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5"/>
  </p:sldMasterIdLst>
  <p:notesMasterIdLst>
    <p:notesMasterId r:id="rId42"/>
  </p:notesMasterIdLst>
  <p:handoutMasterIdLst>
    <p:handoutMasterId r:id="rId43"/>
  </p:handoutMasterIdLst>
  <p:sldIdLst>
    <p:sldId id="360" r:id="rId6"/>
    <p:sldId id="361" r:id="rId7"/>
    <p:sldId id="326" r:id="rId8"/>
    <p:sldId id="362" r:id="rId9"/>
    <p:sldId id="327" r:id="rId10"/>
    <p:sldId id="328"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25" r:id="rId25"/>
    <p:sldId id="343" r:id="rId26"/>
    <p:sldId id="344" r:id="rId27"/>
    <p:sldId id="345" r:id="rId28"/>
    <p:sldId id="346" r:id="rId29"/>
    <p:sldId id="347" r:id="rId30"/>
    <p:sldId id="348" r:id="rId31"/>
    <p:sldId id="349" r:id="rId32"/>
    <p:sldId id="350" r:id="rId33"/>
    <p:sldId id="351" r:id="rId34"/>
    <p:sldId id="352" r:id="rId35"/>
    <p:sldId id="353" r:id="rId36"/>
    <p:sldId id="354" r:id="rId37"/>
    <p:sldId id="355" r:id="rId38"/>
    <p:sldId id="356" r:id="rId39"/>
    <p:sldId id="357" r:id="rId40"/>
    <p:sldId id="358" r:id="rId4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944A"/>
    <a:srgbClr val="0000A3"/>
    <a:srgbClr val="000000"/>
    <a:srgbClr val="A30000"/>
    <a:srgbClr val="E7EFF7"/>
    <a:srgbClr val="CBDDEF"/>
    <a:srgbClr val="004A78"/>
    <a:srgbClr val="006298"/>
    <a:srgbClr val="FF6300"/>
    <a:srgbClr val="E925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17" autoAdjust="0"/>
    <p:restoredTop sz="94316" autoAdjust="0"/>
  </p:normalViewPr>
  <p:slideViewPr>
    <p:cSldViewPr snapToGrid="0" snapToObjects="1">
      <p:cViewPr varScale="1">
        <p:scale>
          <a:sx n="70" d="100"/>
          <a:sy n="70" d="100"/>
        </p:scale>
        <p:origin x="-480" y="-96"/>
      </p:cViewPr>
      <p:guideLst>
        <p:guide orient="horz" pos="2160"/>
        <p:guide pos="3840"/>
      </p:guideLst>
    </p:cSldViewPr>
  </p:slideViewPr>
  <p:outlineViewPr>
    <p:cViewPr>
      <p:scale>
        <a:sx n="33" d="100"/>
        <a:sy n="33" d="100"/>
      </p:scale>
      <p:origin x="0" y="7086"/>
    </p:cViewPr>
  </p:outlineViewPr>
  <p:notesTextViewPr>
    <p:cViewPr>
      <p:scale>
        <a:sx n="125" d="100"/>
        <a:sy n="125" d="100"/>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4/15/2020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4/15/2020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91CAE60C-72A0-D14D-8733-C13212F694AD}" type="slidenum">
              <a:rPr lang="en-US" smtClean="0"/>
              <a:pPr>
                <a:defRPr/>
              </a:pPr>
              <a:t>1</a:t>
            </a:fld>
            <a:endParaRPr lang="en-US"/>
          </a:p>
        </p:txBody>
      </p:sp>
    </p:spTree>
    <p:extLst>
      <p:ext uri="{BB962C8B-B14F-4D97-AF65-F5344CB8AC3E}">
        <p14:creationId xmlns:p14="http://schemas.microsoft.com/office/powerpoint/2010/main" val="37601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flipH="1">
            <a:off x="1274574" y="2759656"/>
            <a:ext cx="1487676" cy="748138"/>
          </a:xfrm>
          <a:prstGeom prst="round1Rect">
            <a:avLst/>
          </a:prstGeom>
          <a:solidFill>
            <a:srgbClr val="0079C2"/>
          </a:solidFill>
          <a:ln w="20320">
            <a:solidFill>
              <a:srgbClr val="0079C2"/>
            </a:solidFill>
          </a:ln>
        </p:spPr>
        <p:txBody>
          <a:bodyPr anchor="ctr"/>
          <a:lstStyle>
            <a:lvl1pPr>
              <a:defRPr sz="4000">
                <a:solidFill>
                  <a:schemeClr val="bg1"/>
                </a:solidFill>
              </a:defRPr>
            </a:lvl1pPr>
          </a:lstStyle>
          <a:p>
            <a:r>
              <a:rPr lang="en-US" dirty="0"/>
              <a:t>17.17</a:t>
            </a:r>
          </a:p>
        </p:txBody>
      </p:sp>
      <p:sp>
        <p:nvSpPr>
          <p:cNvPr id="10" name="Text Placeholder 2"/>
          <p:cNvSpPr>
            <a:spLocks noGrp="1"/>
          </p:cNvSpPr>
          <p:nvPr>
            <p:ph type="body" sz="quarter" idx="11" hasCustomPrompt="1"/>
          </p:nvPr>
        </p:nvSpPr>
        <p:spPr>
          <a:xfrm>
            <a:off x="2762250" y="2552700"/>
            <a:ext cx="9048750" cy="1162050"/>
          </a:xfrm>
          <a:solidFill>
            <a:srgbClr val="E1EBF7"/>
          </a:solidFill>
        </p:spPr>
        <p:txBody>
          <a:bodyPr anchor="ctr">
            <a:normAutofit/>
          </a:bodyPr>
          <a:lstStyle>
            <a:lvl1pPr marL="182880" indent="0" algn="l">
              <a:buNone/>
              <a:defRPr sz="4000" b="1" i="0">
                <a:solidFill>
                  <a:srgbClr val="000000"/>
                </a:solidFill>
                <a:latin typeface="Arial" charset="0"/>
                <a:ea typeface="Arial" charset="0"/>
                <a:cs typeface="Arial" charset="0"/>
              </a:defRPr>
            </a:lvl1pPr>
          </a:lstStyle>
          <a:p>
            <a:pPr lvl="0"/>
            <a:r>
              <a:rPr lang="en-IN" dirty="0"/>
              <a:t>Four Ways to Represent a Function</a:t>
            </a:r>
            <a:endParaRPr lang="en-US" dirty="0"/>
          </a:p>
        </p:txBody>
      </p:sp>
      <p:cxnSp>
        <p:nvCxnSpPr>
          <p:cNvPr id="13" name="Straight Connector 12"/>
          <p:cNvCxnSpPr/>
          <p:nvPr userDrawn="1"/>
        </p:nvCxnSpPr>
        <p:spPr>
          <a:xfrm>
            <a:off x="13270" y="2908276"/>
            <a:ext cx="1261303"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3007668"/>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3108437"/>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3270" y="3219704"/>
            <a:ext cx="1261304"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sp>
        <p:nvSpPr>
          <p:cNvPr id="18"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274352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30214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778444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117432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Image and Cap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1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5" name="Rounded Rectangle 14"/>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412863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252842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470934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3689476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7"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540830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IN" dirty="0"/>
              <a:t>Stewart, Calculus Early Trancendentals,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IN" dirty="0"/>
              <a:t>Stewart, Calculus Early Trancendentals,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836214" y="481562"/>
            <a:ext cx="1128564" cy="895457"/>
          </a:xfrm>
        </p:spPr>
        <p:txBody>
          <a:bodyPr/>
          <a:lstStyle>
            <a:lvl1pPr algn="l">
              <a:defRPr sz="7200">
                <a:solidFill>
                  <a:srgbClr val="0079C2"/>
                </a:solidFill>
              </a:defRPr>
            </a:lvl1pPr>
          </a:lstStyle>
          <a:p>
            <a:r>
              <a:rPr lang="en-US" dirty="0"/>
              <a:t>1</a:t>
            </a:r>
          </a:p>
        </p:txBody>
      </p:sp>
      <p:sp>
        <p:nvSpPr>
          <p:cNvPr id="6" name="Text Placeholder 5"/>
          <p:cNvSpPr>
            <a:spLocks noGrp="1"/>
          </p:cNvSpPr>
          <p:nvPr>
            <p:ph type="body" sz="quarter" idx="11" hasCustomPrompt="1"/>
          </p:nvPr>
        </p:nvSpPr>
        <p:spPr>
          <a:xfrm>
            <a:off x="2002878" y="481562"/>
            <a:ext cx="6321972" cy="895457"/>
          </a:xfrm>
          <a:ln w="3175"/>
        </p:spPr>
        <p:txBody>
          <a:bodyPr anchor="ctr">
            <a:noAutofit/>
          </a:bodyPr>
          <a:lstStyle>
            <a:lvl1pPr marL="0" indent="0" algn="l">
              <a:buNone/>
              <a:defRPr sz="4000" b="1" i="0">
                <a:solidFill>
                  <a:srgbClr val="000000"/>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Functions and Models</a:t>
            </a:r>
          </a:p>
        </p:txBody>
      </p:sp>
      <p:cxnSp>
        <p:nvCxnSpPr>
          <p:cNvPr id="10" name="Straight Connector 9"/>
          <p:cNvCxnSpPr/>
          <p:nvPr userDrawn="1"/>
        </p:nvCxnSpPr>
        <p:spPr>
          <a:xfrm>
            <a:off x="13270" y="2464916"/>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13270" y="2564308"/>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3270" y="2676952"/>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13270" y="2776344"/>
            <a:ext cx="2383566"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753600" y="2468880"/>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9753600" y="2569559"/>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9753600" y="2667317"/>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9753600" y="2779776"/>
            <a:ext cx="2440070" cy="0"/>
          </a:xfrm>
          <a:prstGeom prst="line">
            <a:avLst/>
          </a:prstGeom>
          <a:ln w="20320">
            <a:solidFill>
              <a:srgbClr val="0079C2"/>
            </a:solidFill>
          </a:ln>
        </p:spPr>
        <p:style>
          <a:lnRef idx="1">
            <a:schemeClr val="accent1"/>
          </a:lnRef>
          <a:fillRef idx="0">
            <a:schemeClr val="accent1"/>
          </a:fillRef>
          <a:effectRef idx="0">
            <a:schemeClr val="accent1"/>
          </a:effectRef>
          <a:fontRef idx="minor">
            <a:schemeClr val="tx1"/>
          </a:fontRef>
        </p:style>
      </p:cxnSp>
      <p:pic>
        <p:nvPicPr>
          <p:cNvPr id="386060" name="Picture 38605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32000" y="1542796"/>
            <a:ext cx="8128000" cy="4763007"/>
          </a:xfrm>
          <a:prstGeom prst="rect">
            <a:avLst/>
          </a:prstGeom>
        </p:spPr>
      </p:pic>
      <p:sp>
        <p:nvSpPr>
          <p:cNvPr id="3" name="Content Placeholder 2"/>
          <p:cNvSpPr>
            <a:spLocks noGrp="1"/>
          </p:cNvSpPr>
          <p:nvPr>
            <p:ph sz="quarter" idx="12"/>
          </p:nvPr>
        </p:nvSpPr>
        <p:spPr>
          <a:xfrm>
            <a:off x="4171951" y="6443493"/>
            <a:ext cx="5715000" cy="247650"/>
          </a:xfrm>
        </p:spPr>
        <p:txBody>
          <a:bodyPr/>
          <a:lstStyle>
            <a:lvl1pPr>
              <a:defRPr sz="1400"/>
            </a:lvl1pPr>
          </a:lstStyle>
          <a:p>
            <a:pPr lvl="0"/>
            <a:r>
              <a:rPr lang="en-US" dirty="0"/>
              <a:t>Click to edit Master text styles</a:t>
            </a:r>
            <a:endParaRPr lang="en-IN" dirty="0"/>
          </a:p>
        </p:txBody>
      </p:sp>
    </p:spTree>
    <p:extLst>
      <p:ext uri="{BB962C8B-B14F-4D97-AF65-F5344CB8AC3E}">
        <p14:creationId xmlns:p14="http://schemas.microsoft.com/office/powerpoint/2010/main" val="548437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65603226"/>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34269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292299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891825"/>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2295525"/>
            <a:ext cx="10721975" cy="590492"/>
          </a:xfrm>
        </p:spPr>
        <p:txBody>
          <a:body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986088"/>
            <a:ext cx="10721975" cy="646112"/>
          </a:xfrm>
        </p:spPr>
        <p:txBody>
          <a:bodyPr/>
          <a:lstStyle/>
          <a:p>
            <a:pPr lvl="0"/>
            <a:endParaRPr lang="en-IN" dirty="0"/>
          </a:p>
        </p:txBody>
      </p:sp>
      <p:sp>
        <p:nvSpPr>
          <p:cNvPr id="6" name="Picture Placeholder 5"/>
          <p:cNvSpPr>
            <a:spLocks noGrp="1"/>
          </p:cNvSpPr>
          <p:nvPr>
            <p:ph type="pic" sz="quarter" idx="10"/>
          </p:nvPr>
        </p:nvSpPr>
        <p:spPr>
          <a:xfrm>
            <a:off x="733118" y="4077480"/>
            <a:ext cx="10722260" cy="60944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33425" y="5131837"/>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2094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 Placeholder 5"/>
          <p:cNvSpPr>
            <a:spLocks noGrp="1"/>
          </p:cNvSpPr>
          <p:nvPr>
            <p:ph type="body" sz="quarter" idx="15" hasCustomPrompt="1"/>
          </p:nvPr>
        </p:nvSpPr>
        <p:spPr>
          <a:xfrm>
            <a:off x="743576" y="1289684"/>
            <a:ext cx="10711543" cy="459793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601571330"/>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orient="horz" pos="81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xmlns="" id="{18ED9031-36FF-4E07-B750-15C3F3F0088B}"/>
              </a:ext>
            </a:extLst>
          </p:cNvPr>
          <p:cNvSpPr>
            <a:spLocks noGrp="1"/>
          </p:cNvSpPr>
          <p:nvPr>
            <p:ph sz="quarter" idx="12"/>
          </p:nvPr>
        </p:nvSpPr>
        <p:spPr>
          <a:xfrm>
            <a:off x="741971" y="1292277"/>
            <a:ext cx="10721975" cy="55876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xmlns="" id="{4D3EDE0A-CD36-4494-A107-C14E180ECC1A}"/>
              </a:ext>
            </a:extLst>
          </p:cNvPr>
          <p:cNvSpPr>
            <a:spLocks noGrp="1"/>
          </p:cNvSpPr>
          <p:nvPr>
            <p:ph sz="quarter" idx="13"/>
          </p:nvPr>
        </p:nvSpPr>
        <p:spPr>
          <a:xfrm>
            <a:off x="733425" y="1922485"/>
            <a:ext cx="10721975" cy="646112"/>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221A11C5-84D5-4948-87ED-1D3F7F6DC53F}"/>
              </a:ext>
            </a:extLst>
          </p:cNvPr>
          <p:cNvSpPr>
            <a:spLocks noGrp="1"/>
          </p:cNvSpPr>
          <p:nvPr>
            <p:ph sz="quarter" idx="14"/>
          </p:nvPr>
        </p:nvSpPr>
        <p:spPr>
          <a:xfrm>
            <a:off x="733425" y="2640036"/>
            <a:ext cx="10721975" cy="406928"/>
          </a:xfrm>
        </p:spPr>
        <p:txBody>
          <a:bodyPr/>
          <a:lstStyle>
            <a:lvl1pPr>
              <a:defRPr sz="2400" baseline="0"/>
            </a:lvl1pPr>
          </a:lstStyle>
          <a:p>
            <a:pPr lvl="0"/>
            <a:endParaRPr lang="en-IN" dirty="0"/>
          </a:p>
        </p:txBody>
      </p:sp>
      <p:sp>
        <p:nvSpPr>
          <p:cNvPr id="10" name="Text Placeholder 9"/>
          <p:cNvSpPr>
            <a:spLocks noGrp="1"/>
          </p:cNvSpPr>
          <p:nvPr>
            <p:ph type="body" sz="quarter" idx="11" hasCustomPrompt="1"/>
          </p:nvPr>
        </p:nvSpPr>
        <p:spPr>
          <a:xfrm>
            <a:off x="733425" y="5467739"/>
            <a:ext cx="10721953" cy="74698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5" name="Content Placeholder 4">
            <a:extLst>
              <a:ext uri="{FF2B5EF4-FFF2-40B4-BE49-F238E27FC236}">
                <a16:creationId xmlns:a16="http://schemas.microsoft.com/office/drawing/2014/main" xmlns="" id="{DC77195F-EFA9-4727-8271-AEEA56F4FF61}"/>
              </a:ext>
            </a:extLst>
          </p:cNvPr>
          <p:cNvSpPr>
            <a:spLocks noGrp="1"/>
          </p:cNvSpPr>
          <p:nvPr>
            <p:ph sz="quarter" idx="15"/>
          </p:nvPr>
        </p:nvSpPr>
        <p:spPr>
          <a:xfrm>
            <a:off x="733425" y="3118404"/>
            <a:ext cx="10729913" cy="373039"/>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xmlns="" id="{E022AA9B-61C8-44FD-966A-DCCA4209B03F}"/>
              </a:ext>
            </a:extLst>
          </p:cNvPr>
          <p:cNvSpPr>
            <a:spLocks noGrp="1"/>
          </p:cNvSpPr>
          <p:nvPr>
            <p:ph sz="quarter" idx="16"/>
          </p:nvPr>
        </p:nvSpPr>
        <p:spPr>
          <a:xfrm>
            <a:off x="733425" y="3573463"/>
            <a:ext cx="10729913" cy="477054"/>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56A4B729-D02F-4676-A390-963D107DBF8F}"/>
              </a:ext>
            </a:extLst>
          </p:cNvPr>
          <p:cNvSpPr>
            <a:spLocks noGrp="1"/>
          </p:cNvSpPr>
          <p:nvPr>
            <p:ph sz="quarter" idx="17"/>
          </p:nvPr>
        </p:nvSpPr>
        <p:spPr>
          <a:xfrm>
            <a:off x="733425" y="4124325"/>
            <a:ext cx="10729913" cy="486613"/>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2BC0406-59D9-4D26-91B3-9111FD17EAD2}"/>
              </a:ext>
            </a:extLst>
          </p:cNvPr>
          <p:cNvSpPr>
            <a:spLocks noGrp="1"/>
          </p:cNvSpPr>
          <p:nvPr>
            <p:ph sz="quarter" idx="18"/>
          </p:nvPr>
        </p:nvSpPr>
        <p:spPr>
          <a:xfrm>
            <a:off x="733425" y="4684713"/>
            <a:ext cx="10729913" cy="371475"/>
          </a:xfrm>
        </p:spPr>
        <p:txBody>
          <a:bodyPr/>
          <a:lstStyle>
            <a:lvl1pPr>
              <a:defRPr sz="2400" baseline="0"/>
            </a:lvl1pPr>
          </a:lstStyle>
          <a:p>
            <a:pPr lvl="0"/>
            <a:endParaRPr lang="en-IN" dirty="0"/>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266946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Stewart, Calculus: Early Transcendentals, 8th Edition. © 2016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12" name="Rounded Rectangle 1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1894316022"/>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guide id="3" orient="horz" pos="7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10718800"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736600" y="1857375"/>
            <a:ext cx="10712450" cy="4016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2324100"/>
            <a:ext cx="10712450" cy="522288"/>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736600" y="2967038"/>
            <a:ext cx="10718800" cy="48577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3554413"/>
            <a:ext cx="10718800" cy="550862"/>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736600" y="4227513"/>
            <a:ext cx="10712450" cy="587375"/>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4879975"/>
            <a:ext cx="10712450" cy="485775"/>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736600" y="5430836"/>
            <a:ext cx="10718800" cy="550863"/>
          </a:xfrm>
        </p:spPr>
        <p:txBody>
          <a:bodyPr/>
          <a:lstStyle>
            <a:lvl1pPr>
              <a:defRPr sz="2400" baseline="0"/>
            </a:lvl1pPr>
          </a:lstStyle>
          <a:p>
            <a:pPr lvl="0"/>
            <a:endParaRPr lang="en-IN" dirty="0"/>
          </a:p>
        </p:txBody>
      </p:sp>
      <p:sp>
        <p:nvSpPr>
          <p:cNvPr id="15"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2" name="Rounded Rectangle 21"/>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228937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33CAFFAB-D02A-4827-AE87-997A2FEFF7C9}"/>
              </a:ext>
            </a:extLst>
          </p:cNvPr>
          <p:cNvSpPr>
            <a:spLocks noGrp="1"/>
          </p:cNvSpPr>
          <p:nvPr>
            <p:ph sz="quarter" idx="23"/>
          </p:nvPr>
        </p:nvSpPr>
        <p:spPr>
          <a:xfrm>
            <a:off x="736600" y="1289050"/>
            <a:ext cx="5151016" cy="477838"/>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xmlns="" id="{B9A7B7D7-2DF8-452E-BA1E-18C442B03366}"/>
              </a:ext>
            </a:extLst>
          </p:cNvPr>
          <p:cNvSpPr>
            <a:spLocks noGrp="1"/>
          </p:cNvSpPr>
          <p:nvPr>
            <p:ph sz="quarter" idx="24"/>
          </p:nvPr>
        </p:nvSpPr>
        <p:spPr>
          <a:xfrm>
            <a:off x="6096000" y="1289051"/>
            <a:ext cx="5353050" cy="47783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xmlns="" id="{89B09F51-CF40-4AAA-A94C-84D97B45B6D8}"/>
              </a:ext>
            </a:extLst>
          </p:cNvPr>
          <p:cNvSpPr>
            <a:spLocks noGrp="1"/>
          </p:cNvSpPr>
          <p:nvPr>
            <p:ph sz="quarter" idx="25"/>
          </p:nvPr>
        </p:nvSpPr>
        <p:spPr>
          <a:xfrm>
            <a:off x="736600" y="1889126"/>
            <a:ext cx="5151016" cy="47366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xmlns="" id="{6788B3C7-3EF3-4B5A-80D3-A8A1A0C2AD5F}"/>
              </a:ext>
            </a:extLst>
          </p:cNvPr>
          <p:cNvSpPr>
            <a:spLocks noGrp="1"/>
          </p:cNvSpPr>
          <p:nvPr>
            <p:ph sz="quarter" idx="26"/>
          </p:nvPr>
        </p:nvSpPr>
        <p:spPr>
          <a:xfrm>
            <a:off x="6096000" y="1889126"/>
            <a:ext cx="5359400" cy="47366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xmlns="" id="{A1F737A4-2F7D-4BFB-947F-3226D9E0119F}"/>
              </a:ext>
            </a:extLst>
          </p:cNvPr>
          <p:cNvSpPr>
            <a:spLocks noGrp="1"/>
          </p:cNvSpPr>
          <p:nvPr>
            <p:ph sz="quarter" idx="27"/>
          </p:nvPr>
        </p:nvSpPr>
        <p:spPr>
          <a:xfrm>
            <a:off x="736600" y="2485029"/>
            <a:ext cx="5151016" cy="587376"/>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xmlns="" id="{EE035FE6-F4A1-4279-9F12-F444E1A93C82}"/>
              </a:ext>
            </a:extLst>
          </p:cNvPr>
          <p:cNvSpPr>
            <a:spLocks noGrp="1"/>
          </p:cNvSpPr>
          <p:nvPr>
            <p:ph sz="quarter" idx="28"/>
          </p:nvPr>
        </p:nvSpPr>
        <p:spPr>
          <a:xfrm>
            <a:off x="6089648" y="2485030"/>
            <a:ext cx="5359401" cy="587376"/>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xmlns="" id="{7F8DD86E-04B4-4621-A663-32DD94EFB017}"/>
              </a:ext>
            </a:extLst>
          </p:cNvPr>
          <p:cNvSpPr>
            <a:spLocks noGrp="1"/>
          </p:cNvSpPr>
          <p:nvPr>
            <p:ph sz="quarter" idx="29"/>
          </p:nvPr>
        </p:nvSpPr>
        <p:spPr>
          <a:xfrm>
            <a:off x="736600" y="3194644"/>
            <a:ext cx="5151016" cy="444296"/>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xmlns="" id="{5F5E9DF5-F2F6-40A1-854C-4DCB280C00C3}"/>
              </a:ext>
            </a:extLst>
          </p:cNvPr>
          <p:cNvSpPr>
            <a:spLocks noGrp="1"/>
          </p:cNvSpPr>
          <p:nvPr>
            <p:ph sz="quarter" idx="30"/>
          </p:nvPr>
        </p:nvSpPr>
        <p:spPr>
          <a:xfrm>
            <a:off x="6096000" y="3194644"/>
            <a:ext cx="5359400" cy="443907"/>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xmlns="" id="{AA0DD209-502C-4CB2-BD80-B99716523D4A}"/>
              </a:ext>
            </a:extLst>
          </p:cNvPr>
          <p:cNvSpPr>
            <a:spLocks noGrp="1"/>
          </p:cNvSpPr>
          <p:nvPr>
            <p:ph sz="quarter" idx="31"/>
          </p:nvPr>
        </p:nvSpPr>
        <p:spPr>
          <a:xfrm>
            <a:off x="736600" y="3741738"/>
            <a:ext cx="5151438" cy="546100"/>
          </a:xfrm>
        </p:spPr>
        <p:txBody>
          <a:bodyPr/>
          <a:lstStyle>
            <a:lvl1pPr>
              <a:defRPr sz="2400" baseline="0"/>
            </a:lvl1pPr>
          </a:lstStyle>
          <a:p>
            <a:pPr lvl="0"/>
            <a:endParaRPr lang="en-IN" dirty="0"/>
          </a:p>
        </p:txBody>
      </p:sp>
      <p:sp>
        <p:nvSpPr>
          <p:cNvPr id="8" name="Content Placeholder 7">
            <a:extLst>
              <a:ext uri="{FF2B5EF4-FFF2-40B4-BE49-F238E27FC236}">
                <a16:creationId xmlns:a16="http://schemas.microsoft.com/office/drawing/2014/main" xmlns="" id="{A877F262-08D1-4F41-A06E-BE1B88A82DFE}"/>
              </a:ext>
            </a:extLst>
          </p:cNvPr>
          <p:cNvSpPr>
            <a:spLocks noGrp="1"/>
          </p:cNvSpPr>
          <p:nvPr>
            <p:ph sz="quarter" idx="32"/>
          </p:nvPr>
        </p:nvSpPr>
        <p:spPr>
          <a:xfrm>
            <a:off x="6096000" y="3741738"/>
            <a:ext cx="5353050" cy="541013"/>
          </a:xfrm>
        </p:spPr>
        <p:txBody>
          <a:bodyPr/>
          <a:lstStyle>
            <a:lvl1pPr>
              <a:defRPr sz="2400" baseline="0"/>
            </a:lvl1pPr>
          </a:lstStyle>
          <a:p>
            <a:pPr lvl="0"/>
            <a:endParaRPr lang="en-IN" dirty="0"/>
          </a:p>
        </p:txBody>
      </p:sp>
      <p:sp>
        <p:nvSpPr>
          <p:cNvPr id="11" name="Content Placeholder 10">
            <a:extLst>
              <a:ext uri="{FF2B5EF4-FFF2-40B4-BE49-F238E27FC236}">
                <a16:creationId xmlns:a16="http://schemas.microsoft.com/office/drawing/2014/main" xmlns="" id="{4CACC40D-7614-418A-B8FA-606268EC1513}"/>
              </a:ext>
            </a:extLst>
          </p:cNvPr>
          <p:cNvSpPr>
            <a:spLocks noGrp="1"/>
          </p:cNvSpPr>
          <p:nvPr>
            <p:ph sz="quarter" idx="33"/>
          </p:nvPr>
        </p:nvSpPr>
        <p:spPr>
          <a:xfrm>
            <a:off x="736600" y="4367213"/>
            <a:ext cx="5151438" cy="590550"/>
          </a:xfrm>
        </p:spPr>
        <p:txBody>
          <a:bodyPr/>
          <a:lstStyle>
            <a:lvl1pPr>
              <a:defRPr sz="2400" baseline="0"/>
            </a:lvl1pPr>
          </a:lstStyle>
          <a:p>
            <a:pPr lvl="0"/>
            <a:endParaRPr lang="en-IN" dirty="0"/>
          </a:p>
        </p:txBody>
      </p:sp>
      <p:sp>
        <p:nvSpPr>
          <p:cNvPr id="14" name="Content Placeholder 13">
            <a:extLst>
              <a:ext uri="{FF2B5EF4-FFF2-40B4-BE49-F238E27FC236}">
                <a16:creationId xmlns:a16="http://schemas.microsoft.com/office/drawing/2014/main" xmlns="" id="{2B713460-B4F9-45B0-8F05-4AF2F084A64C}"/>
              </a:ext>
            </a:extLst>
          </p:cNvPr>
          <p:cNvSpPr>
            <a:spLocks noGrp="1"/>
          </p:cNvSpPr>
          <p:nvPr>
            <p:ph sz="quarter" idx="34"/>
          </p:nvPr>
        </p:nvSpPr>
        <p:spPr>
          <a:xfrm>
            <a:off x="6089650" y="4346575"/>
            <a:ext cx="5353050" cy="590550"/>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xmlns="" id="{FF44DF68-C48B-47A4-ABA5-E06BB8F9B5D5}"/>
              </a:ext>
            </a:extLst>
          </p:cNvPr>
          <p:cNvSpPr>
            <a:spLocks noGrp="1"/>
          </p:cNvSpPr>
          <p:nvPr>
            <p:ph sz="quarter" idx="35"/>
          </p:nvPr>
        </p:nvSpPr>
        <p:spPr>
          <a:xfrm>
            <a:off x="736600" y="5029200"/>
            <a:ext cx="5151438" cy="539750"/>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xmlns="" id="{ED5D4001-1181-41BD-928D-243CDCCF73BB}"/>
              </a:ext>
            </a:extLst>
          </p:cNvPr>
          <p:cNvSpPr>
            <a:spLocks noGrp="1"/>
          </p:cNvSpPr>
          <p:nvPr>
            <p:ph sz="quarter" idx="36"/>
          </p:nvPr>
        </p:nvSpPr>
        <p:spPr>
          <a:xfrm>
            <a:off x="6089650" y="5037332"/>
            <a:ext cx="5359400" cy="546100"/>
          </a:xfrm>
        </p:spPr>
        <p:txBody>
          <a:bodyPr/>
          <a:lstStyle>
            <a:lvl1pPr>
              <a:defRPr sz="2400" baseline="0"/>
            </a:lvl1pPr>
          </a:lstStyle>
          <a:p>
            <a:pPr lvl="0"/>
            <a:endParaRPr lang="en-IN" dirty="0"/>
          </a:p>
        </p:txBody>
      </p:sp>
      <p:sp>
        <p:nvSpPr>
          <p:cNvPr id="22" name="Content Placeholder 21">
            <a:extLst>
              <a:ext uri="{FF2B5EF4-FFF2-40B4-BE49-F238E27FC236}">
                <a16:creationId xmlns:a16="http://schemas.microsoft.com/office/drawing/2014/main" xmlns="" id="{9255216D-96A5-4027-A6C8-BB99F1A32EE0}"/>
              </a:ext>
            </a:extLst>
          </p:cNvPr>
          <p:cNvSpPr>
            <a:spLocks noGrp="1"/>
          </p:cNvSpPr>
          <p:nvPr>
            <p:ph sz="quarter" idx="37"/>
          </p:nvPr>
        </p:nvSpPr>
        <p:spPr>
          <a:xfrm>
            <a:off x="736600" y="5668963"/>
            <a:ext cx="5151438" cy="476250"/>
          </a:xfrm>
        </p:spPr>
        <p:txBody>
          <a:bodyPr/>
          <a:lstStyle>
            <a:lvl1pPr>
              <a:defRPr sz="2400" baseline="0"/>
            </a:lvl1pPr>
          </a:lstStyle>
          <a:p>
            <a:pPr lvl="0"/>
            <a:endParaRPr lang="en-IN" dirty="0"/>
          </a:p>
        </p:txBody>
      </p:sp>
      <p:sp>
        <p:nvSpPr>
          <p:cNvPr id="26" name="Content Placeholder 25">
            <a:extLst>
              <a:ext uri="{FF2B5EF4-FFF2-40B4-BE49-F238E27FC236}">
                <a16:creationId xmlns:a16="http://schemas.microsoft.com/office/drawing/2014/main" xmlns="" id="{660989CE-8C44-49AC-90BD-D9233193206F}"/>
              </a:ext>
            </a:extLst>
          </p:cNvPr>
          <p:cNvSpPr>
            <a:spLocks noGrp="1"/>
          </p:cNvSpPr>
          <p:nvPr>
            <p:ph sz="quarter" idx="38"/>
          </p:nvPr>
        </p:nvSpPr>
        <p:spPr>
          <a:xfrm>
            <a:off x="6089650" y="5650301"/>
            <a:ext cx="5365750" cy="476250"/>
          </a:xfrm>
        </p:spPr>
        <p:txBody>
          <a:bodyPr/>
          <a:lstStyle>
            <a:lvl1pPr>
              <a:defRPr sz="2400" baseline="0"/>
            </a:lvl1pPr>
          </a:lstStyle>
          <a:p>
            <a:pPr lvl="0"/>
            <a:endParaRPr lang="en-IN" dirty="0"/>
          </a:p>
        </p:txBody>
      </p:sp>
      <p:sp>
        <p:nvSpPr>
          <p:cNvPr id="28"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
        <p:nvSpPr>
          <p:cNvPr id="24" name="Rounded Rectangle 23"/>
          <p:cNvSpPr/>
          <p:nvPr userDrawn="1"/>
        </p:nvSpPr>
        <p:spPr>
          <a:xfrm>
            <a:off x="471158" y="256638"/>
            <a:ext cx="11290368" cy="832279"/>
          </a:xfrm>
          <a:prstGeom prst="roundRect">
            <a:avLst/>
          </a:prstGeom>
          <a:solidFill>
            <a:srgbClr val="0079C2"/>
          </a:solidFill>
          <a:ln>
            <a:solidFill>
              <a:srgbClr val="007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ounded Rectangle 28"/>
          <p:cNvSpPr/>
          <p:nvPr userDrawn="1"/>
        </p:nvSpPr>
        <p:spPr>
          <a:xfrm>
            <a:off x="471158" y="349359"/>
            <a:ext cx="11301742" cy="672105"/>
          </a:xfrm>
          <a:prstGeom prst="roundRect">
            <a:avLst/>
          </a:prstGeom>
          <a:solidFill>
            <a:srgbClr val="95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itle 2"/>
          <p:cNvSpPr>
            <a:spLocks noGrp="1"/>
          </p:cNvSpPr>
          <p:nvPr>
            <p:ph type="title"/>
          </p:nvPr>
        </p:nvSpPr>
        <p:spPr>
          <a:xfrm>
            <a:off x="838200" y="399814"/>
            <a:ext cx="10515600" cy="672105"/>
          </a:xfrm>
        </p:spPr>
        <p:txBody>
          <a:bodyPr anchor="t"/>
          <a:lstStyle>
            <a:lvl1pPr algn="l">
              <a:defRPr sz="4000" b="0">
                <a:solidFill>
                  <a:srgbClr val="000000"/>
                </a:solidFill>
              </a:defRPr>
            </a:lvl1pPr>
          </a:lstStyle>
          <a:p>
            <a:r>
              <a:rPr lang="en-US" dirty="0"/>
              <a:t>Click to edit Master title style</a:t>
            </a:r>
          </a:p>
        </p:txBody>
      </p:sp>
    </p:spTree>
    <p:extLst>
      <p:ext uri="{BB962C8B-B14F-4D97-AF65-F5344CB8AC3E}">
        <p14:creationId xmlns:p14="http://schemas.microsoft.com/office/powerpoint/2010/main" val="327705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0"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22642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79774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Text Box 7"/>
          <p:cNvSpPr txBox="1">
            <a:spLocks noChangeArrowheads="1"/>
          </p:cNvSpPr>
          <p:nvPr userDrawn="1"/>
        </p:nvSpPr>
        <p:spPr bwMode="auto">
          <a:xfrm>
            <a:off x="11449050" y="6388100"/>
            <a:ext cx="647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fld id="{E44556EF-BFF0-4E0C-A276-2ABC09D87ED2}" type="slidenum">
              <a:rPr lang="en-US" altLang="en-US">
                <a:solidFill>
                  <a:srgbClr val="000000"/>
                </a:solidFill>
              </a:rPr>
              <a:pPr eaLnBrk="1" hangingPunct="1">
                <a:spcBef>
                  <a:spcPct val="50000"/>
                </a:spcBef>
              </a:pPr>
              <a:t>‹#›</a:t>
            </a:fld>
            <a:endParaRPr lang="en-US" altLang="en-US" dirty="0">
              <a:solidFill>
                <a:srgbClr val="000000"/>
              </a:solidFill>
            </a:endParaRPr>
          </a:p>
        </p:txBody>
      </p:sp>
    </p:spTree>
    <p:extLst>
      <p:ext uri="{BB962C8B-B14F-4D97-AF65-F5344CB8AC3E}">
        <p14:creationId xmlns:p14="http://schemas.microsoft.com/office/powerpoint/2010/main" val="11381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spTree>
    <p:extLst>
      <p:ext uri="{BB962C8B-B14F-4D97-AF65-F5344CB8AC3E}">
        <p14:creationId xmlns:p14="http://schemas.microsoft.com/office/powerpoint/2010/main" val="5763847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21" r:id="rId18"/>
    <p:sldLayoutId id="2147483722" r:id="rId19"/>
    <p:sldLayoutId id="2147483714" r:id="rId20"/>
    <p:sldLayoutId id="2147483725" r:id="rId21"/>
    <p:sldLayoutId id="2147483729" r:id="rId22"/>
    <p:sldLayoutId id="2147483726" r:id="rId23"/>
    <p:sldLayoutId id="2147483718" r:id="rId24"/>
    <p:sldLayoutId id="2147483715" r:id="rId25"/>
    <p:sldLayoutId id="2147483716" r:id="rId26"/>
    <p:sldLayoutId id="2147483719" r:id="rId27"/>
    <p:sldLayoutId id="2147483720" r:id="rId28"/>
    <p:sldLayoutId id="2147483727" r:id="rId29"/>
    <p:sldLayoutId id="2147483728" r:id="rId30"/>
    <p:sldLayoutId id="2147483723" r:id="rId31"/>
    <p:sldLayoutId id="2147483724" r:id="rId32"/>
    <p:sldLayoutId id="2147483713" r:id="rId33"/>
    <p:sldLayoutId id="2147483717" r:id="rId34"/>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5.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5.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9.bin"/><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image" Target="../media/image28.png"/><Relationship Id="rId2" Type="http://schemas.openxmlformats.org/officeDocument/2006/relationships/slideLayout" Target="../slideLayouts/slideLayout5.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21.bin"/><Relationship Id="rId4" Type="http://schemas.openxmlformats.org/officeDocument/2006/relationships/image" Target="../media/image2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29.wmf"/></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31.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3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5.xml"/><Relationship Id="rId1" Type="http://schemas.openxmlformats.org/officeDocument/2006/relationships/vmlDrawing" Target="../drawings/vmlDrawing13.vml"/><Relationship Id="rId6" Type="http://schemas.openxmlformats.org/officeDocument/2006/relationships/image" Target="../media/image36.wmf"/><Relationship Id="rId5" Type="http://schemas.openxmlformats.org/officeDocument/2006/relationships/oleObject" Target="../embeddings/oleObject27.bin"/><Relationship Id="rId4" Type="http://schemas.openxmlformats.org/officeDocument/2006/relationships/image" Target="../media/image35.wmf"/></Relationships>
</file>

<file path=ppt/slides/_rels/slide2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5.xml"/><Relationship Id="rId1" Type="http://schemas.openxmlformats.org/officeDocument/2006/relationships/vmlDrawing" Target="../drawings/vmlDrawing14.vml"/><Relationship Id="rId6" Type="http://schemas.openxmlformats.org/officeDocument/2006/relationships/image" Target="../media/image39.wmf"/><Relationship Id="rId5" Type="http://schemas.openxmlformats.org/officeDocument/2006/relationships/oleObject" Target="../embeddings/oleObject30.bin"/><Relationship Id="rId4" Type="http://schemas.openxmlformats.org/officeDocument/2006/relationships/image" Target="../media/image3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42.wmf"/><Relationship Id="rId5" Type="http://schemas.openxmlformats.org/officeDocument/2006/relationships/oleObject" Target="../embeddings/oleObject33.bin"/><Relationship Id="rId4" Type="http://schemas.openxmlformats.org/officeDocument/2006/relationships/image" Target="../media/image41.wmf"/></Relationships>
</file>

<file path=ppt/slides/_rels/slide31.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5.xml"/><Relationship Id="rId1" Type="http://schemas.openxmlformats.org/officeDocument/2006/relationships/vmlDrawing" Target="../drawings/vmlDrawing16.vml"/><Relationship Id="rId6" Type="http://schemas.openxmlformats.org/officeDocument/2006/relationships/image" Target="../media/image45.wmf"/><Relationship Id="rId5" Type="http://schemas.openxmlformats.org/officeDocument/2006/relationships/oleObject" Target="../embeddings/oleObject36.bin"/><Relationship Id="rId4" Type="http://schemas.openxmlformats.org/officeDocument/2006/relationships/image" Target="../media/image4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5.xml"/><Relationship Id="rId1" Type="http://schemas.openxmlformats.org/officeDocument/2006/relationships/vmlDrawing" Target="../drawings/vmlDrawing17.vml"/><Relationship Id="rId6" Type="http://schemas.openxmlformats.org/officeDocument/2006/relationships/image" Target="../media/image48.wmf"/><Relationship Id="rId5" Type="http://schemas.openxmlformats.org/officeDocument/2006/relationships/oleObject" Target="../embeddings/oleObject39.bin"/><Relationship Id="rId4" Type="http://schemas.openxmlformats.org/officeDocument/2006/relationships/image" Target="../media/image47.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5.xml"/><Relationship Id="rId1" Type="http://schemas.openxmlformats.org/officeDocument/2006/relationships/vmlDrawing" Target="../drawings/vmlDrawing18.vml"/><Relationship Id="rId6" Type="http://schemas.openxmlformats.org/officeDocument/2006/relationships/image" Target="../media/image50.wmf"/><Relationship Id="rId5" Type="http://schemas.openxmlformats.org/officeDocument/2006/relationships/oleObject" Target="../embeddings/oleObject41.bin"/><Relationship Id="rId4" Type="http://schemas.openxmlformats.org/officeDocument/2006/relationships/image" Target="../media/image49.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image" Target="../media/image51.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5.xml"/><Relationship Id="rId1" Type="http://schemas.openxmlformats.org/officeDocument/2006/relationships/vmlDrawing" Target="../drawings/vmlDrawing20.vml"/><Relationship Id="rId4" Type="http://schemas.openxmlformats.org/officeDocument/2006/relationships/image" Target="../media/image5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3.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8.bin"/><Relationship Id="rId14" Type="http://schemas.openxmlformats.org/officeDocument/2006/relationships/image" Target="../media/image1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3</a:t>
            </a:r>
          </a:p>
        </p:txBody>
      </p:sp>
      <p:sp>
        <p:nvSpPr>
          <p:cNvPr id="6" name="Text Placeholder 5"/>
          <p:cNvSpPr>
            <a:spLocks noGrp="1"/>
          </p:cNvSpPr>
          <p:nvPr>
            <p:ph type="body" sz="quarter" idx="11"/>
          </p:nvPr>
        </p:nvSpPr>
        <p:spPr/>
        <p:txBody>
          <a:bodyPr/>
          <a:lstStyle/>
          <a:p>
            <a:r>
              <a:rPr lang="en-IN" altLang="en-US" dirty="0"/>
              <a:t>Differentiation Rules</a:t>
            </a:r>
            <a:endParaRPr lang="en-US" dirty="0"/>
          </a:p>
        </p:txBody>
      </p:sp>
      <p:sp>
        <p:nvSpPr>
          <p:cNvPr id="11"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23443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9D850-85BC-413A-90AB-D5581F27016F}"/>
              </a:ext>
            </a:extLst>
          </p:cNvPr>
          <p:cNvSpPr>
            <a:spLocks noGrp="1"/>
          </p:cNvSpPr>
          <p:nvPr>
            <p:ph type="title"/>
          </p:nvPr>
        </p:nvSpPr>
        <p:spPr/>
        <p:txBody>
          <a:bodyPr/>
          <a:lstStyle/>
          <a:p>
            <a:r>
              <a:rPr lang="en-US" altLang="en-US" dirty="0"/>
              <a:t>Example 1 – Solution </a:t>
            </a:r>
            <a:r>
              <a:rPr lang="en-US" altLang="en-US" b="0" dirty="0"/>
              <a:t>(3 of 4)</a:t>
            </a:r>
            <a:endParaRPr lang="en-US" dirty="0"/>
          </a:p>
        </p:txBody>
      </p:sp>
      <p:sp>
        <p:nvSpPr>
          <p:cNvPr id="3" name="Content Placeholder 2">
            <a:extLst>
              <a:ext uri="{FF2B5EF4-FFF2-40B4-BE49-F238E27FC236}">
                <a16:creationId xmlns:a16="http://schemas.microsoft.com/office/drawing/2014/main" xmlns="" id="{1441E30B-8745-408B-8D09-3F3615F2EE54}"/>
              </a:ext>
            </a:extLst>
          </p:cNvPr>
          <p:cNvSpPr>
            <a:spLocks noGrp="1"/>
          </p:cNvSpPr>
          <p:nvPr>
            <p:ph sz="quarter" idx="23"/>
          </p:nvPr>
        </p:nvSpPr>
        <p:spPr/>
        <p:txBody>
          <a:bodyPr/>
          <a:lstStyle/>
          <a:p>
            <a:r>
              <a:rPr lang="en-US" altLang="en-US" dirty="0"/>
              <a:t>The linear approximation is illustrated in Figure 2.</a:t>
            </a:r>
          </a:p>
        </p:txBody>
      </p:sp>
      <p:sp>
        <p:nvSpPr>
          <p:cNvPr id="5" name="Content Placeholder 4">
            <a:extLst>
              <a:ext uri="{FF2B5EF4-FFF2-40B4-BE49-F238E27FC236}">
                <a16:creationId xmlns:a16="http://schemas.microsoft.com/office/drawing/2014/main" xmlns="" id="{905F7A4E-6D86-44F7-A19F-AA55F0B99F28}"/>
              </a:ext>
            </a:extLst>
          </p:cNvPr>
          <p:cNvSpPr>
            <a:spLocks noGrp="1"/>
          </p:cNvSpPr>
          <p:nvPr>
            <p:ph sz="quarter" idx="25"/>
          </p:nvPr>
        </p:nvSpPr>
        <p:spPr>
          <a:xfrm>
            <a:off x="5470255" y="4674363"/>
            <a:ext cx="898832" cy="201365"/>
          </a:xfrm>
        </p:spPr>
        <p:txBody>
          <a:bodyPr/>
          <a:lstStyle/>
          <a:p>
            <a:r>
              <a:rPr lang="en-US" altLang="en-US" sz="1200" b="1" dirty="0"/>
              <a:t>Figure 2</a:t>
            </a:r>
          </a:p>
        </p:txBody>
      </p:sp>
      <p:pic>
        <p:nvPicPr>
          <p:cNvPr id="7" name="Content Placeholder 6" descr="The image consists of a visual representation of a graph. A curve, a perpendicular line, and a solid point are graphed on the x y coordinate plane. The curve is labeled as y = sqrt x plus 3. It starts from the point (negative 3, 0) in the second quadrant, goes up to the right passes through the positive y-axis and the solid point (1, 2), and exits to the right of the viewing window in the first quadrant. The line is labeled as y = 7/4 plus x/4. It enters from the second quadrant goes up y-axis and passes through the solid point (1, 2), and exits to the right of the viewing window in the first quadrant.">
            <a:extLst>
              <a:ext uri="{FF2B5EF4-FFF2-40B4-BE49-F238E27FC236}">
                <a16:creationId xmlns:a16="http://schemas.microsoft.com/office/drawing/2014/main" xmlns="" id="{0F3A5615-7411-4A90-B772-058842D54725}"/>
              </a:ext>
            </a:extLst>
          </p:cNvPr>
          <p:cNvPicPr>
            <a:picLocks noGrp="1" noChangeAspect="1"/>
          </p:cNvPicPr>
          <p:nvPr>
            <p:ph sz="quarter" idx="24"/>
          </p:nvPr>
        </p:nvPicPr>
        <p:blipFill>
          <a:blip r:embed="rId2"/>
          <a:stretch>
            <a:fillRect/>
          </a:stretch>
        </p:blipFill>
        <p:spPr>
          <a:xfrm>
            <a:off x="3626214" y="1810880"/>
            <a:ext cx="4691044" cy="2606137"/>
          </a:xfrm>
          <a:prstGeom prst="rect">
            <a:avLst/>
          </a:prstGeom>
        </p:spPr>
      </p:pic>
    </p:spTree>
    <p:extLst>
      <p:ext uri="{BB962C8B-B14F-4D97-AF65-F5344CB8AC3E}">
        <p14:creationId xmlns:p14="http://schemas.microsoft.com/office/powerpoint/2010/main" val="318161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818CF3-DCA7-435F-ACF4-09B1180F0F98}"/>
              </a:ext>
            </a:extLst>
          </p:cNvPr>
          <p:cNvSpPr>
            <a:spLocks noGrp="1"/>
          </p:cNvSpPr>
          <p:nvPr>
            <p:ph type="title"/>
          </p:nvPr>
        </p:nvSpPr>
        <p:spPr/>
        <p:txBody>
          <a:bodyPr/>
          <a:lstStyle/>
          <a:p>
            <a:r>
              <a:rPr lang="en-US" altLang="en-US" dirty="0"/>
              <a:t>Example 1 – Solution </a:t>
            </a:r>
            <a:r>
              <a:rPr lang="en-US" altLang="en-US" b="0" dirty="0"/>
              <a:t>(4 of 4)</a:t>
            </a:r>
            <a:endParaRPr lang="en-US" dirty="0"/>
          </a:p>
        </p:txBody>
      </p:sp>
      <p:sp>
        <p:nvSpPr>
          <p:cNvPr id="3" name="Content Placeholder 2">
            <a:extLst>
              <a:ext uri="{FF2B5EF4-FFF2-40B4-BE49-F238E27FC236}">
                <a16:creationId xmlns:a16="http://schemas.microsoft.com/office/drawing/2014/main" xmlns="" id="{FBF79424-1C2E-4F1F-BA2A-CD3DAD44A459}"/>
              </a:ext>
            </a:extLst>
          </p:cNvPr>
          <p:cNvSpPr>
            <a:spLocks noGrp="1"/>
          </p:cNvSpPr>
          <p:nvPr>
            <p:ph sz="quarter" idx="23"/>
          </p:nvPr>
        </p:nvSpPr>
        <p:spPr>
          <a:xfrm>
            <a:off x="736600" y="1289050"/>
            <a:ext cx="10718800" cy="1779652"/>
          </a:xfrm>
        </p:spPr>
        <p:txBody>
          <a:bodyPr/>
          <a:lstStyle/>
          <a:p>
            <a:pPr>
              <a:lnSpc>
                <a:spcPct val="100000"/>
              </a:lnSpc>
              <a:tabLst>
                <a:tab pos="457200" algn="l"/>
                <a:tab pos="1371600" algn="l"/>
                <a:tab pos="1547813" algn="l"/>
              </a:tabLst>
            </a:pPr>
            <a:r>
              <a:rPr lang="en-US" altLang="en-US" dirty="0"/>
              <a:t>We see that, indeed, the tangent line approximation is a good approximation to the given function when </a:t>
            </a:r>
            <a:r>
              <a:rPr lang="en-US" altLang="en-US" i="1" dirty="0"/>
              <a:t>x</a:t>
            </a:r>
            <a:r>
              <a:rPr lang="en-US" altLang="en-US" dirty="0"/>
              <a:t> is near 1.</a:t>
            </a:r>
          </a:p>
          <a:p>
            <a:pPr>
              <a:lnSpc>
                <a:spcPct val="100000"/>
              </a:lnSpc>
              <a:tabLst>
                <a:tab pos="457200" algn="l"/>
                <a:tab pos="1371600" algn="l"/>
                <a:tab pos="1547813" algn="l"/>
              </a:tabLst>
            </a:pPr>
            <a:r>
              <a:rPr lang="en-US" altLang="en-US" dirty="0"/>
              <a:t>We also see that our approximations are overestimates because the tangent line lies above the curve.</a:t>
            </a:r>
          </a:p>
        </p:txBody>
      </p:sp>
      <p:sp>
        <p:nvSpPr>
          <p:cNvPr id="4" name="Content Placeholder 3">
            <a:extLst>
              <a:ext uri="{FF2B5EF4-FFF2-40B4-BE49-F238E27FC236}">
                <a16:creationId xmlns:a16="http://schemas.microsoft.com/office/drawing/2014/main" xmlns="" id="{84FC9120-9A75-480C-AE6E-25F1B0A52C31}"/>
              </a:ext>
            </a:extLst>
          </p:cNvPr>
          <p:cNvSpPr>
            <a:spLocks noGrp="1"/>
          </p:cNvSpPr>
          <p:nvPr>
            <p:ph sz="quarter" idx="24"/>
          </p:nvPr>
        </p:nvSpPr>
        <p:spPr>
          <a:xfrm>
            <a:off x="736600" y="3068702"/>
            <a:ext cx="7609114" cy="301628"/>
          </a:xfrm>
        </p:spPr>
        <p:txBody>
          <a:bodyPr/>
          <a:lstStyle/>
          <a:p>
            <a:r>
              <a:rPr lang="en-US" altLang="en-US" dirty="0"/>
              <a:t>Of course, a calculator could give us approximations for</a:t>
            </a:r>
            <a:endParaRPr lang="en-US" dirty="0"/>
          </a:p>
        </p:txBody>
      </p:sp>
      <p:graphicFrame>
        <p:nvGraphicFramePr>
          <p:cNvPr id="12" name="Content Placeholder 11" descr="sqrt(3.98) and sqrt(4.05),">
            <a:extLst>
              <a:ext uri="{FF2B5EF4-FFF2-40B4-BE49-F238E27FC236}">
                <a16:creationId xmlns:a16="http://schemas.microsoft.com/office/drawing/2014/main" xmlns="" id="{42AB4423-6013-4B08-BE80-50D7507F7106}"/>
              </a:ext>
            </a:extLst>
          </p:cNvPr>
          <p:cNvGraphicFramePr>
            <a:graphicFrameLocks noGrp="1" noChangeAspect="1"/>
          </p:cNvGraphicFramePr>
          <p:nvPr>
            <p:ph sz="quarter" idx="25"/>
            <p:extLst>
              <p:ext uri="{D42A27DB-BD31-4B8C-83A1-F6EECF244321}">
                <p14:modId xmlns:p14="http://schemas.microsoft.com/office/powerpoint/2010/main" val="3686990766"/>
              </p:ext>
            </p:extLst>
          </p:nvPr>
        </p:nvGraphicFramePr>
        <p:xfrm>
          <a:off x="8345714" y="2990680"/>
          <a:ext cx="2301622" cy="379649"/>
        </p:xfrm>
        <a:graphic>
          <a:graphicData uri="http://schemas.openxmlformats.org/presentationml/2006/ole">
            <mc:AlternateContent xmlns:mc="http://schemas.openxmlformats.org/markup-compatibility/2006">
              <mc:Choice xmlns:v="urn:schemas-microsoft-com:vml" Requires="v">
                <p:oleObj spid="_x0000_s543870" name="Equation" r:id="rId3" imgW="2463480" imgH="406080" progId="Equation.DSMT4">
                  <p:embed/>
                </p:oleObj>
              </mc:Choice>
              <mc:Fallback>
                <p:oleObj name="Equation" r:id="rId3" imgW="2463480" imgH="406080" progId="Equation.DSMT4">
                  <p:embed/>
                  <p:pic>
                    <p:nvPicPr>
                      <p:cNvPr id="11" name="Object 10">
                        <a:extLst>
                          <a:ext uri="{FF2B5EF4-FFF2-40B4-BE49-F238E27FC236}">
                            <a16:creationId xmlns:a16="http://schemas.microsoft.com/office/drawing/2014/main" xmlns="" id="{05C2FCCC-A4A5-4607-9F4A-7F297F1CCA27}"/>
                          </a:ext>
                        </a:extLst>
                      </p:cNvPr>
                      <p:cNvPicPr/>
                      <p:nvPr/>
                    </p:nvPicPr>
                    <p:blipFill>
                      <a:blip r:embed="rId4"/>
                      <a:stretch>
                        <a:fillRect/>
                      </a:stretch>
                    </p:blipFill>
                    <p:spPr>
                      <a:xfrm>
                        <a:off x="8345714" y="2990680"/>
                        <a:ext cx="2301622" cy="379649"/>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70CAF740-4166-40C1-B8B1-ED0B3418D163}"/>
              </a:ext>
            </a:extLst>
          </p:cNvPr>
          <p:cNvSpPr>
            <a:spLocks noGrp="1"/>
          </p:cNvSpPr>
          <p:nvPr>
            <p:ph sz="quarter" idx="26"/>
          </p:nvPr>
        </p:nvSpPr>
        <p:spPr>
          <a:xfrm>
            <a:off x="709936" y="3492617"/>
            <a:ext cx="10718800" cy="301416"/>
          </a:xfrm>
        </p:spPr>
        <p:txBody>
          <a:bodyPr/>
          <a:lstStyle/>
          <a:p>
            <a:r>
              <a:rPr lang="en-US" altLang="en-US" dirty="0"/>
              <a:t>but the linear approximation gives an approximation </a:t>
            </a:r>
            <a:r>
              <a:rPr lang="en-US" altLang="en-US" i="1" dirty="0"/>
              <a:t>over an entire interval</a:t>
            </a:r>
            <a:r>
              <a:rPr lang="en-US" altLang="en-US" dirty="0"/>
              <a:t>.</a:t>
            </a:r>
            <a:endParaRPr lang="en-US" dirty="0"/>
          </a:p>
        </p:txBody>
      </p:sp>
    </p:spTree>
    <p:extLst>
      <p:ext uri="{BB962C8B-B14F-4D97-AF65-F5344CB8AC3E}">
        <p14:creationId xmlns:p14="http://schemas.microsoft.com/office/powerpoint/2010/main" val="292319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57F5A7-36A8-474A-8498-2696DB16D11B}"/>
              </a:ext>
            </a:extLst>
          </p:cNvPr>
          <p:cNvSpPr>
            <a:spLocks noGrp="1"/>
          </p:cNvSpPr>
          <p:nvPr>
            <p:ph type="title"/>
          </p:nvPr>
        </p:nvSpPr>
        <p:spPr>
          <a:xfrm>
            <a:off x="838200" y="402336"/>
            <a:ext cx="10515600" cy="672105"/>
          </a:xfrm>
        </p:spPr>
        <p:txBody>
          <a:bodyPr/>
          <a:lstStyle/>
          <a:p>
            <a:r>
              <a:rPr lang="en-US" altLang="en-US" dirty="0"/>
              <a:t>Linearization and Approximation (3 of 5)</a:t>
            </a:r>
            <a:endParaRPr lang="en-US" sz="2800" b="0" dirty="0"/>
          </a:p>
        </p:txBody>
      </p:sp>
      <p:sp>
        <p:nvSpPr>
          <p:cNvPr id="3" name="Content Placeholder 2">
            <a:extLst>
              <a:ext uri="{FF2B5EF4-FFF2-40B4-BE49-F238E27FC236}">
                <a16:creationId xmlns:a16="http://schemas.microsoft.com/office/drawing/2014/main" xmlns="" id="{7F5E047A-D9B3-44B8-A3E0-B3C9D13F4A70}"/>
              </a:ext>
            </a:extLst>
          </p:cNvPr>
          <p:cNvSpPr>
            <a:spLocks noGrp="1"/>
          </p:cNvSpPr>
          <p:nvPr>
            <p:ph sz="quarter" idx="23"/>
          </p:nvPr>
        </p:nvSpPr>
        <p:spPr>
          <a:xfrm>
            <a:off x="736600" y="1289049"/>
            <a:ext cx="10718800" cy="650926"/>
          </a:xfrm>
        </p:spPr>
        <p:txBody>
          <a:bodyPr/>
          <a:lstStyle/>
          <a:p>
            <a:r>
              <a:rPr lang="en-US" altLang="en-US" dirty="0"/>
              <a:t>In the following table we compare the estimates from the linear approximation in Example 1 with the true values.</a:t>
            </a:r>
          </a:p>
        </p:txBody>
      </p:sp>
      <p:pic>
        <p:nvPicPr>
          <p:cNvPr id="545389" name="Picture 621" descr="The following table estimates from the linear approximation. &#10;(Row 1). Sqrt(3.9). x: 0.9. From L(x): 1.976. Actual value: 1.97484176. . . . .&#10;(Row 2). Sqrt(3.98). x: 0.98. From L(x): 1.995. Actual value: 1.99499373. . . . .&#10;(Row 3). Sqrt(4). x: 1. From L(x): 2. Actual value: 2.00000000. . . . .&#10;(Row 4). Sqrt(4.05). x: 1.05. From L(x): 2.0125. Actual value: 2.01246117. . . . .&#10;(Row 5). Sqrt(4.1). x: 1.1. From L(x): 2.025. Actual value: 2.02484567. . . . .&#10;(Row 6). Sqrt(5). x: 2. From L(x): 2.25. Actual value: 2.23606797. . . . .&#10;(Row 7). Sqrt(6). x: 3. From L(x): 2.5. Actual value: 2.44948974. . . . ."/>
          <p:cNvPicPr>
            <a:picLocks noGrp="1" noChangeAspect="1" noChangeArrowheads="1"/>
          </p:cNvPicPr>
          <p:nvPr>
            <p:ph sz="quarter" idx="24"/>
          </p:nvPr>
        </p:nvPicPr>
        <p:blipFill>
          <a:blip r:embed="rId2">
            <a:extLst>
              <a:ext uri="{28A0092B-C50C-407E-A947-70E740481C1C}">
                <a14:useLocalDpi xmlns:a14="http://schemas.microsoft.com/office/drawing/2010/main" val="0"/>
              </a:ext>
            </a:extLst>
          </a:blip>
          <a:srcRect/>
          <a:stretch>
            <a:fillRect/>
          </a:stretch>
        </p:blipFill>
        <p:spPr bwMode="auto">
          <a:xfrm>
            <a:off x="3117116" y="2156951"/>
            <a:ext cx="6136664" cy="3515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95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1C57F5A7-36A8-474A-8498-2696DB16D11B}"/>
              </a:ext>
            </a:extLst>
          </p:cNvPr>
          <p:cNvSpPr>
            <a:spLocks noGrp="1"/>
          </p:cNvSpPr>
          <p:nvPr>
            <p:ph type="title"/>
          </p:nvPr>
        </p:nvSpPr>
        <p:spPr>
          <a:xfrm>
            <a:off x="838200" y="402336"/>
            <a:ext cx="10515600" cy="672105"/>
          </a:xfrm>
        </p:spPr>
        <p:txBody>
          <a:bodyPr/>
          <a:lstStyle/>
          <a:p>
            <a:r>
              <a:rPr lang="en-US" altLang="en-US" dirty="0"/>
              <a:t>Linearization and Approximation (4 of 5)</a:t>
            </a:r>
            <a:endParaRPr lang="en-US" sz="2800" b="0" dirty="0"/>
          </a:p>
        </p:txBody>
      </p:sp>
      <p:sp>
        <p:nvSpPr>
          <p:cNvPr id="3" name="Content Placeholder 2">
            <a:extLst>
              <a:ext uri="{FF2B5EF4-FFF2-40B4-BE49-F238E27FC236}">
                <a16:creationId xmlns:a16="http://schemas.microsoft.com/office/drawing/2014/main" xmlns="" id="{3462006E-12F2-4A8C-9099-D2C2DF5A7C92}"/>
              </a:ext>
            </a:extLst>
          </p:cNvPr>
          <p:cNvSpPr>
            <a:spLocks noGrp="1"/>
          </p:cNvSpPr>
          <p:nvPr>
            <p:ph sz="quarter" idx="23"/>
          </p:nvPr>
        </p:nvSpPr>
        <p:spPr>
          <a:xfrm>
            <a:off x="736600" y="1289049"/>
            <a:ext cx="10718800" cy="1234205"/>
          </a:xfrm>
        </p:spPr>
        <p:txBody>
          <a:bodyPr/>
          <a:lstStyle/>
          <a:p>
            <a:pPr>
              <a:lnSpc>
                <a:spcPct val="100000"/>
              </a:lnSpc>
            </a:pPr>
            <a:r>
              <a:rPr lang="en-US" altLang="en-US" dirty="0"/>
              <a:t>Notice from this table, and also from Figure 2, that the tangent line approximation gives good estimates when </a:t>
            </a:r>
            <a:r>
              <a:rPr lang="en-US" altLang="en-US" i="1" dirty="0"/>
              <a:t>x </a:t>
            </a:r>
            <a:r>
              <a:rPr lang="en-US" altLang="en-US" dirty="0"/>
              <a:t>is close to 1 but the accuracy of the approximation deteriorates when </a:t>
            </a:r>
            <a:r>
              <a:rPr lang="en-US" altLang="en-US" i="1" dirty="0"/>
              <a:t>x </a:t>
            </a:r>
            <a:r>
              <a:rPr lang="en-US" altLang="en-US" dirty="0"/>
              <a:t>is farther away from 1.</a:t>
            </a:r>
          </a:p>
        </p:txBody>
      </p:sp>
      <p:sp>
        <p:nvSpPr>
          <p:cNvPr id="5" name="Content Placeholder 4">
            <a:extLst>
              <a:ext uri="{FF2B5EF4-FFF2-40B4-BE49-F238E27FC236}">
                <a16:creationId xmlns:a16="http://schemas.microsoft.com/office/drawing/2014/main" xmlns="" id="{FBEF028B-9D4F-4498-88DC-5357CB58294A}"/>
              </a:ext>
            </a:extLst>
          </p:cNvPr>
          <p:cNvSpPr>
            <a:spLocks noGrp="1"/>
          </p:cNvSpPr>
          <p:nvPr>
            <p:ph sz="quarter" idx="25"/>
          </p:nvPr>
        </p:nvSpPr>
        <p:spPr>
          <a:xfrm>
            <a:off x="5196409" y="5059715"/>
            <a:ext cx="817120" cy="221501"/>
          </a:xfrm>
        </p:spPr>
        <p:txBody>
          <a:bodyPr/>
          <a:lstStyle/>
          <a:p>
            <a:r>
              <a:rPr lang="en-US" altLang="en-US" sz="1200" b="1" dirty="0"/>
              <a:t>Figure 2</a:t>
            </a:r>
          </a:p>
        </p:txBody>
      </p:sp>
      <p:pic>
        <p:nvPicPr>
          <p:cNvPr id="7" name="Content Placeholder 6" descr="The image consists of a visual representation of a graph. A curve, a perpendicular line, and a solid point are graphed on the x y coordinate plane. The curve is labeled as y = sqrt x plus 3. It starts from the point (negative 3, 0) in the second quadrant, goes up to the right passes through the positive y-axis and the solid point (1, 2), and exits to the right of the viewing window in the first quadrant. The line is labeled as y = 7/4 plus x/4. It enters from the second quadrant goes up y-axis and passes through the solid point (1, 2), and exits to the right of the viewing window in the first quadrant.">
            <a:extLst>
              <a:ext uri="{FF2B5EF4-FFF2-40B4-BE49-F238E27FC236}">
                <a16:creationId xmlns:a16="http://schemas.microsoft.com/office/drawing/2014/main" xmlns="" id="{75B9CC68-8305-4688-B740-F89A33989DF1}"/>
              </a:ext>
            </a:extLst>
          </p:cNvPr>
          <p:cNvPicPr>
            <a:picLocks noGrp="1" noChangeAspect="1"/>
          </p:cNvPicPr>
          <p:nvPr>
            <p:ph sz="quarter" idx="24"/>
          </p:nvPr>
        </p:nvPicPr>
        <p:blipFill>
          <a:blip r:embed="rId2"/>
          <a:stretch>
            <a:fillRect/>
          </a:stretch>
        </p:blipFill>
        <p:spPr>
          <a:xfrm>
            <a:off x="3626441" y="2626963"/>
            <a:ext cx="4192277" cy="2329044"/>
          </a:xfrm>
          <a:prstGeom prst="rect">
            <a:avLst/>
          </a:prstGeom>
        </p:spPr>
      </p:pic>
    </p:spTree>
    <p:extLst>
      <p:ext uri="{BB962C8B-B14F-4D97-AF65-F5344CB8AC3E}">
        <p14:creationId xmlns:p14="http://schemas.microsoft.com/office/powerpoint/2010/main" val="1074016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1C57F5A7-36A8-474A-8498-2696DB16D11B}"/>
              </a:ext>
            </a:extLst>
          </p:cNvPr>
          <p:cNvSpPr>
            <a:spLocks noGrp="1"/>
          </p:cNvSpPr>
          <p:nvPr>
            <p:ph type="title"/>
          </p:nvPr>
        </p:nvSpPr>
        <p:spPr>
          <a:xfrm>
            <a:off x="838200" y="402336"/>
            <a:ext cx="10515600" cy="672105"/>
          </a:xfrm>
        </p:spPr>
        <p:txBody>
          <a:bodyPr/>
          <a:lstStyle/>
          <a:p>
            <a:r>
              <a:rPr lang="en-US" altLang="en-US" dirty="0"/>
              <a:t>Linearization and Approximation (5 of 5)</a:t>
            </a:r>
            <a:endParaRPr lang="en-US" sz="2800" b="0" dirty="0"/>
          </a:p>
        </p:txBody>
      </p:sp>
      <p:sp>
        <p:nvSpPr>
          <p:cNvPr id="3" name="Text Placeholder 2">
            <a:extLst>
              <a:ext uri="{FF2B5EF4-FFF2-40B4-BE49-F238E27FC236}">
                <a16:creationId xmlns:a16="http://schemas.microsoft.com/office/drawing/2014/main" xmlns="" id="{0641634B-359B-4967-AB39-69F5CC099ACB}"/>
              </a:ext>
            </a:extLst>
          </p:cNvPr>
          <p:cNvSpPr>
            <a:spLocks noGrp="1"/>
          </p:cNvSpPr>
          <p:nvPr>
            <p:ph type="body" sz="quarter" idx="15"/>
          </p:nvPr>
        </p:nvSpPr>
        <p:spPr>
          <a:xfrm>
            <a:off x="743576" y="1289684"/>
            <a:ext cx="10711543" cy="1132503"/>
          </a:xfrm>
        </p:spPr>
        <p:txBody>
          <a:bodyPr/>
          <a:lstStyle/>
          <a:p>
            <a:pPr>
              <a:lnSpc>
                <a:spcPct val="100000"/>
              </a:lnSpc>
            </a:pPr>
            <a:r>
              <a:rPr lang="en-US" altLang="en-US" dirty="0"/>
              <a:t>The next example shows that by using a graphing calculator or computer we can determine an interval throughout which a linear approximation provides a specified accuracy.</a:t>
            </a:r>
          </a:p>
        </p:txBody>
      </p:sp>
    </p:spTree>
    <p:extLst>
      <p:ext uri="{BB962C8B-B14F-4D97-AF65-F5344CB8AC3E}">
        <p14:creationId xmlns:p14="http://schemas.microsoft.com/office/powerpoint/2010/main" val="3287697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4CB720-8077-415A-85FE-858D4BAC7AC5}"/>
              </a:ext>
            </a:extLst>
          </p:cNvPr>
          <p:cNvSpPr>
            <a:spLocks noGrp="1"/>
          </p:cNvSpPr>
          <p:nvPr>
            <p:ph type="title"/>
          </p:nvPr>
        </p:nvSpPr>
        <p:spPr/>
        <p:txBody>
          <a:bodyPr/>
          <a:lstStyle/>
          <a:p>
            <a:r>
              <a:rPr lang="en-US" altLang="en-US" dirty="0"/>
              <a:t>Example 2</a:t>
            </a:r>
            <a:endParaRPr lang="en-US" dirty="0"/>
          </a:p>
        </p:txBody>
      </p:sp>
      <p:sp>
        <p:nvSpPr>
          <p:cNvPr id="3" name="Content Placeholder 2">
            <a:extLst>
              <a:ext uri="{FF2B5EF4-FFF2-40B4-BE49-F238E27FC236}">
                <a16:creationId xmlns:a16="http://schemas.microsoft.com/office/drawing/2014/main" xmlns="" id="{C25B13C9-17EB-4E49-9711-58D133F4AC30}"/>
              </a:ext>
            </a:extLst>
          </p:cNvPr>
          <p:cNvSpPr>
            <a:spLocks noGrp="1"/>
          </p:cNvSpPr>
          <p:nvPr>
            <p:ph sz="quarter" idx="23"/>
          </p:nvPr>
        </p:nvSpPr>
        <p:spPr/>
        <p:txBody>
          <a:bodyPr/>
          <a:lstStyle/>
          <a:p>
            <a:r>
              <a:rPr lang="en-US" altLang="en-US" dirty="0"/>
              <a:t>For what values of </a:t>
            </a:r>
            <a:r>
              <a:rPr lang="en-US" altLang="en-US" i="1" dirty="0"/>
              <a:t>x</a:t>
            </a:r>
            <a:r>
              <a:rPr lang="en-US" altLang="en-US" dirty="0"/>
              <a:t> is the linear approximation</a:t>
            </a:r>
          </a:p>
        </p:txBody>
      </p:sp>
      <p:graphicFrame>
        <p:nvGraphicFramePr>
          <p:cNvPr id="12" name="Content Placeholder 11" descr="(sqrt(x + 3)) approximately ((7∕4) + (x∕4))&#10;">
            <a:extLst>
              <a:ext uri="{FF2B5EF4-FFF2-40B4-BE49-F238E27FC236}">
                <a16:creationId xmlns:a16="http://schemas.microsoft.com/office/drawing/2014/main" xmlns="" id="{48F249B2-5B45-4D0F-B613-440DE830A8CC}"/>
              </a:ext>
            </a:extLst>
          </p:cNvPr>
          <p:cNvGraphicFramePr>
            <a:graphicFrameLocks noGrp="1" noChangeAspect="1"/>
          </p:cNvGraphicFramePr>
          <p:nvPr>
            <p:ph sz="quarter" idx="24"/>
            <p:extLst>
              <p:ext uri="{D42A27DB-BD31-4B8C-83A1-F6EECF244321}">
                <p14:modId xmlns:p14="http://schemas.microsoft.com/office/powerpoint/2010/main" val="4229793584"/>
              </p:ext>
            </p:extLst>
          </p:nvPr>
        </p:nvGraphicFramePr>
        <p:xfrm>
          <a:off x="4820081" y="1857374"/>
          <a:ext cx="1818844" cy="668849"/>
        </p:xfrm>
        <a:graphic>
          <a:graphicData uri="http://schemas.openxmlformats.org/presentationml/2006/ole">
            <mc:AlternateContent xmlns:mc="http://schemas.openxmlformats.org/markup-compatibility/2006">
              <mc:Choice xmlns:v="urn:schemas-microsoft-com:vml" Requires="v">
                <p:oleObj spid="_x0000_s546038" name="Equation" r:id="rId3" imgW="1968480" imgH="723600" progId="Equation.DSMT4">
                  <p:embed/>
                </p:oleObj>
              </mc:Choice>
              <mc:Fallback>
                <p:oleObj name="Equation" r:id="rId3" imgW="1968480" imgH="723600" progId="Equation.DSMT4">
                  <p:embed/>
                  <p:pic>
                    <p:nvPicPr>
                      <p:cNvPr id="11" name="Object 10">
                        <a:extLst>
                          <a:ext uri="{FF2B5EF4-FFF2-40B4-BE49-F238E27FC236}">
                            <a16:creationId xmlns:a16="http://schemas.microsoft.com/office/drawing/2014/main" xmlns="" id="{CBAB47D8-B7F9-4EE3-8ED1-E9484617243A}"/>
                          </a:ext>
                        </a:extLst>
                      </p:cNvPr>
                      <p:cNvPicPr/>
                      <p:nvPr/>
                    </p:nvPicPr>
                    <p:blipFill>
                      <a:blip r:embed="rId4"/>
                      <a:stretch>
                        <a:fillRect/>
                      </a:stretch>
                    </p:blipFill>
                    <p:spPr>
                      <a:xfrm>
                        <a:off x="4820081" y="1857374"/>
                        <a:ext cx="1818844" cy="66884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FAA045D6-980F-4299-8AB0-94AF317B1728}"/>
              </a:ext>
            </a:extLst>
          </p:cNvPr>
          <p:cNvSpPr>
            <a:spLocks noGrp="1"/>
          </p:cNvSpPr>
          <p:nvPr>
            <p:ph sz="quarter" idx="25"/>
          </p:nvPr>
        </p:nvSpPr>
        <p:spPr>
          <a:xfrm>
            <a:off x="736600" y="2937817"/>
            <a:ext cx="10712450" cy="356730"/>
          </a:xfrm>
        </p:spPr>
        <p:txBody>
          <a:bodyPr/>
          <a:lstStyle/>
          <a:p>
            <a:r>
              <a:rPr lang="en-US" altLang="en-US" dirty="0"/>
              <a:t>accurate to within 0.5? What about accuracy to within 0.1?</a:t>
            </a:r>
          </a:p>
        </p:txBody>
      </p:sp>
      <p:sp>
        <p:nvSpPr>
          <p:cNvPr id="6" name="Content Placeholder 5">
            <a:extLst>
              <a:ext uri="{FF2B5EF4-FFF2-40B4-BE49-F238E27FC236}">
                <a16:creationId xmlns:a16="http://schemas.microsoft.com/office/drawing/2014/main" xmlns="" id="{14C07B7F-B6D1-4F89-BAB8-4163DAAE8E12}"/>
              </a:ext>
            </a:extLst>
          </p:cNvPr>
          <p:cNvSpPr>
            <a:spLocks noGrp="1"/>
          </p:cNvSpPr>
          <p:nvPr>
            <p:ph sz="quarter" idx="26"/>
          </p:nvPr>
        </p:nvSpPr>
        <p:spPr>
          <a:xfrm>
            <a:off x="736600" y="3520821"/>
            <a:ext cx="10718800" cy="646567"/>
          </a:xfrm>
        </p:spPr>
        <p:txBody>
          <a:bodyPr/>
          <a:lstStyle/>
          <a:p>
            <a:r>
              <a:rPr lang="en-US" altLang="en-US" dirty="0">
                <a:solidFill>
                  <a:srgbClr val="0079C2"/>
                </a:solidFill>
              </a:rPr>
              <a:t>Solution:</a:t>
            </a:r>
            <a:r>
              <a:rPr lang="en-US" altLang="en-US" dirty="0">
                <a:solidFill>
                  <a:srgbClr val="00ADEF"/>
                </a:solidFill>
              </a:rPr>
              <a:t/>
            </a:r>
            <a:br>
              <a:rPr lang="en-US" altLang="en-US" dirty="0">
                <a:solidFill>
                  <a:srgbClr val="00ADEF"/>
                </a:solidFill>
              </a:rPr>
            </a:br>
            <a:r>
              <a:rPr lang="en-US" altLang="en-US" dirty="0"/>
              <a:t>Accuracy to within 0.5 means that the functions should differ by less than 0.5:</a:t>
            </a:r>
          </a:p>
        </p:txBody>
      </p:sp>
      <p:graphicFrame>
        <p:nvGraphicFramePr>
          <p:cNvPr id="14" name="Content Placeholder 13" descr="(sqrt(x + 3)) minus ((7∕4) + (x∕4))| &lt; 0.5&#10;">
            <a:extLst>
              <a:ext uri="{FF2B5EF4-FFF2-40B4-BE49-F238E27FC236}">
                <a16:creationId xmlns:a16="http://schemas.microsoft.com/office/drawing/2014/main" xmlns="" id="{4697E6C4-0E96-498C-90BA-698E4C85749B}"/>
              </a:ext>
            </a:extLst>
          </p:cNvPr>
          <p:cNvGraphicFramePr>
            <a:graphicFrameLocks noGrp="1" noChangeAspect="1"/>
          </p:cNvGraphicFramePr>
          <p:nvPr>
            <p:ph sz="quarter" idx="27"/>
            <p:extLst>
              <p:ext uri="{D42A27DB-BD31-4B8C-83A1-F6EECF244321}">
                <p14:modId xmlns:p14="http://schemas.microsoft.com/office/powerpoint/2010/main" val="733862247"/>
              </p:ext>
            </p:extLst>
          </p:nvPr>
        </p:nvGraphicFramePr>
        <p:xfrm>
          <a:off x="4339634" y="4401519"/>
          <a:ext cx="2740524" cy="773139"/>
        </p:xfrm>
        <a:graphic>
          <a:graphicData uri="http://schemas.openxmlformats.org/presentationml/2006/ole">
            <mc:AlternateContent xmlns:mc="http://schemas.openxmlformats.org/markup-compatibility/2006">
              <mc:Choice xmlns:v="urn:schemas-microsoft-com:vml" Requires="v">
                <p:oleObj spid="_x0000_s546039" name="Equation" r:id="rId5" imgW="3060360" imgH="863280" progId="Equation.DSMT4">
                  <p:embed/>
                </p:oleObj>
              </mc:Choice>
              <mc:Fallback>
                <p:oleObj name="Equation" r:id="rId5" imgW="3060360" imgH="863280" progId="Equation.DSMT4">
                  <p:embed/>
                  <p:pic>
                    <p:nvPicPr>
                      <p:cNvPr id="13" name="Object 12">
                        <a:extLst>
                          <a:ext uri="{FF2B5EF4-FFF2-40B4-BE49-F238E27FC236}">
                            <a16:creationId xmlns:a16="http://schemas.microsoft.com/office/drawing/2014/main" xmlns="" id="{FCB2C9B8-8784-4F95-A691-B8E3445634C2}"/>
                          </a:ext>
                        </a:extLst>
                      </p:cNvPr>
                      <p:cNvPicPr/>
                      <p:nvPr/>
                    </p:nvPicPr>
                    <p:blipFill>
                      <a:blip r:embed="rId6"/>
                      <a:stretch>
                        <a:fillRect/>
                      </a:stretch>
                    </p:blipFill>
                    <p:spPr>
                      <a:xfrm>
                        <a:off x="4339634" y="4401519"/>
                        <a:ext cx="2740524" cy="773139"/>
                      </a:xfrm>
                      <a:prstGeom prst="rect">
                        <a:avLst/>
                      </a:prstGeom>
                    </p:spPr>
                  </p:pic>
                </p:oleObj>
              </mc:Fallback>
            </mc:AlternateContent>
          </a:graphicData>
        </a:graphic>
      </p:graphicFrame>
    </p:spTree>
    <p:extLst>
      <p:ext uri="{BB962C8B-B14F-4D97-AF65-F5344CB8AC3E}">
        <p14:creationId xmlns:p14="http://schemas.microsoft.com/office/powerpoint/2010/main" val="120418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A9DF4D-83D3-490A-BA7F-441B9B9D6C15}"/>
              </a:ext>
            </a:extLst>
          </p:cNvPr>
          <p:cNvSpPr>
            <a:spLocks noGrp="1"/>
          </p:cNvSpPr>
          <p:nvPr>
            <p:ph type="title"/>
          </p:nvPr>
        </p:nvSpPr>
        <p:spPr/>
        <p:txBody>
          <a:bodyPr/>
          <a:lstStyle/>
          <a:p>
            <a:r>
              <a:rPr lang="en-US" altLang="en-US" dirty="0"/>
              <a:t>Example 2 – Solution </a:t>
            </a:r>
            <a:r>
              <a:rPr lang="en-US" altLang="en-US" b="0" dirty="0"/>
              <a:t>(1 of 4)</a:t>
            </a:r>
            <a:endParaRPr lang="en-US" b="0" dirty="0"/>
          </a:p>
        </p:txBody>
      </p:sp>
      <p:sp>
        <p:nvSpPr>
          <p:cNvPr id="3" name="Content Placeholder 2">
            <a:extLst>
              <a:ext uri="{FF2B5EF4-FFF2-40B4-BE49-F238E27FC236}">
                <a16:creationId xmlns:a16="http://schemas.microsoft.com/office/drawing/2014/main" xmlns="" id="{9136690B-23F7-4EC7-91F0-DBFB6B852521}"/>
              </a:ext>
            </a:extLst>
          </p:cNvPr>
          <p:cNvSpPr>
            <a:spLocks noGrp="1"/>
          </p:cNvSpPr>
          <p:nvPr>
            <p:ph sz="quarter" idx="23"/>
          </p:nvPr>
        </p:nvSpPr>
        <p:spPr>
          <a:xfrm>
            <a:off x="736600" y="1289050"/>
            <a:ext cx="10718800" cy="387944"/>
          </a:xfrm>
        </p:spPr>
        <p:txBody>
          <a:bodyPr/>
          <a:lstStyle/>
          <a:p>
            <a:pPr>
              <a:tabLst>
                <a:tab pos="457200" algn="l"/>
                <a:tab pos="1371600" algn="l"/>
                <a:tab pos="1547813" algn="l"/>
              </a:tabLst>
            </a:pPr>
            <a:r>
              <a:rPr lang="en-US" altLang="en-US" dirty="0"/>
              <a:t>Equivalently, we could write</a:t>
            </a:r>
          </a:p>
        </p:txBody>
      </p:sp>
      <p:graphicFrame>
        <p:nvGraphicFramePr>
          <p:cNvPr id="12" name="Content Placeholder 11" descr="(sqrt(x + 3)) minus 0.5 &lt; ((7∕4) + (x∕4)) &lt; (sqrt(x + 3)) + 0.5&#10;">
            <a:extLst>
              <a:ext uri="{FF2B5EF4-FFF2-40B4-BE49-F238E27FC236}">
                <a16:creationId xmlns:a16="http://schemas.microsoft.com/office/drawing/2014/main" xmlns="" id="{3F9CD7A3-ACE9-44FF-8B23-8B82A2A1E91B}"/>
              </a:ext>
            </a:extLst>
          </p:cNvPr>
          <p:cNvGraphicFramePr>
            <a:graphicFrameLocks noGrp="1" noChangeAspect="1"/>
          </p:cNvGraphicFramePr>
          <p:nvPr>
            <p:ph sz="quarter" idx="24"/>
            <p:extLst>
              <p:ext uri="{D42A27DB-BD31-4B8C-83A1-F6EECF244321}">
                <p14:modId xmlns:p14="http://schemas.microsoft.com/office/powerpoint/2010/main" val="2180745387"/>
              </p:ext>
            </p:extLst>
          </p:nvPr>
        </p:nvGraphicFramePr>
        <p:xfrm>
          <a:off x="3724848" y="1857374"/>
          <a:ext cx="4406528" cy="699845"/>
        </p:xfrm>
        <a:graphic>
          <a:graphicData uri="http://schemas.openxmlformats.org/presentationml/2006/ole">
            <mc:AlternateContent xmlns:mc="http://schemas.openxmlformats.org/markup-compatibility/2006">
              <mc:Choice xmlns:v="urn:schemas-microsoft-com:vml" Requires="v">
                <p:oleObj spid="_x0000_s547062" name="Equation" r:id="rId3" imgW="4559040" imgH="723600" progId="Equation.DSMT4">
                  <p:embed/>
                </p:oleObj>
              </mc:Choice>
              <mc:Fallback>
                <p:oleObj name="Equation" r:id="rId3" imgW="4559040" imgH="723600" progId="Equation.DSMT4">
                  <p:embed/>
                  <p:pic>
                    <p:nvPicPr>
                      <p:cNvPr id="11" name="Object 10">
                        <a:extLst>
                          <a:ext uri="{FF2B5EF4-FFF2-40B4-BE49-F238E27FC236}">
                            <a16:creationId xmlns:a16="http://schemas.microsoft.com/office/drawing/2014/main" xmlns="" id="{F31451EF-1743-4836-BBA7-D66F5CF00A81}"/>
                          </a:ext>
                        </a:extLst>
                      </p:cNvPr>
                      <p:cNvPicPr/>
                      <p:nvPr/>
                    </p:nvPicPr>
                    <p:blipFill>
                      <a:blip r:embed="rId4"/>
                      <a:stretch>
                        <a:fillRect/>
                      </a:stretch>
                    </p:blipFill>
                    <p:spPr>
                      <a:xfrm>
                        <a:off x="3724848" y="1857374"/>
                        <a:ext cx="4406528" cy="69984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53C1B31D-C607-40EF-A97A-BE4A5D3395A8}"/>
              </a:ext>
            </a:extLst>
          </p:cNvPr>
          <p:cNvSpPr>
            <a:spLocks noGrp="1"/>
          </p:cNvSpPr>
          <p:nvPr>
            <p:ph sz="quarter" idx="25"/>
          </p:nvPr>
        </p:nvSpPr>
        <p:spPr>
          <a:xfrm>
            <a:off x="736600" y="2943532"/>
            <a:ext cx="9395542" cy="367047"/>
          </a:xfrm>
        </p:spPr>
        <p:txBody>
          <a:bodyPr/>
          <a:lstStyle/>
          <a:p>
            <a:r>
              <a:rPr lang="en-US" altLang="en-US" dirty="0"/>
              <a:t>This says that the linear approximation should lie between the curves </a:t>
            </a:r>
            <a:endParaRPr lang="en-US" dirty="0"/>
          </a:p>
        </p:txBody>
      </p:sp>
      <p:sp>
        <p:nvSpPr>
          <p:cNvPr id="6" name="Content Placeholder 5">
            <a:extLst>
              <a:ext uri="{FF2B5EF4-FFF2-40B4-BE49-F238E27FC236}">
                <a16:creationId xmlns:a16="http://schemas.microsoft.com/office/drawing/2014/main" xmlns="" id="{281FAF6B-62E8-4429-ABED-9D92E83E00B5}"/>
              </a:ext>
            </a:extLst>
          </p:cNvPr>
          <p:cNvSpPr>
            <a:spLocks noGrp="1"/>
          </p:cNvSpPr>
          <p:nvPr>
            <p:ph sz="quarter" idx="26"/>
          </p:nvPr>
        </p:nvSpPr>
        <p:spPr>
          <a:xfrm>
            <a:off x="736600" y="3332753"/>
            <a:ext cx="4043520" cy="297925"/>
          </a:xfrm>
        </p:spPr>
        <p:txBody>
          <a:bodyPr/>
          <a:lstStyle/>
          <a:p>
            <a:r>
              <a:rPr lang="en-US" altLang="en-US" dirty="0"/>
              <a:t>obtained by shifting the curve</a:t>
            </a:r>
            <a:endParaRPr lang="en-US" dirty="0"/>
          </a:p>
        </p:txBody>
      </p:sp>
      <p:graphicFrame>
        <p:nvGraphicFramePr>
          <p:cNvPr id="14" name="Content Placeholder 13" descr="y = (sqrt(x + 3))&#10;">
            <a:extLst>
              <a:ext uri="{FF2B5EF4-FFF2-40B4-BE49-F238E27FC236}">
                <a16:creationId xmlns:a16="http://schemas.microsoft.com/office/drawing/2014/main" xmlns="" id="{16FEFE8D-466C-4964-B688-A381D57C594E}"/>
              </a:ext>
            </a:extLst>
          </p:cNvPr>
          <p:cNvGraphicFramePr>
            <a:graphicFrameLocks noGrp="1" noChangeAspect="1"/>
          </p:cNvGraphicFramePr>
          <p:nvPr>
            <p:ph sz="quarter" idx="27"/>
            <p:extLst>
              <p:ext uri="{D42A27DB-BD31-4B8C-83A1-F6EECF244321}">
                <p14:modId xmlns:p14="http://schemas.microsoft.com/office/powerpoint/2010/main" val="3640356471"/>
              </p:ext>
            </p:extLst>
          </p:nvPr>
        </p:nvGraphicFramePr>
        <p:xfrm>
          <a:off x="4779963" y="3247946"/>
          <a:ext cx="1422400" cy="419100"/>
        </p:xfrm>
        <a:graphic>
          <a:graphicData uri="http://schemas.openxmlformats.org/presentationml/2006/ole">
            <mc:AlternateContent xmlns:mc="http://schemas.openxmlformats.org/markup-compatibility/2006">
              <mc:Choice xmlns:v="urn:schemas-microsoft-com:vml" Requires="v">
                <p:oleObj spid="_x0000_s547063" name="Equation" r:id="rId5" imgW="1422360" imgH="419040" progId="Equation.DSMT4">
                  <p:embed/>
                </p:oleObj>
              </mc:Choice>
              <mc:Fallback>
                <p:oleObj name="Equation" r:id="rId5" imgW="1422360" imgH="419040" progId="Equation.DSMT4">
                  <p:embed/>
                  <p:pic>
                    <p:nvPicPr>
                      <p:cNvPr id="13" name="Object 12">
                        <a:extLst>
                          <a:ext uri="{FF2B5EF4-FFF2-40B4-BE49-F238E27FC236}">
                            <a16:creationId xmlns:a16="http://schemas.microsoft.com/office/drawing/2014/main" xmlns="" id="{B35F19A0-D2D2-4974-B6C8-39829D56C839}"/>
                          </a:ext>
                        </a:extLst>
                      </p:cNvPr>
                      <p:cNvPicPr/>
                      <p:nvPr/>
                    </p:nvPicPr>
                    <p:blipFill>
                      <a:blip r:embed="rId6"/>
                      <a:stretch>
                        <a:fillRect/>
                      </a:stretch>
                    </p:blipFill>
                    <p:spPr>
                      <a:xfrm>
                        <a:off x="4779963" y="3247946"/>
                        <a:ext cx="1422400" cy="4191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4A2BC94F-89BB-4778-8228-0F9CBA57099D}"/>
              </a:ext>
            </a:extLst>
          </p:cNvPr>
          <p:cNvSpPr>
            <a:spLocks noGrp="1"/>
          </p:cNvSpPr>
          <p:nvPr>
            <p:ph sz="quarter" idx="28"/>
          </p:nvPr>
        </p:nvSpPr>
        <p:spPr>
          <a:xfrm>
            <a:off x="6340480" y="3300725"/>
            <a:ext cx="4966319" cy="314825"/>
          </a:xfrm>
        </p:spPr>
        <p:txBody>
          <a:bodyPr/>
          <a:lstStyle/>
          <a:p>
            <a:r>
              <a:rPr lang="en-US" altLang="en-US" dirty="0"/>
              <a:t>upward and downward by an</a:t>
            </a:r>
            <a:endParaRPr lang="en-US" dirty="0"/>
          </a:p>
        </p:txBody>
      </p:sp>
      <p:sp>
        <p:nvSpPr>
          <p:cNvPr id="9" name="Content Placeholder 8">
            <a:extLst>
              <a:ext uri="{FF2B5EF4-FFF2-40B4-BE49-F238E27FC236}">
                <a16:creationId xmlns:a16="http://schemas.microsoft.com/office/drawing/2014/main" xmlns="" id="{8D91A887-7FDA-4D38-953C-FDBE6417AD89}"/>
              </a:ext>
            </a:extLst>
          </p:cNvPr>
          <p:cNvSpPr>
            <a:spLocks noGrp="1"/>
          </p:cNvSpPr>
          <p:nvPr>
            <p:ph sz="quarter" idx="29"/>
          </p:nvPr>
        </p:nvSpPr>
        <p:spPr>
          <a:xfrm>
            <a:off x="736600" y="3788100"/>
            <a:ext cx="1667387" cy="265421"/>
          </a:xfrm>
        </p:spPr>
        <p:txBody>
          <a:bodyPr/>
          <a:lstStyle/>
          <a:p>
            <a:r>
              <a:rPr lang="en-US" altLang="en-US" dirty="0"/>
              <a:t>amount 0.5.</a:t>
            </a:r>
            <a:endParaRPr lang="en-US" dirty="0"/>
          </a:p>
        </p:txBody>
      </p:sp>
    </p:spTree>
    <p:extLst>
      <p:ext uri="{BB962C8B-B14F-4D97-AF65-F5344CB8AC3E}">
        <p14:creationId xmlns:p14="http://schemas.microsoft.com/office/powerpoint/2010/main" val="2370974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71DFBD33-C35C-42E9-A46C-73D7DB1929DF}"/>
              </a:ext>
            </a:extLst>
          </p:cNvPr>
          <p:cNvSpPr>
            <a:spLocks noGrp="1"/>
          </p:cNvSpPr>
          <p:nvPr>
            <p:ph type="title"/>
          </p:nvPr>
        </p:nvSpPr>
        <p:spPr/>
        <p:txBody>
          <a:bodyPr/>
          <a:lstStyle/>
          <a:p>
            <a:r>
              <a:rPr lang="en-US" altLang="en-US" dirty="0"/>
              <a:t>Example 2 – Solution </a:t>
            </a:r>
            <a:r>
              <a:rPr lang="en-US" altLang="en-US" b="0" dirty="0"/>
              <a:t>(2 of 4)</a:t>
            </a:r>
            <a:endParaRPr lang="en-US" dirty="0"/>
          </a:p>
        </p:txBody>
      </p:sp>
      <p:sp>
        <p:nvSpPr>
          <p:cNvPr id="28" name="Content Placeholder 27">
            <a:extLst>
              <a:ext uri="{FF2B5EF4-FFF2-40B4-BE49-F238E27FC236}">
                <a16:creationId xmlns:a16="http://schemas.microsoft.com/office/drawing/2014/main" xmlns="" id="{20EC2364-2281-4FDE-98FD-3B4D669434BC}"/>
              </a:ext>
            </a:extLst>
          </p:cNvPr>
          <p:cNvSpPr>
            <a:spLocks noGrp="1"/>
          </p:cNvSpPr>
          <p:nvPr>
            <p:ph sz="quarter" idx="23"/>
          </p:nvPr>
        </p:nvSpPr>
        <p:spPr>
          <a:xfrm>
            <a:off x="736600" y="1289050"/>
            <a:ext cx="4307348" cy="352427"/>
          </a:xfrm>
        </p:spPr>
        <p:txBody>
          <a:bodyPr/>
          <a:lstStyle/>
          <a:p>
            <a:r>
              <a:rPr lang="en-US" altLang="en-US" dirty="0"/>
              <a:t>Figure 3 shows the tangent line</a:t>
            </a:r>
            <a:endParaRPr lang="en-US" dirty="0"/>
          </a:p>
        </p:txBody>
      </p:sp>
      <p:graphicFrame>
        <p:nvGraphicFramePr>
          <p:cNvPr id="37" name="Content Placeholder 36" descr="y = ((7 + x)∕4)">
            <a:extLst>
              <a:ext uri="{FF2B5EF4-FFF2-40B4-BE49-F238E27FC236}">
                <a16:creationId xmlns:a16="http://schemas.microsoft.com/office/drawing/2014/main" xmlns="" id="{09B4BBEF-2D8A-4D3D-BC4D-652367E48C4C}"/>
              </a:ext>
            </a:extLst>
          </p:cNvPr>
          <p:cNvGraphicFramePr>
            <a:graphicFrameLocks noGrp="1" noChangeAspect="1"/>
          </p:cNvGraphicFramePr>
          <p:nvPr>
            <p:ph sz="quarter" idx="24"/>
            <p:extLst>
              <p:ext uri="{D42A27DB-BD31-4B8C-83A1-F6EECF244321}">
                <p14:modId xmlns:p14="http://schemas.microsoft.com/office/powerpoint/2010/main" val="1945746396"/>
              </p:ext>
            </p:extLst>
          </p:nvPr>
        </p:nvGraphicFramePr>
        <p:xfrm>
          <a:off x="5021961" y="1270432"/>
          <a:ext cx="1974585" cy="409043"/>
        </p:xfrm>
        <a:graphic>
          <a:graphicData uri="http://schemas.openxmlformats.org/presentationml/2006/ole">
            <mc:AlternateContent xmlns:mc="http://schemas.openxmlformats.org/markup-compatibility/2006">
              <mc:Choice xmlns:v="urn:schemas-microsoft-com:vml" Requires="v">
                <p:oleObj spid="_x0000_s548089" name="Equation" r:id="rId3" imgW="1803240" imgH="431640" progId="Equation.DSMT4">
                  <p:embed/>
                </p:oleObj>
              </mc:Choice>
              <mc:Fallback>
                <p:oleObj name="Equation" r:id="rId3" imgW="1803240" imgH="431640" progId="Equation.DSMT4">
                  <p:embed/>
                  <p:pic>
                    <p:nvPicPr>
                      <p:cNvPr id="36" name="Object 35">
                        <a:extLst>
                          <a:ext uri="{FF2B5EF4-FFF2-40B4-BE49-F238E27FC236}">
                            <a16:creationId xmlns:a16="http://schemas.microsoft.com/office/drawing/2014/main" xmlns="" id="{54BA8E87-3AF0-4E09-9151-25551B4E5C4D}"/>
                          </a:ext>
                        </a:extLst>
                      </p:cNvPr>
                      <p:cNvPicPr/>
                      <p:nvPr/>
                    </p:nvPicPr>
                    <p:blipFill>
                      <a:blip r:embed="rId4"/>
                      <a:stretch>
                        <a:fillRect/>
                      </a:stretch>
                    </p:blipFill>
                    <p:spPr>
                      <a:xfrm>
                        <a:off x="5021961" y="1270432"/>
                        <a:ext cx="1974585" cy="409043"/>
                      </a:xfrm>
                      <a:prstGeom prst="rect">
                        <a:avLst/>
                      </a:prstGeom>
                    </p:spPr>
                  </p:pic>
                </p:oleObj>
              </mc:Fallback>
            </mc:AlternateContent>
          </a:graphicData>
        </a:graphic>
      </p:graphicFrame>
      <p:sp>
        <p:nvSpPr>
          <p:cNvPr id="30" name="Content Placeholder 29">
            <a:extLst>
              <a:ext uri="{FF2B5EF4-FFF2-40B4-BE49-F238E27FC236}">
                <a16:creationId xmlns:a16="http://schemas.microsoft.com/office/drawing/2014/main" xmlns="" id="{280FF4DB-F498-48DC-A7FC-34C1E784073D}"/>
              </a:ext>
            </a:extLst>
          </p:cNvPr>
          <p:cNvSpPr>
            <a:spLocks noGrp="1"/>
          </p:cNvSpPr>
          <p:nvPr>
            <p:ph sz="quarter" idx="25"/>
          </p:nvPr>
        </p:nvSpPr>
        <p:spPr>
          <a:xfrm>
            <a:off x="7057604" y="1297189"/>
            <a:ext cx="3929662" cy="294818"/>
          </a:xfrm>
        </p:spPr>
        <p:txBody>
          <a:bodyPr/>
          <a:lstStyle/>
          <a:p>
            <a:r>
              <a:rPr lang="en-US" altLang="en-US" dirty="0"/>
              <a:t>intersecting the upper curve</a:t>
            </a:r>
            <a:endParaRPr lang="en-US" dirty="0"/>
          </a:p>
        </p:txBody>
      </p:sp>
      <p:graphicFrame>
        <p:nvGraphicFramePr>
          <p:cNvPr id="39" name="Content Placeholder 38" descr="y = (sqrt(x + 3)) + 0.5">
            <a:extLst>
              <a:ext uri="{FF2B5EF4-FFF2-40B4-BE49-F238E27FC236}">
                <a16:creationId xmlns:a16="http://schemas.microsoft.com/office/drawing/2014/main" xmlns="" id="{B737BD24-383D-46A7-B7E2-3C3B56C90E2B}"/>
              </a:ext>
            </a:extLst>
          </p:cNvPr>
          <p:cNvGraphicFramePr>
            <a:graphicFrameLocks noGrp="1" noChangeAspect="1"/>
          </p:cNvGraphicFramePr>
          <p:nvPr>
            <p:ph sz="quarter" idx="26"/>
            <p:extLst>
              <p:ext uri="{D42A27DB-BD31-4B8C-83A1-F6EECF244321}">
                <p14:modId xmlns:p14="http://schemas.microsoft.com/office/powerpoint/2010/main" val="1464339013"/>
              </p:ext>
            </p:extLst>
          </p:nvPr>
        </p:nvGraphicFramePr>
        <p:xfrm>
          <a:off x="787400" y="1746250"/>
          <a:ext cx="2120900" cy="419100"/>
        </p:xfrm>
        <a:graphic>
          <a:graphicData uri="http://schemas.openxmlformats.org/presentationml/2006/ole">
            <mc:AlternateContent xmlns:mc="http://schemas.openxmlformats.org/markup-compatibility/2006">
              <mc:Choice xmlns:v="urn:schemas-microsoft-com:vml" Requires="v">
                <p:oleObj spid="_x0000_s548090" name="Equation" r:id="rId5" imgW="2120760" imgH="419040" progId="Equation.DSMT4">
                  <p:embed/>
                </p:oleObj>
              </mc:Choice>
              <mc:Fallback>
                <p:oleObj name="Equation" r:id="rId5" imgW="2120760" imgH="419040" progId="Equation.DSMT4">
                  <p:embed/>
                  <p:pic>
                    <p:nvPicPr>
                      <p:cNvPr id="38" name="Object 37">
                        <a:extLst>
                          <a:ext uri="{FF2B5EF4-FFF2-40B4-BE49-F238E27FC236}">
                            <a16:creationId xmlns:a16="http://schemas.microsoft.com/office/drawing/2014/main" xmlns="" id="{0989218E-070C-4752-BD3D-66B8B3530BB3}"/>
                          </a:ext>
                        </a:extLst>
                      </p:cNvPr>
                      <p:cNvPicPr/>
                      <p:nvPr/>
                    </p:nvPicPr>
                    <p:blipFill>
                      <a:blip r:embed="rId6"/>
                      <a:stretch>
                        <a:fillRect/>
                      </a:stretch>
                    </p:blipFill>
                    <p:spPr>
                      <a:xfrm>
                        <a:off x="787400" y="1746250"/>
                        <a:ext cx="2120900" cy="419100"/>
                      </a:xfrm>
                      <a:prstGeom prst="rect">
                        <a:avLst/>
                      </a:prstGeom>
                    </p:spPr>
                  </p:pic>
                </p:oleObj>
              </mc:Fallback>
            </mc:AlternateContent>
          </a:graphicData>
        </a:graphic>
      </p:graphicFrame>
      <p:sp>
        <p:nvSpPr>
          <p:cNvPr id="32" name="Content Placeholder 31">
            <a:extLst>
              <a:ext uri="{FF2B5EF4-FFF2-40B4-BE49-F238E27FC236}">
                <a16:creationId xmlns:a16="http://schemas.microsoft.com/office/drawing/2014/main" xmlns="" id="{7F302B28-9891-49EE-8E2B-D2AEC26D7FFF}"/>
              </a:ext>
            </a:extLst>
          </p:cNvPr>
          <p:cNvSpPr>
            <a:spLocks noGrp="1"/>
          </p:cNvSpPr>
          <p:nvPr>
            <p:ph sz="quarter" idx="27"/>
          </p:nvPr>
        </p:nvSpPr>
        <p:spPr>
          <a:xfrm>
            <a:off x="2993905" y="1801327"/>
            <a:ext cx="1593281" cy="310947"/>
          </a:xfrm>
        </p:spPr>
        <p:txBody>
          <a:bodyPr/>
          <a:lstStyle/>
          <a:p>
            <a:r>
              <a:rPr lang="en-US" altLang="en-US" dirty="0"/>
              <a:t>at </a:t>
            </a:r>
            <a:r>
              <a:rPr lang="en-US" altLang="en-US" i="1" dirty="0"/>
              <a:t>P</a:t>
            </a:r>
            <a:r>
              <a:rPr lang="en-US" altLang="en-US" dirty="0"/>
              <a:t> and </a:t>
            </a:r>
            <a:r>
              <a:rPr lang="en-US" altLang="en-US" i="1" dirty="0"/>
              <a:t>Q</a:t>
            </a:r>
            <a:r>
              <a:rPr lang="en-US" altLang="en-US" dirty="0"/>
              <a:t>.</a:t>
            </a:r>
            <a:endParaRPr lang="en-US" dirty="0"/>
          </a:p>
        </p:txBody>
      </p:sp>
      <p:sp>
        <p:nvSpPr>
          <p:cNvPr id="34" name="Content Placeholder 33">
            <a:extLst>
              <a:ext uri="{FF2B5EF4-FFF2-40B4-BE49-F238E27FC236}">
                <a16:creationId xmlns:a16="http://schemas.microsoft.com/office/drawing/2014/main" xmlns="" id="{FCD6700C-FCB2-49F2-AEFB-736ECAE29788}"/>
              </a:ext>
            </a:extLst>
          </p:cNvPr>
          <p:cNvSpPr>
            <a:spLocks noGrp="1"/>
          </p:cNvSpPr>
          <p:nvPr>
            <p:ph sz="quarter" idx="29"/>
          </p:nvPr>
        </p:nvSpPr>
        <p:spPr>
          <a:xfrm>
            <a:off x="5651787" y="5981192"/>
            <a:ext cx="817120" cy="272407"/>
          </a:xfrm>
        </p:spPr>
        <p:txBody>
          <a:bodyPr/>
          <a:lstStyle/>
          <a:p>
            <a:r>
              <a:rPr lang="en-US" altLang="en-US" sz="1200" b="1" dirty="0"/>
              <a:t>Figure 3</a:t>
            </a:r>
          </a:p>
        </p:txBody>
      </p:sp>
      <p:pic>
        <p:nvPicPr>
          <p:cNvPr id="40" name="Content Placeholder 39" descr="The image consists of a visual representation of a graph. A curve, a perpendicular line, and a solid point are graphed on the x y coordinate plane. The first curve is labeled as y = sqrt (x plus 3) plus 0.5. It starts from the second quadrant goes passes through a solid point P, the positive y-axis and a solid point Q, and exits to the right of the viewing window in the first quadrant. The second curve is labeled as L (x). It starts from the second quadrant goes passes through the positive y-axis, and exits to the right of the viewing window in the first quadrant. The third curve is labeled as y = sqrt (x plus 3) minus 0.5 starts from the third quadrant goes passes through the negative x-axis, positive y-axis, and exits to the right of the viewing window in the first quadrant. A line enters from the second quadrant goes up passes through a solid point P,  the positive y-axis, and a solid point Q. ">
            <a:extLst>
              <a:ext uri="{FF2B5EF4-FFF2-40B4-BE49-F238E27FC236}">
                <a16:creationId xmlns:a16="http://schemas.microsoft.com/office/drawing/2014/main" xmlns="" id="{843F3E59-BF97-4734-B10F-B33516CA3554}"/>
              </a:ext>
            </a:extLst>
          </p:cNvPr>
          <p:cNvPicPr>
            <a:picLocks noGrp="1" noChangeAspect="1"/>
          </p:cNvPicPr>
          <p:nvPr>
            <p:ph sz="quarter" idx="28"/>
          </p:nvPr>
        </p:nvPicPr>
        <p:blipFill>
          <a:blip r:embed="rId7"/>
          <a:stretch>
            <a:fillRect/>
          </a:stretch>
        </p:blipFill>
        <p:spPr>
          <a:xfrm>
            <a:off x="3409311" y="2318668"/>
            <a:ext cx="5367028" cy="3592334"/>
          </a:xfrm>
          <a:prstGeom prst="rect">
            <a:avLst/>
          </a:prstGeom>
        </p:spPr>
      </p:pic>
    </p:spTree>
    <p:extLst>
      <p:ext uri="{BB962C8B-B14F-4D97-AF65-F5344CB8AC3E}">
        <p14:creationId xmlns:p14="http://schemas.microsoft.com/office/powerpoint/2010/main" val="107011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6E55AE-8A8B-4F95-934B-D2FE24823605}"/>
              </a:ext>
            </a:extLst>
          </p:cNvPr>
          <p:cNvSpPr>
            <a:spLocks noGrp="1"/>
          </p:cNvSpPr>
          <p:nvPr>
            <p:ph type="title"/>
          </p:nvPr>
        </p:nvSpPr>
        <p:spPr/>
        <p:txBody>
          <a:bodyPr/>
          <a:lstStyle/>
          <a:p>
            <a:r>
              <a:rPr lang="en-US" altLang="en-US" dirty="0"/>
              <a:t>Example 2 – Solution </a:t>
            </a:r>
            <a:r>
              <a:rPr lang="en-US" altLang="en-US" b="0" dirty="0"/>
              <a:t>(3 of 4)</a:t>
            </a:r>
            <a:endParaRPr lang="en-US" dirty="0"/>
          </a:p>
        </p:txBody>
      </p:sp>
      <p:sp>
        <p:nvSpPr>
          <p:cNvPr id="3" name="Content Placeholder 2">
            <a:extLst>
              <a:ext uri="{FF2B5EF4-FFF2-40B4-BE49-F238E27FC236}">
                <a16:creationId xmlns:a16="http://schemas.microsoft.com/office/drawing/2014/main" xmlns="" id="{D336DF9C-D033-4215-A3A6-03C091F31F9B}"/>
              </a:ext>
            </a:extLst>
          </p:cNvPr>
          <p:cNvSpPr>
            <a:spLocks noGrp="1"/>
          </p:cNvSpPr>
          <p:nvPr>
            <p:ph sz="quarter" idx="23"/>
          </p:nvPr>
        </p:nvSpPr>
        <p:spPr>
          <a:xfrm>
            <a:off x="736600" y="1289050"/>
            <a:ext cx="10718800" cy="1144434"/>
          </a:xfrm>
        </p:spPr>
        <p:txBody>
          <a:bodyPr/>
          <a:lstStyle/>
          <a:p>
            <a:pPr>
              <a:lnSpc>
                <a:spcPct val="100000"/>
              </a:lnSpc>
              <a:spcAft>
                <a:spcPts val="600"/>
              </a:spcAft>
            </a:pPr>
            <a:r>
              <a:rPr lang="en-US" altLang="en-US" dirty="0"/>
              <a:t>We estimate that the </a:t>
            </a:r>
            <a:r>
              <a:rPr lang="en-US" altLang="en-US" i="1" dirty="0"/>
              <a:t>x</a:t>
            </a:r>
            <a:r>
              <a:rPr lang="en-US" altLang="en-US" dirty="0"/>
              <a:t>-coordinate of </a:t>
            </a:r>
            <a:r>
              <a:rPr lang="en-US" altLang="en-US" i="1" dirty="0"/>
              <a:t>P</a:t>
            </a:r>
            <a:r>
              <a:rPr lang="en-US" altLang="en-US" dirty="0"/>
              <a:t> is about −2.66 and the </a:t>
            </a:r>
            <a:r>
              <a:rPr lang="en-US" altLang="en-US" i="1" dirty="0"/>
              <a:t>x</a:t>
            </a:r>
            <a:r>
              <a:rPr lang="en-US" altLang="en-US" dirty="0"/>
              <a:t>-coordinate of </a:t>
            </a:r>
            <a:r>
              <a:rPr lang="en-US" altLang="en-US" i="1" dirty="0"/>
              <a:t>Q</a:t>
            </a:r>
            <a:r>
              <a:rPr lang="en-US" altLang="en-US" dirty="0"/>
              <a:t> is about 8.66.</a:t>
            </a:r>
          </a:p>
          <a:p>
            <a:pPr>
              <a:lnSpc>
                <a:spcPct val="100000"/>
              </a:lnSpc>
              <a:spcAft>
                <a:spcPts val="600"/>
              </a:spcAft>
            </a:pPr>
            <a:r>
              <a:rPr lang="en-US" altLang="en-US" dirty="0"/>
              <a:t>Thus we see from the graph that the approximation</a:t>
            </a:r>
          </a:p>
        </p:txBody>
      </p:sp>
      <p:graphicFrame>
        <p:nvGraphicFramePr>
          <p:cNvPr id="12" name="Content Placeholder 11" descr="(sqrt(x + 3)) approximately ((7∕4) + (x∕4))&#10;">
            <a:extLst>
              <a:ext uri="{FF2B5EF4-FFF2-40B4-BE49-F238E27FC236}">
                <a16:creationId xmlns:a16="http://schemas.microsoft.com/office/drawing/2014/main" xmlns="" id="{34AA9657-5F88-4D9B-95B9-39DCA3C15C2F}"/>
              </a:ext>
            </a:extLst>
          </p:cNvPr>
          <p:cNvGraphicFramePr>
            <a:graphicFrameLocks noGrp="1" noChangeAspect="1"/>
          </p:cNvGraphicFramePr>
          <p:nvPr>
            <p:ph sz="quarter" idx="24"/>
            <p:extLst>
              <p:ext uri="{D42A27DB-BD31-4B8C-83A1-F6EECF244321}">
                <p14:modId xmlns:p14="http://schemas.microsoft.com/office/powerpoint/2010/main" val="1852381134"/>
              </p:ext>
            </p:extLst>
          </p:nvPr>
        </p:nvGraphicFramePr>
        <p:xfrm>
          <a:off x="5000625" y="2740855"/>
          <a:ext cx="1818630" cy="668771"/>
        </p:xfrm>
        <a:graphic>
          <a:graphicData uri="http://schemas.openxmlformats.org/presentationml/2006/ole">
            <mc:AlternateContent xmlns:mc="http://schemas.openxmlformats.org/markup-compatibility/2006">
              <mc:Choice xmlns:v="urn:schemas-microsoft-com:vml" Requires="v">
                <p:oleObj spid="_x0000_s548988" name="Equation" r:id="rId3" imgW="1968480" imgH="723600" progId="Equation.DSMT4">
                  <p:embed/>
                </p:oleObj>
              </mc:Choice>
              <mc:Fallback>
                <p:oleObj name="Equation" r:id="rId3" imgW="1968480" imgH="723600" progId="Equation.DSMT4">
                  <p:embed/>
                  <p:pic>
                    <p:nvPicPr>
                      <p:cNvPr id="11" name="Object 10">
                        <a:extLst>
                          <a:ext uri="{FF2B5EF4-FFF2-40B4-BE49-F238E27FC236}">
                            <a16:creationId xmlns:a16="http://schemas.microsoft.com/office/drawing/2014/main" xmlns="" id="{9F0431E4-DB7F-4945-9D32-08BF14E87D21}"/>
                          </a:ext>
                        </a:extLst>
                      </p:cNvPr>
                      <p:cNvPicPr/>
                      <p:nvPr/>
                    </p:nvPicPr>
                    <p:blipFill>
                      <a:blip r:embed="rId4"/>
                      <a:stretch>
                        <a:fillRect/>
                      </a:stretch>
                    </p:blipFill>
                    <p:spPr>
                      <a:xfrm>
                        <a:off x="5000625" y="2740855"/>
                        <a:ext cx="1818630" cy="66877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E8C55D40-A327-4863-B534-E0704709079F}"/>
              </a:ext>
            </a:extLst>
          </p:cNvPr>
          <p:cNvSpPr>
            <a:spLocks noGrp="1"/>
          </p:cNvSpPr>
          <p:nvPr>
            <p:ph sz="quarter" idx="25"/>
          </p:nvPr>
        </p:nvSpPr>
        <p:spPr>
          <a:xfrm>
            <a:off x="736600" y="3899218"/>
            <a:ext cx="10712450" cy="1476345"/>
          </a:xfrm>
        </p:spPr>
        <p:txBody>
          <a:bodyPr/>
          <a:lstStyle/>
          <a:p>
            <a:r>
              <a:rPr lang="en-US" altLang="en-US" dirty="0"/>
              <a:t>is accurate to within 0.5 when −2.6 &lt; </a:t>
            </a:r>
            <a:r>
              <a:rPr lang="en-US" altLang="en-US" i="1" dirty="0"/>
              <a:t>x</a:t>
            </a:r>
            <a:r>
              <a:rPr lang="en-US" altLang="en-US" dirty="0"/>
              <a:t> &lt; 8.6. (</a:t>
            </a:r>
            <a:r>
              <a:rPr lang="en-IN" dirty="0"/>
              <a:t>We have rounded the smaller value up and the larger value down.</a:t>
            </a:r>
            <a:r>
              <a:rPr lang="en-US" altLang="en-US" dirty="0"/>
              <a:t>)</a:t>
            </a:r>
          </a:p>
        </p:txBody>
      </p:sp>
    </p:spTree>
    <p:extLst>
      <p:ext uri="{BB962C8B-B14F-4D97-AF65-F5344CB8AC3E}">
        <p14:creationId xmlns:p14="http://schemas.microsoft.com/office/powerpoint/2010/main" val="572378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E3D03B-5E58-4803-9270-2610B1FF7D2E}"/>
              </a:ext>
            </a:extLst>
          </p:cNvPr>
          <p:cNvSpPr>
            <a:spLocks noGrp="1"/>
          </p:cNvSpPr>
          <p:nvPr>
            <p:ph type="title"/>
          </p:nvPr>
        </p:nvSpPr>
        <p:spPr/>
        <p:txBody>
          <a:bodyPr/>
          <a:lstStyle/>
          <a:p>
            <a:r>
              <a:rPr lang="en-US" altLang="en-US" dirty="0"/>
              <a:t>Example 2 – Solution </a:t>
            </a:r>
            <a:r>
              <a:rPr lang="en-US" altLang="en-US" b="0" dirty="0"/>
              <a:t>(4 of 4)</a:t>
            </a:r>
            <a:endParaRPr lang="en-US" dirty="0"/>
          </a:p>
        </p:txBody>
      </p:sp>
      <p:sp>
        <p:nvSpPr>
          <p:cNvPr id="3" name="Content Placeholder 2">
            <a:extLst>
              <a:ext uri="{FF2B5EF4-FFF2-40B4-BE49-F238E27FC236}">
                <a16:creationId xmlns:a16="http://schemas.microsoft.com/office/drawing/2014/main" xmlns="" id="{D269552C-A74D-41B8-893E-9762C569D37D}"/>
              </a:ext>
            </a:extLst>
          </p:cNvPr>
          <p:cNvSpPr>
            <a:spLocks noGrp="1"/>
          </p:cNvSpPr>
          <p:nvPr>
            <p:ph sz="quarter" idx="23"/>
          </p:nvPr>
        </p:nvSpPr>
        <p:spPr>
          <a:xfrm>
            <a:off x="736600" y="1289050"/>
            <a:ext cx="10718800" cy="672104"/>
          </a:xfrm>
        </p:spPr>
        <p:txBody>
          <a:bodyPr/>
          <a:lstStyle/>
          <a:p>
            <a:pPr>
              <a:lnSpc>
                <a:spcPct val="100000"/>
              </a:lnSpc>
            </a:pPr>
            <a:r>
              <a:rPr lang="en-US" altLang="en-US" dirty="0"/>
              <a:t>Similarly, from Figure 4 we see that the approximation is accurate to within 0.1 when −1.1 &lt; </a:t>
            </a:r>
            <a:r>
              <a:rPr lang="en-US" altLang="en-US" i="1" dirty="0"/>
              <a:t>x</a:t>
            </a:r>
            <a:r>
              <a:rPr lang="en-US" altLang="en-US" dirty="0"/>
              <a:t> &lt; 3.9.</a:t>
            </a:r>
          </a:p>
        </p:txBody>
      </p:sp>
      <p:sp>
        <p:nvSpPr>
          <p:cNvPr id="5" name="Content Placeholder 4">
            <a:extLst>
              <a:ext uri="{FF2B5EF4-FFF2-40B4-BE49-F238E27FC236}">
                <a16:creationId xmlns:a16="http://schemas.microsoft.com/office/drawing/2014/main" xmlns="" id="{768D22F0-42D9-4BEB-8502-E26DA4A3A10D}"/>
              </a:ext>
            </a:extLst>
          </p:cNvPr>
          <p:cNvSpPr>
            <a:spLocks noGrp="1"/>
          </p:cNvSpPr>
          <p:nvPr>
            <p:ph sz="quarter" idx="25"/>
          </p:nvPr>
        </p:nvSpPr>
        <p:spPr>
          <a:xfrm>
            <a:off x="5379938" y="5376994"/>
            <a:ext cx="898832" cy="201365"/>
          </a:xfrm>
        </p:spPr>
        <p:txBody>
          <a:bodyPr/>
          <a:lstStyle/>
          <a:p>
            <a:r>
              <a:rPr lang="en-US" altLang="en-US" sz="1200" b="1" dirty="0"/>
              <a:t>Figure 4</a:t>
            </a:r>
          </a:p>
        </p:txBody>
      </p:sp>
      <p:pic>
        <p:nvPicPr>
          <p:cNvPr id="11" name="Content Placeholder 10" descr="The image consists of a visual representation of a graph. Four curves and one tangent line are graphed on a coordinate plane. The first two curves are graphed along the first and second quadrant. The third curve is graphed along the first, second and third quadrant. The first curve passes through the points P and Q. The tangent line is graphed along the first and second quadrant. It passes through the points P and Q. The tangent line is labeled as L(x). Equation1. y = sqrt(x plus 3) plus 0.5. Equation2. sqrt(x plus 3) minus 0.5.">
            <a:extLst>
              <a:ext uri="{FF2B5EF4-FFF2-40B4-BE49-F238E27FC236}">
                <a16:creationId xmlns:a16="http://schemas.microsoft.com/office/drawing/2014/main" xmlns="" id="{6174BDE3-832F-432D-B5F5-C1842AACF2C1}"/>
              </a:ext>
            </a:extLst>
          </p:cNvPr>
          <p:cNvPicPr>
            <a:picLocks noGrp="1" noChangeAspect="1"/>
          </p:cNvPicPr>
          <p:nvPr>
            <p:ph sz="quarter" idx="24"/>
          </p:nvPr>
        </p:nvPicPr>
        <p:blipFill>
          <a:blip r:embed="rId2"/>
          <a:stretch>
            <a:fillRect/>
          </a:stretch>
        </p:blipFill>
        <p:spPr>
          <a:xfrm>
            <a:off x="3537577" y="2122089"/>
            <a:ext cx="4521542" cy="3131836"/>
          </a:xfrm>
          <a:prstGeom prst="rect">
            <a:avLst/>
          </a:prstGeom>
        </p:spPr>
      </p:pic>
    </p:spTree>
    <p:extLst>
      <p:ext uri="{BB962C8B-B14F-4D97-AF65-F5344CB8AC3E}">
        <p14:creationId xmlns:p14="http://schemas.microsoft.com/office/powerpoint/2010/main" val="191422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3.10</a:t>
            </a:r>
            <a:endParaRPr lang="en-IN" dirty="0"/>
          </a:p>
        </p:txBody>
      </p:sp>
      <p:sp>
        <p:nvSpPr>
          <p:cNvPr id="4" name="Text Placeholder 3"/>
          <p:cNvSpPr>
            <a:spLocks noGrp="1"/>
          </p:cNvSpPr>
          <p:nvPr>
            <p:ph type="body" sz="quarter" idx="11"/>
          </p:nvPr>
        </p:nvSpPr>
        <p:spPr/>
        <p:txBody>
          <a:bodyPr/>
          <a:lstStyle/>
          <a:p>
            <a:r>
              <a:rPr lang="en-US" altLang="en-US" dirty="0"/>
              <a:t>Linear Approximations and Differentials</a:t>
            </a:r>
            <a:endParaRPr lang="en-IN" dirty="0"/>
          </a:p>
        </p:txBody>
      </p:sp>
      <p:sp>
        <p:nvSpPr>
          <p:cNvPr id="8" name="Content Placeholder 10"/>
          <p:cNvSpPr>
            <a:spLocks noGrp="1"/>
          </p:cNvSpPr>
          <p:nvPr>
            <p:ph sz="quarter" idx="12"/>
          </p:nvPr>
        </p:nvSpPr>
        <p:spPr>
          <a:xfrm>
            <a:off x="4019551" y="6443493"/>
            <a:ext cx="4152899" cy="247650"/>
          </a:xfrm>
        </p:spPr>
        <p:txBody>
          <a:bodyPr/>
          <a:lstStyle/>
          <a:p>
            <a:r>
              <a:rPr lang="en-IN" dirty="0"/>
              <a:t>Copyright © Cengage Learning. All rights reserved. </a:t>
            </a:r>
          </a:p>
        </p:txBody>
      </p:sp>
    </p:spTree>
    <p:extLst>
      <p:ext uri="{BB962C8B-B14F-4D97-AF65-F5344CB8AC3E}">
        <p14:creationId xmlns:p14="http://schemas.microsoft.com/office/powerpoint/2010/main" val="1528145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2727816"/>
            <a:ext cx="10515600" cy="665252"/>
          </a:xfrm>
        </p:spPr>
        <p:txBody>
          <a:bodyPr/>
          <a:lstStyle/>
          <a:p>
            <a:pPr algn="ctr"/>
            <a:r>
              <a:rPr lang="en-IN" dirty="0">
                <a:solidFill>
                  <a:srgbClr val="0079C2"/>
                </a:solidFill>
              </a:rPr>
              <a:t>Applications to Physics</a:t>
            </a:r>
          </a:p>
        </p:txBody>
      </p:sp>
    </p:spTree>
    <p:extLst>
      <p:ext uri="{BB962C8B-B14F-4D97-AF65-F5344CB8AC3E}">
        <p14:creationId xmlns:p14="http://schemas.microsoft.com/office/powerpoint/2010/main" val="166397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DA526-67DF-464C-8614-B3ECD91982C1}"/>
              </a:ext>
            </a:extLst>
          </p:cNvPr>
          <p:cNvSpPr>
            <a:spLocks noGrp="1"/>
          </p:cNvSpPr>
          <p:nvPr>
            <p:ph type="title"/>
          </p:nvPr>
        </p:nvSpPr>
        <p:spPr/>
        <p:txBody>
          <a:bodyPr/>
          <a:lstStyle/>
          <a:p>
            <a:r>
              <a:rPr lang="en-US" altLang="en-US" dirty="0"/>
              <a:t>Applications to Physics </a:t>
            </a:r>
            <a:r>
              <a:rPr lang="en-US" altLang="en-US" b="0" dirty="0"/>
              <a:t>(1 of 3)</a:t>
            </a:r>
            <a:endParaRPr lang="en-US" b="0" dirty="0"/>
          </a:p>
        </p:txBody>
      </p:sp>
      <p:sp>
        <p:nvSpPr>
          <p:cNvPr id="3" name="Content Placeholder 2">
            <a:extLst>
              <a:ext uri="{FF2B5EF4-FFF2-40B4-BE49-F238E27FC236}">
                <a16:creationId xmlns:a16="http://schemas.microsoft.com/office/drawing/2014/main" xmlns="" id="{A67D7698-C647-4644-99B9-7FAAC8B8EC3C}"/>
              </a:ext>
            </a:extLst>
          </p:cNvPr>
          <p:cNvSpPr>
            <a:spLocks noGrp="1"/>
          </p:cNvSpPr>
          <p:nvPr>
            <p:ph sz="quarter" idx="23"/>
          </p:nvPr>
        </p:nvSpPr>
        <p:spPr>
          <a:xfrm>
            <a:off x="736600" y="1289049"/>
            <a:ext cx="10718800" cy="2784187"/>
          </a:xfrm>
        </p:spPr>
        <p:txBody>
          <a:bodyPr/>
          <a:lstStyle/>
          <a:p>
            <a:pPr>
              <a:lnSpc>
                <a:spcPct val="100000"/>
              </a:lnSpc>
              <a:spcAft>
                <a:spcPts val="1200"/>
              </a:spcAft>
            </a:pPr>
            <a:r>
              <a:rPr lang="en-US" altLang="en-US" dirty="0"/>
              <a:t>Linear approximations are often used in physics. In analyzing the consequences of an equation, a physicist sometimes needs to simplify a function by replacing it with its linear approximation.</a:t>
            </a:r>
          </a:p>
          <a:p>
            <a:pPr>
              <a:lnSpc>
                <a:spcPct val="100000"/>
              </a:lnSpc>
              <a:spcAft>
                <a:spcPts val="1200"/>
              </a:spcAft>
            </a:pPr>
            <a:r>
              <a:rPr lang="en-US" altLang="en-US" dirty="0"/>
              <a:t>For instance, in deriving a formula for the period of a pendulum, physics textbooks obtain </a:t>
            </a:r>
            <a:r>
              <a:rPr lang="en-US" dirty="0"/>
              <a:t>an expression involving sin </a:t>
            </a:r>
            <a:r>
              <a:rPr lang="el-GR" altLang="en-US" i="1" dirty="0">
                <a:latin typeface="Arial" panose="020B0604020202020204" pitchFamily="34" charset="0"/>
                <a:cs typeface="Arial" panose="020B0604020202020204" pitchFamily="34" charset="0"/>
                <a:sym typeface="Symbol" panose="05050102010706020507" pitchFamily="18" charset="2"/>
              </a:rPr>
              <a:t>θ</a:t>
            </a:r>
            <a:r>
              <a:rPr lang="en-US" i="1" dirty="0"/>
              <a:t> </a:t>
            </a:r>
            <a:r>
              <a:rPr lang="en-US" dirty="0"/>
              <a:t>and then replace sin </a:t>
            </a:r>
            <a:r>
              <a:rPr lang="el-GR" altLang="en-US" i="1" dirty="0">
                <a:latin typeface="Arial" panose="020B0604020202020204" pitchFamily="34" charset="0"/>
                <a:cs typeface="Arial" panose="020B0604020202020204" pitchFamily="34" charset="0"/>
                <a:sym typeface="Symbol" panose="05050102010706020507" pitchFamily="18" charset="2"/>
              </a:rPr>
              <a:t>θ</a:t>
            </a:r>
            <a:r>
              <a:rPr lang="en-US" i="1" dirty="0"/>
              <a:t> </a:t>
            </a:r>
            <a:r>
              <a:rPr lang="en-US" dirty="0"/>
              <a:t>by </a:t>
            </a:r>
            <a:r>
              <a:rPr lang="el-GR" altLang="en-US" i="1" dirty="0">
                <a:latin typeface="Arial" panose="020B0604020202020204" pitchFamily="34" charset="0"/>
                <a:cs typeface="Arial" panose="020B0604020202020204" pitchFamily="34" charset="0"/>
                <a:sym typeface="Symbol" panose="05050102010706020507" pitchFamily="18" charset="2"/>
              </a:rPr>
              <a:t>θ</a:t>
            </a:r>
            <a:r>
              <a:rPr lang="en-US" i="1" dirty="0"/>
              <a:t> </a:t>
            </a:r>
            <a:r>
              <a:rPr lang="en-US" dirty="0"/>
              <a:t>with the remark that sin </a:t>
            </a:r>
            <a:r>
              <a:rPr lang="el-GR" altLang="en-US" i="1" dirty="0">
                <a:latin typeface="Arial" panose="020B0604020202020204" pitchFamily="34" charset="0"/>
                <a:cs typeface="Arial" panose="020B0604020202020204" pitchFamily="34" charset="0"/>
                <a:sym typeface="Symbol" panose="05050102010706020507" pitchFamily="18" charset="2"/>
              </a:rPr>
              <a:t>θ</a:t>
            </a:r>
            <a:r>
              <a:rPr lang="en-US" i="1" dirty="0"/>
              <a:t> </a:t>
            </a:r>
            <a:r>
              <a:rPr lang="en-US" dirty="0"/>
              <a:t>is very close to </a:t>
            </a:r>
            <a:r>
              <a:rPr lang="el-GR" altLang="en-US" i="1" dirty="0">
                <a:latin typeface="Arial" panose="020B0604020202020204" pitchFamily="34" charset="0"/>
                <a:cs typeface="Arial" panose="020B0604020202020204" pitchFamily="34" charset="0"/>
                <a:sym typeface="Symbol" panose="05050102010706020507" pitchFamily="18" charset="2"/>
              </a:rPr>
              <a:t>θ</a:t>
            </a:r>
            <a:r>
              <a:rPr lang="en-US" i="1" dirty="0"/>
              <a:t> </a:t>
            </a:r>
            <a:r>
              <a:rPr lang="en-US" dirty="0"/>
              <a:t>if </a:t>
            </a:r>
            <a:r>
              <a:rPr lang="el-GR" altLang="en-US" i="1" dirty="0">
                <a:latin typeface="Arial" panose="020B0604020202020204" pitchFamily="34" charset="0"/>
                <a:cs typeface="Arial" panose="020B0604020202020204" pitchFamily="34" charset="0"/>
                <a:sym typeface="Symbol" panose="05050102010706020507" pitchFamily="18" charset="2"/>
              </a:rPr>
              <a:t>θ</a:t>
            </a:r>
            <a:r>
              <a:rPr lang="en-US" i="1" dirty="0"/>
              <a:t> </a:t>
            </a:r>
            <a:r>
              <a:rPr lang="en-US" dirty="0"/>
              <a:t>is not too large. </a:t>
            </a:r>
            <a:endParaRPr lang="en-US" altLang="en-US" dirty="0"/>
          </a:p>
        </p:txBody>
      </p:sp>
    </p:spTree>
    <p:extLst>
      <p:ext uri="{BB962C8B-B14F-4D97-AF65-F5344CB8AC3E}">
        <p14:creationId xmlns:p14="http://schemas.microsoft.com/office/powerpoint/2010/main" val="2063878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10468-8BE9-4FB2-91DC-3CDDED5F5DFD}"/>
              </a:ext>
            </a:extLst>
          </p:cNvPr>
          <p:cNvSpPr>
            <a:spLocks noGrp="1"/>
          </p:cNvSpPr>
          <p:nvPr>
            <p:ph type="title"/>
          </p:nvPr>
        </p:nvSpPr>
        <p:spPr/>
        <p:txBody>
          <a:bodyPr/>
          <a:lstStyle/>
          <a:p>
            <a:r>
              <a:rPr lang="en-US" altLang="en-US" dirty="0"/>
              <a:t>Applications to Physics </a:t>
            </a:r>
            <a:r>
              <a:rPr lang="en-US" altLang="en-US" b="0" dirty="0"/>
              <a:t>(2 of 3)</a:t>
            </a:r>
            <a:endParaRPr lang="en-US" dirty="0"/>
          </a:p>
        </p:txBody>
      </p:sp>
      <p:sp>
        <p:nvSpPr>
          <p:cNvPr id="3" name="Content Placeholder 2">
            <a:extLst>
              <a:ext uri="{FF2B5EF4-FFF2-40B4-BE49-F238E27FC236}">
                <a16:creationId xmlns:a16="http://schemas.microsoft.com/office/drawing/2014/main" xmlns="" id="{08187354-7016-4BF0-B8AB-690619559943}"/>
              </a:ext>
            </a:extLst>
          </p:cNvPr>
          <p:cNvSpPr>
            <a:spLocks noGrp="1"/>
          </p:cNvSpPr>
          <p:nvPr>
            <p:ph sz="quarter" idx="23"/>
          </p:nvPr>
        </p:nvSpPr>
        <p:spPr>
          <a:xfrm>
            <a:off x="736600" y="1289050"/>
            <a:ext cx="10858770" cy="705120"/>
          </a:xfrm>
        </p:spPr>
        <p:txBody>
          <a:bodyPr/>
          <a:lstStyle/>
          <a:p>
            <a:pPr>
              <a:lnSpc>
                <a:spcPct val="100000"/>
              </a:lnSpc>
            </a:pPr>
            <a:r>
              <a:rPr lang="en-US" altLang="en-US" dirty="0"/>
              <a:t>You can verify that the linearization of the function </a:t>
            </a:r>
            <a:r>
              <a:rPr lang="en-US" altLang="en-US" i="1" dirty="0"/>
              <a:t>f</a:t>
            </a:r>
            <a:r>
              <a:rPr lang="en-US" altLang="en-US" sz="400" i="1" dirty="0"/>
              <a:t> </a:t>
            </a:r>
            <a:r>
              <a:rPr lang="en-US" altLang="en-US" dirty="0"/>
              <a:t>(</a:t>
            </a:r>
            <a:r>
              <a:rPr lang="en-US" altLang="en-US" i="1" dirty="0"/>
              <a:t>x</a:t>
            </a:r>
            <a:r>
              <a:rPr lang="en-US" altLang="en-US" dirty="0"/>
              <a:t>) = sin </a:t>
            </a:r>
            <a:r>
              <a:rPr lang="en-US" altLang="en-US" i="1" dirty="0"/>
              <a:t>x</a:t>
            </a:r>
            <a:r>
              <a:rPr lang="en-US" altLang="en-US" dirty="0"/>
              <a:t> at </a:t>
            </a:r>
            <a:r>
              <a:rPr lang="en-US" altLang="en-US" i="1" dirty="0"/>
              <a:t>a </a:t>
            </a:r>
            <a:r>
              <a:rPr lang="en-US" altLang="en-US" dirty="0"/>
              <a:t>= 0 is </a:t>
            </a:r>
            <a:r>
              <a:rPr lang="en-US" altLang="en-US" i="1" dirty="0"/>
              <a:t>L</a:t>
            </a:r>
            <a:r>
              <a:rPr lang="en-US" altLang="en-US" sz="400" i="1" dirty="0"/>
              <a:t> </a:t>
            </a:r>
            <a:r>
              <a:rPr lang="en-US" altLang="en-US" dirty="0"/>
              <a:t>(</a:t>
            </a:r>
            <a:r>
              <a:rPr lang="en-US" altLang="en-US" i="1" dirty="0"/>
              <a:t>x</a:t>
            </a:r>
            <a:r>
              <a:rPr lang="en-US" altLang="en-US" dirty="0"/>
              <a:t>) = </a:t>
            </a:r>
            <a:r>
              <a:rPr lang="en-US" altLang="en-US" i="1" dirty="0"/>
              <a:t>x</a:t>
            </a:r>
            <a:r>
              <a:rPr lang="en-US" altLang="en-US" dirty="0"/>
              <a:t> and so the linear approximation at 0 is</a:t>
            </a:r>
          </a:p>
        </p:txBody>
      </p:sp>
      <p:graphicFrame>
        <p:nvGraphicFramePr>
          <p:cNvPr id="8" name="Content Placeholder 7" descr="sin(x) approximately x">
            <a:extLst>
              <a:ext uri="{FF2B5EF4-FFF2-40B4-BE49-F238E27FC236}">
                <a16:creationId xmlns:a16="http://schemas.microsoft.com/office/drawing/2014/main" xmlns="" id="{EBDA0B2C-F5DD-4FFE-9B0E-5D2B772C73C5}"/>
              </a:ext>
            </a:extLst>
          </p:cNvPr>
          <p:cNvGraphicFramePr>
            <a:graphicFrameLocks noGrp="1" noChangeAspect="1"/>
          </p:cNvGraphicFramePr>
          <p:nvPr>
            <p:ph sz="quarter" idx="24"/>
            <p:extLst>
              <p:ext uri="{D42A27DB-BD31-4B8C-83A1-F6EECF244321}">
                <p14:modId xmlns:p14="http://schemas.microsoft.com/office/powerpoint/2010/main" val="2302319383"/>
              </p:ext>
            </p:extLst>
          </p:nvPr>
        </p:nvGraphicFramePr>
        <p:xfrm>
          <a:off x="5415684" y="2299914"/>
          <a:ext cx="1104900" cy="292100"/>
        </p:xfrm>
        <a:graphic>
          <a:graphicData uri="http://schemas.openxmlformats.org/presentationml/2006/ole">
            <mc:AlternateContent xmlns:mc="http://schemas.openxmlformats.org/markup-compatibility/2006">
              <mc:Choice xmlns:v="urn:schemas-microsoft-com:vml" Requires="v">
                <p:oleObj spid="_x0000_s550012" name="Equation" r:id="rId3" imgW="1104840" imgH="291960" progId="Equation.DSMT4">
                  <p:embed/>
                </p:oleObj>
              </mc:Choice>
              <mc:Fallback>
                <p:oleObj name="Equation" r:id="rId3" imgW="1104840" imgH="291960" progId="Equation.DSMT4">
                  <p:embed/>
                  <p:pic>
                    <p:nvPicPr>
                      <p:cNvPr id="7" name="Object 6">
                        <a:extLst>
                          <a:ext uri="{FF2B5EF4-FFF2-40B4-BE49-F238E27FC236}">
                            <a16:creationId xmlns:a16="http://schemas.microsoft.com/office/drawing/2014/main" xmlns="" id="{21A24D9D-D755-43BE-B507-6305591E9846}"/>
                          </a:ext>
                        </a:extLst>
                      </p:cNvPr>
                      <p:cNvPicPr/>
                      <p:nvPr/>
                    </p:nvPicPr>
                    <p:blipFill>
                      <a:blip r:embed="rId4"/>
                      <a:stretch>
                        <a:fillRect/>
                      </a:stretch>
                    </p:blipFill>
                    <p:spPr>
                      <a:xfrm>
                        <a:off x="5415684" y="2299914"/>
                        <a:ext cx="1104900" cy="2921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E2DA7DC9-970C-4B73-8E26-F332F4F8DF4F}"/>
              </a:ext>
            </a:extLst>
          </p:cNvPr>
          <p:cNvSpPr>
            <a:spLocks noGrp="1"/>
          </p:cNvSpPr>
          <p:nvPr>
            <p:ph sz="quarter" idx="25"/>
          </p:nvPr>
        </p:nvSpPr>
        <p:spPr>
          <a:xfrm>
            <a:off x="736600" y="3050131"/>
            <a:ext cx="10712450" cy="1092378"/>
          </a:xfrm>
        </p:spPr>
        <p:txBody>
          <a:bodyPr/>
          <a:lstStyle/>
          <a:p>
            <a:pPr>
              <a:lnSpc>
                <a:spcPct val="100000"/>
              </a:lnSpc>
            </a:pPr>
            <a:r>
              <a:rPr lang="en-US" altLang="en-US" dirty="0"/>
              <a:t>So, in effect, the derivation of the formula for the period of a pendulum uses the tangent line approximation for the sine function.</a:t>
            </a:r>
          </a:p>
        </p:txBody>
      </p:sp>
    </p:spTree>
    <p:extLst>
      <p:ext uri="{BB962C8B-B14F-4D97-AF65-F5344CB8AC3E}">
        <p14:creationId xmlns:p14="http://schemas.microsoft.com/office/powerpoint/2010/main" val="1279350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6BE378-F3EE-492A-B37F-155F9E182361}"/>
              </a:ext>
            </a:extLst>
          </p:cNvPr>
          <p:cNvSpPr>
            <a:spLocks noGrp="1"/>
          </p:cNvSpPr>
          <p:nvPr>
            <p:ph type="title"/>
          </p:nvPr>
        </p:nvSpPr>
        <p:spPr/>
        <p:txBody>
          <a:bodyPr/>
          <a:lstStyle/>
          <a:p>
            <a:r>
              <a:rPr lang="en-US" altLang="en-US" dirty="0"/>
              <a:t>Applications to Physics </a:t>
            </a:r>
            <a:r>
              <a:rPr lang="en-US" altLang="en-US" b="0" dirty="0"/>
              <a:t>(3 of 3)</a:t>
            </a:r>
            <a:endParaRPr lang="en-US" dirty="0"/>
          </a:p>
        </p:txBody>
      </p:sp>
      <p:sp>
        <p:nvSpPr>
          <p:cNvPr id="3" name="Content Placeholder 2">
            <a:extLst>
              <a:ext uri="{FF2B5EF4-FFF2-40B4-BE49-F238E27FC236}">
                <a16:creationId xmlns:a16="http://schemas.microsoft.com/office/drawing/2014/main" xmlns="" id="{DE019228-A1B9-4192-B40C-F978D16F29B5}"/>
              </a:ext>
            </a:extLst>
          </p:cNvPr>
          <p:cNvSpPr>
            <a:spLocks noGrp="1"/>
          </p:cNvSpPr>
          <p:nvPr>
            <p:ph sz="quarter" idx="23"/>
          </p:nvPr>
        </p:nvSpPr>
        <p:spPr>
          <a:xfrm>
            <a:off x="736600" y="1289049"/>
            <a:ext cx="10718800" cy="1860407"/>
          </a:xfrm>
        </p:spPr>
        <p:txBody>
          <a:bodyPr/>
          <a:lstStyle/>
          <a:p>
            <a:pPr>
              <a:lnSpc>
                <a:spcPct val="100000"/>
              </a:lnSpc>
              <a:spcAft>
                <a:spcPts val="600"/>
              </a:spcAft>
            </a:pPr>
            <a:r>
              <a:rPr lang="en-US" altLang="en-US" dirty="0"/>
              <a:t>Another example occurs in the theory of optics, where light rays that arrive at shallow angles relative to the optical axis are called </a:t>
            </a:r>
            <a:r>
              <a:rPr lang="en-US" altLang="en-US" i="1" dirty="0"/>
              <a:t>paraxial rays.</a:t>
            </a:r>
          </a:p>
          <a:p>
            <a:pPr>
              <a:lnSpc>
                <a:spcPct val="100000"/>
              </a:lnSpc>
              <a:spcAft>
                <a:spcPts val="600"/>
              </a:spcAft>
            </a:pPr>
            <a:r>
              <a:rPr lang="en-US" altLang="en-US" dirty="0"/>
              <a:t>In paraxial (or Gaussian) optics, both sin </a:t>
            </a:r>
            <a:r>
              <a:rPr lang="el-GR" altLang="en-US" i="1" dirty="0">
                <a:latin typeface="Arial" panose="020B0604020202020204" pitchFamily="34" charset="0"/>
                <a:cs typeface="Arial" panose="020B0604020202020204" pitchFamily="34" charset="0"/>
                <a:sym typeface="Symbol" panose="05050102010706020507" pitchFamily="18" charset="2"/>
              </a:rPr>
              <a:t>θ</a:t>
            </a:r>
            <a:r>
              <a:rPr lang="en-US" altLang="en-US" dirty="0"/>
              <a:t> and cos </a:t>
            </a:r>
            <a:r>
              <a:rPr lang="el-GR" altLang="en-US" i="1" dirty="0">
                <a:latin typeface="Arial" panose="020B0604020202020204" pitchFamily="34" charset="0"/>
                <a:cs typeface="Arial" panose="020B0604020202020204" pitchFamily="34" charset="0"/>
                <a:sym typeface="Symbol" panose="05050102010706020507" pitchFamily="18" charset="2"/>
              </a:rPr>
              <a:t>θ</a:t>
            </a:r>
            <a:r>
              <a:rPr lang="en-US" altLang="en-US" dirty="0"/>
              <a:t> are replaced by their linearizations. In other words, the linear approximations</a:t>
            </a:r>
          </a:p>
        </p:txBody>
      </p:sp>
      <p:graphicFrame>
        <p:nvGraphicFramePr>
          <p:cNvPr id="8" name="Content Placeholder 7" descr="sin(theta) approximately theta and cos(theta) approximately 1">
            <a:extLst>
              <a:ext uri="{FF2B5EF4-FFF2-40B4-BE49-F238E27FC236}">
                <a16:creationId xmlns:a16="http://schemas.microsoft.com/office/drawing/2014/main" xmlns="" id="{57EAE50F-EED1-49B3-8520-10D4A4B51785}"/>
              </a:ext>
            </a:extLst>
          </p:cNvPr>
          <p:cNvGraphicFramePr>
            <a:graphicFrameLocks noGrp="1" noChangeAspect="1"/>
          </p:cNvGraphicFramePr>
          <p:nvPr>
            <p:ph sz="quarter" idx="24"/>
            <p:extLst>
              <p:ext uri="{D42A27DB-BD31-4B8C-83A1-F6EECF244321}">
                <p14:modId xmlns:p14="http://schemas.microsoft.com/office/powerpoint/2010/main" val="698410282"/>
              </p:ext>
            </p:extLst>
          </p:nvPr>
        </p:nvGraphicFramePr>
        <p:xfrm>
          <a:off x="4295775" y="3149457"/>
          <a:ext cx="3594100" cy="368300"/>
        </p:xfrm>
        <a:graphic>
          <a:graphicData uri="http://schemas.openxmlformats.org/presentationml/2006/ole">
            <mc:AlternateContent xmlns:mc="http://schemas.openxmlformats.org/markup-compatibility/2006">
              <mc:Choice xmlns:v="urn:schemas-microsoft-com:vml" Requires="v">
                <p:oleObj spid="_x0000_s551037" name="Equation" r:id="rId3" imgW="3593880" imgH="368280" progId="Equation.DSMT4">
                  <p:embed/>
                </p:oleObj>
              </mc:Choice>
              <mc:Fallback>
                <p:oleObj name="Equation" r:id="rId3" imgW="3593880" imgH="368280" progId="Equation.DSMT4">
                  <p:embed/>
                  <p:pic>
                    <p:nvPicPr>
                      <p:cNvPr id="7" name="Object 6">
                        <a:extLst>
                          <a:ext uri="{FF2B5EF4-FFF2-40B4-BE49-F238E27FC236}">
                            <a16:creationId xmlns:a16="http://schemas.microsoft.com/office/drawing/2014/main" xmlns="" id="{54D77C99-ABBA-4C33-872A-5DCB9F9D0685}"/>
                          </a:ext>
                        </a:extLst>
                      </p:cNvPr>
                      <p:cNvPicPr/>
                      <p:nvPr/>
                    </p:nvPicPr>
                    <p:blipFill>
                      <a:blip r:embed="rId4"/>
                      <a:stretch>
                        <a:fillRect/>
                      </a:stretch>
                    </p:blipFill>
                    <p:spPr>
                      <a:xfrm>
                        <a:off x="4295775" y="3149457"/>
                        <a:ext cx="3594100" cy="3683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E0E765A4-446C-447D-B71A-EAB858AE7599}"/>
              </a:ext>
            </a:extLst>
          </p:cNvPr>
          <p:cNvSpPr>
            <a:spLocks noGrp="1"/>
          </p:cNvSpPr>
          <p:nvPr>
            <p:ph sz="quarter" idx="25"/>
          </p:nvPr>
        </p:nvSpPr>
        <p:spPr>
          <a:xfrm>
            <a:off x="736600" y="3941838"/>
            <a:ext cx="10718800" cy="364970"/>
          </a:xfrm>
        </p:spPr>
        <p:txBody>
          <a:bodyPr/>
          <a:lstStyle/>
          <a:p>
            <a:r>
              <a:rPr lang="en-US" altLang="en-US" dirty="0"/>
              <a:t>are used because </a:t>
            </a:r>
            <a:r>
              <a:rPr lang="el-GR" altLang="en-US" i="1" dirty="0">
                <a:latin typeface="Arial" panose="020B0604020202020204" pitchFamily="34" charset="0"/>
                <a:cs typeface="Arial" panose="020B0604020202020204" pitchFamily="34" charset="0"/>
                <a:sym typeface="Symbol" panose="05050102010706020507" pitchFamily="18" charset="2"/>
              </a:rPr>
              <a:t>θ</a:t>
            </a:r>
            <a:r>
              <a:rPr lang="en-US" altLang="en-US" dirty="0"/>
              <a:t> is close to 0.</a:t>
            </a:r>
          </a:p>
        </p:txBody>
      </p:sp>
    </p:spTree>
    <p:extLst>
      <p:ext uri="{BB962C8B-B14F-4D97-AF65-F5344CB8AC3E}">
        <p14:creationId xmlns:p14="http://schemas.microsoft.com/office/powerpoint/2010/main" val="4178462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3060442"/>
            <a:ext cx="10515600" cy="529064"/>
          </a:xfrm>
        </p:spPr>
        <p:txBody>
          <a:bodyPr/>
          <a:lstStyle/>
          <a:p>
            <a:pPr algn="ctr"/>
            <a:r>
              <a:rPr lang="en-IN" dirty="0">
                <a:solidFill>
                  <a:srgbClr val="0079C2"/>
                </a:solidFill>
              </a:rPr>
              <a:t>Differentials</a:t>
            </a:r>
          </a:p>
        </p:txBody>
      </p:sp>
    </p:spTree>
    <p:extLst>
      <p:ext uri="{BB962C8B-B14F-4D97-AF65-F5344CB8AC3E}">
        <p14:creationId xmlns:p14="http://schemas.microsoft.com/office/powerpoint/2010/main" val="4279246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667A11-CBD7-4A6B-9DFF-0DFD5B416100}"/>
              </a:ext>
            </a:extLst>
          </p:cNvPr>
          <p:cNvSpPr>
            <a:spLocks noGrp="1"/>
          </p:cNvSpPr>
          <p:nvPr>
            <p:ph type="title"/>
          </p:nvPr>
        </p:nvSpPr>
        <p:spPr/>
        <p:txBody>
          <a:bodyPr/>
          <a:lstStyle/>
          <a:p>
            <a:r>
              <a:rPr lang="en-US" altLang="en-US" dirty="0"/>
              <a:t>Differentials </a:t>
            </a:r>
            <a:r>
              <a:rPr lang="en-US" altLang="en-US" b="0" dirty="0"/>
              <a:t>(1 of 7)</a:t>
            </a:r>
            <a:endParaRPr lang="en-US" b="0" dirty="0"/>
          </a:p>
        </p:txBody>
      </p:sp>
      <p:sp>
        <p:nvSpPr>
          <p:cNvPr id="3" name="Content Placeholder 2">
            <a:extLst>
              <a:ext uri="{FF2B5EF4-FFF2-40B4-BE49-F238E27FC236}">
                <a16:creationId xmlns:a16="http://schemas.microsoft.com/office/drawing/2014/main" xmlns="" id="{F3812ECC-1810-4623-A349-94E263A00D5B}"/>
              </a:ext>
            </a:extLst>
          </p:cNvPr>
          <p:cNvSpPr>
            <a:spLocks noGrp="1"/>
          </p:cNvSpPr>
          <p:nvPr>
            <p:ph sz="quarter" idx="23"/>
          </p:nvPr>
        </p:nvSpPr>
        <p:spPr>
          <a:xfrm>
            <a:off x="736600" y="1289049"/>
            <a:ext cx="10718800" cy="2396259"/>
          </a:xfrm>
        </p:spPr>
        <p:txBody>
          <a:bodyPr/>
          <a:lstStyle/>
          <a:p>
            <a:pPr>
              <a:lnSpc>
                <a:spcPct val="100000"/>
              </a:lnSpc>
              <a:spcAft>
                <a:spcPts val="1200"/>
              </a:spcAft>
            </a:pPr>
            <a:r>
              <a:rPr lang="en-US" altLang="en-US" dirty="0"/>
              <a:t>The ideas behind linear approximations are sometimes formulated in the terminology and notation of </a:t>
            </a:r>
            <a:r>
              <a:rPr lang="en-US" altLang="en-US" i="1" dirty="0"/>
              <a:t>differentials.</a:t>
            </a:r>
          </a:p>
          <a:p>
            <a:pPr>
              <a:lnSpc>
                <a:spcPct val="100000"/>
              </a:lnSpc>
              <a:spcAft>
                <a:spcPts val="1200"/>
              </a:spcAft>
            </a:pPr>
            <a:r>
              <a:rPr lang="en-US" altLang="en-US" dirty="0"/>
              <a:t>If </a:t>
            </a:r>
            <a:r>
              <a:rPr lang="en-US" altLang="en-US" i="1" dirty="0"/>
              <a:t>y</a:t>
            </a:r>
            <a:r>
              <a:rPr lang="en-US" altLang="en-US" dirty="0"/>
              <a:t> = </a:t>
            </a:r>
            <a:r>
              <a:rPr lang="en-US" altLang="en-US" i="1" dirty="0"/>
              <a:t>f</a:t>
            </a:r>
            <a:r>
              <a:rPr lang="en-US" altLang="en-US" sz="400" i="1" dirty="0"/>
              <a:t> </a:t>
            </a:r>
            <a:r>
              <a:rPr lang="en-US" altLang="en-US" dirty="0"/>
              <a:t>(</a:t>
            </a:r>
            <a:r>
              <a:rPr lang="en-US" altLang="en-US" i="1" dirty="0"/>
              <a:t>x</a:t>
            </a:r>
            <a:r>
              <a:rPr lang="en-US" altLang="en-US" dirty="0"/>
              <a:t>), where </a:t>
            </a:r>
            <a:r>
              <a:rPr lang="en-US" altLang="en-US" i="1" dirty="0"/>
              <a:t>f</a:t>
            </a:r>
            <a:r>
              <a:rPr lang="en-US" altLang="en-US" dirty="0"/>
              <a:t> is a differentiable function, then the </a:t>
            </a:r>
            <a:r>
              <a:rPr lang="en-US" altLang="en-US" b="1" dirty="0"/>
              <a:t>differential </a:t>
            </a:r>
            <a:r>
              <a:rPr lang="en-US" altLang="en-US" i="1" dirty="0"/>
              <a:t>dx</a:t>
            </a:r>
            <a:r>
              <a:rPr lang="en-US" altLang="en-US" b="1" dirty="0"/>
              <a:t> </a:t>
            </a:r>
            <a:r>
              <a:rPr lang="en-US" altLang="en-US" dirty="0"/>
              <a:t>is an independent variable; that is, </a:t>
            </a:r>
            <a:r>
              <a:rPr lang="en-US" altLang="en-US" i="1" dirty="0"/>
              <a:t>dx</a:t>
            </a:r>
            <a:r>
              <a:rPr lang="en-US" altLang="en-US" dirty="0"/>
              <a:t> can be given the value of any real number.</a:t>
            </a:r>
          </a:p>
          <a:p>
            <a:pPr>
              <a:lnSpc>
                <a:spcPct val="100000"/>
              </a:lnSpc>
              <a:spcAft>
                <a:spcPts val="1200"/>
              </a:spcAft>
            </a:pPr>
            <a:r>
              <a:rPr lang="en-US" altLang="en-US" dirty="0"/>
              <a:t>The </a:t>
            </a:r>
            <a:r>
              <a:rPr lang="en-US" altLang="en-US" b="1" dirty="0"/>
              <a:t>differential</a:t>
            </a:r>
            <a:r>
              <a:rPr lang="en-US" altLang="en-US" dirty="0"/>
              <a:t> </a:t>
            </a:r>
            <a:r>
              <a:rPr lang="en-US" altLang="en-US" i="1" dirty="0"/>
              <a:t>dy</a:t>
            </a:r>
            <a:r>
              <a:rPr lang="en-US" altLang="en-US" dirty="0"/>
              <a:t> is then defined in terms of </a:t>
            </a:r>
            <a:r>
              <a:rPr lang="en-US" altLang="en-US" i="1" dirty="0"/>
              <a:t>dx</a:t>
            </a:r>
            <a:r>
              <a:rPr lang="en-US" altLang="en-US" dirty="0"/>
              <a:t> by the equation</a:t>
            </a:r>
          </a:p>
        </p:txBody>
      </p:sp>
      <p:graphicFrame>
        <p:nvGraphicFramePr>
          <p:cNvPr id="8" name="Content Placeholder 7" descr="Equation label 3. d y = f prime (x) d x">
            <a:extLst>
              <a:ext uri="{FF2B5EF4-FFF2-40B4-BE49-F238E27FC236}">
                <a16:creationId xmlns:a16="http://schemas.microsoft.com/office/drawing/2014/main" xmlns="" id="{DB4CC2F6-033D-40DF-9521-E2EF81330EF6}"/>
              </a:ext>
            </a:extLst>
          </p:cNvPr>
          <p:cNvGraphicFramePr>
            <a:graphicFrameLocks noGrp="1" noChangeAspect="1"/>
          </p:cNvGraphicFramePr>
          <p:nvPr>
            <p:ph sz="quarter" idx="24"/>
            <p:extLst>
              <p:ext uri="{D42A27DB-BD31-4B8C-83A1-F6EECF244321}">
                <p14:modId xmlns:p14="http://schemas.microsoft.com/office/powerpoint/2010/main" val="2077065001"/>
              </p:ext>
            </p:extLst>
          </p:nvPr>
        </p:nvGraphicFramePr>
        <p:xfrm>
          <a:off x="4830763" y="3867150"/>
          <a:ext cx="2136775" cy="396875"/>
        </p:xfrm>
        <a:graphic>
          <a:graphicData uri="http://schemas.openxmlformats.org/presentationml/2006/ole">
            <mc:AlternateContent xmlns:mc="http://schemas.openxmlformats.org/markup-compatibility/2006">
              <mc:Choice xmlns:v="urn:schemas-microsoft-com:vml" Requires="v">
                <p:oleObj spid="_x0000_s552062" name="Equation" r:id="rId3" imgW="2323800" imgH="431640" progId="Equation.DSMT4">
                  <p:embed/>
                </p:oleObj>
              </mc:Choice>
              <mc:Fallback>
                <p:oleObj name="Equation" r:id="rId3" imgW="2323800" imgH="431640" progId="Equation.DSMT4">
                  <p:embed/>
                  <p:pic>
                    <p:nvPicPr>
                      <p:cNvPr id="7" name="Object 6">
                        <a:extLst>
                          <a:ext uri="{FF2B5EF4-FFF2-40B4-BE49-F238E27FC236}">
                            <a16:creationId xmlns:a16="http://schemas.microsoft.com/office/drawing/2014/main" xmlns="" id="{AFE23B83-EC17-4796-BEEE-3A935C8E43B8}"/>
                          </a:ext>
                        </a:extLst>
                      </p:cNvPr>
                      <p:cNvPicPr/>
                      <p:nvPr/>
                    </p:nvPicPr>
                    <p:blipFill>
                      <a:blip r:embed="rId4"/>
                      <a:stretch>
                        <a:fillRect/>
                      </a:stretch>
                    </p:blipFill>
                    <p:spPr>
                      <a:xfrm>
                        <a:off x="4830763" y="3867150"/>
                        <a:ext cx="2136775" cy="396875"/>
                      </a:xfrm>
                      <a:prstGeom prst="rect">
                        <a:avLst/>
                      </a:prstGeom>
                    </p:spPr>
                  </p:pic>
                </p:oleObj>
              </mc:Fallback>
            </mc:AlternateContent>
          </a:graphicData>
        </a:graphic>
      </p:graphicFrame>
    </p:spTree>
    <p:extLst>
      <p:ext uri="{BB962C8B-B14F-4D97-AF65-F5344CB8AC3E}">
        <p14:creationId xmlns:p14="http://schemas.microsoft.com/office/powerpoint/2010/main" val="2965717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37A53E-FC7F-4736-B0AA-1936298449A7}"/>
              </a:ext>
            </a:extLst>
          </p:cNvPr>
          <p:cNvSpPr>
            <a:spLocks noGrp="1"/>
          </p:cNvSpPr>
          <p:nvPr>
            <p:ph type="title"/>
          </p:nvPr>
        </p:nvSpPr>
        <p:spPr/>
        <p:txBody>
          <a:bodyPr/>
          <a:lstStyle/>
          <a:p>
            <a:r>
              <a:rPr lang="en-US" altLang="en-US" dirty="0"/>
              <a:t>Differentials </a:t>
            </a:r>
            <a:r>
              <a:rPr lang="en-US" altLang="en-US" b="0" dirty="0"/>
              <a:t>(2 of 7)</a:t>
            </a:r>
            <a:endParaRPr lang="en-US" dirty="0"/>
          </a:p>
        </p:txBody>
      </p:sp>
      <p:sp>
        <p:nvSpPr>
          <p:cNvPr id="3" name="Text Placeholder 2">
            <a:extLst>
              <a:ext uri="{FF2B5EF4-FFF2-40B4-BE49-F238E27FC236}">
                <a16:creationId xmlns:a16="http://schemas.microsoft.com/office/drawing/2014/main" xmlns="" id="{59BFA28C-0556-4B81-8C84-318BDEC92C64}"/>
              </a:ext>
            </a:extLst>
          </p:cNvPr>
          <p:cNvSpPr>
            <a:spLocks noGrp="1"/>
          </p:cNvSpPr>
          <p:nvPr>
            <p:ph type="body" sz="quarter" idx="15"/>
          </p:nvPr>
        </p:nvSpPr>
        <p:spPr>
          <a:xfrm>
            <a:off x="743576" y="1289684"/>
            <a:ext cx="10711543" cy="1453516"/>
          </a:xfrm>
        </p:spPr>
        <p:txBody>
          <a:bodyPr/>
          <a:lstStyle/>
          <a:p>
            <a:pPr>
              <a:lnSpc>
                <a:spcPct val="100000"/>
              </a:lnSpc>
              <a:spcAft>
                <a:spcPts val="1200"/>
              </a:spcAft>
            </a:pPr>
            <a:r>
              <a:rPr lang="en-US" altLang="en-US" dirty="0"/>
              <a:t>So </a:t>
            </a:r>
            <a:r>
              <a:rPr lang="en-US" altLang="en-US" i="1" dirty="0"/>
              <a:t>dy</a:t>
            </a:r>
            <a:r>
              <a:rPr lang="en-US" altLang="en-US" dirty="0"/>
              <a:t> is a dependent variable; it depends on the values of </a:t>
            </a:r>
            <a:r>
              <a:rPr lang="en-US" altLang="en-US" i="1" dirty="0"/>
              <a:t>x</a:t>
            </a:r>
            <a:r>
              <a:rPr lang="en-US" altLang="en-US" dirty="0"/>
              <a:t> and </a:t>
            </a:r>
            <a:r>
              <a:rPr lang="en-US" altLang="en-US" i="1" dirty="0"/>
              <a:t>dx</a:t>
            </a:r>
            <a:r>
              <a:rPr lang="en-US" altLang="en-US" dirty="0"/>
              <a:t>.</a:t>
            </a:r>
          </a:p>
          <a:p>
            <a:pPr>
              <a:lnSpc>
                <a:spcPct val="100000"/>
              </a:lnSpc>
              <a:spcAft>
                <a:spcPts val="1200"/>
              </a:spcAft>
            </a:pPr>
            <a:r>
              <a:rPr lang="en-US" altLang="en-US" dirty="0"/>
              <a:t>If </a:t>
            </a:r>
            <a:r>
              <a:rPr lang="en-US" altLang="en-US" i="1" dirty="0"/>
              <a:t>dx</a:t>
            </a:r>
            <a:r>
              <a:rPr lang="en-US" altLang="en-US" dirty="0"/>
              <a:t> is given a specific value and </a:t>
            </a:r>
            <a:r>
              <a:rPr lang="en-US" altLang="en-US" i="1" dirty="0"/>
              <a:t>x</a:t>
            </a:r>
            <a:r>
              <a:rPr lang="en-US" altLang="en-US" dirty="0"/>
              <a:t> is taken to be some specific number in the domain of </a:t>
            </a:r>
            <a:r>
              <a:rPr lang="en-US" altLang="en-US" i="1" dirty="0"/>
              <a:t>f</a:t>
            </a:r>
            <a:r>
              <a:rPr lang="en-US" altLang="en-US" dirty="0"/>
              <a:t>, then the numerical value of </a:t>
            </a:r>
            <a:r>
              <a:rPr lang="en-US" altLang="en-US" i="1" dirty="0"/>
              <a:t>dy</a:t>
            </a:r>
            <a:r>
              <a:rPr lang="en-US" altLang="en-US" dirty="0"/>
              <a:t> is determined.</a:t>
            </a:r>
          </a:p>
        </p:txBody>
      </p:sp>
    </p:spTree>
    <p:extLst>
      <p:ext uri="{BB962C8B-B14F-4D97-AF65-F5344CB8AC3E}">
        <p14:creationId xmlns:p14="http://schemas.microsoft.com/office/powerpoint/2010/main" val="1618990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624F65-EB0A-4B12-BE71-C391AA7EF485}"/>
              </a:ext>
            </a:extLst>
          </p:cNvPr>
          <p:cNvSpPr>
            <a:spLocks noGrp="1"/>
          </p:cNvSpPr>
          <p:nvPr>
            <p:ph type="title"/>
          </p:nvPr>
        </p:nvSpPr>
        <p:spPr/>
        <p:txBody>
          <a:bodyPr/>
          <a:lstStyle/>
          <a:p>
            <a:r>
              <a:rPr lang="en-US" altLang="en-US" dirty="0"/>
              <a:t>Differentials </a:t>
            </a:r>
            <a:r>
              <a:rPr lang="en-US" altLang="en-US" b="0" dirty="0"/>
              <a:t>(3 of 7)</a:t>
            </a:r>
            <a:endParaRPr lang="en-US" dirty="0"/>
          </a:p>
        </p:txBody>
      </p:sp>
      <p:sp>
        <p:nvSpPr>
          <p:cNvPr id="3" name="Content Placeholder 2">
            <a:extLst>
              <a:ext uri="{FF2B5EF4-FFF2-40B4-BE49-F238E27FC236}">
                <a16:creationId xmlns:a16="http://schemas.microsoft.com/office/drawing/2014/main" xmlns="" id="{6BBCA3E6-4B5A-4E80-805F-9C7721379F48}"/>
              </a:ext>
            </a:extLst>
          </p:cNvPr>
          <p:cNvSpPr>
            <a:spLocks noGrp="1"/>
          </p:cNvSpPr>
          <p:nvPr>
            <p:ph sz="quarter" idx="23"/>
          </p:nvPr>
        </p:nvSpPr>
        <p:spPr>
          <a:xfrm>
            <a:off x="736600" y="1289050"/>
            <a:ext cx="10718800" cy="388660"/>
          </a:xfrm>
        </p:spPr>
        <p:txBody>
          <a:bodyPr/>
          <a:lstStyle/>
          <a:p>
            <a:r>
              <a:rPr lang="en-US" altLang="en-US" dirty="0"/>
              <a:t>The geometric meaning of differentials is shown in Figure 5.</a:t>
            </a:r>
          </a:p>
        </p:txBody>
      </p:sp>
      <p:sp>
        <p:nvSpPr>
          <p:cNvPr id="5" name="Content Placeholder 4">
            <a:extLst>
              <a:ext uri="{FF2B5EF4-FFF2-40B4-BE49-F238E27FC236}">
                <a16:creationId xmlns:a16="http://schemas.microsoft.com/office/drawing/2014/main" xmlns="" id="{B5455AF3-4EBD-4E14-BD6B-F31294410240}"/>
              </a:ext>
            </a:extLst>
          </p:cNvPr>
          <p:cNvSpPr>
            <a:spLocks noGrp="1"/>
          </p:cNvSpPr>
          <p:nvPr>
            <p:ph sz="quarter" idx="25"/>
          </p:nvPr>
        </p:nvSpPr>
        <p:spPr>
          <a:xfrm>
            <a:off x="5441074" y="5277434"/>
            <a:ext cx="817120" cy="221501"/>
          </a:xfrm>
        </p:spPr>
        <p:txBody>
          <a:bodyPr/>
          <a:lstStyle/>
          <a:p>
            <a:r>
              <a:rPr lang="en-US" altLang="en-US" sz="1200" b="1" dirty="0"/>
              <a:t>Figure 5</a:t>
            </a:r>
          </a:p>
        </p:txBody>
      </p:sp>
      <p:pic>
        <p:nvPicPr>
          <p:cNvPr id="7" name="Content Placeholder 6" descr="The image consists of a visual representation of a graph. A curve is graphed on the x y coordinate plane. The curve is labeled as y = f (x). It starts at the bottom left of the viewing window in the fourth quadrant. It is an increasing concave downward curve. It goes up and to the right, enters the first quadrant and exits the right of the viewing window. A tangent that starts on the negative y-axis in the fourth quadrant goes up and to the right, enters the first quadrant, touches the curve at point P and ends on the right of the viewing window above the curve. The vertical differential is d y = delta y, and the horizontal differential is d x = delta x. Two vertical lines are drawn from point P on (x, 0) on the x-axis and from R on (x + delta x, 0) on the x-axis.">
            <a:extLst>
              <a:ext uri="{FF2B5EF4-FFF2-40B4-BE49-F238E27FC236}">
                <a16:creationId xmlns:a16="http://schemas.microsoft.com/office/drawing/2014/main" xmlns="" id="{E653D727-6E68-45F2-8205-EAA61CC06DB9}"/>
              </a:ext>
            </a:extLst>
          </p:cNvPr>
          <p:cNvPicPr>
            <a:picLocks noGrp="1" noChangeAspect="1"/>
          </p:cNvPicPr>
          <p:nvPr>
            <p:ph sz="quarter" idx="24"/>
          </p:nvPr>
        </p:nvPicPr>
        <p:blipFill>
          <a:blip r:embed="rId2"/>
          <a:stretch>
            <a:fillRect/>
          </a:stretch>
        </p:blipFill>
        <p:spPr>
          <a:xfrm>
            <a:off x="3798506" y="1857374"/>
            <a:ext cx="4060992" cy="3227243"/>
          </a:xfrm>
          <a:prstGeom prst="rect">
            <a:avLst/>
          </a:prstGeom>
        </p:spPr>
      </p:pic>
    </p:spTree>
    <p:extLst>
      <p:ext uri="{BB962C8B-B14F-4D97-AF65-F5344CB8AC3E}">
        <p14:creationId xmlns:p14="http://schemas.microsoft.com/office/powerpoint/2010/main" val="2312294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62FF2E-B058-4221-880C-D99AE9F666A9}"/>
              </a:ext>
            </a:extLst>
          </p:cNvPr>
          <p:cNvSpPr>
            <a:spLocks noGrp="1"/>
          </p:cNvSpPr>
          <p:nvPr>
            <p:ph type="title"/>
          </p:nvPr>
        </p:nvSpPr>
        <p:spPr/>
        <p:txBody>
          <a:bodyPr/>
          <a:lstStyle/>
          <a:p>
            <a:r>
              <a:rPr lang="en-US" altLang="en-US" dirty="0"/>
              <a:t>Differentials </a:t>
            </a:r>
            <a:r>
              <a:rPr lang="en-US" altLang="en-US" b="0" dirty="0"/>
              <a:t>(4 of 7)</a:t>
            </a:r>
            <a:endParaRPr lang="en-US" dirty="0"/>
          </a:p>
        </p:txBody>
      </p:sp>
      <p:sp>
        <p:nvSpPr>
          <p:cNvPr id="3" name="Content Placeholder 2">
            <a:extLst>
              <a:ext uri="{FF2B5EF4-FFF2-40B4-BE49-F238E27FC236}">
                <a16:creationId xmlns:a16="http://schemas.microsoft.com/office/drawing/2014/main" xmlns="" id="{F0E85CBD-6CE1-4232-9538-227188A0C150}"/>
              </a:ext>
            </a:extLst>
          </p:cNvPr>
          <p:cNvSpPr>
            <a:spLocks noGrp="1"/>
          </p:cNvSpPr>
          <p:nvPr>
            <p:ph sz="quarter" idx="23"/>
          </p:nvPr>
        </p:nvSpPr>
        <p:spPr>
          <a:xfrm>
            <a:off x="736600" y="1289049"/>
            <a:ext cx="11033868" cy="787411"/>
          </a:xfrm>
        </p:spPr>
        <p:txBody>
          <a:bodyPr/>
          <a:lstStyle/>
          <a:p>
            <a:pPr>
              <a:lnSpc>
                <a:spcPct val="100000"/>
              </a:lnSpc>
            </a:pPr>
            <a:r>
              <a:rPr lang="en-US" altLang="en-US" dirty="0"/>
              <a:t>Let </a:t>
            </a:r>
            <a:r>
              <a:rPr lang="en-US" altLang="en-US" i="1" dirty="0"/>
              <a:t>P</a:t>
            </a:r>
            <a:r>
              <a:rPr lang="en-US" altLang="en-US" dirty="0"/>
              <a:t>(</a:t>
            </a:r>
            <a:r>
              <a:rPr lang="en-US" altLang="en-US" i="1" dirty="0"/>
              <a:t>x</a:t>
            </a:r>
            <a:r>
              <a:rPr lang="en-US" altLang="en-US" dirty="0"/>
              <a:t>, </a:t>
            </a:r>
            <a:r>
              <a:rPr lang="en-US" altLang="en-US" i="1" dirty="0"/>
              <a:t>f</a:t>
            </a:r>
            <a:r>
              <a:rPr lang="en-US" altLang="en-US" sz="400" i="1" dirty="0"/>
              <a:t> </a:t>
            </a:r>
            <a:r>
              <a:rPr lang="en-US" altLang="en-US" dirty="0"/>
              <a:t>(</a:t>
            </a:r>
            <a:r>
              <a:rPr lang="en-US" altLang="en-US" i="1" dirty="0"/>
              <a:t>x</a:t>
            </a:r>
            <a:r>
              <a:rPr lang="en-US" altLang="en-US" dirty="0"/>
              <a:t>)) and </a:t>
            </a:r>
            <a:r>
              <a:rPr lang="en-US" altLang="en-US" i="1" dirty="0"/>
              <a:t>Q</a:t>
            </a:r>
            <a:r>
              <a:rPr lang="en-US" altLang="en-US" dirty="0"/>
              <a:t>(</a:t>
            </a:r>
            <a:r>
              <a:rPr lang="en-US" altLang="en-US" i="1" dirty="0"/>
              <a:t>x</a:t>
            </a:r>
            <a:r>
              <a:rPr lang="en-US" altLang="en-US" dirty="0"/>
              <a:t> + </a:t>
            </a:r>
            <a:r>
              <a:rPr lang="el-GR" altLang="en-US" dirty="0">
                <a:latin typeface="Arial" panose="020B0604020202020204" pitchFamily="34" charset="0"/>
                <a:cs typeface="Arial" panose="020B0604020202020204" pitchFamily="34" charset="0"/>
                <a:sym typeface="Symbol" panose="05050102010706020507" pitchFamily="18" charset="2"/>
              </a:rPr>
              <a:t>Δ</a:t>
            </a:r>
            <a:r>
              <a:rPr lang="en-US" altLang="en-US" i="1" dirty="0"/>
              <a:t>x</a:t>
            </a:r>
            <a:r>
              <a:rPr lang="en-US" altLang="en-US" dirty="0"/>
              <a:t>, </a:t>
            </a:r>
            <a:r>
              <a:rPr lang="en-US" altLang="en-US" i="1" dirty="0"/>
              <a:t>f</a:t>
            </a:r>
            <a:r>
              <a:rPr lang="en-US" altLang="en-US" sz="400" dirty="0"/>
              <a:t> </a:t>
            </a:r>
            <a:r>
              <a:rPr lang="en-US" altLang="en-US" dirty="0"/>
              <a:t>(</a:t>
            </a:r>
            <a:r>
              <a:rPr lang="en-US" altLang="en-US" i="1" dirty="0"/>
              <a:t>x</a:t>
            </a:r>
            <a:r>
              <a:rPr lang="en-US" altLang="en-US" dirty="0"/>
              <a:t> + </a:t>
            </a:r>
            <a:r>
              <a:rPr lang="el-GR" altLang="en-US" dirty="0">
                <a:latin typeface="Arial" panose="020B0604020202020204" pitchFamily="34" charset="0"/>
                <a:cs typeface="Arial" panose="020B0604020202020204" pitchFamily="34" charset="0"/>
                <a:sym typeface="Symbol" panose="05050102010706020507" pitchFamily="18" charset="2"/>
              </a:rPr>
              <a:t>Δ</a:t>
            </a:r>
            <a:r>
              <a:rPr lang="en-US" altLang="en-US" i="1" dirty="0"/>
              <a:t>x</a:t>
            </a:r>
            <a:r>
              <a:rPr lang="en-US" altLang="en-US" dirty="0"/>
              <a:t>)) be points on the graph of </a:t>
            </a:r>
            <a:r>
              <a:rPr lang="en-US" altLang="en-US" i="1" dirty="0"/>
              <a:t>f</a:t>
            </a:r>
            <a:r>
              <a:rPr lang="en-US" altLang="en-US" dirty="0"/>
              <a:t> and let </a:t>
            </a:r>
            <a:r>
              <a:rPr lang="en-US" altLang="en-US" i="1" dirty="0"/>
              <a:t>dx</a:t>
            </a:r>
            <a:r>
              <a:rPr lang="en-US" altLang="en-US" dirty="0"/>
              <a:t> = </a:t>
            </a:r>
            <a:r>
              <a:rPr lang="el-GR" altLang="en-US" dirty="0">
                <a:latin typeface="Arial" panose="020B0604020202020204" pitchFamily="34" charset="0"/>
                <a:cs typeface="Arial" panose="020B0604020202020204" pitchFamily="34" charset="0"/>
                <a:sym typeface="Symbol" panose="05050102010706020507" pitchFamily="18" charset="2"/>
              </a:rPr>
              <a:t>Δ</a:t>
            </a:r>
            <a:r>
              <a:rPr lang="en-US" altLang="en-US" i="1" dirty="0"/>
              <a:t>x</a:t>
            </a:r>
            <a:r>
              <a:rPr lang="en-US" altLang="en-US" dirty="0"/>
              <a:t>. The corresponding change in </a:t>
            </a:r>
            <a:r>
              <a:rPr lang="en-US" altLang="en-US" i="1" dirty="0"/>
              <a:t>y</a:t>
            </a:r>
            <a:r>
              <a:rPr lang="en-US" altLang="en-US" dirty="0"/>
              <a:t> is</a:t>
            </a:r>
          </a:p>
        </p:txBody>
      </p:sp>
      <p:graphicFrame>
        <p:nvGraphicFramePr>
          <p:cNvPr id="12" name="Content Placeholder 11" descr="delta(y) = f(x + delta(x)) minus f(x)">
            <a:extLst>
              <a:ext uri="{FF2B5EF4-FFF2-40B4-BE49-F238E27FC236}">
                <a16:creationId xmlns:a16="http://schemas.microsoft.com/office/drawing/2014/main" xmlns="" id="{73EEDB15-FA8F-4295-820D-FB4B38E05C84}"/>
              </a:ext>
            </a:extLst>
          </p:cNvPr>
          <p:cNvGraphicFramePr>
            <a:graphicFrameLocks noGrp="1" noChangeAspect="1"/>
          </p:cNvGraphicFramePr>
          <p:nvPr>
            <p:ph sz="quarter" idx="24"/>
            <p:extLst>
              <p:ext uri="{D42A27DB-BD31-4B8C-83A1-F6EECF244321}">
                <p14:modId xmlns:p14="http://schemas.microsoft.com/office/powerpoint/2010/main" val="3901615217"/>
              </p:ext>
            </p:extLst>
          </p:nvPr>
        </p:nvGraphicFramePr>
        <p:xfrm>
          <a:off x="4781550" y="2162185"/>
          <a:ext cx="2622550" cy="401638"/>
        </p:xfrm>
        <a:graphic>
          <a:graphicData uri="http://schemas.openxmlformats.org/presentationml/2006/ole">
            <mc:AlternateContent xmlns:mc="http://schemas.openxmlformats.org/markup-compatibility/2006">
              <mc:Choice xmlns:v="urn:schemas-microsoft-com:vml" Requires="v">
                <p:oleObj spid="_x0000_s553273" name="Equation" r:id="rId3" imgW="2819160" imgH="431640" progId="Equation.DSMT4">
                  <p:embed/>
                </p:oleObj>
              </mc:Choice>
              <mc:Fallback>
                <p:oleObj name="Equation" r:id="rId3" imgW="2819160" imgH="431640" progId="Equation.DSMT4">
                  <p:embed/>
                  <p:pic>
                    <p:nvPicPr>
                      <p:cNvPr id="11" name="Object 10">
                        <a:extLst>
                          <a:ext uri="{FF2B5EF4-FFF2-40B4-BE49-F238E27FC236}">
                            <a16:creationId xmlns:a16="http://schemas.microsoft.com/office/drawing/2014/main" xmlns="" id="{C2C992AD-9ABA-4AD6-9090-52F553447B4B}"/>
                          </a:ext>
                        </a:extLst>
                      </p:cNvPr>
                      <p:cNvPicPr/>
                      <p:nvPr/>
                    </p:nvPicPr>
                    <p:blipFill>
                      <a:blip r:embed="rId4"/>
                      <a:stretch>
                        <a:fillRect/>
                      </a:stretch>
                    </p:blipFill>
                    <p:spPr>
                      <a:xfrm>
                        <a:off x="4781550" y="2162185"/>
                        <a:ext cx="2622550" cy="40163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5BBC9B81-339C-4EE6-88F8-6964C6F2B8A0}"/>
              </a:ext>
            </a:extLst>
          </p:cNvPr>
          <p:cNvSpPr>
            <a:spLocks noGrp="1"/>
          </p:cNvSpPr>
          <p:nvPr>
            <p:ph sz="quarter" idx="25"/>
          </p:nvPr>
        </p:nvSpPr>
        <p:spPr>
          <a:xfrm>
            <a:off x="746328" y="2810483"/>
            <a:ext cx="6667500" cy="351006"/>
          </a:xfrm>
        </p:spPr>
        <p:txBody>
          <a:bodyPr/>
          <a:lstStyle/>
          <a:p>
            <a:r>
              <a:rPr lang="en-US" altLang="en-US" dirty="0"/>
              <a:t>The slope of the tangent line </a:t>
            </a:r>
            <a:r>
              <a:rPr lang="en-US" altLang="en-US" i="1" dirty="0"/>
              <a:t>PR</a:t>
            </a:r>
            <a:r>
              <a:rPr lang="en-US" altLang="en-US" dirty="0"/>
              <a:t> is the derivative</a:t>
            </a:r>
          </a:p>
        </p:txBody>
      </p:sp>
      <p:graphicFrame>
        <p:nvGraphicFramePr>
          <p:cNvPr id="10" name="Content Placeholder 9" descr="f prime (x)."/>
          <p:cNvGraphicFramePr>
            <a:graphicFrameLocks noGrp="1" noChangeAspect="1"/>
          </p:cNvGraphicFramePr>
          <p:nvPr>
            <p:ph sz="quarter" idx="26"/>
            <p:extLst>
              <p:ext uri="{D42A27DB-BD31-4B8C-83A1-F6EECF244321}">
                <p14:modId xmlns:p14="http://schemas.microsoft.com/office/powerpoint/2010/main" val="1914125722"/>
              </p:ext>
            </p:extLst>
          </p:nvPr>
        </p:nvGraphicFramePr>
        <p:xfrm>
          <a:off x="7385050" y="2759075"/>
          <a:ext cx="788988" cy="434975"/>
        </p:xfrm>
        <a:graphic>
          <a:graphicData uri="http://schemas.openxmlformats.org/presentationml/2006/ole">
            <mc:AlternateContent xmlns:mc="http://schemas.openxmlformats.org/markup-compatibility/2006">
              <mc:Choice xmlns:v="urn:schemas-microsoft-com:vml" Requires="v">
                <p:oleObj spid="_x0000_s553274" name="Equation" r:id="rId5" imgW="368280" imgH="203040" progId="Equation.DSMT4">
                  <p:embed/>
                </p:oleObj>
              </mc:Choice>
              <mc:Fallback>
                <p:oleObj name="Equation" r:id="rId5" imgW="368280" imgH="203040" progId="Equation.DSMT4">
                  <p:embed/>
                  <p:pic>
                    <p:nvPicPr>
                      <p:cNvPr id="0" name=""/>
                      <p:cNvPicPr/>
                      <p:nvPr/>
                    </p:nvPicPr>
                    <p:blipFill>
                      <a:blip r:embed="rId6"/>
                      <a:stretch>
                        <a:fillRect/>
                      </a:stretch>
                    </p:blipFill>
                    <p:spPr>
                      <a:xfrm>
                        <a:off x="7385050" y="2759075"/>
                        <a:ext cx="788988" cy="434975"/>
                      </a:xfrm>
                      <a:prstGeom prst="rect">
                        <a:avLst/>
                      </a:prstGeom>
                    </p:spPr>
                  </p:pic>
                </p:oleObj>
              </mc:Fallback>
            </mc:AlternateContent>
          </a:graphicData>
        </a:graphic>
      </p:graphicFrame>
      <p:sp>
        <p:nvSpPr>
          <p:cNvPr id="6" name="Content Placeholder 5"/>
          <p:cNvSpPr>
            <a:spLocks noGrp="1"/>
          </p:cNvSpPr>
          <p:nvPr>
            <p:ph sz="quarter" idx="27"/>
          </p:nvPr>
        </p:nvSpPr>
        <p:spPr>
          <a:xfrm>
            <a:off x="746328" y="3306425"/>
            <a:ext cx="5586413" cy="336651"/>
          </a:xfrm>
        </p:spPr>
        <p:txBody>
          <a:bodyPr/>
          <a:lstStyle/>
          <a:p>
            <a:r>
              <a:rPr lang="en-US" altLang="en-US" dirty="0"/>
              <a:t>Thus the directed distance from </a:t>
            </a:r>
            <a:r>
              <a:rPr lang="en-US" altLang="en-US" i="1" dirty="0"/>
              <a:t>S </a:t>
            </a:r>
            <a:r>
              <a:rPr lang="en-US" altLang="en-US" dirty="0"/>
              <a:t>to </a:t>
            </a:r>
            <a:r>
              <a:rPr lang="en-US" altLang="en-US" i="1" dirty="0"/>
              <a:t>R </a:t>
            </a:r>
            <a:r>
              <a:rPr lang="en-US" altLang="en-US" dirty="0"/>
              <a:t>is</a:t>
            </a:r>
            <a:endParaRPr lang="en-IN" dirty="0"/>
          </a:p>
        </p:txBody>
      </p:sp>
      <p:graphicFrame>
        <p:nvGraphicFramePr>
          <p:cNvPr id="11" name="Content Placeholder 10" descr="f prime(x) d x = d y."/>
          <p:cNvGraphicFramePr>
            <a:graphicFrameLocks noGrp="1" noChangeAspect="1"/>
          </p:cNvGraphicFramePr>
          <p:nvPr>
            <p:ph sz="quarter" idx="28"/>
            <p:extLst>
              <p:ext uri="{D42A27DB-BD31-4B8C-83A1-F6EECF244321}">
                <p14:modId xmlns:p14="http://schemas.microsoft.com/office/powerpoint/2010/main" val="1940164932"/>
              </p:ext>
            </p:extLst>
          </p:nvPr>
        </p:nvGraphicFramePr>
        <p:xfrm>
          <a:off x="6323013" y="3279775"/>
          <a:ext cx="1930400" cy="417513"/>
        </p:xfrm>
        <a:graphic>
          <a:graphicData uri="http://schemas.openxmlformats.org/presentationml/2006/ole">
            <mc:AlternateContent xmlns:mc="http://schemas.openxmlformats.org/markup-compatibility/2006">
              <mc:Choice xmlns:v="urn:schemas-microsoft-com:vml" Requires="v">
                <p:oleObj spid="_x0000_s553275" name="Equation" r:id="rId7" imgW="939600" imgH="203040" progId="Equation.DSMT4">
                  <p:embed/>
                </p:oleObj>
              </mc:Choice>
              <mc:Fallback>
                <p:oleObj name="Equation" r:id="rId7" imgW="939600" imgH="203040" progId="Equation.DSMT4">
                  <p:embed/>
                  <p:pic>
                    <p:nvPicPr>
                      <p:cNvPr id="0" name=""/>
                      <p:cNvPicPr/>
                      <p:nvPr/>
                    </p:nvPicPr>
                    <p:blipFill>
                      <a:blip r:embed="rId8"/>
                      <a:stretch>
                        <a:fillRect/>
                      </a:stretch>
                    </p:blipFill>
                    <p:spPr>
                      <a:xfrm>
                        <a:off x="6323013" y="3279775"/>
                        <a:ext cx="1930400" cy="417513"/>
                      </a:xfrm>
                      <a:prstGeom prst="rect">
                        <a:avLst/>
                      </a:prstGeom>
                    </p:spPr>
                  </p:pic>
                </p:oleObj>
              </mc:Fallback>
            </mc:AlternateContent>
          </a:graphicData>
        </a:graphic>
      </p:graphicFrame>
      <p:sp>
        <p:nvSpPr>
          <p:cNvPr id="8" name="Content Placeholder 7"/>
          <p:cNvSpPr>
            <a:spLocks noGrp="1"/>
          </p:cNvSpPr>
          <p:nvPr>
            <p:ph sz="quarter" idx="29"/>
          </p:nvPr>
        </p:nvSpPr>
        <p:spPr>
          <a:xfrm>
            <a:off x="736600" y="4041215"/>
            <a:ext cx="10917136" cy="1164966"/>
          </a:xfrm>
        </p:spPr>
        <p:txBody>
          <a:bodyPr/>
          <a:lstStyle/>
          <a:p>
            <a:pPr>
              <a:lnSpc>
                <a:spcPct val="100000"/>
              </a:lnSpc>
            </a:pPr>
            <a:r>
              <a:rPr lang="en-US" altLang="en-US" dirty="0"/>
              <a:t>Therefore </a:t>
            </a:r>
            <a:r>
              <a:rPr lang="en-US" altLang="en-US" i="1" dirty="0"/>
              <a:t>dy</a:t>
            </a:r>
            <a:r>
              <a:rPr lang="en-US" altLang="en-US" dirty="0"/>
              <a:t> represents the amount that the tangent line rises or falls (the change in the linearization), whereas </a:t>
            </a:r>
            <a:r>
              <a:rPr lang="el-GR" altLang="en-US" dirty="0"/>
              <a:t>Δ</a:t>
            </a:r>
            <a:r>
              <a:rPr lang="en-US" altLang="en-US" i="1" dirty="0">
                <a:sym typeface="Symbol" panose="05050102010706020507" pitchFamily="18" charset="2"/>
              </a:rPr>
              <a:t>y</a:t>
            </a:r>
            <a:r>
              <a:rPr lang="en-US" altLang="en-US" dirty="0"/>
              <a:t> represents the amount that the curve </a:t>
            </a:r>
            <a:br>
              <a:rPr lang="en-US" altLang="en-US" dirty="0"/>
            </a:br>
            <a:r>
              <a:rPr lang="en-US" altLang="en-US" i="1" dirty="0"/>
              <a:t>y</a:t>
            </a:r>
            <a:r>
              <a:rPr lang="en-US" altLang="en-US" dirty="0"/>
              <a:t> = </a:t>
            </a:r>
            <a:r>
              <a:rPr lang="en-US" altLang="en-US" i="1" dirty="0"/>
              <a:t>f</a:t>
            </a:r>
            <a:r>
              <a:rPr lang="en-US" altLang="en-US" sz="400" i="1" dirty="0"/>
              <a:t> </a:t>
            </a:r>
            <a:r>
              <a:rPr lang="en-US" altLang="en-US" dirty="0"/>
              <a:t>(</a:t>
            </a:r>
            <a:r>
              <a:rPr lang="en-US" altLang="en-US" i="1" dirty="0"/>
              <a:t>x</a:t>
            </a:r>
            <a:r>
              <a:rPr lang="en-US" altLang="en-US" dirty="0"/>
              <a:t>) rises or falls when </a:t>
            </a:r>
            <a:r>
              <a:rPr lang="en-US" altLang="en-US" i="1" dirty="0"/>
              <a:t>x</a:t>
            </a:r>
            <a:r>
              <a:rPr lang="en-US" altLang="en-US" dirty="0"/>
              <a:t> changes by an amount </a:t>
            </a:r>
            <a:r>
              <a:rPr lang="en-US" altLang="en-US" i="1" dirty="0"/>
              <a:t>dx</a:t>
            </a:r>
            <a:r>
              <a:rPr lang="en-US" altLang="en-US" dirty="0"/>
              <a:t>.</a:t>
            </a:r>
          </a:p>
        </p:txBody>
      </p:sp>
    </p:spTree>
    <p:extLst>
      <p:ext uri="{BB962C8B-B14F-4D97-AF65-F5344CB8AC3E}">
        <p14:creationId xmlns:p14="http://schemas.microsoft.com/office/powerpoint/2010/main" val="1495119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E46514-4439-4C8F-8B63-33ED02FC8B31}"/>
              </a:ext>
            </a:extLst>
          </p:cNvPr>
          <p:cNvSpPr>
            <a:spLocks noGrp="1"/>
          </p:cNvSpPr>
          <p:nvPr>
            <p:ph type="title"/>
          </p:nvPr>
        </p:nvSpPr>
        <p:spPr/>
        <p:txBody>
          <a:bodyPr/>
          <a:lstStyle/>
          <a:p>
            <a:r>
              <a:rPr lang="en-US" altLang="en-US" dirty="0"/>
              <a:t>Example 3</a:t>
            </a:r>
            <a:endParaRPr lang="en-US" dirty="0"/>
          </a:p>
        </p:txBody>
      </p:sp>
      <p:sp>
        <p:nvSpPr>
          <p:cNvPr id="3" name="Content Placeholder 2">
            <a:extLst>
              <a:ext uri="{FF2B5EF4-FFF2-40B4-BE49-F238E27FC236}">
                <a16:creationId xmlns:a16="http://schemas.microsoft.com/office/drawing/2014/main" xmlns="" id="{335F4219-129B-48C0-ADC3-D0A4DC12B6CF}"/>
              </a:ext>
            </a:extLst>
          </p:cNvPr>
          <p:cNvSpPr>
            <a:spLocks noGrp="1"/>
          </p:cNvSpPr>
          <p:nvPr>
            <p:ph sz="quarter" idx="23"/>
          </p:nvPr>
        </p:nvSpPr>
        <p:spPr>
          <a:xfrm>
            <a:off x="736600" y="1289049"/>
            <a:ext cx="4808794" cy="352427"/>
          </a:xfrm>
        </p:spPr>
        <p:txBody>
          <a:bodyPr/>
          <a:lstStyle/>
          <a:p>
            <a:r>
              <a:rPr lang="en-US" altLang="en-US" dirty="0"/>
              <a:t>Compare the values of </a:t>
            </a:r>
            <a:r>
              <a:rPr lang="en-US" altLang="en-US" dirty="0">
                <a:sym typeface="Symbol" panose="05050102010706020507" pitchFamily="18" charset="2"/>
              </a:rPr>
              <a:t>Δ</a:t>
            </a:r>
            <a:r>
              <a:rPr lang="en-US" altLang="en-US" i="1" dirty="0">
                <a:sym typeface="Symbol" panose="05050102010706020507" pitchFamily="18" charset="2"/>
              </a:rPr>
              <a:t>y </a:t>
            </a:r>
            <a:r>
              <a:rPr lang="en-US" altLang="en-US" dirty="0"/>
              <a:t>and </a:t>
            </a:r>
            <a:r>
              <a:rPr lang="en-US" altLang="en-US" i="1" dirty="0"/>
              <a:t>dy</a:t>
            </a:r>
            <a:r>
              <a:rPr lang="en-US" altLang="en-US" dirty="0"/>
              <a:t> if</a:t>
            </a:r>
            <a:endParaRPr lang="en-US" dirty="0"/>
          </a:p>
        </p:txBody>
      </p:sp>
      <p:graphicFrame>
        <p:nvGraphicFramePr>
          <p:cNvPr id="12" name="Content Placeholder 11" descr="y = f(x) = (x^3) + (x^2) minus 2 x + 1">
            <a:extLst>
              <a:ext uri="{FF2B5EF4-FFF2-40B4-BE49-F238E27FC236}">
                <a16:creationId xmlns:a16="http://schemas.microsoft.com/office/drawing/2014/main" xmlns="" id="{38C6C249-2D61-41AB-B338-47DC5C51F519}"/>
              </a:ext>
            </a:extLst>
          </p:cNvPr>
          <p:cNvGraphicFramePr>
            <a:graphicFrameLocks noGrp="1" noChangeAspect="1"/>
          </p:cNvGraphicFramePr>
          <p:nvPr>
            <p:ph sz="quarter" idx="24"/>
            <p:extLst>
              <p:ext uri="{D42A27DB-BD31-4B8C-83A1-F6EECF244321}">
                <p14:modId xmlns:p14="http://schemas.microsoft.com/office/powerpoint/2010/main" val="1308276415"/>
              </p:ext>
            </p:extLst>
          </p:nvPr>
        </p:nvGraphicFramePr>
        <p:xfrm>
          <a:off x="5589588" y="1231900"/>
          <a:ext cx="3300412" cy="441325"/>
        </p:xfrm>
        <a:graphic>
          <a:graphicData uri="http://schemas.openxmlformats.org/presentationml/2006/ole">
            <mc:AlternateContent xmlns:mc="http://schemas.openxmlformats.org/markup-compatibility/2006">
              <mc:Choice xmlns:v="urn:schemas-microsoft-com:vml" Requires="v">
                <p:oleObj spid="_x0000_s554361" name="Equation" r:id="rId3" imgW="3416040" imgH="457200" progId="Equation.DSMT4">
                  <p:embed/>
                </p:oleObj>
              </mc:Choice>
              <mc:Fallback>
                <p:oleObj name="Equation" r:id="rId3" imgW="3416040" imgH="457200" progId="Equation.DSMT4">
                  <p:embed/>
                  <p:pic>
                    <p:nvPicPr>
                      <p:cNvPr id="11" name="Object 10">
                        <a:extLst>
                          <a:ext uri="{FF2B5EF4-FFF2-40B4-BE49-F238E27FC236}">
                            <a16:creationId xmlns:a16="http://schemas.microsoft.com/office/drawing/2014/main" xmlns="" id="{8B25910E-0B55-49AB-BFE4-6A8A0E3D3D75}"/>
                          </a:ext>
                        </a:extLst>
                      </p:cNvPr>
                      <p:cNvPicPr/>
                      <p:nvPr/>
                    </p:nvPicPr>
                    <p:blipFill>
                      <a:blip r:embed="rId4"/>
                      <a:stretch>
                        <a:fillRect/>
                      </a:stretch>
                    </p:blipFill>
                    <p:spPr>
                      <a:xfrm>
                        <a:off x="5589588" y="1231900"/>
                        <a:ext cx="3300412" cy="44132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E5996369-3BEB-45AC-ABA3-FD4997379C09}"/>
              </a:ext>
            </a:extLst>
          </p:cNvPr>
          <p:cNvSpPr>
            <a:spLocks noGrp="1"/>
          </p:cNvSpPr>
          <p:nvPr>
            <p:ph sz="quarter" idx="25"/>
          </p:nvPr>
        </p:nvSpPr>
        <p:spPr>
          <a:xfrm>
            <a:off x="9029104" y="1268005"/>
            <a:ext cx="2539595" cy="354016"/>
          </a:xfrm>
        </p:spPr>
        <p:txBody>
          <a:bodyPr/>
          <a:lstStyle/>
          <a:p>
            <a:r>
              <a:rPr lang="en-US" altLang="en-US" dirty="0"/>
              <a:t>and </a:t>
            </a:r>
            <a:r>
              <a:rPr lang="en-US" altLang="en-US" i="1" dirty="0"/>
              <a:t>x</a:t>
            </a:r>
            <a:r>
              <a:rPr lang="en-US" altLang="en-US" dirty="0"/>
              <a:t> changes (a)</a:t>
            </a:r>
            <a:endParaRPr lang="en-US" dirty="0"/>
          </a:p>
        </p:txBody>
      </p:sp>
      <p:sp>
        <p:nvSpPr>
          <p:cNvPr id="6" name="Content Placeholder 5">
            <a:extLst>
              <a:ext uri="{FF2B5EF4-FFF2-40B4-BE49-F238E27FC236}">
                <a16:creationId xmlns:a16="http://schemas.microsoft.com/office/drawing/2014/main" xmlns="" id="{6516897B-1057-44BF-B2A1-FDCEFD4A777F}"/>
              </a:ext>
            </a:extLst>
          </p:cNvPr>
          <p:cNvSpPr>
            <a:spLocks noGrp="1"/>
          </p:cNvSpPr>
          <p:nvPr>
            <p:ph sz="quarter" idx="26"/>
          </p:nvPr>
        </p:nvSpPr>
        <p:spPr>
          <a:xfrm>
            <a:off x="746328" y="1676573"/>
            <a:ext cx="5118510" cy="315025"/>
          </a:xfrm>
        </p:spPr>
        <p:txBody>
          <a:bodyPr/>
          <a:lstStyle/>
          <a:p>
            <a:r>
              <a:rPr lang="en-US" altLang="en-US" dirty="0"/>
              <a:t>from 2 to 2.05 and (b) from 2 to 2.01.</a:t>
            </a:r>
          </a:p>
        </p:txBody>
      </p:sp>
      <p:sp>
        <p:nvSpPr>
          <p:cNvPr id="7" name="Content Placeholder 6">
            <a:extLst>
              <a:ext uri="{FF2B5EF4-FFF2-40B4-BE49-F238E27FC236}">
                <a16:creationId xmlns:a16="http://schemas.microsoft.com/office/drawing/2014/main" xmlns="" id="{B5BD74C8-8D9D-4D00-A074-AF58EEA3B3FD}"/>
              </a:ext>
            </a:extLst>
          </p:cNvPr>
          <p:cNvSpPr>
            <a:spLocks noGrp="1"/>
          </p:cNvSpPr>
          <p:nvPr>
            <p:ph sz="quarter" idx="27"/>
          </p:nvPr>
        </p:nvSpPr>
        <p:spPr>
          <a:xfrm>
            <a:off x="736600" y="2502913"/>
            <a:ext cx="1785374" cy="840362"/>
          </a:xfrm>
        </p:spPr>
        <p:txBody>
          <a:bodyPr/>
          <a:lstStyle/>
          <a:p>
            <a:pPr>
              <a:tabLst>
                <a:tab pos="457200" algn="l"/>
                <a:tab pos="1371600" algn="l"/>
                <a:tab pos="1547813" algn="l"/>
              </a:tabLst>
            </a:pPr>
            <a:r>
              <a:rPr lang="en-US" altLang="en-US" dirty="0">
                <a:solidFill>
                  <a:srgbClr val="0079C2"/>
                </a:solidFill>
              </a:rPr>
              <a:t>Solution:</a:t>
            </a:r>
          </a:p>
          <a:p>
            <a:pPr>
              <a:tabLst>
                <a:tab pos="457200" algn="l"/>
                <a:tab pos="1371600" algn="l"/>
                <a:tab pos="1547813" algn="l"/>
              </a:tabLst>
            </a:pPr>
            <a:r>
              <a:rPr lang="en-US" altLang="en-US" dirty="0"/>
              <a:t>(a) We have</a:t>
            </a:r>
          </a:p>
        </p:txBody>
      </p:sp>
      <p:graphicFrame>
        <p:nvGraphicFramePr>
          <p:cNvPr id="14" name="Content Placeholder 13" descr="f(2) = (2^3) + (2^2) minus 2(2) + 1&#10;= 9">
            <a:extLst>
              <a:ext uri="{FF2B5EF4-FFF2-40B4-BE49-F238E27FC236}">
                <a16:creationId xmlns:a16="http://schemas.microsoft.com/office/drawing/2014/main" xmlns="" id="{D5BA488E-FC08-4214-AA8C-D5679C78CC9F}"/>
              </a:ext>
            </a:extLst>
          </p:cNvPr>
          <p:cNvGraphicFramePr>
            <a:graphicFrameLocks noGrp="1" noChangeAspect="1"/>
          </p:cNvGraphicFramePr>
          <p:nvPr>
            <p:ph sz="quarter" idx="28"/>
            <p:extLst>
              <p:ext uri="{D42A27DB-BD31-4B8C-83A1-F6EECF244321}">
                <p14:modId xmlns:p14="http://schemas.microsoft.com/office/powerpoint/2010/main" val="3600083333"/>
              </p:ext>
            </p:extLst>
          </p:nvPr>
        </p:nvGraphicFramePr>
        <p:xfrm>
          <a:off x="3400425" y="3502025"/>
          <a:ext cx="3789363" cy="858838"/>
        </p:xfrm>
        <a:graphic>
          <a:graphicData uri="http://schemas.openxmlformats.org/presentationml/2006/ole">
            <mc:AlternateContent xmlns:mc="http://schemas.openxmlformats.org/markup-compatibility/2006">
              <mc:Choice xmlns:v="urn:schemas-microsoft-com:vml" Requires="v">
                <p:oleObj spid="_x0000_s554362" name="Equation" r:id="rId5" imgW="3809880" imgH="863280" progId="Equation.DSMT4">
                  <p:embed/>
                </p:oleObj>
              </mc:Choice>
              <mc:Fallback>
                <p:oleObj name="Equation" r:id="rId5" imgW="3809880" imgH="863280" progId="Equation.DSMT4">
                  <p:embed/>
                  <p:pic>
                    <p:nvPicPr>
                      <p:cNvPr id="13" name="Object 12">
                        <a:extLst>
                          <a:ext uri="{FF2B5EF4-FFF2-40B4-BE49-F238E27FC236}">
                            <a16:creationId xmlns:a16="http://schemas.microsoft.com/office/drawing/2014/main" xmlns="" id="{89599C89-886A-4635-8FA4-2565AA8FDFD2}"/>
                          </a:ext>
                        </a:extLst>
                      </p:cNvPr>
                      <p:cNvPicPr/>
                      <p:nvPr/>
                    </p:nvPicPr>
                    <p:blipFill>
                      <a:blip r:embed="rId6"/>
                      <a:stretch>
                        <a:fillRect/>
                      </a:stretch>
                    </p:blipFill>
                    <p:spPr>
                      <a:xfrm>
                        <a:off x="3400425" y="3502025"/>
                        <a:ext cx="3789363" cy="858838"/>
                      </a:xfrm>
                      <a:prstGeom prst="rect">
                        <a:avLst/>
                      </a:prstGeom>
                    </p:spPr>
                  </p:pic>
                </p:oleObj>
              </mc:Fallback>
            </mc:AlternateContent>
          </a:graphicData>
        </a:graphic>
      </p:graphicFrame>
      <p:graphicFrame>
        <p:nvGraphicFramePr>
          <p:cNvPr id="16" name="Content Placeholder 15" descr="f(2.05) = (2.05)^(3) + (2.05)^(2) minus 2(2.05) + 1.&#10;= 9.717625">
            <a:extLst>
              <a:ext uri="{FF2B5EF4-FFF2-40B4-BE49-F238E27FC236}">
                <a16:creationId xmlns:a16="http://schemas.microsoft.com/office/drawing/2014/main" xmlns="" id="{900E3E0E-5FF0-4011-A618-44CD57A66E90}"/>
              </a:ext>
            </a:extLst>
          </p:cNvPr>
          <p:cNvGraphicFramePr>
            <a:graphicFrameLocks noGrp="1" noChangeAspect="1"/>
          </p:cNvGraphicFramePr>
          <p:nvPr>
            <p:ph sz="quarter" idx="29"/>
            <p:extLst>
              <p:ext uri="{D42A27DB-BD31-4B8C-83A1-F6EECF244321}">
                <p14:modId xmlns:p14="http://schemas.microsoft.com/office/powerpoint/2010/main" val="656248532"/>
              </p:ext>
            </p:extLst>
          </p:nvPr>
        </p:nvGraphicFramePr>
        <p:xfrm>
          <a:off x="3074988" y="4692650"/>
          <a:ext cx="5653087" cy="860425"/>
        </p:xfrm>
        <a:graphic>
          <a:graphicData uri="http://schemas.openxmlformats.org/presentationml/2006/ole">
            <mc:AlternateContent xmlns:mc="http://schemas.openxmlformats.org/markup-compatibility/2006">
              <mc:Choice xmlns:v="urn:schemas-microsoft-com:vml" Requires="v">
                <p:oleObj spid="_x0000_s554363" name="Equation" r:id="rId7" imgW="6006960" imgH="914400" progId="Equation.DSMT4">
                  <p:embed/>
                </p:oleObj>
              </mc:Choice>
              <mc:Fallback>
                <p:oleObj name="Equation" r:id="rId7" imgW="6006960" imgH="914400" progId="Equation.DSMT4">
                  <p:embed/>
                  <p:pic>
                    <p:nvPicPr>
                      <p:cNvPr id="15" name="Object 14">
                        <a:extLst>
                          <a:ext uri="{FF2B5EF4-FFF2-40B4-BE49-F238E27FC236}">
                            <a16:creationId xmlns:a16="http://schemas.microsoft.com/office/drawing/2014/main" xmlns="" id="{18FE9645-CBF4-40B2-9ED8-47A5D78C312D}"/>
                          </a:ext>
                        </a:extLst>
                      </p:cNvPr>
                      <p:cNvPicPr/>
                      <p:nvPr/>
                    </p:nvPicPr>
                    <p:blipFill>
                      <a:blip r:embed="rId8"/>
                      <a:stretch>
                        <a:fillRect/>
                      </a:stretch>
                    </p:blipFill>
                    <p:spPr>
                      <a:xfrm>
                        <a:off x="3074988" y="4692650"/>
                        <a:ext cx="5653087" cy="860425"/>
                      </a:xfrm>
                      <a:prstGeom prst="rect">
                        <a:avLst/>
                      </a:prstGeom>
                    </p:spPr>
                  </p:pic>
                </p:oleObj>
              </mc:Fallback>
            </mc:AlternateContent>
          </a:graphicData>
        </a:graphic>
      </p:graphicFrame>
    </p:spTree>
    <p:extLst>
      <p:ext uri="{BB962C8B-B14F-4D97-AF65-F5344CB8AC3E}">
        <p14:creationId xmlns:p14="http://schemas.microsoft.com/office/powerpoint/2010/main" val="10062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5A1F25-9284-4D10-8276-647180025907}"/>
              </a:ext>
            </a:extLst>
          </p:cNvPr>
          <p:cNvSpPr>
            <a:spLocks noGrp="1"/>
          </p:cNvSpPr>
          <p:nvPr>
            <p:ph type="title"/>
          </p:nvPr>
        </p:nvSpPr>
        <p:spPr/>
        <p:txBody>
          <a:bodyPr/>
          <a:lstStyle/>
          <a:p>
            <a:r>
              <a:rPr lang="en-US" altLang="en-US" sz="3900" dirty="0"/>
              <a:t>Linear Approximations and Differentials </a:t>
            </a:r>
            <a:r>
              <a:rPr lang="en-US" altLang="en-US" sz="3900" b="0" dirty="0"/>
              <a:t>(1 of 1)</a:t>
            </a:r>
            <a:endParaRPr lang="en-US" sz="3900" b="0" dirty="0"/>
          </a:p>
        </p:txBody>
      </p:sp>
      <p:sp>
        <p:nvSpPr>
          <p:cNvPr id="3" name="Text Placeholder 2">
            <a:extLst>
              <a:ext uri="{FF2B5EF4-FFF2-40B4-BE49-F238E27FC236}">
                <a16:creationId xmlns:a16="http://schemas.microsoft.com/office/drawing/2014/main" xmlns="" id="{D8794FAD-CC37-4242-AC8E-742D8B3BCBE5}"/>
              </a:ext>
            </a:extLst>
          </p:cNvPr>
          <p:cNvSpPr>
            <a:spLocks noGrp="1"/>
          </p:cNvSpPr>
          <p:nvPr>
            <p:ph type="body" sz="quarter" idx="15"/>
          </p:nvPr>
        </p:nvSpPr>
        <p:spPr>
          <a:xfrm>
            <a:off x="743576" y="1289685"/>
            <a:ext cx="10711543" cy="2181936"/>
          </a:xfrm>
        </p:spPr>
        <p:txBody>
          <a:bodyPr/>
          <a:lstStyle/>
          <a:p>
            <a:pPr>
              <a:lnSpc>
                <a:spcPct val="100000"/>
              </a:lnSpc>
              <a:spcAft>
                <a:spcPts val="600"/>
              </a:spcAft>
            </a:pPr>
            <a:r>
              <a:rPr lang="en-US" altLang="en-US" dirty="0"/>
              <a:t>We have seen that a curve lies very close to its tangent line near the point of tangency. In fact, by zooming in toward a point on the graph of a differentiable function, we noticed that the graph looks more and more like its tangent line.</a:t>
            </a:r>
          </a:p>
          <a:p>
            <a:pPr>
              <a:lnSpc>
                <a:spcPct val="100000"/>
              </a:lnSpc>
              <a:spcAft>
                <a:spcPts val="600"/>
              </a:spcAft>
            </a:pPr>
            <a:r>
              <a:rPr lang="en-US" altLang="en-US" dirty="0"/>
              <a:t>This observation is the basis for a method of finding approximate values of functions.</a:t>
            </a:r>
          </a:p>
        </p:txBody>
      </p:sp>
    </p:spTree>
    <p:extLst>
      <p:ext uri="{BB962C8B-B14F-4D97-AF65-F5344CB8AC3E}">
        <p14:creationId xmlns:p14="http://schemas.microsoft.com/office/powerpoint/2010/main" val="190122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C61D24-90AD-45E9-91D5-3065F9855E83}"/>
              </a:ext>
            </a:extLst>
          </p:cNvPr>
          <p:cNvSpPr>
            <a:spLocks noGrp="1"/>
          </p:cNvSpPr>
          <p:nvPr>
            <p:ph type="title"/>
          </p:nvPr>
        </p:nvSpPr>
        <p:spPr/>
        <p:txBody>
          <a:bodyPr/>
          <a:lstStyle/>
          <a:p>
            <a:r>
              <a:rPr lang="en-US" altLang="en-US" dirty="0"/>
              <a:t>Example 3 – Solution </a:t>
            </a:r>
            <a:r>
              <a:rPr lang="en-US" altLang="en-US" b="0" dirty="0"/>
              <a:t>(1 of 2)</a:t>
            </a:r>
            <a:endParaRPr lang="en-US" b="0" dirty="0"/>
          </a:p>
        </p:txBody>
      </p:sp>
      <p:graphicFrame>
        <p:nvGraphicFramePr>
          <p:cNvPr id="20" name="Content Placeholder 19" descr="delta(y) = f(2.05) minus f(2).&#10;= 0.717625">
            <a:extLst>
              <a:ext uri="{FF2B5EF4-FFF2-40B4-BE49-F238E27FC236}">
                <a16:creationId xmlns:a16="http://schemas.microsoft.com/office/drawing/2014/main" xmlns="" id="{1B84AE62-25F4-4A21-93CF-CCD2F649FC48}"/>
              </a:ext>
            </a:extLst>
          </p:cNvPr>
          <p:cNvGraphicFramePr>
            <a:graphicFrameLocks noGrp="1" noChangeAspect="1"/>
          </p:cNvGraphicFramePr>
          <p:nvPr>
            <p:ph sz="quarter" idx="23"/>
            <p:extLst>
              <p:ext uri="{D42A27DB-BD31-4B8C-83A1-F6EECF244321}">
                <p14:modId xmlns:p14="http://schemas.microsoft.com/office/powerpoint/2010/main" val="3584839544"/>
              </p:ext>
            </p:extLst>
          </p:nvPr>
        </p:nvGraphicFramePr>
        <p:xfrm>
          <a:off x="2792413" y="1323975"/>
          <a:ext cx="3097212" cy="785813"/>
        </p:xfrm>
        <a:graphic>
          <a:graphicData uri="http://schemas.openxmlformats.org/presentationml/2006/ole">
            <mc:AlternateContent xmlns:mc="http://schemas.openxmlformats.org/markup-compatibility/2006">
              <mc:Choice xmlns:v="urn:schemas-microsoft-com:vml" Requires="v">
                <p:oleObj spid="_x0000_s555372" name="Equation" r:id="rId3" imgW="3301920" imgH="838080" progId="Equation.DSMT4">
                  <p:embed/>
                </p:oleObj>
              </mc:Choice>
              <mc:Fallback>
                <p:oleObj name="Equation" r:id="rId3" imgW="3301920" imgH="838080" progId="Equation.DSMT4">
                  <p:embed/>
                  <p:pic>
                    <p:nvPicPr>
                      <p:cNvPr id="19" name="Object 18">
                        <a:extLst>
                          <a:ext uri="{FF2B5EF4-FFF2-40B4-BE49-F238E27FC236}">
                            <a16:creationId xmlns:a16="http://schemas.microsoft.com/office/drawing/2014/main" xmlns="" id="{857A1A95-A007-45F1-9EA1-A5981020C7AF}"/>
                          </a:ext>
                        </a:extLst>
                      </p:cNvPr>
                      <p:cNvPicPr/>
                      <p:nvPr/>
                    </p:nvPicPr>
                    <p:blipFill>
                      <a:blip r:embed="rId4"/>
                      <a:stretch>
                        <a:fillRect/>
                      </a:stretch>
                    </p:blipFill>
                    <p:spPr>
                      <a:xfrm>
                        <a:off x="2792413" y="1323975"/>
                        <a:ext cx="3097212" cy="785813"/>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xmlns="" id="{A2997D2A-4701-40D2-92A1-3AA160F8D0DC}"/>
              </a:ext>
            </a:extLst>
          </p:cNvPr>
          <p:cNvSpPr>
            <a:spLocks noGrp="1"/>
          </p:cNvSpPr>
          <p:nvPr>
            <p:ph sz="quarter" idx="24"/>
          </p:nvPr>
        </p:nvSpPr>
        <p:spPr>
          <a:xfrm>
            <a:off x="736600" y="2425308"/>
            <a:ext cx="1505155" cy="374430"/>
          </a:xfrm>
        </p:spPr>
        <p:txBody>
          <a:bodyPr/>
          <a:lstStyle/>
          <a:p>
            <a:r>
              <a:rPr lang="en-US" altLang="en-US" dirty="0"/>
              <a:t>In general,</a:t>
            </a:r>
          </a:p>
        </p:txBody>
      </p:sp>
      <p:graphicFrame>
        <p:nvGraphicFramePr>
          <p:cNvPr id="24" name="Content Placeholder 23" descr="d y = f prime(x) d x.&#10;= (3 x^(2) + 2 x minus 2) d x">
            <a:extLst>
              <a:ext uri="{FF2B5EF4-FFF2-40B4-BE49-F238E27FC236}">
                <a16:creationId xmlns:a16="http://schemas.microsoft.com/office/drawing/2014/main" xmlns="" id="{8ADB9BB8-E979-426B-9CBC-77D73D0F9D00}"/>
              </a:ext>
            </a:extLst>
          </p:cNvPr>
          <p:cNvGraphicFramePr>
            <a:graphicFrameLocks noGrp="1" noChangeAspect="1"/>
          </p:cNvGraphicFramePr>
          <p:nvPr>
            <p:ph sz="quarter" idx="25"/>
            <p:extLst>
              <p:ext uri="{D42A27DB-BD31-4B8C-83A1-F6EECF244321}">
                <p14:modId xmlns:p14="http://schemas.microsoft.com/office/powerpoint/2010/main" val="130099895"/>
              </p:ext>
            </p:extLst>
          </p:nvPr>
        </p:nvGraphicFramePr>
        <p:xfrm>
          <a:off x="2779702" y="2410684"/>
          <a:ext cx="3445993" cy="974294"/>
        </p:xfrm>
        <a:graphic>
          <a:graphicData uri="http://schemas.openxmlformats.org/presentationml/2006/ole">
            <mc:AlternateContent xmlns:mc="http://schemas.openxmlformats.org/markup-compatibility/2006">
              <mc:Choice xmlns:v="urn:schemas-microsoft-com:vml" Requires="v">
                <p:oleObj spid="_x0000_s555373" name="Equation" r:id="rId5" imgW="3593880" imgH="1015920" progId="Equation.DSMT4">
                  <p:embed/>
                </p:oleObj>
              </mc:Choice>
              <mc:Fallback>
                <p:oleObj name="Equation" r:id="rId5" imgW="3593880" imgH="1015920" progId="Equation.DSMT4">
                  <p:embed/>
                  <p:pic>
                    <p:nvPicPr>
                      <p:cNvPr id="23" name="Object 22">
                        <a:extLst>
                          <a:ext uri="{FF2B5EF4-FFF2-40B4-BE49-F238E27FC236}">
                            <a16:creationId xmlns:a16="http://schemas.microsoft.com/office/drawing/2014/main" xmlns="" id="{60FFAA8D-569D-4B0F-90D5-1D17D72AE5CF}"/>
                          </a:ext>
                        </a:extLst>
                      </p:cNvPr>
                      <p:cNvPicPr/>
                      <p:nvPr/>
                    </p:nvPicPr>
                    <p:blipFill>
                      <a:blip r:embed="rId6"/>
                      <a:stretch>
                        <a:fillRect/>
                      </a:stretch>
                    </p:blipFill>
                    <p:spPr>
                      <a:xfrm>
                        <a:off x="2779702" y="2410684"/>
                        <a:ext cx="3445993" cy="974294"/>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3465E917-DC29-4536-9929-A1B57A2ABBBB}"/>
              </a:ext>
            </a:extLst>
          </p:cNvPr>
          <p:cNvSpPr>
            <a:spLocks noGrp="1"/>
          </p:cNvSpPr>
          <p:nvPr>
            <p:ph sz="quarter" idx="26"/>
          </p:nvPr>
        </p:nvSpPr>
        <p:spPr>
          <a:xfrm>
            <a:off x="736600" y="3695546"/>
            <a:ext cx="10718800" cy="323520"/>
          </a:xfrm>
        </p:spPr>
        <p:txBody>
          <a:bodyPr/>
          <a:lstStyle/>
          <a:p>
            <a:r>
              <a:rPr lang="en-US" altLang="en-US" dirty="0"/>
              <a:t>When </a:t>
            </a:r>
            <a:r>
              <a:rPr lang="en-US" altLang="en-US" i="1" dirty="0"/>
              <a:t>x</a:t>
            </a:r>
            <a:r>
              <a:rPr lang="en-US" altLang="en-US" dirty="0"/>
              <a:t> = 2 and </a:t>
            </a:r>
            <a:r>
              <a:rPr lang="en-US" altLang="en-US" i="1" dirty="0"/>
              <a:t>dx</a:t>
            </a:r>
            <a:r>
              <a:rPr lang="en-US" altLang="en-US" dirty="0"/>
              <a:t> = </a:t>
            </a:r>
            <a:r>
              <a:rPr lang="el-GR" altLang="en-US" dirty="0">
                <a:latin typeface="Arial" panose="020B0604020202020204" pitchFamily="34" charset="0"/>
                <a:cs typeface="Arial" panose="020B0604020202020204" pitchFamily="34" charset="0"/>
                <a:sym typeface="Symbol" panose="05050102010706020507" pitchFamily="18" charset="2"/>
              </a:rPr>
              <a:t>Δ</a:t>
            </a:r>
            <a:r>
              <a:rPr lang="en-US" altLang="en-US" i="1" dirty="0"/>
              <a:t>x</a:t>
            </a:r>
            <a:r>
              <a:rPr lang="en-US" altLang="en-US" dirty="0"/>
              <a:t> = 0.05, this becomes</a:t>
            </a:r>
          </a:p>
        </p:txBody>
      </p:sp>
      <p:graphicFrame>
        <p:nvGraphicFramePr>
          <p:cNvPr id="26" name="Content Placeholder 25" descr="d y = [3 (2)^2 + 2(2) minus 2]0.05.&#10;= 0.7">
            <a:extLst>
              <a:ext uri="{FF2B5EF4-FFF2-40B4-BE49-F238E27FC236}">
                <a16:creationId xmlns:a16="http://schemas.microsoft.com/office/drawing/2014/main" xmlns="" id="{573A37E3-0086-4782-B9C9-CBBEAB217E0C}"/>
              </a:ext>
            </a:extLst>
          </p:cNvPr>
          <p:cNvGraphicFramePr>
            <a:graphicFrameLocks noGrp="1" noChangeAspect="1"/>
          </p:cNvGraphicFramePr>
          <p:nvPr>
            <p:ph sz="quarter" idx="27"/>
            <p:extLst>
              <p:ext uri="{D42A27DB-BD31-4B8C-83A1-F6EECF244321}">
                <p14:modId xmlns:p14="http://schemas.microsoft.com/office/powerpoint/2010/main" val="3315357718"/>
              </p:ext>
            </p:extLst>
          </p:nvPr>
        </p:nvGraphicFramePr>
        <p:xfrm>
          <a:off x="2713690" y="4160838"/>
          <a:ext cx="4454342" cy="1103889"/>
        </p:xfrm>
        <a:graphic>
          <a:graphicData uri="http://schemas.openxmlformats.org/presentationml/2006/ole">
            <mc:AlternateContent xmlns:mc="http://schemas.openxmlformats.org/markup-compatibility/2006">
              <mc:Choice xmlns:v="urn:schemas-microsoft-com:vml" Requires="v">
                <p:oleObj spid="_x0000_s555374" name="Equation" r:id="rId7" imgW="4406760" imgH="1091880" progId="Equation.DSMT4">
                  <p:embed/>
                </p:oleObj>
              </mc:Choice>
              <mc:Fallback>
                <p:oleObj name="Equation" r:id="rId7" imgW="4406760" imgH="1091880" progId="Equation.DSMT4">
                  <p:embed/>
                  <p:pic>
                    <p:nvPicPr>
                      <p:cNvPr id="25" name="Object 24">
                        <a:extLst>
                          <a:ext uri="{FF2B5EF4-FFF2-40B4-BE49-F238E27FC236}">
                            <a16:creationId xmlns:a16="http://schemas.microsoft.com/office/drawing/2014/main" xmlns="" id="{5C9673FA-99D0-4CF2-8D0C-B40D3BDF4A68}"/>
                          </a:ext>
                        </a:extLst>
                      </p:cNvPr>
                      <p:cNvPicPr/>
                      <p:nvPr/>
                    </p:nvPicPr>
                    <p:blipFill>
                      <a:blip r:embed="rId8"/>
                      <a:stretch>
                        <a:fillRect/>
                      </a:stretch>
                    </p:blipFill>
                    <p:spPr>
                      <a:xfrm>
                        <a:off x="2713690" y="4160838"/>
                        <a:ext cx="4454342" cy="1103889"/>
                      </a:xfrm>
                      <a:prstGeom prst="rect">
                        <a:avLst/>
                      </a:prstGeom>
                    </p:spPr>
                  </p:pic>
                </p:oleObj>
              </mc:Fallback>
            </mc:AlternateContent>
          </a:graphicData>
        </a:graphic>
      </p:graphicFrame>
    </p:spTree>
    <p:extLst>
      <p:ext uri="{BB962C8B-B14F-4D97-AF65-F5344CB8AC3E}">
        <p14:creationId xmlns:p14="http://schemas.microsoft.com/office/powerpoint/2010/main" val="1853677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40B3B2-F853-4696-9ECD-2A87846C7D4E}"/>
              </a:ext>
            </a:extLst>
          </p:cNvPr>
          <p:cNvSpPr>
            <a:spLocks noGrp="1"/>
          </p:cNvSpPr>
          <p:nvPr>
            <p:ph type="title"/>
          </p:nvPr>
        </p:nvSpPr>
        <p:spPr/>
        <p:txBody>
          <a:bodyPr/>
          <a:lstStyle/>
          <a:p>
            <a:r>
              <a:rPr lang="en-US" altLang="en-US" dirty="0"/>
              <a:t>Example 3 – Solution </a:t>
            </a:r>
            <a:r>
              <a:rPr lang="en-US" altLang="en-US" b="0" dirty="0"/>
              <a:t>(2 of 2)</a:t>
            </a:r>
            <a:endParaRPr lang="en-US" dirty="0"/>
          </a:p>
        </p:txBody>
      </p:sp>
      <p:sp>
        <p:nvSpPr>
          <p:cNvPr id="3" name="Content Placeholder 2">
            <a:extLst>
              <a:ext uri="{FF2B5EF4-FFF2-40B4-BE49-F238E27FC236}">
                <a16:creationId xmlns:a16="http://schemas.microsoft.com/office/drawing/2014/main" xmlns="" id="{E16490BA-3D8E-4800-B735-F8339C866C44}"/>
              </a:ext>
            </a:extLst>
          </p:cNvPr>
          <p:cNvSpPr>
            <a:spLocks noGrp="1"/>
          </p:cNvSpPr>
          <p:nvPr>
            <p:ph sz="quarter" idx="23"/>
          </p:nvPr>
        </p:nvSpPr>
        <p:spPr>
          <a:xfrm>
            <a:off x="736600" y="1289050"/>
            <a:ext cx="443271" cy="260350"/>
          </a:xfrm>
        </p:spPr>
        <p:txBody>
          <a:bodyPr/>
          <a:lstStyle/>
          <a:p>
            <a:r>
              <a:rPr lang="en-US" altLang="en-US" dirty="0"/>
              <a:t>(b)</a:t>
            </a:r>
            <a:endParaRPr lang="en-US" dirty="0"/>
          </a:p>
        </p:txBody>
      </p:sp>
      <p:graphicFrame>
        <p:nvGraphicFramePr>
          <p:cNvPr id="12" name="Content Placeholder 11" descr="f(2.01) = (2.01)^3 + (2.01)^2 minus 2(2.01) + 1&#10;= 9.140701">
            <a:extLst>
              <a:ext uri="{FF2B5EF4-FFF2-40B4-BE49-F238E27FC236}">
                <a16:creationId xmlns:a16="http://schemas.microsoft.com/office/drawing/2014/main" xmlns="" id="{E91E759C-CAFC-4793-A0E6-0B4931B72DFC}"/>
              </a:ext>
            </a:extLst>
          </p:cNvPr>
          <p:cNvGraphicFramePr>
            <a:graphicFrameLocks noGrp="1" noChangeAspect="1"/>
          </p:cNvGraphicFramePr>
          <p:nvPr>
            <p:ph sz="quarter" idx="24"/>
            <p:extLst>
              <p:ext uri="{D42A27DB-BD31-4B8C-83A1-F6EECF244321}">
                <p14:modId xmlns:p14="http://schemas.microsoft.com/office/powerpoint/2010/main" val="2684182998"/>
              </p:ext>
            </p:extLst>
          </p:nvPr>
        </p:nvGraphicFramePr>
        <p:xfrm>
          <a:off x="1617663" y="1258888"/>
          <a:ext cx="5497512" cy="860425"/>
        </p:xfrm>
        <a:graphic>
          <a:graphicData uri="http://schemas.openxmlformats.org/presentationml/2006/ole">
            <mc:AlternateContent xmlns:mc="http://schemas.openxmlformats.org/markup-compatibility/2006">
              <mc:Choice xmlns:v="urn:schemas-microsoft-com:vml" Requires="v">
                <p:oleObj spid="_x0000_s556398" name="Equation" r:id="rId3" imgW="5841720" imgH="914400" progId="Equation.DSMT4">
                  <p:embed/>
                </p:oleObj>
              </mc:Choice>
              <mc:Fallback>
                <p:oleObj name="Equation" r:id="rId3" imgW="5841720" imgH="914400" progId="Equation.DSMT4">
                  <p:embed/>
                  <p:pic>
                    <p:nvPicPr>
                      <p:cNvPr id="11" name="Object 10">
                        <a:extLst>
                          <a:ext uri="{FF2B5EF4-FFF2-40B4-BE49-F238E27FC236}">
                            <a16:creationId xmlns:a16="http://schemas.microsoft.com/office/drawing/2014/main" xmlns="" id="{D31931B1-B5F9-4234-B1AB-E46E7BBE193B}"/>
                          </a:ext>
                        </a:extLst>
                      </p:cNvPr>
                      <p:cNvPicPr/>
                      <p:nvPr/>
                    </p:nvPicPr>
                    <p:blipFill>
                      <a:blip r:embed="rId4"/>
                      <a:stretch>
                        <a:fillRect/>
                      </a:stretch>
                    </p:blipFill>
                    <p:spPr>
                      <a:xfrm>
                        <a:off x="1617663" y="1258888"/>
                        <a:ext cx="5497512" cy="860425"/>
                      </a:xfrm>
                      <a:prstGeom prst="rect">
                        <a:avLst/>
                      </a:prstGeom>
                    </p:spPr>
                  </p:pic>
                </p:oleObj>
              </mc:Fallback>
            </mc:AlternateContent>
          </a:graphicData>
        </a:graphic>
      </p:graphicFrame>
      <p:graphicFrame>
        <p:nvGraphicFramePr>
          <p:cNvPr id="14" name="Content Placeholder 13" descr="Delta (y) = f(2.01) minus f(2)&#10;= 0.140701">
            <a:extLst>
              <a:ext uri="{FF2B5EF4-FFF2-40B4-BE49-F238E27FC236}">
                <a16:creationId xmlns:a16="http://schemas.microsoft.com/office/drawing/2014/main" xmlns="" id="{A7D30780-9915-45C5-B335-56A906B94509}"/>
              </a:ext>
            </a:extLst>
          </p:cNvPr>
          <p:cNvGraphicFramePr>
            <a:graphicFrameLocks noGrp="1" noChangeAspect="1"/>
          </p:cNvGraphicFramePr>
          <p:nvPr>
            <p:ph sz="quarter" idx="25"/>
            <p:extLst>
              <p:ext uri="{D42A27DB-BD31-4B8C-83A1-F6EECF244321}">
                <p14:modId xmlns:p14="http://schemas.microsoft.com/office/powerpoint/2010/main" val="1855276364"/>
              </p:ext>
            </p:extLst>
          </p:nvPr>
        </p:nvGraphicFramePr>
        <p:xfrm>
          <a:off x="2109935" y="2452144"/>
          <a:ext cx="3293341" cy="849565"/>
        </p:xfrm>
        <a:graphic>
          <a:graphicData uri="http://schemas.openxmlformats.org/presentationml/2006/ole">
            <mc:AlternateContent xmlns:mc="http://schemas.openxmlformats.org/markup-compatibility/2006">
              <mc:Choice xmlns:v="urn:schemas-microsoft-com:vml" Requires="v">
                <p:oleObj spid="_x0000_s556399" name="Equation" r:id="rId5" imgW="3251160" imgH="838080" progId="Equation.DSMT4">
                  <p:embed/>
                </p:oleObj>
              </mc:Choice>
              <mc:Fallback>
                <p:oleObj name="Equation" r:id="rId5" imgW="3251160" imgH="838080" progId="Equation.DSMT4">
                  <p:embed/>
                  <p:pic>
                    <p:nvPicPr>
                      <p:cNvPr id="13" name="Object 12">
                        <a:extLst>
                          <a:ext uri="{FF2B5EF4-FFF2-40B4-BE49-F238E27FC236}">
                            <a16:creationId xmlns:a16="http://schemas.microsoft.com/office/drawing/2014/main" xmlns="" id="{B4ED062E-DB88-4431-B34C-D078A3D5DCCB}"/>
                          </a:ext>
                        </a:extLst>
                      </p:cNvPr>
                      <p:cNvPicPr/>
                      <p:nvPr/>
                    </p:nvPicPr>
                    <p:blipFill>
                      <a:blip r:embed="rId6"/>
                      <a:stretch>
                        <a:fillRect/>
                      </a:stretch>
                    </p:blipFill>
                    <p:spPr>
                      <a:xfrm>
                        <a:off x="2109935" y="2452144"/>
                        <a:ext cx="3293341" cy="849565"/>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7F1340F1-10AD-4D1E-95BB-A34FB6289A04}"/>
              </a:ext>
            </a:extLst>
          </p:cNvPr>
          <p:cNvSpPr>
            <a:spLocks noGrp="1"/>
          </p:cNvSpPr>
          <p:nvPr>
            <p:ph sz="quarter" idx="26"/>
          </p:nvPr>
        </p:nvSpPr>
        <p:spPr>
          <a:xfrm>
            <a:off x="736600" y="3737203"/>
            <a:ext cx="10718800" cy="331791"/>
          </a:xfrm>
        </p:spPr>
        <p:txBody>
          <a:bodyPr/>
          <a:lstStyle/>
          <a:p>
            <a:r>
              <a:rPr lang="en-US" altLang="en-US" dirty="0"/>
              <a:t>When </a:t>
            </a:r>
            <a:r>
              <a:rPr lang="en-US" altLang="en-US" i="1" dirty="0"/>
              <a:t>dx</a:t>
            </a:r>
            <a:r>
              <a:rPr lang="en-US" altLang="en-US" dirty="0"/>
              <a:t> = </a:t>
            </a:r>
            <a:r>
              <a:rPr lang="el-GR" altLang="en-US" dirty="0">
                <a:latin typeface="Arial" panose="020B0604020202020204" pitchFamily="34" charset="0"/>
                <a:cs typeface="Arial" panose="020B0604020202020204" pitchFamily="34" charset="0"/>
                <a:sym typeface="Symbol" panose="05050102010706020507" pitchFamily="18" charset="2"/>
              </a:rPr>
              <a:t>Δ</a:t>
            </a:r>
            <a:r>
              <a:rPr lang="en-US" altLang="en-US" i="1" dirty="0">
                <a:sym typeface="Symbol" panose="05050102010706020507" pitchFamily="18" charset="2"/>
              </a:rPr>
              <a:t>x</a:t>
            </a:r>
            <a:r>
              <a:rPr lang="en-US" altLang="en-US" dirty="0">
                <a:sym typeface="Symbol" panose="05050102010706020507" pitchFamily="18" charset="2"/>
              </a:rPr>
              <a:t> = 0.01,</a:t>
            </a:r>
          </a:p>
        </p:txBody>
      </p:sp>
      <p:graphicFrame>
        <p:nvGraphicFramePr>
          <p:cNvPr id="16" name="Content Placeholder 15" descr="d y = [3(2)^2 +2(2)]0.01.&#10;= 0.14">
            <a:extLst>
              <a:ext uri="{FF2B5EF4-FFF2-40B4-BE49-F238E27FC236}">
                <a16:creationId xmlns:a16="http://schemas.microsoft.com/office/drawing/2014/main" xmlns="" id="{CF5D9356-A46F-43FC-B491-7B2149992EEB}"/>
              </a:ext>
            </a:extLst>
          </p:cNvPr>
          <p:cNvGraphicFramePr>
            <a:graphicFrameLocks noGrp="1" noChangeAspect="1"/>
          </p:cNvGraphicFramePr>
          <p:nvPr>
            <p:ph sz="quarter" idx="27"/>
            <p:extLst>
              <p:ext uri="{D42A27DB-BD31-4B8C-83A1-F6EECF244321}">
                <p14:modId xmlns:p14="http://schemas.microsoft.com/office/powerpoint/2010/main" val="4026926235"/>
              </p:ext>
            </p:extLst>
          </p:nvPr>
        </p:nvGraphicFramePr>
        <p:xfrm>
          <a:off x="2135188" y="4435475"/>
          <a:ext cx="4281487" cy="1073150"/>
        </p:xfrm>
        <a:graphic>
          <a:graphicData uri="http://schemas.openxmlformats.org/presentationml/2006/ole">
            <mc:AlternateContent xmlns:mc="http://schemas.openxmlformats.org/markup-compatibility/2006">
              <mc:Choice xmlns:v="urn:schemas-microsoft-com:vml" Requires="v">
                <p:oleObj spid="_x0000_s556400" name="Equation" r:id="rId7" imgW="4356000" imgH="1091880" progId="Equation.DSMT4">
                  <p:embed/>
                </p:oleObj>
              </mc:Choice>
              <mc:Fallback>
                <p:oleObj name="Equation" r:id="rId7" imgW="4356000" imgH="1091880" progId="Equation.DSMT4">
                  <p:embed/>
                  <p:pic>
                    <p:nvPicPr>
                      <p:cNvPr id="15" name="Object 14">
                        <a:extLst>
                          <a:ext uri="{FF2B5EF4-FFF2-40B4-BE49-F238E27FC236}">
                            <a16:creationId xmlns:a16="http://schemas.microsoft.com/office/drawing/2014/main" xmlns="" id="{92CFA175-E822-41EF-BF69-62B9DAC3E843}"/>
                          </a:ext>
                        </a:extLst>
                      </p:cNvPr>
                      <p:cNvPicPr/>
                      <p:nvPr/>
                    </p:nvPicPr>
                    <p:blipFill>
                      <a:blip r:embed="rId8"/>
                      <a:stretch>
                        <a:fillRect/>
                      </a:stretch>
                    </p:blipFill>
                    <p:spPr>
                      <a:xfrm>
                        <a:off x="2135188" y="4435475"/>
                        <a:ext cx="4281487" cy="1073150"/>
                      </a:xfrm>
                      <a:prstGeom prst="rect">
                        <a:avLst/>
                      </a:prstGeom>
                    </p:spPr>
                  </p:pic>
                </p:oleObj>
              </mc:Fallback>
            </mc:AlternateContent>
          </a:graphicData>
        </a:graphic>
      </p:graphicFrame>
    </p:spTree>
    <p:extLst>
      <p:ext uri="{BB962C8B-B14F-4D97-AF65-F5344CB8AC3E}">
        <p14:creationId xmlns:p14="http://schemas.microsoft.com/office/powerpoint/2010/main" val="2503110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BB62E9-042A-44BE-A19B-5D809C963828}"/>
              </a:ext>
            </a:extLst>
          </p:cNvPr>
          <p:cNvSpPr>
            <a:spLocks noGrp="1"/>
          </p:cNvSpPr>
          <p:nvPr>
            <p:ph type="title"/>
          </p:nvPr>
        </p:nvSpPr>
        <p:spPr/>
        <p:txBody>
          <a:bodyPr/>
          <a:lstStyle/>
          <a:p>
            <a:r>
              <a:rPr lang="en-US" altLang="en-US" dirty="0"/>
              <a:t>Differentials </a:t>
            </a:r>
            <a:r>
              <a:rPr lang="en-US" altLang="en-US" b="0" dirty="0"/>
              <a:t>(5 of 7)</a:t>
            </a:r>
            <a:endParaRPr lang="en-US" dirty="0"/>
          </a:p>
        </p:txBody>
      </p:sp>
      <p:sp>
        <p:nvSpPr>
          <p:cNvPr id="3" name="Text Placeholder 2">
            <a:extLst>
              <a:ext uri="{FF2B5EF4-FFF2-40B4-BE49-F238E27FC236}">
                <a16:creationId xmlns:a16="http://schemas.microsoft.com/office/drawing/2014/main" xmlns="" id="{DC01F419-2C4C-4603-9C67-94D4CDEE8CEC}"/>
              </a:ext>
            </a:extLst>
          </p:cNvPr>
          <p:cNvSpPr>
            <a:spLocks noGrp="1"/>
          </p:cNvSpPr>
          <p:nvPr>
            <p:ph type="body" sz="quarter" idx="15"/>
          </p:nvPr>
        </p:nvSpPr>
        <p:spPr>
          <a:xfrm>
            <a:off x="743576" y="1289684"/>
            <a:ext cx="10711543" cy="753125"/>
          </a:xfrm>
        </p:spPr>
        <p:txBody>
          <a:bodyPr/>
          <a:lstStyle/>
          <a:p>
            <a:pPr>
              <a:lnSpc>
                <a:spcPct val="100000"/>
              </a:lnSpc>
            </a:pPr>
            <a:r>
              <a:rPr lang="en-US" altLang="en-US" dirty="0"/>
              <a:t>Our final example illustrates the use of differentials in estimating the errors that occur because of approximate measurements.</a:t>
            </a:r>
          </a:p>
        </p:txBody>
      </p:sp>
    </p:spTree>
    <p:extLst>
      <p:ext uri="{BB962C8B-B14F-4D97-AF65-F5344CB8AC3E}">
        <p14:creationId xmlns:p14="http://schemas.microsoft.com/office/powerpoint/2010/main" val="793125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0F70DA-70DA-4AB0-B39F-8EF1D4E4D047}"/>
              </a:ext>
            </a:extLst>
          </p:cNvPr>
          <p:cNvSpPr>
            <a:spLocks noGrp="1"/>
          </p:cNvSpPr>
          <p:nvPr>
            <p:ph type="title"/>
          </p:nvPr>
        </p:nvSpPr>
        <p:spPr/>
        <p:txBody>
          <a:bodyPr/>
          <a:lstStyle/>
          <a:p>
            <a:r>
              <a:rPr lang="en-US" altLang="en-US" dirty="0"/>
              <a:t>Example 4</a:t>
            </a:r>
            <a:endParaRPr lang="en-US" dirty="0"/>
          </a:p>
        </p:txBody>
      </p:sp>
      <p:sp>
        <p:nvSpPr>
          <p:cNvPr id="3" name="Content Placeholder 2">
            <a:extLst>
              <a:ext uri="{FF2B5EF4-FFF2-40B4-BE49-F238E27FC236}">
                <a16:creationId xmlns:a16="http://schemas.microsoft.com/office/drawing/2014/main" xmlns="" id="{01E1BB31-F39B-487C-A9D3-0D8686BB0446}"/>
              </a:ext>
            </a:extLst>
          </p:cNvPr>
          <p:cNvSpPr>
            <a:spLocks noGrp="1"/>
          </p:cNvSpPr>
          <p:nvPr>
            <p:ph sz="quarter" idx="23"/>
          </p:nvPr>
        </p:nvSpPr>
        <p:spPr>
          <a:xfrm>
            <a:off x="736600" y="1289049"/>
            <a:ext cx="10718800" cy="1073741"/>
          </a:xfrm>
        </p:spPr>
        <p:txBody>
          <a:bodyPr/>
          <a:lstStyle/>
          <a:p>
            <a:pPr>
              <a:lnSpc>
                <a:spcPct val="100000"/>
              </a:lnSpc>
            </a:pPr>
            <a:r>
              <a:rPr lang="en-US" altLang="en-US" dirty="0"/>
              <a:t>The radius of a sphere was measured and found to be 21 cm with a possible error in measurement of at most 0.05 cm. What is the maximum error in using this value of the radius to compute the volume of the sphere?</a:t>
            </a:r>
          </a:p>
        </p:txBody>
      </p:sp>
      <p:sp>
        <p:nvSpPr>
          <p:cNvPr id="4" name="Content Placeholder 3">
            <a:extLst>
              <a:ext uri="{FF2B5EF4-FFF2-40B4-BE49-F238E27FC236}">
                <a16:creationId xmlns:a16="http://schemas.microsoft.com/office/drawing/2014/main" xmlns="" id="{5773D40C-D394-4B69-9972-5DECAB28C4AA}"/>
              </a:ext>
            </a:extLst>
          </p:cNvPr>
          <p:cNvSpPr>
            <a:spLocks noGrp="1"/>
          </p:cNvSpPr>
          <p:nvPr>
            <p:ph sz="quarter" idx="24"/>
          </p:nvPr>
        </p:nvSpPr>
        <p:spPr>
          <a:xfrm>
            <a:off x="736600" y="2728736"/>
            <a:ext cx="6534355" cy="782679"/>
          </a:xfrm>
        </p:spPr>
        <p:txBody>
          <a:bodyPr/>
          <a:lstStyle/>
          <a:p>
            <a:pPr>
              <a:tabLst>
                <a:tab pos="457200" algn="l"/>
                <a:tab pos="1371600" algn="l"/>
                <a:tab pos="1547813" algn="l"/>
              </a:tabLst>
            </a:pPr>
            <a:r>
              <a:rPr lang="en-US" altLang="en-US" dirty="0">
                <a:solidFill>
                  <a:srgbClr val="0079C2"/>
                </a:solidFill>
              </a:rPr>
              <a:t>Solution:</a:t>
            </a:r>
          </a:p>
          <a:p>
            <a:pPr>
              <a:tabLst>
                <a:tab pos="457200" algn="l"/>
                <a:tab pos="1371600" algn="l"/>
                <a:tab pos="1547813" algn="l"/>
              </a:tabLst>
            </a:pPr>
            <a:r>
              <a:rPr lang="en-US" altLang="en-US" dirty="0"/>
              <a:t>If the radius of the sphere is </a:t>
            </a:r>
            <a:r>
              <a:rPr lang="en-US" altLang="en-US" i="1" dirty="0"/>
              <a:t>r</a:t>
            </a:r>
            <a:r>
              <a:rPr lang="en-US" altLang="en-US" dirty="0"/>
              <a:t>, then its volume is</a:t>
            </a:r>
            <a:endParaRPr lang="en-US" dirty="0"/>
          </a:p>
        </p:txBody>
      </p:sp>
      <p:graphicFrame>
        <p:nvGraphicFramePr>
          <p:cNvPr id="12" name="Content Placeholder 11" descr="V = (4∕3) pi r^3.">
            <a:extLst>
              <a:ext uri="{FF2B5EF4-FFF2-40B4-BE49-F238E27FC236}">
                <a16:creationId xmlns:a16="http://schemas.microsoft.com/office/drawing/2014/main" xmlns="" id="{973026B6-F8EA-4DB5-B2E3-C1644B7E0C72}"/>
              </a:ext>
            </a:extLst>
          </p:cNvPr>
          <p:cNvGraphicFramePr>
            <a:graphicFrameLocks noGrp="1" noChangeAspect="1"/>
          </p:cNvGraphicFramePr>
          <p:nvPr>
            <p:ph sz="quarter" idx="25"/>
            <p:extLst>
              <p:ext uri="{D42A27DB-BD31-4B8C-83A1-F6EECF244321}">
                <p14:modId xmlns:p14="http://schemas.microsoft.com/office/powerpoint/2010/main" val="3025777895"/>
              </p:ext>
            </p:extLst>
          </p:nvPr>
        </p:nvGraphicFramePr>
        <p:xfrm>
          <a:off x="7361427" y="3136734"/>
          <a:ext cx="1295400" cy="457200"/>
        </p:xfrm>
        <a:graphic>
          <a:graphicData uri="http://schemas.openxmlformats.org/presentationml/2006/ole">
            <mc:AlternateContent xmlns:mc="http://schemas.openxmlformats.org/markup-compatibility/2006">
              <mc:Choice xmlns:v="urn:schemas-microsoft-com:vml" Requires="v">
                <p:oleObj spid="_x0000_s557301" name="Equation" r:id="rId3" imgW="1295280" imgH="457200" progId="Equation.DSMT4">
                  <p:embed/>
                </p:oleObj>
              </mc:Choice>
              <mc:Fallback>
                <p:oleObj name="Equation" r:id="rId3" imgW="1295280" imgH="457200" progId="Equation.DSMT4">
                  <p:embed/>
                  <p:pic>
                    <p:nvPicPr>
                      <p:cNvPr id="11" name="Object 10">
                        <a:extLst>
                          <a:ext uri="{FF2B5EF4-FFF2-40B4-BE49-F238E27FC236}">
                            <a16:creationId xmlns:a16="http://schemas.microsoft.com/office/drawing/2014/main" xmlns="" id="{3A71EF46-B6CC-4DD5-AB1B-EEAB4A21A50D}"/>
                          </a:ext>
                        </a:extLst>
                      </p:cNvPr>
                      <p:cNvPicPr/>
                      <p:nvPr/>
                    </p:nvPicPr>
                    <p:blipFill>
                      <a:blip r:embed="rId4"/>
                      <a:stretch>
                        <a:fillRect/>
                      </a:stretch>
                    </p:blipFill>
                    <p:spPr>
                      <a:xfrm>
                        <a:off x="7361427" y="3136734"/>
                        <a:ext cx="1295400" cy="4572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80F5BEDB-6DAD-4C8A-8566-992AD00EF808}"/>
              </a:ext>
            </a:extLst>
          </p:cNvPr>
          <p:cNvSpPr>
            <a:spLocks noGrp="1"/>
          </p:cNvSpPr>
          <p:nvPr>
            <p:ph sz="quarter" idx="26"/>
          </p:nvPr>
        </p:nvSpPr>
        <p:spPr>
          <a:xfrm>
            <a:off x="8656827" y="3218018"/>
            <a:ext cx="2798574" cy="293397"/>
          </a:xfrm>
        </p:spPr>
        <p:txBody>
          <a:bodyPr/>
          <a:lstStyle/>
          <a:p>
            <a:r>
              <a:rPr lang="en-US" altLang="en-US" dirty="0"/>
              <a:t> If the error in the</a:t>
            </a:r>
            <a:endParaRPr lang="en-US" dirty="0"/>
          </a:p>
        </p:txBody>
      </p:sp>
      <p:sp>
        <p:nvSpPr>
          <p:cNvPr id="7" name="Content Placeholder 6">
            <a:extLst>
              <a:ext uri="{FF2B5EF4-FFF2-40B4-BE49-F238E27FC236}">
                <a16:creationId xmlns:a16="http://schemas.microsoft.com/office/drawing/2014/main" xmlns="" id="{C3588FC5-880E-4D95-9C8E-D34D46AEBD2B}"/>
              </a:ext>
            </a:extLst>
          </p:cNvPr>
          <p:cNvSpPr>
            <a:spLocks noGrp="1"/>
          </p:cNvSpPr>
          <p:nvPr>
            <p:ph sz="quarter" idx="27"/>
          </p:nvPr>
        </p:nvSpPr>
        <p:spPr>
          <a:xfrm>
            <a:off x="736600" y="3615364"/>
            <a:ext cx="10718800" cy="782679"/>
          </a:xfrm>
        </p:spPr>
        <p:txBody>
          <a:bodyPr/>
          <a:lstStyle/>
          <a:p>
            <a:pPr>
              <a:lnSpc>
                <a:spcPct val="100000"/>
              </a:lnSpc>
            </a:pPr>
            <a:r>
              <a:rPr lang="en-US" altLang="en-US" dirty="0"/>
              <a:t>measured value of </a:t>
            </a:r>
            <a:r>
              <a:rPr lang="en-US" altLang="en-US" i="1" dirty="0"/>
              <a:t>r</a:t>
            </a:r>
            <a:r>
              <a:rPr lang="en-US" altLang="en-US" dirty="0"/>
              <a:t> is denoted by </a:t>
            </a:r>
            <a:r>
              <a:rPr lang="en-US" altLang="en-US" i="1" dirty="0"/>
              <a:t>dr</a:t>
            </a:r>
            <a:r>
              <a:rPr lang="en-US" altLang="en-US" dirty="0"/>
              <a:t> = </a:t>
            </a:r>
            <a:r>
              <a:rPr lang="el-GR" altLang="en-US" dirty="0">
                <a:latin typeface="Arial" panose="020B0604020202020204" pitchFamily="34" charset="0"/>
                <a:cs typeface="Arial" panose="020B0604020202020204" pitchFamily="34" charset="0"/>
                <a:sym typeface="Symbol" panose="05050102010706020507" pitchFamily="18" charset="2"/>
              </a:rPr>
              <a:t>Δ</a:t>
            </a:r>
            <a:r>
              <a:rPr lang="en-US" altLang="en-US" i="1" dirty="0"/>
              <a:t>r</a:t>
            </a:r>
            <a:r>
              <a:rPr lang="en-US" altLang="en-US" dirty="0"/>
              <a:t>, then the corresponding error in the calculated value of </a:t>
            </a:r>
            <a:r>
              <a:rPr lang="en-US" altLang="en-US" i="1" dirty="0"/>
              <a:t>V</a:t>
            </a:r>
            <a:r>
              <a:rPr lang="en-US" altLang="en-US" dirty="0"/>
              <a:t> is </a:t>
            </a:r>
            <a:r>
              <a:rPr lang="el-GR" altLang="en-US" dirty="0">
                <a:latin typeface="Arial" panose="020B0604020202020204" pitchFamily="34" charset="0"/>
                <a:cs typeface="Arial" panose="020B0604020202020204" pitchFamily="34" charset="0"/>
                <a:sym typeface="Symbol" panose="05050102010706020507" pitchFamily="18" charset="2"/>
              </a:rPr>
              <a:t>Δ</a:t>
            </a:r>
            <a:r>
              <a:rPr lang="en-US" altLang="en-US" i="1" dirty="0">
                <a:sym typeface="Symbol" panose="05050102010706020507" pitchFamily="18" charset="2"/>
              </a:rPr>
              <a:t>V</a:t>
            </a:r>
            <a:r>
              <a:rPr lang="en-US" altLang="en-US" dirty="0"/>
              <a:t>, which can be approximated by the differential</a:t>
            </a:r>
          </a:p>
        </p:txBody>
      </p:sp>
      <p:graphicFrame>
        <p:nvGraphicFramePr>
          <p:cNvPr id="14" name="Content Placeholder 13" descr="d V = 4 pi r^2 d r   ">
            <a:extLst>
              <a:ext uri="{FF2B5EF4-FFF2-40B4-BE49-F238E27FC236}">
                <a16:creationId xmlns:a16="http://schemas.microsoft.com/office/drawing/2014/main" xmlns="" id="{CDC01A8F-41B5-4672-84D7-CF28A892603A}"/>
              </a:ext>
            </a:extLst>
          </p:cNvPr>
          <p:cNvGraphicFramePr>
            <a:graphicFrameLocks noGrp="1" noChangeAspect="1"/>
          </p:cNvGraphicFramePr>
          <p:nvPr>
            <p:ph sz="quarter" idx="28"/>
            <p:extLst>
              <p:ext uri="{D42A27DB-BD31-4B8C-83A1-F6EECF244321}">
                <p14:modId xmlns:p14="http://schemas.microsoft.com/office/powerpoint/2010/main" val="1294078978"/>
              </p:ext>
            </p:extLst>
          </p:nvPr>
        </p:nvGraphicFramePr>
        <p:xfrm>
          <a:off x="5235575" y="4699000"/>
          <a:ext cx="1714500" cy="355600"/>
        </p:xfrm>
        <a:graphic>
          <a:graphicData uri="http://schemas.openxmlformats.org/presentationml/2006/ole">
            <mc:AlternateContent xmlns:mc="http://schemas.openxmlformats.org/markup-compatibility/2006">
              <mc:Choice xmlns:v="urn:schemas-microsoft-com:vml" Requires="v">
                <p:oleObj spid="_x0000_s557302" name="Equation" r:id="rId5" imgW="1714320" imgH="355320" progId="Equation.DSMT4">
                  <p:embed/>
                </p:oleObj>
              </mc:Choice>
              <mc:Fallback>
                <p:oleObj name="Equation" r:id="rId5" imgW="1714320" imgH="355320" progId="Equation.DSMT4">
                  <p:embed/>
                  <p:pic>
                    <p:nvPicPr>
                      <p:cNvPr id="13" name="Object 12">
                        <a:extLst>
                          <a:ext uri="{FF2B5EF4-FFF2-40B4-BE49-F238E27FC236}">
                            <a16:creationId xmlns:a16="http://schemas.microsoft.com/office/drawing/2014/main" xmlns="" id="{49B22F58-5907-4ACE-9E9E-42847004E9EA}"/>
                          </a:ext>
                        </a:extLst>
                      </p:cNvPr>
                      <p:cNvPicPr/>
                      <p:nvPr/>
                    </p:nvPicPr>
                    <p:blipFill>
                      <a:blip r:embed="rId6"/>
                      <a:stretch>
                        <a:fillRect/>
                      </a:stretch>
                    </p:blipFill>
                    <p:spPr>
                      <a:xfrm>
                        <a:off x="5235575" y="4699000"/>
                        <a:ext cx="1714500" cy="355600"/>
                      </a:xfrm>
                      <a:prstGeom prst="rect">
                        <a:avLst/>
                      </a:prstGeom>
                    </p:spPr>
                  </p:pic>
                </p:oleObj>
              </mc:Fallback>
            </mc:AlternateContent>
          </a:graphicData>
        </a:graphic>
      </p:graphicFrame>
    </p:spTree>
    <p:extLst>
      <p:ext uri="{BB962C8B-B14F-4D97-AF65-F5344CB8AC3E}">
        <p14:creationId xmlns:p14="http://schemas.microsoft.com/office/powerpoint/2010/main" val="324287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3C2CF-ABCF-401B-8D32-4DEA77D3BE2F}"/>
              </a:ext>
            </a:extLst>
          </p:cNvPr>
          <p:cNvSpPr>
            <a:spLocks noGrp="1"/>
          </p:cNvSpPr>
          <p:nvPr>
            <p:ph type="title"/>
          </p:nvPr>
        </p:nvSpPr>
        <p:spPr/>
        <p:txBody>
          <a:bodyPr/>
          <a:lstStyle/>
          <a:p>
            <a:r>
              <a:rPr lang="en-US" altLang="en-US" dirty="0"/>
              <a:t>Example 4 – Solution</a:t>
            </a:r>
            <a:endParaRPr lang="en-US" dirty="0"/>
          </a:p>
        </p:txBody>
      </p:sp>
      <p:sp>
        <p:nvSpPr>
          <p:cNvPr id="3" name="Content Placeholder 2">
            <a:extLst>
              <a:ext uri="{FF2B5EF4-FFF2-40B4-BE49-F238E27FC236}">
                <a16:creationId xmlns:a16="http://schemas.microsoft.com/office/drawing/2014/main" xmlns="" id="{8098E28C-BD9E-44B4-9036-5F2E1F9ACCEE}"/>
              </a:ext>
            </a:extLst>
          </p:cNvPr>
          <p:cNvSpPr>
            <a:spLocks noGrp="1"/>
          </p:cNvSpPr>
          <p:nvPr>
            <p:ph sz="quarter" idx="23"/>
          </p:nvPr>
        </p:nvSpPr>
        <p:spPr>
          <a:xfrm>
            <a:off x="736600" y="1289050"/>
            <a:ext cx="10718800" cy="355600"/>
          </a:xfrm>
        </p:spPr>
        <p:txBody>
          <a:bodyPr/>
          <a:lstStyle/>
          <a:p>
            <a:r>
              <a:rPr lang="en-US" altLang="en-US" dirty="0"/>
              <a:t>When </a:t>
            </a:r>
            <a:r>
              <a:rPr lang="en-US" altLang="en-US" i="1" dirty="0"/>
              <a:t>r</a:t>
            </a:r>
            <a:r>
              <a:rPr lang="en-US" altLang="en-US" dirty="0"/>
              <a:t> = 21 and </a:t>
            </a:r>
            <a:r>
              <a:rPr lang="en-US" altLang="en-US" i="1" dirty="0"/>
              <a:t>dr </a:t>
            </a:r>
            <a:r>
              <a:rPr lang="en-US" altLang="en-US" dirty="0"/>
              <a:t>= 0.05, this becomes</a:t>
            </a:r>
          </a:p>
        </p:txBody>
      </p:sp>
      <p:graphicFrame>
        <p:nvGraphicFramePr>
          <p:cNvPr id="12" name="Content Placeholder 11" descr="d V = 4 pi(21)^2 0.05&#10;approximately 277">
            <a:extLst>
              <a:ext uri="{FF2B5EF4-FFF2-40B4-BE49-F238E27FC236}">
                <a16:creationId xmlns:a16="http://schemas.microsoft.com/office/drawing/2014/main" xmlns="" id="{747A626D-28BC-47F2-BC00-12D78997EC1B}"/>
              </a:ext>
            </a:extLst>
          </p:cNvPr>
          <p:cNvGraphicFramePr>
            <a:graphicFrameLocks noGrp="1" noChangeAspect="1"/>
          </p:cNvGraphicFramePr>
          <p:nvPr>
            <p:ph sz="quarter" idx="24"/>
            <p:extLst>
              <p:ext uri="{D42A27DB-BD31-4B8C-83A1-F6EECF244321}">
                <p14:modId xmlns:p14="http://schemas.microsoft.com/office/powerpoint/2010/main" val="1535315541"/>
              </p:ext>
            </p:extLst>
          </p:nvPr>
        </p:nvGraphicFramePr>
        <p:xfrm>
          <a:off x="3936543" y="1857374"/>
          <a:ext cx="2859546" cy="816553"/>
        </p:xfrm>
        <a:graphic>
          <a:graphicData uri="http://schemas.openxmlformats.org/presentationml/2006/ole">
            <mc:AlternateContent xmlns:mc="http://schemas.openxmlformats.org/markup-compatibility/2006">
              <mc:Choice xmlns:v="urn:schemas-microsoft-com:vml" Requires="v">
                <p:oleObj spid="_x0000_s558324" name="Equation" r:id="rId3" imgW="3200400" imgH="914400" progId="Equation.DSMT4">
                  <p:embed/>
                </p:oleObj>
              </mc:Choice>
              <mc:Fallback>
                <p:oleObj name="Equation" r:id="rId3" imgW="3200400" imgH="914400" progId="Equation.DSMT4">
                  <p:embed/>
                  <p:pic>
                    <p:nvPicPr>
                      <p:cNvPr id="11" name="Object 10">
                        <a:extLst>
                          <a:ext uri="{FF2B5EF4-FFF2-40B4-BE49-F238E27FC236}">
                            <a16:creationId xmlns:a16="http://schemas.microsoft.com/office/drawing/2014/main" xmlns="" id="{1ECEBA4E-44B1-49FA-B68C-577FB18F2A0C}"/>
                          </a:ext>
                        </a:extLst>
                      </p:cNvPr>
                      <p:cNvPicPr/>
                      <p:nvPr/>
                    </p:nvPicPr>
                    <p:blipFill>
                      <a:blip r:embed="rId4"/>
                      <a:stretch>
                        <a:fillRect/>
                      </a:stretch>
                    </p:blipFill>
                    <p:spPr>
                      <a:xfrm>
                        <a:off x="3936543" y="1857374"/>
                        <a:ext cx="2859546" cy="816553"/>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0D4EB373-5C53-4931-929C-424B1B0B8021}"/>
              </a:ext>
            </a:extLst>
          </p:cNvPr>
          <p:cNvSpPr>
            <a:spLocks noGrp="1"/>
          </p:cNvSpPr>
          <p:nvPr>
            <p:ph sz="quarter" idx="25"/>
          </p:nvPr>
        </p:nvSpPr>
        <p:spPr>
          <a:xfrm>
            <a:off x="736600" y="3018406"/>
            <a:ext cx="7217229" cy="341878"/>
          </a:xfrm>
        </p:spPr>
        <p:txBody>
          <a:bodyPr/>
          <a:lstStyle/>
          <a:p>
            <a:r>
              <a:rPr lang="en-US" altLang="en-US" dirty="0"/>
              <a:t>The maximum error in the calculated volume is about</a:t>
            </a:r>
            <a:endParaRPr lang="en-US" dirty="0"/>
          </a:p>
        </p:txBody>
      </p:sp>
      <p:graphicFrame>
        <p:nvGraphicFramePr>
          <p:cNvPr id="14" name="Content Placeholder 13" descr="277 centimeter cube.">
            <a:extLst>
              <a:ext uri="{FF2B5EF4-FFF2-40B4-BE49-F238E27FC236}">
                <a16:creationId xmlns:a16="http://schemas.microsoft.com/office/drawing/2014/main" xmlns="" id="{F6DF8216-E9F6-4D7B-ABE4-3FAA4B7278C4}"/>
              </a:ext>
            </a:extLst>
          </p:cNvPr>
          <p:cNvGraphicFramePr>
            <a:graphicFrameLocks noGrp="1" noChangeAspect="1"/>
          </p:cNvGraphicFramePr>
          <p:nvPr>
            <p:ph sz="quarter" idx="26"/>
            <p:extLst>
              <p:ext uri="{D42A27DB-BD31-4B8C-83A1-F6EECF244321}">
                <p14:modId xmlns:p14="http://schemas.microsoft.com/office/powerpoint/2010/main" val="3582769672"/>
              </p:ext>
            </p:extLst>
          </p:nvPr>
        </p:nvGraphicFramePr>
        <p:xfrm>
          <a:off x="8050879" y="2978150"/>
          <a:ext cx="1122619" cy="398521"/>
        </p:xfrm>
        <a:graphic>
          <a:graphicData uri="http://schemas.openxmlformats.org/presentationml/2006/ole">
            <mc:AlternateContent xmlns:mc="http://schemas.openxmlformats.org/markup-compatibility/2006">
              <mc:Choice xmlns:v="urn:schemas-microsoft-com:vml" Requires="v">
                <p:oleObj spid="_x0000_s558325" name="Equation" r:id="rId5" imgW="1180800" imgH="419040" progId="Equation.DSMT4">
                  <p:embed/>
                </p:oleObj>
              </mc:Choice>
              <mc:Fallback>
                <p:oleObj name="Equation" r:id="rId5" imgW="1180800" imgH="419040" progId="Equation.DSMT4">
                  <p:embed/>
                  <p:pic>
                    <p:nvPicPr>
                      <p:cNvPr id="13" name="Object 12">
                        <a:extLst>
                          <a:ext uri="{FF2B5EF4-FFF2-40B4-BE49-F238E27FC236}">
                            <a16:creationId xmlns:a16="http://schemas.microsoft.com/office/drawing/2014/main" xmlns="" id="{00F596EE-BFBD-4BA2-8C74-17D1961D7804}"/>
                          </a:ext>
                        </a:extLst>
                      </p:cNvPr>
                      <p:cNvPicPr/>
                      <p:nvPr/>
                    </p:nvPicPr>
                    <p:blipFill>
                      <a:blip r:embed="rId6"/>
                      <a:stretch>
                        <a:fillRect/>
                      </a:stretch>
                    </p:blipFill>
                    <p:spPr>
                      <a:xfrm>
                        <a:off x="8050879" y="2978150"/>
                        <a:ext cx="1122619" cy="398521"/>
                      </a:xfrm>
                      <a:prstGeom prst="rect">
                        <a:avLst/>
                      </a:prstGeom>
                    </p:spPr>
                  </p:pic>
                </p:oleObj>
              </mc:Fallback>
            </mc:AlternateContent>
          </a:graphicData>
        </a:graphic>
      </p:graphicFrame>
    </p:spTree>
    <p:extLst>
      <p:ext uri="{BB962C8B-B14F-4D97-AF65-F5344CB8AC3E}">
        <p14:creationId xmlns:p14="http://schemas.microsoft.com/office/powerpoint/2010/main" val="4275226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5B851-1DCD-4D4E-B1A8-A3C2120C404C}"/>
              </a:ext>
            </a:extLst>
          </p:cNvPr>
          <p:cNvSpPr>
            <a:spLocks noGrp="1"/>
          </p:cNvSpPr>
          <p:nvPr>
            <p:ph type="title"/>
          </p:nvPr>
        </p:nvSpPr>
        <p:spPr/>
        <p:txBody>
          <a:bodyPr/>
          <a:lstStyle/>
          <a:p>
            <a:r>
              <a:rPr lang="en-US" altLang="en-US" dirty="0"/>
              <a:t>Differentials </a:t>
            </a:r>
            <a:r>
              <a:rPr lang="en-US" altLang="en-US" b="0" dirty="0"/>
              <a:t>(6 of 7)</a:t>
            </a:r>
            <a:endParaRPr lang="en-US" dirty="0"/>
          </a:p>
        </p:txBody>
      </p:sp>
      <p:sp>
        <p:nvSpPr>
          <p:cNvPr id="3" name="Content Placeholder 2">
            <a:extLst>
              <a:ext uri="{FF2B5EF4-FFF2-40B4-BE49-F238E27FC236}">
                <a16:creationId xmlns:a16="http://schemas.microsoft.com/office/drawing/2014/main" xmlns="" id="{778C8F62-C0B4-497A-9F4B-1CF0E6E51D84}"/>
              </a:ext>
            </a:extLst>
          </p:cNvPr>
          <p:cNvSpPr>
            <a:spLocks noGrp="1"/>
          </p:cNvSpPr>
          <p:nvPr>
            <p:ph sz="quarter" idx="23"/>
          </p:nvPr>
        </p:nvSpPr>
        <p:spPr>
          <a:xfrm>
            <a:off x="736600" y="1289049"/>
            <a:ext cx="10718800" cy="1683007"/>
          </a:xfrm>
        </p:spPr>
        <p:txBody>
          <a:bodyPr/>
          <a:lstStyle/>
          <a:p>
            <a:pPr>
              <a:lnSpc>
                <a:spcPct val="100000"/>
              </a:lnSpc>
            </a:pPr>
            <a:r>
              <a:rPr lang="en-US" altLang="en-US" b="1" dirty="0">
                <a:solidFill>
                  <a:srgbClr val="07944A"/>
                </a:solidFill>
              </a:rPr>
              <a:t>Note:</a:t>
            </a:r>
          </a:p>
          <a:p>
            <a:pPr>
              <a:lnSpc>
                <a:spcPct val="100000"/>
              </a:lnSpc>
            </a:pPr>
            <a:r>
              <a:rPr lang="en-US" altLang="en-US" dirty="0"/>
              <a:t>Although the possible error in Example 4 may appear to be rather large, a better picture of the error is given by the </a:t>
            </a:r>
            <a:r>
              <a:rPr lang="en-US" altLang="en-US" b="1" dirty="0"/>
              <a:t>relative error</a:t>
            </a:r>
            <a:r>
              <a:rPr lang="en-US" altLang="en-US" dirty="0"/>
              <a:t>, which is computed by dividing the error by the total volume:</a:t>
            </a:r>
          </a:p>
        </p:txBody>
      </p:sp>
      <p:graphicFrame>
        <p:nvGraphicFramePr>
          <p:cNvPr id="8" name="Content Placeholder 7" descr="((Delta V)∕(V)) approximately ((d V)∕(V)).&#10;=  (4 pi (r^2)) (d r)∕((4∕3) pi (r^3)).&#10;=  (3((d r)∕(r)))">
            <a:extLst>
              <a:ext uri="{FF2B5EF4-FFF2-40B4-BE49-F238E27FC236}">
                <a16:creationId xmlns:a16="http://schemas.microsoft.com/office/drawing/2014/main" xmlns="" id="{9F024D3B-1B02-4714-8489-205BCFEE8F9B}"/>
              </a:ext>
            </a:extLst>
          </p:cNvPr>
          <p:cNvGraphicFramePr>
            <a:graphicFrameLocks noGrp="1" noChangeAspect="1"/>
          </p:cNvGraphicFramePr>
          <p:nvPr>
            <p:ph sz="quarter" idx="24"/>
            <p:extLst>
              <p:ext uri="{D42A27DB-BD31-4B8C-83A1-F6EECF244321}">
                <p14:modId xmlns:p14="http://schemas.microsoft.com/office/powerpoint/2010/main" val="2059330203"/>
              </p:ext>
            </p:extLst>
          </p:nvPr>
        </p:nvGraphicFramePr>
        <p:xfrm>
          <a:off x="4003963" y="2972057"/>
          <a:ext cx="2813091" cy="2846851"/>
        </p:xfrm>
        <a:graphic>
          <a:graphicData uri="http://schemas.openxmlformats.org/presentationml/2006/ole">
            <mc:AlternateContent xmlns:mc="http://schemas.openxmlformats.org/markup-compatibility/2006">
              <mc:Choice xmlns:v="urn:schemas-microsoft-com:vml" Requires="v">
                <p:oleObj spid="_x0000_s559228" name="Equation" r:id="rId3" imgW="2501640" imgH="2527200" progId="Equation.DSMT4">
                  <p:embed/>
                </p:oleObj>
              </mc:Choice>
              <mc:Fallback>
                <p:oleObj name="Equation" r:id="rId3" imgW="2501640" imgH="2527200" progId="Equation.DSMT4">
                  <p:embed/>
                  <p:pic>
                    <p:nvPicPr>
                      <p:cNvPr id="7" name="Object 6">
                        <a:extLst>
                          <a:ext uri="{FF2B5EF4-FFF2-40B4-BE49-F238E27FC236}">
                            <a16:creationId xmlns:a16="http://schemas.microsoft.com/office/drawing/2014/main" xmlns="" id="{FAEB0FF7-3D8E-44B0-A76C-4DB55AE2F5D8}"/>
                          </a:ext>
                        </a:extLst>
                      </p:cNvPr>
                      <p:cNvPicPr/>
                      <p:nvPr/>
                    </p:nvPicPr>
                    <p:blipFill>
                      <a:blip r:embed="rId4"/>
                      <a:stretch>
                        <a:fillRect/>
                      </a:stretch>
                    </p:blipFill>
                    <p:spPr>
                      <a:xfrm>
                        <a:off x="4003963" y="2972057"/>
                        <a:ext cx="2813091" cy="2846851"/>
                      </a:xfrm>
                      <a:prstGeom prst="rect">
                        <a:avLst/>
                      </a:prstGeom>
                    </p:spPr>
                  </p:pic>
                </p:oleObj>
              </mc:Fallback>
            </mc:AlternateContent>
          </a:graphicData>
        </a:graphic>
      </p:graphicFrame>
    </p:spTree>
    <p:extLst>
      <p:ext uri="{BB962C8B-B14F-4D97-AF65-F5344CB8AC3E}">
        <p14:creationId xmlns:p14="http://schemas.microsoft.com/office/powerpoint/2010/main" val="1806321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B70292-B042-4E66-B600-C4ED642C7A48}"/>
              </a:ext>
            </a:extLst>
          </p:cNvPr>
          <p:cNvSpPr>
            <a:spLocks noGrp="1"/>
          </p:cNvSpPr>
          <p:nvPr>
            <p:ph type="title"/>
          </p:nvPr>
        </p:nvSpPr>
        <p:spPr/>
        <p:txBody>
          <a:bodyPr/>
          <a:lstStyle/>
          <a:p>
            <a:r>
              <a:rPr lang="en-US" altLang="en-US" dirty="0"/>
              <a:t>Differentials </a:t>
            </a:r>
            <a:r>
              <a:rPr lang="en-US" altLang="en-US" b="0" dirty="0"/>
              <a:t>(7 of 7)</a:t>
            </a:r>
            <a:endParaRPr lang="en-US" dirty="0"/>
          </a:p>
        </p:txBody>
      </p:sp>
      <p:sp>
        <p:nvSpPr>
          <p:cNvPr id="3" name="Content Placeholder 2">
            <a:extLst>
              <a:ext uri="{FF2B5EF4-FFF2-40B4-BE49-F238E27FC236}">
                <a16:creationId xmlns:a16="http://schemas.microsoft.com/office/drawing/2014/main" xmlns="" id="{D8A4E618-50DD-4F40-962E-25BD2535A286}"/>
              </a:ext>
            </a:extLst>
          </p:cNvPr>
          <p:cNvSpPr>
            <a:spLocks noGrp="1"/>
          </p:cNvSpPr>
          <p:nvPr>
            <p:ph sz="quarter" idx="23"/>
          </p:nvPr>
        </p:nvSpPr>
        <p:spPr>
          <a:xfrm>
            <a:off x="736600" y="1289050"/>
            <a:ext cx="10718800" cy="672104"/>
          </a:xfrm>
        </p:spPr>
        <p:txBody>
          <a:bodyPr/>
          <a:lstStyle/>
          <a:p>
            <a:r>
              <a:rPr lang="en-US" altLang="en-US" dirty="0"/>
              <a:t>Thus the relative error in the volume is about three times the relative error in the radius.</a:t>
            </a:r>
          </a:p>
        </p:txBody>
      </p:sp>
      <p:sp>
        <p:nvSpPr>
          <p:cNvPr id="5" name="Content Placeholder 4">
            <a:extLst>
              <a:ext uri="{FF2B5EF4-FFF2-40B4-BE49-F238E27FC236}">
                <a16:creationId xmlns:a16="http://schemas.microsoft.com/office/drawing/2014/main" xmlns="" id="{B2A4FCE3-BE63-4B87-B1C0-B6982698C3D7}"/>
              </a:ext>
            </a:extLst>
          </p:cNvPr>
          <p:cNvSpPr>
            <a:spLocks noGrp="1"/>
          </p:cNvSpPr>
          <p:nvPr>
            <p:ph sz="quarter" idx="25"/>
          </p:nvPr>
        </p:nvSpPr>
        <p:spPr>
          <a:xfrm>
            <a:off x="736600" y="2319793"/>
            <a:ext cx="8207826" cy="374769"/>
          </a:xfrm>
        </p:spPr>
        <p:txBody>
          <a:bodyPr/>
          <a:lstStyle/>
          <a:p>
            <a:r>
              <a:rPr lang="en-US" altLang="en-US" dirty="0"/>
              <a:t>In Example 4 the relative error in the radius is approximately </a:t>
            </a:r>
            <a:endParaRPr lang="en-US" dirty="0"/>
          </a:p>
        </p:txBody>
      </p:sp>
      <p:graphicFrame>
        <p:nvGraphicFramePr>
          <p:cNvPr id="12" name="Content Placeholder 11" descr="(d r)∕r  = (0.05∕21) approximately 0.0024">
            <a:extLst>
              <a:ext uri="{FF2B5EF4-FFF2-40B4-BE49-F238E27FC236}">
                <a16:creationId xmlns:a16="http://schemas.microsoft.com/office/drawing/2014/main" xmlns="" id="{DE5C6850-86C1-40B8-8C2D-0B08240444F0}"/>
              </a:ext>
            </a:extLst>
          </p:cNvPr>
          <p:cNvGraphicFramePr>
            <a:graphicFrameLocks noGrp="1" noChangeAspect="1"/>
          </p:cNvGraphicFramePr>
          <p:nvPr>
            <p:ph sz="quarter" idx="24"/>
            <p:extLst>
              <p:ext uri="{D42A27DB-BD31-4B8C-83A1-F6EECF244321}">
                <p14:modId xmlns:p14="http://schemas.microsoft.com/office/powerpoint/2010/main" val="956340225"/>
              </p:ext>
            </p:extLst>
          </p:nvPr>
        </p:nvGraphicFramePr>
        <p:xfrm>
          <a:off x="8944426" y="2194457"/>
          <a:ext cx="2594069" cy="718053"/>
        </p:xfrm>
        <a:graphic>
          <a:graphicData uri="http://schemas.openxmlformats.org/presentationml/2006/ole">
            <mc:AlternateContent xmlns:mc="http://schemas.openxmlformats.org/markup-compatibility/2006">
              <mc:Choice xmlns:v="urn:schemas-microsoft-com:vml" Requires="v">
                <p:oleObj spid="_x0000_s560252" name="Equation" r:id="rId3" imgW="2616120" imgH="723600" progId="Equation.DSMT4">
                  <p:embed/>
                </p:oleObj>
              </mc:Choice>
              <mc:Fallback>
                <p:oleObj name="Equation" r:id="rId3" imgW="2616120" imgH="723600" progId="Equation.DSMT4">
                  <p:embed/>
                  <p:pic>
                    <p:nvPicPr>
                      <p:cNvPr id="11" name="Object 10">
                        <a:extLst>
                          <a:ext uri="{FF2B5EF4-FFF2-40B4-BE49-F238E27FC236}">
                            <a16:creationId xmlns:a16="http://schemas.microsoft.com/office/drawing/2014/main" xmlns="" id="{A6642791-6938-4EEB-95C6-A2CEFD6B13AD}"/>
                          </a:ext>
                        </a:extLst>
                      </p:cNvPr>
                      <p:cNvPicPr/>
                      <p:nvPr/>
                    </p:nvPicPr>
                    <p:blipFill>
                      <a:blip r:embed="rId4"/>
                      <a:stretch>
                        <a:fillRect/>
                      </a:stretch>
                    </p:blipFill>
                    <p:spPr>
                      <a:xfrm>
                        <a:off x="8944426" y="2194457"/>
                        <a:ext cx="2594069" cy="718053"/>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ED707842-3FB4-4283-8D61-0D17EC624C4D}"/>
              </a:ext>
            </a:extLst>
          </p:cNvPr>
          <p:cNvSpPr>
            <a:spLocks noGrp="1"/>
          </p:cNvSpPr>
          <p:nvPr>
            <p:ph sz="quarter" idx="26"/>
          </p:nvPr>
        </p:nvSpPr>
        <p:spPr>
          <a:xfrm>
            <a:off x="736600" y="2926362"/>
            <a:ext cx="10718800" cy="1382399"/>
          </a:xfrm>
        </p:spPr>
        <p:txBody>
          <a:bodyPr/>
          <a:lstStyle/>
          <a:p>
            <a:pPr>
              <a:lnSpc>
                <a:spcPct val="100000"/>
              </a:lnSpc>
            </a:pPr>
            <a:r>
              <a:rPr lang="en-US" altLang="en-US" dirty="0"/>
              <a:t>and it produces a relative error of about 0.007 in the volume.</a:t>
            </a:r>
          </a:p>
          <a:p>
            <a:pPr>
              <a:lnSpc>
                <a:spcPct val="100000"/>
              </a:lnSpc>
            </a:pPr>
            <a:r>
              <a:rPr lang="en-US" altLang="en-US" dirty="0"/>
              <a:t>The errors could also be expressed as percentage errors of 0.24% in the radius and 0.7% in the volume.</a:t>
            </a:r>
          </a:p>
        </p:txBody>
      </p:sp>
    </p:spTree>
    <p:extLst>
      <p:ext uri="{BB962C8B-B14F-4D97-AF65-F5344CB8AC3E}">
        <p14:creationId xmlns:p14="http://schemas.microsoft.com/office/powerpoint/2010/main" val="2802070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39C50-9C46-4233-8285-16AF474E7A69}"/>
              </a:ext>
            </a:extLst>
          </p:cNvPr>
          <p:cNvSpPr>
            <a:spLocks noGrp="1"/>
          </p:cNvSpPr>
          <p:nvPr>
            <p:ph type="title"/>
          </p:nvPr>
        </p:nvSpPr>
        <p:spPr>
          <a:xfrm>
            <a:off x="838200" y="2727816"/>
            <a:ext cx="10515600" cy="665252"/>
          </a:xfrm>
        </p:spPr>
        <p:txBody>
          <a:bodyPr/>
          <a:lstStyle/>
          <a:p>
            <a:pPr algn="ctr"/>
            <a:r>
              <a:rPr lang="en-US" dirty="0">
                <a:solidFill>
                  <a:srgbClr val="0079C2"/>
                </a:solidFill>
              </a:rPr>
              <a:t>Linearization and Approximation</a:t>
            </a:r>
            <a:endParaRPr lang="en-IN" dirty="0">
              <a:solidFill>
                <a:srgbClr val="0079C2"/>
              </a:solidFill>
            </a:endParaRPr>
          </a:p>
        </p:txBody>
      </p:sp>
    </p:spTree>
    <p:extLst>
      <p:ext uri="{BB962C8B-B14F-4D97-AF65-F5344CB8AC3E}">
        <p14:creationId xmlns:p14="http://schemas.microsoft.com/office/powerpoint/2010/main" val="1716895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1ED006-F740-4670-A523-FFE672584F58}"/>
              </a:ext>
            </a:extLst>
          </p:cNvPr>
          <p:cNvSpPr>
            <a:spLocks noGrp="1"/>
          </p:cNvSpPr>
          <p:nvPr>
            <p:ph type="title"/>
          </p:nvPr>
        </p:nvSpPr>
        <p:spPr/>
        <p:txBody>
          <a:bodyPr/>
          <a:lstStyle/>
          <a:p>
            <a:r>
              <a:rPr lang="en-US" altLang="en-US" dirty="0"/>
              <a:t>Linearization and Approximation </a:t>
            </a:r>
            <a:r>
              <a:rPr lang="en-US" altLang="en-US" b="0" dirty="0"/>
              <a:t>(1 of 5)</a:t>
            </a:r>
            <a:endParaRPr lang="en-US" dirty="0"/>
          </a:p>
        </p:txBody>
      </p:sp>
      <p:sp>
        <p:nvSpPr>
          <p:cNvPr id="3" name="Content Placeholder 2">
            <a:extLst>
              <a:ext uri="{FF2B5EF4-FFF2-40B4-BE49-F238E27FC236}">
                <a16:creationId xmlns:a16="http://schemas.microsoft.com/office/drawing/2014/main" xmlns="" id="{485E992A-4F93-4F75-8C85-5EBC50120201}"/>
              </a:ext>
            </a:extLst>
          </p:cNvPr>
          <p:cNvSpPr>
            <a:spLocks noGrp="1"/>
          </p:cNvSpPr>
          <p:nvPr>
            <p:ph sz="quarter" idx="23"/>
          </p:nvPr>
        </p:nvSpPr>
        <p:spPr>
          <a:xfrm>
            <a:off x="736600" y="1289049"/>
            <a:ext cx="10718800" cy="1733120"/>
          </a:xfrm>
        </p:spPr>
        <p:txBody>
          <a:bodyPr/>
          <a:lstStyle/>
          <a:p>
            <a:pPr>
              <a:lnSpc>
                <a:spcPct val="100000"/>
              </a:lnSpc>
              <a:spcAft>
                <a:spcPts val="600"/>
              </a:spcAft>
            </a:pPr>
            <a:r>
              <a:rPr lang="en-US" altLang="en-US" dirty="0"/>
              <a:t>It might be easy to calculate a value </a:t>
            </a:r>
            <a:r>
              <a:rPr lang="en-US" altLang="en-US" i="1" dirty="0"/>
              <a:t>f</a:t>
            </a:r>
            <a:r>
              <a:rPr lang="en-US" altLang="en-US" sz="400" i="1" dirty="0"/>
              <a:t> </a:t>
            </a:r>
            <a:r>
              <a:rPr lang="en-US" altLang="en-US" dirty="0"/>
              <a:t>(</a:t>
            </a:r>
            <a:r>
              <a:rPr lang="en-US" altLang="en-US" i="1" dirty="0"/>
              <a:t>a</a:t>
            </a:r>
            <a:r>
              <a:rPr lang="en-US" altLang="en-US" dirty="0"/>
              <a:t>) of a function, but difficult (or even impossible) to compute nearby values of </a:t>
            </a:r>
            <a:r>
              <a:rPr lang="en-US" altLang="en-US" i="1" dirty="0"/>
              <a:t>f</a:t>
            </a:r>
            <a:r>
              <a:rPr lang="en-US" altLang="en-US" dirty="0"/>
              <a:t>.</a:t>
            </a:r>
          </a:p>
          <a:p>
            <a:pPr>
              <a:lnSpc>
                <a:spcPct val="100000"/>
              </a:lnSpc>
              <a:spcAft>
                <a:spcPts val="600"/>
              </a:spcAft>
            </a:pPr>
            <a:r>
              <a:rPr lang="en-US" altLang="en-US" dirty="0"/>
              <a:t>So we settle for the easily computed values of the linear function </a:t>
            </a:r>
            <a:r>
              <a:rPr lang="en-US" altLang="en-US" i="1" dirty="0"/>
              <a:t>L </a:t>
            </a:r>
            <a:r>
              <a:rPr lang="en-US" altLang="en-US" dirty="0"/>
              <a:t>whose graph is the tangent line of </a:t>
            </a:r>
            <a:r>
              <a:rPr lang="en-US" altLang="en-US" i="1" dirty="0"/>
              <a:t>f </a:t>
            </a:r>
            <a:r>
              <a:rPr lang="en-US" altLang="en-US" dirty="0"/>
              <a:t>at (</a:t>
            </a:r>
            <a:r>
              <a:rPr lang="en-US" altLang="en-US" i="1" dirty="0"/>
              <a:t>a</a:t>
            </a:r>
            <a:r>
              <a:rPr lang="en-US" altLang="en-US" dirty="0"/>
              <a:t>, </a:t>
            </a:r>
            <a:r>
              <a:rPr lang="en-US" altLang="en-US" i="1" dirty="0"/>
              <a:t>f</a:t>
            </a:r>
            <a:r>
              <a:rPr lang="en-US" altLang="en-US" sz="400" i="1" dirty="0"/>
              <a:t> </a:t>
            </a:r>
            <a:r>
              <a:rPr lang="en-US" altLang="en-US" dirty="0"/>
              <a:t>(</a:t>
            </a:r>
            <a:r>
              <a:rPr lang="en-US" altLang="en-US" i="1" dirty="0"/>
              <a:t>a</a:t>
            </a:r>
            <a:r>
              <a:rPr lang="en-US" altLang="en-US" dirty="0"/>
              <a:t>)). (See Figure 1.)</a:t>
            </a:r>
          </a:p>
        </p:txBody>
      </p:sp>
      <p:sp>
        <p:nvSpPr>
          <p:cNvPr id="5" name="Content Placeholder 4">
            <a:extLst>
              <a:ext uri="{FF2B5EF4-FFF2-40B4-BE49-F238E27FC236}">
                <a16:creationId xmlns:a16="http://schemas.microsoft.com/office/drawing/2014/main" xmlns="" id="{274C96C2-51EA-4E27-AAE5-C826D2F91E87}"/>
              </a:ext>
            </a:extLst>
          </p:cNvPr>
          <p:cNvSpPr>
            <a:spLocks noGrp="1"/>
          </p:cNvSpPr>
          <p:nvPr>
            <p:ph sz="quarter" idx="25"/>
          </p:nvPr>
        </p:nvSpPr>
        <p:spPr>
          <a:xfrm>
            <a:off x="5684265" y="5811194"/>
            <a:ext cx="817120" cy="201365"/>
          </a:xfrm>
        </p:spPr>
        <p:txBody>
          <a:bodyPr/>
          <a:lstStyle/>
          <a:p>
            <a:r>
              <a:rPr lang="en-US" altLang="en-US" sz="1200" b="1" dirty="0"/>
              <a:t>Figure 1</a:t>
            </a:r>
          </a:p>
        </p:txBody>
      </p:sp>
      <p:pic>
        <p:nvPicPr>
          <p:cNvPr id="7" name="Content Placeholder 6" descr="The image consists of a visual representation of a graph. A curve, a perpendicular line, and a solid point are graphed on the x y coordinate plane. The curve is labeled as y = f (x) and the line is labeled as y = L (x). The curve and line enters bottom left of the viewing window in the second quadrant, goes up to the right passes through the positive y-axis and a solid point (a, f (a)), and exits to the right of the viewing window in the first quadrant.  ">
            <a:extLst>
              <a:ext uri="{FF2B5EF4-FFF2-40B4-BE49-F238E27FC236}">
                <a16:creationId xmlns:a16="http://schemas.microsoft.com/office/drawing/2014/main" xmlns="" id="{7DEF473A-F94B-45E9-B88C-FF60EA2C7DB0}"/>
              </a:ext>
            </a:extLst>
          </p:cNvPr>
          <p:cNvPicPr>
            <a:picLocks noGrp="1" noChangeAspect="1"/>
          </p:cNvPicPr>
          <p:nvPr>
            <p:ph sz="quarter" idx="24"/>
          </p:nvPr>
        </p:nvPicPr>
        <p:blipFill>
          <a:blip r:embed="rId2"/>
          <a:stretch>
            <a:fillRect/>
          </a:stretch>
        </p:blipFill>
        <p:spPr>
          <a:xfrm>
            <a:off x="4460882" y="3112738"/>
            <a:ext cx="2947308" cy="2527978"/>
          </a:xfrm>
          <a:prstGeom prst="rect">
            <a:avLst/>
          </a:prstGeom>
        </p:spPr>
      </p:pic>
    </p:spTree>
    <p:extLst>
      <p:ext uri="{BB962C8B-B14F-4D97-AF65-F5344CB8AC3E}">
        <p14:creationId xmlns:p14="http://schemas.microsoft.com/office/powerpoint/2010/main" val="319965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CDBD8F-649C-4C14-96E1-8D8AD5CAAF9A}"/>
              </a:ext>
            </a:extLst>
          </p:cNvPr>
          <p:cNvSpPr>
            <a:spLocks noGrp="1"/>
          </p:cNvSpPr>
          <p:nvPr>
            <p:ph type="title"/>
          </p:nvPr>
        </p:nvSpPr>
        <p:spPr/>
        <p:txBody>
          <a:bodyPr/>
          <a:lstStyle/>
          <a:p>
            <a:r>
              <a:rPr lang="en-US" altLang="en-US" dirty="0"/>
              <a:t>Linearization and Approximation (2 of 5)</a:t>
            </a:r>
            <a:endParaRPr lang="en-US" sz="4800" dirty="0"/>
          </a:p>
        </p:txBody>
      </p:sp>
      <p:sp>
        <p:nvSpPr>
          <p:cNvPr id="3" name="Content Placeholder 2">
            <a:extLst>
              <a:ext uri="{FF2B5EF4-FFF2-40B4-BE49-F238E27FC236}">
                <a16:creationId xmlns:a16="http://schemas.microsoft.com/office/drawing/2014/main" xmlns="" id="{ABB6071F-A715-4ABE-945B-514385F2FC01}"/>
              </a:ext>
            </a:extLst>
          </p:cNvPr>
          <p:cNvSpPr>
            <a:spLocks noGrp="1"/>
          </p:cNvSpPr>
          <p:nvPr>
            <p:ph sz="quarter" idx="23"/>
          </p:nvPr>
        </p:nvSpPr>
        <p:spPr>
          <a:xfrm>
            <a:off x="736600" y="1289050"/>
            <a:ext cx="10718800" cy="672104"/>
          </a:xfrm>
        </p:spPr>
        <p:txBody>
          <a:bodyPr/>
          <a:lstStyle/>
          <a:p>
            <a:pPr>
              <a:lnSpc>
                <a:spcPct val="100000"/>
              </a:lnSpc>
            </a:pPr>
            <a:r>
              <a:rPr lang="en-US" altLang="en-US" dirty="0"/>
              <a:t>In other words, we use the tangent line at (</a:t>
            </a:r>
            <a:r>
              <a:rPr lang="en-US" altLang="en-US" i="1" dirty="0"/>
              <a:t>a</a:t>
            </a:r>
            <a:r>
              <a:rPr lang="en-US" altLang="en-US" dirty="0"/>
              <a:t>, </a:t>
            </a:r>
            <a:r>
              <a:rPr lang="en-US" altLang="en-US" i="1" dirty="0"/>
              <a:t>f</a:t>
            </a:r>
            <a:r>
              <a:rPr lang="en-US" altLang="en-US" sz="400" i="1" dirty="0"/>
              <a:t> </a:t>
            </a:r>
            <a:r>
              <a:rPr lang="en-US" altLang="en-US" dirty="0"/>
              <a:t>(</a:t>
            </a:r>
            <a:r>
              <a:rPr lang="en-US" altLang="en-US" i="1" dirty="0"/>
              <a:t>a</a:t>
            </a:r>
            <a:r>
              <a:rPr lang="en-US" altLang="en-US" dirty="0"/>
              <a:t>)) as an approximation to the curve </a:t>
            </a:r>
            <a:r>
              <a:rPr lang="en-US" altLang="en-US" i="1" dirty="0"/>
              <a:t>y</a:t>
            </a:r>
            <a:r>
              <a:rPr lang="en-US" altLang="en-US" dirty="0"/>
              <a:t> = </a:t>
            </a:r>
            <a:r>
              <a:rPr lang="en-US" altLang="en-US" i="1" dirty="0"/>
              <a:t>f</a:t>
            </a:r>
            <a:r>
              <a:rPr lang="en-US" altLang="en-US" sz="400" i="1" dirty="0"/>
              <a:t> </a:t>
            </a:r>
            <a:r>
              <a:rPr lang="en-US" altLang="en-US" dirty="0"/>
              <a:t>(</a:t>
            </a:r>
            <a:r>
              <a:rPr lang="en-US" altLang="en-US" i="1" dirty="0"/>
              <a:t>x</a:t>
            </a:r>
            <a:r>
              <a:rPr lang="en-US" altLang="en-US" dirty="0"/>
              <a:t>) when </a:t>
            </a:r>
            <a:r>
              <a:rPr lang="en-US" altLang="en-US" i="1" dirty="0"/>
              <a:t>x </a:t>
            </a:r>
            <a:r>
              <a:rPr lang="en-US" altLang="en-US" dirty="0"/>
              <a:t>is near </a:t>
            </a:r>
            <a:r>
              <a:rPr lang="en-US" altLang="en-US" i="1" dirty="0"/>
              <a:t>a</a:t>
            </a:r>
            <a:r>
              <a:rPr lang="en-US" altLang="en-US" dirty="0"/>
              <a:t>. An equation of this tangent line is</a:t>
            </a:r>
          </a:p>
        </p:txBody>
      </p:sp>
      <p:graphicFrame>
        <p:nvGraphicFramePr>
          <p:cNvPr id="12" name="Content Placeholder 11" descr="y = f(a) + (f prime (a)) (x minus a)">
            <a:extLst>
              <a:ext uri="{FF2B5EF4-FFF2-40B4-BE49-F238E27FC236}">
                <a16:creationId xmlns:a16="http://schemas.microsoft.com/office/drawing/2014/main" xmlns="" id="{96FFD3AE-5D55-4482-B056-E2280C88DBB2}"/>
              </a:ext>
            </a:extLst>
          </p:cNvPr>
          <p:cNvGraphicFramePr>
            <a:graphicFrameLocks noGrp="1" noChangeAspect="1"/>
          </p:cNvGraphicFramePr>
          <p:nvPr>
            <p:ph sz="quarter" idx="24"/>
            <p:extLst>
              <p:ext uri="{D42A27DB-BD31-4B8C-83A1-F6EECF244321}">
                <p14:modId xmlns:p14="http://schemas.microsoft.com/office/powerpoint/2010/main" val="1631478037"/>
              </p:ext>
            </p:extLst>
          </p:nvPr>
        </p:nvGraphicFramePr>
        <p:xfrm>
          <a:off x="4722813" y="2259013"/>
          <a:ext cx="2740025" cy="401638"/>
        </p:xfrm>
        <a:graphic>
          <a:graphicData uri="http://schemas.openxmlformats.org/presentationml/2006/ole">
            <mc:AlternateContent xmlns:mc="http://schemas.openxmlformats.org/markup-compatibility/2006">
              <mc:Choice xmlns:v="urn:schemas-microsoft-com:vml" Requires="v">
                <p:oleObj spid="_x0000_s538984" name="Equation" r:id="rId3" imgW="2946240" imgH="431640" progId="Equation.DSMT4">
                  <p:embed/>
                </p:oleObj>
              </mc:Choice>
              <mc:Fallback>
                <p:oleObj name="Equation" r:id="rId3" imgW="2946240" imgH="431640" progId="Equation.DSMT4">
                  <p:embed/>
                  <p:pic>
                    <p:nvPicPr>
                      <p:cNvPr id="11" name="Object 10">
                        <a:extLst>
                          <a:ext uri="{FF2B5EF4-FFF2-40B4-BE49-F238E27FC236}">
                            <a16:creationId xmlns:a16="http://schemas.microsoft.com/office/drawing/2014/main" xmlns="" id="{9A2AF7F2-FB12-4640-801A-AF00A246F6D8}"/>
                          </a:ext>
                        </a:extLst>
                      </p:cNvPr>
                      <p:cNvPicPr/>
                      <p:nvPr/>
                    </p:nvPicPr>
                    <p:blipFill>
                      <a:blip r:embed="rId4"/>
                      <a:stretch>
                        <a:fillRect/>
                      </a:stretch>
                    </p:blipFill>
                    <p:spPr>
                      <a:xfrm>
                        <a:off x="4722813" y="2259013"/>
                        <a:ext cx="2740025" cy="40163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27857C30-EDD1-4484-B08E-39AF560D7AB0}"/>
              </a:ext>
            </a:extLst>
          </p:cNvPr>
          <p:cNvSpPr>
            <a:spLocks noGrp="1"/>
          </p:cNvSpPr>
          <p:nvPr>
            <p:ph sz="quarter" idx="25"/>
          </p:nvPr>
        </p:nvSpPr>
        <p:spPr>
          <a:xfrm>
            <a:off x="736600" y="2966323"/>
            <a:ext cx="10617200" cy="342042"/>
          </a:xfrm>
        </p:spPr>
        <p:txBody>
          <a:bodyPr/>
          <a:lstStyle/>
          <a:p>
            <a:r>
              <a:rPr lang="en-US" dirty="0"/>
              <a:t>The linear function whose graph is this tangent line, that is,</a:t>
            </a:r>
            <a:endParaRPr lang="en-US" altLang="en-US" dirty="0"/>
          </a:p>
        </p:txBody>
      </p:sp>
      <p:graphicFrame>
        <p:nvGraphicFramePr>
          <p:cNvPr id="8" name="Content Placeholder 13" descr="Equation label 1. L (x) = f(a) + ((f prime (a)) (x minus a)">
            <a:extLst>
              <a:ext uri="{FF2B5EF4-FFF2-40B4-BE49-F238E27FC236}">
                <a16:creationId xmlns:a16="http://schemas.microsoft.com/office/drawing/2014/main" xmlns="" id="{0406EA11-00F3-4E36-B680-45D6322A1574}"/>
              </a:ext>
            </a:extLst>
          </p:cNvPr>
          <p:cNvGraphicFramePr>
            <a:graphicFrameLocks noGrp="1" noChangeAspect="1"/>
          </p:cNvGraphicFramePr>
          <p:nvPr>
            <p:ph sz="quarter" idx="4294967295"/>
            <p:extLst>
              <p:ext uri="{D42A27DB-BD31-4B8C-83A1-F6EECF244321}">
                <p14:modId xmlns:p14="http://schemas.microsoft.com/office/powerpoint/2010/main" val="218630474"/>
              </p:ext>
            </p:extLst>
          </p:nvPr>
        </p:nvGraphicFramePr>
        <p:xfrm>
          <a:off x="4159250" y="3514725"/>
          <a:ext cx="3873500" cy="425450"/>
        </p:xfrm>
        <a:graphic>
          <a:graphicData uri="http://schemas.openxmlformats.org/presentationml/2006/ole">
            <mc:AlternateContent xmlns:mc="http://schemas.openxmlformats.org/markup-compatibility/2006">
              <mc:Choice xmlns:v="urn:schemas-microsoft-com:vml" Requires="v">
                <p:oleObj spid="_x0000_s538985" name="Equation" r:id="rId5" imgW="3924000" imgH="431640" progId="Equation.DSMT4">
                  <p:embed/>
                </p:oleObj>
              </mc:Choice>
              <mc:Fallback>
                <p:oleObj name="Equation" r:id="rId5" imgW="3924000" imgH="431640" progId="Equation.DSMT4">
                  <p:embed/>
                  <p:pic>
                    <p:nvPicPr>
                      <p:cNvPr id="0" name=""/>
                      <p:cNvPicPr/>
                      <p:nvPr/>
                    </p:nvPicPr>
                    <p:blipFill>
                      <a:blip r:embed="rId6"/>
                      <a:stretch>
                        <a:fillRect/>
                      </a:stretch>
                    </p:blipFill>
                    <p:spPr>
                      <a:xfrm>
                        <a:off x="4159250" y="3514725"/>
                        <a:ext cx="3873500" cy="425450"/>
                      </a:xfrm>
                      <a:prstGeom prst="rect">
                        <a:avLst/>
                      </a:prstGeom>
                    </p:spPr>
                  </p:pic>
                </p:oleObj>
              </mc:Fallback>
            </mc:AlternateContent>
          </a:graphicData>
        </a:graphic>
      </p:graphicFrame>
      <p:sp>
        <p:nvSpPr>
          <p:cNvPr id="9" name="Content Placeholder 4">
            <a:extLst>
              <a:ext uri="{FF2B5EF4-FFF2-40B4-BE49-F238E27FC236}">
                <a16:creationId xmlns:a16="http://schemas.microsoft.com/office/drawing/2014/main" xmlns="" id="{27857C30-EDD1-4484-B08E-39AF560D7AB0}"/>
              </a:ext>
            </a:extLst>
          </p:cNvPr>
          <p:cNvSpPr>
            <a:spLocks noGrp="1"/>
          </p:cNvSpPr>
          <p:nvPr>
            <p:ph sz="quarter" idx="25"/>
          </p:nvPr>
        </p:nvSpPr>
        <p:spPr>
          <a:xfrm>
            <a:off x="749518" y="4219081"/>
            <a:ext cx="7283232" cy="342042"/>
          </a:xfrm>
        </p:spPr>
        <p:txBody>
          <a:bodyPr/>
          <a:lstStyle/>
          <a:p>
            <a:r>
              <a:rPr lang="en-US" dirty="0"/>
              <a:t>is called the </a:t>
            </a:r>
            <a:r>
              <a:rPr lang="en-US" b="1" dirty="0"/>
              <a:t>linearization </a:t>
            </a:r>
            <a:r>
              <a:rPr lang="en-US" dirty="0"/>
              <a:t>of </a:t>
            </a:r>
            <a:r>
              <a:rPr lang="en-US" i="1" dirty="0"/>
              <a:t>f </a:t>
            </a:r>
            <a:r>
              <a:rPr lang="en-US" dirty="0"/>
              <a:t>at </a:t>
            </a:r>
            <a:r>
              <a:rPr lang="en-US" i="1" dirty="0"/>
              <a:t>a</a:t>
            </a:r>
            <a:r>
              <a:rPr lang="en-US" dirty="0"/>
              <a:t>. The approximation</a:t>
            </a:r>
            <a:endParaRPr lang="en-US" altLang="en-US" dirty="0"/>
          </a:p>
        </p:txBody>
      </p:sp>
      <p:graphicFrame>
        <p:nvGraphicFramePr>
          <p:cNvPr id="10" name="Content Placeholder 13" descr="f(x) approximately L(x) or">
            <a:extLst>
              <a:ext uri="{FF2B5EF4-FFF2-40B4-BE49-F238E27FC236}">
                <a16:creationId xmlns:a16="http://schemas.microsoft.com/office/drawing/2014/main" xmlns="" id="{0406EA11-00F3-4E36-B680-45D6322A1574}"/>
              </a:ext>
            </a:extLst>
          </p:cNvPr>
          <p:cNvGraphicFramePr>
            <a:graphicFrameLocks noGrp="1" noChangeAspect="1"/>
          </p:cNvGraphicFramePr>
          <p:nvPr>
            <p:ph sz="quarter" idx="4294967295"/>
            <p:extLst>
              <p:ext uri="{D42A27DB-BD31-4B8C-83A1-F6EECF244321}">
                <p14:modId xmlns:p14="http://schemas.microsoft.com/office/powerpoint/2010/main" val="3650306109"/>
              </p:ext>
            </p:extLst>
          </p:nvPr>
        </p:nvGraphicFramePr>
        <p:xfrm>
          <a:off x="8047740" y="4177779"/>
          <a:ext cx="1790348" cy="425449"/>
        </p:xfrm>
        <a:graphic>
          <a:graphicData uri="http://schemas.openxmlformats.org/presentationml/2006/ole">
            <mc:AlternateContent xmlns:mc="http://schemas.openxmlformats.org/markup-compatibility/2006">
              <mc:Choice xmlns:v="urn:schemas-microsoft-com:vml" Requires="v">
                <p:oleObj spid="_x0000_s538986" name="Equation" r:id="rId7" imgW="1815840" imgH="431640" progId="Equation.DSMT4">
                  <p:embed/>
                </p:oleObj>
              </mc:Choice>
              <mc:Fallback>
                <p:oleObj name="Equation" r:id="rId7" imgW="1815840" imgH="431640" progId="Equation.DSMT4">
                  <p:embed/>
                  <p:pic>
                    <p:nvPicPr>
                      <p:cNvPr id="0" name=""/>
                      <p:cNvPicPr/>
                      <p:nvPr/>
                    </p:nvPicPr>
                    <p:blipFill>
                      <a:blip r:embed="rId8"/>
                      <a:stretch>
                        <a:fillRect/>
                      </a:stretch>
                    </p:blipFill>
                    <p:spPr>
                      <a:xfrm>
                        <a:off x="8047740" y="4177779"/>
                        <a:ext cx="1790348" cy="425449"/>
                      </a:xfrm>
                      <a:prstGeom prst="rect">
                        <a:avLst/>
                      </a:prstGeom>
                    </p:spPr>
                  </p:pic>
                </p:oleObj>
              </mc:Fallback>
            </mc:AlternateContent>
          </a:graphicData>
        </a:graphic>
      </p:graphicFrame>
      <p:graphicFrame>
        <p:nvGraphicFramePr>
          <p:cNvPr id="14" name="Content Placeholder 13" descr="Equation label 2. (f(x)) approximately (f(a) + ((f prime (a)) (x minus a)))">
            <a:extLst>
              <a:ext uri="{FF2B5EF4-FFF2-40B4-BE49-F238E27FC236}">
                <a16:creationId xmlns:a16="http://schemas.microsoft.com/office/drawing/2014/main" xmlns="" id="{0406EA11-00F3-4E36-B680-45D6322A1574}"/>
              </a:ext>
            </a:extLst>
          </p:cNvPr>
          <p:cNvGraphicFramePr>
            <a:graphicFrameLocks noGrp="1" noChangeAspect="1"/>
          </p:cNvGraphicFramePr>
          <p:nvPr>
            <p:ph sz="quarter" idx="26"/>
            <p:extLst>
              <p:ext uri="{D42A27DB-BD31-4B8C-83A1-F6EECF244321}">
                <p14:modId xmlns:p14="http://schemas.microsoft.com/office/powerpoint/2010/main" val="1081130654"/>
              </p:ext>
            </p:extLst>
          </p:nvPr>
        </p:nvGraphicFramePr>
        <p:xfrm>
          <a:off x="4159250" y="4903113"/>
          <a:ext cx="3873500" cy="425450"/>
        </p:xfrm>
        <a:graphic>
          <a:graphicData uri="http://schemas.openxmlformats.org/presentationml/2006/ole">
            <mc:AlternateContent xmlns:mc="http://schemas.openxmlformats.org/markup-compatibility/2006">
              <mc:Choice xmlns:v="urn:schemas-microsoft-com:vml" Requires="v">
                <p:oleObj spid="_x0000_s538987" name="Equation" r:id="rId9" imgW="3936960" imgH="431640" progId="Equation.DSMT4">
                  <p:embed/>
                </p:oleObj>
              </mc:Choice>
              <mc:Fallback>
                <p:oleObj name="Equation" r:id="rId9" imgW="3936960" imgH="431640" progId="Equation.DSMT4">
                  <p:embed/>
                  <p:pic>
                    <p:nvPicPr>
                      <p:cNvPr id="13" name="Object 12">
                        <a:extLst>
                          <a:ext uri="{FF2B5EF4-FFF2-40B4-BE49-F238E27FC236}">
                            <a16:creationId xmlns:a16="http://schemas.microsoft.com/office/drawing/2014/main" xmlns="" id="{7C6FD687-EFD2-44F8-8BE3-63E9DD55CD17}"/>
                          </a:ext>
                        </a:extLst>
                      </p:cNvPr>
                      <p:cNvPicPr/>
                      <p:nvPr/>
                    </p:nvPicPr>
                    <p:blipFill>
                      <a:blip r:embed="rId10"/>
                      <a:stretch>
                        <a:fillRect/>
                      </a:stretch>
                    </p:blipFill>
                    <p:spPr>
                      <a:xfrm>
                        <a:off x="4159250" y="4903113"/>
                        <a:ext cx="3873500" cy="42545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EEFE0EB0-31B0-47E2-B366-CC30410222DF}"/>
              </a:ext>
            </a:extLst>
          </p:cNvPr>
          <p:cNvSpPr>
            <a:spLocks noGrp="1"/>
          </p:cNvSpPr>
          <p:nvPr>
            <p:ph sz="quarter" idx="27"/>
          </p:nvPr>
        </p:nvSpPr>
        <p:spPr>
          <a:xfrm>
            <a:off x="736600" y="5674087"/>
            <a:ext cx="10718800" cy="342042"/>
          </a:xfrm>
        </p:spPr>
        <p:txBody>
          <a:bodyPr/>
          <a:lstStyle/>
          <a:p>
            <a:r>
              <a:rPr lang="en-US" altLang="en-US" dirty="0"/>
              <a:t>is called the </a:t>
            </a:r>
            <a:r>
              <a:rPr lang="en-US" altLang="en-US" b="1" dirty="0"/>
              <a:t>linear approximation </a:t>
            </a:r>
            <a:r>
              <a:rPr lang="en-US" altLang="en-US" dirty="0"/>
              <a:t>or </a:t>
            </a:r>
            <a:r>
              <a:rPr lang="en-US" altLang="en-US" b="1" dirty="0"/>
              <a:t>tangent line approximation </a:t>
            </a:r>
            <a:r>
              <a:rPr lang="en-US" altLang="en-US" dirty="0"/>
              <a:t>of </a:t>
            </a:r>
            <a:r>
              <a:rPr lang="en-US" altLang="en-US" i="1" dirty="0"/>
              <a:t>f </a:t>
            </a:r>
            <a:r>
              <a:rPr lang="en-US" altLang="en-US" dirty="0"/>
              <a:t>at </a:t>
            </a:r>
            <a:r>
              <a:rPr lang="en-US" altLang="en-US" i="1" dirty="0"/>
              <a:t>a</a:t>
            </a:r>
            <a:r>
              <a:rPr lang="en-US" altLang="en-US" dirty="0"/>
              <a:t>.</a:t>
            </a:r>
          </a:p>
        </p:txBody>
      </p:sp>
    </p:spTree>
    <p:extLst>
      <p:ext uri="{BB962C8B-B14F-4D97-AF65-F5344CB8AC3E}">
        <p14:creationId xmlns:p14="http://schemas.microsoft.com/office/powerpoint/2010/main" val="177544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725DB2-8E11-4DDB-8B3E-6A5DF92821CB}"/>
              </a:ext>
            </a:extLst>
          </p:cNvPr>
          <p:cNvSpPr>
            <a:spLocks noGrp="1"/>
          </p:cNvSpPr>
          <p:nvPr>
            <p:ph type="title"/>
          </p:nvPr>
        </p:nvSpPr>
        <p:spPr/>
        <p:txBody>
          <a:bodyPr/>
          <a:lstStyle/>
          <a:p>
            <a:r>
              <a:rPr lang="en-US" altLang="en-US" dirty="0"/>
              <a:t>Example 1</a:t>
            </a:r>
            <a:endParaRPr lang="en-US" dirty="0"/>
          </a:p>
        </p:txBody>
      </p:sp>
      <p:sp>
        <p:nvSpPr>
          <p:cNvPr id="3" name="Content Placeholder 2">
            <a:extLst>
              <a:ext uri="{FF2B5EF4-FFF2-40B4-BE49-F238E27FC236}">
                <a16:creationId xmlns:a16="http://schemas.microsoft.com/office/drawing/2014/main" xmlns="" id="{C604C35B-D539-4D6C-9A35-86693C40D61D}"/>
              </a:ext>
            </a:extLst>
          </p:cNvPr>
          <p:cNvSpPr>
            <a:spLocks noGrp="1"/>
          </p:cNvSpPr>
          <p:nvPr>
            <p:ph sz="quarter" idx="23"/>
          </p:nvPr>
        </p:nvSpPr>
        <p:spPr>
          <a:xfrm>
            <a:off x="736600" y="1289050"/>
            <a:ext cx="4818779" cy="303454"/>
          </a:xfrm>
        </p:spPr>
        <p:txBody>
          <a:bodyPr/>
          <a:lstStyle/>
          <a:p>
            <a:r>
              <a:rPr lang="en-US" altLang="en-US" dirty="0"/>
              <a:t>Find the linearization of the function</a:t>
            </a:r>
            <a:endParaRPr lang="en-US" dirty="0"/>
          </a:p>
        </p:txBody>
      </p:sp>
      <p:graphicFrame>
        <p:nvGraphicFramePr>
          <p:cNvPr id="20" name="Content Placeholder 19" descr="f(x) = sqrt(x + 3)">
            <a:extLst>
              <a:ext uri="{FF2B5EF4-FFF2-40B4-BE49-F238E27FC236}">
                <a16:creationId xmlns:a16="http://schemas.microsoft.com/office/drawing/2014/main" xmlns="" id="{37CB6EC1-D005-48A0-A4D3-26BD9A24040B}"/>
              </a:ext>
            </a:extLst>
          </p:cNvPr>
          <p:cNvGraphicFramePr>
            <a:graphicFrameLocks noGrp="1" noChangeAspect="1"/>
          </p:cNvGraphicFramePr>
          <p:nvPr>
            <p:ph sz="quarter" idx="24"/>
            <p:extLst>
              <p:ext uri="{D42A27DB-BD31-4B8C-83A1-F6EECF244321}">
                <p14:modId xmlns:p14="http://schemas.microsoft.com/office/powerpoint/2010/main" val="40681264"/>
              </p:ext>
            </p:extLst>
          </p:nvPr>
        </p:nvGraphicFramePr>
        <p:xfrm>
          <a:off x="5673725" y="1221244"/>
          <a:ext cx="1803400" cy="469900"/>
        </p:xfrm>
        <a:graphic>
          <a:graphicData uri="http://schemas.openxmlformats.org/presentationml/2006/ole">
            <mc:AlternateContent xmlns:mc="http://schemas.openxmlformats.org/markup-compatibility/2006">
              <mc:Choice xmlns:v="urn:schemas-microsoft-com:vml" Requires="v">
                <p:oleObj spid="_x0000_s541420" name="Equation" r:id="rId3" imgW="1803240" imgH="469800" progId="Equation.DSMT4">
                  <p:embed/>
                </p:oleObj>
              </mc:Choice>
              <mc:Fallback>
                <p:oleObj name="Equation" r:id="rId3" imgW="1803240" imgH="469800" progId="Equation.DSMT4">
                  <p:embed/>
                  <p:pic>
                    <p:nvPicPr>
                      <p:cNvPr id="19" name="Object 18">
                        <a:extLst>
                          <a:ext uri="{FF2B5EF4-FFF2-40B4-BE49-F238E27FC236}">
                            <a16:creationId xmlns:a16="http://schemas.microsoft.com/office/drawing/2014/main" xmlns="" id="{C76732BB-14C1-4155-BD86-80411A0E40CF}"/>
                          </a:ext>
                        </a:extLst>
                      </p:cNvPr>
                      <p:cNvPicPr/>
                      <p:nvPr/>
                    </p:nvPicPr>
                    <p:blipFill>
                      <a:blip r:embed="rId4"/>
                      <a:stretch>
                        <a:fillRect/>
                      </a:stretch>
                    </p:blipFill>
                    <p:spPr>
                      <a:xfrm>
                        <a:off x="5673725" y="1221244"/>
                        <a:ext cx="1803400" cy="4699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6F5D2214-B6E1-43D7-8E25-FA6B33DD468C}"/>
              </a:ext>
            </a:extLst>
          </p:cNvPr>
          <p:cNvSpPr>
            <a:spLocks noGrp="1"/>
          </p:cNvSpPr>
          <p:nvPr>
            <p:ph sz="quarter" idx="25"/>
          </p:nvPr>
        </p:nvSpPr>
        <p:spPr>
          <a:xfrm>
            <a:off x="7594657" y="1306377"/>
            <a:ext cx="3848044" cy="274700"/>
          </a:xfrm>
        </p:spPr>
        <p:txBody>
          <a:bodyPr/>
          <a:lstStyle/>
          <a:p>
            <a:r>
              <a:rPr lang="en-US" altLang="en-US" dirty="0"/>
              <a:t>at </a:t>
            </a:r>
            <a:r>
              <a:rPr lang="en-US" altLang="en-US" i="1" dirty="0"/>
              <a:t>a</a:t>
            </a:r>
            <a:r>
              <a:rPr lang="en-US" altLang="en-US" dirty="0"/>
              <a:t> = 1 and use it to</a:t>
            </a:r>
            <a:endParaRPr lang="en-US" dirty="0"/>
          </a:p>
        </p:txBody>
      </p:sp>
      <p:sp>
        <p:nvSpPr>
          <p:cNvPr id="6" name="Content Placeholder 5">
            <a:extLst>
              <a:ext uri="{FF2B5EF4-FFF2-40B4-BE49-F238E27FC236}">
                <a16:creationId xmlns:a16="http://schemas.microsoft.com/office/drawing/2014/main" xmlns="" id="{E82D0F79-6A73-4956-ABBC-6B7168C89DC3}"/>
              </a:ext>
            </a:extLst>
          </p:cNvPr>
          <p:cNvSpPr>
            <a:spLocks noGrp="1"/>
          </p:cNvSpPr>
          <p:nvPr>
            <p:ph sz="quarter" idx="26"/>
          </p:nvPr>
        </p:nvSpPr>
        <p:spPr>
          <a:xfrm>
            <a:off x="736600" y="1698730"/>
            <a:ext cx="3481439" cy="323520"/>
          </a:xfrm>
        </p:spPr>
        <p:txBody>
          <a:bodyPr/>
          <a:lstStyle/>
          <a:p>
            <a:r>
              <a:rPr lang="en-US" altLang="en-US" dirty="0"/>
              <a:t>approximate the numbers </a:t>
            </a:r>
            <a:endParaRPr lang="en-US" dirty="0"/>
          </a:p>
        </p:txBody>
      </p:sp>
      <p:graphicFrame>
        <p:nvGraphicFramePr>
          <p:cNvPr id="22" name="Content Placeholder 21" descr="sqrt(3.98) and sqrt(4.05)">
            <a:extLst>
              <a:ext uri="{FF2B5EF4-FFF2-40B4-BE49-F238E27FC236}">
                <a16:creationId xmlns:a16="http://schemas.microsoft.com/office/drawing/2014/main" xmlns="" id="{BC0C1F8C-B0E0-4BB6-99F9-89ECDC4E89B8}"/>
              </a:ext>
            </a:extLst>
          </p:cNvPr>
          <p:cNvGraphicFramePr>
            <a:graphicFrameLocks noGrp="1" noChangeAspect="1"/>
          </p:cNvGraphicFramePr>
          <p:nvPr>
            <p:ph sz="quarter" idx="27"/>
            <p:extLst>
              <p:ext uri="{D42A27DB-BD31-4B8C-83A1-F6EECF244321}">
                <p14:modId xmlns:p14="http://schemas.microsoft.com/office/powerpoint/2010/main" val="2265080630"/>
              </p:ext>
            </p:extLst>
          </p:nvPr>
        </p:nvGraphicFramePr>
        <p:xfrm>
          <a:off x="4289425" y="1643063"/>
          <a:ext cx="2439988" cy="390525"/>
        </p:xfrm>
        <a:graphic>
          <a:graphicData uri="http://schemas.openxmlformats.org/presentationml/2006/ole">
            <mc:AlternateContent xmlns:mc="http://schemas.openxmlformats.org/markup-compatibility/2006">
              <mc:Choice xmlns:v="urn:schemas-microsoft-com:vml" Requires="v">
                <p:oleObj spid="_x0000_s541421" name="Equation" r:id="rId5" imgW="2463480" imgH="393480" progId="Equation.DSMT4">
                  <p:embed/>
                </p:oleObj>
              </mc:Choice>
              <mc:Fallback>
                <p:oleObj name="Equation" r:id="rId5" imgW="2463480" imgH="393480" progId="Equation.DSMT4">
                  <p:embed/>
                  <p:pic>
                    <p:nvPicPr>
                      <p:cNvPr id="21" name="Object 20">
                        <a:extLst>
                          <a:ext uri="{FF2B5EF4-FFF2-40B4-BE49-F238E27FC236}">
                            <a16:creationId xmlns:a16="http://schemas.microsoft.com/office/drawing/2014/main" xmlns="" id="{2222694A-158C-4C3C-8505-17041A2A80B0}"/>
                          </a:ext>
                        </a:extLst>
                      </p:cNvPr>
                      <p:cNvPicPr/>
                      <p:nvPr/>
                    </p:nvPicPr>
                    <p:blipFill>
                      <a:blip r:embed="rId6"/>
                      <a:stretch>
                        <a:fillRect/>
                      </a:stretch>
                    </p:blipFill>
                    <p:spPr>
                      <a:xfrm>
                        <a:off x="4289425" y="1643063"/>
                        <a:ext cx="2439988" cy="390525"/>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869EDC38-7923-45A2-AAEA-F60B5F2475FA}"/>
              </a:ext>
            </a:extLst>
          </p:cNvPr>
          <p:cNvSpPr>
            <a:spLocks noGrp="1"/>
          </p:cNvSpPr>
          <p:nvPr>
            <p:ph sz="quarter" idx="28"/>
          </p:nvPr>
        </p:nvSpPr>
        <p:spPr>
          <a:xfrm>
            <a:off x="6865337" y="1722632"/>
            <a:ext cx="3660543" cy="364715"/>
          </a:xfrm>
        </p:spPr>
        <p:txBody>
          <a:bodyPr/>
          <a:lstStyle/>
          <a:p>
            <a:r>
              <a:rPr lang="en-US" altLang="en-US" dirty="0"/>
              <a:t>Are these approximations</a:t>
            </a:r>
            <a:endParaRPr lang="en-US" dirty="0"/>
          </a:p>
        </p:txBody>
      </p:sp>
      <p:sp>
        <p:nvSpPr>
          <p:cNvPr id="9" name="Content Placeholder 8">
            <a:extLst>
              <a:ext uri="{FF2B5EF4-FFF2-40B4-BE49-F238E27FC236}">
                <a16:creationId xmlns:a16="http://schemas.microsoft.com/office/drawing/2014/main" xmlns="" id="{28610E04-DA07-4E4A-BC15-8F14DC359D17}"/>
              </a:ext>
            </a:extLst>
          </p:cNvPr>
          <p:cNvSpPr>
            <a:spLocks noGrp="1"/>
          </p:cNvSpPr>
          <p:nvPr>
            <p:ph sz="quarter" idx="29"/>
          </p:nvPr>
        </p:nvSpPr>
        <p:spPr>
          <a:xfrm>
            <a:off x="736600" y="2128475"/>
            <a:ext cx="5072635" cy="300693"/>
          </a:xfrm>
        </p:spPr>
        <p:txBody>
          <a:bodyPr/>
          <a:lstStyle/>
          <a:p>
            <a:pPr>
              <a:tabLst>
                <a:tab pos="457200" algn="l"/>
                <a:tab pos="1371600" algn="l"/>
                <a:tab pos="1547813" algn="l"/>
              </a:tabLst>
            </a:pPr>
            <a:r>
              <a:rPr lang="en-US" altLang="en-US" dirty="0"/>
              <a:t>overestimates or underestimates?</a:t>
            </a:r>
          </a:p>
        </p:txBody>
      </p:sp>
      <p:sp>
        <p:nvSpPr>
          <p:cNvPr id="10" name="Content Placeholder 9">
            <a:extLst>
              <a:ext uri="{FF2B5EF4-FFF2-40B4-BE49-F238E27FC236}">
                <a16:creationId xmlns:a16="http://schemas.microsoft.com/office/drawing/2014/main" xmlns="" id="{E4B694BC-1883-43DF-A969-0FFB8347A028}"/>
              </a:ext>
            </a:extLst>
          </p:cNvPr>
          <p:cNvSpPr>
            <a:spLocks noGrp="1"/>
          </p:cNvSpPr>
          <p:nvPr>
            <p:ph sz="quarter" idx="30"/>
          </p:nvPr>
        </p:nvSpPr>
        <p:spPr>
          <a:xfrm>
            <a:off x="736600" y="2767171"/>
            <a:ext cx="2331065" cy="632333"/>
          </a:xfrm>
        </p:spPr>
        <p:txBody>
          <a:bodyPr/>
          <a:lstStyle/>
          <a:p>
            <a:pPr>
              <a:lnSpc>
                <a:spcPct val="100000"/>
              </a:lnSpc>
            </a:pPr>
            <a:r>
              <a:rPr lang="en-US" altLang="en-US" dirty="0">
                <a:solidFill>
                  <a:srgbClr val="0079C2"/>
                </a:solidFill>
              </a:rPr>
              <a:t>Solution:</a:t>
            </a:r>
            <a:r>
              <a:rPr lang="en-US" altLang="en-US" dirty="0">
                <a:solidFill>
                  <a:srgbClr val="00ADEF"/>
                </a:solidFill>
              </a:rPr>
              <a:t/>
            </a:r>
            <a:br>
              <a:rPr lang="en-US" altLang="en-US" dirty="0">
                <a:solidFill>
                  <a:srgbClr val="00ADEF"/>
                </a:solidFill>
              </a:rPr>
            </a:br>
            <a:r>
              <a:rPr lang="en-US" altLang="en-US" dirty="0"/>
              <a:t>The derivative of</a:t>
            </a:r>
            <a:endParaRPr lang="en-US" dirty="0"/>
          </a:p>
        </p:txBody>
      </p:sp>
      <p:graphicFrame>
        <p:nvGraphicFramePr>
          <p:cNvPr id="24" name="Content Placeholder 23" descr="f(x) = (x + 3)^(1∕2) is">
            <a:extLst>
              <a:ext uri="{FF2B5EF4-FFF2-40B4-BE49-F238E27FC236}">
                <a16:creationId xmlns:a16="http://schemas.microsoft.com/office/drawing/2014/main" xmlns="" id="{9B5D2F33-DD84-4987-AE48-6A3C3FC4412B}"/>
              </a:ext>
            </a:extLst>
          </p:cNvPr>
          <p:cNvGraphicFramePr>
            <a:graphicFrameLocks noGrp="1" noChangeAspect="1"/>
          </p:cNvGraphicFramePr>
          <p:nvPr>
            <p:ph sz="quarter" idx="31"/>
            <p:extLst>
              <p:ext uri="{D42A27DB-BD31-4B8C-83A1-F6EECF244321}">
                <p14:modId xmlns:p14="http://schemas.microsoft.com/office/powerpoint/2010/main" val="2193001580"/>
              </p:ext>
            </p:extLst>
          </p:nvPr>
        </p:nvGraphicFramePr>
        <p:xfrm>
          <a:off x="3146425" y="3087545"/>
          <a:ext cx="2338388" cy="468313"/>
        </p:xfrm>
        <a:graphic>
          <a:graphicData uri="http://schemas.openxmlformats.org/presentationml/2006/ole">
            <mc:AlternateContent xmlns:mc="http://schemas.openxmlformats.org/markup-compatibility/2006">
              <mc:Choice xmlns:v="urn:schemas-microsoft-com:vml" Requires="v">
                <p:oleObj spid="_x0000_s541422" name="Equation" r:id="rId7" imgW="2539800" imgH="507960" progId="Equation.DSMT4">
                  <p:embed/>
                </p:oleObj>
              </mc:Choice>
              <mc:Fallback>
                <p:oleObj name="Equation" r:id="rId7" imgW="2539800" imgH="507960" progId="Equation.DSMT4">
                  <p:embed/>
                  <p:pic>
                    <p:nvPicPr>
                      <p:cNvPr id="23" name="Object 22">
                        <a:extLst>
                          <a:ext uri="{FF2B5EF4-FFF2-40B4-BE49-F238E27FC236}">
                            <a16:creationId xmlns:a16="http://schemas.microsoft.com/office/drawing/2014/main" xmlns="" id="{0EFCC331-B8E4-4D80-B0F5-5EB99DA6EDF0}"/>
                          </a:ext>
                        </a:extLst>
                      </p:cNvPr>
                      <p:cNvPicPr/>
                      <p:nvPr/>
                    </p:nvPicPr>
                    <p:blipFill>
                      <a:blip r:embed="rId8"/>
                      <a:stretch>
                        <a:fillRect/>
                      </a:stretch>
                    </p:blipFill>
                    <p:spPr>
                      <a:xfrm>
                        <a:off x="3146425" y="3087545"/>
                        <a:ext cx="2338388" cy="468313"/>
                      </a:xfrm>
                      <a:prstGeom prst="rect">
                        <a:avLst/>
                      </a:prstGeom>
                    </p:spPr>
                  </p:pic>
                </p:oleObj>
              </mc:Fallback>
            </mc:AlternateContent>
          </a:graphicData>
        </a:graphic>
      </p:graphicFrame>
      <p:graphicFrame>
        <p:nvGraphicFramePr>
          <p:cNvPr id="26" name="Content Placeholder 25" descr="f prime (x) = (1∕2)(x + 3)^(negative (1∕2))">
            <a:extLst>
              <a:ext uri="{FF2B5EF4-FFF2-40B4-BE49-F238E27FC236}">
                <a16:creationId xmlns:a16="http://schemas.microsoft.com/office/drawing/2014/main" xmlns="" id="{8A61205B-8C18-4309-8D13-9441E677023B}"/>
              </a:ext>
            </a:extLst>
          </p:cNvPr>
          <p:cNvGraphicFramePr>
            <a:graphicFrameLocks noGrp="1" noChangeAspect="1"/>
          </p:cNvGraphicFramePr>
          <p:nvPr>
            <p:ph sz="quarter" idx="32"/>
            <p:extLst>
              <p:ext uri="{D42A27DB-BD31-4B8C-83A1-F6EECF244321}">
                <p14:modId xmlns:p14="http://schemas.microsoft.com/office/powerpoint/2010/main" val="1072224158"/>
              </p:ext>
            </p:extLst>
          </p:nvPr>
        </p:nvGraphicFramePr>
        <p:xfrm>
          <a:off x="3133726" y="3667125"/>
          <a:ext cx="2197692" cy="635599"/>
        </p:xfrm>
        <a:graphic>
          <a:graphicData uri="http://schemas.openxmlformats.org/presentationml/2006/ole">
            <mc:AlternateContent xmlns:mc="http://schemas.openxmlformats.org/markup-compatibility/2006">
              <mc:Choice xmlns:v="urn:schemas-microsoft-com:vml" Requires="v">
                <p:oleObj spid="_x0000_s541423" name="Equation" r:id="rId9" imgW="2501640" imgH="723600" progId="Equation.DSMT4">
                  <p:embed/>
                </p:oleObj>
              </mc:Choice>
              <mc:Fallback>
                <p:oleObj name="Equation" r:id="rId9" imgW="2501640" imgH="723600" progId="Equation.DSMT4">
                  <p:embed/>
                  <p:pic>
                    <p:nvPicPr>
                      <p:cNvPr id="25" name="Object 24">
                        <a:extLst>
                          <a:ext uri="{FF2B5EF4-FFF2-40B4-BE49-F238E27FC236}">
                            <a16:creationId xmlns:a16="http://schemas.microsoft.com/office/drawing/2014/main" xmlns="" id="{9A1FCCF9-8095-43EB-90ED-3E40EEF4E4C8}"/>
                          </a:ext>
                        </a:extLst>
                      </p:cNvPr>
                      <p:cNvPicPr/>
                      <p:nvPr/>
                    </p:nvPicPr>
                    <p:blipFill>
                      <a:blip r:embed="rId10"/>
                      <a:stretch>
                        <a:fillRect/>
                      </a:stretch>
                    </p:blipFill>
                    <p:spPr>
                      <a:xfrm>
                        <a:off x="3133726" y="3667125"/>
                        <a:ext cx="2197692" cy="635599"/>
                      </a:xfrm>
                      <a:prstGeom prst="rect">
                        <a:avLst/>
                      </a:prstGeom>
                    </p:spPr>
                  </p:pic>
                </p:oleObj>
              </mc:Fallback>
            </mc:AlternateContent>
          </a:graphicData>
        </a:graphic>
      </p:graphicFrame>
      <p:graphicFrame>
        <p:nvGraphicFramePr>
          <p:cNvPr id="28" name="Content Placeholder 27" descr=" = 1∕(2 sqrt(x + 3))">
            <a:extLst>
              <a:ext uri="{FF2B5EF4-FFF2-40B4-BE49-F238E27FC236}">
                <a16:creationId xmlns:a16="http://schemas.microsoft.com/office/drawing/2014/main" xmlns="" id="{ADC46076-066D-45CD-A1AE-7CC10F9C6805}"/>
              </a:ext>
            </a:extLst>
          </p:cNvPr>
          <p:cNvGraphicFramePr>
            <a:graphicFrameLocks noGrp="1" noChangeAspect="1"/>
          </p:cNvGraphicFramePr>
          <p:nvPr>
            <p:ph sz="quarter" idx="33"/>
            <p:extLst>
              <p:ext uri="{D42A27DB-BD31-4B8C-83A1-F6EECF244321}">
                <p14:modId xmlns:p14="http://schemas.microsoft.com/office/powerpoint/2010/main" val="149547684"/>
              </p:ext>
            </p:extLst>
          </p:nvPr>
        </p:nvGraphicFramePr>
        <p:xfrm>
          <a:off x="3765680" y="4382710"/>
          <a:ext cx="1178279" cy="676419"/>
        </p:xfrm>
        <a:graphic>
          <a:graphicData uri="http://schemas.openxmlformats.org/presentationml/2006/ole">
            <mc:AlternateContent xmlns:mc="http://schemas.openxmlformats.org/markup-compatibility/2006">
              <mc:Choice xmlns:v="urn:schemas-microsoft-com:vml" Requires="v">
                <p:oleObj spid="_x0000_s541424" name="Equation" r:id="rId11" imgW="1371600" imgH="787320" progId="Equation.DSMT4">
                  <p:embed/>
                </p:oleObj>
              </mc:Choice>
              <mc:Fallback>
                <p:oleObj name="Equation" r:id="rId11" imgW="1371600" imgH="787320" progId="Equation.DSMT4">
                  <p:embed/>
                  <p:pic>
                    <p:nvPicPr>
                      <p:cNvPr id="27" name="Object 26">
                        <a:extLst>
                          <a:ext uri="{FF2B5EF4-FFF2-40B4-BE49-F238E27FC236}">
                            <a16:creationId xmlns:a16="http://schemas.microsoft.com/office/drawing/2014/main" xmlns="" id="{84A901C5-E826-43BA-8D7C-B6791D3198E6}"/>
                          </a:ext>
                        </a:extLst>
                      </p:cNvPr>
                      <p:cNvPicPr/>
                      <p:nvPr/>
                    </p:nvPicPr>
                    <p:blipFill>
                      <a:blip r:embed="rId12"/>
                      <a:stretch>
                        <a:fillRect/>
                      </a:stretch>
                    </p:blipFill>
                    <p:spPr>
                      <a:xfrm>
                        <a:off x="3765680" y="4382710"/>
                        <a:ext cx="1178279" cy="676419"/>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xmlns="" id="{239F62E7-B886-4C66-AF70-81D460F15C23}"/>
              </a:ext>
            </a:extLst>
          </p:cNvPr>
          <p:cNvSpPr>
            <a:spLocks noGrp="1"/>
          </p:cNvSpPr>
          <p:nvPr>
            <p:ph sz="quarter" idx="34"/>
          </p:nvPr>
        </p:nvSpPr>
        <p:spPr>
          <a:xfrm>
            <a:off x="798592" y="5414575"/>
            <a:ext cx="3879645" cy="275872"/>
          </a:xfrm>
        </p:spPr>
        <p:txBody>
          <a:bodyPr/>
          <a:lstStyle/>
          <a:p>
            <a:r>
              <a:rPr lang="en-US" altLang="en-US" dirty="0"/>
              <a:t>and so we have </a:t>
            </a:r>
            <a:r>
              <a:rPr lang="en-US" altLang="en-US" i="1" dirty="0"/>
              <a:t>f</a:t>
            </a:r>
            <a:r>
              <a:rPr lang="en-US" altLang="en-US" sz="400" dirty="0"/>
              <a:t> </a:t>
            </a:r>
            <a:r>
              <a:rPr lang="en-US" altLang="en-US" dirty="0"/>
              <a:t>(1) = 2 and</a:t>
            </a:r>
            <a:endParaRPr lang="en-US" dirty="0"/>
          </a:p>
        </p:txBody>
      </p:sp>
      <p:graphicFrame>
        <p:nvGraphicFramePr>
          <p:cNvPr id="30" name="Content Placeholder 29" descr="f prime (1) = (1∕4).">
            <a:extLst>
              <a:ext uri="{FF2B5EF4-FFF2-40B4-BE49-F238E27FC236}">
                <a16:creationId xmlns:a16="http://schemas.microsoft.com/office/drawing/2014/main" xmlns="" id="{A4DFA34C-A043-4E03-90C3-457402856F5D}"/>
              </a:ext>
            </a:extLst>
          </p:cNvPr>
          <p:cNvGraphicFramePr>
            <a:graphicFrameLocks noGrp="1" noChangeAspect="1"/>
          </p:cNvGraphicFramePr>
          <p:nvPr>
            <p:ph sz="quarter" idx="35"/>
            <p:extLst>
              <p:ext uri="{D42A27DB-BD31-4B8C-83A1-F6EECF244321}">
                <p14:modId xmlns:p14="http://schemas.microsoft.com/office/powerpoint/2010/main" val="2210104159"/>
              </p:ext>
            </p:extLst>
          </p:nvPr>
        </p:nvGraphicFramePr>
        <p:xfrm>
          <a:off x="4678237" y="5383579"/>
          <a:ext cx="1181100" cy="431800"/>
        </p:xfrm>
        <a:graphic>
          <a:graphicData uri="http://schemas.openxmlformats.org/presentationml/2006/ole">
            <mc:AlternateContent xmlns:mc="http://schemas.openxmlformats.org/markup-compatibility/2006">
              <mc:Choice xmlns:v="urn:schemas-microsoft-com:vml" Requires="v">
                <p:oleObj spid="_x0000_s541425" name="Equation" r:id="rId13" imgW="1180800" imgH="431640" progId="Equation.DSMT4">
                  <p:embed/>
                </p:oleObj>
              </mc:Choice>
              <mc:Fallback>
                <p:oleObj name="Equation" r:id="rId13" imgW="1180800" imgH="431640" progId="Equation.DSMT4">
                  <p:embed/>
                  <p:pic>
                    <p:nvPicPr>
                      <p:cNvPr id="29" name="Object 28">
                        <a:extLst>
                          <a:ext uri="{FF2B5EF4-FFF2-40B4-BE49-F238E27FC236}">
                            <a16:creationId xmlns:a16="http://schemas.microsoft.com/office/drawing/2014/main" xmlns="" id="{2D815B76-DE17-40B4-B2A0-450B33E86710}"/>
                          </a:ext>
                        </a:extLst>
                      </p:cNvPr>
                      <p:cNvPicPr/>
                      <p:nvPr/>
                    </p:nvPicPr>
                    <p:blipFill>
                      <a:blip r:embed="rId14"/>
                      <a:stretch>
                        <a:fillRect/>
                      </a:stretch>
                    </p:blipFill>
                    <p:spPr>
                      <a:xfrm>
                        <a:off x="4678237" y="5383579"/>
                        <a:ext cx="1181100" cy="431800"/>
                      </a:xfrm>
                      <a:prstGeom prst="rect">
                        <a:avLst/>
                      </a:prstGeom>
                    </p:spPr>
                  </p:pic>
                </p:oleObj>
              </mc:Fallback>
            </mc:AlternateContent>
          </a:graphicData>
        </a:graphic>
      </p:graphicFrame>
    </p:spTree>
    <p:extLst>
      <p:ext uri="{BB962C8B-B14F-4D97-AF65-F5344CB8AC3E}">
        <p14:creationId xmlns:p14="http://schemas.microsoft.com/office/powerpoint/2010/main" val="2804700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33086B-8C3F-49C6-985B-FA42F3972F9C}"/>
              </a:ext>
            </a:extLst>
          </p:cNvPr>
          <p:cNvSpPr>
            <a:spLocks noGrp="1"/>
          </p:cNvSpPr>
          <p:nvPr>
            <p:ph type="title"/>
          </p:nvPr>
        </p:nvSpPr>
        <p:spPr/>
        <p:txBody>
          <a:bodyPr/>
          <a:lstStyle/>
          <a:p>
            <a:r>
              <a:rPr lang="en-US" altLang="en-US" dirty="0"/>
              <a:t>Example 1 – Solution </a:t>
            </a:r>
            <a:r>
              <a:rPr lang="en-US" altLang="en-US" b="0" dirty="0"/>
              <a:t>(1 of 4)</a:t>
            </a:r>
            <a:endParaRPr lang="en-US" b="0" dirty="0"/>
          </a:p>
        </p:txBody>
      </p:sp>
      <p:sp>
        <p:nvSpPr>
          <p:cNvPr id="3" name="Content Placeholder 2">
            <a:extLst>
              <a:ext uri="{FF2B5EF4-FFF2-40B4-BE49-F238E27FC236}">
                <a16:creationId xmlns:a16="http://schemas.microsoft.com/office/drawing/2014/main" xmlns="" id="{30AC73A1-C2BD-4D45-BB86-488E80802C3C}"/>
              </a:ext>
            </a:extLst>
          </p:cNvPr>
          <p:cNvSpPr>
            <a:spLocks noGrp="1"/>
          </p:cNvSpPr>
          <p:nvPr>
            <p:ph sz="quarter" idx="23"/>
          </p:nvPr>
        </p:nvSpPr>
        <p:spPr/>
        <p:txBody>
          <a:bodyPr/>
          <a:lstStyle/>
          <a:p>
            <a:r>
              <a:rPr lang="en-US" altLang="en-US" dirty="0"/>
              <a:t>Putting these values into Equation 1, we see that the linearization is</a:t>
            </a:r>
          </a:p>
        </p:txBody>
      </p:sp>
      <p:graphicFrame>
        <p:nvGraphicFramePr>
          <p:cNvPr id="12" name="Content Placeholder 11" descr="L(x) = f(1) + f prime(1)(x minus 1).&#10;= 2 + (1∕4)(x minus 1).&#10;=  ((7∕4) + (x∕4))">
            <a:extLst>
              <a:ext uri="{FF2B5EF4-FFF2-40B4-BE49-F238E27FC236}">
                <a16:creationId xmlns:a16="http://schemas.microsoft.com/office/drawing/2014/main" xmlns="" id="{6FB0F897-DB28-4506-9B52-BAA42AAC5E8C}"/>
              </a:ext>
            </a:extLst>
          </p:cNvPr>
          <p:cNvGraphicFramePr>
            <a:graphicFrameLocks noGrp="1" noChangeAspect="1"/>
          </p:cNvGraphicFramePr>
          <p:nvPr>
            <p:ph sz="quarter" idx="24"/>
            <p:extLst>
              <p:ext uri="{D42A27DB-BD31-4B8C-83A1-F6EECF244321}">
                <p14:modId xmlns:p14="http://schemas.microsoft.com/office/powerpoint/2010/main" val="3596505863"/>
              </p:ext>
            </p:extLst>
          </p:nvPr>
        </p:nvGraphicFramePr>
        <p:xfrm>
          <a:off x="3951835" y="1857374"/>
          <a:ext cx="3912255" cy="1660741"/>
        </p:xfrm>
        <a:graphic>
          <a:graphicData uri="http://schemas.openxmlformats.org/presentationml/2006/ole">
            <mc:AlternateContent xmlns:mc="http://schemas.openxmlformats.org/markup-compatibility/2006">
              <mc:Choice xmlns:v="urn:schemas-microsoft-com:vml" Requires="v">
                <p:oleObj spid="_x0000_s541946" name="Equation" r:id="rId3" imgW="3924000" imgH="1663560" progId="Equation.DSMT4">
                  <p:embed/>
                </p:oleObj>
              </mc:Choice>
              <mc:Fallback>
                <p:oleObj name="Equation" r:id="rId3" imgW="3924000" imgH="1663560" progId="Equation.DSMT4">
                  <p:embed/>
                  <p:pic>
                    <p:nvPicPr>
                      <p:cNvPr id="11" name="Object 10">
                        <a:extLst>
                          <a:ext uri="{FF2B5EF4-FFF2-40B4-BE49-F238E27FC236}">
                            <a16:creationId xmlns:a16="http://schemas.microsoft.com/office/drawing/2014/main" xmlns="" id="{05F0D54E-6A80-4C33-9836-E2A0EC148486}"/>
                          </a:ext>
                        </a:extLst>
                      </p:cNvPr>
                      <p:cNvPicPr/>
                      <p:nvPr/>
                    </p:nvPicPr>
                    <p:blipFill>
                      <a:blip r:embed="rId4"/>
                      <a:stretch>
                        <a:fillRect/>
                      </a:stretch>
                    </p:blipFill>
                    <p:spPr>
                      <a:xfrm>
                        <a:off x="3951835" y="1857374"/>
                        <a:ext cx="3912255" cy="166074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2EC623DE-89EF-475C-B7F5-C65583708A4C}"/>
              </a:ext>
            </a:extLst>
          </p:cNvPr>
          <p:cNvSpPr>
            <a:spLocks noGrp="1"/>
          </p:cNvSpPr>
          <p:nvPr>
            <p:ph sz="quarter" idx="25"/>
          </p:nvPr>
        </p:nvSpPr>
        <p:spPr>
          <a:xfrm>
            <a:off x="736600" y="3830978"/>
            <a:ext cx="10712450" cy="324300"/>
          </a:xfrm>
        </p:spPr>
        <p:txBody>
          <a:bodyPr/>
          <a:lstStyle/>
          <a:p>
            <a:r>
              <a:rPr lang="en-US" altLang="en-US" dirty="0"/>
              <a:t>The corresponding linear approximation (2) is</a:t>
            </a:r>
          </a:p>
        </p:txBody>
      </p:sp>
      <p:graphicFrame>
        <p:nvGraphicFramePr>
          <p:cNvPr id="14" name="Content Placeholder 13" descr="(sqrt(x + 3)) approximately ((7∕4) + (x∕4)). (Caption). (when x is near 1.)">
            <a:extLst>
              <a:ext uri="{FF2B5EF4-FFF2-40B4-BE49-F238E27FC236}">
                <a16:creationId xmlns:a16="http://schemas.microsoft.com/office/drawing/2014/main" xmlns="" id="{2B6C4E09-1B63-474B-B298-A3B5D7B44BD8}"/>
              </a:ext>
            </a:extLst>
          </p:cNvPr>
          <p:cNvGraphicFramePr>
            <a:graphicFrameLocks noGrp="1" noChangeAspect="1"/>
          </p:cNvGraphicFramePr>
          <p:nvPr>
            <p:ph sz="quarter" idx="26"/>
            <p:extLst>
              <p:ext uri="{D42A27DB-BD31-4B8C-83A1-F6EECF244321}">
                <p14:modId xmlns:p14="http://schemas.microsoft.com/office/powerpoint/2010/main" val="3718462047"/>
              </p:ext>
            </p:extLst>
          </p:nvPr>
        </p:nvGraphicFramePr>
        <p:xfrm>
          <a:off x="4220840" y="4632217"/>
          <a:ext cx="4314835" cy="644068"/>
        </p:xfrm>
        <a:graphic>
          <a:graphicData uri="http://schemas.openxmlformats.org/presentationml/2006/ole">
            <mc:AlternateContent xmlns:mc="http://schemas.openxmlformats.org/markup-compatibility/2006">
              <mc:Choice xmlns:v="urn:schemas-microsoft-com:vml" Requires="v">
                <p:oleObj spid="_x0000_s541947" name="Equation" r:id="rId5" imgW="4851360" imgH="723600" progId="Equation.DSMT4">
                  <p:embed/>
                </p:oleObj>
              </mc:Choice>
              <mc:Fallback>
                <p:oleObj name="Equation" r:id="rId5" imgW="4851360" imgH="723600" progId="Equation.DSMT4">
                  <p:embed/>
                  <p:pic>
                    <p:nvPicPr>
                      <p:cNvPr id="13" name="Object 12">
                        <a:extLst>
                          <a:ext uri="{FF2B5EF4-FFF2-40B4-BE49-F238E27FC236}">
                            <a16:creationId xmlns:a16="http://schemas.microsoft.com/office/drawing/2014/main" xmlns="" id="{FB13960E-E2B8-47DC-8C9A-7086174FC22F}"/>
                          </a:ext>
                        </a:extLst>
                      </p:cNvPr>
                      <p:cNvPicPr/>
                      <p:nvPr/>
                    </p:nvPicPr>
                    <p:blipFill>
                      <a:blip r:embed="rId6"/>
                      <a:stretch>
                        <a:fillRect/>
                      </a:stretch>
                    </p:blipFill>
                    <p:spPr>
                      <a:xfrm>
                        <a:off x="4220840" y="4632217"/>
                        <a:ext cx="4314835" cy="644068"/>
                      </a:xfrm>
                      <a:prstGeom prst="rect">
                        <a:avLst/>
                      </a:prstGeom>
                    </p:spPr>
                  </p:pic>
                </p:oleObj>
              </mc:Fallback>
            </mc:AlternateContent>
          </a:graphicData>
        </a:graphic>
      </p:graphicFrame>
    </p:spTree>
    <p:extLst>
      <p:ext uri="{BB962C8B-B14F-4D97-AF65-F5344CB8AC3E}">
        <p14:creationId xmlns:p14="http://schemas.microsoft.com/office/powerpoint/2010/main" val="3619608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C1FC6F-1110-4E70-99CD-089B64DEF4A7}"/>
              </a:ext>
            </a:extLst>
          </p:cNvPr>
          <p:cNvSpPr>
            <a:spLocks noGrp="1"/>
          </p:cNvSpPr>
          <p:nvPr>
            <p:ph type="title"/>
          </p:nvPr>
        </p:nvSpPr>
        <p:spPr/>
        <p:txBody>
          <a:bodyPr/>
          <a:lstStyle/>
          <a:p>
            <a:r>
              <a:rPr lang="en-US" altLang="en-US" dirty="0"/>
              <a:t>Example 1 – Solution </a:t>
            </a:r>
            <a:r>
              <a:rPr lang="en-US" altLang="en-US" b="0" dirty="0"/>
              <a:t>(2 of 4)</a:t>
            </a:r>
            <a:endParaRPr lang="en-US" dirty="0"/>
          </a:p>
        </p:txBody>
      </p:sp>
      <p:sp>
        <p:nvSpPr>
          <p:cNvPr id="3" name="Content Placeholder 2">
            <a:extLst>
              <a:ext uri="{FF2B5EF4-FFF2-40B4-BE49-F238E27FC236}">
                <a16:creationId xmlns:a16="http://schemas.microsoft.com/office/drawing/2014/main" xmlns="" id="{0F91A1DC-9D98-48FD-85DC-4CE318FDD4BD}"/>
              </a:ext>
            </a:extLst>
          </p:cNvPr>
          <p:cNvSpPr>
            <a:spLocks noGrp="1"/>
          </p:cNvSpPr>
          <p:nvPr>
            <p:ph sz="quarter" idx="23"/>
          </p:nvPr>
        </p:nvSpPr>
        <p:spPr>
          <a:xfrm>
            <a:off x="736600" y="1289050"/>
            <a:ext cx="3051629" cy="356730"/>
          </a:xfrm>
        </p:spPr>
        <p:txBody>
          <a:bodyPr/>
          <a:lstStyle/>
          <a:p>
            <a:r>
              <a:rPr lang="en-US" altLang="en-US" dirty="0"/>
              <a:t>In particular, we have</a:t>
            </a:r>
          </a:p>
        </p:txBody>
      </p:sp>
      <p:graphicFrame>
        <p:nvGraphicFramePr>
          <p:cNvPr id="8" name="Content Placeholder 7" descr="sqrt(3.98)) approximately ((7∕4) + (0.98∕4)).&#10;=  (1.995)">
            <a:extLst>
              <a:ext uri="{FF2B5EF4-FFF2-40B4-BE49-F238E27FC236}">
                <a16:creationId xmlns:a16="http://schemas.microsoft.com/office/drawing/2014/main" xmlns="" id="{3F7D0F68-8DF0-4B2E-9EB4-815A9FD609DE}"/>
              </a:ext>
            </a:extLst>
          </p:cNvPr>
          <p:cNvGraphicFramePr>
            <a:graphicFrameLocks noGrp="1" noChangeAspect="1"/>
          </p:cNvGraphicFramePr>
          <p:nvPr>
            <p:ph sz="quarter" idx="24"/>
            <p:extLst>
              <p:ext uri="{D42A27DB-BD31-4B8C-83A1-F6EECF244321}">
                <p14:modId xmlns:p14="http://schemas.microsoft.com/office/powerpoint/2010/main" val="1173266521"/>
              </p:ext>
            </p:extLst>
          </p:nvPr>
        </p:nvGraphicFramePr>
        <p:xfrm>
          <a:off x="3944103" y="1784349"/>
          <a:ext cx="3058103" cy="1145043"/>
        </p:xfrm>
        <a:graphic>
          <a:graphicData uri="http://schemas.openxmlformats.org/presentationml/2006/ole">
            <mc:AlternateContent xmlns:mc="http://schemas.openxmlformats.org/markup-compatibility/2006">
              <mc:Choice xmlns:v="urn:schemas-microsoft-com:vml" Requires="v">
                <p:oleObj spid="_x0000_s542971" name="Equation" r:id="rId3" imgW="2781000" imgH="1041120" progId="Equation.DSMT4">
                  <p:embed/>
                </p:oleObj>
              </mc:Choice>
              <mc:Fallback>
                <p:oleObj name="Equation" r:id="rId3" imgW="2781000" imgH="1041120" progId="Equation.DSMT4">
                  <p:embed/>
                  <p:pic>
                    <p:nvPicPr>
                      <p:cNvPr id="7" name="Object 6">
                        <a:extLst>
                          <a:ext uri="{FF2B5EF4-FFF2-40B4-BE49-F238E27FC236}">
                            <a16:creationId xmlns:a16="http://schemas.microsoft.com/office/drawing/2014/main" xmlns="" id="{FE1E71BC-4A13-42E1-A34A-18198F16B1CB}"/>
                          </a:ext>
                        </a:extLst>
                      </p:cNvPr>
                      <p:cNvPicPr/>
                      <p:nvPr/>
                    </p:nvPicPr>
                    <p:blipFill>
                      <a:blip r:embed="rId4"/>
                      <a:stretch>
                        <a:fillRect/>
                      </a:stretch>
                    </p:blipFill>
                    <p:spPr>
                      <a:xfrm>
                        <a:off x="3944103" y="1784349"/>
                        <a:ext cx="3058103" cy="1145043"/>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9C80FDFF-F681-4136-858B-F2465581FBC6}"/>
              </a:ext>
            </a:extLst>
          </p:cNvPr>
          <p:cNvSpPr>
            <a:spLocks noGrp="1"/>
          </p:cNvSpPr>
          <p:nvPr>
            <p:ph sz="quarter" idx="25"/>
          </p:nvPr>
        </p:nvSpPr>
        <p:spPr>
          <a:xfrm>
            <a:off x="736600" y="2929393"/>
            <a:ext cx="569686" cy="356730"/>
          </a:xfrm>
        </p:spPr>
        <p:txBody>
          <a:bodyPr/>
          <a:lstStyle/>
          <a:p>
            <a:r>
              <a:rPr lang="en-US" altLang="en-US" dirty="0"/>
              <a:t>and</a:t>
            </a:r>
          </a:p>
        </p:txBody>
      </p:sp>
      <p:graphicFrame>
        <p:nvGraphicFramePr>
          <p:cNvPr id="10" name="Content Placeholder 9" descr="Sqrt (4.05)) approximately ((7∕4) + (1.05∕4)).&#10;=  (2.0125)">
            <a:extLst>
              <a:ext uri="{FF2B5EF4-FFF2-40B4-BE49-F238E27FC236}">
                <a16:creationId xmlns:a16="http://schemas.microsoft.com/office/drawing/2014/main" xmlns="" id="{68857306-E09C-4E75-8562-45A4AF0DAD87}"/>
              </a:ext>
            </a:extLst>
          </p:cNvPr>
          <p:cNvGraphicFramePr>
            <a:graphicFrameLocks noGrp="1" noChangeAspect="1"/>
          </p:cNvGraphicFramePr>
          <p:nvPr>
            <p:ph sz="quarter" idx="26"/>
            <p:extLst>
              <p:ext uri="{D42A27DB-BD31-4B8C-83A1-F6EECF244321}">
                <p14:modId xmlns:p14="http://schemas.microsoft.com/office/powerpoint/2010/main" val="435929306"/>
              </p:ext>
            </p:extLst>
          </p:nvPr>
        </p:nvGraphicFramePr>
        <p:xfrm>
          <a:off x="4050764" y="3750592"/>
          <a:ext cx="2939975" cy="1071697"/>
        </p:xfrm>
        <a:graphic>
          <a:graphicData uri="http://schemas.openxmlformats.org/presentationml/2006/ole">
            <mc:AlternateContent xmlns:mc="http://schemas.openxmlformats.org/markup-compatibility/2006">
              <mc:Choice xmlns:v="urn:schemas-microsoft-com:vml" Requires="v">
                <p:oleObj spid="_x0000_s542972" name="Equation" r:id="rId5" imgW="2857320" imgH="1041120" progId="Equation.DSMT4">
                  <p:embed/>
                </p:oleObj>
              </mc:Choice>
              <mc:Fallback>
                <p:oleObj name="Equation" r:id="rId5" imgW="2857320" imgH="1041120" progId="Equation.DSMT4">
                  <p:embed/>
                  <p:pic>
                    <p:nvPicPr>
                      <p:cNvPr id="9" name="Object 8">
                        <a:extLst>
                          <a:ext uri="{FF2B5EF4-FFF2-40B4-BE49-F238E27FC236}">
                            <a16:creationId xmlns:a16="http://schemas.microsoft.com/office/drawing/2014/main" xmlns="" id="{B4D73BAA-EA93-4948-8D1D-10EFA10311AF}"/>
                          </a:ext>
                        </a:extLst>
                      </p:cNvPr>
                      <p:cNvPicPr/>
                      <p:nvPr/>
                    </p:nvPicPr>
                    <p:blipFill>
                      <a:blip r:embed="rId6"/>
                      <a:stretch>
                        <a:fillRect/>
                      </a:stretch>
                    </p:blipFill>
                    <p:spPr>
                      <a:xfrm>
                        <a:off x="4050764" y="3750592"/>
                        <a:ext cx="2939975" cy="1071697"/>
                      </a:xfrm>
                      <a:prstGeom prst="rect">
                        <a:avLst/>
                      </a:prstGeom>
                    </p:spPr>
                  </p:pic>
                </p:oleObj>
              </mc:Fallback>
            </mc:AlternateContent>
          </a:graphicData>
        </a:graphic>
      </p:graphicFrame>
    </p:spTree>
    <p:extLst>
      <p:ext uri="{BB962C8B-B14F-4D97-AF65-F5344CB8AC3E}">
        <p14:creationId xmlns:p14="http://schemas.microsoft.com/office/powerpoint/2010/main" val="2569251518"/>
      </p:ext>
    </p:extLst>
  </p:cSld>
  <p:clrMapOvr>
    <a:masterClrMapping/>
  </p:clrMapOvr>
</p:sld>
</file>

<file path=ppt/theme/theme1.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xmlns=""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2.xml><?xml version="1.0" encoding="utf-8"?>
<ds:datastoreItem xmlns:ds="http://schemas.openxmlformats.org/officeDocument/2006/customXml" ds:itemID="{7F60B298-C6B1-4CA0-A44C-8B6FAB39D879}">
  <ds:schemaRefs>
    <ds:schemaRef ds:uri="http://purl.org/dc/dcmitype/"/>
    <ds:schemaRef ds:uri="http://schemas.microsoft.com/office/2006/documentManagement/types"/>
    <ds:schemaRef ds:uri="http://purl.org/dc/elements/1.1/"/>
    <ds:schemaRef ds:uri="http://www.w3.org/XML/1998/namespace"/>
    <ds:schemaRef ds:uri="a4d2ff27-a226-42e2-a79e-c1ae662d212e"/>
    <ds:schemaRef ds:uri="http://purl.org/dc/terms/"/>
    <ds:schemaRef ds:uri="a3520c62-91d1-4715-93cb-6b6cc6733a1f"/>
    <ds:schemaRef ds:uri="http://schemas.microsoft.com/office/2006/metadata/properties"/>
    <ds:schemaRef ds:uri="http://schemas.microsoft.com/office/infopath/2007/PartnerControls"/>
    <ds:schemaRef ds:uri="http://schemas.openxmlformats.org/package/2006/metadata/core-properties"/>
    <ds:schemaRef ds:uri="f856fc18-c0f7-462c-a53d-fc2610d0c4c8"/>
  </ds:schemaRefs>
</ds:datastoreItem>
</file>

<file path=customXml/itemProps3.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4227</TotalTime>
  <Words>1562</Words>
  <Application>Microsoft Office PowerPoint</Application>
  <PresentationFormat>Custom</PresentationFormat>
  <Paragraphs>129</Paragraphs>
  <Slides>36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1_Office Theme</vt:lpstr>
      <vt:lpstr>Equation</vt:lpstr>
      <vt:lpstr>3</vt:lpstr>
      <vt:lpstr>3.10</vt:lpstr>
      <vt:lpstr>Linear Approximations and Differentials (1 of 1)</vt:lpstr>
      <vt:lpstr>Linearization and Approximation</vt:lpstr>
      <vt:lpstr>Linearization and Approximation (1 of 5)</vt:lpstr>
      <vt:lpstr>Linearization and Approximation (2 of 5)</vt:lpstr>
      <vt:lpstr>Example 1</vt:lpstr>
      <vt:lpstr>Example 1 – Solution (1 of 4)</vt:lpstr>
      <vt:lpstr>Example 1 – Solution (2 of 4)</vt:lpstr>
      <vt:lpstr>Example 1 – Solution (3 of 4)</vt:lpstr>
      <vt:lpstr>Example 1 – Solution (4 of 4)</vt:lpstr>
      <vt:lpstr>Linearization and Approximation (3 of 5)</vt:lpstr>
      <vt:lpstr>Linearization and Approximation (4 of 5)</vt:lpstr>
      <vt:lpstr>Linearization and Approximation (5 of 5)</vt:lpstr>
      <vt:lpstr>Example 2</vt:lpstr>
      <vt:lpstr>Example 2 – Solution (1 of 4)</vt:lpstr>
      <vt:lpstr>Example 2 – Solution (2 of 4)</vt:lpstr>
      <vt:lpstr>Example 2 – Solution (3 of 4)</vt:lpstr>
      <vt:lpstr>Example 2 – Solution (4 of 4)</vt:lpstr>
      <vt:lpstr>Applications to Physics</vt:lpstr>
      <vt:lpstr>Applications to Physics (1 of 3)</vt:lpstr>
      <vt:lpstr>Applications to Physics (2 of 3)</vt:lpstr>
      <vt:lpstr>Applications to Physics (3 of 3)</vt:lpstr>
      <vt:lpstr>Differentials</vt:lpstr>
      <vt:lpstr>Differentials (1 of 7)</vt:lpstr>
      <vt:lpstr>Differentials (2 of 7)</vt:lpstr>
      <vt:lpstr>Differentials (3 of 7)</vt:lpstr>
      <vt:lpstr>Differentials (4 of 7)</vt:lpstr>
      <vt:lpstr>Example 3</vt:lpstr>
      <vt:lpstr>Example 3 – Solution (1 of 2)</vt:lpstr>
      <vt:lpstr>Example 3 – Solution (2 of 2)</vt:lpstr>
      <vt:lpstr>Differentials (5 of 7)</vt:lpstr>
      <vt:lpstr>Example 4</vt:lpstr>
      <vt:lpstr>Example 4 – Solution</vt:lpstr>
      <vt:lpstr>Differentials (6 of 7)</vt:lpstr>
      <vt:lpstr>Differentials (7 of 7)</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Triola, Courtney A</dc:creator>
  <cp:lastModifiedBy>Acer</cp:lastModifiedBy>
  <cp:revision>1086</cp:revision>
  <cp:lastPrinted>2016-10-03T15:29:39Z</cp:lastPrinted>
  <dcterms:created xsi:type="dcterms:W3CDTF">2017-12-08T21:17:47Z</dcterms:created>
  <dcterms:modified xsi:type="dcterms:W3CDTF">2020-04-15T11:31:24Z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