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5"/>
  </p:sldMasterIdLst>
  <p:notesMasterIdLst>
    <p:notesMasterId r:id="rId31"/>
  </p:notesMasterIdLst>
  <p:handoutMasterIdLst>
    <p:handoutMasterId r:id="rId32"/>
  </p:handoutMasterIdLst>
  <p:sldIdLst>
    <p:sldId id="313" r:id="rId6"/>
    <p:sldId id="320" r:id="rId7"/>
    <p:sldId id="265" r:id="rId8"/>
    <p:sldId id="334" r:id="rId9"/>
    <p:sldId id="266" r:id="rId10"/>
    <p:sldId id="267" r:id="rId11"/>
    <p:sldId id="335" r:id="rId12"/>
    <p:sldId id="269" r:id="rId13"/>
    <p:sldId id="270" r:id="rId14"/>
    <p:sldId id="271" r:id="rId15"/>
    <p:sldId id="336" r:id="rId16"/>
    <p:sldId id="273" r:id="rId17"/>
    <p:sldId id="337" r:id="rId18"/>
    <p:sldId id="338" r:id="rId19"/>
    <p:sldId id="276" r:id="rId20"/>
    <p:sldId id="339" r:id="rId21"/>
    <p:sldId id="340" r:id="rId22"/>
    <p:sldId id="278" r:id="rId23"/>
    <p:sldId id="279" r:id="rId24"/>
    <p:sldId id="280" r:id="rId25"/>
    <p:sldId id="284" r:id="rId26"/>
    <p:sldId id="281" r:id="rId27"/>
    <p:sldId id="285" r:id="rId28"/>
    <p:sldId id="282" r:id="rId29"/>
    <p:sldId id="283" r:id="rId3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2E24"/>
    <a:srgbClr val="FF6300"/>
    <a:srgbClr val="004A78"/>
    <a:srgbClr val="0000A3"/>
    <a:srgbClr val="000000"/>
    <a:srgbClr val="A30000"/>
    <a:srgbClr val="E7EFF7"/>
    <a:srgbClr val="CBDDEF"/>
    <a:srgbClr val="006298"/>
    <a:srgbClr val="E925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04" autoAdjust="0"/>
    <p:restoredTop sz="95349" autoAdjust="0"/>
  </p:normalViewPr>
  <p:slideViewPr>
    <p:cSldViewPr snapToGrid="0" snapToObjects="1">
      <p:cViewPr>
        <p:scale>
          <a:sx n="66" d="100"/>
          <a:sy n="66" d="100"/>
        </p:scale>
        <p:origin x="-252" y="-186"/>
      </p:cViewPr>
      <p:guideLst>
        <p:guide orient="horz" pos="2160"/>
        <p:guide pos="3840"/>
      </p:guideLst>
    </p:cSldViewPr>
  </p:slideViewPr>
  <p:outlineViewPr>
    <p:cViewPr>
      <p:scale>
        <a:sx n="66" d="100"/>
        <a:sy n="66" d="100"/>
      </p:scale>
      <p:origin x="0" y="0"/>
    </p:cViewPr>
  </p:outlineViewPr>
  <p:notesTextViewPr>
    <p:cViewPr>
      <p:scale>
        <a:sx n="20" d="100"/>
        <a:sy n="20"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4/15/2020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37601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154313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4275043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3525774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2789339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484876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80660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1266414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4594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val="42768461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19313233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536700"/>
            <a:ext cx="8128000"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10876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srcRect/>
          <a:stretch/>
        </p:blipFill>
        <p:spPr>
          <a:xfrm>
            <a:off x="2049220" y="1536700"/>
            <a:ext cx="8093559"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31373534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63441737"/>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250254447"/>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55936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7705448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32588826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28418743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28818140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2958866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18192509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2027758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244760353"/>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41619814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30011372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9300422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4257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val="392880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969742248"/>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5409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10647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1094801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1532413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1361676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val="329871031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755" r:id="rId25"/>
    <p:sldLayoutId id="2147483756" r:id="rId26"/>
    <p:sldLayoutId id="2147483757" r:id="rId27"/>
    <p:sldLayoutId id="2147483758" r:id="rId28"/>
    <p:sldLayoutId id="2147483759" r:id="rId29"/>
    <p:sldLayoutId id="2147483760" r:id="rId30"/>
    <p:sldLayoutId id="2147483761" r:id="rId31"/>
    <p:sldLayoutId id="2147483762" r:id="rId32"/>
    <p:sldLayoutId id="2147483763" r:id="rId33"/>
    <p:sldLayoutId id="2147483764" r:id="rId34"/>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3.bin"/><Relationship Id="rId4" Type="http://schemas.openxmlformats.org/officeDocument/2006/relationships/image" Target="../media/image1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0.png"/><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9.wmf"/><Relationship Id="rId5" Type="http://schemas.openxmlformats.org/officeDocument/2006/relationships/oleObject" Target="../embeddings/oleObject6.bin"/><Relationship Id="rId4" Type="http://schemas.openxmlformats.org/officeDocument/2006/relationships/image" Target="../media/image1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8.bin"/><Relationship Id="rId4" Type="http://schemas.openxmlformats.org/officeDocument/2006/relationships/image" Target="../media/image21.wmf"/></Relationships>
</file>

<file path=ppt/slides/_rels/slide22.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4.wmf"/><Relationship Id="rId11" Type="http://schemas.openxmlformats.org/officeDocument/2006/relationships/image" Target="../media/image27.png"/><Relationship Id="rId5" Type="http://schemas.openxmlformats.org/officeDocument/2006/relationships/oleObject" Target="../embeddings/oleObject10.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14.bin"/><Relationship Id="rId4" Type="http://schemas.openxmlformats.org/officeDocument/2006/relationships/image" Target="../media/image2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31.wmf"/><Relationship Id="rId5" Type="http://schemas.openxmlformats.org/officeDocument/2006/relationships/oleObject" Target="../embeddings/oleObject16.bin"/><Relationship Id="rId4" Type="http://schemas.openxmlformats.org/officeDocument/2006/relationships/image" Target="../media/image30.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4</a:t>
            </a:r>
          </a:p>
        </p:txBody>
      </p:sp>
      <p:sp>
        <p:nvSpPr>
          <p:cNvPr id="6" name="Text Placeholder 5"/>
          <p:cNvSpPr>
            <a:spLocks noGrp="1"/>
          </p:cNvSpPr>
          <p:nvPr>
            <p:ph type="body" sz="quarter" idx="11"/>
          </p:nvPr>
        </p:nvSpPr>
        <p:spPr>
          <a:xfrm>
            <a:off x="2002877" y="481562"/>
            <a:ext cx="8083231" cy="895457"/>
          </a:xfrm>
        </p:spPr>
        <p:txBody>
          <a:bodyPr/>
          <a:lstStyle/>
          <a:p>
            <a:r>
              <a:rPr lang="en-US" dirty="0"/>
              <a:t>Applications of Differentiation</a:t>
            </a:r>
          </a:p>
        </p:txBody>
      </p:sp>
      <p:sp>
        <p:nvSpPr>
          <p:cNvPr id="11" name="Content Placeholder 10"/>
          <p:cNvSpPr>
            <a:spLocks noGrp="1"/>
          </p:cNvSpPr>
          <p:nvPr>
            <p:ph sz="quarter" idx="12"/>
          </p:nvPr>
        </p:nvSpPr>
        <p:spPr/>
        <p:txBody>
          <a:bodyPr/>
          <a:lstStyle/>
          <a:p>
            <a:r>
              <a:rPr lang="en-IN"/>
              <a:t>Copyright © Cengage Learning. All rights reserved. </a:t>
            </a:r>
            <a:endParaRPr lang="en-IN" dirty="0"/>
          </a:p>
        </p:txBody>
      </p:sp>
    </p:spTree>
    <p:extLst>
      <p:ext uri="{BB962C8B-B14F-4D97-AF65-F5344CB8AC3E}">
        <p14:creationId xmlns:p14="http://schemas.microsoft.com/office/powerpoint/2010/main" val="105754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839AFA97-7F6D-4BCF-B6DE-9AC0C0A74D94}"/>
              </a:ext>
            </a:extLst>
          </p:cNvPr>
          <p:cNvSpPr>
            <a:spLocks noGrp="1"/>
          </p:cNvSpPr>
          <p:nvPr>
            <p:ph type="title"/>
          </p:nvPr>
        </p:nvSpPr>
        <p:spPr>
          <a:xfrm>
            <a:off x="838200" y="384175"/>
            <a:ext cx="10515600" cy="672105"/>
          </a:xfrm>
        </p:spPr>
        <p:txBody>
          <a:bodyPr/>
          <a:lstStyle/>
          <a:p>
            <a:r>
              <a:rPr lang="en-IN" altLang="en-US" dirty="0"/>
              <a:t>Absolute and Local Extreme Values </a:t>
            </a:r>
            <a:r>
              <a:rPr lang="en-US" altLang="en-US" dirty="0" smtClean="0"/>
              <a:t>(6 </a:t>
            </a:r>
            <a:r>
              <a:rPr lang="en-US" altLang="en-US" dirty="0"/>
              <a:t>of 12)</a:t>
            </a:r>
            <a:endParaRPr lang="en-US" dirty="0"/>
          </a:p>
        </p:txBody>
      </p:sp>
      <p:sp>
        <p:nvSpPr>
          <p:cNvPr id="3" name="Text Placeholder 2">
            <a:extLst>
              <a:ext uri="{FF2B5EF4-FFF2-40B4-BE49-F238E27FC236}">
                <a16:creationId xmlns:a16="http://schemas.microsoft.com/office/drawing/2014/main" xmlns="" id="{B5E6BB58-2B67-4B85-A37D-69D945844BC0}"/>
              </a:ext>
            </a:extLst>
          </p:cNvPr>
          <p:cNvSpPr>
            <a:spLocks noGrp="1"/>
          </p:cNvSpPr>
          <p:nvPr>
            <p:ph type="body" sz="quarter" idx="15"/>
          </p:nvPr>
        </p:nvSpPr>
        <p:spPr>
          <a:xfrm>
            <a:off x="743576" y="1289684"/>
            <a:ext cx="10711543" cy="2977516"/>
          </a:xfrm>
        </p:spPr>
        <p:txBody>
          <a:bodyPr/>
          <a:lstStyle/>
          <a:p>
            <a:pPr>
              <a:lnSpc>
                <a:spcPct val="100000"/>
              </a:lnSpc>
            </a:pPr>
            <a:r>
              <a:rPr lang="en-US" altLang="en-US" dirty="0"/>
              <a:t>It’s not the absolute minimum because </a:t>
            </a:r>
            <a:r>
              <a:rPr lang="en-US" altLang="en-US" i="1" dirty="0" smtClean="0"/>
              <a:t>f</a:t>
            </a:r>
            <a:r>
              <a:rPr lang="en-US" altLang="en-US" sz="400" i="1" dirty="0" smtClean="0"/>
              <a:t> </a:t>
            </a:r>
            <a:r>
              <a:rPr lang="en-US" altLang="en-US" dirty="0" smtClean="0"/>
              <a:t>(</a:t>
            </a:r>
            <a:r>
              <a:rPr lang="en-US" altLang="en-US" i="1" dirty="0"/>
              <a:t>x</a:t>
            </a:r>
            <a:r>
              <a:rPr lang="en-US" altLang="en-US" dirty="0"/>
              <a:t>) takes smaller values when </a:t>
            </a:r>
            <a:r>
              <a:rPr lang="en-US" altLang="en-US" i="1" dirty="0"/>
              <a:t>x</a:t>
            </a:r>
            <a:r>
              <a:rPr lang="en-US" altLang="en-US" dirty="0"/>
              <a:t> is near 12 (in the interval </a:t>
            </a:r>
            <a:r>
              <a:rPr lang="en-US" altLang="en-US" i="1" dirty="0"/>
              <a:t>K</a:t>
            </a:r>
            <a:r>
              <a:rPr lang="en-US" altLang="en-US" dirty="0"/>
              <a:t>, for instance).</a:t>
            </a:r>
          </a:p>
          <a:p>
            <a:pPr>
              <a:lnSpc>
                <a:spcPct val="100000"/>
              </a:lnSpc>
            </a:pPr>
            <a:endParaRPr lang="en-US" altLang="en-US" sz="1200" dirty="0"/>
          </a:p>
          <a:p>
            <a:pPr>
              <a:lnSpc>
                <a:spcPct val="100000"/>
              </a:lnSpc>
            </a:pPr>
            <a:r>
              <a:rPr lang="en-US" altLang="en-US" dirty="0"/>
              <a:t>In fact </a:t>
            </a:r>
            <a:r>
              <a:rPr lang="en-US" altLang="en-US" i="1" dirty="0" smtClean="0"/>
              <a:t>f</a:t>
            </a:r>
            <a:r>
              <a:rPr lang="en-US" altLang="en-US" sz="400" i="1" dirty="0" smtClean="0"/>
              <a:t> </a:t>
            </a:r>
            <a:r>
              <a:rPr lang="en-US" altLang="en-US" dirty="0" smtClean="0"/>
              <a:t>(</a:t>
            </a:r>
            <a:r>
              <a:rPr lang="en-US" altLang="en-US" dirty="0"/>
              <a:t>12) = 3 is both a local minimum and the absolute minimum.</a:t>
            </a:r>
          </a:p>
          <a:p>
            <a:pPr>
              <a:lnSpc>
                <a:spcPct val="100000"/>
              </a:lnSpc>
            </a:pPr>
            <a:endParaRPr lang="en-US" altLang="en-US" sz="1400" dirty="0"/>
          </a:p>
          <a:p>
            <a:pPr>
              <a:lnSpc>
                <a:spcPct val="100000"/>
              </a:lnSpc>
            </a:pPr>
            <a:r>
              <a:rPr lang="en-US" altLang="en-US" dirty="0"/>
              <a:t>Similarly, </a:t>
            </a:r>
            <a:r>
              <a:rPr lang="en-US" altLang="en-US" i="1" dirty="0" smtClean="0"/>
              <a:t>f</a:t>
            </a:r>
            <a:r>
              <a:rPr lang="en-US" altLang="en-US" sz="400" i="1" dirty="0" smtClean="0"/>
              <a:t> </a:t>
            </a:r>
            <a:r>
              <a:rPr lang="en-US" altLang="en-US" dirty="0" smtClean="0"/>
              <a:t>(</a:t>
            </a:r>
            <a:r>
              <a:rPr lang="en-US" altLang="en-US" dirty="0"/>
              <a:t>8) = 7 is a local maximum, but not the absolute maximum because </a:t>
            </a:r>
            <a:r>
              <a:rPr lang="en-US" altLang="en-US" i="1" dirty="0"/>
              <a:t>f</a:t>
            </a:r>
            <a:r>
              <a:rPr lang="en-US" altLang="en-US" dirty="0"/>
              <a:t> takes larger values near 1.</a:t>
            </a:r>
          </a:p>
        </p:txBody>
      </p:sp>
    </p:spTree>
    <p:extLst>
      <p:ext uri="{BB962C8B-B14F-4D97-AF65-F5344CB8AC3E}">
        <p14:creationId xmlns:p14="http://schemas.microsoft.com/office/powerpoint/2010/main" val="1517329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xmlns="" id="{1F227A3B-F3D9-4B4E-A28B-72784FBB8665}"/>
              </a:ext>
            </a:extLst>
          </p:cNvPr>
          <p:cNvSpPr>
            <a:spLocks noGrp="1"/>
          </p:cNvSpPr>
          <p:nvPr>
            <p:ph type="title"/>
          </p:nvPr>
        </p:nvSpPr>
        <p:spPr/>
        <p:txBody>
          <a:bodyPr/>
          <a:lstStyle/>
          <a:p>
            <a:r>
              <a:rPr lang="en-US" altLang="en-US" dirty="0"/>
              <a:t>Example 2</a:t>
            </a:r>
            <a:endParaRPr lang="en-IN" dirty="0"/>
          </a:p>
        </p:txBody>
      </p:sp>
      <p:sp>
        <p:nvSpPr>
          <p:cNvPr id="2" name="Content Placeholder 1">
            <a:extLst>
              <a:ext uri="{FF2B5EF4-FFF2-40B4-BE49-F238E27FC236}">
                <a16:creationId xmlns:a16="http://schemas.microsoft.com/office/drawing/2014/main" xmlns="" id="{EB7975E9-452A-498F-9D0D-6CF3E8A77D3D}"/>
              </a:ext>
            </a:extLst>
          </p:cNvPr>
          <p:cNvSpPr>
            <a:spLocks noGrp="1"/>
          </p:cNvSpPr>
          <p:nvPr>
            <p:ph sz="quarter" idx="23"/>
          </p:nvPr>
        </p:nvSpPr>
        <p:spPr>
          <a:xfrm>
            <a:off x="736600" y="1289049"/>
            <a:ext cx="10718800" cy="1134653"/>
          </a:xfrm>
        </p:spPr>
        <p:txBody>
          <a:bodyPr/>
          <a:lstStyle/>
          <a:p>
            <a:pPr>
              <a:lnSpc>
                <a:spcPct val="100000"/>
              </a:lnSpc>
            </a:pPr>
            <a:r>
              <a:rPr lang="en-US" altLang="en-US" dirty="0"/>
              <a:t>The function </a:t>
            </a:r>
            <a:r>
              <a:rPr lang="en-US" altLang="en-US" i="1" dirty="0" smtClean="0"/>
              <a:t>f</a:t>
            </a:r>
            <a:r>
              <a:rPr lang="en-US" altLang="en-US" sz="400" i="1" dirty="0" smtClean="0"/>
              <a:t> </a:t>
            </a:r>
            <a:r>
              <a:rPr lang="en-US" altLang="en-US" dirty="0" smtClean="0"/>
              <a:t>(</a:t>
            </a:r>
            <a:r>
              <a:rPr lang="en-US" altLang="en-US" i="1" dirty="0"/>
              <a:t>x</a:t>
            </a:r>
            <a:r>
              <a:rPr lang="en-US" altLang="en-US" dirty="0"/>
              <a:t>) = cos </a:t>
            </a:r>
            <a:r>
              <a:rPr lang="en-US" altLang="en-US" i="1" dirty="0"/>
              <a:t>x</a:t>
            </a:r>
            <a:r>
              <a:rPr lang="en-US" altLang="en-US" dirty="0"/>
              <a:t> takes on its (local and absolute) maximum value of 1 infinitely many times, </a:t>
            </a:r>
            <a:r>
              <a:rPr lang="en-IN" dirty="0"/>
              <a:t>because</a:t>
            </a:r>
            <a:r>
              <a:rPr lang="en-US" altLang="en-US" dirty="0"/>
              <a:t> cos 2</a:t>
            </a:r>
            <a:r>
              <a:rPr lang="en-US" altLang="en-US" i="1" dirty="0"/>
              <a:t>n</a:t>
            </a:r>
            <a:r>
              <a:rPr lang="el-GR" altLang="en-US" i="1" dirty="0">
                <a:latin typeface="Arial" panose="020B0604020202020204" pitchFamily="34" charset="0"/>
                <a:cs typeface="Arial" panose="020B0604020202020204" pitchFamily="34" charset="0"/>
              </a:rPr>
              <a:t>π</a:t>
            </a:r>
            <a:r>
              <a:rPr lang="en-US" altLang="en-US" dirty="0"/>
              <a:t> = 1 for any integer </a:t>
            </a:r>
            <a:r>
              <a:rPr lang="en-US" altLang="en-US" i="1" dirty="0"/>
              <a:t>n</a:t>
            </a:r>
            <a:r>
              <a:rPr lang="en-US" altLang="en-US" dirty="0"/>
              <a:t> and −1 </a:t>
            </a:r>
            <a:r>
              <a:rPr lang="en-US" altLang="en-US" dirty="0">
                <a:latin typeface="Arial" panose="020B0604020202020204" pitchFamily="34" charset="0"/>
                <a:cs typeface="Arial" panose="020B0604020202020204" pitchFamily="34" charset="0"/>
                <a:sym typeface="Symbol" panose="05050102010706020507" pitchFamily="18" charset="2"/>
              </a:rPr>
              <a:t>≤</a:t>
            </a:r>
            <a:r>
              <a:rPr lang="en-US" altLang="en-US" dirty="0"/>
              <a:t> cos </a:t>
            </a:r>
            <a:r>
              <a:rPr lang="en-US" altLang="en-US" i="1" dirty="0"/>
              <a:t>x</a:t>
            </a:r>
            <a:r>
              <a:rPr lang="en-US" altLang="en-US" dirty="0"/>
              <a:t> </a:t>
            </a:r>
            <a:r>
              <a:rPr lang="en-US" altLang="en-US" dirty="0">
                <a:latin typeface="Arial" panose="020B0604020202020204" pitchFamily="34" charset="0"/>
                <a:cs typeface="Arial" panose="020B0604020202020204" pitchFamily="34" charset="0"/>
                <a:sym typeface="Symbol" panose="05050102010706020507" pitchFamily="18" charset="2"/>
              </a:rPr>
              <a:t>≤</a:t>
            </a:r>
            <a:r>
              <a:rPr lang="en-US" altLang="en-US" dirty="0"/>
              <a:t> 1 for all </a:t>
            </a:r>
            <a:r>
              <a:rPr lang="en-US" altLang="en-US" i="1" dirty="0"/>
              <a:t>x</a:t>
            </a:r>
            <a:r>
              <a:rPr lang="en-US" altLang="en-US" dirty="0"/>
              <a:t>. (See Figure 5.)</a:t>
            </a:r>
          </a:p>
        </p:txBody>
      </p:sp>
      <p:sp>
        <p:nvSpPr>
          <p:cNvPr id="9" name="Content Placeholder 8">
            <a:extLst>
              <a:ext uri="{FF2B5EF4-FFF2-40B4-BE49-F238E27FC236}">
                <a16:creationId xmlns:a16="http://schemas.microsoft.com/office/drawing/2014/main" xmlns="" id="{3CB4885B-C395-4DF7-86F1-376FF7D565D8}"/>
              </a:ext>
            </a:extLst>
          </p:cNvPr>
          <p:cNvSpPr>
            <a:spLocks noGrp="1"/>
          </p:cNvSpPr>
          <p:nvPr>
            <p:ph sz="quarter" idx="30"/>
          </p:nvPr>
        </p:nvSpPr>
        <p:spPr>
          <a:xfrm>
            <a:off x="5626098" y="5066603"/>
            <a:ext cx="856673" cy="227428"/>
          </a:xfrm>
        </p:spPr>
        <p:txBody>
          <a:bodyPr/>
          <a:lstStyle/>
          <a:p>
            <a:r>
              <a:rPr lang="en-US" altLang="en-US" sz="1200" b="1" dirty="0"/>
              <a:t>Figure 5</a:t>
            </a:r>
          </a:p>
        </p:txBody>
      </p:sp>
      <p:sp>
        <p:nvSpPr>
          <p:cNvPr id="8" name="Content Placeholder 7">
            <a:extLst>
              <a:ext uri="{FF2B5EF4-FFF2-40B4-BE49-F238E27FC236}">
                <a16:creationId xmlns:a16="http://schemas.microsoft.com/office/drawing/2014/main" xmlns="" id="{12C01ACC-1FFE-46C7-A54C-88B29B5DC6A1}"/>
              </a:ext>
            </a:extLst>
          </p:cNvPr>
          <p:cNvSpPr>
            <a:spLocks noGrp="1"/>
          </p:cNvSpPr>
          <p:nvPr>
            <p:ph sz="quarter" idx="29"/>
          </p:nvPr>
        </p:nvSpPr>
        <p:spPr>
          <a:xfrm>
            <a:off x="5592038" y="4798805"/>
            <a:ext cx="856673" cy="234356"/>
          </a:xfrm>
        </p:spPr>
        <p:txBody>
          <a:bodyPr/>
          <a:lstStyle/>
          <a:p>
            <a:r>
              <a:rPr lang="en-US" altLang="en-US" sz="1400" i="1" dirty="0"/>
              <a:t>y </a:t>
            </a:r>
            <a:r>
              <a:rPr lang="en-US" altLang="en-US" sz="1400" dirty="0"/>
              <a:t>=</a:t>
            </a:r>
            <a:r>
              <a:rPr lang="en-US" altLang="en-US" sz="1400" i="1" dirty="0"/>
              <a:t> cos x</a:t>
            </a:r>
            <a:endParaRPr lang="en-US" altLang="en-US" sz="1400" dirty="0"/>
          </a:p>
        </p:txBody>
      </p:sp>
      <p:pic>
        <p:nvPicPr>
          <p:cNvPr id="19" name="Content Placeholder 6" descr="An oscillating curve is graphed on the x y coordinate plane. It starts from the third quadrant, oscillates along the x-axis and exits to the right of the viewing window on the fourth quadrant. It has two high points which are labeled Local and absolute maximum, and two low points which are labeled Local and absolute minimum.">
            <a:extLst>
              <a:ext uri="{FF2B5EF4-FFF2-40B4-BE49-F238E27FC236}">
                <a16:creationId xmlns:a16="http://schemas.microsoft.com/office/drawing/2014/main" xmlns="" id="{76AA2653-E6D3-432A-BBFF-6565415D4B2B}"/>
              </a:ext>
            </a:extLst>
          </p:cNvPr>
          <p:cNvPicPr>
            <a:picLocks noGrp="1" noChangeAspect="1"/>
          </p:cNvPicPr>
          <p:nvPr>
            <p:ph sz="quarter" idx="31"/>
          </p:nvPr>
        </p:nvPicPr>
        <p:blipFill>
          <a:blip r:embed="rId2"/>
          <a:stretch>
            <a:fillRect/>
          </a:stretch>
        </p:blipFill>
        <p:spPr>
          <a:xfrm>
            <a:off x="3599218" y="2542638"/>
            <a:ext cx="4980864" cy="2066723"/>
          </a:xfrm>
          <a:prstGeom prst="rect">
            <a:avLst/>
          </a:prstGeom>
        </p:spPr>
      </p:pic>
      <p:sp>
        <p:nvSpPr>
          <p:cNvPr id="16" name="Content Placeholder 15">
            <a:extLst>
              <a:ext uri="{FF2B5EF4-FFF2-40B4-BE49-F238E27FC236}">
                <a16:creationId xmlns:a16="http://schemas.microsoft.com/office/drawing/2014/main" xmlns="" id="{41AE8BDF-1C0C-46B6-8169-74D01C51EE3B}"/>
              </a:ext>
            </a:extLst>
          </p:cNvPr>
          <p:cNvSpPr>
            <a:spLocks noGrp="1"/>
          </p:cNvSpPr>
          <p:nvPr>
            <p:ph sz="quarter" idx="37"/>
          </p:nvPr>
        </p:nvSpPr>
        <p:spPr>
          <a:xfrm>
            <a:off x="736599" y="5585833"/>
            <a:ext cx="10859655" cy="476250"/>
          </a:xfrm>
        </p:spPr>
        <p:txBody>
          <a:bodyPr/>
          <a:lstStyle/>
          <a:p>
            <a:r>
              <a:rPr lang="en-US" altLang="en-US" dirty="0"/>
              <a:t>Likewise, cos(2</a:t>
            </a:r>
            <a:r>
              <a:rPr lang="en-US" altLang="en-US" i="1" dirty="0"/>
              <a:t>n</a:t>
            </a:r>
            <a:r>
              <a:rPr lang="en-US" altLang="en-US" dirty="0"/>
              <a:t> + 1)</a:t>
            </a:r>
            <a:r>
              <a:rPr lang="el-GR" altLang="en-US" i="1" dirty="0">
                <a:latin typeface="Arial" panose="020B0604020202020204" pitchFamily="34" charset="0"/>
                <a:cs typeface="Arial" panose="020B0604020202020204" pitchFamily="34" charset="0"/>
                <a:sym typeface="Symbol" panose="05050102010706020507" pitchFamily="18" charset="2"/>
              </a:rPr>
              <a:t>π</a:t>
            </a:r>
            <a:r>
              <a:rPr lang="en-US" altLang="en-US" dirty="0">
                <a:sym typeface="Symbol" panose="05050102010706020507" pitchFamily="18" charset="2"/>
              </a:rPr>
              <a:t> = </a:t>
            </a:r>
            <a:r>
              <a:rPr lang="en-US" altLang="en-US" dirty="0"/>
              <a:t>−1 is its minimum value, where </a:t>
            </a:r>
            <a:r>
              <a:rPr lang="en-US" altLang="en-US" i="1" dirty="0"/>
              <a:t>n</a:t>
            </a:r>
            <a:r>
              <a:rPr lang="en-US" altLang="en-US" dirty="0"/>
              <a:t> is any integer.</a:t>
            </a:r>
            <a:endParaRPr lang="en-US" dirty="0"/>
          </a:p>
        </p:txBody>
      </p:sp>
    </p:spTree>
    <p:extLst>
      <p:ext uri="{BB962C8B-B14F-4D97-AF65-F5344CB8AC3E}">
        <p14:creationId xmlns:p14="http://schemas.microsoft.com/office/powerpoint/2010/main" val="3008495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420C7E-B4EA-41B5-BC30-03D8DF557E1E}"/>
              </a:ext>
            </a:extLst>
          </p:cNvPr>
          <p:cNvSpPr>
            <a:spLocks noGrp="1"/>
          </p:cNvSpPr>
          <p:nvPr>
            <p:ph type="title"/>
          </p:nvPr>
        </p:nvSpPr>
        <p:spPr/>
        <p:txBody>
          <a:bodyPr/>
          <a:lstStyle/>
          <a:p>
            <a:r>
              <a:rPr lang="en-IN" altLang="en-US" dirty="0"/>
              <a:t>Absolute and Local Extreme Values </a:t>
            </a:r>
            <a:r>
              <a:rPr lang="en-US" altLang="en-US" dirty="0"/>
              <a:t>(7 of 11)</a:t>
            </a:r>
            <a:endParaRPr lang="en-US" dirty="0"/>
          </a:p>
        </p:txBody>
      </p:sp>
      <p:sp>
        <p:nvSpPr>
          <p:cNvPr id="3" name="Text Placeholder 2">
            <a:extLst>
              <a:ext uri="{FF2B5EF4-FFF2-40B4-BE49-F238E27FC236}">
                <a16:creationId xmlns:a16="http://schemas.microsoft.com/office/drawing/2014/main" xmlns="" id="{7CFC1448-5858-4A88-96D3-DF9A41993E1E}"/>
              </a:ext>
            </a:extLst>
          </p:cNvPr>
          <p:cNvSpPr>
            <a:spLocks noGrp="1"/>
          </p:cNvSpPr>
          <p:nvPr>
            <p:ph type="body" sz="quarter" idx="15"/>
          </p:nvPr>
        </p:nvSpPr>
        <p:spPr>
          <a:xfrm>
            <a:off x="743576" y="1289684"/>
            <a:ext cx="10711543" cy="2755843"/>
          </a:xfrm>
        </p:spPr>
        <p:txBody>
          <a:bodyPr/>
          <a:lstStyle/>
          <a:p>
            <a:pPr>
              <a:lnSpc>
                <a:spcPct val="100000"/>
              </a:lnSpc>
            </a:pPr>
            <a:r>
              <a:rPr lang="en-US" altLang="en-US" dirty="0"/>
              <a:t>The following theorem gives conditions under which a function is guaranteed to possess extreme values.</a:t>
            </a:r>
          </a:p>
          <a:p>
            <a:pPr>
              <a:lnSpc>
                <a:spcPct val="100000"/>
              </a:lnSpc>
            </a:pPr>
            <a:endParaRPr lang="en-US" altLang="en-US" dirty="0"/>
          </a:p>
          <a:p>
            <a:pPr>
              <a:lnSpc>
                <a:spcPct val="100000"/>
              </a:lnSpc>
            </a:pPr>
            <a:r>
              <a:rPr lang="en-US" b="1" dirty="0">
                <a:solidFill>
                  <a:srgbClr val="EF2E24"/>
                </a:solidFill>
              </a:rPr>
              <a:t>3 The Extreme Value Theorem</a:t>
            </a:r>
            <a:r>
              <a:rPr lang="en-US" dirty="0">
                <a:solidFill>
                  <a:srgbClr val="EF2E24"/>
                </a:solidFill>
              </a:rPr>
              <a:t> </a:t>
            </a:r>
            <a:r>
              <a:rPr lang="en-US" dirty="0"/>
              <a:t>If </a:t>
            </a:r>
            <a:r>
              <a:rPr lang="en-US" i="1" dirty="0"/>
              <a:t>f</a:t>
            </a:r>
            <a:r>
              <a:rPr lang="en-US" dirty="0"/>
              <a:t> is continuous on a closed interval [</a:t>
            </a:r>
            <a:r>
              <a:rPr lang="en-US" i="1" dirty="0"/>
              <a:t>a</a:t>
            </a:r>
            <a:r>
              <a:rPr lang="en-US" dirty="0"/>
              <a:t>, </a:t>
            </a:r>
            <a:r>
              <a:rPr lang="en-US" i="1" dirty="0"/>
              <a:t>b</a:t>
            </a:r>
            <a:r>
              <a:rPr lang="en-US" dirty="0"/>
              <a:t>], then </a:t>
            </a:r>
            <a:r>
              <a:rPr lang="en-US" i="1" dirty="0"/>
              <a:t>f</a:t>
            </a:r>
            <a:r>
              <a:rPr lang="en-US" dirty="0"/>
              <a:t> attains an absolute maximum value </a:t>
            </a:r>
            <a:r>
              <a:rPr lang="en-US" i="1" dirty="0" smtClean="0"/>
              <a:t>f</a:t>
            </a:r>
            <a:r>
              <a:rPr lang="en-US" sz="400" i="1" dirty="0" smtClean="0"/>
              <a:t> </a:t>
            </a:r>
            <a:r>
              <a:rPr lang="en-US" dirty="0" smtClean="0"/>
              <a:t>(</a:t>
            </a:r>
            <a:r>
              <a:rPr lang="en-US" i="1" dirty="0"/>
              <a:t>c</a:t>
            </a:r>
            <a:r>
              <a:rPr lang="en-US" dirty="0"/>
              <a:t>) and an absolute minimum value </a:t>
            </a:r>
            <a:r>
              <a:rPr lang="en-US" i="1" dirty="0" smtClean="0"/>
              <a:t>f</a:t>
            </a:r>
            <a:r>
              <a:rPr lang="en-US" sz="400" i="1" dirty="0" smtClean="0"/>
              <a:t> </a:t>
            </a:r>
            <a:r>
              <a:rPr lang="en-US" dirty="0" smtClean="0"/>
              <a:t>(</a:t>
            </a:r>
            <a:r>
              <a:rPr lang="en-US" i="1" dirty="0"/>
              <a:t>d</a:t>
            </a:r>
            <a:r>
              <a:rPr lang="en-US" dirty="0"/>
              <a:t>) at some numbers </a:t>
            </a:r>
            <a:r>
              <a:rPr lang="en-US" i="1" dirty="0"/>
              <a:t>c</a:t>
            </a:r>
            <a:r>
              <a:rPr lang="en-US" dirty="0"/>
              <a:t> and </a:t>
            </a:r>
            <a:r>
              <a:rPr lang="en-US" i="1" dirty="0"/>
              <a:t>d</a:t>
            </a:r>
            <a:r>
              <a:rPr lang="en-US" dirty="0"/>
              <a:t> in [</a:t>
            </a:r>
            <a:r>
              <a:rPr lang="en-US" i="1" dirty="0"/>
              <a:t>a</a:t>
            </a:r>
            <a:r>
              <a:rPr lang="en-US" dirty="0"/>
              <a:t>, </a:t>
            </a:r>
            <a:r>
              <a:rPr lang="en-US" i="1" dirty="0"/>
              <a:t>b</a:t>
            </a:r>
            <a:r>
              <a:rPr lang="en-US" dirty="0"/>
              <a:t>].</a:t>
            </a:r>
          </a:p>
        </p:txBody>
      </p:sp>
    </p:spTree>
    <p:extLst>
      <p:ext uri="{BB962C8B-B14F-4D97-AF65-F5344CB8AC3E}">
        <p14:creationId xmlns:p14="http://schemas.microsoft.com/office/powerpoint/2010/main" val="216205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xmlns="" id="{A4B59CA7-DF24-45EA-A4D8-D81649AB5843}"/>
              </a:ext>
            </a:extLst>
          </p:cNvPr>
          <p:cNvSpPr>
            <a:spLocks noGrp="1"/>
          </p:cNvSpPr>
          <p:nvPr>
            <p:ph type="title"/>
          </p:nvPr>
        </p:nvSpPr>
        <p:spPr/>
        <p:txBody>
          <a:bodyPr/>
          <a:lstStyle/>
          <a:p>
            <a:r>
              <a:rPr lang="en-IN" altLang="en-US" dirty="0"/>
              <a:t>Absolute and Local Extreme Values </a:t>
            </a:r>
            <a:r>
              <a:rPr lang="en-US" altLang="en-US" dirty="0"/>
              <a:t>(8 of 11)</a:t>
            </a:r>
            <a:endParaRPr lang="en-IN" dirty="0"/>
          </a:p>
        </p:txBody>
      </p:sp>
      <p:sp>
        <p:nvSpPr>
          <p:cNvPr id="2" name="Content Placeholder 1">
            <a:extLst>
              <a:ext uri="{FF2B5EF4-FFF2-40B4-BE49-F238E27FC236}">
                <a16:creationId xmlns:a16="http://schemas.microsoft.com/office/drawing/2014/main" xmlns="" id="{1A085A71-2D85-43C2-8B2A-6954C782CB36}"/>
              </a:ext>
            </a:extLst>
          </p:cNvPr>
          <p:cNvSpPr>
            <a:spLocks noGrp="1"/>
          </p:cNvSpPr>
          <p:nvPr>
            <p:ph sz="quarter" idx="23"/>
          </p:nvPr>
        </p:nvSpPr>
        <p:spPr>
          <a:xfrm>
            <a:off x="736600" y="1289050"/>
            <a:ext cx="10706100" cy="475128"/>
          </a:xfrm>
        </p:spPr>
        <p:txBody>
          <a:bodyPr/>
          <a:lstStyle/>
          <a:p>
            <a:r>
              <a:rPr lang="en-US" altLang="en-US" dirty="0"/>
              <a:t>The Extreme Value Theorem is illustrated in Figure 8.</a:t>
            </a:r>
          </a:p>
        </p:txBody>
      </p:sp>
      <p:sp>
        <p:nvSpPr>
          <p:cNvPr id="9" name="Content Placeholder 8">
            <a:extLst>
              <a:ext uri="{FF2B5EF4-FFF2-40B4-BE49-F238E27FC236}">
                <a16:creationId xmlns:a16="http://schemas.microsoft.com/office/drawing/2014/main" xmlns="" id="{CE805564-D917-4EDF-B6B0-901AD26988E4}"/>
              </a:ext>
            </a:extLst>
          </p:cNvPr>
          <p:cNvSpPr>
            <a:spLocks noGrp="1"/>
          </p:cNvSpPr>
          <p:nvPr>
            <p:ph sz="quarter" idx="30"/>
          </p:nvPr>
        </p:nvSpPr>
        <p:spPr>
          <a:xfrm>
            <a:off x="5818915" y="4456845"/>
            <a:ext cx="734291" cy="234356"/>
          </a:xfrm>
        </p:spPr>
        <p:txBody>
          <a:bodyPr/>
          <a:lstStyle/>
          <a:p>
            <a:r>
              <a:rPr lang="en-US" altLang="en-US" sz="1200" b="1" dirty="0"/>
              <a:t>Figure 8</a:t>
            </a:r>
            <a:endParaRPr lang="en-IN" sz="1200" dirty="0"/>
          </a:p>
        </p:txBody>
      </p:sp>
      <p:sp>
        <p:nvSpPr>
          <p:cNvPr id="8" name="Content Placeholder 7">
            <a:extLst>
              <a:ext uri="{FF2B5EF4-FFF2-40B4-BE49-F238E27FC236}">
                <a16:creationId xmlns:a16="http://schemas.microsoft.com/office/drawing/2014/main" xmlns="" id="{02522BF0-D565-45B6-83C0-121899FC26E9}"/>
              </a:ext>
            </a:extLst>
          </p:cNvPr>
          <p:cNvSpPr>
            <a:spLocks noGrp="1"/>
          </p:cNvSpPr>
          <p:nvPr>
            <p:ph sz="quarter" idx="29"/>
          </p:nvPr>
        </p:nvSpPr>
        <p:spPr>
          <a:xfrm>
            <a:off x="3520783" y="4135085"/>
            <a:ext cx="6260523" cy="444296"/>
          </a:xfrm>
        </p:spPr>
        <p:txBody>
          <a:bodyPr/>
          <a:lstStyle/>
          <a:p>
            <a:r>
              <a:rPr lang="en-IN" altLang="en-US" sz="1400" dirty="0"/>
              <a:t>Functions continuous on a closed interval always attain extreme values</a:t>
            </a:r>
            <a:r>
              <a:rPr lang="en-US" altLang="en-US" sz="1400" dirty="0"/>
              <a:t>.</a:t>
            </a:r>
          </a:p>
        </p:txBody>
      </p:sp>
      <p:pic>
        <p:nvPicPr>
          <p:cNvPr id="19" name="Content Placeholder 10" descr="A curve is graphed in the first quadrant of the x y coordinate plane. It starts from the point (a, f(a)), goes up and to the right reaches a high point (c, f(c)). Then it again goes down and to the right reaches a low point (d, f(d)), goes up and to the right ends at the point (b, f(b)).&#10;">
            <a:extLst>
              <a:ext uri="{FF2B5EF4-FFF2-40B4-BE49-F238E27FC236}">
                <a16:creationId xmlns:a16="http://schemas.microsoft.com/office/drawing/2014/main" xmlns="" id="{F97C86E9-9D0B-4A24-9AA6-50398220895B}"/>
              </a:ext>
            </a:extLst>
          </p:cNvPr>
          <p:cNvPicPr>
            <a:picLocks noGrp="1" noChangeAspect="1"/>
          </p:cNvPicPr>
          <p:nvPr>
            <p:ph sz="quarter" idx="31"/>
          </p:nvPr>
        </p:nvPicPr>
        <p:blipFill>
          <a:blip r:embed="rId2"/>
          <a:stretch>
            <a:fillRect/>
          </a:stretch>
        </p:blipFill>
        <p:spPr>
          <a:xfrm>
            <a:off x="1592823" y="2149480"/>
            <a:ext cx="2743438" cy="1585097"/>
          </a:xfrm>
          <a:prstGeom prst="rect">
            <a:avLst/>
          </a:prstGeom>
        </p:spPr>
      </p:pic>
      <p:pic>
        <p:nvPicPr>
          <p:cNvPr id="20" name="Content Placeholder 11" descr="A curve is graphed in the first quadrant of the x y coordinate plane. It starts from the point (a, f(a)), goes up and to the right with increasing steepness reaches a high point (c, f(c)). Then it again goes down and to the right with decreasing steepness ends at the point (d = b, f(d) or f(b)).">
            <a:extLst>
              <a:ext uri="{FF2B5EF4-FFF2-40B4-BE49-F238E27FC236}">
                <a16:creationId xmlns:a16="http://schemas.microsoft.com/office/drawing/2014/main" xmlns="" id="{9E6E9F18-07EB-4CA6-8A00-149E99BF2A40}"/>
              </a:ext>
            </a:extLst>
          </p:cNvPr>
          <p:cNvPicPr>
            <a:picLocks noGrp="1" noChangeAspect="1"/>
          </p:cNvPicPr>
          <p:nvPr>
            <p:ph sz="quarter" idx="32"/>
          </p:nvPr>
        </p:nvPicPr>
        <p:blipFill>
          <a:blip r:embed="rId3"/>
          <a:stretch>
            <a:fillRect/>
          </a:stretch>
        </p:blipFill>
        <p:spPr>
          <a:xfrm>
            <a:off x="4711604" y="2122045"/>
            <a:ext cx="2755631" cy="1639966"/>
          </a:xfrm>
          <a:prstGeom prst="rect">
            <a:avLst/>
          </a:prstGeom>
        </p:spPr>
      </p:pic>
      <p:pic>
        <p:nvPicPr>
          <p:cNvPr id="21" name="Content Placeholder 12" descr="A curve is graphed in the first quadrant of the x y coordinate plane. It starts from the point (a, f(a)), goes up and to the right reaches a high point (c_1, f(c_1)). Then it again goes down and to the right reaches a low point (d, f(d)), goes up and to the right reaches a high point (c_2, f(c_2)). It goes down and to the right ends at the point (b, f(b)).">
            <a:extLst>
              <a:ext uri="{FF2B5EF4-FFF2-40B4-BE49-F238E27FC236}">
                <a16:creationId xmlns:a16="http://schemas.microsoft.com/office/drawing/2014/main" xmlns="" id="{29C9139D-BF79-47EE-80B4-EA78FB3A8094}"/>
              </a:ext>
            </a:extLst>
          </p:cNvPr>
          <p:cNvPicPr>
            <a:picLocks noGrp="1" noChangeAspect="1"/>
          </p:cNvPicPr>
          <p:nvPr>
            <p:ph sz="quarter" idx="33"/>
          </p:nvPr>
        </p:nvPicPr>
        <p:blipFill>
          <a:blip r:embed="rId4"/>
          <a:stretch>
            <a:fillRect/>
          </a:stretch>
        </p:blipFill>
        <p:spPr>
          <a:xfrm>
            <a:off x="7788271" y="2122045"/>
            <a:ext cx="2712955" cy="1585097"/>
          </a:xfrm>
          <a:prstGeom prst="rect">
            <a:avLst/>
          </a:prstGeom>
        </p:spPr>
      </p:pic>
      <p:sp>
        <p:nvSpPr>
          <p:cNvPr id="13" name="Content Placeholder 12">
            <a:extLst>
              <a:ext uri="{FF2B5EF4-FFF2-40B4-BE49-F238E27FC236}">
                <a16:creationId xmlns:a16="http://schemas.microsoft.com/office/drawing/2014/main" xmlns="" id="{83B0C908-0F99-4E62-A7FC-D4EB32B09B3C}"/>
              </a:ext>
            </a:extLst>
          </p:cNvPr>
          <p:cNvSpPr>
            <a:spLocks noGrp="1"/>
          </p:cNvSpPr>
          <p:nvPr>
            <p:ph sz="quarter" idx="34"/>
          </p:nvPr>
        </p:nvSpPr>
        <p:spPr>
          <a:xfrm>
            <a:off x="736600" y="5274818"/>
            <a:ext cx="10706100" cy="590550"/>
          </a:xfrm>
        </p:spPr>
        <p:txBody>
          <a:bodyPr/>
          <a:lstStyle/>
          <a:p>
            <a:r>
              <a:rPr lang="en-US" altLang="en-US" dirty="0"/>
              <a:t>Note that an extreme value can be taken on more than once.</a:t>
            </a:r>
            <a:endParaRPr lang="en-IN" dirty="0"/>
          </a:p>
        </p:txBody>
      </p:sp>
    </p:spTree>
    <p:extLst>
      <p:ext uri="{BB962C8B-B14F-4D97-AF65-F5344CB8AC3E}">
        <p14:creationId xmlns:p14="http://schemas.microsoft.com/office/powerpoint/2010/main" val="1496503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xmlns="" id="{C9773384-2671-4CB5-A3BF-3339BF017E1F}"/>
              </a:ext>
            </a:extLst>
          </p:cNvPr>
          <p:cNvSpPr>
            <a:spLocks noGrp="1"/>
          </p:cNvSpPr>
          <p:nvPr>
            <p:ph type="title"/>
          </p:nvPr>
        </p:nvSpPr>
        <p:spPr/>
        <p:txBody>
          <a:bodyPr/>
          <a:lstStyle/>
          <a:p>
            <a:r>
              <a:rPr lang="en-IN" altLang="en-US" dirty="0"/>
              <a:t>Absolute and Local Extreme Values </a:t>
            </a:r>
            <a:r>
              <a:rPr lang="en-US" altLang="en-US" dirty="0"/>
              <a:t>(9 of 11)</a:t>
            </a:r>
            <a:endParaRPr lang="en-IN" dirty="0"/>
          </a:p>
        </p:txBody>
      </p:sp>
      <p:sp>
        <p:nvSpPr>
          <p:cNvPr id="2" name="Content Placeholder 1">
            <a:extLst>
              <a:ext uri="{FF2B5EF4-FFF2-40B4-BE49-F238E27FC236}">
                <a16:creationId xmlns:a16="http://schemas.microsoft.com/office/drawing/2014/main" xmlns="" id="{1260CA59-B1D4-4FD0-9340-DC76BEEC7578}"/>
              </a:ext>
            </a:extLst>
          </p:cNvPr>
          <p:cNvSpPr>
            <a:spLocks noGrp="1"/>
          </p:cNvSpPr>
          <p:nvPr>
            <p:ph sz="quarter" idx="23"/>
          </p:nvPr>
        </p:nvSpPr>
        <p:spPr>
          <a:xfrm>
            <a:off x="736600" y="1289049"/>
            <a:ext cx="10718800" cy="1134653"/>
          </a:xfrm>
        </p:spPr>
        <p:txBody>
          <a:bodyPr/>
          <a:lstStyle/>
          <a:p>
            <a:pPr>
              <a:lnSpc>
                <a:spcPct val="100000"/>
              </a:lnSpc>
            </a:pPr>
            <a:r>
              <a:rPr lang="en-US" altLang="en-US" dirty="0"/>
              <a:t>Figures 9 and 10 show that a function need not possess extreme values if either hypothesis (continuity or closed interval) is omitted from the Extreme Value Theorem.</a:t>
            </a:r>
          </a:p>
        </p:txBody>
      </p:sp>
      <p:sp>
        <p:nvSpPr>
          <p:cNvPr id="10" name="Content Placeholder 9">
            <a:extLst>
              <a:ext uri="{FF2B5EF4-FFF2-40B4-BE49-F238E27FC236}">
                <a16:creationId xmlns:a16="http://schemas.microsoft.com/office/drawing/2014/main" xmlns="" id="{4E09D621-FA49-4D1B-8E8D-A330B2178B2D}"/>
              </a:ext>
            </a:extLst>
          </p:cNvPr>
          <p:cNvSpPr>
            <a:spLocks noGrp="1"/>
          </p:cNvSpPr>
          <p:nvPr>
            <p:ph sz="quarter" idx="31"/>
          </p:nvPr>
        </p:nvSpPr>
        <p:spPr>
          <a:xfrm>
            <a:off x="2897626" y="5709086"/>
            <a:ext cx="828964" cy="290295"/>
          </a:xfrm>
        </p:spPr>
        <p:txBody>
          <a:bodyPr/>
          <a:lstStyle/>
          <a:p>
            <a:r>
              <a:rPr lang="en-US" altLang="en-US" sz="1200" b="1" dirty="0"/>
              <a:t>Figure 9</a:t>
            </a:r>
          </a:p>
        </p:txBody>
      </p:sp>
      <p:sp>
        <p:nvSpPr>
          <p:cNvPr id="8" name="Content Placeholder 7">
            <a:extLst>
              <a:ext uri="{FF2B5EF4-FFF2-40B4-BE49-F238E27FC236}">
                <a16:creationId xmlns:a16="http://schemas.microsoft.com/office/drawing/2014/main" xmlns="" id="{F25F4170-2F42-4758-9C94-EE809E8DA6C6}"/>
              </a:ext>
            </a:extLst>
          </p:cNvPr>
          <p:cNvSpPr>
            <a:spLocks noGrp="1"/>
          </p:cNvSpPr>
          <p:nvPr>
            <p:ph sz="quarter" idx="29"/>
          </p:nvPr>
        </p:nvSpPr>
        <p:spPr>
          <a:xfrm>
            <a:off x="736600" y="5355958"/>
            <a:ext cx="5151016" cy="290295"/>
          </a:xfrm>
        </p:spPr>
        <p:txBody>
          <a:bodyPr/>
          <a:lstStyle/>
          <a:p>
            <a:r>
              <a:rPr lang="en-US" altLang="en-US" sz="1400" dirty="0"/>
              <a:t>This function has minimum value </a:t>
            </a:r>
            <a:r>
              <a:rPr lang="en-US" altLang="en-US" sz="1400" i="1" dirty="0" smtClean="0"/>
              <a:t>f</a:t>
            </a:r>
            <a:r>
              <a:rPr lang="en-US" altLang="en-US" sz="400" i="1" dirty="0" smtClean="0"/>
              <a:t> </a:t>
            </a:r>
            <a:r>
              <a:rPr lang="en-US" altLang="en-US" sz="1400" dirty="0" smtClean="0"/>
              <a:t>(</a:t>
            </a:r>
            <a:r>
              <a:rPr lang="en-US" altLang="en-US" sz="1400" dirty="0"/>
              <a:t>2) = 0, but no maximum value.</a:t>
            </a:r>
          </a:p>
        </p:txBody>
      </p:sp>
      <p:pic>
        <p:nvPicPr>
          <p:cNvPr id="19" name="Content Placeholder 10" descr="Two curves are graphed in the first quadrant of the x y coordinate plane. The first curve is an increasing concave upward curve. It starts from the point (0, 1), and ends at the point (1, 3). The second curve is a decreasing concave upward curve. It starts from the point (1, 2), and ends at the point (2, 0).">
            <a:extLst>
              <a:ext uri="{FF2B5EF4-FFF2-40B4-BE49-F238E27FC236}">
                <a16:creationId xmlns:a16="http://schemas.microsoft.com/office/drawing/2014/main" xmlns="" id="{E9E917A8-CBF3-49FA-BEC5-DF6237F8289D}"/>
              </a:ext>
            </a:extLst>
          </p:cNvPr>
          <p:cNvPicPr>
            <a:picLocks noGrp="1" noChangeAspect="1"/>
          </p:cNvPicPr>
          <p:nvPr>
            <p:ph sz="quarter" idx="33"/>
          </p:nvPr>
        </p:nvPicPr>
        <p:blipFill>
          <a:blip r:embed="rId2"/>
          <a:stretch>
            <a:fillRect/>
          </a:stretch>
        </p:blipFill>
        <p:spPr>
          <a:xfrm>
            <a:off x="1717866" y="2552460"/>
            <a:ext cx="3188484" cy="2712955"/>
          </a:xfrm>
          <a:prstGeom prst="rect">
            <a:avLst/>
          </a:prstGeom>
        </p:spPr>
      </p:pic>
      <p:sp>
        <p:nvSpPr>
          <p:cNvPr id="11" name="Content Placeholder 10">
            <a:extLst>
              <a:ext uri="{FF2B5EF4-FFF2-40B4-BE49-F238E27FC236}">
                <a16:creationId xmlns:a16="http://schemas.microsoft.com/office/drawing/2014/main" xmlns="" id="{2A5056D6-C685-464D-BD44-551328FBA6EF}"/>
              </a:ext>
            </a:extLst>
          </p:cNvPr>
          <p:cNvSpPr>
            <a:spLocks noGrp="1"/>
          </p:cNvSpPr>
          <p:nvPr>
            <p:ph sz="quarter" idx="32"/>
          </p:nvPr>
        </p:nvSpPr>
        <p:spPr>
          <a:xfrm>
            <a:off x="8347079" y="5709076"/>
            <a:ext cx="707173" cy="290295"/>
          </a:xfrm>
        </p:spPr>
        <p:txBody>
          <a:bodyPr/>
          <a:lstStyle/>
          <a:p>
            <a:r>
              <a:rPr lang="en-IN" sz="1200" b="1" dirty="0"/>
              <a:t>Figure 10</a:t>
            </a:r>
          </a:p>
        </p:txBody>
      </p:sp>
      <p:sp>
        <p:nvSpPr>
          <p:cNvPr id="9" name="Content Placeholder 8">
            <a:extLst>
              <a:ext uri="{FF2B5EF4-FFF2-40B4-BE49-F238E27FC236}">
                <a16:creationId xmlns:a16="http://schemas.microsoft.com/office/drawing/2014/main" xmlns="" id="{F5D3A83A-C49F-4BCB-90F5-A16AA82703E5}"/>
              </a:ext>
            </a:extLst>
          </p:cNvPr>
          <p:cNvSpPr>
            <a:spLocks noGrp="1"/>
          </p:cNvSpPr>
          <p:nvPr>
            <p:ph sz="quarter" idx="30"/>
          </p:nvPr>
        </p:nvSpPr>
        <p:spPr>
          <a:xfrm>
            <a:off x="6414665" y="5383660"/>
            <a:ext cx="4572000" cy="234356"/>
          </a:xfrm>
        </p:spPr>
        <p:txBody>
          <a:bodyPr/>
          <a:lstStyle/>
          <a:p>
            <a:r>
              <a:rPr lang="en-US" altLang="en-US" sz="1400" dirty="0"/>
              <a:t>This continuous function </a:t>
            </a:r>
            <a:r>
              <a:rPr lang="en-US" altLang="en-US" sz="1400" i="1" dirty="0"/>
              <a:t>g</a:t>
            </a:r>
            <a:r>
              <a:rPr lang="en-US" altLang="en-US" sz="1400" dirty="0"/>
              <a:t> has no maximum or minimum.</a:t>
            </a:r>
          </a:p>
        </p:txBody>
      </p:sp>
      <p:pic>
        <p:nvPicPr>
          <p:cNvPr id="20" name="Content Placeholder 12" descr="A curve and a dotted line are graphed in the first quadrant of the x y coordinate plane. The dotted line is parallel to the y-axis and it passes through the point (2, 0). The curve enters from the middle left of the viewing window. It starts from the point (0, 1), goes up and to the right along the dotted line in the upward direction without crossing it and exit from the top of the viewing window.&#10;">
            <a:extLst>
              <a:ext uri="{FF2B5EF4-FFF2-40B4-BE49-F238E27FC236}">
                <a16:creationId xmlns:a16="http://schemas.microsoft.com/office/drawing/2014/main" xmlns="" id="{B7130972-1367-4593-98B3-590ECEBF6771}"/>
              </a:ext>
            </a:extLst>
          </p:cNvPr>
          <p:cNvPicPr>
            <a:picLocks noGrp="1" noChangeAspect="1"/>
          </p:cNvPicPr>
          <p:nvPr>
            <p:ph sz="quarter" idx="34"/>
          </p:nvPr>
        </p:nvPicPr>
        <p:blipFill>
          <a:blip r:embed="rId3"/>
          <a:stretch>
            <a:fillRect/>
          </a:stretch>
        </p:blipFill>
        <p:spPr>
          <a:xfrm>
            <a:off x="7072616" y="2604031"/>
            <a:ext cx="3200677" cy="2688569"/>
          </a:xfrm>
          <a:prstGeom prst="rect">
            <a:avLst/>
          </a:prstGeom>
        </p:spPr>
      </p:pic>
    </p:spTree>
    <p:extLst>
      <p:ext uri="{BB962C8B-B14F-4D97-AF65-F5344CB8AC3E}">
        <p14:creationId xmlns:p14="http://schemas.microsoft.com/office/powerpoint/2010/main" val="2500595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AEEA1D-65B9-48C3-B4CF-1D043B13B2FA}"/>
              </a:ext>
            </a:extLst>
          </p:cNvPr>
          <p:cNvSpPr>
            <a:spLocks noGrp="1"/>
          </p:cNvSpPr>
          <p:nvPr>
            <p:ph type="title"/>
          </p:nvPr>
        </p:nvSpPr>
        <p:spPr/>
        <p:txBody>
          <a:bodyPr/>
          <a:lstStyle/>
          <a:p>
            <a:r>
              <a:rPr lang="en-IN" altLang="en-US" dirty="0"/>
              <a:t>Absolute and Local Extreme Values </a:t>
            </a:r>
            <a:r>
              <a:rPr lang="en-US" altLang="en-US" dirty="0"/>
              <a:t>(10 of 11)</a:t>
            </a:r>
            <a:endParaRPr lang="en-US" dirty="0"/>
          </a:p>
        </p:txBody>
      </p:sp>
      <p:sp>
        <p:nvSpPr>
          <p:cNvPr id="3" name="Content Placeholder 2">
            <a:extLst>
              <a:ext uri="{FF2B5EF4-FFF2-40B4-BE49-F238E27FC236}">
                <a16:creationId xmlns:a16="http://schemas.microsoft.com/office/drawing/2014/main" xmlns="" id="{5DAC82DF-8FEE-450F-88CA-6F2610D0C4EE}"/>
              </a:ext>
            </a:extLst>
          </p:cNvPr>
          <p:cNvSpPr>
            <a:spLocks noGrp="1"/>
          </p:cNvSpPr>
          <p:nvPr>
            <p:ph sz="quarter" idx="23"/>
          </p:nvPr>
        </p:nvSpPr>
        <p:spPr>
          <a:xfrm>
            <a:off x="736600" y="1289049"/>
            <a:ext cx="10718800" cy="362989"/>
          </a:xfrm>
        </p:spPr>
        <p:txBody>
          <a:bodyPr/>
          <a:lstStyle/>
          <a:p>
            <a:r>
              <a:rPr lang="en-US" altLang="en-US" dirty="0"/>
              <a:t>The function </a:t>
            </a:r>
            <a:r>
              <a:rPr lang="en-US" altLang="en-US" i="1" dirty="0"/>
              <a:t>f </a:t>
            </a:r>
            <a:r>
              <a:rPr lang="en-US" altLang="en-US" dirty="0"/>
              <a:t>whose graph is shown in Figure 9 is defined on the closed</a:t>
            </a:r>
            <a:endParaRPr lang="en-US" dirty="0"/>
          </a:p>
        </p:txBody>
      </p:sp>
      <p:sp>
        <p:nvSpPr>
          <p:cNvPr id="4" name="Content Placeholder 3">
            <a:extLst>
              <a:ext uri="{FF2B5EF4-FFF2-40B4-BE49-F238E27FC236}">
                <a16:creationId xmlns:a16="http://schemas.microsoft.com/office/drawing/2014/main" xmlns="" id="{BC76F474-F962-4C09-966A-9621CA9C7894}"/>
              </a:ext>
            </a:extLst>
          </p:cNvPr>
          <p:cNvSpPr>
            <a:spLocks noGrp="1"/>
          </p:cNvSpPr>
          <p:nvPr>
            <p:ph sz="quarter" idx="24"/>
          </p:nvPr>
        </p:nvSpPr>
        <p:spPr>
          <a:xfrm>
            <a:off x="736600" y="1675086"/>
            <a:ext cx="9481457" cy="301756"/>
          </a:xfrm>
        </p:spPr>
        <p:txBody>
          <a:bodyPr/>
          <a:lstStyle/>
          <a:p>
            <a:r>
              <a:rPr lang="en-US" altLang="en-US" dirty="0"/>
              <a:t>interval [0, 2] but has no maximum value. (Notice that the range of </a:t>
            </a:r>
            <a:r>
              <a:rPr lang="en-US" altLang="en-US" i="1" dirty="0"/>
              <a:t>f </a:t>
            </a:r>
            <a:r>
              <a:rPr lang="en-US" altLang="en-US" dirty="0"/>
              <a:t>is</a:t>
            </a:r>
            <a:endParaRPr lang="en-US" dirty="0"/>
          </a:p>
        </p:txBody>
      </p:sp>
      <p:graphicFrame>
        <p:nvGraphicFramePr>
          <p:cNvPr id="12" name="Content Placeholder 11" descr="[0, 3)">
            <a:extLst>
              <a:ext uri="{FF2B5EF4-FFF2-40B4-BE49-F238E27FC236}">
                <a16:creationId xmlns:a16="http://schemas.microsoft.com/office/drawing/2014/main" xmlns="" id="{AF10C651-071F-4C5E-ABD6-C71150A5E815}"/>
              </a:ext>
            </a:extLst>
          </p:cNvPr>
          <p:cNvGraphicFramePr>
            <a:graphicFrameLocks noGrp="1" noChangeAspect="1"/>
          </p:cNvGraphicFramePr>
          <p:nvPr>
            <p:ph sz="quarter" idx="25"/>
            <p:extLst>
              <p:ext uri="{D42A27DB-BD31-4B8C-83A1-F6EECF244321}">
                <p14:modId xmlns:p14="http://schemas.microsoft.com/office/powerpoint/2010/main" val="1055480212"/>
              </p:ext>
            </p:extLst>
          </p:nvPr>
        </p:nvGraphicFramePr>
        <p:xfrm>
          <a:off x="10196513" y="1676400"/>
          <a:ext cx="782637" cy="325438"/>
        </p:xfrm>
        <a:graphic>
          <a:graphicData uri="http://schemas.openxmlformats.org/presentationml/2006/ole">
            <mc:AlternateContent xmlns:mc="http://schemas.openxmlformats.org/markup-compatibility/2006">
              <mc:Choice xmlns:v="urn:schemas-microsoft-com:vml" Requires="v">
                <p:oleObj spid="_x0000_s473198" name="Equation" r:id="rId3" imgW="825480" imgH="342720" progId="Equation.DSMT4">
                  <p:embed/>
                </p:oleObj>
              </mc:Choice>
              <mc:Fallback>
                <p:oleObj name="Equation" r:id="rId3" imgW="825480" imgH="342720" progId="Equation.DSMT4">
                  <p:embed/>
                  <p:pic>
                    <p:nvPicPr>
                      <p:cNvPr id="11" name="Object 10">
                        <a:extLst>
                          <a:ext uri="{FF2B5EF4-FFF2-40B4-BE49-F238E27FC236}">
                            <a16:creationId xmlns:a16="http://schemas.microsoft.com/office/drawing/2014/main" xmlns="" id="{0078A90E-21E2-471F-A023-4D548D28B332}"/>
                          </a:ext>
                        </a:extLst>
                      </p:cNvPr>
                      <p:cNvPicPr/>
                      <p:nvPr/>
                    </p:nvPicPr>
                    <p:blipFill>
                      <a:blip r:embed="rId4"/>
                      <a:stretch>
                        <a:fillRect/>
                      </a:stretch>
                    </p:blipFill>
                    <p:spPr>
                      <a:xfrm>
                        <a:off x="10196513" y="1676400"/>
                        <a:ext cx="782637" cy="325438"/>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CB374CC9-CAF4-40F6-A795-41B843D8A0E3}"/>
              </a:ext>
            </a:extLst>
          </p:cNvPr>
          <p:cNvSpPr>
            <a:spLocks noGrp="1"/>
          </p:cNvSpPr>
          <p:nvPr>
            <p:ph sz="quarter" idx="26"/>
          </p:nvPr>
        </p:nvSpPr>
        <p:spPr>
          <a:xfrm>
            <a:off x="736600" y="2438351"/>
            <a:ext cx="10718800" cy="2133650"/>
          </a:xfrm>
        </p:spPr>
        <p:txBody>
          <a:bodyPr/>
          <a:lstStyle/>
          <a:p>
            <a:pPr>
              <a:lnSpc>
                <a:spcPct val="100000"/>
              </a:lnSpc>
            </a:pPr>
            <a:r>
              <a:rPr lang="en-US" altLang="en-US" dirty="0"/>
              <a:t>The function takes on values arbitrarily close to 3, but never actually attains the value 3.)</a:t>
            </a:r>
          </a:p>
          <a:p>
            <a:pPr>
              <a:lnSpc>
                <a:spcPct val="100000"/>
              </a:lnSpc>
            </a:pPr>
            <a:endParaRPr lang="en-US" altLang="en-US" dirty="0"/>
          </a:p>
          <a:p>
            <a:pPr>
              <a:lnSpc>
                <a:spcPct val="100000"/>
              </a:lnSpc>
            </a:pPr>
            <a:r>
              <a:rPr lang="en-US" altLang="en-US" dirty="0"/>
              <a:t>This does not contradict the Extreme Value Theorem because </a:t>
            </a:r>
            <a:r>
              <a:rPr lang="en-US" altLang="en-US" i="1" dirty="0"/>
              <a:t>f </a:t>
            </a:r>
            <a:r>
              <a:rPr lang="en-US" altLang="en-US" dirty="0"/>
              <a:t>is not continuous.</a:t>
            </a:r>
          </a:p>
        </p:txBody>
      </p:sp>
    </p:spTree>
    <p:extLst>
      <p:ext uri="{BB962C8B-B14F-4D97-AF65-F5344CB8AC3E}">
        <p14:creationId xmlns:p14="http://schemas.microsoft.com/office/powerpoint/2010/main" val="1157794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xmlns="" id="{FAD9539A-AC63-4A92-8898-C0FE301F6FF5}"/>
              </a:ext>
            </a:extLst>
          </p:cNvPr>
          <p:cNvSpPr>
            <a:spLocks noGrp="1"/>
          </p:cNvSpPr>
          <p:nvPr>
            <p:ph type="title"/>
          </p:nvPr>
        </p:nvSpPr>
        <p:spPr/>
        <p:txBody>
          <a:bodyPr/>
          <a:lstStyle/>
          <a:p>
            <a:r>
              <a:rPr lang="en-IN" altLang="en-US" dirty="0"/>
              <a:t>Absolute and Local Extreme Values </a:t>
            </a:r>
            <a:r>
              <a:rPr lang="en-US" altLang="en-US" dirty="0"/>
              <a:t>(11 of 11)</a:t>
            </a:r>
            <a:endParaRPr lang="en-IN" dirty="0"/>
          </a:p>
        </p:txBody>
      </p:sp>
      <p:sp>
        <p:nvSpPr>
          <p:cNvPr id="2" name="Content Placeholder 1">
            <a:extLst>
              <a:ext uri="{FF2B5EF4-FFF2-40B4-BE49-F238E27FC236}">
                <a16:creationId xmlns:a16="http://schemas.microsoft.com/office/drawing/2014/main" xmlns="" id="{3CCB3437-A2D8-40C6-8357-56B67705F4A7}"/>
              </a:ext>
            </a:extLst>
          </p:cNvPr>
          <p:cNvSpPr>
            <a:spLocks noGrp="1"/>
          </p:cNvSpPr>
          <p:nvPr>
            <p:ph sz="quarter" idx="23"/>
          </p:nvPr>
        </p:nvSpPr>
        <p:spPr>
          <a:xfrm>
            <a:off x="736600" y="1289049"/>
            <a:ext cx="10718800" cy="1134653"/>
          </a:xfrm>
        </p:spPr>
        <p:txBody>
          <a:bodyPr/>
          <a:lstStyle/>
          <a:p>
            <a:pPr>
              <a:lnSpc>
                <a:spcPct val="100000"/>
              </a:lnSpc>
            </a:pPr>
            <a:r>
              <a:rPr lang="en-US" altLang="en-US" dirty="0"/>
              <a:t>The function </a:t>
            </a:r>
            <a:r>
              <a:rPr lang="en-US" altLang="en-US" i="1" dirty="0"/>
              <a:t>g</a:t>
            </a:r>
            <a:r>
              <a:rPr lang="en-US" altLang="en-US" dirty="0"/>
              <a:t> shown in Figure 10 is continuous on the open interval (0, 2) but has neither a maximum nor a minimum value. [The range of </a:t>
            </a:r>
            <a:r>
              <a:rPr lang="en-US" altLang="en-US" i="1" dirty="0"/>
              <a:t>g</a:t>
            </a:r>
            <a:r>
              <a:rPr lang="en-US" altLang="en-US" dirty="0"/>
              <a:t> is (1, ∞). The function takes on arbitrarily large values.]</a:t>
            </a:r>
          </a:p>
        </p:txBody>
      </p:sp>
      <p:sp>
        <p:nvSpPr>
          <p:cNvPr id="9" name="Content Placeholder 8">
            <a:extLst>
              <a:ext uri="{FF2B5EF4-FFF2-40B4-BE49-F238E27FC236}">
                <a16:creationId xmlns:a16="http://schemas.microsoft.com/office/drawing/2014/main" xmlns="" id="{16542EBB-A5BA-44FE-A2F1-C83D364DA64F}"/>
              </a:ext>
            </a:extLst>
          </p:cNvPr>
          <p:cNvSpPr>
            <a:spLocks noGrp="1"/>
          </p:cNvSpPr>
          <p:nvPr>
            <p:ph sz="quarter" idx="30"/>
          </p:nvPr>
        </p:nvSpPr>
        <p:spPr>
          <a:xfrm>
            <a:off x="8454733" y="5526818"/>
            <a:ext cx="872836" cy="234356"/>
          </a:xfrm>
        </p:spPr>
        <p:txBody>
          <a:bodyPr/>
          <a:lstStyle/>
          <a:p>
            <a:r>
              <a:rPr lang="en-US" altLang="en-US" sz="1200" b="1" dirty="0"/>
              <a:t>Figure 10</a:t>
            </a:r>
          </a:p>
        </p:txBody>
      </p:sp>
      <p:sp>
        <p:nvSpPr>
          <p:cNvPr id="8" name="Content Placeholder 7">
            <a:extLst>
              <a:ext uri="{FF2B5EF4-FFF2-40B4-BE49-F238E27FC236}">
                <a16:creationId xmlns:a16="http://schemas.microsoft.com/office/drawing/2014/main" xmlns="" id="{A5B6F54C-FC2B-45E3-9581-E6637520EFD3}"/>
              </a:ext>
            </a:extLst>
          </p:cNvPr>
          <p:cNvSpPr>
            <a:spLocks noGrp="1"/>
          </p:cNvSpPr>
          <p:nvPr>
            <p:ph sz="quarter" idx="29"/>
          </p:nvPr>
        </p:nvSpPr>
        <p:spPr>
          <a:xfrm>
            <a:off x="7586515" y="4956454"/>
            <a:ext cx="2609273" cy="479229"/>
          </a:xfrm>
        </p:spPr>
        <p:txBody>
          <a:bodyPr/>
          <a:lstStyle/>
          <a:p>
            <a:pPr>
              <a:lnSpc>
                <a:spcPct val="100000"/>
              </a:lnSpc>
            </a:pPr>
            <a:r>
              <a:rPr lang="en-US" altLang="en-US" sz="1400" dirty="0"/>
              <a:t>This continuous function </a:t>
            </a:r>
            <a:r>
              <a:rPr lang="en-US" altLang="en-US" sz="1400" i="1" dirty="0"/>
              <a:t>g</a:t>
            </a:r>
            <a:r>
              <a:rPr lang="en-US" altLang="en-US" sz="1400" dirty="0"/>
              <a:t> has no maximum or minimum.</a:t>
            </a:r>
          </a:p>
        </p:txBody>
      </p:sp>
      <p:pic>
        <p:nvPicPr>
          <p:cNvPr id="19" name="Content Placeholder 10" descr="A curve and a dotted line are graphed in the first quadrant of the x y coordinate plane. The dotted line is parallel to the y-axis and it passes through the point (2, 0). The curve enters from the middle left of the viewing window. It starts from the point (0, 1), goes up and to the right along the dotted line in the upward direction without crossing it and exit from the top of the viewing window.&#10;">
            <a:extLst>
              <a:ext uri="{FF2B5EF4-FFF2-40B4-BE49-F238E27FC236}">
                <a16:creationId xmlns:a16="http://schemas.microsoft.com/office/drawing/2014/main" xmlns="" id="{2F4940C3-B56E-4C53-A2E8-1833BF4CD098}"/>
              </a:ext>
            </a:extLst>
          </p:cNvPr>
          <p:cNvPicPr>
            <a:picLocks noGrp="1" noChangeAspect="1"/>
          </p:cNvPicPr>
          <p:nvPr>
            <p:ph sz="quarter" idx="31"/>
          </p:nvPr>
        </p:nvPicPr>
        <p:blipFill>
          <a:blip r:embed="rId2"/>
          <a:stretch>
            <a:fillRect/>
          </a:stretch>
        </p:blipFill>
        <p:spPr>
          <a:xfrm>
            <a:off x="7516384" y="2437557"/>
            <a:ext cx="2749534" cy="2310584"/>
          </a:xfrm>
          <a:prstGeom prst="rect">
            <a:avLst/>
          </a:prstGeom>
        </p:spPr>
      </p:pic>
      <p:sp>
        <p:nvSpPr>
          <p:cNvPr id="12" name="Content Placeholder 11">
            <a:extLst>
              <a:ext uri="{FF2B5EF4-FFF2-40B4-BE49-F238E27FC236}">
                <a16:creationId xmlns:a16="http://schemas.microsoft.com/office/drawing/2014/main" xmlns="" id="{A93174B2-C13E-4F22-B94E-50935DEE9548}"/>
              </a:ext>
            </a:extLst>
          </p:cNvPr>
          <p:cNvSpPr>
            <a:spLocks noGrp="1"/>
          </p:cNvSpPr>
          <p:nvPr>
            <p:ph sz="quarter" idx="33"/>
          </p:nvPr>
        </p:nvSpPr>
        <p:spPr>
          <a:xfrm>
            <a:off x="736601" y="2995611"/>
            <a:ext cx="6384636" cy="1326931"/>
          </a:xfrm>
        </p:spPr>
        <p:txBody>
          <a:bodyPr/>
          <a:lstStyle/>
          <a:p>
            <a:pPr>
              <a:lnSpc>
                <a:spcPct val="100000"/>
              </a:lnSpc>
            </a:pPr>
            <a:r>
              <a:rPr lang="en-US" altLang="en-US" dirty="0"/>
              <a:t>This does not contradict the Extreme Value Theorem because the interval (0, 2) is not closed.</a:t>
            </a:r>
            <a:endParaRPr lang="en-US" dirty="0"/>
          </a:p>
        </p:txBody>
      </p:sp>
    </p:spTree>
    <p:extLst>
      <p:ext uri="{BB962C8B-B14F-4D97-AF65-F5344CB8AC3E}">
        <p14:creationId xmlns:p14="http://schemas.microsoft.com/office/powerpoint/2010/main" val="3180551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Critical Numbers and the Closed Interval Method</a:t>
            </a:r>
            <a:endParaRPr lang="en-IN" sz="4000" dirty="0">
              <a:solidFill>
                <a:srgbClr val="0079C2"/>
              </a:solidFill>
            </a:endParaRPr>
          </a:p>
        </p:txBody>
      </p:sp>
    </p:spTree>
    <p:extLst>
      <p:ext uri="{BB962C8B-B14F-4D97-AF65-F5344CB8AC3E}">
        <p14:creationId xmlns:p14="http://schemas.microsoft.com/office/powerpoint/2010/main" val="2510137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D46DE4-9DFF-433C-8CDA-26423FF486FC}"/>
              </a:ext>
            </a:extLst>
          </p:cNvPr>
          <p:cNvSpPr>
            <a:spLocks noGrp="1"/>
          </p:cNvSpPr>
          <p:nvPr>
            <p:ph type="title"/>
          </p:nvPr>
        </p:nvSpPr>
        <p:spPr>
          <a:xfrm>
            <a:off x="841248" y="380891"/>
            <a:ext cx="10515600" cy="577952"/>
          </a:xfrm>
        </p:spPr>
        <p:txBody>
          <a:bodyPr anchor="ctr"/>
          <a:lstStyle/>
          <a:p>
            <a:r>
              <a:rPr lang="en-IN" altLang="en-US" sz="3200" dirty="0"/>
              <a:t>Critical Numbers and the Closed Interval Method </a:t>
            </a:r>
            <a:r>
              <a:rPr lang="en-US" altLang="en-US" sz="3200" dirty="0"/>
              <a:t>(1 of 5)</a:t>
            </a:r>
            <a:endParaRPr lang="en-US" sz="3200" dirty="0"/>
          </a:p>
        </p:txBody>
      </p:sp>
      <p:sp>
        <p:nvSpPr>
          <p:cNvPr id="3" name="Content Placeholder 2">
            <a:extLst>
              <a:ext uri="{FF2B5EF4-FFF2-40B4-BE49-F238E27FC236}">
                <a16:creationId xmlns:a16="http://schemas.microsoft.com/office/drawing/2014/main" xmlns="" id="{CFA46E7E-8EB4-4DA1-A877-A3E81B039CCE}"/>
              </a:ext>
            </a:extLst>
          </p:cNvPr>
          <p:cNvSpPr>
            <a:spLocks noGrp="1"/>
          </p:cNvSpPr>
          <p:nvPr>
            <p:ph sz="quarter" idx="23"/>
          </p:nvPr>
        </p:nvSpPr>
        <p:spPr>
          <a:xfrm>
            <a:off x="736600" y="1289050"/>
            <a:ext cx="10718800" cy="1233484"/>
          </a:xfrm>
        </p:spPr>
        <p:txBody>
          <a:bodyPr/>
          <a:lstStyle/>
          <a:p>
            <a:pPr>
              <a:lnSpc>
                <a:spcPct val="100000"/>
              </a:lnSpc>
            </a:pPr>
            <a:r>
              <a:rPr lang="en-IN" altLang="en-US" dirty="0"/>
              <a:t>The Extreme Value Theorem says that a continuous function on a closed interval has a maximum value and a minimum value, but it does not tell us how to find these extreme values.</a:t>
            </a:r>
            <a:endParaRPr lang="en-US" altLang="en-US" dirty="0"/>
          </a:p>
        </p:txBody>
      </p:sp>
      <p:sp>
        <p:nvSpPr>
          <p:cNvPr id="4" name="Content Placeholder 3">
            <a:extLst>
              <a:ext uri="{FF2B5EF4-FFF2-40B4-BE49-F238E27FC236}">
                <a16:creationId xmlns:a16="http://schemas.microsoft.com/office/drawing/2014/main" xmlns="" id="{B5CF2A93-D1DD-4709-900B-94C5636C4CE5}"/>
              </a:ext>
            </a:extLst>
          </p:cNvPr>
          <p:cNvSpPr>
            <a:spLocks noGrp="1"/>
          </p:cNvSpPr>
          <p:nvPr>
            <p:ph sz="quarter" idx="24"/>
          </p:nvPr>
        </p:nvSpPr>
        <p:spPr>
          <a:xfrm>
            <a:off x="736600" y="2852741"/>
            <a:ext cx="6099629" cy="1233484"/>
          </a:xfrm>
        </p:spPr>
        <p:txBody>
          <a:bodyPr/>
          <a:lstStyle/>
          <a:p>
            <a:pPr>
              <a:lnSpc>
                <a:spcPct val="100000"/>
              </a:lnSpc>
            </a:pPr>
            <a:r>
              <a:rPr lang="en-US" altLang="en-US" dirty="0"/>
              <a:t>Figure 11 shows the graph of a function </a:t>
            </a:r>
            <a:r>
              <a:rPr lang="en-US" altLang="en-US" i="1" dirty="0"/>
              <a:t>f </a:t>
            </a:r>
            <a:r>
              <a:rPr lang="en-US" altLang="en-US" dirty="0"/>
              <a:t>with a local maximum at </a:t>
            </a:r>
            <a:r>
              <a:rPr lang="en-US" altLang="en-US" i="1" dirty="0"/>
              <a:t>c </a:t>
            </a:r>
            <a:r>
              <a:rPr lang="en-US" altLang="en-US" dirty="0"/>
              <a:t>and a local minimum at </a:t>
            </a:r>
            <a:r>
              <a:rPr lang="en-US" altLang="en-US" i="1" dirty="0"/>
              <a:t>d</a:t>
            </a:r>
            <a:r>
              <a:rPr lang="en-US" altLang="en-US" dirty="0"/>
              <a:t>.</a:t>
            </a:r>
          </a:p>
        </p:txBody>
      </p:sp>
      <p:sp>
        <p:nvSpPr>
          <p:cNvPr id="6" name="Content Placeholder 5">
            <a:extLst>
              <a:ext uri="{FF2B5EF4-FFF2-40B4-BE49-F238E27FC236}">
                <a16:creationId xmlns:a16="http://schemas.microsoft.com/office/drawing/2014/main" xmlns="" id="{F773DA78-76C1-4C36-B852-CA2264EA7D20}"/>
              </a:ext>
            </a:extLst>
          </p:cNvPr>
          <p:cNvSpPr>
            <a:spLocks noGrp="1"/>
          </p:cNvSpPr>
          <p:nvPr>
            <p:ph sz="quarter" idx="26"/>
          </p:nvPr>
        </p:nvSpPr>
        <p:spPr>
          <a:xfrm>
            <a:off x="8559794" y="5479999"/>
            <a:ext cx="1179066" cy="303271"/>
          </a:xfrm>
        </p:spPr>
        <p:txBody>
          <a:bodyPr/>
          <a:lstStyle/>
          <a:p>
            <a:pPr algn="ctr"/>
            <a:r>
              <a:rPr lang="en-US" altLang="en-US" sz="1200" b="1" dirty="0"/>
              <a:t>Figure 11</a:t>
            </a:r>
          </a:p>
        </p:txBody>
      </p:sp>
      <p:pic>
        <p:nvPicPr>
          <p:cNvPr id="8" name="Content Placeholder 7" descr="A curve is graphed on the x y coordinate plane. It starts from the bottom left of the viewing window in the second quadrant, goes up and to the right reaches a high point (c, f(c)), goes down and to the right with decreasing steepness reaches a low point (d, f(d)). then it again goes up and to the right with increasing steepness exits the top right of the viewing window. Two tangent lines are graphed at the high and low points. Both are parallel to the x-axis.">
            <a:extLst>
              <a:ext uri="{FF2B5EF4-FFF2-40B4-BE49-F238E27FC236}">
                <a16:creationId xmlns:a16="http://schemas.microsoft.com/office/drawing/2014/main" xmlns="" id="{202E2E52-7BB6-4075-B77F-12447539586C}"/>
              </a:ext>
            </a:extLst>
          </p:cNvPr>
          <p:cNvPicPr>
            <a:picLocks noGrp="1" noChangeAspect="1"/>
          </p:cNvPicPr>
          <p:nvPr>
            <p:ph sz="quarter" idx="25"/>
          </p:nvPr>
        </p:nvPicPr>
        <p:blipFill>
          <a:blip r:embed="rId2"/>
          <a:stretch>
            <a:fillRect/>
          </a:stretch>
        </p:blipFill>
        <p:spPr>
          <a:xfrm>
            <a:off x="6710857" y="2876582"/>
            <a:ext cx="4523624" cy="2444708"/>
          </a:xfrm>
          <a:prstGeom prst="rect">
            <a:avLst/>
          </a:prstGeom>
        </p:spPr>
      </p:pic>
    </p:spTree>
    <p:extLst>
      <p:ext uri="{BB962C8B-B14F-4D97-AF65-F5344CB8AC3E}">
        <p14:creationId xmlns:p14="http://schemas.microsoft.com/office/powerpoint/2010/main" val="3237738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DF92B1F8-A875-4E41-A574-A16036CA7563}"/>
              </a:ext>
            </a:extLst>
          </p:cNvPr>
          <p:cNvSpPr>
            <a:spLocks noGrp="1"/>
          </p:cNvSpPr>
          <p:nvPr>
            <p:ph type="title"/>
          </p:nvPr>
        </p:nvSpPr>
        <p:spPr>
          <a:xfrm>
            <a:off x="841248" y="380891"/>
            <a:ext cx="10515600" cy="577952"/>
          </a:xfrm>
        </p:spPr>
        <p:txBody>
          <a:bodyPr anchor="ctr"/>
          <a:lstStyle/>
          <a:p>
            <a:r>
              <a:rPr lang="en-IN" altLang="en-US" sz="3200" dirty="0"/>
              <a:t>Critical Numbers and the Closed Interval Method </a:t>
            </a:r>
            <a:r>
              <a:rPr lang="en-US" altLang="en-US" sz="3200" dirty="0"/>
              <a:t>(2 of 5)</a:t>
            </a:r>
            <a:endParaRPr lang="en-US" sz="3200" dirty="0"/>
          </a:p>
        </p:txBody>
      </p:sp>
      <p:sp>
        <p:nvSpPr>
          <p:cNvPr id="3" name="Content Placeholder 2">
            <a:extLst>
              <a:ext uri="{FF2B5EF4-FFF2-40B4-BE49-F238E27FC236}">
                <a16:creationId xmlns:a16="http://schemas.microsoft.com/office/drawing/2014/main" xmlns="" id="{416611C1-0441-4CE1-B463-10CDB2378098}"/>
              </a:ext>
            </a:extLst>
          </p:cNvPr>
          <p:cNvSpPr>
            <a:spLocks noGrp="1"/>
          </p:cNvSpPr>
          <p:nvPr>
            <p:ph sz="quarter" idx="23"/>
          </p:nvPr>
        </p:nvSpPr>
        <p:spPr>
          <a:xfrm>
            <a:off x="736600" y="1289050"/>
            <a:ext cx="10718800" cy="1564986"/>
          </a:xfrm>
        </p:spPr>
        <p:txBody>
          <a:bodyPr/>
          <a:lstStyle/>
          <a:p>
            <a:pPr>
              <a:lnSpc>
                <a:spcPct val="100000"/>
              </a:lnSpc>
            </a:pPr>
            <a:r>
              <a:rPr lang="en-US" altLang="en-US" dirty="0"/>
              <a:t>It appears that at the maximum and minimum points the tangent lines are horizontal and therefore each has slope 0.</a:t>
            </a:r>
          </a:p>
          <a:p>
            <a:pPr>
              <a:lnSpc>
                <a:spcPct val="100000"/>
              </a:lnSpc>
            </a:pPr>
            <a:endParaRPr lang="en-US" altLang="en-US" sz="800" dirty="0"/>
          </a:p>
          <a:p>
            <a:pPr>
              <a:lnSpc>
                <a:spcPct val="100000"/>
              </a:lnSpc>
            </a:pPr>
            <a:r>
              <a:rPr lang="en-US" altLang="en-US" dirty="0"/>
              <a:t>We know that the derivative is the slope of the tangent line, so it appears that</a:t>
            </a:r>
          </a:p>
        </p:txBody>
      </p:sp>
      <p:graphicFrame>
        <p:nvGraphicFramePr>
          <p:cNvPr id="11" name="Content Placeholder 10" descr="f prime (c) = 0 and f prime (d) = 0."/>
          <p:cNvGraphicFramePr>
            <a:graphicFrameLocks noGrp="1" noChangeAspect="1"/>
          </p:cNvGraphicFramePr>
          <p:nvPr>
            <p:ph sz="quarter" idx="25"/>
            <p:extLst>
              <p:ext uri="{D42A27DB-BD31-4B8C-83A1-F6EECF244321}">
                <p14:modId xmlns:p14="http://schemas.microsoft.com/office/powerpoint/2010/main" val="1259752446"/>
              </p:ext>
            </p:extLst>
          </p:nvPr>
        </p:nvGraphicFramePr>
        <p:xfrm>
          <a:off x="712788" y="2800218"/>
          <a:ext cx="2852737" cy="363537"/>
        </p:xfrm>
        <a:graphic>
          <a:graphicData uri="http://schemas.openxmlformats.org/presentationml/2006/ole">
            <mc:AlternateContent xmlns:mc="http://schemas.openxmlformats.org/markup-compatibility/2006">
              <mc:Choice xmlns:v="urn:schemas-microsoft-com:vml" Requires="v">
                <p:oleObj spid="_x0000_s477414" name="Equation" r:id="rId3" imgW="2197080" imgH="279360" progId="Equation.DSMT4">
                  <p:embed/>
                </p:oleObj>
              </mc:Choice>
              <mc:Fallback>
                <p:oleObj name="Equation" r:id="rId3" imgW="2197080" imgH="279360" progId="Equation.DSMT4">
                  <p:embed/>
                  <p:pic>
                    <p:nvPicPr>
                      <p:cNvPr id="0" name=""/>
                      <p:cNvPicPr/>
                      <p:nvPr/>
                    </p:nvPicPr>
                    <p:blipFill>
                      <a:blip r:embed="rId4"/>
                      <a:stretch>
                        <a:fillRect/>
                      </a:stretch>
                    </p:blipFill>
                    <p:spPr>
                      <a:xfrm>
                        <a:off x="712788" y="2800218"/>
                        <a:ext cx="2852737" cy="363537"/>
                      </a:xfrm>
                      <a:prstGeom prst="rect">
                        <a:avLst/>
                      </a:prstGeom>
                    </p:spPr>
                  </p:pic>
                </p:oleObj>
              </mc:Fallback>
            </mc:AlternateContent>
          </a:graphicData>
        </a:graphic>
      </p:graphicFrame>
      <p:sp>
        <p:nvSpPr>
          <p:cNvPr id="6" name="Content Placeholder 5"/>
          <p:cNvSpPr>
            <a:spLocks noGrp="1"/>
          </p:cNvSpPr>
          <p:nvPr>
            <p:ph sz="quarter" idx="26"/>
          </p:nvPr>
        </p:nvSpPr>
        <p:spPr>
          <a:xfrm>
            <a:off x="3647572" y="2803427"/>
            <a:ext cx="7248599" cy="364970"/>
          </a:xfrm>
        </p:spPr>
        <p:txBody>
          <a:bodyPr/>
          <a:lstStyle/>
          <a:p>
            <a:r>
              <a:rPr lang="en-US" altLang="en-US" dirty="0"/>
              <a:t>The following theorem says that this is always true for</a:t>
            </a:r>
            <a:endParaRPr lang="en-IN" dirty="0"/>
          </a:p>
        </p:txBody>
      </p:sp>
      <p:sp>
        <p:nvSpPr>
          <p:cNvPr id="7" name="Content Placeholder 6"/>
          <p:cNvSpPr>
            <a:spLocks noGrp="1"/>
          </p:cNvSpPr>
          <p:nvPr>
            <p:ph sz="quarter" idx="27"/>
          </p:nvPr>
        </p:nvSpPr>
        <p:spPr>
          <a:xfrm>
            <a:off x="727635" y="3188505"/>
            <a:ext cx="3154082" cy="270871"/>
          </a:xfrm>
        </p:spPr>
        <p:txBody>
          <a:bodyPr/>
          <a:lstStyle/>
          <a:p>
            <a:r>
              <a:rPr lang="en-US" altLang="en-US" dirty="0"/>
              <a:t>differentiable functions.</a:t>
            </a:r>
          </a:p>
        </p:txBody>
      </p:sp>
      <p:sp>
        <p:nvSpPr>
          <p:cNvPr id="4" name="Content Placeholder 3">
            <a:extLst>
              <a:ext uri="{FF2B5EF4-FFF2-40B4-BE49-F238E27FC236}">
                <a16:creationId xmlns:a16="http://schemas.microsoft.com/office/drawing/2014/main" xmlns="" id="{EA6274E2-8DA4-4576-9E30-D29C5EAEDAE7}"/>
              </a:ext>
            </a:extLst>
          </p:cNvPr>
          <p:cNvSpPr>
            <a:spLocks noGrp="1"/>
          </p:cNvSpPr>
          <p:nvPr>
            <p:ph sz="quarter" idx="24"/>
          </p:nvPr>
        </p:nvSpPr>
        <p:spPr>
          <a:xfrm>
            <a:off x="736600" y="3929692"/>
            <a:ext cx="9462594" cy="322635"/>
          </a:xfrm>
        </p:spPr>
        <p:txBody>
          <a:bodyPr/>
          <a:lstStyle/>
          <a:p>
            <a:r>
              <a:rPr lang="en-US" b="1" dirty="0">
                <a:solidFill>
                  <a:srgbClr val="EF2E24"/>
                </a:solidFill>
              </a:rPr>
              <a:t>4 Fermat’s Theorem</a:t>
            </a:r>
            <a:r>
              <a:rPr lang="en-US" dirty="0">
                <a:solidFill>
                  <a:srgbClr val="EF2E24"/>
                </a:solidFill>
              </a:rPr>
              <a:t> </a:t>
            </a:r>
            <a:r>
              <a:rPr lang="en-US" dirty="0"/>
              <a:t>If </a:t>
            </a:r>
            <a:r>
              <a:rPr lang="en-US" i="1" dirty="0"/>
              <a:t>f</a:t>
            </a:r>
            <a:r>
              <a:rPr lang="en-US" dirty="0"/>
              <a:t> has a local maximum or minimum at </a:t>
            </a:r>
            <a:r>
              <a:rPr lang="en-US" i="1" dirty="0"/>
              <a:t>c</a:t>
            </a:r>
            <a:r>
              <a:rPr lang="en-US" dirty="0"/>
              <a:t>, and if</a:t>
            </a:r>
          </a:p>
        </p:txBody>
      </p:sp>
      <p:graphicFrame>
        <p:nvGraphicFramePr>
          <p:cNvPr id="12" name="Content Placeholder 10" descr="f prime(c)"/>
          <p:cNvGraphicFramePr>
            <a:graphicFrameLocks noGrp="1" noChangeAspect="1"/>
          </p:cNvGraphicFramePr>
          <p:nvPr>
            <p:ph sz="quarter" idx="28"/>
            <p:extLst>
              <p:ext uri="{D42A27DB-BD31-4B8C-83A1-F6EECF244321}">
                <p14:modId xmlns:p14="http://schemas.microsoft.com/office/powerpoint/2010/main" val="1908419794"/>
              </p:ext>
            </p:extLst>
          </p:nvPr>
        </p:nvGraphicFramePr>
        <p:xfrm>
          <a:off x="10252075" y="3890681"/>
          <a:ext cx="627063" cy="382587"/>
        </p:xfrm>
        <a:graphic>
          <a:graphicData uri="http://schemas.openxmlformats.org/presentationml/2006/ole">
            <mc:AlternateContent xmlns:mc="http://schemas.openxmlformats.org/markup-compatibility/2006">
              <mc:Choice xmlns:v="urn:schemas-microsoft-com:vml" Requires="v">
                <p:oleObj spid="_x0000_s477415" name="Equation" r:id="rId5" imgW="457200" imgH="279360" progId="Equation.DSMT4">
                  <p:embed/>
                </p:oleObj>
              </mc:Choice>
              <mc:Fallback>
                <p:oleObj name="Equation" r:id="rId5" imgW="457200" imgH="279360" progId="Equation.DSMT4">
                  <p:embed/>
                  <p:pic>
                    <p:nvPicPr>
                      <p:cNvPr id="11" name="Content Placeholder 10"/>
                      <p:cNvPicPr/>
                      <p:nvPr/>
                    </p:nvPicPr>
                    <p:blipFill>
                      <a:blip r:embed="rId6"/>
                      <a:stretch>
                        <a:fillRect/>
                      </a:stretch>
                    </p:blipFill>
                    <p:spPr>
                      <a:xfrm>
                        <a:off x="10252075" y="3890681"/>
                        <a:ext cx="627063" cy="382587"/>
                      </a:xfrm>
                      <a:prstGeom prst="rect">
                        <a:avLst/>
                      </a:prstGeom>
                    </p:spPr>
                  </p:pic>
                </p:oleObj>
              </mc:Fallback>
            </mc:AlternateContent>
          </a:graphicData>
        </a:graphic>
      </p:graphicFrame>
      <p:sp>
        <p:nvSpPr>
          <p:cNvPr id="9" name="Content Placeholder 8"/>
          <p:cNvSpPr>
            <a:spLocks noGrp="1"/>
          </p:cNvSpPr>
          <p:nvPr>
            <p:ph sz="quarter" idx="29"/>
          </p:nvPr>
        </p:nvSpPr>
        <p:spPr>
          <a:xfrm>
            <a:off x="736600" y="4286388"/>
            <a:ext cx="1567329" cy="319554"/>
          </a:xfrm>
        </p:spPr>
        <p:txBody>
          <a:bodyPr/>
          <a:lstStyle/>
          <a:p>
            <a:r>
              <a:rPr lang="en-US" dirty="0"/>
              <a:t>exists, then</a:t>
            </a:r>
            <a:endParaRPr lang="en-IN" dirty="0"/>
          </a:p>
        </p:txBody>
      </p:sp>
      <p:graphicFrame>
        <p:nvGraphicFramePr>
          <p:cNvPr id="13" name="Content Placeholder 10" descr="f prime(c) = 0."/>
          <p:cNvGraphicFramePr>
            <a:graphicFrameLocks noGrp="1" noChangeAspect="1"/>
          </p:cNvGraphicFramePr>
          <p:nvPr>
            <p:ph sz="quarter" idx="30"/>
            <p:extLst>
              <p:ext uri="{D42A27DB-BD31-4B8C-83A1-F6EECF244321}">
                <p14:modId xmlns:p14="http://schemas.microsoft.com/office/powerpoint/2010/main" val="3968644928"/>
              </p:ext>
            </p:extLst>
          </p:nvPr>
        </p:nvGraphicFramePr>
        <p:xfrm>
          <a:off x="2346325" y="4268506"/>
          <a:ext cx="1279525" cy="407987"/>
        </p:xfrm>
        <a:graphic>
          <a:graphicData uri="http://schemas.openxmlformats.org/presentationml/2006/ole">
            <mc:AlternateContent xmlns:mc="http://schemas.openxmlformats.org/markup-compatibility/2006">
              <mc:Choice xmlns:v="urn:schemas-microsoft-com:vml" Requires="v">
                <p:oleObj spid="_x0000_s477416" name="Equation" r:id="rId7" imgW="876240" imgH="279360" progId="Equation.DSMT4">
                  <p:embed/>
                </p:oleObj>
              </mc:Choice>
              <mc:Fallback>
                <p:oleObj name="Equation" r:id="rId7" imgW="876240" imgH="279360" progId="Equation.DSMT4">
                  <p:embed/>
                  <p:pic>
                    <p:nvPicPr>
                      <p:cNvPr id="11" name="Content Placeholder 10"/>
                      <p:cNvPicPr/>
                      <p:nvPr/>
                    </p:nvPicPr>
                    <p:blipFill>
                      <a:blip r:embed="rId8"/>
                      <a:stretch>
                        <a:fillRect/>
                      </a:stretch>
                    </p:blipFill>
                    <p:spPr>
                      <a:xfrm>
                        <a:off x="2346325" y="4268506"/>
                        <a:ext cx="1279525" cy="407987"/>
                      </a:xfrm>
                      <a:prstGeom prst="rect">
                        <a:avLst/>
                      </a:prstGeom>
                    </p:spPr>
                  </p:pic>
                </p:oleObj>
              </mc:Fallback>
            </mc:AlternateContent>
          </a:graphicData>
        </a:graphic>
      </p:graphicFrame>
    </p:spTree>
    <p:extLst>
      <p:ext uri="{BB962C8B-B14F-4D97-AF65-F5344CB8AC3E}">
        <p14:creationId xmlns:p14="http://schemas.microsoft.com/office/powerpoint/2010/main" val="13060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4.1</a:t>
            </a:r>
            <a:endParaRPr lang="en-IN" dirty="0"/>
          </a:p>
        </p:txBody>
      </p:sp>
      <p:sp>
        <p:nvSpPr>
          <p:cNvPr id="4" name="Text Placeholder 3"/>
          <p:cNvSpPr>
            <a:spLocks noGrp="1"/>
          </p:cNvSpPr>
          <p:nvPr>
            <p:ph type="body" sz="quarter" idx="11"/>
          </p:nvPr>
        </p:nvSpPr>
        <p:spPr/>
        <p:txBody>
          <a:bodyPr>
            <a:normAutofit/>
          </a:bodyPr>
          <a:lstStyle/>
          <a:p>
            <a:r>
              <a:rPr lang="en-IN" altLang="en-US" dirty="0"/>
              <a:t>Maximum and Minimum Values</a:t>
            </a:r>
            <a:endParaRPr lang="en-IN" dirty="0"/>
          </a:p>
        </p:txBody>
      </p:sp>
      <p:sp>
        <p:nvSpPr>
          <p:cNvPr id="8" name="Content Placeholder 10"/>
          <p:cNvSpPr>
            <a:spLocks noGrp="1"/>
          </p:cNvSpPr>
          <p:nvPr>
            <p:ph sz="quarter" idx="12"/>
          </p:nvPr>
        </p:nvSpPr>
        <p:spPr/>
        <p:txBody>
          <a:bodyPr/>
          <a:lstStyle/>
          <a:p>
            <a:r>
              <a:rPr lang="en-IN"/>
              <a:t>Copyright © Cengage Learning. All rights reserved. </a:t>
            </a:r>
            <a:endParaRPr lang="en-IN" dirty="0"/>
          </a:p>
        </p:txBody>
      </p:sp>
    </p:spTree>
    <p:extLst>
      <p:ext uri="{BB962C8B-B14F-4D97-AF65-F5344CB8AC3E}">
        <p14:creationId xmlns:p14="http://schemas.microsoft.com/office/powerpoint/2010/main" val="3601255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B313C7-BE5A-4337-BEB1-A433FE57482B}"/>
              </a:ext>
            </a:extLst>
          </p:cNvPr>
          <p:cNvSpPr>
            <a:spLocks noGrp="1"/>
          </p:cNvSpPr>
          <p:nvPr>
            <p:ph type="title"/>
          </p:nvPr>
        </p:nvSpPr>
        <p:spPr/>
        <p:txBody>
          <a:bodyPr/>
          <a:lstStyle/>
          <a:p>
            <a:r>
              <a:rPr lang="en-US" altLang="en-US" dirty="0"/>
              <a:t>Example 5 (1 of 2)</a:t>
            </a:r>
            <a:endParaRPr lang="en-US" dirty="0"/>
          </a:p>
        </p:txBody>
      </p:sp>
      <p:sp>
        <p:nvSpPr>
          <p:cNvPr id="3" name="Content Placeholder 2">
            <a:extLst>
              <a:ext uri="{FF2B5EF4-FFF2-40B4-BE49-F238E27FC236}">
                <a16:creationId xmlns:a16="http://schemas.microsoft.com/office/drawing/2014/main" xmlns="" id="{9E694941-0688-4CFF-95B1-94D1438A76B0}"/>
              </a:ext>
            </a:extLst>
          </p:cNvPr>
          <p:cNvSpPr>
            <a:spLocks noGrp="1"/>
          </p:cNvSpPr>
          <p:nvPr>
            <p:ph sz="quarter" idx="23"/>
          </p:nvPr>
        </p:nvSpPr>
        <p:spPr>
          <a:xfrm>
            <a:off x="736600" y="1289050"/>
            <a:ext cx="206829" cy="352427"/>
          </a:xfrm>
        </p:spPr>
        <p:txBody>
          <a:bodyPr/>
          <a:lstStyle/>
          <a:p>
            <a:r>
              <a:rPr lang="en-US" altLang="en-US" dirty="0"/>
              <a:t>If</a:t>
            </a:r>
            <a:endParaRPr lang="en-US" dirty="0"/>
          </a:p>
        </p:txBody>
      </p:sp>
      <p:graphicFrame>
        <p:nvGraphicFramePr>
          <p:cNvPr id="12" name="Content Placeholder 11" descr="f(x) = (x^3), then f prime (x) = 3 x^2, so f prime (0) = 0.">
            <a:extLst>
              <a:ext uri="{FF2B5EF4-FFF2-40B4-BE49-F238E27FC236}">
                <a16:creationId xmlns:a16="http://schemas.microsoft.com/office/drawing/2014/main" xmlns="" id="{7B8DB79D-88B0-4E6E-B811-76DF586B1443}"/>
              </a:ext>
            </a:extLst>
          </p:cNvPr>
          <p:cNvGraphicFramePr>
            <a:graphicFrameLocks noGrp="1" noChangeAspect="1"/>
          </p:cNvGraphicFramePr>
          <p:nvPr>
            <p:ph sz="quarter" idx="24"/>
            <p:extLst>
              <p:ext uri="{D42A27DB-BD31-4B8C-83A1-F6EECF244321}">
                <p14:modId xmlns:p14="http://schemas.microsoft.com/office/powerpoint/2010/main" val="3615844403"/>
              </p:ext>
            </p:extLst>
          </p:nvPr>
        </p:nvGraphicFramePr>
        <p:xfrm>
          <a:off x="998538" y="1222375"/>
          <a:ext cx="5016500" cy="422275"/>
        </p:xfrm>
        <a:graphic>
          <a:graphicData uri="http://schemas.openxmlformats.org/presentationml/2006/ole">
            <mc:AlternateContent xmlns:mc="http://schemas.openxmlformats.org/markup-compatibility/2006">
              <mc:Choice xmlns:v="urn:schemas-microsoft-com:vml" Requires="v">
                <p:oleObj spid="_x0000_s474339" name="Equation" r:id="rId3" imgW="4978080" imgH="419040" progId="Equation.DSMT4">
                  <p:embed/>
                </p:oleObj>
              </mc:Choice>
              <mc:Fallback>
                <p:oleObj name="Equation" r:id="rId3" imgW="4978080" imgH="419040" progId="Equation.DSMT4">
                  <p:embed/>
                  <p:pic>
                    <p:nvPicPr>
                      <p:cNvPr id="11" name="Object 10">
                        <a:extLst>
                          <a:ext uri="{FF2B5EF4-FFF2-40B4-BE49-F238E27FC236}">
                            <a16:creationId xmlns:a16="http://schemas.microsoft.com/office/drawing/2014/main" xmlns="" id="{E6E927A5-C706-4906-80EC-AA9328A495A2}"/>
                          </a:ext>
                        </a:extLst>
                      </p:cNvPr>
                      <p:cNvPicPr/>
                      <p:nvPr/>
                    </p:nvPicPr>
                    <p:blipFill>
                      <a:blip r:embed="rId4"/>
                      <a:stretch>
                        <a:fillRect/>
                      </a:stretch>
                    </p:blipFill>
                    <p:spPr>
                      <a:xfrm>
                        <a:off x="998538" y="1222375"/>
                        <a:ext cx="5016500" cy="422275"/>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BA6CF949-8866-47AB-ABC6-EDE385986E35}"/>
              </a:ext>
            </a:extLst>
          </p:cNvPr>
          <p:cNvSpPr>
            <a:spLocks noGrp="1"/>
          </p:cNvSpPr>
          <p:nvPr>
            <p:ph sz="quarter" idx="25"/>
          </p:nvPr>
        </p:nvSpPr>
        <p:spPr>
          <a:xfrm>
            <a:off x="736600" y="2017773"/>
            <a:ext cx="10718800" cy="822416"/>
          </a:xfrm>
        </p:spPr>
        <p:txBody>
          <a:bodyPr/>
          <a:lstStyle/>
          <a:p>
            <a:pPr>
              <a:lnSpc>
                <a:spcPct val="100000"/>
              </a:lnSpc>
            </a:pPr>
            <a:r>
              <a:rPr lang="en-US" altLang="en-US" dirty="0"/>
              <a:t>But </a:t>
            </a:r>
            <a:r>
              <a:rPr lang="en-US" altLang="en-US" i="1" dirty="0"/>
              <a:t>f</a:t>
            </a:r>
            <a:r>
              <a:rPr lang="en-US" altLang="en-US" dirty="0"/>
              <a:t> has no maximum or minimum at 0, as you can see from its graph in Figure 12.</a:t>
            </a:r>
          </a:p>
        </p:txBody>
      </p:sp>
      <p:sp>
        <p:nvSpPr>
          <p:cNvPr id="10" name="Content Placeholder 9">
            <a:extLst>
              <a:ext uri="{FF2B5EF4-FFF2-40B4-BE49-F238E27FC236}">
                <a16:creationId xmlns:a16="http://schemas.microsoft.com/office/drawing/2014/main" xmlns="" id="{DC67FC85-C10E-4052-8119-19E8D3FFFD4B}"/>
              </a:ext>
            </a:extLst>
          </p:cNvPr>
          <p:cNvSpPr>
            <a:spLocks noGrp="1"/>
          </p:cNvSpPr>
          <p:nvPr>
            <p:ph sz="quarter" idx="29"/>
          </p:nvPr>
        </p:nvSpPr>
        <p:spPr>
          <a:xfrm>
            <a:off x="5491410" y="5753613"/>
            <a:ext cx="1316761" cy="282680"/>
          </a:xfrm>
        </p:spPr>
        <p:txBody>
          <a:bodyPr/>
          <a:lstStyle/>
          <a:p>
            <a:r>
              <a:rPr lang="en-US" altLang="en-US" sz="1200" b="1" dirty="0"/>
              <a:t>Figure 12</a:t>
            </a:r>
          </a:p>
        </p:txBody>
      </p:sp>
      <p:graphicFrame>
        <p:nvGraphicFramePr>
          <p:cNvPr id="15" name="Content Placeholder 14" descr="If f(x) = (x^3), then f prime (0) = 0">
            <a:extLst>
              <a:ext uri="{FF2B5EF4-FFF2-40B4-BE49-F238E27FC236}">
                <a16:creationId xmlns:a16="http://schemas.microsoft.com/office/drawing/2014/main" xmlns="" id="{690E8F07-2BFD-4041-BB99-62C25E8C2510}"/>
              </a:ext>
            </a:extLst>
          </p:cNvPr>
          <p:cNvGraphicFramePr>
            <a:graphicFrameLocks noGrp="1" noChangeAspect="1"/>
          </p:cNvGraphicFramePr>
          <p:nvPr>
            <p:ph sz="quarter" idx="28"/>
            <p:extLst>
              <p:ext uri="{D42A27DB-BD31-4B8C-83A1-F6EECF244321}">
                <p14:modId xmlns:p14="http://schemas.microsoft.com/office/powerpoint/2010/main" val="866099220"/>
              </p:ext>
            </p:extLst>
          </p:nvPr>
        </p:nvGraphicFramePr>
        <p:xfrm>
          <a:off x="3567003" y="5333678"/>
          <a:ext cx="1989426" cy="320481"/>
        </p:xfrm>
        <a:graphic>
          <a:graphicData uri="http://schemas.openxmlformats.org/presentationml/2006/ole">
            <mc:AlternateContent xmlns:mc="http://schemas.openxmlformats.org/markup-compatibility/2006">
              <mc:Choice xmlns:v="urn:schemas-microsoft-com:vml" Requires="v">
                <p:oleObj spid="_x0000_s474340" name="Equation" r:id="rId5" imgW="1892160" imgH="304560" progId="Equation.DSMT4">
                  <p:embed/>
                </p:oleObj>
              </mc:Choice>
              <mc:Fallback>
                <p:oleObj name="Equation" r:id="rId5" imgW="1892160" imgH="304560" progId="Equation.DSMT4">
                  <p:embed/>
                  <p:pic>
                    <p:nvPicPr>
                      <p:cNvPr id="14" name="Object 13">
                        <a:extLst>
                          <a:ext uri="{FF2B5EF4-FFF2-40B4-BE49-F238E27FC236}">
                            <a16:creationId xmlns:a16="http://schemas.microsoft.com/office/drawing/2014/main" xmlns="" id="{52EAC6F1-BDB3-4546-A75D-8CE2C87345FF}"/>
                          </a:ext>
                        </a:extLst>
                      </p:cNvPr>
                      <p:cNvPicPr/>
                      <p:nvPr/>
                    </p:nvPicPr>
                    <p:blipFill>
                      <a:blip r:embed="rId6"/>
                      <a:stretch>
                        <a:fillRect/>
                      </a:stretch>
                    </p:blipFill>
                    <p:spPr>
                      <a:xfrm>
                        <a:off x="3567003" y="5333678"/>
                        <a:ext cx="1989426" cy="320481"/>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637C0B17-817C-4DB5-8B57-BBB38ACDB78E}"/>
              </a:ext>
            </a:extLst>
          </p:cNvPr>
          <p:cNvSpPr>
            <a:spLocks noGrp="1"/>
          </p:cNvSpPr>
          <p:nvPr>
            <p:ph sz="quarter" idx="27"/>
          </p:nvPr>
        </p:nvSpPr>
        <p:spPr>
          <a:xfrm>
            <a:off x="5584139" y="5408768"/>
            <a:ext cx="4087123" cy="245203"/>
          </a:xfrm>
        </p:spPr>
        <p:txBody>
          <a:bodyPr/>
          <a:lstStyle/>
          <a:p>
            <a:r>
              <a:rPr lang="en-US" altLang="en-US" sz="1400" dirty="0"/>
              <a:t>but ƒ has no maximum or minimum.</a:t>
            </a:r>
          </a:p>
        </p:txBody>
      </p:sp>
      <p:pic>
        <p:nvPicPr>
          <p:cNvPr id="13" name="Content Placeholder 12" descr="A curve is graphed on the x y coordinate plane. The curve is labeled y = x^3. It is symmetric about the origin. The curve enters from the bottom left of the viewing window in the third quadrant, goes up and to the right passes through the point (negative 1, negative 1), again goes up and passes through the origin. Then it enters the first quadrant, goes up and to the right passes through the point (1, 1). It goes up and to the right exits the top right of the viewing window. The first part of the curve in the third quadrant is an increasing concave downward curve. The second part of the curve in the first quadrant is an increasing concave upward curve.">
            <a:extLst>
              <a:ext uri="{FF2B5EF4-FFF2-40B4-BE49-F238E27FC236}">
                <a16:creationId xmlns:a16="http://schemas.microsoft.com/office/drawing/2014/main" xmlns="" id="{4F69EBD1-7859-466F-B0D7-EBF1034C915F}"/>
              </a:ext>
            </a:extLst>
          </p:cNvPr>
          <p:cNvPicPr>
            <a:picLocks noGrp="1" noChangeAspect="1"/>
          </p:cNvPicPr>
          <p:nvPr>
            <p:ph sz="quarter" idx="26"/>
          </p:nvPr>
        </p:nvPicPr>
        <p:blipFill>
          <a:blip r:embed="rId7"/>
          <a:stretch>
            <a:fillRect/>
          </a:stretch>
        </p:blipFill>
        <p:spPr>
          <a:xfrm>
            <a:off x="4377387" y="2944722"/>
            <a:ext cx="3036071" cy="2414225"/>
          </a:xfrm>
          <a:prstGeom prst="rect">
            <a:avLst/>
          </a:prstGeom>
        </p:spPr>
      </p:pic>
    </p:spTree>
    <p:extLst>
      <p:ext uri="{BB962C8B-B14F-4D97-AF65-F5344CB8AC3E}">
        <p14:creationId xmlns:p14="http://schemas.microsoft.com/office/powerpoint/2010/main" val="1417402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97723-0A1A-498D-8065-D555C3B99242}"/>
              </a:ext>
            </a:extLst>
          </p:cNvPr>
          <p:cNvSpPr>
            <a:spLocks noGrp="1"/>
          </p:cNvSpPr>
          <p:nvPr>
            <p:ph type="title"/>
          </p:nvPr>
        </p:nvSpPr>
        <p:spPr/>
        <p:txBody>
          <a:bodyPr/>
          <a:lstStyle/>
          <a:p>
            <a:r>
              <a:rPr lang="en-US" altLang="en-US" dirty="0"/>
              <a:t>Example 5 (2 of 2)</a:t>
            </a:r>
            <a:endParaRPr lang="en-US" dirty="0"/>
          </a:p>
        </p:txBody>
      </p:sp>
      <p:sp>
        <p:nvSpPr>
          <p:cNvPr id="3" name="Content Placeholder 2">
            <a:extLst>
              <a:ext uri="{FF2B5EF4-FFF2-40B4-BE49-F238E27FC236}">
                <a16:creationId xmlns:a16="http://schemas.microsoft.com/office/drawing/2014/main" xmlns="" id="{75FB0CDE-50CB-42E8-8E02-981122B8E548}"/>
              </a:ext>
            </a:extLst>
          </p:cNvPr>
          <p:cNvSpPr>
            <a:spLocks noGrp="1"/>
          </p:cNvSpPr>
          <p:nvPr>
            <p:ph sz="quarter" idx="23"/>
          </p:nvPr>
        </p:nvSpPr>
        <p:spPr>
          <a:xfrm>
            <a:off x="736601" y="1289049"/>
            <a:ext cx="1725396" cy="307969"/>
          </a:xfrm>
        </p:spPr>
        <p:txBody>
          <a:bodyPr/>
          <a:lstStyle/>
          <a:p>
            <a:r>
              <a:rPr lang="en-US" altLang="en-US" dirty="0"/>
              <a:t>The fact that</a:t>
            </a:r>
            <a:endParaRPr lang="en-US" dirty="0"/>
          </a:p>
        </p:txBody>
      </p:sp>
      <p:graphicFrame>
        <p:nvGraphicFramePr>
          <p:cNvPr id="9" name="Content Placeholder 11" descr="f prime(0) = 0">
            <a:extLst>
              <a:ext uri="{FF2B5EF4-FFF2-40B4-BE49-F238E27FC236}">
                <a16:creationId xmlns:a16="http://schemas.microsoft.com/office/drawing/2014/main" xmlns="" id="{7B8DB79D-88B0-4E6E-B811-76DF586B1443}"/>
              </a:ext>
            </a:extLst>
          </p:cNvPr>
          <p:cNvGraphicFramePr>
            <a:graphicFrameLocks noGrp="1" noChangeAspect="1"/>
          </p:cNvGraphicFramePr>
          <p:nvPr>
            <p:ph sz="quarter" idx="24"/>
            <p:extLst>
              <p:ext uri="{D42A27DB-BD31-4B8C-83A1-F6EECF244321}">
                <p14:modId xmlns:p14="http://schemas.microsoft.com/office/powerpoint/2010/main" val="890957651"/>
              </p:ext>
            </p:extLst>
          </p:nvPr>
        </p:nvGraphicFramePr>
        <p:xfrm>
          <a:off x="2508250" y="1282700"/>
          <a:ext cx="1149350" cy="365125"/>
        </p:xfrm>
        <a:graphic>
          <a:graphicData uri="http://schemas.openxmlformats.org/presentationml/2006/ole">
            <mc:AlternateContent xmlns:mc="http://schemas.openxmlformats.org/markup-compatibility/2006">
              <mc:Choice xmlns:v="urn:schemas-microsoft-com:vml" Requires="v">
                <p:oleObj spid="_x0000_s476340" name="Equation" r:id="rId3" imgW="1079280" imgH="342720" progId="Equation.DSMT4">
                  <p:embed/>
                </p:oleObj>
              </mc:Choice>
              <mc:Fallback>
                <p:oleObj name="Equation" r:id="rId3" imgW="1079280" imgH="342720" progId="Equation.DSMT4">
                  <p:embed/>
                  <p:pic>
                    <p:nvPicPr>
                      <p:cNvPr id="12" name="Content Placeholder 11">
                        <a:extLst>
                          <a:ext uri="{FF2B5EF4-FFF2-40B4-BE49-F238E27FC236}">
                            <a16:creationId xmlns:a16="http://schemas.microsoft.com/office/drawing/2014/main" xmlns="" id="{7B8DB79D-88B0-4E6E-B811-76DF586B1443}"/>
                          </a:ext>
                        </a:extLst>
                      </p:cNvPr>
                      <p:cNvPicPr/>
                      <p:nvPr/>
                    </p:nvPicPr>
                    <p:blipFill>
                      <a:blip r:embed="rId4"/>
                      <a:stretch>
                        <a:fillRect/>
                      </a:stretch>
                    </p:blipFill>
                    <p:spPr>
                      <a:xfrm>
                        <a:off x="2508250" y="1282700"/>
                        <a:ext cx="1149350" cy="365125"/>
                      </a:xfrm>
                      <a:prstGeom prst="rect">
                        <a:avLst/>
                      </a:prstGeom>
                    </p:spPr>
                  </p:pic>
                </p:oleObj>
              </mc:Fallback>
            </mc:AlternateContent>
          </a:graphicData>
        </a:graphic>
      </p:graphicFrame>
      <p:sp>
        <p:nvSpPr>
          <p:cNvPr id="8" name="Content Placeholder 7"/>
          <p:cNvSpPr>
            <a:spLocks noGrp="1"/>
          </p:cNvSpPr>
          <p:nvPr>
            <p:ph sz="quarter" idx="25"/>
          </p:nvPr>
        </p:nvSpPr>
        <p:spPr>
          <a:xfrm>
            <a:off x="3706990" y="1284102"/>
            <a:ext cx="3894794" cy="326369"/>
          </a:xfrm>
        </p:spPr>
        <p:txBody>
          <a:bodyPr/>
          <a:lstStyle/>
          <a:p>
            <a:r>
              <a:rPr lang="en-US" altLang="en-US" dirty="0"/>
              <a:t>simply means that the curve</a:t>
            </a:r>
            <a:endParaRPr lang="en-US" dirty="0"/>
          </a:p>
        </p:txBody>
      </p:sp>
      <p:graphicFrame>
        <p:nvGraphicFramePr>
          <p:cNvPr id="12" name="Content Placeholder 11" descr="y = x^3">
            <a:extLst>
              <a:ext uri="{FF2B5EF4-FFF2-40B4-BE49-F238E27FC236}">
                <a16:creationId xmlns:a16="http://schemas.microsoft.com/office/drawing/2014/main" xmlns="" id="{BE3DD96A-5721-4102-B227-AF3C57DF69F4}"/>
              </a:ext>
            </a:extLst>
          </p:cNvPr>
          <p:cNvGraphicFramePr>
            <a:graphicFrameLocks noGrp="1" noChangeAspect="1"/>
          </p:cNvGraphicFramePr>
          <p:nvPr>
            <p:ph sz="quarter" idx="26"/>
            <p:extLst>
              <p:ext uri="{D42A27DB-BD31-4B8C-83A1-F6EECF244321}">
                <p14:modId xmlns:p14="http://schemas.microsoft.com/office/powerpoint/2010/main" val="4042900913"/>
              </p:ext>
            </p:extLst>
          </p:nvPr>
        </p:nvGraphicFramePr>
        <p:xfrm>
          <a:off x="7580313" y="1228725"/>
          <a:ext cx="841375" cy="401638"/>
        </p:xfrm>
        <a:graphic>
          <a:graphicData uri="http://schemas.openxmlformats.org/presentationml/2006/ole">
            <mc:AlternateContent xmlns:mc="http://schemas.openxmlformats.org/markup-compatibility/2006">
              <mc:Choice xmlns:v="urn:schemas-microsoft-com:vml" Requires="v">
                <p:oleObj spid="_x0000_s476341" name="Equation" r:id="rId5" imgW="850680" imgH="406080" progId="Equation.DSMT4">
                  <p:embed/>
                </p:oleObj>
              </mc:Choice>
              <mc:Fallback>
                <p:oleObj name="Equation" r:id="rId5" imgW="850680" imgH="406080" progId="Equation.DSMT4">
                  <p:embed/>
                  <p:pic>
                    <p:nvPicPr>
                      <p:cNvPr id="11" name="Object 10">
                        <a:extLst>
                          <a:ext uri="{FF2B5EF4-FFF2-40B4-BE49-F238E27FC236}">
                            <a16:creationId xmlns:a16="http://schemas.microsoft.com/office/drawing/2014/main" xmlns="" id="{93F617C9-0621-4F9A-A2B6-37039B4447EC}"/>
                          </a:ext>
                        </a:extLst>
                      </p:cNvPr>
                      <p:cNvPicPr/>
                      <p:nvPr/>
                    </p:nvPicPr>
                    <p:blipFill>
                      <a:blip r:embed="rId6"/>
                      <a:stretch>
                        <a:fillRect/>
                      </a:stretch>
                    </p:blipFill>
                    <p:spPr>
                      <a:xfrm>
                        <a:off x="7580313" y="1228725"/>
                        <a:ext cx="841375" cy="401638"/>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6C2CBECC-8F2B-4F0F-8733-29E25B35CD77}"/>
              </a:ext>
            </a:extLst>
          </p:cNvPr>
          <p:cNvSpPr>
            <a:spLocks noGrp="1"/>
          </p:cNvSpPr>
          <p:nvPr>
            <p:ph sz="quarter" idx="27"/>
          </p:nvPr>
        </p:nvSpPr>
        <p:spPr>
          <a:xfrm>
            <a:off x="8504074" y="1272719"/>
            <a:ext cx="2331341" cy="324300"/>
          </a:xfrm>
        </p:spPr>
        <p:txBody>
          <a:bodyPr/>
          <a:lstStyle/>
          <a:p>
            <a:r>
              <a:rPr lang="en-US" altLang="en-US" dirty="0"/>
              <a:t>has a horizontal</a:t>
            </a:r>
            <a:endParaRPr lang="en-US" dirty="0"/>
          </a:p>
        </p:txBody>
      </p:sp>
      <p:sp>
        <p:nvSpPr>
          <p:cNvPr id="6" name="Content Placeholder 5">
            <a:extLst>
              <a:ext uri="{FF2B5EF4-FFF2-40B4-BE49-F238E27FC236}">
                <a16:creationId xmlns:a16="http://schemas.microsoft.com/office/drawing/2014/main" xmlns="" id="{C16EEC63-381A-4B5E-AA46-258D567C6A25}"/>
              </a:ext>
            </a:extLst>
          </p:cNvPr>
          <p:cNvSpPr>
            <a:spLocks noGrp="1"/>
          </p:cNvSpPr>
          <p:nvPr>
            <p:ph sz="quarter" idx="28"/>
          </p:nvPr>
        </p:nvSpPr>
        <p:spPr>
          <a:xfrm>
            <a:off x="736600" y="1656299"/>
            <a:ext cx="10718800" cy="1932027"/>
          </a:xfrm>
        </p:spPr>
        <p:txBody>
          <a:bodyPr/>
          <a:lstStyle/>
          <a:p>
            <a:pPr>
              <a:lnSpc>
                <a:spcPct val="100000"/>
              </a:lnSpc>
            </a:pPr>
            <a:r>
              <a:rPr lang="en-US" altLang="en-US" dirty="0"/>
              <a:t>tangent at (0, 0).</a:t>
            </a:r>
          </a:p>
          <a:p>
            <a:pPr>
              <a:lnSpc>
                <a:spcPct val="100000"/>
              </a:lnSpc>
            </a:pPr>
            <a:endParaRPr lang="en-US" altLang="en-US" dirty="0"/>
          </a:p>
          <a:p>
            <a:pPr>
              <a:lnSpc>
                <a:spcPct val="100000"/>
              </a:lnSpc>
            </a:pPr>
            <a:r>
              <a:rPr lang="en-US" altLang="en-US" dirty="0"/>
              <a:t>Instead of having a maximum or minimum at (0, 0), the curve crosses its horizontal tangent there.</a:t>
            </a:r>
          </a:p>
        </p:txBody>
      </p:sp>
    </p:spTree>
    <p:extLst>
      <p:ext uri="{BB962C8B-B14F-4D97-AF65-F5344CB8AC3E}">
        <p14:creationId xmlns:p14="http://schemas.microsoft.com/office/powerpoint/2010/main" val="4141681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C6641FE7-CC80-43B0-BD7F-BC203BAB285E}"/>
              </a:ext>
            </a:extLst>
          </p:cNvPr>
          <p:cNvSpPr>
            <a:spLocks noGrp="1"/>
          </p:cNvSpPr>
          <p:nvPr>
            <p:ph type="title"/>
          </p:nvPr>
        </p:nvSpPr>
        <p:spPr/>
        <p:txBody>
          <a:bodyPr/>
          <a:lstStyle/>
          <a:p>
            <a:r>
              <a:rPr lang="en-US" altLang="en-US" dirty="0"/>
              <a:t>Example 6</a:t>
            </a:r>
            <a:endParaRPr lang="en-US" dirty="0"/>
          </a:p>
        </p:txBody>
      </p:sp>
      <p:sp>
        <p:nvSpPr>
          <p:cNvPr id="12" name="Content Placeholder 11">
            <a:extLst>
              <a:ext uri="{FF2B5EF4-FFF2-40B4-BE49-F238E27FC236}">
                <a16:creationId xmlns:a16="http://schemas.microsoft.com/office/drawing/2014/main" xmlns="" id="{B38CA977-8002-40F5-B4E0-7FB59C18B2C0}"/>
              </a:ext>
            </a:extLst>
          </p:cNvPr>
          <p:cNvSpPr>
            <a:spLocks noGrp="1"/>
          </p:cNvSpPr>
          <p:nvPr>
            <p:ph sz="quarter" idx="23"/>
          </p:nvPr>
        </p:nvSpPr>
        <p:spPr>
          <a:xfrm>
            <a:off x="736600" y="1289050"/>
            <a:ext cx="1745343" cy="307521"/>
          </a:xfrm>
        </p:spPr>
        <p:txBody>
          <a:bodyPr/>
          <a:lstStyle/>
          <a:p>
            <a:r>
              <a:rPr lang="en-US" altLang="en-US" dirty="0"/>
              <a:t>The function</a:t>
            </a:r>
            <a:endParaRPr lang="en-US" dirty="0"/>
          </a:p>
        </p:txBody>
      </p:sp>
      <p:graphicFrame>
        <p:nvGraphicFramePr>
          <p:cNvPr id="29" name="Content Placeholder 28" descr="f(x) = abs(x)">
            <a:extLst>
              <a:ext uri="{FF2B5EF4-FFF2-40B4-BE49-F238E27FC236}">
                <a16:creationId xmlns:a16="http://schemas.microsoft.com/office/drawing/2014/main" xmlns="" id="{72DFD713-2BD4-4264-8ED3-290B6753B729}"/>
              </a:ext>
            </a:extLst>
          </p:cNvPr>
          <p:cNvGraphicFramePr>
            <a:graphicFrameLocks noGrp="1" noChangeAspect="1"/>
          </p:cNvGraphicFramePr>
          <p:nvPr>
            <p:ph sz="quarter" idx="24"/>
            <p:extLst>
              <p:ext uri="{D42A27DB-BD31-4B8C-83A1-F6EECF244321}">
                <p14:modId xmlns:p14="http://schemas.microsoft.com/office/powerpoint/2010/main" val="2177139555"/>
              </p:ext>
            </p:extLst>
          </p:nvPr>
        </p:nvGraphicFramePr>
        <p:xfrm>
          <a:off x="2481263" y="1249363"/>
          <a:ext cx="1219200" cy="431800"/>
        </p:xfrm>
        <a:graphic>
          <a:graphicData uri="http://schemas.openxmlformats.org/presentationml/2006/ole">
            <mc:AlternateContent xmlns:mc="http://schemas.openxmlformats.org/markup-compatibility/2006">
              <mc:Choice xmlns:v="urn:schemas-microsoft-com:vml" Requires="v">
                <p:oleObj spid="_x0000_s475515" name="Equation" r:id="rId3" imgW="1218960" imgH="431640" progId="Equation.DSMT4">
                  <p:embed/>
                </p:oleObj>
              </mc:Choice>
              <mc:Fallback>
                <p:oleObj name="Equation" r:id="rId3" imgW="1218960" imgH="431640" progId="Equation.DSMT4">
                  <p:embed/>
                  <p:pic>
                    <p:nvPicPr>
                      <p:cNvPr id="28" name="Object 27">
                        <a:extLst>
                          <a:ext uri="{FF2B5EF4-FFF2-40B4-BE49-F238E27FC236}">
                            <a16:creationId xmlns:a16="http://schemas.microsoft.com/office/drawing/2014/main" xmlns="" id="{8A55133B-A2CA-4B0E-9F61-5A8A323F9BCA}"/>
                          </a:ext>
                        </a:extLst>
                      </p:cNvPr>
                      <p:cNvPicPr/>
                      <p:nvPr/>
                    </p:nvPicPr>
                    <p:blipFill>
                      <a:blip r:embed="rId4"/>
                      <a:stretch>
                        <a:fillRect/>
                      </a:stretch>
                    </p:blipFill>
                    <p:spPr>
                      <a:xfrm>
                        <a:off x="2481263" y="1249363"/>
                        <a:ext cx="1219200" cy="431800"/>
                      </a:xfrm>
                      <a:prstGeom prst="rect">
                        <a:avLst/>
                      </a:prstGeom>
                    </p:spPr>
                  </p:pic>
                </p:oleObj>
              </mc:Fallback>
            </mc:AlternateContent>
          </a:graphicData>
        </a:graphic>
      </p:graphicFrame>
      <p:sp>
        <p:nvSpPr>
          <p:cNvPr id="14" name="Content Placeholder 13">
            <a:extLst>
              <a:ext uri="{FF2B5EF4-FFF2-40B4-BE49-F238E27FC236}">
                <a16:creationId xmlns:a16="http://schemas.microsoft.com/office/drawing/2014/main" xmlns="" id="{4DFB24AF-751A-4B05-A1B6-5423252C25EE}"/>
              </a:ext>
            </a:extLst>
          </p:cNvPr>
          <p:cNvSpPr>
            <a:spLocks noGrp="1"/>
          </p:cNvSpPr>
          <p:nvPr>
            <p:ph sz="quarter" idx="25"/>
          </p:nvPr>
        </p:nvSpPr>
        <p:spPr>
          <a:xfrm>
            <a:off x="3830220" y="1282029"/>
            <a:ext cx="7926351" cy="323520"/>
          </a:xfrm>
        </p:spPr>
        <p:txBody>
          <a:bodyPr/>
          <a:lstStyle/>
          <a:p>
            <a:r>
              <a:rPr lang="en-US" altLang="en-US" dirty="0"/>
              <a:t>has its (local and absolute) minimum value at 0, but</a:t>
            </a:r>
            <a:endParaRPr lang="en-US" dirty="0"/>
          </a:p>
        </p:txBody>
      </p:sp>
      <p:sp>
        <p:nvSpPr>
          <p:cNvPr id="15" name="Content Placeholder 14">
            <a:extLst>
              <a:ext uri="{FF2B5EF4-FFF2-40B4-BE49-F238E27FC236}">
                <a16:creationId xmlns:a16="http://schemas.microsoft.com/office/drawing/2014/main" xmlns="" id="{F1430988-1EB0-447F-9466-A9DDE05A0AA4}"/>
              </a:ext>
            </a:extLst>
          </p:cNvPr>
          <p:cNvSpPr>
            <a:spLocks noGrp="1"/>
          </p:cNvSpPr>
          <p:nvPr>
            <p:ph sz="quarter" idx="26"/>
          </p:nvPr>
        </p:nvSpPr>
        <p:spPr>
          <a:xfrm>
            <a:off x="736600" y="1677610"/>
            <a:ext cx="4754289" cy="358081"/>
          </a:xfrm>
        </p:spPr>
        <p:txBody>
          <a:bodyPr/>
          <a:lstStyle/>
          <a:p>
            <a:r>
              <a:rPr lang="en-US" altLang="en-US" dirty="0"/>
              <a:t>that value can’t be found by setting</a:t>
            </a:r>
            <a:endParaRPr lang="en-US" dirty="0"/>
          </a:p>
        </p:txBody>
      </p:sp>
      <p:graphicFrame>
        <p:nvGraphicFramePr>
          <p:cNvPr id="16" name="Content Placeholder 11" descr="f prime(x) = 0 because, f prime(0)">
            <a:extLst>
              <a:ext uri="{FF2B5EF4-FFF2-40B4-BE49-F238E27FC236}">
                <a16:creationId xmlns:a16="http://schemas.microsoft.com/office/drawing/2014/main" xmlns="" id="{7B8DB79D-88B0-4E6E-B811-76DF586B1443}"/>
              </a:ext>
            </a:extLst>
          </p:cNvPr>
          <p:cNvGraphicFramePr>
            <a:graphicFrameLocks noGrp="1" noChangeAspect="1"/>
          </p:cNvGraphicFramePr>
          <p:nvPr>
            <p:ph sz="quarter" idx="27"/>
            <p:extLst>
              <p:ext uri="{D42A27DB-BD31-4B8C-83A1-F6EECF244321}">
                <p14:modId xmlns:p14="http://schemas.microsoft.com/office/powerpoint/2010/main" val="3279172118"/>
              </p:ext>
            </p:extLst>
          </p:nvPr>
        </p:nvGraphicFramePr>
        <p:xfrm>
          <a:off x="5530850" y="1692275"/>
          <a:ext cx="3101975" cy="361950"/>
        </p:xfrm>
        <a:graphic>
          <a:graphicData uri="http://schemas.openxmlformats.org/presentationml/2006/ole">
            <mc:AlternateContent xmlns:mc="http://schemas.openxmlformats.org/markup-compatibility/2006">
              <mc:Choice xmlns:v="urn:schemas-microsoft-com:vml" Requires="v">
                <p:oleObj spid="_x0000_s475516" name="Equation" r:id="rId5" imgW="3047760" imgH="355320" progId="Equation.DSMT4">
                  <p:embed/>
                </p:oleObj>
              </mc:Choice>
              <mc:Fallback>
                <p:oleObj name="Equation" r:id="rId5" imgW="3047760" imgH="355320" progId="Equation.DSMT4">
                  <p:embed/>
                  <p:pic>
                    <p:nvPicPr>
                      <p:cNvPr id="9" name="Content Placeholder 11">
                        <a:extLst>
                          <a:ext uri="{FF2B5EF4-FFF2-40B4-BE49-F238E27FC236}">
                            <a16:creationId xmlns:a16="http://schemas.microsoft.com/office/drawing/2014/main" xmlns="" id="{7B8DB79D-88B0-4E6E-B811-76DF586B1443}"/>
                          </a:ext>
                        </a:extLst>
                      </p:cNvPr>
                      <p:cNvPicPr/>
                      <p:nvPr/>
                    </p:nvPicPr>
                    <p:blipFill>
                      <a:blip r:embed="rId6"/>
                      <a:stretch>
                        <a:fillRect/>
                      </a:stretch>
                    </p:blipFill>
                    <p:spPr>
                      <a:xfrm>
                        <a:off x="5530850" y="1692275"/>
                        <a:ext cx="3101975" cy="361950"/>
                      </a:xfrm>
                      <a:prstGeom prst="rect">
                        <a:avLst/>
                      </a:prstGeom>
                    </p:spPr>
                  </p:pic>
                </p:oleObj>
              </mc:Fallback>
            </mc:AlternateContent>
          </a:graphicData>
        </a:graphic>
      </p:graphicFrame>
      <p:sp>
        <p:nvSpPr>
          <p:cNvPr id="3" name="Content Placeholder 2"/>
          <p:cNvSpPr>
            <a:spLocks noGrp="1"/>
          </p:cNvSpPr>
          <p:nvPr>
            <p:ph sz="quarter" idx="28"/>
          </p:nvPr>
        </p:nvSpPr>
        <p:spPr>
          <a:xfrm>
            <a:off x="8716161" y="1684986"/>
            <a:ext cx="2750219" cy="355872"/>
          </a:xfrm>
        </p:spPr>
        <p:txBody>
          <a:bodyPr/>
          <a:lstStyle/>
          <a:p>
            <a:r>
              <a:rPr lang="en-US" altLang="en-US" dirty="0"/>
              <a:t>does not exist. (See</a:t>
            </a:r>
            <a:endParaRPr lang="en-IN" dirty="0"/>
          </a:p>
        </p:txBody>
      </p:sp>
      <p:sp>
        <p:nvSpPr>
          <p:cNvPr id="4" name="Content Placeholder 3"/>
          <p:cNvSpPr>
            <a:spLocks noGrp="1"/>
          </p:cNvSpPr>
          <p:nvPr>
            <p:ph sz="quarter" idx="29"/>
          </p:nvPr>
        </p:nvSpPr>
        <p:spPr>
          <a:xfrm>
            <a:off x="736600" y="2032232"/>
            <a:ext cx="1685925" cy="356803"/>
          </a:xfrm>
        </p:spPr>
        <p:txBody>
          <a:bodyPr/>
          <a:lstStyle/>
          <a:p>
            <a:r>
              <a:rPr lang="en-US" altLang="en-US" dirty="0"/>
              <a:t>Figure 13.)</a:t>
            </a:r>
            <a:endParaRPr lang="en-US" dirty="0"/>
          </a:p>
        </p:txBody>
      </p:sp>
      <p:sp>
        <p:nvSpPr>
          <p:cNvPr id="19" name="Content Placeholder 18">
            <a:extLst>
              <a:ext uri="{FF2B5EF4-FFF2-40B4-BE49-F238E27FC236}">
                <a16:creationId xmlns:a16="http://schemas.microsoft.com/office/drawing/2014/main" xmlns="" id="{575829B6-0C69-4BCC-A9FF-D5FFB0991E0C}"/>
              </a:ext>
            </a:extLst>
          </p:cNvPr>
          <p:cNvSpPr>
            <a:spLocks noGrp="1"/>
          </p:cNvSpPr>
          <p:nvPr>
            <p:ph sz="quarter" idx="35"/>
          </p:nvPr>
        </p:nvSpPr>
        <p:spPr>
          <a:xfrm>
            <a:off x="5865392" y="5667960"/>
            <a:ext cx="1282996" cy="237768"/>
          </a:xfrm>
        </p:spPr>
        <p:txBody>
          <a:bodyPr/>
          <a:lstStyle/>
          <a:p>
            <a:r>
              <a:rPr lang="en-US" altLang="en-US" sz="1200" b="1" dirty="0"/>
              <a:t>Figure 13</a:t>
            </a:r>
          </a:p>
        </p:txBody>
      </p:sp>
      <p:graphicFrame>
        <p:nvGraphicFramePr>
          <p:cNvPr id="32" name="Content Placeholder 31" descr="If f(x) = abs(x)">
            <a:extLst>
              <a:ext uri="{FF2B5EF4-FFF2-40B4-BE49-F238E27FC236}">
                <a16:creationId xmlns:a16="http://schemas.microsoft.com/office/drawing/2014/main" xmlns="" id="{28E2A985-3955-424C-B2D8-1FA1654AC365}"/>
              </a:ext>
            </a:extLst>
          </p:cNvPr>
          <p:cNvGraphicFramePr>
            <a:graphicFrameLocks noGrp="1" noChangeAspect="1"/>
          </p:cNvGraphicFramePr>
          <p:nvPr>
            <p:ph sz="quarter" idx="31"/>
            <p:extLst>
              <p:ext uri="{D42A27DB-BD31-4B8C-83A1-F6EECF244321}">
                <p14:modId xmlns:p14="http://schemas.microsoft.com/office/powerpoint/2010/main" val="451121115"/>
              </p:ext>
            </p:extLst>
          </p:nvPr>
        </p:nvGraphicFramePr>
        <p:xfrm>
          <a:off x="4576077" y="5083260"/>
          <a:ext cx="875385" cy="275872"/>
        </p:xfrm>
        <a:graphic>
          <a:graphicData uri="http://schemas.openxmlformats.org/presentationml/2006/ole">
            <mc:AlternateContent xmlns:mc="http://schemas.openxmlformats.org/markup-compatibility/2006">
              <mc:Choice xmlns:v="urn:schemas-microsoft-com:vml" Requires="v">
                <p:oleObj spid="_x0000_s475517" name="Equation" r:id="rId7" imgW="927000" imgH="291960" progId="Equation.DSMT4">
                  <p:embed/>
                </p:oleObj>
              </mc:Choice>
              <mc:Fallback>
                <p:oleObj name="Equation" r:id="rId7" imgW="927000" imgH="291960" progId="Equation.DSMT4">
                  <p:embed/>
                  <p:pic>
                    <p:nvPicPr>
                      <p:cNvPr id="31" name="Object 30">
                        <a:extLst>
                          <a:ext uri="{FF2B5EF4-FFF2-40B4-BE49-F238E27FC236}">
                            <a16:creationId xmlns:a16="http://schemas.microsoft.com/office/drawing/2014/main" xmlns="" id="{99C1FF1F-1C0D-41EA-B2A0-7ADFA0B28302}"/>
                          </a:ext>
                        </a:extLst>
                      </p:cNvPr>
                      <p:cNvPicPr/>
                      <p:nvPr/>
                    </p:nvPicPr>
                    <p:blipFill>
                      <a:blip r:embed="rId8"/>
                      <a:stretch>
                        <a:fillRect/>
                      </a:stretch>
                    </p:blipFill>
                    <p:spPr>
                      <a:xfrm>
                        <a:off x="4576077" y="5083260"/>
                        <a:ext cx="875385" cy="275872"/>
                      </a:xfrm>
                      <a:prstGeom prst="rect">
                        <a:avLst/>
                      </a:prstGeom>
                    </p:spPr>
                  </p:pic>
                </p:oleObj>
              </mc:Fallback>
            </mc:AlternateContent>
          </a:graphicData>
        </a:graphic>
      </p:graphicFrame>
      <p:sp>
        <p:nvSpPr>
          <p:cNvPr id="18" name="Content Placeholder 17">
            <a:extLst>
              <a:ext uri="{FF2B5EF4-FFF2-40B4-BE49-F238E27FC236}">
                <a16:creationId xmlns:a16="http://schemas.microsoft.com/office/drawing/2014/main" xmlns="" id="{01B42D54-DD4C-4F9D-94DE-106C3B4C2A94}"/>
              </a:ext>
            </a:extLst>
          </p:cNvPr>
          <p:cNvSpPr>
            <a:spLocks noGrp="1"/>
          </p:cNvSpPr>
          <p:nvPr>
            <p:ph sz="quarter" idx="32"/>
          </p:nvPr>
        </p:nvSpPr>
        <p:spPr>
          <a:xfrm>
            <a:off x="5507115" y="5121365"/>
            <a:ext cx="2993396" cy="237768"/>
          </a:xfrm>
        </p:spPr>
        <p:txBody>
          <a:bodyPr/>
          <a:lstStyle/>
          <a:p>
            <a:r>
              <a:rPr lang="en-US" altLang="en-US" sz="1400" dirty="0"/>
              <a:t>then </a:t>
            </a:r>
            <a:r>
              <a:rPr lang="en-US" altLang="en-US" sz="1400" i="1" dirty="0" smtClean="0"/>
              <a:t>f</a:t>
            </a:r>
            <a:r>
              <a:rPr lang="en-US" altLang="en-US" sz="400" i="1" dirty="0" smtClean="0"/>
              <a:t> </a:t>
            </a:r>
            <a:r>
              <a:rPr lang="en-US" altLang="en-US" sz="1400" dirty="0" smtClean="0"/>
              <a:t>(</a:t>
            </a:r>
            <a:r>
              <a:rPr lang="en-US" altLang="en-US" sz="1400" dirty="0"/>
              <a:t>0) = 0 is a minimum value, but</a:t>
            </a:r>
            <a:endParaRPr lang="en-US" sz="1400" dirty="0"/>
          </a:p>
        </p:txBody>
      </p:sp>
      <p:graphicFrame>
        <p:nvGraphicFramePr>
          <p:cNvPr id="22" name="Content Placeholder 11" descr="f prime(0)">
            <a:extLst>
              <a:ext uri="{FF2B5EF4-FFF2-40B4-BE49-F238E27FC236}">
                <a16:creationId xmlns:a16="http://schemas.microsoft.com/office/drawing/2014/main" xmlns="" id="{7B8DB79D-88B0-4E6E-B811-76DF586B1443}"/>
              </a:ext>
            </a:extLst>
          </p:cNvPr>
          <p:cNvGraphicFramePr>
            <a:graphicFrameLocks noGrp="1" noChangeAspect="1"/>
          </p:cNvGraphicFramePr>
          <p:nvPr>
            <p:ph sz="quarter" idx="33"/>
            <p:extLst>
              <p:ext uri="{D42A27DB-BD31-4B8C-83A1-F6EECF244321}">
                <p14:modId xmlns:p14="http://schemas.microsoft.com/office/powerpoint/2010/main" val="2061429813"/>
              </p:ext>
            </p:extLst>
          </p:nvPr>
        </p:nvGraphicFramePr>
        <p:xfrm>
          <a:off x="4596495" y="5359133"/>
          <a:ext cx="371330" cy="230481"/>
        </p:xfrm>
        <a:graphic>
          <a:graphicData uri="http://schemas.openxmlformats.org/presentationml/2006/ole">
            <mc:AlternateContent xmlns:mc="http://schemas.openxmlformats.org/markup-compatibility/2006">
              <mc:Choice xmlns:v="urn:schemas-microsoft-com:vml" Requires="v">
                <p:oleObj spid="_x0000_s475518" name="Equation" r:id="rId9" imgW="368280" imgH="228600" progId="Equation.DSMT4">
                  <p:embed/>
                </p:oleObj>
              </mc:Choice>
              <mc:Fallback>
                <p:oleObj name="Equation" r:id="rId9" imgW="368280" imgH="228600" progId="Equation.DSMT4">
                  <p:embed/>
                  <p:pic>
                    <p:nvPicPr>
                      <p:cNvPr id="16" name="Content Placeholder 11">
                        <a:extLst>
                          <a:ext uri="{FF2B5EF4-FFF2-40B4-BE49-F238E27FC236}">
                            <a16:creationId xmlns:a16="http://schemas.microsoft.com/office/drawing/2014/main" xmlns="" id="{7B8DB79D-88B0-4E6E-B811-76DF586B1443}"/>
                          </a:ext>
                        </a:extLst>
                      </p:cNvPr>
                      <p:cNvPicPr/>
                      <p:nvPr/>
                    </p:nvPicPr>
                    <p:blipFill>
                      <a:blip r:embed="rId10"/>
                      <a:stretch>
                        <a:fillRect/>
                      </a:stretch>
                    </p:blipFill>
                    <p:spPr>
                      <a:xfrm>
                        <a:off x="4596495" y="5359133"/>
                        <a:ext cx="371330" cy="230481"/>
                      </a:xfrm>
                      <a:prstGeom prst="rect">
                        <a:avLst/>
                      </a:prstGeom>
                    </p:spPr>
                  </p:pic>
                </p:oleObj>
              </mc:Fallback>
            </mc:AlternateContent>
          </a:graphicData>
        </a:graphic>
      </p:graphicFrame>
      <p:sp>
        <p:nvSpPr>
          <p:cNvPr id="6" name="Content Placeholder 5"/>
          <p:cNvSpPr>
            <a:spLocks noGrp="1"/>
          </p:cNvSpPr>
          <p:nvPr>
            <p:ph sz="quarter" idx="34"/>
          </p:nvPr>
        </p:nvSpPr>
        <p:spPr>
          <a:xfrm>
            <a:off x="5013769" y="5383336"/>
            <a:ext cx="1641273" cy="275872"/>
          </a:xfrm>
        </p:spPr>
        <p:txBody>
          <a:bodyPr/>
          <a:lstStyle/>
          <a:p>
            <a:r>
              <a:rPr lang="en-US" altLang="en-US" sz="1400" dirty="0"/>
              <a:t>does not exist.</a:t>
            </a:r>
            <a:endParaRPr lang="en-US" sz="1400" dirty="0"/>
          </a:p>
        </p:txBody>
      </p:sp>
      <p:pic>
        <p:nvPicPr>
          <p:cNvPr id="30" name="Content Placeholder 29" descr="A curve is graphed on the x y coordinate plane. The curve is labeled y = abs(x). It consists of two lines. The first line starts from the origin, goes up and to the right passes through the point (2, 2). It again goes up and to the right exits the top right of the viewing window. The second line starts from the origin, goes up and to the left passes through the point (negative 2, 2). It again goes up and to the left exits the top left of the viewing window.">
            <a:extLst>
              <a:ext uri="{FF2B5EF4-FFF2-40B4-BE49-F238E27FC236}">
                <a16:creationId xmlns:a16="http://schemas.microsoft.com/office/drawing/2014/main" xmlns="" id="{1A6AA719-9E10-46DE-B3CF-1E1F11490B42}"/>
              </a:ext>
            </a:extLst>
          </p:cNvPr>
          <p:cNvPicPr>
            <a:picLocks noGrp="1" noChangeAspect="1"/>
          </p:cNvPicPr>
          <p:nvPr>
            <p:ph sz="quarter" idx="30"/>
          </p:nvPr>
        </p:nvPicPr>
        <p:blipFill>
          <a:blip r:embed="rId11"/>
          <a:stretch>
            <a:fillRect/>
          </a:stretch>
        </p:blipFill>
        <p:spPr>
          <a:xfrm>
            <a:off x="4651915" y="2664646"/>
            <a:ext cx="2993395" cy="2432515"/>
          </a:xfrm>
          <a:prstGeom prst="rect">
            <a:avLst/>
          </a:prstGeom>
        </p:spPr>
      </p:pic>
    </p:spTree>
    <p:extLst>
      <p:ext uri="{BB962C8B-B14F-4D97-AF65-F5344CB8AC3E}">
        <p14:creationId xmlns:p14="http://schemas.microsoft.com/office/powerpoint/2010/main" val="3005613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4183588B-9F2D-4A81-B31F-F315D697548D}"/>
              </a:ext>
            </a:extLst>
          </p:cNvPr>
          <p:cNvSpPr>
            <a:spLocks noGrp="1"/>
          </p:cNvSpPr>
          <p:nvPr>
            <p:ph type="title"/>
          </p:nvPr>
        </p:nvSpPr>
        <p:spPr>
          <a:xfrm>
            <a:off x="841248" y="380891"/>
            <a:ext cx="10515600" cy="577952"/>
          </a:xfrm>
        </p:spPr>
        <p:txBody>
          <a:bodyPr anchor="ctr"/>
          <a:lstStyle/>
          <a:p>
            <a:r>
              <a:rPr lang="en-IN" altLang="en-US" sz="3200" dirty="0"/>
              <a:t>Critical Numbers and the Closed Interval Method </a:t>
            </a:r>
            <a:r>
              <a:rPr lang="en-US" altLang="en-US" sz="3200" dirty="0"/>
              <a:t>(3 of 5)</a:t>
            </a:r>
            <a:endParaRPr lang="en-US" sz="3200" dirty="0"/>
          </a:p>
        </p:txBody>
      </p:sp>
      <p:sp>
        <p:nvSpPr>
          <p:cNvPr id="3" name="Text Placeholder 2">
            <a:extLst>
              <a:ext uri="{FF2B5EF4-FFF2-40B4-BE49-F238E27FC236}">
                <a16:creationId xmlns:a16="http://schemas.microsoft.com/office/drawing/2014/main" xmlns="" id="{FA62EBC0-FA25-4F63-9D2F-5D5E1F94BAA4}"/>
              </a:ext>
            </a:extLst>
          </p:cNvPr>
          <p:cNvSpPr>
            <a:spLocks noGrp="1"/>
          </p:cNvSpPr>
          <p:nvPr>
            <p:ph sz="quarter" idx="23"/>
          </p:nvPr>
        </p:nvSpPr>
        <p:spPr>
          <a:xfrm>
            <a:off x="736599" y="1289050"/>
            <a:ext cx="10863729" cy="334490"/>
          </a:xfrm>
        </p:spPr>
        <p:txBody>
          <a:bodyPr/>
          <a:lstStyle/>
          <a:p>
            <a:pPr>
              <a:spcBef>
                <a:spcPct val="0"/>
              </a:spcBef>
            </a:pPr>
            <a:r>
              <a:rPr lang="en-US" altLang="en-US" dirty="0">
                <a:solidFill>
                  <a:srgbClr val="EF2E24"/>
                </a:solidFill>
              </a:rPr>
              <a:t>Examples 5 and 6 show that we must be careful when using Fermat’s Theorem.</a:t>
            </a:r>
          </a:p>
        </p:txBody>
      </p:sp>
      <p:sp>
        <p:nvSpPr>
          <p:cNvPr id="5" name="Content Placeholder 4"/>
          <p:cNvSpPr>
            <a:spLocks noGrp="1"/>
          </p:cNvSpPr>
          <p:nvPr>
            <p:ph sz="quarter" idx="25"/>
          </p:nvPr>
        </p:nvSpPr>
        <p:spPr>
          <a:xfrm>
            <a:off x="736600" y="1623540"/>
            <a:ext cx="5565588" cy="323520"/>
          </a:xfrm>
        </p:spPr>
        <p:txBody>
          <a:bodyPr/>
          <a:lstStyle/>
          <a:p>
            <a:r>
              <a:rPr lang="en-US" altLang="en-US" dirty="0"/>
              <a:t>Example 5 demonstrates that </a:t>
            </a:r>
            <a:r>
              <a:rPr lang="en-US" altLang="en-US" dirty="0">
                <a:solidFill>
                  <a:srgbClr val="EF2E24"/>
                </a:solidFill>
              </a:rPr>
              <a:t>even when</a:t>
            </a:r>
            <a:endParaRPr lang="en-IN" dirty="0">
              <a:solidFill>
                <a:srgbClr val="EF2E24"/>
              </a:solidFill>
            </a:endParaRPr>
          </a:p>
        </p:txBody>
      </p:sp>
      <p:graphicFrame>
        <p:nvGraphicFramePr>
          <p:cNvPr id="19" name="Content Placeholder 11" descr="f prime(c) = 0">
            <a:extLst>
              <a:ext uri="{FF2B5EF4-FFF2-40B4-BE49-F238E27FC236}">
                <a16:creationId xmlns:a16="http://schemas.microsoft.com/office/drawing/2014/main" xmlns="" id="{7B8DB79D-88B0-4E6E-B811-76DF586B1443}"/>
              </a:ext>
            </a:extLst>
          </p:cNvPr>
          <p:cNvGraphicFramePr>
            <a:graphicFrameLocks noGrp="1" noChangeAspect="1"/>
          </p:cNvGraphicFramePr>
          <p:nvPr>
            <p:ph sz="quarter" idx="24"/>
            <p:extLst>
              <p:ext uri="{D42A27DB-BD31-4B8C-83A1-F6EECF244321}">
                <p14:modId xmlns:p14="http://schemas.microsoft.com/office/powerpoint/2010/main" val="1330605767"/>
              </p:ext>
            </p:extLst>
          </p:nvPr>
        </p:nvGraphicFramePr>
        <p:xfrm>
          <a:off x="6346825" y="1647825"/>
          <a:ext cx="1119188" cy="350838"/>
        </p:xfrm>
        <a:graphic>
          <a:graphicData uri="http://schemas.openxmlformats.org/presentationml/2006/ole">
            <mc:AlternateContent xmlns:mc="http://schemas.openxmlformats.org/markup-compatibility/2006">
              <mc:Choice xmlns:v="urn:schemas-microsoft-com:vml" Requires="v">
                <p:oleObj spid="_x0000_s478362" name="Equation" r:id="rId3" imgW="1091880" imgH="342720" progId="Equation.DSMT4">
                  <p:embed/>
                </p:oleObj>
              </mc:Choice>
              <mc:Fallback>
                <p:oleObj name="Equation" r:id="rId3" imgW="1091880" imgH="342720" progId="Equation.DSMT4">
                  <p:embed/>
                  <p:pic>
                    <p:nvPicPr>
                      <p:cNvPr id="16" name="Content Placeholder 11">
                        <a:extLst>
                          <a:ext uri="{FF2B5EF4-FFF2-40B4-BE49-F238E27FC236}">
                            <a16:creationId xmlns:a16="http://schemas.microsoft.com/office/drawing/2014/main" xmlns="" id="{7B8DB79D-88B0-4E6E-B811-76DF586B1443}"/>
                          </a:ext>
                        </a:extLst>
                      </p:cNvPr>
                      <p:cNvPicPr/>
                      <p:nvPr/>
                    </p:nvPicPr>
                    <p:blipFill>
                      <a:blip r:embed="rId4"/>
                      <a:stretch>
                        <a:fillRect/>
                      </a:stretch>
                    </p:blipFill>
                    <p:spPr>
                      <a:xfrm>
                        <a:off x="6346825" y="1647825"/>
                        <a:ext cx="1119188" cy="350838"/>
                      </a:xfrm>
                      <a:prstGeom prst="rect">
                        <a:avLst/>
                      </a:prstGeom>
                    </p:spPr>
                  </p:pic>
                </p:oleObj>
              </mc:Fallback>
            </mc:AlternateContent>
          </a:graphicData>
        </a:graphic>
      </p:graphicFrame>
      <p:sp>
        <p:nvSpPr>
          <p:cNvPr id="6" name="Content Placeholder 5"/>
          <p:cNvSpPr>
            <a:spLocks noGrp="1"/>
          </p:cNvSpPr>
          <p:nvPr>
            <p:ph sz="quarter" idx="26"/>
          </p:nvPr>
        </p:nvSpPr>
        <p:spPr>
          <a:xfrm>
            <a:off x="7538852" y="1638218"/>
            <a:ext cx="4131247" cy="330023"/>
          </a:xfrm>
        </p:spPr>
        <p:txBody>
          <a:bodyPr/>
          <a:lstStyle/>
          <a:p>
            <a:r>
              <a:rPr lang="en-IN" altLang="en-US" dirty="0">
                <a:solidFill>
                  <a:srgbClr val="EF2E24"/>
                </a:solidFill>
              </a:rPr>
              <a:t>there need not be a maximum</a:t>
            </a:r>
            <a:endParaRPr lang="en-IN" dirty="0">
              <a:solidFill>
                <a:srgbClr val="EF2E24"/>
              </a:solidFill>
            </a:endParaRPr>
          </a:p>
        </p:txBody>
      </p:sp>
      <p:sp>
        <p:nvSpPr>
          <p:cNvPr id="7" name="Content Placeholder 6"/>
          <p:cNvSpPr>
            <a:spLocks noGrp="1"/>
          </p:cNvSpPr>
          <p:nvPr>
            <p:ph sz="quarter" idx="27"/>
          </p:nvPr>
        </p:nvSpPr>
        <p:spPr>
          <a:xfrm>
            <a:off x="736600" y="1982126"/>
            <a:ext cx="10706100" cy="696721"/>
          </a:xfrm>
        </p:spPr>
        <p:txBody>
          <a:bodyPr/>
          <a:lstStyle/>
          <a:p>
            <a:r>
              <a:rPr lang="en-IN" altLang="en-US" dirty="0">
                <a:solidFill>
                  <a:srgbClr val="EF2E24"/>
                </a:solidFill>
              </a:rPr>
              <a:t>or minimum at</a:t>
            </a:r>
            <a:r>
              <a:rPr lang="en-US" altLang="en-US" dirty="0">
                <a:solidFill>
                  <a:srgbClr val="EF2E24"/>
                </a:solidFill>
              </a:rPr>
              <a:t> </a:t>
            </a:r>
            <a:r>
              <a:rPr lang="en-US" altLang="en-US" i="1" dirty="0">
                <a:solidFill>
                  <a:srgbClr val="EF2E24"/>
                </a:solidFill>
              </a:rPr>
              <a:t>c</a:t>
            </a:r>
            <a:r>
              <a:rPr lang="en-US" altLang="en-US" dirty="0">
                <a:solidFill>
                  <a:srgbClr val="EF2E24"/>
                </a:solidFill>
              </a:rPr>
              <a:t>. </a:t>
            </a:r>
            <a:r>
              <a:rPr lang="en-US" altLang="en-US" dirty="0"/>
              <a:t>(In other words, the converse of Fermat’s Theorem is false in general.)</a:t>
            </a:r>
          </a:p>
        </p:txBody>
      </p:sp>
      <p:sp>
        <p:nvSpPr>
          <p:cNvPr id="9" name="Content Placeholder 8"/>
          <p:cNvSpPr>
            <a:spLocks noGrp="1"/>
          </p:cNvSpPr>
          <p:nvPr>
            <p:ph sz="quarter" idx="29"/>
          </p:nvPr>
        </p:nvSpPr>
        <p:spPr>
          <a:xfrm>
            <a:off x="736599" y="3237672"/>
            <a:ext cx="7636435" cy="333805"/>
          </a:xfrm>
        </p:spPr>
        <p:txBody>
          <a:bodyPr/>
          <a:lstStyle/>
          <a:p>
            <a:r>
              <a:rPr lang="en-US" altLang="en-US" dirty="0">
                <a:solidFill>
                  <a:srgbClr val="EF2E24"/>
                </a:solidFill>
              </a:rPr>
              <a:t>Furthermore, there may be an extreme value even when</a:t>
            </a:r>
            <a:endParaRPr lang="en-IN" dirty="0">
              <a:solidFill>
                <a:srgbClr val="EF2E24"/>
              </a:solidFill>
            </a:endParaRPr>
          </a:p>
        </p:txBody>
      </p:sp>
      <p:graphicFrame>
        <p:nvGraphicFramePr>
          <p:cNvPr id="20" name="Content Placeholder 11" descr="f prime(c)">
            <a:extLst>
              <a:ext uri="{FF2B5EF4-FFF2-40B4-BE49-F238E27FC236}">
                <a16:creationId xmlns:a16="http://schemas.microsoft.com/office/drawing/2014/main" xmlns="" id="{7B8DB79D-88B0-4E6E-B811-76DF586B1443}"/>
              </a:ext>
            </a:extLst>
          </p:cNvPr>
          <p:cNvGraphicFramePr>
            <a:graphicFrameLocks noGrp="1" noChangeAspect="1"/>
          </p:cNvGraphicFramePr>
          <p:nvPr>
            <p:ph sz="quarter" idx="28"/>
            <p:extLst>
              <p:ext uri="{D42A27DB-BD31-4B8C-83A1-F6EECF244321}">
                <p14:modId xmlns:p14="http://schemas.microsoft.com/office/powerpoint/2010/main" val="225559889"/>
              </p:ext>
            </p:extLst>
          </p:nvPr>
        </p:nvGraphicFramePr>
        <p:xfrm>
          <a:off x="8429625" y="3256254"/>
          <a:ext cx="608013" cy="349250"/>
        </p:xfrm>
        <a:graphic>
          <a:graphicData uri="http://schemas.openxmlformats.org/presentationml/2006/ole">
            <mc:AlternateContent xmlns:mc="http://schemas.openxmlformats.org/markup-compatibility/2006">
              <mc:Choice xmlns:v="urn:schemas-microsoft-com:vml" Requires="v">
                <p:oleObj spid="_x0000_s478363" name="Equation" r:id="rId5" imgW="596880" imgH="342720" progId="Equation.DSMT4">
                  <p:embed/>
                </p:oleObj>
              </mc:Choice>
              <mc:Fallback>
                <p:oleObj name="Equation" r:id="rId5" imgW="596880" imgH="342720" progId="Equation.DSMT4">
                  <p:embed/>
                  <p:pic>
                    <p:nvPicPr>
                      <p:cNvPr id="19" name="Content Placeholder 11">
                        <a:extLst>
                          <a:ext uri="{FF2B5EF4-FFF2-40B4-BE49-F238E27FC236}">
                            <a16:creationId xmlns:a16="http://schemas.microsoft.com/office/drawing/2014/main" xmlns="" id="{7B8DB79D-88B0-4E6E-B811-76DF586B1443}"/>
                          </a:ext>
                        </a:extLst>
                      </p:cNvPr>
                      <p:cNvPicPr/>
                      <p:nvPr/>
                    </p:nvPicPr>
                    <p:blipFill>
                      <a:blip r:embed="rId6"/>
                      <a:stretch>
                        <a:fillRect/>
                      </a:stretch>
                    </p:blipFill>
                    <p:spPr>
                      <a:xfrm>
                        <a:off x="8429625" y="3256254"/>
                        <a:ext cx="608013" cy="349250"/>
                      </a:xfrm>
                      <a:prstGeom prst="rect">
                        <a:avLst/>
                      </a:prstGeom>
                    </p:spPr>
                  </p:pic>
                </p:oleObj>
              </mc:Fallback>
            </mc:AlternateContent>
          </a:graphicData>
        </a:graphic>
      </p:graphicFrame>
      <p:sp>
        <p:nvSpPr>
          <p:cNvPr id="10" name="Content Placeholder 9"/>
          <p:cNvSpPr>
            <a:spLocks noGrp="1"/>
          </p:cNvSpPr>
          <p:nvPr>
            <p:ph sz="quarter" idx="30"/>
          </p:nvPr>
        </p:nvSpPr>
        <p:spPr>
          <a:xfrm>
            <a:off x="9111876" y="3264910"/>
            <a:ext cx="2500199" cy="366865"/>
          </a:xfrm>
        </p:spPr>
        <p:txBody>
          <a:bodyPr/>
          <a:lstStyle/>
          <a:p>
            <a:r>
              <a:rPr lang="en-US" altLang="en-US" dirty="0">
                <a:solidFill>
                  <a:srgbClr val="EF2E24"/>
                </a:solidFill>
              </a:rPr>
              <a:t>does not exist </a:t>
            </a:r>
            <a:r>
              <a:rPr lang="en-US" altLang="en-US" dirty="0"/>
              <a:t>(as</a:t>
            </a:r>
            <a:endParaRPr lang="en-IN" dirty="0"/>
          </a:p>
        </p:txBody>
      </p:sp>
      <p:sp>
        <p:nvSpPr>
          <p:cNvPr id="11" name="Content Placeholder 10"/>
          <p:cNvSpPr>
            <a:spLocks noGrp="1"/>
          </p:cNvSpPr>
          <p:nvPr>
            <p:ph sz="quarter" idx="31"/>
          </p:nvPr>
        </p:nvSpPr>
        <p:spPr>
          <a:xfrm>
            <a:off x="736600" y="3615350"/>
            <a:ext cx="1988671" cy="308260"/>
          </a:xfrm>
        </p:spPr>
        <p:txBody>
          <a:bodyPr/>
          <a:lstStyle/>
          <a:p>
            <a:r>
              <a:rPr lang="en-US" altLang="en-US" dirty="0"/>
              <a:t>in Example 6).</a:t>
            </a:r>
          </a:p>
        </p:txBody>
      </p:sp>
    </p:spTree>
    <p:extLst>
      <p:ext uri="{BB962C8B-B14F-4D97-AF65-F5344CB8AC3E}">
        <p14:creationId xmlns:p14="http://schemas.microsoft.com/office/powerpoint/2010/main" val="544756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A309E9D5-9A07-402D-8F36-A3C70BEFC03B}"/>
              </a:ext>
            </a:extLst>
          </p:cNvPr>
          <p:cNvSpPr>
            <a:spLocks noGrp="1"/>
          </p:cNvSpPr>
          <p:nvPr>
            <p:ph type="title"/>
          </p:nvPr>
        </p:nvSpPr>
        <p:spPr>
          <a:xfrm>
            <a:off x="841248" y="380891"/>
            <a:ext cx="10515600" cy="577952"/>
          </a:xfrm>
        </p:spPr>
        <p:txBody>
          <a:bodyPr anchor="ctr"/>
          <a:lstStyle/>
          <a:p>
            <a:r>
              <a:rPr lang="en-IN" altLang="en-US" sz="3200" dirty="0"/>
              <a:t>Critical Numbers and the Closed Interval Method </a:t>
            </a:r>
            <a:r>
              <a:rPr lang="en-US" altLang="en-US" sz="3200" dirty="0"/>
              <a:t>(4 of 5)</a:t>
            </a:r>
            <a:endParaRPr lang="en-US" sz="3200" dirty="0"/>
          </a:p>
        </p:txBody>
      </p:sp>
      <p:sp>
        <p:nvSpPr>
          <p:cNvPr id="3" name="Content Placeholder 2">
            <a:extLst>
              <a:ext uri="{FF2B5EF4-FFF2-40B4-BE49-F238E27FC236}">
                <a16:creationId xmlns:a16="http://schemas.microsoft.com/office/drawing/2014/main" xmlns="" id="{7C5B8748-D133-4BAF-A828-D6A290E03D76}"/>
              </a:ext>
            </a:extLst>
          </p:cNvPr>
          <p:cNvSpPr>
            <a:spLocks noGrp="1"/>
          </p:cNvSpPr>
          <p:nvPr>
            <p:ph sz="quarter" idx="23"/>
          </p:nvPr>
        </p:nvSpPr>
        <p:spPr>
          <a:xfrm>
            <a:off x="736599" y="1289050"/>
            <a:ext cx="10980271" cy="334498"/>
          </a:xfrm>
        </p:spPr>
        <p:txBody>
          <a:bodyPr/>
          <a:lstStyle/>
          <a:p>
            <a:r>
              <a:rPr lang="en-US" altLang="en-US" dirty="0"/>
              <a:t>Fermat’s Theorem does suggest that we should at least </a:t>
            </a:r>
            <a:r>
              <a:rPr lang="en-US" altLang="en-US" i="1" dirty="0"/>
              <a:t>start </a:t>
            </a:r>
            <a:r>
              <a:rPr lang="en-US" altLang="en-US" dirty="0"/>
              <a:t>looking for extreme</a:t>
            </a:r>
            <a:endParaRPr lang="en-US" dirty="0"/>
          </a:p>
        </p:txBody>
      </p:sp>
      <p:sp>
        <p:nvSpPr>
          <p:cNvPr id="5" name="Content Placeholder 4"/>
          <p:cNvSpPr>
            <a:spLocks noGrp="1"/>
          </p:cNvSpPr>
          <p:nvPr>
            <p:ph sz="quarter" idx="25"/>
          </p:nvPr>
        </p:nvSpPr>
        <p:spPr>
          <a:xfrm>
            <a:off x="736600" y="1665112"/>
            <a:ext cx="4704976" cy="323520"/>
          </a:xfrm>
        </p:spPr>
        <p:txBody>
          <a:bodyPr/>
          <a:lstStyle/>
          <a:p>
            <a:r>
              <a:rPr lang="en-US" altLang="en-US" dirty="0"/>
              <a:t>values of </a:t>
            </a:r>
            <a:r>
              <a:rPr lang="en-US" altLang="en-US" i="1" dirty="0"/>
              <a:t>f</a:t>
            </a:r>
            <a:r>
              <a:rPr lang="en-US" altLang="en-US" dirty="0"/>
              <a:t> at the numbers </a:t>
            </a:r>
            <a:r>
              <a:rPr lang="en-US" altLang="en-US" i="1" dirty="0"/>
              <a:t>c</a:t>
            </a:r>
            <a:r>
              <a:rPr lang="en-US" altLang="en-US" dirty="0"/>
              <a:t> where</a:t>
            </a:r>
            <a:endParaRPr lang="en-IN" dirty="0"/>
          </a:p>
        </p:txBody>
      </p:sp>
      <p:graphicFrame>
        <p:nvGraphicFramePr>
          <p:cNvPr id="19" name="Content Placeholder 11" descr="f prime(c) = 0 or where f prime(c)">
            <a:extLst>
              <a:ext uri="{FF2B5EF4-FFF2-40B4-BE49-F238E27FC236}">
                <a16:creationId xmlns:a16="http://schemas.microsoft.com/office/drawing/2014/main" xmlns="" id="{7B8DB79D-88B0-4E6E-B811-76DF586B1443}"/>
              </a:ext>
            </a:extLst>
          </p:cNvPr>
          <p:cNvGraphicFramePr>
            <a:graphicFrameLocks noGrp="1" noChangeAspect="1"/>
          </p:cNvGraphicFramePr>
          <p:nvPr>
            <p:ph sz="quarter" idx="24"/>
            <p:extLst>
              <p:ext uri="{D42A27DB-BD31-4B8C-83A1-F6EECF244321}">
                <p14:modId xmlns:p14="http://schemas.microsoft.com/office/powerpoint/2010/main" val="137440873"/>
              </p:ext>
            </p:extLst>
          </p:nvPr>
        </p:nvGraphicFramePr>
        <p:xfrm>
          <a:off x="5459413" y="1687803"/>
          <a:ext cx="3038475" cy="361950"/>
        </p:xfrm>
        <a:graphic>
          <a:graphicData uri="http://schemas.openxmlformats.org/presentationml/2006/ole">
            <mc:AlternateContent xmlns:mc="http://schemas.openxmlformats.org/markup-compatibility/2006">
              <mc:Choice xmlns:v="urn:schemas-microsoft-com:vml" Requires="v">
                <p:oleObj spid="_x0000_s479384" name="Equation" r:id="rId3" imgW="2984400" imgH="355320" progId="Equation.DSMT4">
                  <p:embed/>
                </p:oleObj>
              </mc:Choice>
              <mc:Fallback>
                <p:oleObj name="Equation" r:id="rId3" imgW="2984400" imgH="355320" progId="Equation.DSMT4">
                  <p:embed/>
                  <p:pic>
                    <p:nvPicPr>
                      <p:cNvPr id="19" name="Content Placeholder 11">
                        <a:extLst>
                          <a:ext uri="{FF2B5EF4-FFF2-40B4-BE49-F238E27FC236}">
                            <a16:creationId xmlns:a16="http://schemas.microsoft.com/office/drawing/2014/main" xmlns="" id="{7B8DB79D-88B0-4E6E-B811-76DF586B1443}"/>
                          </a:ext>
                        </a:extLst>
                      </p:cNvPr>
                      <p:cNvPicPr/>
                      <p:nvPr/>
                    </p:nvPicPr>
                    <p:blipFill>
                      <a:blip r:embed="rId4"/>
                      <a:stretch>
                        <a:fillRect/>
                      </a:stretch>
                    </p:blipFill>
                    <p:spPr>
                      <a:xfrm>
                        <a:off x="5459413" y="1687803"/>
                        <a:ext cx="3038475" cy="361950"/>
                      </a:xfrm>
                      <a:prstGeom prst="rect">
                        <a:avLst/>
                      </a:prstGeom>
                    </p:spPr>
                  </p:pic>
                </p:oleObj>
              </mc:Fallback>
            </mc:AlternateContent>
          </a:graphicData>
        </a:graphic>
      </p:graphicFrame>
      <p:sp>
        <p:nvSpPr>
          <p:cNvPr id="6" name="Content Placeholder 5"/>
          <p:cNvSpPr>
            <a:spLocks noGrp="1"/>
          </p:cNvSpPr>
          <p:nvPr>
            <p:ph sz="quarter" idx="26"/>
          </p:nvPr>
        </p:nvSpPr>
        <p:spPr>
          <a:xfrm>
            <a:off x="8567576" y="1691300"/>
            <a:ext cx="2750219" cy="355872"/>
          </a:xfrm>
        </p:spPr>
        <p:txBody>
          <a:bodyPr/>
          <a:lstStyle/>
          <a:p>
            <a:r>
              <a:rPr lang="en-US" altLang="en-US" dirty="0"/>
              <a:t>does not exist. Such</a:t>
            </a:r>
            <a:endParaRPr lang="en-IN" dirty="0"/>
          </a:p>
        </p:txBody>
      </p:sp>
      <p:sp>
        <p:nvSpPr>
          <p:cNvPr id="7" name="Content Placeholder 6"/>
          <p:cNvSpPr>
            <a:spLocks noGrp="1"/>
          </p:cNvSpPr>
          <p:nvPr>
            <p:ph sz="quarter" idx="27"/>
          </p:nvPr>
        </p:nvSpPr>
        <p:spPr>
          <a:xfrm>
            <a:off x="736599" y="1997683"/>
            <a:ext cx="10527405" cy="1167929"/>
          </a:xfrm>
        </p:spPr>
        <p:txBody>
          <a:bodyPr/>
          <a:lstStyle/>
          <a:p>
            <a:pPr>
              <a:lnSpc>
                <a:spcPct val="100000"/>
              </a:lnSpc>
            </a:pPr>
            <a:r>
              <a:rPr lang="en-US" altLang="en-US" dirty="0"/>
              <a:t>numbers are given a special name.</a:t>
            </a:r>
          </a:p>
          <a:p>
            <a:pPr>
              <a:lnSpc>
                <a:spcPct val="100000"/>
              </a:lnSpc>
            </a:pPr>
            <a:endParaRPr lang="en-US" altLang="en-US" sz="1200" dirty="0"/>
          </a:p>
          <a:p>
            <a:pPr>
              <a:lnSpc>
                <a:spcPct val="100000"/>
              </a:lnSpc>
            </a:pPr>
            <a:r>
              <a:rPr lang="en-US" b="1" dirty="0">
                <a:solidFill>
                  <a:srgbClr val="EF2E24"/>
                </a:solidFill>
              </a:rPr>
              <a:t>6 Definition</a:t>
            </a:r>
            <a:r>
              <a:rPr lang="en-US" dirty="0">
                <a:solidFill>
                  <a:srgbClr val="EF2E24"/>
                </a:solidFill>
              </a:rPr>
              <a:t> </a:t>
            </a:r>
            <a:r>
              <a:rPr lang="en-US" dirty="0"/>
              <a:t>A </a:t>
            </a:r>
            <a:r>
              <a:rPr lang="en-US" b="1" dirty="0"/>
              <a:t>critical number </a:t>
            </a:r>
            <a:r>
              <a:rPr lang="en-US" dirty="0"/>
              <a:t>of a function </a:t>
            </a:r>
            <a:r>
              <a:rPr lang="en-US" i="1" dirty="0"/>
              <a:t>f</a:t>
            </a:r>
            <a:r>
              <a:rPr lang="en-US" dirty="0"/>
              <a:t> is a number </a:t>
            </a:r>
            <a:r>
              <a:rPr lang="en-US" i="1" dirty="0"/>
              <a:t>c</a:t>
            </a:r>
            <a:r>
              <a:rPr lang="en-US" dirty="0"/>
              <a:t> in the domain of </a:t>
            </a:r>
            <a:r>
              <a:rPr lang="en-US" i="1" dirty="0"/>
              <a:t>f</a:t>
            </a:r>
            <a:endParaRPr lang="en-IN" dirty="0"/>
          </a:p>
        </p:txBody>
      </p:sp>
      <p:sp>
        <p:nvSpPr>
          <p:cNvPr id="9" name="Content Placeholder 8"/>
          <p:cNvSpPr>
            <a:spLocks noGrp="1"/>
          </p:cNvSpPr>
          <p:nvPr>
            <p:ph sz="quarter" idx="29"/>
          </p:nvPr>
        </p:nvSpPr>
        <p:spPr>
          <a:xfrm>
            <a:off x="736600" y="3197433"/>
            <a:ext cx="2123141" cy="303459"/>
          </a:xfrm>
        </p:spPr>
        <p:txBody>
          <a:bodyPr/>
          <a:lstStyle/>
          <a:p>
            <a:r>
              <a:rPr lang="en-US" dirty="0"/>
              <a:t>such that either</a:t>
            </a:r>
            <a:endParaRPr lang="en-IN" dirty="0"/>
          </a:p>
        </p:txBody>
      </p:sp>
      <p:graphicFrame>
        <p:nvGraphicFramePr>
          <p:cNvPr id="20" name="Content Placeholder 11" descr="f prime(c) = 0 or f prime(c)">
            <a:extLst>
              <a:ext uri="{FF2B5EF4-FFF2-40B4-BE49-F238E27FC236}">
                <a16:creationId xmlns:a16="http://schemas.microsoft.com/office/drawing/2014/main" xmlns="" id="{7B8DB79D-88B0-4E6E-B811-76DF586B1443}"/>
              </a:ext>
            </a:extLst>
          </p:cNvPr>
          <p:cNvGraphicFramePr>
            <a:graphicFrameLocks noGrp="1" noChangeAspect="1"/>
          </p:cNvGraphicFramePr>
          <p:nvPr>
            <p:ph sz="quarter" idx="28"/>
            <p:extLst>
              <p:ext uri="{D42A27DB-BD31-4B8C-83A1-F6EECF244321}">
                <p14:modId xmlns:p14="http://schemas.microsoft.com/office/powerpoint/2010/main" val="2543440402"/>
              </p:ext>
            </p:extLst>
          </p:nvPr>
        </p:nvGraphicFramePr>
        <p:xfrm>
          <a:off x="2892425" y="3207188"/>
          <a:ext cx="2082800" cy="355600"/>
        </p:xfrm>
        <a:graphic>
          <a:graphicData uri="http://schemas.openxmlformats.org/presentationml/2006/ole">
            <mc:AlternateContent xmlns:mc="http://schemas.openxmlformats.org/markup-compatibility/2006">
              <mc:Choice xmlns:v="urn:schemas-microsoft-com:vml" Requires="v">
                <p:oleObj spid="_x0000_s479385" name="Equation" r:id="rId5" imgW="2082600" imgH="355320" progId="Equation.DSMT4">
                  <p:embed/>
                </p:oleObj>
              </mc:Choice>
              <mc:Fallback>
                <p:oleObj name="Equation" r:id="rId5" imgW="2082600" imgH="355320" progId="Equation.DSMT4">
                  <p:embed/>
                  <p:pic>
                    <p:nvPicPr>
                      <p:cNvPr id="19" name="Content Placeholder 11">
                        <a:extLst>
                          <a:ext uri="{FF2B5EF4-FFF2-40B4-BE49-F238E27FC236}">
                            <a16:creationId xmlns:a16="http://schemas.microsoft.com/office/drawing/2014/main" xmlns="" id="{7B8DB79D-88B0-4E6E-B811-76DF586B1443}"/>
                          </a:ext>
                        </a:extLst>
                      </p:cNvPr>
                      <p:cNvPicPr/>
                      <p:nvPr/>
                    </p:nvPicPr>
                    <p:blipFill>
                      <a:blip r:embed="rId6"/>
                      <a:stretch>
                        <a:fillRect/>
                      </a:stretch>
                    </p:blipFill>
                    <p:spPr>
                      <a:xfrm>
                        <a:off x="2892425" y="3207188"/>
                        <a:ext cx="2082800" cy="355600"/>
                      </a:xfrm>
                      <a:prstGeom prst="rect">
                        <a:avLst/>
                      </a:prstGeom>
                    </p:spPr>
                  </p:pic>
                </p:oleObj>
              </mc:Fallback>
            </mc:AlternateContent>
          </a:graphicData>
        </a:graphic>
      </p:graphicFrame>
      <p:sp>
        <p:nvSpPr>
          <p:cNvPr id="10" name="Content Placeholder 9"/>
          <p:cNvSpPr>
            <a:spLocks noGrp="1"/>
          </p:cNvSpPr>
          <p:nvPr>
            <p:ph sz="quarter" idx="30"/>
          </p:nvPr>
        </p:nvSpPr>
        <p:spPr>
          <a:xfrm>
            <a:off x="5042953" y="3208173"/>
            <a:ext cx="2066280" cy="303195"/>
          </a:xfrm>
        </p:spPr>
        <p:txBody>
          <a:bodyPr/>
          <a:lstStyle/>
          <a:p>
            <a:r>
              <a:rPr lang="en-US" dirty="0"/>
              <a:t>does not exist.</a:t>
            </a:r>
          </a:p>
        </p:txBody>
      </p:sp>
      <p:sp>
        <p:nvSpPr>
          <p:cNvPr id="11" name="Content Placeholder 10"/>
          <p:cNvSpPr>
            <a:spLocks noGrp="1"/>
          </p:cNvSpPr>
          <p:nvPr>
            <p:ph sz="quarter" idx="31"/>
          </p:nvPr>
        </p:nvSpPr>
        <p:spPr>
          <a:xfrm>
            <a:off x="736600" y="3920648"/>
            <a:ext cx="10334812" cy="1039279"/>
          </a:xfrm>
        </p:spPr>
        <p:txBody>
          <a:bodyPr/>
          <a:lstStyle/>
          <a:p>
            <a:pPr>
              <a:lnSpc>
                <a:spcPct val="100000"/>
              </a:lnSpc>
            </a:pPr>
            <a:r>
              <a:rPr lang="en-US" altLang="en-US" dirty="0"/>
              <a:t>In terms of critical numbers, Fermat’s Theorem can be rephrased as </a:t>
            </a:r>
            <a:r>
              <a:rPr lang="en-US" altLang="en-US" dirty="0" smtClean="0"/>
              <a:t>follows.</a:t>
            </a:r>
          </a:p>
          <a:p>
            <a:pPr>
              <a:lnSpc>
                <a:spcPct val="100000"/>
              </a:lnSpc>
            </a:pPr>
            <a:r>
              <a:rPr lang="en-US" b="1" dirty="0" smtClean="0">
                <a:solidFill>
                  <a:srgbClr val="EF2E24"/>
                </a:solidFill>
              </a:rPr>
              <a:t>7</a:t>
            </a:r>
            <a:r>
              <a:rPr lang="en-US" dirty="0" smtClean="0"/>
              <a:t> If </a:t>
            </a:r>
            <a:r>
              <a:rPr lang="en-US" i="1" dirty="0" smtClean="0"/>
              <a:t>f</a:t>
            </a:r>
            <a:r>
              <a:rPr lang="en-US" dirty="0" smtClean="0"/>
              <a:t> has a local maximum or minimum at </a:t>
            </a:r>
            <a:r>
              <a:rPr lang="en-US" i="1" dirty="0" smtClean="0"/>
              <a:t>c</a:t>
            </a:r>
            <a:r>
              <a:rPr lang="en-US" dirty="0" smtClean="0"/>
              <a:t>, then </a:t>
            </a:r>
            <a:r>
              <a:rPr lang="en-US" i="1" dirty="0" smtClean="0"/>
              <a:t>c</a:t>
            </a:r>
            <a:r>
              <a:rPr lang="en-US" dirty="0" smtClean="0"/>
              <a:t> is a critical number of </a:t>
            </a:r>
            <a:r>
              <a:rPr lang="en-US" i="1" dirty="0" smtClean="0"/>
              <a:t>f</a:t>
            </a:r>
            <a:r>
              <a:rPr lang="en-US" dirty="0" smtClean="0"/>
              <a:t>.</a:t>
            </a:r>
            <a:endParaRPr lang="en-US" dirty="0"/>
          </a:p>
        </p:txBody>
      </p:sp>
    </p:spTree>
    <p:extLst>
      <p:ext uri="{BB962C8B-B14F-4D97-AF65-F5344CB8AC3E}">
        <p14:creationId xmlns:p14="http://schemas.microsoft.com/office/powerpoint/2010/main" val="3834685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A5E70F08-E29E-40E6-B83E-576390F638DD}"/>
              </a:ext>
            </a:extLst>
          </p:cNvPr>
          <p:cNvSpPr>
            <a:spLocks noGrp="1"/>
          </p:cNvSpPr>
          <p:nvPr>
            <p:ph type="title"/>
          </p:nvPr>
        </p:nvSpPr>
        <p:spPr>
          <a:xfrm>
            <a:off x="841248" y="380891"/>
            <a:ext cx="10515600" cy="577952"/>
          </a:xfrm>
        </p:spPr>
        <p:txBody>
          <a:bodyPr anchor="ctr"/>
          <a:lstStyle/>
          <a:p>
            <a:r>
              <a:rPr lang="en-IN" altLang="en-US" sz="3200" dirty="0"/>
              <a:t>Critical Numbers and the Closed Interval Method </a:t>
            </a:r>
            <a:r>
              <a:rPr lang="en-US" altLang="en-US" sz="3200" b="0" dirty="0"/>
              <a:t>(5 of 5)</a:t>
            </a:r>
            <a:endParaRPr lang="en-US" sz="3200" dirty="0"/>
          </a:p>
        </p:txBody>
      </p:sp>
      <p:sp>
        <p:nvSpPr>
          <p:cNvPr id="3" name="Text Placeholder 2">
            <a:extLst>
              <a:ext uri="{FF2B5EF4-FFF2-40B4-BE49-F238E27FC236}">
                <a16:creationId xmlns:a16="http://schemas.microsoft.com/office/drawing/2014/main" xmlns="" id="{930FA8E6-7FD0-40F4-A4CE-1E460F14C98D}"/>
              </a:ext>
            </a:extLst>
          </p:cNvPr>
          <p:cNvSpPr>
            <a:spLocks noGrp="1"/>
          </p:cNvSpPr>
          <p:nvPr>
            <p:ph type="body" sz="quarter" idx="15"/>
          </p:nvPr>
        </p:nvSpPr>
        <p:spPr>
          <a:xfrm>
            <a:off x="743576" y="1289684"/>
            <a:ext cx="10711543" cy="4529225"/>
          </a:xfrm>
        </p:spPr>
        <p:txBody>
          <a:bodyPr/>
          <a:lstStyle/>
          <a:p>
            <a:pPr>
              <a:lnSpc>
                <a:spcPct val="100000"/>
              </a:lnSpc>
            </a:pPr>
            <a:r>
              <a:rPr lang="en-US" altLang="en-US" dirty="0"/>
              <a:t>To find an absolute maximum or minimum of a continuous function on a closed interval, we note that either it is local or it occurs at an endpoint of the interval.</a:t>
            </a:r>
          </a:p>
          <a:p>
            <a:pPr>
              <a:lnSpc>
                <a:spcPct val="100000"/>
              </a:lnSpc>
            </a:pPr>
            <a:endParaRPr lang="en-US" altLang="en-US" sz="900" dirty="0"/>
          </a:p>
          <a:p>
            <a:pPr>
              <a:lnSpc>
                <a:spcPct val="100000"/>
              </a:lnSpc>
            </a:pPr>
            <a:r>
              <a:rPr lang="en-US" altLang="en-US" dirty="0"/>
              <a:t>Thus the following three-step procedure always works.</a:t>
            </a:r>
          </a:p>
          <a:p>
            <a:pPr>
              <a:lnSpc>
                <a:spcPct val="100000"/>
              </a:lnSpc>
            </a:pPr>
            <a:endParaRPr lang="en-US" altLang="en-US" sz="1000" dirty="0"/>
          </a:p>
          <a:p>
            <a:pPr>
              <a:lnSpc>
                <a:spcPct val="100000"/>
              </a:lnSpc>
            </a:pPr>
            <a:r>
              <a:rPr lang="en-US" b="1" dirty="0">
                <a:solidFill>
                  <a:srgbClr val="EF2E24"/>
                </a:solidFill>
              </a:rPr>
              <a:t>The Closed Interval Method </a:t>
            </a:r>
            <a:r>
              <a:rPr lang="en-US" dirty="0"/>
              <a:t>To find the </a:t>
            </a:r>
            <a:r>
              <a:rPr lang="en-US" i="1" dirty="0"/>
              <a:t>absolute</a:t>
            </a:r>
            <a:r>
              <a:rPr lang="en-US" dirty="0"/>
              <a:t> maximum and minimum values of a continuous function </a:t>
            </a:r>
            <a:r>
              <a:rPr lang="en-US" i="1" dirty="0"/>
              <a:t>f</a:t>
            </a:r>
            <a:r>
              <a:rPr lang="en-US" dirty="0"/>
              <a:t> on a closed interval [</a:t>
            </a:r>
            <a:r>
              <a:rPr lang="en-US" i="1" dirty="0"/>
              <a:t>a</a:t>
            </a:r>
            <a:r>
              <a:rPr lang="en-US" dirty="0"/>
              <a:t>,</a:t>
            </a:r>
            <a:r>
              <a:rPr lang="en-US" i="1" dirty="0"/>
              <a:t> b</a:t>
            </a:r>
            <a:r>
              <a:rPr lang="en-US" dirty="0"/>
              <a:t>]:</a:t>
            </a:r>
          </a:p>
          <a:p>
            <a:pPr>
              <a:lnSpc>
                <a:spcPct val="100000"/>
              </a:lnSpc>
              <a:buClr>
                <a:srgbClr val="A30000"/>
              </a:buClr>
            </a:pPr>
            <a:r>
              <a:rPr lang="en-US" b="1" dirty="0"/>
              <a:t>1. </a:t>
            </a:r>
            <a:r>
              <a:rPr lang="en-US" dirty="0"/>
              <a:t>Find the values of </a:t>
            </a:r>
            <a:r>
              <a:rPr lang="en-US" i="1" dirty="0"/>
              <a:t>f</a:t>
            </a:r>
            <a:r>
              <a:rPr lang="en-US" dirty="0"/>
              <a:t> at the critical numbers of </a:t>
            </a:r>
            <a:r>
              <a:rPr lang="en-US" i="1" dirty="0"/>
              <a:t>f</a:t>
            </a:r>
            <a:r>
              <a:rPr lang="en-US" dirty="0"/>
              <a:t> in (</a:t>
            </a:r>
            <a:r>
              <a:rPr lang="en-US" i="1" dirty="0"/>
              <a:t>a</a:t>
            </a:r>
            <a:r>
              <a:rPr lang="en-US" dirty="0"/>
              <a:t>, </a:t>
            </a:r>
            <a:r>
              <a:rPr lang="en-US" i="1" dirty="0"/>
              <a:t>b</a:t>
            </a:r>
            <a:r>
              <a:rPr lang="en-US" dirty="0"/>
              <a:t>).</a:t>
            </a:r>
          </a:p>
          <a:p>
            <a:pPr>
              <a:lnSpc>
                <a:spcPct val="100000"/>
              </a:lnSpc>
              <a:buClr>
                <a:srgbClr val="A30000"/>
              </a:buClr>
            </a:pPr>
            <a:r>
              <a:rPr lang="en-US" b="1" dirty="0"/>
              <a:t>2. </a:t>
            </a:r>
            <a:r>
              <a:rPr lang="en-US" dirty="0"/>
              <a:t>Find the values of </a:t>
            </a:r>
            <a:r>
              <a:rPr lang="en-US" i="1" dirty="0"/>
              <a:t>f</a:t>
            </a:r>
            <a:r>
              <a:rPr lang="en-US" dirty="0"/>
              <a:t> at the endpoints of the interval.</a:t>
            </a:r>
          </a:p>
          <a:p>
            <a:pPr marL="360363" indent="-360363">
              <a:lnSpc>
                <a:spcPct val="100000"/>
              </a:lnSpc>
              <a:buClr>
                <a:srgbClr val="A30000"/>
              </a:buClr>
            </a:pPr>
            <a:r>
              <a:rPr lang="en-US" b="1" dirty="0"/>
              <a:t>3. </a:t>
            </a:r>
            <a:r>
              <a:rPr lang="en-US" dirty="0"/>
              <a:t>The largest of the values from Steps 1 and 2 is the absolute maximum value; the smallest of these values is the absolute minimum value.</a:t>
            </a:r>
          </a:p>
        </p:txBody>
      </p:sp>
    </p:spTree>
    <p:extLst>
      <p:ext uri="{BB962C8B-B14F-4D97-AF65-F5344CB8AC3E}">
        <p14:creationId xmlns:p14="http://schemas.microsoft.com/office/powerpoint/2010/main" val="514436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E7F8CF-94FD-4140-8E0E-F1AC070C7A37}"/>
              </a:ext>
            </a:extLst>
          </p:cNvPr>
          <p:cNvSpPr>
            <a:spLocks noGrp="1"/>
          </p:cNvSpPr>
          <p:nvPr>
            <p:ph type="title"/>
          </p:nvPr>
        </p:nvSpPr>
        <p:spPr/>
        <p:txBody>
          <a:bodyPr/>
          <a:lstStyle/>
          <a:p>
            <a:r>
              <a:rPr lang="en-US" altLang="en-US" dirty="0"/>
              <a:t>Maximum and Minimum Values </a:t>
            </a:r>
            <a:r>
              <a:rPr lang="en-US" altLang="en-US" b="0" dirty="0"/>
              <a:t>(1 of 1)</a:t>
            </a:r>
            <a:endParaRPr lang="en-US" b="0" dirty="0"/>
          </a:p>
        </p:txBody>
      </p:sp>
      <p:sp>
        <p:nvSpPr>
          <p:cNvPr id="3" name="Content Placeholder 2">
            <a:extLst>
              <a:ext uri="{FF2B5EF4-FFF2-40B4-BE49-F238E27FC236}">
                <a16:creationId xmlns:a16="http://schemas.microsoft.com/office/drawing/2014/main" xmlns="" id="{A1341269-79EE-4687-BBBF-DB032824F59A}"/>
              </a:ext>
            </a:extLst>
          </p:cNvPr>
          <p:cNvSpPr>
            <a:spLocks noGrp="1"/>
          </p:cNvSpPr>
          <p:nvPr>
            <p:ph sz="quarter" idx="23"/>
          </p:nvPr>
        </p:nvSpPr>
        <p:spPr>
          <a:xfrm>
            <a:off x="736600" y="1289049"/>
            <a:ext cx="10718800" cy="2839606"/>
          </a:xfrm>
        </p:spPr>
        <p:txBody>
          <a:bodyPr/>
          <a:lstStyle/>
          <a:p>
            <a:pPr>
              <a:lnSpc>
                <a:spcPct val="100000"/>
              </a:lnSpc>
            </a:pPr>
            <a:r>
              <a:rPr lang="en-US" altLang="en-US" dirty="0"/>
              <a:t>Some of the most important applications of differential calculus are </a:t>
            </a:r>
            <a:r>
              <a:rPr lang="en-US" altLang="en-US" i="1" dirty="0"/>
              <a:t>optimization problems</a:t>
            </a:r>
            <a:r>
              <a:rPr lang="en-US" altLang="en-US" dirty="0"/>
              <a:t>, in which we are required to find the optimal (best) way of doing something.</a:t>
            </a:r>
          </a:p>
          <a:p>
            <a:pPr>
              <a:lnSpc>
                <a:spcPct val="100000"/>
              </a:lnSpc>
            </a:pPr>
            <a:endParaRPr lang="en-US" altLang="en-US" dirty="0"/>
          </a:p>
          <a:p>
            <a:pPr>
              <a:lnSpc>
                <a:spcPct val="100000"/>
              </a:lnSpc>
            </a:pPr>
            <a:r>
              <a:rPr lang="en-US" altLang="en-US" dirty="0"/>
              <a:t>These </a:t>
            </a:r>
            <a:r>
              <a:rPr lang="en-IN" dirty="0"/>
              <a:t>problems can be reduced to </a:t>
            </a:r>
            <a:r>
              <a:rPr lang="en-US" altLang="en-US" dirty="0"/>
              <a:t>finding the maximum or minimum values of a function. </a:t>
            </a:r>
            <a:r>
              <a:rPr lang="en-IN" altLang="en-US" dirty="0"/>
              <a:t>Let’s first explain exactly what we mean by maximum and minimum values. </a:t>
            </a:r>
            <a:endParaRPr lang="en-US" altLang="en-US" dirty="0"/>
          </a:p>
          <a:p>
            <a:pPr>
              <a:lnSpc>
                <a:spcPct val="100000"/>
              </a:lnSpc>
            </a:pPr>
            <a:endParaRPr lang="en-US" altLang="en-US" dirty="0"/>
          </a:p>
        </p:txBody>
      </p:sp>
    </p:spTree>
    <p:extLst>
      <p:ext uri="{BB962C8B-B14F-4D97-AF65-F5344CB8AC3E}">
        <p14:creationId xmlns:p14="http://schemas.microsoft.com/office/powerpoint/2010/main" val="362852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Absolute and Local Extreme Values</a:t>
            </a:r>
            <a:endParaRPr lang="en-IN" sz="4000" dirty="0">
              <a:solidFill>
                <a:srgbClr val="0079C2"/>
              </a:solidFill>
            </a:endParaRPr>
          </a:p>
        </p:txBody>
      </p:sp>
    </p:spTree>
    <p:extLst>
      <p:ext uri="{BB962C8B-B14F-4D97-AF65-F5344CB8AC3E}">
        <p14:creationId xmlns:p14="http://schemas.microsoft.com/office/powerpoint/2010/main" val="2552194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C49F21-2335-42D2-BA63-137487E582F4}"/>
              </a:ext>
            </a:extLst>
          </p:cNvPr>
          <p:cNvSpPr>
            <a:spLocks noGrp="1"/>
          </p:cNvSpPr>
          <p:nvPr>
            <p:ph type="title"/>
          </p:nvPr>
        </p:nvSpPr>
        <p:spPr/>
        <p:txBody>
          <a:bodyPr/>
          <a:lstStyle/>
          <a:p>
            <a:r>
              <a:rPr lang="en-IN" altLang="en-US" dirty="0"/>
              <a:t>Absolute and Local Extreme Values </a:t>
            </a:r>
            <a:r>
              <a:rPr lang="en-US" altLang="en-US" b="0" dirty="0"/>
              <a:t>(1 of 11)</a:t>
            </a:r>
            <a:endParaRPr lang="en-US" dirty="0"/>
          </a:p>
        </p:txBody>
      </p:sp>
      <p:sp>
        <p:nvSpPr>
          <p:cNvPr id="3" name="Content Placeholder 2">
            <a:extLst>
              <a:ext uri="{FF2B5EF4-FFF2-40B4-BE49-F238E27FC236}">
                <a16:creationId xmlns:a16="http://schemas.microsoft.com/office/drawing/2014/main" xmlns="" id="{B575EC0E-B5C9-4A45-A248-D49B898BEA0D}"/>
              </a:ext>
            </a:extLst>
          </p:cNvPr>
          <p:cNvSpPr>
            <a:spLocks noGrp="1"/>
          </p:cNvSpPr>
          <p:nvPr>
            <p:ph sz="quarter" idx="23"/>
          </p:nvPr>
        </p:nvSpPr>
        <p:spPr>
          <a:xfrm>
            <a:off x="736600" y="1289049"/>
            <a:ext cx="10718800" cy="1176815"/>
          </a:xfrm>
        </p:spPr>
        <p:txBody>
          <a:bodyPr/>
          <a:lstStyle/>
          <a:p>
            <a:pPr>
              <a:lnSpc>
                <a:spcPct val="100000"/>
              </a:lnSpc>
            </a:pPr>
            <a:r>
              <a:rPr lang="en-US" altLang="en-US" dirty="0"/>
              <a:t>We see that the highest point on the graph of the function </a:t>
            </a:r>
            <a:r>
              <a:rPr lang="en-US" altLang="en-US" i="1" dirty="0"/>
              <a:t>f</a:t>
            </a:r>
            <a:r>
              <a:rPr lang="en-US" altLang="en-US" dirty="0"/>
              <a:t> shown in Figure 1 is the point (3, 5).</a:t>
            </a:r>
          </a:p>
        </p:txBody>
      </p:sp>
      <p:sp>
        <p:nvSpPr>
          <p:cNvPr id="5" name="Content Placeholder 4">
            <a:extLst>
              <a:ext uri="{FF2B5EF4-FFF2-40B4-BE49-F238E27FC236}">
                <a16:creationId xmlns:a16="http://schemas.microsoft.com/office/drawing/2014/main" xmlns="" id="{45AB8723-32B6-4C19-A5FB-6E6E99C3ED11}"/>
              </a:ext>
            </a:extLst>
          </p:cNvPr>
          <p:cNvSpPr>
            <a:spLocks noGrp="1"/>
          </p:cNvSpPr>
          <p:nvPr>
            <p:ph sz="quarter" idx="25"/>
          </p:nvPr>
        </p:nvSpPr>
        <p:spPr>
          <a:xfrm>
            <a:off x="5688309" y="4596275"/>
            <a:ext cx="809032" cy="243651"/>
          </a:xfrm>
        </p:spPr>
        <p:txBody>
          <a:bodyPr/>
          <a:lstStyle/>
          <a:p>
            <a:r>
              <a:rPr lang="en-US" altLang="en-US" sz="1200" b="1" dirty="0"/>
              <a:t>Figure 1</a:t>
            </a:r>
          </a:p>
        </p:txBody>
      </p:sp>
      <p:pic>
        <p:nvPicPr>
          <p:cNvPr id="7" name="Content Placeholder 6" descr="A curve is graphed in the first quadrant of the x y coordinate plane. It starts from the point (1, 3), goes up to the right reaches a high point (3, 5). Then it again goes down and to the right reaches a low point (6, 2), goes up and to the right ends at the point (7, 3).">
            <a:extLst>
              <a:ext uri="{FF2B5EF4-FFF2-40B4-BE49-F238E27FC236}">
                <a16:creationId xmlns:a16="http://schemas.microsoft.com/office/drawing/2014/main" xmlns="" id="{315768BC-8901-487E-AA05-84D3404CC812}"/>
              </a:ext>
            </a:extLst>
          </p:cNvPr>
          <p:cNvPicPr>
            <a:picLocks noGrp="1" noChangeAspect="1"/>
          </p:cNvPicPr>
          <p:nvPr>
            <p:ph sz="quarter" idx="24"/>
          </p:nvPr>
        </p:nvPicPr>
        <p:blipFill>
          <a:blip r:embed="rId2"/>
          <a:stretch>
            <a:fillRect/>
          </a:stretch>
        </p:blipFill>
        <p:spPr>
          <a:xfrm>
            <a:off x="4590997" y="2242438"/>
            <a:ext cx="2826677" cy="2233075"/>
          </a:xfrm>
          <a:prstGeom prst="rect">
            <a:avLst/>
          </a:prstGeom>
        </p:spPr>
      </p:pic>
      <p:sp>
        <p:nvSpPr>
          <p:cNvPr id="6" name="Content Placeholder 5">
            <a:extLst>
              <a:ext uri="{FF2B5EF4-FFF2-40B4-BE49-F238E27FC236}">
                <a16:creationId xmlns:a16="http://schemas.microsoft.com/office/drawing/2014/main" xmlns="" id="{37536CB1-4939-4F3E-A55B-55966E726B64}"/>
              </a:ext>
            </a:extLst>
          </p:cNvPr>
          <p:cNvSpPr>
            <a:spLocks noGrp="1"/>
          </p:cNvSpPr>
          <p:nvPr>
            <p:ph sz="quarter" idx="26"/>
          </p:nvPr>
        </p:nvSpPr>
        <p:spPr>
          <a:xfrm>
            <a:off x="736600" y="5362606"/>
            <a:ext cx="10718800" cy="913503"/>
          </a:xfrm>
        </p:spPr>
        <p:txBody>
          <a:bodyPr/>
          <a:lstStyle/>
          <a:p>
            <a:pPr>
              <a:lnSpc>
                <a:spcPct val="100000"/>
              </a:lnSpc>
            </a:pPr>
            <a:r>
              <a:rPr lang="en-US" altLang="en-US" dirty="0"/>
              <a:t>In other words, the largest value of </a:t>
            </a:r>
            <a:r>
              <a:rPr lang="en-US" altLang="en-US" i="1" dirty="0"/>
              <a:t>f</a:t>
            </a:r>
            <a:r>
              <a:rPr lang="en-US" altLang="en-US" dirty="0"/>
              <a:t> is </a:t>
            </a:r>
            <a:r>
              <a:rPr lang="en-US" altLang="en-US" i="1" dirty="0"/>
              <a:t>f</a:t>
            </a:r>
            <a:r>
              <a:rPr lang="en-US" altLang="en-US" dirty="0"/>
              <a:t>(3) = 5. Likewise, the smallest value is </a:t>
            </a:r>
            <a:r>
              <a:rPr lang="en-US" altLang="en-US" i="1" dirty="0"/>
              <a:t>f</a:t>
            </a:r>
            <a:r>
              <a:rPr lang="en-US" altLang="en-US" dirty="0"/>
              <a:t>(6) = 2.</a:t>
            </a:r>
            <a:endParaRPr lang="en-US" dirty="0"/>
          </a:p>
        </p:txBody>
      </p:sp>
    </p:spTree>
    <p:extLst>
      <p:ext uri="{BB962C8B-B14F-4D97-AF65-F5344CB8AC3E}">
        <p14:creationId xmlns:p14="http://schemas.microsoft.com/office/powerpoint/2010/main" val="360487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0B8F42-3BCA-473F-A473-EE1CC7D4B3E0}"/>
              </a:ext>
            </a:extLst>
          </p:cNvPr>
          <p:cNvSpPr>
            <a:spLocks noGrp="1"/>
          </p:cNvSpPr>
          <p:nvPr>
            <p:ph type="title"/>
          </p:nvPr>
        </p:nvSpPr>
        <p:spPr/>
        <p:txBody>
          <a:bodyPr/>
          <a:lstStyle/>
          <a:p>
            <a:r>
              <a:rPr lang="en-IN" altLang="en-US" dirty="0"/>
              <a:t>Absolute and Local Extreme Values </a:t>
            </a:r>
            <a:r>
              <a:rPr lang="en-US" altLang="en-US" dirty="0"/>
              <a:t>(2 of 11)</a:t>
            </a:r>
            <a:endParaRPr lang="en-US" dirty="0"/>
          </a:p>
        </p:txBody>
      </p:sp>
      <p:sp>
        <p:nvSpPr>
          <p:cNvPr id="3" name="Content Placeholder 2">
            <a:extLst>
              <a:ext uri="{FF2B5EF4-FFF2-40B4-BE49-F238E27FC236}">
                <a16:creationId xmlns:a16="http://schemas.microsoft.com/office/drawing/2014/main" xmlns="" id="{9C23D86B-4A11-46E1-BDCA-62A79115EBF6}"/>
              </a:ext>
            </a:extLst>
          </p:cNvPr>
          <p:cNvSpPr>
            <a:spLocks noGrp="1"/>
          </p:cNvSpPr>
          <p:nvPr>
            <p:ph sz="quarter" idx="23"/>
          </p:nvPr>
        </p:nvSpPr>
        <p:spPr>
          <a:xfrm>
            <a:off x="736600" y="1289050"/>
            <a:ext cx="10718800" cy="925266"/>
          </a:xfrm>
        </p:spPr>
        <p:txBody>
          <a:bodyPr/>
          <a:lstStyle/>
          <a:p>
            <a:pPr>
              <a:lnSpc>
                <a:spcPct val="100000"/>
              </a:lnSpc>
            </a:pPr>
            <a:r>
              <a:rPr lang="en-US" altLang="en-US" dirty="0"/>
              <a:t>We say that </a:t>
            </a:r>
            <a:r>
              <a:rPr lang="en-US" altLang="en-US" i="1" dirty="0" smtClean="0"/>
              <a:t>f</a:t>
            </a:r>
            <a:r>
              <a:rPr lang="en-US" altLang="en-US" sz="400" i="1" dirty="0" smtClean="0"/>
              <a:t> </a:t>
            </a:r>
            <a:r>
              <a:rPr lang="en-US" altLang="en-US" dirty="0" smtClean="0"/>
              <a:t>(</a:t>
            </a:r>
            <a:r>
              <a:rPr lang="en-US" altLang="en-US" dirty="0"/>
              <a:t>3) = 5 is the </a:t>
            </a:r>
            <a:r>
              <a:rPr lang="en-US" altLang="en-US" i="1" dirty="0"/>
              <a:t>absolute maximum </a:t>
            </a:r>
            <a:r>
              <a:rPr lang="en-US" altLang="en-US" dirty="0"/>
              <a:t>of </a:t>
            </a:r>
            <a:r>
              <a:rPr lang="en-US" altLang="en-US" i="1" dirty="0"/>
              <a:t>f</a:t>
            </a:r>
            <a:r>
              <a:rPr lang="en-US" altLang="en-US" dirty="0"/>
              <a:t> and </a:t>
            </a:r>
            <a:r>
              <a:rPr lang="en-US" altLang="en-US" i="1" dirty="0" smtClean="0"/>
              <a:t>f</a:t>
            </a:r>
            <a:r>
              <a:rPr lang="en-US" altLang="en-US" sz="400" i="1" dirty="0" smtClean="0"/>
              <a:t> </a:t>
            </a:r>
            <a:r>
              <a:rPr lang="en-US" altLang="en-US" dirty="0" smtClean="0"/>
              <a:t>(</a:t>
            </a:r>
            <a:r>
              <a:rPr lang="en-US" altLang="en-US" dirty="0"/>
              <a:t>6) = 2 is the </a:t>
            </a:r>
            <a:r>
              <a:rPr lang="en-US" altLang="en-US" i="1" dirty="0"/>
              <a:t>absolute minimum</a:t>
            </a:r>
            <a:r>
              <a:rPr lang="en-US" altLang="en-US" dirty="0"/>
              <a:t>. In general, we use the following definition.</a:t>
            </a:r>
          </a:p>
        </p:txBody>
      </p:sp>
      <p:sp>
        <p:nvSpPr>
          <p:cNvPr id="4" name="Content Placeholder 3">
            <a:extLst>
              <a:ext uri="{FF2B5EF4-FFF2-40B4-BE49-F238E27FC236}">
                <a16:creationId xmlns:a16="http://schemas.microsoft.com/office/drawing/2014/main" xmlns="" id="{DF321820-D8B4-47A3-A2B5-7DE332C30F34}"/>
              </a:ext>
            </a:extLst>
          </p:cNvPr>
          <p:cNvSpPr>
            <a:spLocks noGrp="1"/>
          </p:cNvSpPr>
          <p:nvPr>
            <p:ph sz="quarter" idx="24"/>
          </p:nvPr>
        </p:nvSpPr>
        <p:spPr>
          <a:xfrm>
            <a:off x="838200" y="2460377"/>
            <a:ext cx="10712450" cy="1410292"/>
          </a:xfrm>
        </p:spPr>
        <p:txBody>
          <a:bodyPr/>
          <a:lstStyle/>
          <a:p>
            <a:pPr>
              <a:lnSpc>
                <a:spcPct val="100000"/>
              </a:lnSpc>
            </a:pPr>
            <a:r>
              <a:rPr lang="en-US" b="1" dirty="0">
                <a:solidFill>
                  <a:srgbClr val="EF2E24"/>
                </a:solidFill>
              </a:rPr>
              <a:t>1 Definition</a:t>
            </a:r>
            <a:r>
              <a:rPr lang="en-US" dirty="0">
                <a:solidFill>
                  <a:srgbClr val="EF2E24"/>
                </a:solidFill>
              </a:rPr>
              <a:t> </a:t>
            </a:r>
            <a:r>
              <a:rPr lang="en-US" dirty="0"/>
              <a:t>Let </a:t>
            </a:r>
            <a:r>
              <a:rPr lang="en-US" i="1" dirty="0"/>
              <a:t>c</a:t>
            </a:r>
            <a:r>
              <a:rPr lang="en-US" dirty="0"/>
              <a:t> be a number in the domain </a:t>
            </a:r>
            <a:r>
              <a:rPr lang="en-US" i="1" dirty="0"/>
              <a:t>D</a:t>
            </a:r>
            <a:r>
              <a:rPr lang="en-US" dirty="0"/>
              <a:t> of a function </a:t>
            </a:r>
            <a:r>
              <a:rPr lang="en-US" i="1" dirty="0"/>
              <a:t>f</a:t>
            </a:r>
            <a:r>
              <a:rPr lang="en-US" dirty="0"/>
              <a:t>. Then f(</a:t>
            </a:r>
            <a:r>
              <a:rPr lang="en-US" i="1" dirty="0"/>
              <a:t>c</a:t>
            </a:r>
            <a:r>
              <a:rPr lang="en-US" dirty="0"/>
              <a:t>) is the</a:t>
            </a:r>
          </a:p>
          <a:p>
            <a:pPr marL="621792" indent="-320040">
              <a:lnSpc>
                <a:spcPct val="100000"/>
              </a:lnSpc>
              <a:buClr>
                <a:srgbClr val="EF2E24"/>
              </a:buClr>
              <a:buFont typeface="Arial" panose="020B0604020202020204" pitchFamily="34" charset="0"/>
              <a:buChar char="•"/>
            </a:pPr>
            <a:r>
              <a:rPr lang="en-US" b="1" dirty="0"/>
              <a:t>absolute maximum </a:t>
            </a:r>
            <a:r>
              <a:rPr lang="en-US" dirty="0"/>
              <a:t>value of </a:t>
            </a:r>
            <a:r>
              <a:rPr lang="en-US" i="1" dirty="0"/>
              <a:t>f</a:t>
            </a:r>
            <a:r>
              <a:rPr lang="en-US" dirty="0"/>
              <a:t> on </a:t>
            </a:r>
            <a:r>
              <a:rPr lang="en-US" i="1" dirty="0"/>
              <a:t>D</a:t>
            </a:r>
            <a:r>
              <a:rPr lang="en-US" dirty="0"/>
              <a:t> if </a:t>
            </a:r>
            <a:r>
              <a:rPr lang="en-US" i="1" dirty="0" smtClean="0"/>
              <a:t>f</a:t>
            </a:r>
            <a:r>
              <a:rPr lang="en-US" sz="400" i="1" dirty="0" smtClean="0"/>
              <a:t> </a:t>
            </a:r>
            <a:r>
              <a:rPr lang="en-US" dirty="0" smtClean="0"/>
              <a:t>(</a:t>
            </a:r>
            <a:r>
              <a:rPr lang="en-US" i="1" dirty="0"/>
              <a:t>c</a:t>
            </a:r>
            <a:r>
              <a:rPr lang="en-US" dirty="0"/>
              <a:t>) ≥ </a:t>
            </a:r>
            <a:r>
              <a:rPr lang="en-US" i="1" dirty="0" smtClean="0"/>
              <a:t>f</a:t>
            </a:r>
            <a:r>
              <a:rPr lang="en-US" sz="400" i="1" dirty="0" smtClean="0"/>
              <a:t> </a:t>
            </a:r>
            <a:r>
              <a:rPr lang="en-US" dirty="0" smtClean="0"/>
              <a:t>(</a:t>
            </a:r>
            <a:r>
              <a:rPr lang="en-US" i="1" dirty="0"/>
              <a:t>x</a:t>
            </a:r>
            <a:r>
              <a:rPr lang="en-US" dirty="0"/>
              <a:t>) for all </a:t>
            </a:r>
            <a:r>
              <a:rPr lang="en-US" i="1" dirty="0"/>
              <a:t>x</a:t>
            </a:r>
            <a:r>
              <a:rPr lang="en-US" dirty="0"/>
              <a:t> in </a:t>
            </a:r>
            <a:r>
              <a:rPr lang="en-US" i="1" dirty="0"/>
              <a:t>D</a:t>
            </a:r>
            <a:r>
              <a:rPr lang="en-US" dirty="0"/>
              <a:t>.</a:t>
            </a:r>
          </a:p>
          <a:p>
            <a:pPr marL="621792" indent="-320040">
              <a:lnSpc>
                <a:spcPct val="100000"/>
              </a:lnSpc>
              <a:buClr>
                <a:srgbClr val="EF2E24"/>
              </a:buClr>
              <a:buFont typeface="Arial" panose="020B0604020202020204" pitchFamily="34" charset="0"/>
              <a:buChar char="•"/>
            </a:pPr>
            <a:r>
              <a:rPr lang="en-US" b="1" dirty="0"/>
              <a:t>absolute minimum </a:t>
            </a:r>
            <a:r>
              <a:rPr lang="en-US" dirty="0"/>
              <a:t>value of </a:t>
            </a:r>
            <a:r>
              <a:rPr lang="en-US" i="1" dirty="0"/>
              <a:t>f</a:t>
            </a:r>
            <a:r>
              <a:rPr lang="en-US" dirty="0"/>
              <a:t> on </a:t>
            </a:r>
            <a:r>
              <a:rPr lang="en-US" i="1" dirty="0"/>
              <a:t>D</a:t>
            </a:r>
            <a:r>
              <a:rPr lang="en-US" dirty="0"/>
              <a:t> if </a:t>
            </a:r>
            <a:r>
              <a:rPr lang="en-US" i="1" dirty="0" smtClean="0"/>
              <a:t>f</a:t>
            </a:r>
            <a:r>
              <a:rPr lang="en-US" sz="400" i="1" dirty="0" smtClean="0"/>
              <a:t> </a:t>
            </a:r>
            <a:r>
              <a:rPr lang="en-US" dirty="0" smtClean="0"/>
              <a:t>(</a:t>
            </a:r>
            <a:r>
              <a:rPr lang="en-US" i="1" dirty="0"/>
              <a:t>c</a:t>
            </a:r>
            <a:r>
              <a:rPr lang="en-US" dirty="0"/>
              <a:t>) </a:t>
            </a:r>
            <a:r>
              <a:rPr lang="en-US" dirty="0">
                <a:latin typeface="Arial" panose="020B0604020202020204" pitchFamily="34" charset="0"/>
                <a:cs typeface="Arial" panose="020B0604020202020204" pitchFamily="34" charset="0"/>
              </a:rPr>
              <a:t>≤</a:t>
            </a:r>
            <a:r>
              <a:rPr lang="en-US" dirty="0" smtClean="0"/>
              <a:t> </a:t>
            </a:r>
            <a:r>
              <a:rPr lang="en-US" i="1" dirty="0" smtClean="0"/>
              <a:t>f</a:t>
            </a:r>
            <a:r>
              <a:rPr lang="en-US" sz="400" i="1" dirty="0" smtClean="0"/>
              <a:t> </a:t>
            </a:r>
            <a:r>
              <a:rPr lang="en-US" dirty="0" smtClean="0"/>
              <a:t>(</a:t>
            </a:r>
            <a:r>
              <a:rPr lang="en-US" i="1" dirty="0"/>
              <a:t>x</a:t>
            </a:r>
            <a:r>
              <a:rPr lang="en-US" dirty="0"/>
              <a:t>) for all </a:t>
            </a:r>
            <a:r>
              <a:rPr lang="en-US" i="1" dirty="0"/>
              <a:t>x</a:t>
            </a:r>
            <a:r>
              <a:rPr lang="en-US" dirty="0"/>
              <a:t> in </a:t>
            </a:r>
            <a:r>
              <a:rPr lang="en-US" i="1" dirty="0"/>
              <a:t>D</a:t>
            </a:r>
            <a:r>
              <a:rPr lang="en-US" dirty="0"/>
              <a:t>.</a:t>
            </a:r>
          </a:p>
        </p:txBody>
      </p:sp>
      <p:sp>
        <p:nvSpPr>
          <p:cNvPr id="5" name="Content Placeholder 4">
            <a:extLst>
              <a:ext uri="{FF2B5EF4-FFF2-40B4-BE49-F238E27FC236}">
                <a16:creationId xmlns:a16="http://schemas.microsoft.com/office/drawing/2014/main" xmlns="" id="{90AA9E50-2C80-4A51-9B5B-CCBC8949CEBF}"/>
              </a:ext>
            </a:extLst>
          </p:cNvPr>
          <p:cNvSpPr>
            <a:spLocks noGrp="1"/>
          </p:cNvSpPr>
          <p:nvPr>
            <p:ph sz="quarter" idx="25"/>
          </p:nvPr>
        </p:nvSpPr>
        <p:spPr>
          <a:xfrm>
            <a:off x="736600" y="4306312"/>
            <a:ext cx="10712450" cy="1110821"/>
          </a:xfrm>
        </p:spPr>
        <p:txBody>
          <a:bodyPr/>
          <a:lstStyle/>
          <a:p>
            <a:pPr>
              <a:lnSpc>
                <a:spcPct val="100000"/>
              </a:lnSpc>
            </a:pPr>
            <a:r>
              <a:rPr lang="en-US" altLang="en-US" dirty="0"/>
              <a:t>An absolute maximum or minimum is sometimes called a </a:t>
            </a:r>
            <a:r>
              <a:rPr lang="en-US" altLang="en-US" b="1" dirty="0"/>
              <a:t>global </a:t>
            </a:r>
            <a:r>
              <a:rPr lang="en-US" altLang="en-US" dirty="0"/>
              <a:t>maximum or minimum. The maximum and minimum values of </a:t>
            </a:r>
            <a:r>
              <a:rPr lang="en-US" altLang="en-US" i="1" dirty="0"/>
              <a:t>f</a:t>
            </a:r>
            <a:r>
              <a:rPr lang="en-US" altLang="en-US" dirty="0"/>
              <a:t> are called </a:t>
            </a:r>
            <a:r>
              <a:rPr lang="en-US" altLang="en-US" b="1" dirty="0"/>
              <a:t>extreme values </a:t>
            </a:r>
            <a:r>
              <a:rPr lang="en-US" altLang="en-US" dirty="0"/>
              <a:t>of </a:t>
            </a:r>
            <a:r>
              <a:rPr lang="en-US" altLang="en-US" i="1" dirty="0"/>
              <a:t>f</a:t>
            </a:r>
            <a:r>
              <a:rPr lang="en-US" altLang="en-US" dirty="0"/>
              <a:t>.</a:t>
            </a:r>
            <a:endParaRPr lang="en-US" dirty="0"/>
          </a:p>
        </p:txBody>
      </p:sp>
    </p:spTree>
    <p:extLst>
      <p:ext uri="{BB962C8B-B14F-4D97-AF65-F5344CB8AC3E}">
        <p14:creationId xmlns:p14="http://schemas.microsoft.com/office/powerpoint/2010/main" val="23801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7A32EA0C-E42D-4026-AD2E-2714750794EC}"/>
              </a:ext>
            </a:extLst>
          </p:cNvPr>
          <p:cNvSpPr>
            <a:spLocks noGrp="1"/>
          </p:cNvSpPr>
          <p:nvPr>
            <p:ph type="title"/>
          </p:nvPr>
        </p:nvSpPr>
        <p:spPr>
          <a:xfrm>
            <a:off x="838200" y="384175"/>
            <a:ext cx="10515600" cy="672105"/>
          </a:xfrm>
        </p:spPr>
        <p:txBody>
          <a:bodyPr/>
          <a:lstStyle/>
          <a:p>
            <a:r>
              <a:rPr lang="en-IN" altLang="en-US" dirty="0"/>
              <a:t>Absolute and Local Extreme Values </a:t>
            </a:r>
            <a:r>
              <a:rPr lang="en-US" altLang="en-US" dirty="0" smtClean="0"/>
              <a:t>(3 </a:t>
            </a:r>
            <a:r>
              <a:rPr lang="en-US" altLang="en-US" dirty="0"/>
              <a:t>of 11)</a:t>
            </a:r>
            <a:endParaRPr lang="en-US" dirty="0"/>
          </a:p>
        </p:txBody>
      </p:sp>
      <p:sp>
        <p:nvSpPr>
          <p:cNvPr id="2" name="Content Placeholder 1">
            <a:extLst>
              <a:ext uri="{FF2B5EF4-FFF2-40B4-BE49-F238E27FC236}">
                <a16:creationId xmlns:a16="http://schemas.microsoft.com/office/drawing/2014/main" xmlns="" id="{A87665C3-FC19-41EE-B341-F4669AE62C40}"/>
              </a:ext>
            </a:extLst>
          </p:cNvPr>
          <p:cNvSpPr>
            <a:spLocks noGrp="1"/>
          </p:cNvSpPr>
          <p:nvPr>
            <p:ph sz="quarter" idx="23"/>
          </p:nvPr>
        </p:nvSpPr>
        <p:spPr>
          <a:xfrm>
            <a:off x="736600" y="1289049"/>
            <a:ext cx="10718800" cy="775277"/>
          </a:xfrm>
        </p:spPr>
        <p:txBody>
          <a:bodyPr/>
          <a:lstStyle/>
          <a:p>
            <a:pPr>
              <a:lnSpc>
                <a:spcPct val="100000"/>
              </a:lnSpc>
            </a:pPr>
            <a:r>
              <a:rPr lang="en-US" altLang="en-US" dirty="0"/>
              <a:t>Figure 2 shows the graph of a function </a:t>
            </a:r>
            <a:r>
              <a:rPr lang="en-US" altLang="en-US" i="1" dirty="0"/>
              <a:t>f</a:t>
            </a:r>
            <a:r>
              <a:rPr lang="en-US" altLang="en-US" dirty="0"/>
              <a:t> with absolute maximum at </a:t>
            </a:r>
            <a:r>
              <a:rPr lang="en-US" altLang="en-US" i="1" dirty="0"/>
              <a:t>d</a:t>
            </a:r>
            <a:r>
              <a:rPr lang="en-US" altLang="en-US" dirty="0"/>
              <a:t> and absolute minimum at </a:t>
            </a:r>
            <a:r>
              <a:rPr lang="en-US" altLang="en-US" i="1" dirty="0"/>
              <a:t>a</a:t>
            </a:r>
            <a:r>
              <a:rPr lang="en-US" altLang="en-US" dirty="0"/>
              <a:t>.</a:t>
            </a:r>
            <a:endParaRPr lang="en-IN" dirty="0"/>
          </a:p>
        </p:txBody>
      </p:sp>
      <p:sp>
        <p:nvSpPr>
          <p:cNvPr id="17" name="Content Placeholder 16">
            <a:extLst>
              <a:ext uri="{FF2B5EF4-FFF2-40B4-BE49-F238E27FC236}">
                <a16:creationId xmlns:a16="http://schemas.microsoft.com/office/drawing/2014/main" xmlns="" id="{73FE1D5D-6B3F-4F4C-834D-696DA9F24A83}"/>
              </a:ext>
            </a:extLst>
          </p:cNvPr>
          <p:cNvSpPr>
            <a:spLocks noGrp="1"/>
          </p:cNvSpPr>
          <p:nvPr>
            <p:ph sz="quarter" idx="38"/>
          </p:nvPr>
        </p:nvSpPr>
        <p:spPr>
          <a:xfrm>
            <a:off x="8579720" y="5555739"/>
            <a:ext cx="762000" cy="282813"/>
          </a:xfrm>
        </p:spPr>
        <p:txBody>
          <a:bodyPr/>
          <a:lstStyle/>
          <a:p>
            <a:r>
              <a:rPr lang="en-US" altLang="en-US" sz="1200" b="1" dirty="0"/>
              <a:t>Figure 2</a:t>
            </a:r>
          </a:p>
        </p:txBody>
      </p:sp>
      <p:sp>
        <p:nvSpPr>
          <p:cNvPr id="15" name="Content Placeholder 14">
            <a:extLst>
              <a:ext uri="{FF2B5EF4-FFF2-40B4-BE49-F238E27FC236}">
                <a16:creationId xmlns:a16="http://schemas.microsoft.com/office/drawing/2014/main" xmlns="" id="{6C248DD3-F9A6-4E7F-A6D9-25C40D969AFE}"/>
              </a:ext>
            </a:extLst>
          </p:cNvPr>
          <p:cNvSpPr>
            <a:spLocks noGrp="1"/>
          </p:cNvSpPr>
          <p:nvPr>
            <p:ph sz="quarter" idx="36"/>
          </p:nvPr>
        </p:nvSpPr>
        <p:spPr>
          <a:xfrm>
            <a:off x="7270467" y="5058423"/>
            <a:ext cx="3165186" cy="469727"/>
          </a:xfrm>
        </p:spPr>
        <p:txBody>
          <a:bodyPr/>
          <a:lstStyle/>
          <a:p>
            <a:r>
              <a:rPr lang="en-US" altLang="en-US" sz="1400" dirty="0"/>
              <a:t>Abs min </a:t>
            </a:r>
            <a:r>
              <a:rPr lang="en-US" altLang="en-US" sz="1400" i="1" dirty="0"/>
              <a:t>f</a:t>
            </a:r>
            <a:r>
              <a:rPr lang="en-US" altLang="en-US" sz="1400" dirty="0"/>
              <a:t>(</a:t>
            </a:r>
            <a:r>
              <a:rPr lang="en-US" altLang="en-US" sz="1400" i="1" dirty="0"/>
              <a:t>a</a:t>
            </a:r>
            <a:r>
              <a:rPr lang="en-US" altLang="en-US" sz="1400" dirty="0"/>
              <a:t>), abs max </a:t>
            </a:r>
            <a:r>
              <a:rPr lang="en-US" altLang="en-US" sz="1400" i="1" dirty="0"/>
              <a:t>f</a:t>
            </a:r>
            <a:r>
              <a:rPr lang="en-US" altLang="en-US" sz="1400" dirty="0"/>
              <a:t>(</a:t>
            </a:r>
            <a:r>
              <a:rPr lang="en-US" altLang="en-US" sz="1400" i="1" dirty="0"/>
              <a:t>d</a:t>
            </a:r>
            <a:r>
              <a:rPr lang="en-US" altLang="en-US" sz="1400" dirty="0" smtClean="0"/>
              <a:t>), </a:t>
            </a:r>
            <a:r>
              <a:rPr lang="en-US" altLang="en-US" sz="1400" dirty="0"/>
              <a:t>loc min </a:t>
            </a:r>
            <a:r>
              <a:rPr lang="en-US" altLang="en-US" sz="1400" i="1" dirty="0"/>
              <a:t>f</a:t>
            </a:r>
            <a:r>
              <a:rPr lang="en-US" altLang="en-US" sz="1400" dirty="0"/>
              <a:t>(</a:t>
            </a:r>
            <a:r>
              <a:rPr lang="en-US" altLang="en-US" sz="1400" i="1" dirty="0"/>
              <a:t>c</a:t>
            </a:r>
            <a:r>
              <a:rPr lang="en-US" altLang="en-US" sz="1400" dirty="0"/>
              <a:t>), </a:t>
            </a:r>
            <a:r>
              <a:rPr lang="en-US" altLang="en-US" sz="1400" i="1" dirty="0"/>
              <a:t>f</a:t>
            </a:r>
            <a:r>
              <a:rPr lang="en-US" altLang="en-US" sz="1400" dirty="0"/>
              <a:t>(</a:t>
            </a:r>
            <a:r>
              <a:rPr lang="en-US" altLang="en-US" sz="1400" i="1" dirty="0"/>
              <a:t>e</a:t>
            </a:r>
            <a:r>
              <a:rPr lang="en-US" altLang="en-US" sz="1400" dirty="0"/>
              <a:t>), loc max </a:t>
            </a:r>
            <a:r>
              <a:rPr lang="en-US" altLang="en-US" sz="1400" i="1" dirty="0"/>
              <a:t>f</a:t>
            </a:r>
            <a:r>
              <a:rPr lang="en-US" altLang="en-US" sz="1400" dirty="0"/>
              <a:t>(</a:t>
            </a:r>
            <a:r>
              <a:rPr lang="en-US" altLang="en-US" sz="1400" i="1" dirty="0"/>
              <a:t>b</a:t>
            </a:r>
            <a:r>
              <a:rPr lang="en-US" altLang="en-US" sz="1400" dirty="0"/>
              <a:t>), </a:t>
            </a:r>
            <a:r>
              <a:rPr lang="en-US" altLang="en-US" sz="1400" i="1" dirty="0"/>
              <a:t>f</a:t>
            </a:r>
            <a:r>
              <a:rPr lang="en-US" altLang="en-US" sz="1400" dirty="0"/>
              <a:t>(</a:t>
            </a:r>
            <a:r>
              <a:rPr lang="en-US" altLang="en-US" sz="1400" i="1" dirty="0"/>
              <a:t>d</a:t>
            </a:r>
            <a:r>
              <a:rPr lang="en-US" altLang="en-US" sz="1400" dirty="0"/>
              <a:t>)</a:t>
            </a:r>
          </a:p>
        </p:txBody>
      </p:sp>
      <p:pic>
        <p:nvPicPr>
          <p:cNvPr id="19" name="Content Placeholder 18" descr="A curve is graphed on the x y coordinate plane. It starts from the point (a, f(a)) in the second quadrant, goes up and to the right reaches a high point (b, f(b)). Then it goes down and to the right reaches a low point (c, f(c)), goes up and to the right reaches a high point (d, f(d)). It again goes down and to the right reaches a low point (c, f(c)), goes up and to the right exits the top right of the viewing window. Perpendicular lines to the x-axis are graphed from the points (a, f(a)), (b, f(b)), (c, f(c)), (d, f(d)), and (e, f(e)).">
            <a:extLst>
              <a:ext uri="{FF2B5EF4-FFF2-40B4-BE49-F238E27FC236}">
                <a16:creationId xmlns:a16="http://schemas.microsoft.com/office/drawing/2014/main" xmlns="" id="{4FA34E9B-348E-4378-9CC8-454BA954BEC3}"/>
              </a:ext>
            </a:extLst>
          </p:cNvPr>
          <p:cNvPicPr>
            <a:picLocks noGrp="1" noChangeAspect="1"/>
          </p:cNvPicPr>
          <p:nvPr>
            <p:ph sz="quarter" idx="30"/>
          </p:nvPr>
        </p:nvPicPr>
        <p:blipFill>
          <a:blip r:embed="rId2"/>
          <a:stretch>
            <a:fillRect/>
          </a:stretch>
        </p:blipFill>
        <p:spPr>
          <a:xfrm>
            <a:off x="6830623" y="1981497"/>
            <a:ext cx="3572566" cy="2944623"/>
          </a:xfrm>
          <a:prstGeom prst="rect">
            <a:avLst/>
          </a:prstGeom>
        </p:spPr>
      </p:pic>
      <p:sp>
        <p:nvSpPr>
          <p:cNvPr id="8" name="Content Placeholder 7">
            <a:extLst>
              <a:ext uri="{FF2B5EF4-FFF2-40B4-BE49-F238E27FC236}">
                <a16:creationId xmlns:a16="http://schemas.microsoft.com/office/drawing/2014/main" xmlns="" id="{C9FC9BDD-A29A-4384-9F48-ED6854432113}"/>
              </a:ext>
            </a:extLst>
          </p:cNvPr>
          <p:cNvSpPr>
            <a:spLocks noGrp="1"/>
          </p:cNvSpPr>
          <p:nvPr>
            <p:ph sz="quarter" idx="29"/>
          </p:nvPr>
        </p:nvSpPr>
        <p:spPr>
          <a:xfrm>
            <a:off x="736600" y="2529618"/>
            <a:ext cx="5845366" cy="3441688"/>
          </a:xfrm>
        </p:spPr>
        <p:txBody>
          <a:bodyPr/>
          <a:lstStyle/>
          <a:p>
            <a:pPr>
              <a:lnSpc>
                <a:spcPct val="100000"/>
              </a:lnSpc>
            </a:pPr>
            <a:r>
              <a:rPr lang="en-US" altLang="en-US" dirty="0"/>
              <a:t>Note that (</a:t>
            </a:r>
            <a:r>
              <a:rPr lang="en-US" altLang="en-US" i="1" dirty="0"/>
              <a:t>d</a:t>
            </a:r>
            <a:r>
              <a:rPr lang="en-US" altLang="en-US" dirty="0"/>
              <a:t>, </a:t>
            </a:r>
            <a:r>
              <a:rPr lang="en-US" altLang="en-US" i="1" dirty="0" smtClean="0"/>
              <a:t>f</a:t>
            </a:r>
            <a:r>
              <a:rPr lang="en-US" altLang="en-US" sz="400" i="1" dirty="0" smtClean="0"/>
              <a:t> </a:t>
            </a:r>
            <a:r>
              <a:rPr lang="en-US" altLang="en-US" dirty="0" smtClean="0"/>
              <a:t>(</a:t>
            </a:r>
            <a:r>
              <a:rPr lang="en-US" altLang="en-US" i="1" dirty="0"/>
              <a:t>d</a:t>
            </a:r>
            <a:r>
              <a:rPr lang="en-US" altLang="en-US" dirty="0"/>
              <a:t>)) is the highest point on the graph and (</a:t>
            </a:r>
            <a:r>
              <a:rPr lang="en-US" altLang="en-US" i="1" dirty="0"/>
              <a:t>a</a:t>
            </a:r>
            <a:r>
              <a:rPr lang="en-US" altLang="en-US" dirty="0"/>
              <a:t>, </a:t>
            </a:r>
            <a:r>
              <a:rPr lang="en-US" altLang="en-US" i="1" dirty="0" smtClean="0"/>
              <a:t>f</a:t>
            </a:r>
            <a:r>
              <a:rPr lang="en-US" altLang="en-US" sz="400" i="1" dirty="0" smtClean="0"/>
              <a:t> </a:t>
            </a:r>
            <a:r>
              <a:rPr lang="en-US" altLang="en-US" dirty="0" smtClean="0"/>
              <a:t>(</a:t>
            </a:r>
            <a:r>
              <a:rPr lang="en-US" altLang="en-US" i="1" dirty="0"/>
              <a:t>a</a:t>
            </a:r>
            <a:r>
              <a:rPr lang="en-US" altLang="en-US" dirty="0"/>
              <a:t>)) is the lowest point.</a:t>
            </a:r>
          </a:p>
          <a:p>
            <a:pPr>
              <a:lnSpc>
                <a:spcPct val="100000"/>
              </a:lnSpc>
            </a:pPr>
            <a:endParaRPr lang="en-US" altLang="en-US" sz="1600" dirty="0"/>
          </a:p>
          <a:p>
            <a:pPr>
              <a:lnSpc>
                <a:spcPct val="100000"/>
              </a:lnSpc>
            </a:pPr>
            <a:r>
              <a:rPr lang="en-US" altLang="en-US" dirty="0"/>
              <a:t>In Figure 2, if we consider only values of </a:t>
            </a:r>
            <a:r>
              <a:rPr lang="en-US" altLang="en-US" i="1" dirty="0"/>
              <a:t>x</a:t>
            </a:r>
            <a:r>
              <a:rPr lang="en-US" altLang="en-US" dirty="0"/>
              <a:t> near </a:t>
            </a:r>
            <a:r>
              <a:rPr lang="en-US" altLang="en-US" i="1" dirty="0"/>
              <a:t>b</a:t>
            </a:r>
            <a:r>
              <a:rPr lang="en-US" altLang="en-US" dirty="0"/>
              <a:t> [for instance, if we restrict our attention to the interval (</a:t>
            </a:r>
            <a:r>
              <a:rPr lang="en-US" altLang="en-US" i="1" dirty="0"/>
              <a:t>a</a:t>
            </a:r>
            <a:r>
              <a:rPr lang="en-US" altLang="en-US" dirty="0"/>
              <a:t>, </a:t>
            </a:r>
            <a:r>
              <a:rPr lang="en-US" altLang="en-US" i="1" dirty="0"/>
              <a:t>c</a:t>
            </a:r>
            <a:r>
              <a:rPr lang="en-US" altLang="en-US" dirty="0"/>
              <a:t>)], then </a:t>
            </a:r>
            <a:r>
              <a:rPr lang="en-US" altLang="en-US" i="1" dirty="0"/>
              <a:t>f</a:t>
            </a:r>
            <a:r>
              <a:rPr lang="en-US" altLang="en-US" dirty="0"/>
              <a:t>(</a:t>
            </a:r>
            <a:r>
              <a:rPr lang="en-US" altLang="en-US" i="1" dirty="0"/>
              <a:t>b</a:t>
            </a:r>
            <a:r>
              <a:rPr lang="en-US" altLang="en-US" dirty="0"/>
              <a:t>) is the largest of those values of </a:t>
            </a:r>
            <a:r>
              <a:rPr lang="en-US" altLang="en-US" i="1" dirty="0" smtClean="0"/>
              <a:t>f</a:t>
            </a:r>
            <a:r>
              <a:rPr lang="en-US" altLang="en-US" sz="400" i="1" dirty="0" smtClean="0"/>
              <a:t> </a:t>
            </a:r>
            <a:r>
              <a:rPr lang="en-US" altLang="en-US" dirty="0" smtClean="0"/>
              <a:t>(</a:t>
            </a:r>
            <a:r>
              <a:rPr lang="en-US" altLang="en-US" i="1" dirty="0"/>
              <a:t>x</a:t>
            </a:r>
            <a:r>
              <a:rPr lang="en-US" altLang="en-US" dirty="0"/>
              <a:t>) and is called a </a:t>
            </a:r>
            <a:r>
              <a:rPr lang="en-US" altLang="en-US" i="1" dirty="0"/>
              <a:t>local maximum value </a:t>
            </a:r>
            <a:r>
              <a:rPr lang="en-US" altLang="en-US" dirty="0"/>
              <a:t>of </a:t>
            </a:r>
            <a:r>
              <a:rPr lang="en-US" altLang="en-US" i="1" dirty="0"/>
              <a:t>f</a:t>
            </a:r>
            <a:r>
              <a:rPr lang="en-US" altLang="en-US" dirty="0"/>
              <a:t>.</a:t>
            </a:r>
            <a:endParaRPr lang="en-IN" dirty="0"/>
          </a:p>
        </p:txBody>
      </p:sp>
    </p:spTree>
    <p:extLst>
      <p:ext uri="{BB962C8B-B14F-4D97-AF65-F5344CB8AC3E}">
        <p14:creationId xmlns:p14="http://schemas.microsoft.com/office/powerpoint/2010/main" val="2826268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32EA0C-E42D-4026-AD2E-2714750794EC}"/>
              </a:ext>
            </a:extLst>
          </p:cNvPr>
          <p:cNvSpPr>
            <a:spLocks noGrp="1"/>
          </p:cNvSpPr>
          <p:nvPr>
            <p:ph type="title"/>
          </p:nvPr>
        </p:nvSpPr>
        <p:spPr/>
        <p:txBody>
          <a:bodyPr/>
          <a:lstStyle/>
          <a:p>
            <a:r>
              <a:rPr lang="en-IN" altLang="en-US" dirty="0"/>
              <a:t>Absolute and Local Extreme Values </a:t>
            </a:r>
            <a:r>
              <a:rPr lang="en-US" altLang="en-US" dirty="0"/>
              <a:t>(4 of 11)</a:t>
            </a:r>
            <a:endParaRPr lang="en-US" dirty="0"/>
          </a:p>
        </p:txBody>
      </p:sp>
      <p:sp>
        <p:nvSpPr>
          <p:cNvPr id="3" name="Content Placeholder 2">
            <a:extLst>
              <a:ext uri="{FF2B5EF4-FFF2-40B4-BE49-F238E27FC236}">
                <a16:creationId xmlns:a16="http://schemas.microsoft.com/office/drawing/2014/main" xmlns="" id="{7CDECD54-C287-4F74-A7EC-EEF7F2EFC33B}"/>
              </a:ext>
            </a:extLst>
          </p:cNvPr>
          <p:cNvSpPr>
            <a:spLocks noGrp="1"/>
          </p:cNvSpPr>
          <p:nvPr>
            <p:ph sz="quarter" idx="23"/>
          </p:nvPr>
        </p:nvSpPr>
        <p:spPr>
          <a:xfrm>
            <a:off x="736600" y="1289049"/>
            <a:ext cx="10718800" cy="2054135"/>
          </a:xfrm>
        </p:spPr>
        <p:txBody>
          <a:bodyPr/>
          <a:lstStyle/>
          <a:p>
            <a:pPr>
              <a:lnSpc>
                <a:spcPct val="100000"/>
              </a:lnSpc>
            </a:pPr>
            <a:r>
              <a:rPr lang="en-US" altLang="en-US" dirty="0"/>
              <a:t>Likewise, </a:t>
            </a:r>
            <a:r>
              <a:rPr lang="en-US" altLang="en-US" i="1" dirty="0"/>
              <a:t>f</a:t>
            </a:r>
            <a:r>
              <a:rPr lang="en-US" altLang="en-US" dirty="0"/>
              <a:t>(</a:t>
            </a:r>
            <a:r>
              <a:rPr lang="en-US" altLang="en-US" i="1" dirty="0"/>
              <a:t>c</a:t>
            </a:r>
            <a:r>
              <a:rPr lang="en-US" altLang="en-US" dirty="0"/>
              <a:t>) is called a </a:t>
            </a:r>
            <a:r>
              <a:rPr lang="en-US" altLang="en-US" i="1" dirty="0"/>
              <a:t>local minimum value </a:t>
            </a:r>
            <a:r>
              <a:rPr lang="en-US" altLang="en-US" dirty="0"/>
              <a:t>of </a:t>
            </a:r>
            <a:r>
              <a:rPr lang="en-US" altLang="en-US" i="1" dirty="0"/>
              <a:t>f</a:t>
            </a:r>
            <a:r>
              <a:rPr lang="en-US" altLang="en-US" dirty="0"/>
              <a:t> because </a:t>
            </a:r>
            <a:r>
              <a:rPr lang="en-US" altLang="en-US" i="1" dirty="0"/>
              <a:t>f</a:t>
            </a:r>
            <a:r>
              <a:rPr lang="en-US" altLang="en-US" dirty="0"/>
              <a:t>(</a:t>
            </a:r>
            <a:r>
              <a:rPr lang="en-US" altLang="en-US" i="1" dirty="0"/>
              <a:t>c</a:t>
            </a:r>
            <a:r>
              <a:rPr lang="en-US" altLang="en-US" dirty="0"/>
              <a:t>) </a:t>
            </a:r>
            <a:r>
              <a:rPr lang="en-US" altLang="en-US" dirty="0">
                <a:latin typeface="Arial" panose="020B0604020202020204" pitchFamily="34" charset="0"/>
                <a:cs typeface="Arial" panose="020B0604020202020204" pitchFamily="34" charset="0"/>
                <a:sym typeface="Symbol" panose="05050102010706020507" pitchFamily="18" charset="2"/>
              </a:rPr>
              <a:t>≤</a:t>
            </a:r>
            <a:r>
              <a:rPr lang="en-US" altLang="en-US" dirty="0"/>
              <a:t> </a:t>
            </a:r>
            <a:r>
              <a:rPr lang="en-US" altLang="en-US" i="1" dirty="0"/>
              <a:t>f</a:t>
            </a:r>
            <a:r>
              <a:rPr lang="en-US" altLang="en-US" dirty="0"/>
              <a:t>(</a:t>
            </a:r>
            <a:r>
              <a:rPr lang="en-US" altLang="en-US" i="1" dirty="0"/>
              <a:t>x</a:t>
            </a:r>
            <a:r>
              <a:rPr lang="en-US" altLang="en-US" dirty="0"/>
              <a:t>) for </a:t>
            </a:r>
            <a:r>
              <a:rPr lang="en-US" altLang="en-US" i="1" dirty="0"/>
              <a:t>x</a:t>
            </a:r>
            <a:r>
              <a:rPr lang="en-US" altLang="en-US" dirty="0"/>
              <a:t> near </a:t>
            </a:r>
            <a:r>
              <a:rPr lang="en-US" altLang="en-US" i="1" dirty="0"/>
              <a:t>c</a:t>
            </a:r>
            <a:r>
              <a:rPr lang="en-US" altLang="en-US" dirty="0"/>
              <a:t> [in the interval (</a:t>
            </a:r>
            <a:r>
              <a:rPr lang="en-US" altLang="en-US" i="1" dirty="0"/>
              <a:t>b</a:t>
            </a:r>
            <a:r>
              <a:rPr lang="en-US" altLang="en-US" dirty="0"/>
              <a:t>, </a:t>
            </a:r>
            <a:r>
              <a:rPr lang="en-US" altLang="en-US" i="1" dirty="0"/>
              <a:t>d</a:t>
            </a:r>
            <a:r>
              <a:rPr lang="en-US" altLang="en-US" dirty="0"/>
              <a:t>), for instance].</a:t>
            </a:r>
          </a:p>
          <a:p>
            <a:pPr>
              <a:lnSpc>
                <a:spcPct val="100000"/>
              </a:lnSpc>
            </a:pPr>
            <a:endParaRPr lang="en-US" altLang="en-US" sz="1600" dirty="0"/>
          </a:p>
          <a:p>
            <a:pPr>
              <a:lnSpc>
                <a:spcPct val="100000"/>
              </a:lnSpc>
            </a:pPr>
            <a:r>
              <a:rPr lang="en-US" altLang="en-US" dirty="0"/>
              <a:t>The function </a:t>
            </a:r>
            <a:r>
              <a:rPr lang="en-US" altLang="en-US" i="1" dirty="0"/>
              <a:t>f</a:t>
            </a:r>
            <a:r>
              <a:rPr lang="en-US" altLang="en-US" dirty="0"/>
              <a:t> also has a local minimum at </a:t>
            </a:r>
            <a:r>
              <a:rPr lang="en-US" altLang="en-US" i="1" dirty="0"/>
              <a:t>e</a:t>
            </a:r>
            <a:r>
              <a:rPr lang="en-US" altLang="en-US" dirty="0"/>
              <a:t>. In general, we have the following definition.</a:t>
            </a:r>
            <a:endParaRPr lang="en-US" dirty="0"/>
          </a:p>
        </p:txBody>
      </p:sp>
      <p:sp>
        <p:nvSpPr>
          <p:cNvPr id="4" name="Content Placeholder 3">
            <a:extLst>
              <a:ext uri="{FF2B5EF4-FFF2-40B4-BE49-F238E27FC236}">
                <a16:creationId xmlns:a16="http://schemas.microsoft.com/office/drawing/2014/main" xmlns="" id="{8E6E698E-95C1-4531-BC38-4A71C6416AED}"/>
              </a:ext>
            </a:extLst>
          </p:cNvPr>
          <p:cNvSpPr>
            <a:spLocks noGrp="1"/>
          </p:cNvSpPr>
          <p:nvPr>
            <p:ph sz="quarter" idx="24"/>
          </p:nvPr>
        </p:nvSpPr>
        <p:spPr>
          <a:xfrm>
            <a:off x="736600" y="3482240"/>
            <a:ext cx="10712450" cy="1394559"/>
          </a:xfrm>
        </p:spPr>
        <p:txBody>
          <a:bodyPr/>
          <a:lstStyle/>
          <a:p>
            <a:pPr>
              <a:lnSpc>
                <a:spcPct val="100000"/>
              </a:lnSpc>
            </a:pPr>
            <a:r>
              <a:rPr lang="en-US" b="1" dirty="0">
                <a:solidFill>
                  <a:srgbClr val="EF2E24"/>
                </a:solidFill>
              </a:rPr>
              <a:t>2 Definition</a:t>
            </a:r>
            <a:r>
              <a:rPr lang="en-US" dirty="0">
                <a:solidFill>
                  <a:srgbClr val="EF2E24"/>
                </a:solidFill>
              </a:rPr>
              <a:t> </a:t>
            </a:r>
            <a:r>
              <a:rPr lang="en-US" dirty="0"/>
              <a:t>The number </a:t>
            </a:r>
            <a:r>
              <a:rPr lang="en-US" i="1" dirty="0"/>
              <a:t>f</a:t>
            </a:r>
            <a:r>
              <a:rPr lang="en-US" dirty="0"/>
              <a:t>(</a:t>
            </a:r>
            <a:r>
              <a:rPr lang="en-US" i="1" dirty="0"/>
              <a:t>c</a:t>
            </a:r>
            <a:r>
              <a:rPr lang="en-US" dirty="0"/>
              <a:t>) is a</a:t>
            </a:r>
          </a:p>
          <a:p>
            <a:pPr marL="621792" indent="-320040">
              <a:lnSpc>
                <a:spcPct val="100000"/>
              </a:lnSpc>
              <a:buClr>
                <a:srgbClr val="EF2E24"/>
              </a:buClr>
              <a:buFont typeface="Arial" panose="020B0604020202020204" pitchFamily="34" charset="0"/>
              <a:buChar char="•"/>
            </a:pPr>
            <a:r>
              <a:rPr lang="en-US" b="1" dirty="0"/>
              <a:t>local maximum </a:t>
            </a:r>
            <a:r>
              <a:rPr lang="en-US" dirty="0"/>
              <a:t>value of </a:t>
            </a:r>
            <a:r>
              <a:rPr lang="en-US" i="1" dirty="0"/>
              <a:t>f</a:t>
            </a:r>
            <a:r>
              <a:rPr lang="en-US" dirty="0"/>
              <a:t> if </a:t>
            </a:r>
            <a:r>
              <a:rPr lang="en-US" i="1" dirty="0"/>
              <a:t>f</a:t>
            </a:r>
            <a:r>
              <a:rPr lang="en-US" dirty="0"/>
              <a:t>(</a:t>
            </a:r>
            <a:r>
              <a:rPr lang="en-US" i="1" dirty="0"/>
              <a:t>c</a:t>
            </a:r>
            <a:r>
              <a:rPr lang="en-US" dirty="0"/>
              <a:t>) ≥ </a:t>
            </a:r>
            <a:r>
              <a:rPr lang="en-US" i="1" dirty="0"/>
              <a:t>f</a:t>
            </a:r>
            <a:r>
              <a:rPr lang="en-US" dirty="0"/>
              <a:t>(</a:t>
            </a:r>
            <a:r>
              <a:rPr lang="en-US" i="1" dirty="0"/>
              <a:t>x</a:t>
            </a:r>
            <a:r>
              <a:rPr lang="en-US" dirty="0"/>
              <a:t>) when </a:t>
            </a:r>
            <a:r>
              <a:rPr lang="en-US" i="1" dirty="0"/>
              <a:t>x</a:t>
            </a:r>
            <a:r>
              <a:rPr lang="en-US" dirty="0"/>
              <a:t> is near </a:t>
            </a:r>
            <a:r>
              <a:rPr lang="en-US" i="1" dirty="0"/>
              <a:t>c</a:t>
            </a:r>
            <a:r>
              <a:rPr lang="en-US" dirty="0"/>
              <a:t>.</a:t>
            </a:r>
          </a:p>
          <a:p>
            <a:pPr marL="621792" indent="-320040">
              <a:lnSpc>
                <a:spcPct val="100000"/>
              </a:lnSpc>
              <a:buClr>
                <a:srgbClr val="EF2E24"/>
              </a:buClr>
              <a:buFont typeface="Arial" panose="020B0604020202020204" pitchFamily="34" charset="0"/>
              <a:buChar char="•"/>
            </a:pPr>
            <a:r>
              <a:rPr lang="en-US" b="1" dirty="0"/>
              <a:t>local minimum </a:t>
            </a:r>
            <a:r>
              <a:rPr lang="en-US" dirty="0"/>
              <a:t>value of </a:t>
            </a:r>
            <a:r>
              <a:rPr lang="en-US" i="1" dirty="0"/>
              <a:t>f</a:t>
            </a:r>
            <a:r>
              <a:rPr lang="en-US" dirty="0"/>
              <a:t> if </a:t>
            </a:r>
            <a:r>
              <a:rPr lang="en-US" i="1" dirty="0"/>
              <a:t>f</a:t>
            </a:r>
            <a:r>
              <a:rPr lang="en-US" dirty="0"/>
              <a:t>(</a:t>
            </a:r>
            <a:r>
              <a:rPr lang="en-US" i="1" dirty="0"/>
              <a:t>c</a:t>
            </a:r>
            <a:r>
              <a:rPr lang="en-US" dirty="0"/>
              <a:t>) </a:t>
            </a:r>
            <a:r>
              <a:rPr lang="en-US" dirty="0">
                <a:latin typeface="Arial" panose="020B0604020202020204" pitchFamily="34" charset="0"/>
                <a:cs typeface="Arial" panose="020B0604020202020204" pitchFamily="34" charset="0"/>
              </a:rPr>
              <a:t>≤</a:t>
            </a:r>
            <a:r>
              <a:rPr lang="en-US" dirty="0"/>
              <a:t> </a:t>
            </a:r>
            <a:r>
              <a:rPr lang="en-US" i="1" dirty="0"/>
              <a:t>f</a:t>
            </a:r>
            <a:r>
              <a:rPr lang="en-US" dirty="0"/>
              <a:t>(</a:t>
            </a:r>
            <a:r>
              <a:rPr lang="en-US" i="1" dirty="0"/>
              <a:t>x</a:t>
            </a:r>
            <a:r>
              <a:rPr lang="en-US" dirty="0"/>
              <a:t>) when </a:t>
            </a:r>
            <a:r>
              <a:rPr lang="en-US" i="1" dirty="0"/>
              <a:t>x</a:t>
            </a:r>
            <a:r>
              <a:rPr lang="en-US" dirty="0"/>
              <a:t> is near </a:t>
            </a:r>
            <a:r>
              <a:rPr lang="en-US" i="1" dirty="0"/>
              <a:t>c</a:t>
            </a:r>
            <a:r>
              <a:rPr lang="en-US" dirty="0"/>
              <a:t>.</a:t>
            </a:r>
          </a:p>
        </p:txBody>
      </p:sp>
      <p:sp>
        <p:nvSpPr>
          <p:cNvPr id="6" name="Content Placeholder 5"/>
          <p:cNvSpPr>
            <a:spLocks noGrp="1"/>
          </p:cNvSpPr>
          <p:nvPr>
            <p:ph sz="quarter" idx="25"/>
          </p:nvPr>
        </p:nvSpPr>
        <p:spPr>
          <a:xfrm>
            <a:off x="736600" y="5165006"/>
            <a:ext cx="10712450" cy="778593"/>
          </a:xfrm>
        </p:spPr>
        <p:txBody>
          <a:bodyPr/>
          <a:lstStyle/>
          <a:p>
            <a:pPr>
              <a:lnSpc>
                <a:spcPct val="100000"/>
              </a:lnSpc>
            </a:pPr>
            <a:r>
              <a:rPr lang="en-US" altLang="en-US" dirty="0"/>
              <a:t>In Definition 2 (and elsewhere), if we say that something is true </a:t>
            </a:r>
            <a:r>
              <a:rPr lang="en-US" altLang="en-US" b="1" dirty="0"/>
              <a:t>near </a:t>
            </a:r>
            <a:r>
              <a:rPr lang="en-US" altLang="en-US" i="1" dirty="0"/>
              <a:t>c</a:t>
            </a:r>
            <a:r>
              <a:rPr lang="en-US" altLang="en-US" dirty="0"/>
              <a:t>, we mean that it is true on some open interval containing </a:t>
            </a:r>
            <a:r>
              <a:rPr lang="en-US" altLang="en-US" i="1" dirty="0"/>
              <a:t>c</a:t>
            </a:r>
            <a:r>
              <a:rPr lang="en-US" altLang="en-US" dirty="0"/>
              <a:t>.</a:t>
            </a:r>
          </a:p>
        </p:txBody>
      </p:sp>
    </p:spTree>
    <p:extLst>
      <p:ext uri="{BB962C8B-B14F-4D97-AF65-F5344CB8AC3E}">
        <p14:creationId xmlns:p14="http://schemas.microsoft.com/office/powerpoint/2010/main" val="2372577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9AFA97-7F6D-4BCF-B6DE-9AC0C0A74D94}"/>
              </a:ext>
            </a:extLst>
          </p:cNvPr>
          <p:cNvSpPr>
            <a:spLocks noGrp="1"/>
          </p:cNvSpPr>
          <p:nvPr>
            <p:ph type="title"/>
          </p:nvPr>
        </p:nvSpPr>
        <p:spPr/>
        <p:txBody>
          <a:bodyPr/>
          <a:lstStyle/>
          <a:p>
            <a:r>
              <a:rPr lang="en-IN" altLang="en-US" dirty="0"/>
              <a:t>Absolute and Local Extreme Values </a:t>
            </a:r>
            <a:r>
              <a:rPr lang="en-US" altLang="en-US" dirty="0"/>
              <a:t>(5 of 12)</a:t>
            </a:r>
            <a:endParaRPr lang="en-US" dirty="0"/>
          </a:p>
        </p:txBody>
      </p:sp>
      <p:sp>
        <p:nvSpPr>
          <p:cNvPr id="3" name="Content Placeholder 2">
            <a:extLst>
              <a:ext uri="{FF2B5EF4-FFF2-40B4-BE49-F238E27FC236}">
                <a16:creationId xmlns:a16="http://schemas.microsoft.com/office/drawing/2014/main" xmlns="" id="{1F2F8807-AC36-4104-B0C1-75D7A2FA6A5E}"/>
              </a:ext>
            </a:extLst>
          </p:cNvPr>
          <p:cNvSpPr>
            <a:spLocks noGrp="1"/>
          </p:cNvSpPr>
          <p:nvPr>
            <p:ph sz="quarter" idx="23"/>
          </p:nvPr>
        </p:nvSpPr>
        <p:spPr>
          <a:xfrm>
            <a:off x="736600" y="1289049"/>
            <a:ext cx="10718800" cy="672105"/>
          </a:xfrm>
        </p:spPr>
        <p:txBody>
          <a:bodyPr/>
          <a:lstStyle/>
          <a:p>
            <a:r>
              <a:rPr lang="en-US" altLang="en-US" dirty="0"/>
              <a:t>For instance, in Figure 3 we see that </a:t>
            </a:r>
            <a:r>
              <a:rPr lang="en-US" altLang="en-US" i="1" dirty="0" smtClean="0"/>
              <a:t>f</a:t>
            </a:r>
            <a:r>
              <a:rPr lang="en-US" altLang="en-US" sz="400" i="1" dirty="0" smtClean="0"/>
              <a:t> </a:t>
            </a:r>
            <a:r>
              <a:rPr lang="en-US" altLang="en-US" dirty="0" smtClean="0"/>
              <a:t>(4</a:t>
            </a:r>
            <a:r>
              <a:rPr lang="en-US" altLang="en-US" dirty="0"/>
              <a:t>) = 5 is a local minimum because it’s the smallest value of </a:t>
            </a:r>
            <a:r>
              <a:rPr lang="en-US" altLang="en-US" i="1" dirty="0"/>
              <a:t>f</a:t>
            </a:r>
            <a:r>
              <a:rPr lang="en-US" altLang="en-US" dirty="0"/>
              <a:t> on the interval </a:t>
            </a:r>
            <a:r>
              <a:rPr lang="en-US" altLang="en-US" i="1" dirty="0" smtClean="0"/>
              <a:t>I</a:t>
            </a:r>
            <a:r>
              <a:rPr lang="en-US" altLang="en-US" dirty="0" smtClean="0"/>
              <a:t>.</a:t>
            </a:r>
            <a:endParaRPr lang="en-US" altLang="en-US" dirty="0"/>
          </a:p>
        </p:txBody>
      </p:sp>
      <p:sp>
        <p:nvSpPr>
          <p:cNvPr id="5" name="Content Placeholder 4">
            <a:extLst>
              <a:ext uri="{FF2B5EF4-FFF2-40B4-BE49-F238E27FC236}">
                <a16:creationId xmlns:a16="http://schemas.microsoft.com/office/drawing/2014/main" xmlns="" id="{946AAFD5-9D10-4010-9592-7C08E84BBAAE}"/>
              </a:ext>
            </a:extLst>
          </p:cNvPr>
          <p:cNvSpPr>
            <a:spLocks noGrp="1"/>
          </p:cNvSpPr>
          <p:nvPr>
            <p:ph sz="quarter" idx="25"/>
          </p:nvPr>
        </p:nvSpPr>
        <p:spPr>
          <a:xfrm>
            <a:off x="5598468" y="5412682"/>
            <a:ext cx="988715" cy="294819"/>
          </a:xfrm>
        </p:spPr>
        <p:txBody>
          <a:bodyPr/>
          <a:lstStyle/>
          <a:p>
            <a:r>
              <a:rPr lang="en-US" altLang="en-US" sz="1200" b="1" dirty="0"/>
              <a:t>Figure 3</a:t>
            </a:r>
          </a:p>
        </p:txBody>
      </p:sp>
      <p:pic>
        <p:nvPicPr>
          <p:cNvPr id="8" name="Content Placeholder 7" descr="A curve is graphed in the first quadrant of the x y coordinate plane. This curve attains two low points and one high point. The height of the first low point is more than that of the second low point with respect to the x-axis. The first high point is labeled local minima and the second low point is labeled local absolute minima. The high point is labeled local maxima. Three rectangles of equal area are drawn including the two low points and a high point. They are labeled I, J, and K from left to right.">
            <a:extLst>
              <a:ext uri="{FF2B5EF4-FFF2-40B4-BE49-F238E27FC236}">
                <a16:creationId xmlns:a16="http://schemas.microsoft.com/office/drawing/2014/main" xmlns="" id="{219C8BD8-61E2-4B3E-9463-F8CED17497C8}"/>
              </a:ext>
            </a:extLst>
          </p:cNvPr>
          <p:cNvPicPr>
            <a:picLocks noGrp="1" noChangeAspect="1"/>
          </p:cNvPicPr>
          <p:nvPr>
            <p:ph sz="quarter" idx="24"/>
          </p:nvPr>
        </p:nvPicPr>
        <p:blipFill>
          <a:blip r:embed="rId2"/>
          <a:stretch>
            <a:fillRect/>
          </a:stretch>
        </p:blipFill>
        <p:spPr>
          <a:xfrm>
            <a:off x="3396993" y="2228559"/>
            <a:ext cx="5084426" cy="3134310"/>
          </a:xfrm>
          <a:prstGeom prst="rect">
            <a:avLst/>
          </a:prstGeom>
        </p:spPr>
      </p:pic>
    </p:spTree>
    <p:extLst>
      <p:ext uri="{BB962C8B-B14F-4D97-AF65-F5344CB8AC3E}">
        <p14:creationId xmlns:p14="http://schemas.microsoft.com/office/powerpoint/2010/main" val="3491524593"/>
      </p:ext>
    </p:extLst>
  </p:cSld>
  <p:clrMapOvr>
    <a:masterClrMapping/>
  </p:clrMapOvr>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xmlns=""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Props1.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4.xml><?xml version="1.0" encoding="utf-8"?>
<ds:datastoreItem xmlns:ds="http://schemas.openxmlformats.org/officeDocument/2006/customXml" ds:itemID="{7F60B298-C6B1-4CA0-A44C-8B6FAB39D879}">
  <ds:schemaRefs>
    <ds:schemaRef ds:uri="http://schemas.microsoft.com/office/2006/documentManagement/types"/>
    <ds:schemaRef ds:uri="a3520c62-91d1-4715-93cb-6b6cc6733a1f"/>
    <ds:schemaRef ds:uri="http://purl.org/dc/elements/1.1/"/>
    <ds:schemaRef ds:uri="http://purl.org/dc/dcmitype/"/>
    <ds:schemaRef ds:uri="http://purl.org/dc/terms/"/>
    <ds:schemaRef ds:uri="f856fc18-c0f7-462c-a53d-fc2610d0c4c8"/>
    <ds:schemaRef ds:uri="http://schemas.microsoft.com/office/infopath/2007/PartnerControls"/>
    <ds:schemaRef ds:uri="http://schemas.openxmlformats.org/package/2006/metadata/core-properties"/>
    <ds:schemaRef ds:uri="a4d2ff27-a226-42e2-a79e-c1ae662d212e"/>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4398</TotalTime>
  <Words>1760</Words>
  <Application>Microsoft Office PowerPoint</Application>
  <PresentationFormat>Custom</PresentationFormat>
  <Paragraphs>139</Paragraphs>
  <Slides>25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1_Office Theme</vt:lpstr>
      <vt:lpstr>Equation</vt:lpstr>
      <vt:lpstr>4</vt:lpstr>
      <vt:lpstr>4.1</vt:lpstr>
      <vt:lpstr>Maximum and Minimum Values (1 of 1)</vt:lpstr>
      <vt:lpstr>Absolute and Local Extreme Values</vt:lpstr>
      <vt:lpstr>Absolute and Local Extreme Values (1 of 11)</vt:lpstr>
      <vt:lpstr>Absolute and Local Extreme Values (2 of 11)</vt:lpstr>
      <vt:lpstr>Absolute and Local Extreme Values (3 of 11)</vt:lpstr>
      <vt:lpstr>Absolute and Local Extreme Values (4 of 11)</vt:lpstr>
      <vt:lpstr>Absolute and Local Extreme Values (5 of 12)</vt:lpstr>
      <vt:lpstr>Absolute and Local Extreme Values (6 of 12)</vt:lpstr>
      <vt:lpstr>Example 2</vt:lpstr>
      <vt:lpstr>Absolute and Local Extreme Values (7 of 11)</vt:lpstr>
      <vt:lpstr>Absolute and Local Extreme Values (8 of 11)</vt:lpstr>
      <vt:lpstr>Absolute and Local Extreme Values (9 of 11)</vt:lpstr>
      <vt:lpstr>Absolute and Local Extreme Values (10 of 11)</vt:lpstr>
      <vt:lpstr>Absolute and Local Extreme Values (11 of 11)</vt:lpstr>
      <vt:lpstr>Critical Numbers and the Closed Interval Method</vt:lpstr>
      <vt:lpstr>Critical Numbers and the Closed Interval Method (1 of 5)</vt:lpstr>
      <vt:lpstr>Critical Numbers and the Closed Interval Method (2 of 5)</vt:lpstr>
      <vt:lpstr>Example 5 (1 of 2)</vt:lpstr>
      <vt:lpstr>Example 5 (2 of 2)</vt:lpstr>
      <vt:lpstr>Example 6</vt:lpstr>
      <vt:lpstr>Critical Numbers and the Closed Interval Method (3 of 5)</vt:lpstr>
      <vt:lpstr>Critical Numbers and the Closed Interval Method (4 of 5)</vt:lpstr>
      <vt:lpstr>Critical Numbers and the Closed Interval Method (5 of 5)</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Harshita G. Khandagle</cp:lastModifiedBy>
  <cp:revision>906</cp:revision>
  <cp:lastPrinted>2016-10-03T15:29:39Z</cp:lastPrinted>
  <dcterms:created xsi:type="dcterms:W3CDTF">2017-12-08T21:17:47Z</dcterms:created>
  <dcterms:modified xsi:type="dcterms:W3CDTF">2020-04-15T10:10:52Z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