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6"/>
  </p:notesMasterIdLst>
  <p:handoutMasterIdLst>
    <p:handoutMasterId r:id="rId47"/>
  </p:handoutMasterIdLst>
  <p:sldIdLst>
    <p:sldId id="625" r:id="rId6"/>
    <p:sldId id="626" r:id="rId7"/>
    <p:sldId id="633" r:id="rId8"/>
    <p:sldId id="604" r:id="rId9"/>
    <p:sldId id="605" r:id="rId10"/>
    <p:sldId id="606" r:id="rId11"/>
    <p:sldId id="634" r:id="rId12"/>
    <p:sldId id="608" r:id="rId13"/>
    <p:sldId id="575" r:id="rId14"/>
    <p:sldId id="628" r:id="rId15"/>
    <p:sldId id="609" r:id="rId16"/>
    <p:sldId id="610" r:id="rId17"/>
    <p:sldId id="579" r:id="rId18"/>
    <p:sldId id="580" r:id="rId19"/>
    <p:sldId id="635" r:id="rId20"/>
    <p:sldId id="612" r:id="rId21"/>
    <p:sldId id="613" r:id="rId22"/>
    <p:sldId id="584" r:id="rId23"/>
    <p:sldId id="629" r:id="rId24"/>
    <p:sldId id="586" r:id="rId25"/>
    <p:sldId id="587" r:id="rId26"/>
    <p:sldId id="588" r:id="rId27"/>
    <p:sldId id="589" r:id="rId28"/>
    <p:sldId id="614" r:id="rId29"/>
    <p:sldId id="615" r:id="rId30"/>
    <p:sldId id="592" r:id="rId31"/>
    <p:sldId id="616" r:id="rId32"/>
    <p:sldId id="617" r:id="rId33"/>
    <p:sldId id="630" r:id="rId34"/>
    <p:sldId id="631" r:id="rId35"/>
    <p:sldId id="595" r:id="rId36"/>
    <p:sldId id="618" r:id="rId37"/>
    <p:sldId id="619" r:id="rId38"/>
    <p:sldId id="636" r:id="rId39"/>
    <p:sldId id="632" r:id="rId40"/>
    <p:sldId id="620" r:id="rId41"/>
    <p:sldId id="621" r:id="rId42"/>
    <p:sldId id="622" r:id="rId43"/>
    <p:sldId id="623" r:id="rId44"/>
    <p:sldId id="603"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9C2"/>
    <a:srgbClr val="EF2E24"/>
    <a:srgbClr val="000000"/>
    <a:srgbClr val="0000A3"/>
    <a:srgbClr val="A30000"/>
    <a:srgbClr val="E7EFF7"/>
    <a:srgbClr val="CBDDEF"/>
    <a:srgbClr val="004A78"/>
    <a:srgbClr val="006298"/>
    <a:srgbClr val="FF6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825" autoAdjust="0"/>
    <p:restoredTop sz="86449" autoAdjust="0"/>
  </p:normalViewPr>
  <p:slideViewPr>
    <p:cSldViewPr snapToGrid="0" snapToObjects="1">
      <p:cViewPr varScale="1">
        <p:scale>
          <a:sx n="65" d="100"/>
          <a:sy n="65" d="100"/>
        </p:scale>
        <p:origin x="-108" y="-198"/>
      </p:cViewPr>
      <p:guideLst>
        <p:guide orient="horz" pos="2160"/>
        <p:guide pos="3840"/>
      </p:guideLst>
    </p:cSldViewPr>
  </p:slideViewPr>
  <p:outlineViewPr>
    <p:cViewPr>
      <p:scale>
        <a:sx n="50" d="100"/>
        <a:sy n="50" d="100"/>
      </p:scale>
      <p:origin x="0" y="-41174"/>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4/16/2020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dirty="0"/>
          </a:p>
        </p:txBody>
      </p:sp>
    </p:spTree>
    <p:extLst>
      <p:ext uri="{BB962C8B-B14F-4D97-AF65-F5344CB8AC3E}">
        <p14:creationId xmlns:p14="http://schemas.microsoft.com/office/powerpoint/2010/main" xmlns=""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xmlns=""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xmlns=""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xmlns="" val="330428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423866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90706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149045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2948668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07732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20701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272601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672787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xmlns="" val="210198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339024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202136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xmlns="" val="1515243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318280305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172779678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083417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1060729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xmlns="" val="3367726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xmlns="" val="2887602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xmlns="" val="378237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059242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1525807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xmlns="" val="274146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10696178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229824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3323118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xmlns="" val="4064853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2899067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xmlns="" val="248569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1693444930"/>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34438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xmlns="" val="40843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xmlns="" val="386362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xmlns="" val="129233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xmlns="" val="389098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xmlns="" val="2780725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36.png"/><Relationship Id="rId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48.e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5.xml"/><Relationship Id="rId1" Type="http://schemas.openxmlformats.org/officeDocument/2006/relationships/vmlDrawing" Target="../drawings/vmlDrawing14.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71.png"/><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74.png"/><Relationship Id="rId4" Type="http://schemas.openxmlformats.org/officeDocument/2006/relationships/oleObject" Target="../embeddings/oleObject5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78.png"/><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9440185" cy="895457"/>
          </a:xfrm>
        </p:spPr>
        <p:txBody>
          <a:bodyPr/>
          <a:lstStyle/>
          <a:p>
            <a:r>
              <a:rPr lang="en-US" dirty="0"/>
              <a:t>Applications of Differentiation</a:t>
            </a:r>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xmlns=""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The First Derivative Test</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052DD-5C8A-48B2-A83C-475617ED956A}"/>
              </a:ext>
            </a:extLst>
          </p:cNvPr>
          <p:cNvSpPr>
            <a:spLocks noGrp="1"/>
          </p:cNvSpPr>
          <p:nvPr>
            <p:ph type="title"/>
          </p:nvPr>
        </p:nvSpPr>
        <p:spPr/>
        <p:txBody>
          <a:bodyPr/>
          <a:lstStyle/>
          <a:p>
            <a:r>
              <a:rPr lang="en-US" dirty="0"/>
              <a:t>The First Derivative Test</a:t>
            </a:r>
            <a:r>
              <a:rPr lang="en-US" altLang="en-US" dirty="0"/>
              <a:t> </a:t>
            </a:r>
            <a:r>
              <a:rPr lang="en-US" altLang="en-US" b="0" dirty="0"/>
              <a:t>(1 of 3)</a:t>
            </a:r>
            <a:endParaRPr lang="en-IN" dirty="0"/>
          </a:p>
        </p:txBody>
      </p:sp>
      <p:sp>
        <p:nvSpPr>
          <p:cNvPr id="3" name="Content Placeholder 2">
            <a:extLst>
              <a:ext uri="{FF2B5EF4-FFF2-40B4-BE49-F238E27FC236}">
                <a16:creationId xmlns="" xmlns:a16="http://schemas.microsoft.com/office/drawing/2014/main" id="{2F1C44A1-57C8-4829-B5FD-86486EC46F02}"/>
              </a:ext>
            </a:extLst>
          </p:cNvPr>
          <p:cNvSpPr>
            <a:spLocks noGrp="1"/>
          </p:cNvSpPr>
          <p:nvPr>
            <p:ph sz="quarter" idx="23"/>
          </p:nvPr>
        </p:nvSpPr>
        <p:spPr>
          <a:xfrm>
            <a:off x="736600" y="1289050"/>
            <a:ext cx="10706100" cy="672104"/>
          </a:xfrm>
        </p:spPr>
        <p:txBody>
          <a:bodyPr/>
          <a:lstStyle/>
          <a:p>
            <a:r>
              <a:rPr lang="en-US" altLang="en-US" dirty="0"/>
              <a:t>You can see from Figure 3 that </a:t>
            </a:r>
            <a:r>
              <a:rPr lang="en-US" altLang="en-US" i="1" dirty="0"/>
              <a:t>f</a:t>
            </a:r>
            <a:r>
              <a:rPr lang="en-US" altLang="en-US" sz="400" i="1" dirty="0"/>
              <a:t> </a:t>
            </a:r>
            <a:r>
              <a:rPr lang="en-US" altLang="en-US" dirty="0"/>
              <a:t>(0) = 5 is a local maximum value of </a:t>
            </a:r>
            <a:r>
              <a:rPr lang="en-US" altLang="en-US" i="1" dirty="0"/>
              <a:t>f</a:t>
            </a:r>
            <a:r>
              <a:rPr lang="en-US" altLang="en-US" dirty="0"/>
              <a:t> because </a:t>
            </a:r>
            <a:r>
              <a:rPr lang="en-US" altLang="en-US" i="1" dirty="0"/>
              <a:t>f</a:t>
            </a:r>
            <a:r>
              <a:rPr lang="en-US" altLang="en-US" dirty="0"/>
              <a:t> increases on (−1, 0) and decreases on (0, 2). Or, in terms of derivatives,</a:t>
            </a:r>
            <a:endParaRPr lang="en-IN" dirty="0"/>
          </a:p>
        </p:txBody>
      </p:sp>
      <p:graphicFrame>
        <p:nvGraphicFramePr>
          <p:cNvPr id="20" name="Content Placeholder 19" descr="f prime (x) &gt; 0 for negative 1 x &lt; 0 and f prime (x) &lt; 0 for 0&lt;  x&lt; 2">
            <a:extLst>
              <a:ext uri="{FF2B5EF4-FFF2-40B4-BE49-F238E27FC236}">
                <a16:creationId xmlns="" xmlns:a16="http://schemas.microsoft.com/office/drawing/2014/main" id="{C37AF9ED-3FB7-4C8B-B17D-0E2A8C8666E3}"/>
              </a:ext>
            </a:extLst>
          </p:cNvPr>
          <p:cNvGraphicFramePr>
            <a:graphicFrameLocks noGrp="1" noChangeAspect="1"/>
          </p:cNvGraphicFramePr>
          <p:nvPr>
            <p:ph sz="quarter" idx="24"/>
            <p:extLst>
              <p:ext uri="{D42A27DB-BD31-4B8C-83A1-F6EECF244321}">
                <p14:modId xmlns:p14="http://schemas.microsoft.com/office/powerpoint/2010/main" xmlns="" val="1328679737"/>
              </p:ext>
            </p:extLst>
          </p:nvPr>
        </p:nvGraphicFramePr>
        <p:xfrm>
          <a:off x="779463" y="1984375"/>
          <a:ext cx="6519862" cy="425450"/>
        </p:xfrm>
        <a:graphic>
          <a:graphicData uri="http://schemas.openxmlformats.org/presentationml/2006/ole">
            <p:oleObj spid="_x0000_s567768" name="Equation" r:id="rId3" imgW="158800800" imgH="10363200" progId="Equation.DSMT4">
              <p:embed/>
            </p:oleObj>
          </a:graphicData>
        </a:graphic>
      </p:graphicFrame>
      <p:sp>
        <p:nvSpPr>
          <p:cNvPr id="5" name="Content Placeholder 4">
            <a:extLst>
              <a:ext uri="{FF2B5EF4-FFF2-40B4-BE49-F238E27FC236}">
                <a16:creationId xmlns="" xmlns:a16="http://schemas.microsoft.com/office/drawing/2014/main" id="{7CF6AA5D-B48A-4E03-8938-6337A2BD1854}"/>
              </a:ext>
            </a:extLst>
          </p:cNvPr>
          <p:cNvSpPr>
            <a:spLocks noGrp="1"/>
          </p:cNvSpPr>
          <p:nvPr>
            <p:ph sz="quarter" idx="25"/>
          </p:nvPr>
        </p:nvSpPr>
        <p:spPr>
          <a:xfrm>
            <a:off x="736600" y="2684851"/>
            <a:ext cx="3624385" cy="344400"/>
          </a:xfrm>
        </p:spPr>
        <p:txBody>
          <a:bodyPr/>
          <a:lstStyle/>
          <a:p>
            <a:r>
              <a:rPr lang="en-US" altLang="en-US" dirty="0"/>
              <a:t>In other words, the sign of</a:t>
            </a:r>
            <a:endParaRPr lang="en-IN" dirty="0"/>
          </a:p>
        </p:txBody>
      </p:sp>
      <p:graphicFrame>
        <p:nvGraphicFramePr>
          <p:cNvPr id="22" name="Content Placeholder 21" descr="f prime (x) ">
            <a:extLst>
              <a:ext uri="{FF2B5EF4-FFF2-40B4-BE49-F238E27FC236}">
                <a16:creationId xmlns="" xmlns:a16="http://schemas.microsoft.com/office/drawing/2014/main" id="{3C10637E-C7C0-4658-8026-C85C5F8E8F08}"/>
              </a:ext>
            </a:extLst>
          </p:cNvPr>
          <p:cNvGraphicFramePr>
            <a:graphicFrameLocks noGrp="1" noChangeAspect="1"/>
          </p:cNvGraphicFramePr>
          <p:nvPr>
            <p:ph sz="quarter" idx="26"/>
            <p:extLst>
              <p:ext uri="{D42A27DB-BD31-4B8C-83A1-F6EECF244321}">
                <p14:modId xmlns:p14="http://schemas.microsoft.com/office/powerpoint/2010/main" xmlns="" val="788234361"/>
              </p:ext>
            </p:extLst>
          </p:nvPr>
        </p:nvGraphicFramePr>
        <p:xfrm>
          <a:off x="4360863" y="2652713"/>
          <a:ext cx="685800" cy="431800"/>
        </p:xfrm>
        <a:graphic>
          <a:graphicData uri="http://schemas.openxmlformats.org/presentationml/2006/ole">
            <p:oleObj spid="_x0000_s567769" name="Equation" r:id="rId4" imgW="16459200" imgH="10363200" progId="Equation.DSMT4">
              <p:embed/>
            </p:oleObj>
          </a:graphicData>
        </a:graphic>
      </p:graphicFrame>
      <p:sp>
        <p:nvSpPr>
          <p:cNvPr id="7" name="Content Placeholder 6">
            <a:extLst>
              <a:ext uri="{FF2B5EF4-FFF2-40B4-BE49-F238E27FC236}">
                <a16:creationId xmlns="" xmlns:a16="http://schemas.microsoft.com/office/drawing/2014/main" id="{72BA024B-E1BE-4612-A9C1-108A77568A75}"/>
              </a:ext>
            </a:extLst>
          </p:cNvPr>
          <p:cNvSpPr>
            <a:spLocks noGrp="1"/>
          </p:cNvSpPr>
          <p:nvPr>
            <p:ph sz="quarter" idx="27"/>
          </p:nvPr>
        </p:nvSpPr>
        <p:spPr>
          <a:xfrm>
            <a:off x="5144756" y="2684852"/>
            <a:ext cx="6297944" cy="323216"/>
          </a:xfrm>
        </p:spPr>
        <p:txBody>
          <a:bodyPr/>
          <a:lstStyle/>
          <a:p>
            <a:r>
              <a:rPr lang="en-US" altLang="en-US" dirty="0"/>
              <a:t>changes from positive to negative at 0. This</a:t>
            </a:r>
            <a:endParaRPr lang="en-IN" dirty="0"/>
          </a:p>
        </p:txBody>
      </p:sp>
      <p:sp>
        <p:nvSpPr>
          <p:cNvPr id="8" name="Content Placeholder 7">
            <a:extLst>
              <a:ext uri="{FF2B5EF4-FFF2-40B4-BE49-F238E27FC236}">
                <a16:creationId xmlns="" xmlns:a16="http://schemas.microsoft.com/office/drawing/2014/main" id="{CA60EEB4-B4EB-451E-91B2-8FE66DB889A7}"/>
              </a:ext>
            </a:extLst>
          </p:cNvPr>
          <p:cNvSpPr>
            <a:spLocks noGrp="1"/>
          </p:cNvSpPr>
          <p:nvPr>
            <p:ph sz="quarter" idx="28"/>
          </p:nvPr>
        </p:nvSpPr>
        <p:spPr>
          <a:xfrm>
            <a:off x="736600" y="3156173"/>
            <a:ext cx="10712449" cy="1100750"/>
          </a:xfrm>
        </p:spPr>
        <p:txBody>
          <a:bodyPr/>
          <a:lstStyle/>
          <a:p>
            <a:r>
              <a:rPr lang="en-US" altLang="en-US" dirty="0"/>
              <a:t>observation is the basis of the following test.</a:t>
            </a:r>
          </a:p>
          <a:p>
            <a:r>
              <a:rPr lang="en-IN" b="1" dirty="0">
                <a:solidFill>
                  <a:srgbClr val="EF2E24"/>
                </a:solidFill>
              </a:rPr>
              <a:t>The First Derivative Test </a:t>
            </a:r>
            <a:r>
              <a:rPr lang="en-IN" dirty="0"/>
              <a:t>Suppose that </a:t>
            </a:r>
            <a:r>
              <a:rPr lang="en-IN" i="1" dirty="0"/>
              <a:t>c </a:t>
            </a:r>
            <a:r>
              <a:rPr lang="en-IN" dirty="0"/>
              <a:t>is a critical number of a continuous function </a:t>
            </a:r>
            <a:r>
              <a:rPr lang="en-IN" i="1" dirty="0"/>
              <a:t>f</a:t>
            </a:r>
            <a:r>
              <a:rPr lang="en-IN" dirty="0"/>
              <a:t>.</a:t>
            </a:r>
            <a:endParaRPr lang="en-US" altLang="en-US" dirty="0"/>
          </a:p>
        </p:txBody>
      </p:sp>
      <p:sp>
        <p:nvSpPr>
          <p:cNvPr id="9" name="Content Placeholder 8">
            <a:extLst>
              <a:ext uri="{FF2B5EF4-FFF2-40B4-BE49-F238E27FC236}">
                <a16:creationId xmlns="" xmlns:a16="http://schemas.microsoft.com/office/drawing/2014/main" id="{083D3625-84FE-4CF5-ADE6-DAEC582E584F}"/>
              </a:ext>
            </a:extLst>
          </p:cNvPr>
          <p:cNvSpPr>
            <a:spLocks noGrp="1"/>
          </p:cNvSpPr>
          <p:nvPr>
            <p:ph sz="quarter" idx="29"/>
          </p:nvPr>
        </p:nvSpPr>
        <p:spPr>
          <a:xfrm>
            <a:off x="736600" y="4510978"/>
            <a:ext cx="720411" cy="332329"/>
          </a:xfrm>
        </p:spPr>
        <p:txBody>
          <a:bodyPr/>
          <a:lstStyle/>
          <a:p>
            <a:r>
              <a:rPr lang="en-IN" dirty="0"/>
              <a:t>(a) If</a:t>
            </a:r>
          </a:p>
        </p:txBody>
      </p:sp>
      <p:graphicFrame>
        <p:nvGraphicFramePr>
          <p:cNvPr id="24" name="Content Placeholder 23" descr="f prime">
            <a:extLst>
              <a:ext uri="{FF2B5EF4-FFF2-40B4-BE49-F238E27FC236}">
                <a16:creationId xmlns="" xmlns:a16="http://schemas.microsoft.com/office/drawing/2014/main" id="{E3C2278D-526E-420E-8F41-347B08DB0A40}"/>
              </a:ext>
            </a:extLst>
          </p:cNvPr>
          <p:cNvGraphicFramePr>
            <a:graphicFrameLocks noGrp="1" noChangeAspect="1"/>
          </p:cNvGraphicFramePr>
          <p:nvPr>
            <p:ph sz="quarter" idx="30"/>
            <p:extLst>
              <p:ext uri="{D42A27DB-BD31-4B8C-83A1-F6EECF244321}">
                <p14:modId xmlns:p14="http://schemas.microsoft.com/office/powerpoint/2010/main" xmlns="" val="1360013783"/>
              </p:ext>
            </p:extLst>
          </p:nvPr>
        </p:nvGraphicFramePr>
        <p:xfrm>
          <a:off x="1457325" y="4529138"/>
          <a:ext cx="228600" cy="265112"/>
        </p:xfrm>
        <a:graphic>
          <a:graphicData uri="http://schemas.openxmlformats.org/presentationml/2006/ole">
            <p:oleObj spid="_x0000_s567770" name="Equation" r:id="rId5" imgW="5791200" imgH="6705600" progId="Equation.DSMT4">
              <p:embed/>
            </p:oleObj>
          </a:graphicData>
        </a:graphic>
      </p:graphicFrame>
      <p:sp>
        <p:nvSpPr>
          <p:cNvPr id="11" name="Content Placeholder 10">
            <a:extLst>
              <a:ext uri="{FF2B5EF4-FFF2-40B4-BE49-F238E27FC236}">
                <a16:creationId xmlns="" xmlns:a16="http://schemas.microsoft.com/office/drawing/2014/main" id="{566E902E-5A97-42EC-A7A4-6C3261E53817}"/>
              </a:ext>
            </a:extLst>
          </p:cNvPr>
          <p:cNvSpPr>
            <a:spLocks noGrp="1"/>
          </p:cNvSpPr>
          <p:nvPr>
            <p:ph sz="quarter" idx="31"/>
          </p:nvPr>
        </p:nvSpPr>
        <p:spPr>
          <a:xfrm>
            <a:off x="1768510" y="4510978"/>
            <a:ext cx="9686890" cy="291244"/>
          </a:xfrm>
        </p:spPr>
        <p:txBody>
          <a:bodyPr/>
          <a:lstStyle/>
          <a:p>
            <a:r>
              <a:rPr lang="en-IN" dirty="0"/>
              <a:t>changes from positive to negative at </a:t>
            </a:r>
            <a:r>
              <a:rPr lang="en-IN" i="1" dirty="0"/>
              <a:t>c</a:t>
            </a:r>
            <a:r>
              <a:rPr lang="en-IN" dirty="0"/>
              <a:t>, then </a:t>
            </a:r>
            <a:r>
              <a:rPr lang="en-IN" i="1" dirty="0"/>
              <a:t>f </a:t>
            </a:r>
            <a:r>
              <a:rPr lang="en-IN" dirty="0"/>
              <a:t>has a local maximum at </a:t>
            </a:r>
            <a:r>
              <a:rPr lang="en-IN" i="1" dirty="0"/>
              <a:t>c</a:t>
            </a:r>
            <a:r>
              <a:rPr lang="en-IN" dirty="0"/>
              <a:t>.</a:t>
            </a:r>
          </a:p>
        </p:txBody>
      </p:sp>
      <p:sp>
        <p:nvSpPr>
          <p:cNvPr id="12" name="Content Placeholder 11">
            <a:extLst>
              <a:ext uri="{FF2B5EF4-FFF2-40B4-BE49-F238E27FC236}">
                <a16:creationId xmlns="" xmlns:a16="http://schemas.microsoft.com/office/drawing/2014/main" id="{CA807A83-9E90-4387-AAD9-240F764CDA3E}"/>
              </a:ext>
            </a:extLst>
          </p:cNvPr>
          <p:cNvSpPr>
            <a:spLocks noGrp="1"/>
          </p:cNvSpPr>
          <p:nvPr>
            <p:ph sz="quarter" idx="32"/>
          </p:nvPr>
        </p:nvSpPr>
        <p:spPr>
          <a:xfrm>
            <a:off x="736600" y="5068120"/>
            <a:ext cx="720411" cy="332329"/>
          </a:xfrm>
        </p:spPr>
        <p:txBody>
          <a:bodyPr/>
          <a:lstStyle/>
          <a:p>
            <a:r>
              <a:rPr lang="en-IN" dirty="0"/>
              <a:t>(b) If</a:t>
            </a:r>
          </a:p>
        </p:txBody>
      </p:sp>
      <p:graphicFrame>
        <p:nvGraphicFramePr>
          <p:cNvPr id="26" name="Content Placeholder 25" descr="f prime">
            <a:extLst>
              <a:ext uri="{FF2B5EF4-FFF2-40B4-BE49-F238E27FC236}">
                <a16:creationId xmlns="" xmlns:a16="http://schemas.microsoft.com/office/drawing/2014/main" id="{0EEF7022-7AA0-48F5-8CF7-6E764F9F5199}"/>
              </a:ext>
            </a:extLst>
          </p:cNvPr>
          <p:cNvGraphicFramePr>
            <a:graphicFrameLocks noGrp="1" noChangeAspect="1"/>
          </p:cNvGraphicFramePr>
          <p:nvPr>
            <p:ph sz="quarter" idx="33"/>
            <p:extLst>
              <p:ext uri="{D42A27DB-BD31-4B8C-83A1-F6EECF244321}">
                <p14:modId xmlns:p14="http://schemas.microsoft.com/office/powerpoint/2010/main" xmlns="" val="561109884"/>
              </p:ext>
            </p:extLst>
          </p:nvPr>
        </p:nvGraphicFramePr>
        <p:xfrm>
          <a:off x="1457325" y="5099050"/>
          <a:ext cx="228600" cy="265113"/>
        </p:xfrm>
        <a:graphic>
          <a:graphicData uri="http://schemas.openxmlformats.org/presentationml/2006/ole">
            <p:oleObj spid="_x0000_s567771" name="Equation" r:id="rId6" imgW="5791200" imgH="6705600" progId="Equation.DSMT4">
              <p:embed/>
            </p:oleObj>
          </a:graphicData>
        </a:graphic>
      </p:graphicFrame>
      <p:sp>
        <p:nvSpPr>
          <p:cNvPr id="14" name="Content Placeholder 13">
            <a:extLst>
              <a:ext uri="{FF2B5EF4-FFF2-40B4-BE49-F238E27FC236}">
                <a16:creationId xmlns="" xmlns:a16="http://schemas.microsoft.com/office/drawing/2014/main" id="{D9E51AF9-3E51-4EF1-9850-D130A18180BC}"/>
              </a:ext>
            </a:extLst>
          </p:cNvPr>
          <p:cNvSpPr>
            <a:spLocks noGrp="1"/>
          </p:cNvSpPr>
          <p:nvPr>
            <p:ph sz="quarter" idx="34"/>
          </p:nvPr>
        </p:nvSpPr>
        <p:spPr>
          <a:xfrm>
            <a:off x="1768510" y="5072357"/>
            <a:ext cx="9674190" cy="291244"/>
          </a:xfrm>
        </p:spPr>
        <p:txBody>
          <a:bodyPr/>
          <a:lstStyle/>
          <a:p>
            <a:r>
              <a:rPr lang="en-IN" dirty="0"/>
              <a:t>changes from negative to positive at </a:t>
            </a:r>
            <a:r>
              <a:rPr lang="en-IN" i="1" dirty="0"/>
              <a:t>c</a:t>
            </a:r>
            <a:r>
              <a:rPr lang="en-IN" dirty="0"/>
              <a:t>, then </a:t>
            </a:r>
            <a:r>
              <a:rPr lang="en-IN" i="1" dirty="0"/>
              <a:t>f </a:t>
            </a:r>
            <a:r>
              <a:rPr lang="en-IN" dirty="0"/>
              <a:t>has a local minimum at </a:t>
            </a:r>
            <a:r>
              <a:rPr lang="en-IN" i="1" dirty="0"/>
              <a:t>c</a:t>
            </a:r>
            <a:r>
              <a:rPr lang="en-IN" dirty="0"/>
              <a:t>.</a:t>
            </a:r>
          </a:p>
        </p:txBody>
      </p:sp>
      <p:sp>
        <p:nvSpPr>
          <p:cNvPr id="15" name="Content Placeholder 14">
            <a:extLst>
              <a:ext uri="{FF2B5EF4-FFF2-40B4-BE49-F238E27FC236}">
                <a16:creationId xmlns="" xmlns:a16="http://schemas.microsoft.com/office/drawing/2014/main" id="{91B35813-2872-428A-86FF-DEBF66F2A44E}"/>
              </a:ext>
            </a:extLst>
          </p:cNvPr>
          <p:cNvSpPr>
            <a:spLocks noGrp="1"/>
          </p:cNvSpPr>
          <p:nvPr>
            <p:ph sz="quarter" idx="35"/>
          </p:nvPr>
        </p:nvSpPr>
        <p:spPr>
          <a:xfrm>
            <a:off x="736600" y="5597852"/>
            <a:ext cx="720411" cy="304675"/>
          </a:xfrm>
        </p:spPr>
        <p:txBody>
          <a:bodyPr/>
          <a:lstStyle/>
          <a:p>
            <a:r>
              <a:rPr lang="en-IN" dirty="0"/>
              <a:t>(c) If</a:t>
            </a:r>
          </a:p>
        </p:txBody>
      </p:sp>
      <p:graphicFrame>
        <p:nvGraphicFramePr>
          <p:cNvPr id="28" name="Content Placeholder 27" descr="f prime">
            <a:extLst>
              <a:ext uri="{FF2B5EF4-FFF2-40B4-BE49-F238E27FC236}">
                <a16:creationId xmlns="" xmlns:a16="http://schemas.microsoft.com/office/drawing/2014/main" id="{2E130043-76B8-4CB2-B470-6E7D5ED7FC15}"/>
              </a:ext>
            </a:extLst>
          </p:cNvPr>
          <p:cNvGraphicFramePr>
            <a:graphicFrameLocks noGrp="1" noChangeAspect="1"/>
          </p:cNvGraphicFramePr>
          <p:nvPr>
            <p:ph sz="quarter" idx="36"/>
            <p:extLst>
              <p:ext uri="{D42A27DB-BD31-4B8C-83A1-F6EECF244321}">
                <p14:modId xmlns:p14="http://schemas.microsoft.com/office/powerpoint/2010/main" xmlns="" val="1623063907"/>
              </p:ext>
            </p:extLst>
          </p:nvPr>
        </p:nvGraphicFramePr>
        <p:xfrm>
          <a:off x="1457325" y="5604888"/>
          <a:ext cx="228600" cy="265112"/>
        </p:xfrm>
        <a:graphic>
          <a:graphicData uri="http://schemas.openxmlformats.org/presentationml/2006/ole">
            <p:oleObj spid="_x0000_s567772" name="Equation" r:id="rId7" imgW="5791200" imgH="6705600" progId="Equation.DSMT4">
              <p:embed/>
            </p:oleObj>
          </a:graphicData>
        </a:graphic>
      </p:graphicFrame>
      <p:sp>
        <p:nvSpPr>
          <p:cNvPr id="17" name="Content Placeholder 16">
            <a:extLst>
              <a:ext uri="{FF2B5EF4-FFF2-40B4-BE49-F238E27FC236}">
                <a16:creationId xmlns="" xmlns:a16="http://schemas.microsoft.com/office/drawing/2014/main" id="{9778BE5E-2C69-4CA0-89DB-2A3114FAD169}"/>
              </a:ext>
            </a:extLst>
          </p:cNvPr>
          <p:cNvSpPr>
            <a:spLocks noGrp="1"/>
          </p:cNvSpPr>
          <p:nvPr>
            <p:ph sz="quarter" idx="37"/>
          </p:nvPr>
        </p:nvSpPr>
        <p:spPr>
          <a:xfrm>
            <a:off x="1755810" y="5585558"/>
            <a:ext cx="9686890" cy="329669"/>
          </a:xfrm>
        </p:spPr>
        <p:txBody>
          <a:bodyPr/>
          <a:lstStyle/>
          <a:p>
            <a:r>
              <a:rPr lang="en-IN" dirty="0"/>
              <a:t>is positive to the left and right of </a:t>
            </a:r>
            <a:r>
              <a:rPr lang="en-IN" i="1" dirty="0"/>
              <a:t>c</a:t>
            </a:r>
            <a:r>
              <a:rPr lang="en-IN" dirty="0"/>
              <a:t>, or negative to the left and right of </a:t>
            </a:r>
            <a:r>
              <a:rPr lang="en-IN" i="1" dirty="0"/>
              <a:t>c</a:t>
            </a:r>
            <a:r>
              <a:rPr lang="en-IN" dirty="0"/>
              <a:t>,</a:t>
            </a:r>
          </a:p>
        </p:txBody>
      </p:sp>
      <p:sp>
        <p:nvSpPr>
          <p:cNvPr id="18" name="Content Placeholder 17">
            <a:extLst>
              <a:ext uri="{FF2B5EF4-FFF2-40B4-BE49-F238E27FC236}">
                <a16:creationId xmlns="" xmlns:a16="http://schemas.microsoft.com/office/drawing/2014/main" id="{1529EFA0-7B69-4F93-AE13-C099CBDBC695}"/>
              </a:ext>
            </a:extLst>
          </p:cNvPr>
          <p:cNvSpPr>
            <a:spLocks noGrp="1"/>
          </p:cNvSpPr>
          <p:nvPr>
            <p:ph sz="quarter" idx="38"/>
          </p:nvPr>
        </p:nvSpPr>
        <p:spPr>
          <a:xfrm>
            <a:off x="1155700" y="5926265"/>
            <a:ext cx="10299700" cy="279400"/>
          </a:xfrm>
        </p:spPr>
        <p:txBody>
          <a:bodyPr/>
          <a:lstStyle/>
          <a:p>
            <a:r>
              <a:rPr lang="en-IN" dirty="0"/>
              <a:t>then </a:t>
            </a:r>
            <a:r>
              <a:rPr lang="en-IN" i="1" dirty="0"/>
              <a:t>f </a:t>
            </a:r>
            <a:r>
              <a:rPr lang="en-IN" dirty="0"/>
              <a:t>has no local maximum or minimum at </a:t>
            </a:r>
            <a:r>
              <a:rPr lang="en-IN" i="1" dirty="0"/>
              <a:t>c</a:t>
            </a:r>
            <a:r>
              <a:rPr lang="en-IN" dirty="0"/>
              <a:t>.</a:t>
            </a:r>
          </a:p>
        </p:txBody>
      </p:sp>
    </p:spTree>
    <p:extLst>
      <p:ext uri="{BB962C8B-B14F-4D97-AF65-F5344CB8AC3E}">
        <p14:creationId xmlns:p14="http://schemas.microsoft.com/office/powerpoint/2010/main" xmlns="" val="408610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9076176-EA66-4F54-80F7-32039CFEC3CE}"/>
              </a:ext>
            </a:extLst>
          </p:cNvPr>
          <p:cNvSpPr>
            <a:spLocks noGrp="1"/>
          </p:cNvSpPr>
          <p:nvPr>
            <p:ph type="title"/>
          </p:nvPr>
        </p:nvSpPr>
        <p:spPr/>
        <p:txBody>
          <a:bodyPr/>
          <a:lstStyle/>
          <a:p>
            <a:r>
              <a:rPr lang="en-US" altLang="en-US" dirty="0"/>
              <a:t>The First Derivative Test </a:t>
            </a:r>
            <a:r>
              <a:rPr lang="en-US" altLang="en-US" b="0" dirty="0"/>
              <a:t>(2 of 3)</a:t>
            </a:r>
            <a:endParaRPr lang="en-IN" dirty="0"/>
          </a:p>
        </p:txBody>
      </p:sp>
      <p:sp>
        <p:nvSpPr>
          <p:cNvPr id="12" name="Content Placeholder 11">
            <a:extLst>
              <a:ext uri="{FF2B5EF4-FFF2-40B4-BE49-F238E27FC236}">
                <a16:creationId xmlns="" xmlns:a16="http://schemas.microsoft.com/office/drawing/2014/main" id="{1FA4097D-584E-40B3-BD58-3EA2B661E540}"/>
              </a:ext>
            </a:extLst>
          </p:cNvPr>
          <p:cNvSpPr>
            <a:spLocks noGrp="1"/>
          </p:cNvSpPr>
          <p:nvPr>
            <p:ph sz="quarter" idx="23"/>
          </p:nvPr>
        </p:nvSpPr>
        <p:spPr>
          <a:xfrm>
            <a:off x="736600" y="1289050"/>
            <a:ext cx="10706100" cy="284275"/>
          </a:xfrm>
        </p:spPr>
        <p:txBody>
          <a:bodyPr/>
          <a:lstStyle/>
          <a:p>
            <a:r>
              <a:rPr lang="en-US" altLang="en-US" dirty="0"/>
              <a:t>The First Derivative Test is a consequence of the I/D Test. In part (a), for</a:t>
            </a:r>
            <a:endParaRPr lang="en-IN" dirty="0"/>
          </a:p>
        </p:txBody>
      </p:sp>
      <p:sp>
        <p:nvSpPr>
          <p:cNvPr id="13" name="Content Placeholder 12">
            <a:extLst>
              <a:ext uri="{FF2B5EF4-FFF2-40B4-BE49-F238E27FC236}">
                <a16:creationId xmlns="" xmlns:a16="http://schemas.microsoft.com/office/drawing/2014/main" id="{42698088-5B97-4242-B514-62E9FC3E0BEA}"/>
              </a:ext>
            </a:extLst>
          </p:cNvPr>
          <p:cNvSpPr>
            <a:spLocks noGrp="1"/>
          </p:cNvSpPr>
          <p:nvPr>
            <p:ph sz="quarter" idx="24"/>
          </p:nvPr>
        </p:nvSpPr>
        <p:spPr>
          <a:xfrm>
            <a:off x="742950" y="1671029"/>
            <a:ext cx="3537648" cy="296699"/>
          </a:xfrm>
        </p:spPr>
        <p:txBody>
          <a:bodyPr/>
          <a:lstStyle/>
          <a:p>
            <a:r>
              <a:rPr lang="en-US" altLang="en-US" dirty="0"/>
              <a:t>instance, since the sign of</a:t>
            </a:r>
            <a:endParaRPr lang="en-IN" dirty="0"/>
          </a:p>
        </p:txBody>
      </p:sp>
      <p:graphicFrame>
        <p:nvGraphicFramePr>
          <p:cNvPr id="29" name="Content Placeholder 28" descr="f prime (x) ">
            <a:extLst>
              <a:ext uri="{FF2B5EF4-FFF2-40B4-BE49-F238E27FC236}">
                <a16:creationId xmlns="" xmlns:a16="http://schemas.microsoft.com/office/drawing/2014/main" id="{0110BE1E-0AC4-4092-82ED-E7C6B6B81E94}"/>
              </a:ext>
            </a:extLst>
          </p:cNvPr>
          <p:cNvGraphicFramePr>
            <a:graphicFrameLocks noGrp="1" noChangeAspect="1"/>
          </p:cNvGraphicFramePr>
          <p:nvPr>
            <p:ph sz="quarter" idx="25"/>
            <p:extLst>
              <p:ext uri="{D42A27DB-BD31-4B8C-83A1-F6EECF244321}">
                <p14:modId xmlns:p14="http://schemas.microsoft.com/office/powerpoint/2010/main" xmlns="" val="2531138303"/>
              </p:ext>
            </p:extLst>
          </p:nvPr>
        </p:nvGraphicFramePr>
        <p:xfrm>
          <a:off x="4357688" y="1643063"/>
          <a:ext cx="685800" cy="431800"/>
        </p:xfrm>
        <a:graphic>
          <a:graphicData uri="http://schemas.openxmlformats.org/presentationml/2006/ole">
            <p:oleObj spid="_x0000_s568414" name="Equation" r:id="rId3" imgW="16459200" imgH="10363200" progId="Equation.DSMT4">
              <p:embed/>
            </p:oleObj>
          </a:graphicData>
        </a:graphic>
      </p:graphicFrame>
      <p:sp>
        <p:nvSpPr>
          <p:cNvPr id="15" name="Content Placeholder 14">
            <a:extLst>
              <a:ext uri="{FF2B5EF4-FFF2-40B4-BE49-F238E27FC236}">
                <a16:creationId xmlns="" xmlns:a16="http://schemas.microsoft.com/office/drawing/2014/main" id="{C73FC86C-3E33-43D3-83AE-54EC2A252808}"/>
              </a:ext>
            </a:extLst>
          </p:cNvPr>
          <p:cNvSpPr>
            <a:spLocks noGrp="1"/>
          </p:cNvSpPr>
          <p:nvPr>
            <p:ph sz="quarter" idx="26"/>
          </p:nvPr>
        </p:nvSpPr>
        <p:spPr>
          <a:xfrm>
            <a:off x="5103372" y="1676457"/>
            <a:ext cx="6402268" cy="302059"/>
          </a:xfrm>
        </p:spPr>
        <p:txBody>
          <a:bodyPr/>
          <a:lstStyle/>
          <a:p>
            <a:r>
              <a:rPr lang="en-US" altLang="en-US" dirty="0"/>
              <a:t>changes from positive to negative at </a:t>
            </a:r>
            <a:r>
              <a:rPr lang="en-US" altLang="en-US" i="1" dirty="0"/>
              <a:t>c</a:t>
            </a:r>
            <a:r>
              <a:rPr lang="en-US" altLang="en-US" dirty="0"/>
              <a:t>, </a:t>
            </a:r>
            <a:r>
              <a:rPr lang="en-US" altLang="en-US" i="1" dirty="0"/>
              <a:t>f </a:t>
            </a:r>
            <a:r>
              <a:rPr lang="en-US" altLang="en-US" dirty="0"/>
              <a:t>is</a:t>
            </a:r>
            <a:endParaRPr lang="en-IN" dirty="0"/>
          </a:p>
        </p:txBody>
      </p:sp>
      <p:sp>
        <p:nvSpPr>
          <p:cNvPr id="16" name="Content Placeholder 15">
            <a:extLst>
              <a:ext uri="{FF2B5EF4-FFF2-40B4-BE49-F238E27FC236}">
                <a16:creationId xmlns="" xmlns:a16="http://schemas.microsoft.com/office/drawing/2014/main" id="{588613EE-C0E8-47FE-8D19-C89057C137A5}"/>
              </a:ext>
            </a:extLst>
          </p:cNvPr>
          <p:cNvSpPr>
            <a:spLocks noGrp="1"/>
          </p:cNvSpPr>
          <p:nvPr>
            <p:ph sz="quarter" idx="27"/>
          </p:nvPr>
        </p:nvSpPr>
        <p:spPr>
          <a:xfrm>
            <a:off x="736600" y="2060756"/>
            <a:ext cx="10706100" cy="1428459"/>
          </a:xfrm>
        </p:spPr>
        <p:txBody>
          <a:bodyPr/>
          <a:lstStyle/>
          <a:p>
            <a:r>
              <a:rPr lang="en-US" altLang="en-US" dirty="0"/>
              <a:t>increasing to the left of </a:t>
            </a:r>
            <a:r>
              <a:rPr lang="en-US" altLang="en-US" i="1" dirty="0"/>
              <a:t>c </a:t>
            </a:r>
            <a:r>
              <a:rPr lang="en-US" altLang="en-US" dirty="0"/>
              <a:t>and decreasing to the right of </a:t>
            </a:r>
            <a:r>
              <a:rPr lang="en-US" altLang="en-US" i="1" dirty="0"/>
              <a:t>c</a:t>
            </a:r>
            <a:r>
              <a:rPr lang="en-US" altLang="en-US" dirty="0"/>
              <a:t>. It follows that </a:t>
            </a:r>
            <a:r>
              <a:rPr lang="en-US" altLang="en-US" i="1" dirty="0"/>
              <a:t>f </a:t>
            </a:r>
            <a:r>
              <a:rPr lang="en-US" altLang="en-US" dirty="0"/>
              <a:t>has a local maximum at </a:t>
            </a:r>
            <a:r>
              <a:rPr lang="en-US" altLang="en-US" i="1" dirty="0"/>
              <a:t>c</a:t>
            </a:r>
            <a:r>
              <a:rPr lang="en-US" altLang="en-US" dirty="0"/>
              <a:t>.</a:t>
            </a:r>
          </a:p>
          <a:p>
            <a:r>
              <a:rPr lang="en-US" altLang="en-US" dirty="0"/>
              <a:t>It is easy to remember the First Derivative Test by visualizing diagrams such as those in Figure 4.</a:t>
            </a:r>
          </a:p>
        </p:txBody>
      </p:sp>
      <p:sp>
        <p:nvSpPr>
          <p:cNvPr id="17"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2615571" y="5904412"/>
            <a:ext cx="1665027" cy="300447"/>
          </a:xfrm>
          <a:prstGeom prst="rect">
            <a:avLst/>
          </a:prstGeom>
        </p:spPr>
        <p:txBody>
          <a:bodyPr/>
          <a:lstStyle/>
          <a:p>
            <a:pPr algn="ctr">
              <a:lnSpc>
                <a:spcPct val="100000"/>
              </a:lnSpc>
            </a:pPr>
            <a:r>
              <a:rPr lang="en-US" altLang="en-US" sz="1200" b="1" dirty="0"/>
              <a:t>Figure 4(a)</a:t>
            </a:r>
          </a:p>
        </p:txBody>
      </p:sp>
      <p:sp>
        <p:nvSpPr>
          <p:cNvPr id="18" name="Content Placeholder 17">
            <a:extLst>
              <a:ext uri="{FF2B5EF4-FFF2-40B4-BE49-F238E27FC236}">
                <a16:creationId xmlns="" xmlns:a16="http://schemas.microsoft.com/office/drawing/2014/main" id="{8D4EE53D-8518-4B76-B8A8-EC85C296F1D4}"/>
              </a:ext>
            </a:extLst>
          </p:cNvPr>
          <p:cNvSpPr>
            <a:spLocks noGrp="1"/>
          </p:cNvSpPr>
          <p:nvPr>
            <p:ph sz="quarter" idx="29"/>
          </p:nvPr>
        </p:nvSpPr>
        <p:spPr>
          <a:xfrm>
            <a:off x="736600" y="5568949"/>
            <a:ext cx="5151016" cy="335463"/>
          </a:xfrm>
        </p:spPr>
        <p:txBody>
          <a:bodyPr/>
          <a:lstStyle/>
          <a:p>
            <a:pPr algn="ctr"/>
            <a:r>
              <a:rPr lang="en-US" altLang="en-US" sz="1400" dirty="0"/>
              <a:t> Local maximum at </a:t>
            </a:r>
            <a:r>
              <a:rPr lang="en-US" altLang="en-US" sz="1400" i="1" dirty="0"/>
              <a:t>c</a:t>
            </a:r>
            <a:endParaRPr lang="en-US" altLang="en-US" sz="1400" b="1" dirty="0"/>
          </a:p>
        </p:txBody>
      </p:sp>
      <p:pic>
        <p:nvPicPr>
          <p:cNvPr id="30" name="Content Placeholder 29" descr="A downward opening parabola is graphed on the x y coordinate plane. It starts from the fourth quadrant and exits in the fourth quadrant. The vertex of the parabola is in the first quadrant. A perpendicular line is drawn from the vertex of the parabola to the point c on the positive x-axis. An ascending line is tangent to the parabola and a descending line is tangent to the parabola. The ascending line to the left is labeled f prime (x) &gt; 0, and the descending line to the right is labeled f prime (x) &lt; 0. ">
            <a:extLst>
              <a:ext uri="{FF2B5EF4-FFF2-40B4-BE49-F238E27FC236}">
                <a16:creationId xmlns="" xmlns:a16="http://schemas.microsoft.com/office/drawing/2014/main" id="{2167CF12-17D7-4919-A3A9-EFC0E73B9486}"/>
              </a:ext>
            </a:extLst>
          </p:cNvPr>
          <p:cNvPicPr>
            <a:picLocks noGrp="1" noChangeAspect="1"/>
          </p:cNvPicPr>
          <p:nvPr>
            <p:ph sz="quarter" idx="28"/>
          </p:nvPr>
        </p:nvPicPr>
        <p:blipFill>
          <a:blip r:embed="rId4"/>
          <a:stretch>
            <a:fillRect/>
          </a:stretch>
        </p:blipFill>
        <p:spPr>
          <a:xfrm>
            <a:off x="2217797" y="3683732"/>
            <a:ext cx="2391561" cy="1814705"/>
          </a:xfrm>
          <a:prstGeom prst="rect">
            <a:avLst/>
          </a:prstGeom>
        </p:spPr>
      </p:pic>
      <p:sp>
        <p:nvSpPr>
          <p:cNvPr id="14"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8064955" y="5904412"/>
            <a:ext cx="1665027" cy="222069"/>
          </a:xfrm>
          <a:prstGeom prst="rect">
            <a:avLst/>
          </a:prstGeom>
        </p:spPr>
        <p:txBody>
          <a:bodyPr/>
          <a:lstStyle/>
          <a:p>
            <a:pPr algn="ctr">
              <a:lnSpc>
                <a:spcPct val="100000"/>
              </a:lnSpc>
            </a:pPr>
            <a:r>
              <a:rPr lang="en-US" altLang="en-US" sz="1200" b="1" dirty="0"/>
              <a:t>Figure 4(b)</a:t>
            </a:r>
          </a:p>
        </p:txBody>
      </p:sp>
      <p:sp>
        <p:nvSpPr>
          <p:cNvPr id="20" name="Content Placeholder 19">
            <a:extLst>
              <a:ext uri="{FF2B5EF4-FFF2-40B4-BE49-F238E27FC236}">
                <a16:creationId xmlns="" xmlns:a16="http://schemas.microsoft.com/office/drawing/2014/main" id="{8373762C-F1BC-4243-BEC3-6DCF083B513C}"/>
              </a:ext>
            </a:extLst>
          </p:cNvPr>
          <p:cNvSpPr>
            <a:spLocks noGrp="1"/>
          </p:cNvSpPr>
          <p:nvPr>
            <p:ph sz="quarter" idx="31"/>
          </p:nvPr>
        </p:nvSpPr>
        <p:spPr>
          <a:xfrm>
            <a:off x="6223017" y="5568949"/>
            <a:ext cx="5151438" cy="257085"/>
          </a:xfrm>
        </p:spPr>
        <p:txBody>
          <a:bodyPr/>
          <a:lstStyle/>
          <a:p>
            <a:pPr algn="ctr"/>
            <a:r>
              <a:rPr lang="en-US" altLang="en-US" sz="1400" dirty="0"/>
              <a:t>Local minimum at </a:t>
            </a:r>
            <a:r>
              <a:rPr lang="en-US" altLang="en-US" sz="1400" i="1" dirty="0"/>
              <a:t>c</a:t>
            </a:r>
            <a:endParaRPr lang="en-US" altLang="en-US" sz="1400" b="1" dirty="0"/>
          </a:p>
        </p:txBody>
      </p:sp>
      <p:pic>
        <p:nvPicPr>
          <p:cNvPr id="31" name="Content Placeholder 30" descr="A upward opening parabola is graphed on the x y coordinate plane. The vertex of the parabola is in the first quadrant. A perpendicular line is drawn from the vertex of the parabola to the point c on the positive x-axis. A descending line is tangent to the parabola and an ascending line is tangent to the parabola. The descending line to the left is labeled f prime (x) &lt; 0, and the ascending line to the right is labeled f prime (x) &gt; 0.">
            <a:extLst>
              <a:ext uri="{FF2B5EF4-FFF2-40B4-BE49-F238E27FC236}">
                <a16:creationId xmlns="" xmlns:a16="http://schemas.microsoft.com/office/drawing/2014/main" id="{14705697-8324-49DE-9282-4AC789585E84}"/>
              </a:ext>
            </a:extLst>
          </p:cNvPr>
          <p:cNvPicPr>
            <a:picLocks noGrp="1" noChangeAspect="1"/>
          </p:cNvPicPr>
          <p:nvPr>
            <p:ph sz="quarter" idx="30"/>
          </p:nvPr>
        </p:nvPicPr>
        <p:blipFill>
          <a:blip r:embed="rId5"/>
          <a:stretch>
            <a:fillRect/>
          </a:stretch>
        </p:blipFill>
        <p:spPr>
          <a:xfrm>
            <a:off x="7505257" y="3686744"/>
            <a:ext cx="2388498" cy="1747406"/>
          </a:xfrm>
          <a:prstGeom prst="rect">
            <a:avLst/>
          </a:prstGeom>
        </p:spPr>
      </p:pic>
    </p:spTree>
    <p:extLst>
      <p:ext uri="{BB962C8B-B14F-4D97-AF65-F5344CB8AC3E}">
        <p14:creationId xmlns:p14="http://schemas.microsoft.com/office/powerpoint/2010/main" xmlns="" val="313360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D0D2-D2DA-4095-AE4E-C3E8AC6AC575}"/>
              </a:ext>
            </a:extLst>
          </p:cNvPr>
          <p:cNvSpPr>
            <a:spLocks noGrp="1"/>
          </p:cNvSpPr>
          <p:nvPr>
            <p:ph type="title"/>
          </p:nvPr>
        </p:nvSpPr>
        <p:spPr/>
        <p:txBody>
          <a:bodyPr/>
          <a:lstStyle/>
          <a:p>
            <a:r>
              <a:rPr lang="en-US" altLang="en-US" dirty="0"/>
              <a:t>The First Derivative Test </a:t>
            </a:r>
            <a:r>
              <a:rPr lang="en-US" altLang="en-US" b="0" dirty="0"/>
              <a:t>(3 of 3)</a:t>
            </a:r>
            <a:endParaRPr lang="en-IN" dirty="0"/>
          </a:p>
        </p:txBody>
      </p:sp>
      <p:sp>
        <p:nvSpPr>
          <p:cNvPr id="11"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2580842" y="5258367"/>
            <a:ext cx="1665027" cy="686380"/>
          </a:xfrm>
          <a:prstGeom prst="rect">
            <a:avLst/>
          </a:prstGeom>
        </p:spPr>
        <p:txBody>
          <a:bodyPr/>
          <a:lstStyle/>
          <a:p>
            <a:pPr algn="ctr">
              <a:lnSpc>
                <a:spcPct val="100000"/>
              </a:lnSpc>
            </a:pPr>
            <a:r>
              <a:rPr lang="en-US" altLang="en-US" sz="1200" b="1" dirty="0"/>
              <a:t>Figure 3(c)</a:t>
            </a:r>
          </a:p>
        </p:txBody>
      </p:sp>
      <p:sp>
        <p:nvSpPr>
          <p:cNvPr id="7" name="Content Placeholder 6">
            <a:extLst>
              <a:ext uri="{FF2B5EF4-FFF2-40B4-BE49-F238E27FC236}">
                <a16:creationId xmlns="" xmlns:a16="http://schemas.microsoft.com/office/drawing/2014/main" id="{D3D99109-BB4F-42CB-94B6-819BDEEA69F6}"/>
              </a:ext>
            </a:extLst>
          </p:cNvPr>
          <p:cNvSpPr>
            <a:spLocks noGrp="1"/>
          </p:cNvSpPr>
          <p:nvPr>
            <p:ph sz="quarter" idx="14"/>
          </p:nvPr>
        </p:nvSpPr>
        <p:spPr>
          <a:xfrm>
            <a:off x="1624519" y="4883287"/>
            <a:ext cx="3501957" cy="354920"/>
          </a:xfrm>
        </p:spPr>
        <p:txBody>
          <a:bodyPr/>
          <a:lstStyle/>
          <a:p>
            <a:pPr algn="ctr"/>
            <a:r>
              <a:rPr lang="en-US" altLang="en-US" sz="1400" dirty="0"/>
              <a:t>No maximum or minimum at </a:t>
            </a:r>
            <a:r>
              <a:rPr lang="en-US" altLang="en-US" sz="1400" i="1" dirty="0"/>
              <a:t>c</a:t>
            </a:r>
            <a:endParaRPr lang="en-US" altLang="en-US" sz="1400" b="1" dirty="0"/>
          </a:p>
        </p:txBody>
      </p:sp>
      <p:pic>
        <p:nvPicPr>
          <p:cNvPr id="10" name="Content Placeholder 9" descr="A curve is graphed on the x y coordinate plane. It starts from the fourth quadrant, goes up and to the right rapidly first, then  becomes horizontal at a point and again goes up and to the right to exit the top right of the viewing window in the first quadrant. Two lines are tangent to two parts of the curve. The first line is on the left side of the curve and the third line is on the right side of the curve. A third line crosses the curve at the midpoint of the curve, and it is parallel to the x-axis. A vertical line is drawn from the midpoint of the curve to the point c on the x-axis. The left part of the curve is labeled as f prime (x) &gt; 0, and the right part of the curve is labeled as f prime (x) &gt; 0.">
            <a:extLst>
              <a:ext uri="{FF2B5EF4-FFF2-40B4-BE49-F238E27FC236}">
                <a16:creationId xmlns="" xmlns:a16="http://schemas.microsoft.com/office/drawing/2014/main" id="{B8840E2F-D9DF-405E-91A7-DF9070347FDA}"/>
              </a:ext>
            </a:extLst>
          </p:cNvPr>
          <p:cNvPicPr>
            <a:picLocks noGrp="1" noChangeAspect="1"/>
          </p:cNvPicPr>
          <p:nvPr>
            <p:ph sz="quarter" idx="12"/>
          </p:nvPr>
        </p:nvPicPr>
        <p:blipFill>
          <a:blip r:embed="rId2"/>
          <a:stretch>
            <a:fillRect/>
          </a:stretch>
        </p:blipFill>
        <p:spPr>
          <a:xfrm>
            <a:off x="2011049" y="2144555"/>
            <a:ext cx="3010998" cy="2230555"/>
          </a:xfrm>
          <a:prstGeom prst="rect">
            <a:avLst/>
          </a:prstGeom>
        </p:spPr>
      </p:pic>
      <p:sp>
        <p:nvSpPr>
          <p:cNvPr id="9"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7758082" y="5288045"/>
            <a:ext cx="1665027" cy="328976"/>
          </a:xfrm>
          <a:prstGeom prst="rect">
            <a:avLst/>
          </a:prstGeom>
        </p:spPr>
        <p:txBody>
          <a:bodyPr/>
          <a:lstStyle/>
          <a:p>
            <a:pPr algn="ctr">
              <a:lnSpc>
                <a:spcPct val="100000"/>
              </a:lnSpc>
            </a:pPr>
            <a:r>
              <a:rPr lang="en-US" altLang="en-US" sz="1200" b="1" dirty="0"/>
              <a:t>Figure 3(d)</a:t>
            </a:r>
          </a:p>
        </p:txBody>
      </p:sp>
      <p:sp>
        <p:nvSpPr>
          <p:cNvPr id="8" name="Content Placeholder 7">
            <a:extLst>
              <a:ext uri="{FF2B5EF4-FFF2-40B4-BE49-F238E27FC236}">
                <a16:creationId xmlns="" xmlns:a16="http://schemas.microsoft.com/office/drawing/2014/main" id="{2C52BDD3-DBE3-4137-802C-A22C966C53BE}"/>
              </a:ext>
            </a:extLst>
          </p:cNvPr>
          <p:cNvSpPr>
            <a:spLocks noGrp="1"/>
          </p:cNvSpPr>
          <p:nvPr>
            <p:ph sz="quarter" idx="15"/>
          </p:nvPr>
        </p:nvSpPr>
        <p:spPr>
          <a:xfrm>
            <a:off x="6935821" y="4893014"/>
            <a:ext cx="3383836" cy="345193"/>
          </a:xfrm>
        </p:spPr>
        <p:txBody>
          <a:bodyPr/>
          <a:lstStyle/>
          <a:p>
            <a:pPr algn="ctr"/>
            <a:r>
              <a:rPr lang="en-US" altLang="en-US" sz="1400" dirty="0"/>
              <a:t>No maximum or minimum at </a:t>
            </a:r>
            <a:r>
              <a:rPr lang="en-US" altLang="en-US" sz="1400" i="1" dirty="0"/>
              <a:t>c</a:t>
            </a:r>
          </a:p>
        </p:txBody>
      </p:sp>
      <p:pic>
        <p:nvPicPr>
          <p:cNvPr id="15" name="Content Placeholder 14" descr="A curve is graphed on the x y coordinate plane. It starts from the top left on the first quadrant, goes down and to the right rapidly first, then becomes horizontal at a point and again goes down and to the right to exit  in the first quadrant. Two lines are tangent to two parts of the curve. The first line is on the left side of the curve and the third line is on the right side of the curve. A third line crosses the curve at the midpoint of the curve, and it is parallel to the x-axis. A vertical line is drawn from the midpoint of the curve to the point c on the x-axis. The left part of the curve is labeled as f prime (x) &lt; 0, and the right part of the curve is labeled as f prime (x) &lt; 0.">
            <a:extLst>
              <a:ext uri="{FF2B5EF4-FFF2-40B4-BE49-F238E27FC236}">
                <a16:creationId xmlns="" xmlns:a16="http://schemas.microsoft.com/office/drawing/2014/main" id="{E50762AF-6572-4853-8006-D2DF3E240683}"/>
              </a:ext>
            </a:extLst>
          </p:cNvPr>
          <p:cNvPicPr>
            <a:picLocks noGrp="1" noChangeAspect="1"/>
          </p:cNvPicPr>
          <p:nvPr>
            <p:ph sz="quarter" idx="13"/>
          </p:nvPr>
        </p:nvPicPr>
        <p:blipFill>
          <a:blip r:embed="rId3"/>
          <a:stretch>
            <a:fillRect/>
          </a:stretch>
        </p:blipFill>
        <p:spPr>
          <a:xfrm>
            <a:off x="6827283" y="2132839"/>
            <a:ext cx="3046291" cy="2242271"/>
          </a:xfrm>
          <a:prstGeom prst="rect">
            <a:avLst/>
          </a:prstGeom>
        </p:spPr>
      </p:pic>
    </p:spTree>
    <p:extLst>
      <p:ext uri="{BB962C8B-B14F-4D97-AF65-F5344CB8AC3E}">
        <p14:creationId xmlns:p14="http://schemas.microsoft.com/office/powerpoint/2010/main" xmlns="" val="262949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92C6B-7936-4D34-AEA5-151907CBDED8}"/>
              </a:ext>
            </a:extLst>
          </p:cNvPr>
          <p:cNvSpPr>
            <a:spLocks noGrp="1"/>
          </p:cNvSpPr>
          <p:nvPr>
            <p:ph type="title"/>
          </p:nvPr>
        </p:nvSpPr>
        <p:spPr/>
        <p:txBody>
          <a:bodyPr/>
          <a:lstStyle/>
          <a:p>
            <a:r>
              <a:rPr lang="en-US" altLang="en-US" dirty="0"/>
              <a:t>Example 3</a:t>
            </a:r>
            <a:endParaRPr lang="en-IN" dirty="0"/>
          </a:p>
        </p:txBody>
      </p:sp>
      <p:sp>
        <p:nvSpPr>
          <p:cNvPr id="3" name="Content Placeholder 2">
            <a:extLst>
              <a:ext uri="{FF2B5EF4-FFF2-40B4-BE49-F238E27FC236}">
                <a16:creationId xmlns="" xmlns:a16="http://schemas.microsoft.com/office/drawing/2014/main" id="{1560AFF2-EC52-4ADC-B3D3-5C2E77477D01}"/>
              </a:ext>
            </a:extLst>
          </p:cNvPr>
          <p:cNvSpPr>
            <a:spLocks noGrp="1"/>
          </p:cNvSpPr>
          <p:nvPr>
            <p:ph sz="quarter" idx="23"/>
          </p:nvPr>
        </p:nvSpPr>
        <p:spPr/>
        <p:txBody>
          <a:bodyPr/>
          <a:lstStyle/>
          <a:p>
            <a:r>
              <a:rPr lang="en-US" altLang="en-US" dirty="0"/>
              <a:t>Find the local maximum and minimum values of the function</a:t>
            </a:r>
            <a:endParaRPr lang="en-IN" dirty="0"/>
          </a:p>
        </p:txBody>
      </p:sp>
      <p:graphicFrame>
        <p:nvGraphicFramePr>
          <p:cNvPr id="12" name="Content Placeholder 11" descr="g (x) = x + 2 sin x 0&lt;= x &lt; = 2pi">
            <a:extLst>
              <a:ext uri="{FF2B5EF4-FFF2-40B4-BE49-F238E27FC236}">
                <a16:creationId xmlns="" xmlns:a16="http://schemas.microsoft.com/office/drawing/2014/main" id="{DF3887CE-DC6A-4124-A5CD-52E684AEFB3D}"/>
              </a:ext>
            </a:extLst>
          </p:cNvPr>
          <p:cNvGraphicFramePr>
            <a:graphicFrameLocks noGrp="1" noChangeAspect="1"/>
          </p:cNvGraphicFramePr>
          <p:nvPr>
            <p:ph sz="quarter" idx="24"/>
            <p:extLst>
              <p:ext uri="{D42A27DB-BD31-4B8C-83A1-F6EECF244321}">
                <p14:modId xmlns:p14="http://schemas.microsoft.com/office/powerpoint/2010/main" xmlns="" val="776950960"/>
              </p:ext>
            </p:extLst>
          </p:nvPr>
        </p:nvGraphicFramePr>
        <p:xfrm>
          <a:off x="4137025" y="1857375"/>
          <a:ext cx="3910013" cy="401638"/>
        </p:xfrm>
        <a:graphic>
          <a:graphicData uri="http://schemas.openxmlformats.org/presentationml/2006/ole">
            <p:oleObj spid="_x0000_s552650" name="Equation" r:id="rId3" imgW="100888800" imgH="10363200" progId="Equation.DSMT4">
              <p:embed/>
            </p:oleObj>
          </a:graphicData>
        </a:graphic>
      </p:graphicFrame>
      <p:sp>
        <p:nvSpPr>
          <p:cNvPr id="5" name="Content Placeholder 4">
            <a:extLst>
              <a:ext uri="{FF2B5EF4-FFF2-40B4-BE49-F238E27FC236}">
                <a16:creationId xmlns="" xmlns:a16="http://schemas.microsoft.com/office/drawing/2014/main" id="{BE50A218-B47E-45F7-8FFE-E956C776CAFE}"/>
              </a:ext>
            </a:extLst>
          </p:cNvPr>
          <p:cNvSpPr>
            <a:spLocks noGrp="1"/>
          </p:cNvSpPr>
          <p:nvPr>
            <p:ph sz="quarter" idx="25"/>
          </p:nvPr>
        </p:nvSpPr>
        <p:spPr>
          <a:xfrm>
            <a:off x="736600" y="2324100"/>
            <a:ext cx="10712450" cy="808206"/>
          </a:xfrm>
        </p:spPr>
        <p:txBody>
          <a:bodyPr/>
          <a:lstStyle/>
          <a:p>
            <a:r>
              <a:rPr lang="en-US" altLang="en-US" dirty="0">
                <a:solidFill>
                  <a:srgbClr val="0079C2"/>
                </a:solidFill>
              </a:rPr>
              <a:t>Solution:</a:t>
            </a:r>
          </a:p>
          <a:p>
            <a:r>
              <a:rPr lang="en-US" altLang="en-US" dirty="0"/>
              <a:t>We start by finding the critical numbers. The derivative is:</a:t>
            </a:r>
            <a:endParaRPr lang="en-IN" dirty="0"/>
          </a:p>
        </p:txBody>
      </p:sp>
      <p:graphicFrame>
        <p:nvGraphicFramePr>
          <p:cNvPr id="14" name="Content Placeholder 13" descr="g prime (x) = 1 + 2 cos x">
            <a:extLst>
              <a:ext uri="{FF2B5EF4-FFF2-40B4-BE49-F238E27FC236}">
                <a16:creationId xmlns="" xmlns:a16="http://schemas.microsoft.com/office/drawing/2014/main" id="{23943C69-4B19-49B2-BD37-9EE1BB2C6BEC}"/>
              </a:ext>
            </a:extLst>
          </p:cNvPr>
          <p:cNvGraphicFramePr>
            <a:graphicFrameLocks noGrp="1" noChangeAspect="1"/>
          </p:cNvGraphicFramePr>
          <p:nvPr>
            <p:ph sz="quarter" idx="26"/>
            <p:extLst>
              <p:ext uri="{D42A27DB-BD31-4B8C-83A1-F6EECF244321}">
                <p14:modId xmlns:p14="http://schemas.microsoft.com/office/powerpoint/2010/main" xmlns="" val="4155585292"/>
              </p:ext>
            </p:extLst>
          </p:nvPr>
        </p:nvGraphicFramePr>
        <p:xfrm>
          <a:off x="4640263" y="3359150"/>
          <a:ext cx="2336800" cy="430213"/>
        </p:xfrm>
        <a:graphic>
          <a:graphicData uri="http://schemas.openxmlformats.org/presentationml/2006/ole">
            <p:oleObj spid="_x0000_s552651" name="Equation" r:id="rId4" imgW="2349360" imgH="431640" progId="Equation.DSMT4">
              <p:embed/>
            </p:oleObj>
          </a:graphicData>
        </a:graphic>
      </p:graphicFrame>
      <p:graphicFrame>
        <p:nvGraphicFramePr>
          <p:cNvPr id="16" name="Content Placeholder 15" descr="so g prime (x) = 0 when cos x  =  negative (1/2)">
            <a:extLst>
              <a:ext uri="{FF2B5EF4-FFF2-40B4-BE49-F238E27FC236}">
                <a16:creationId xmlns="" xmlns:a16="http://schemas.microsoft.com/office/drawing/2014/main" id="{DE3DB044-FEC1-4CA7-B235-255FBFBD5514}"/>
              </a:ext>
            </a:extLst>
          </p:cNvPr>
          <p:cNvGraphicFramePr>
            <a:graphicFrameLocks noGrp="1" noChangeAspect="1"/>
          </p:cNvGraphicFramePr>
          <p:nvPr>
            <p:ph sz="quarter" idx="27"/>
            <p:extLst>
              <p:ext uri="{D42A27DB-BD31-4B8C-83A1-F6EECF244321}">
                <p14:modId xmlns:p14="http://schemas.microsoft.com/office/powerpoint/2010/main" xmlns="" val="188659244"/>
              </p:ext>
            </p:extLst>
          </p:nvPr>
        </p:nvGraphicFramePr>
        <p:xfrm>
          <a:off x="779463" y="4038600"/>
          <a:ext cx="4059237" cy="720725"/>
        </p:xfrm>
        <a:graphic>
          <a:graphicData uri="http://schemas.openxmlformats.org/presentationml/2006/ole">
            <p:oleObj spid="_x0000_s552652" name="Equation" r:id="rId5" imgW="97840800" imgH="17373600" progId="Equation.DSMT4">
              <p:embed/>
            </p:oleObj>
          </a:graphicData>
        </a:graphic>
      </p:graphicFrame>
      <p:sp>
        <p:nvSpPr>
          <p:cNvPr id="9" name="Content Placeholder 8">
            <a:extLst>
              <a:ext uri="{FF2B5EF4-FFF2-40B4-BE49-F238E27FC236}">
                <a16:creationId xmlns="" xmlns:a16="http://schemas.microsoft.com/office/drawing/2014/main" id="{6F77C46D-FB7D-4C23-B12B-A468A4AE301F}"/>
              </a:ext>
            </a:extLst>
          </p:cNvPr>
          <p:cNvSpPr>
            <a:spLocks noGrp="1"/>
          </p:cNvSpPr>
          <p:nvPr>
            <p:ph sz="quarter" idx="28"/>
          </p:nvPr>
        </p:nvSpPr>
        <p:spPr>
          <a:xfrm>
            <a:off x="4927600" y="4234418"/>
            <a:ext cx="4537413" cy="370861"/>
          </a:xfrm>
        </p:spPr>
        <p:txBody>
          <a:bodyPr/>
          <a:lstStyle/>
          <a:p>
            <a:r>
              <a:rPr lang="en-US" altLang="en-US" dirty="0"/>
              <a:t>The solutions of this equation are</a:t>
            </a:r>
            <a:endParaRPr lang="en-IN" dirty="0"/>
          </a:p>
        </p:txBody>
      </p:sp>
      <p:graphicFrame>
        <p:nvGraphicFramePr>
          <p:cNvPr id="18" name="Content Placeholder 17" descr="2pi/3 and 4 pi/3">
            <a:extLst>
              <a:ext uri="{FF2B5EF4-FFF2-40B4-BE49-F238E27FC236}">
                <a16:creationId xmlns="" xmlns:a16="http://schemas.microsoft.com/office/drawing/2014/main" id="{5D37EBC4-83FF-4311-955B-23A9A1436FEF}"/>
              </a:ext>
            </a:extLst>
          </p:cNvPr>
          <p:cNvGraphicFramePr>
            <a:graphicFrameLocks noGrp="1" noChangeAspect="1"/>
          </p:cNvGraphicFramePr>
          <p:nvPr>
            <p:ph sz="quarter" idx="29"/>
            <p:extLst>
              <p:ext uri="{D42A27DB-BD31-4B8C-83A1-F6EECF244321}">
                <p14:modId xmlns:p14="http://schemas.microsoft.com/office/powerpoint/2010/main" xmlns="" val="1267217249"/>
              </p:ext>
            </p:extLst>
          </p:nvPr>
        </p:nvGraphicFramePr>
        <p:xfrm>
          <a:off x="9558338" y="4024313"/>
          <a:ext cx="1731962" cy="733425"/>
        </p:xfrm>
        <a:graphic>
          <a:graphicData uri="http://schemas.openxmlformats.org/presentationml/2006/ole">
            <p:oleObj spid="_x0000_s552653" name="Equation" r:id="rId6" imgW="41757600" imgH="17678400" progId="Equation.DSMT4">
              <p:embed/>
            </p:oleObj>
          </a:graphicData>
        </a:graphic>
      </p:graphicFrame>
    </p:spTree>
    <p:extLst>
      <p:ext uri="{BB962C8B-B14F-4D97-AF65-F5344CB8AC3E}">
        <p14:creationId xmlns:p14="http://schemas.microsoft.com/office/powerpoint/2010/main" xmlns="" val="321574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09CC149E-CEDA-45EF-A7F7-01025CE89B94}"/>
              </a:ext>
            </a:extLst>
          </p:cNvPr>
          <p:cNvSpPr>
            <a:spLocks noGrp="1"/>
          </p:cNvSpPr>
          <p:nvPr>
            <p:ph type="title"/>
          </p:nvPr>
        </p:nvSpPr>
        <p:spPr/>
        <p:txBody>
          <a:bodyPr/>
          <a:lstStyle/>
          <a:p>
            <a:r>
              <a:rPr lang="en-US" altLang="en-US" dirty="0"/>
              <a:t>Example 3 – Solution</a:t>
            </a:r>
            <a:r>
              <a:rPr lang="en-US" altLang="en-US" i="1" dirty="0"/>
              <a:t> </a:t>
            </a:r>
            <a:r>
              <a:rPr lang="en-US" altLang="en-US" dirty="0"/>
              <a:t>(1 of 4)</a:t>
            </a:r>
            <a:endParaRPr lang="en-IN" dirty="0"/>
          </a:p>
        </p:txBody>
      </p:sp>
      <p:sp>
        <p:nvSpPr>
          <p:cNvPr id="2" name="Content Placeholder 1">
            <a:extLst>
              <a:ext uri="{FF2B5EF4-FFF2-40B4-BE49-F238E27FC236}">
                <a16:creationId xmlns="" xmlns:a16="http://schemas.microsoft.com/office/drawing/2014/main" id="{B11E357D-C70B-4719-9D31-9A21666FA813}"/>
              </a:ext>
            </a:extLst>
          </p:cNvPr>
          <p:cNvSpPr>
            <a:spLocks noGrp="1"/>
          </p:cNvSpPr>
          <p:nvPr>
            <p:ph sz="quarter" idx="23"/>
          </p:nvPr>
        </p:nvSpPr>
        <p:spPr>
          <a:xfrm>
            <a:off x="736600" y="1289050"/>
            <a:ext cx="10718800" cy="477838"/>
          </a:xfrm>
        </p:spPr>
        <p:txBody>
          <a:bodyPr/>
          <a:lstStyle/>
          <a:p>
            <a:r>
              <a:rPr lang="en-US" altLang="en-US" dirty="0"/>
              <a:t>Because </a:t>
            </a:r>
            <a:r>
              <a:rPr lang="en-US" altLang="en-US" i="1" dirty="0"/>
              <a:t>g</a:t>
            </a:r>
            <a:r>
              <a:rPr lang="en-US" altLang="en-US" dirty="0"/>
              <a:t> is differentiable everywhere, the only critical numbers are</a:t>
            </a:r>
            <a:endParaRPr lang="en-IN" dirty="0"/>
          </a:p>
        </p:txBody>
      </p:sp>
      <p:graphicFrame>
        <p:nvGraphicFramePr>
          <p:cNvPr id="19" name="Content Placeholder 18" descr="2pi/3 and 4 pi/3.">
            <a:extLst>
              <a:ext uri="{FF2B5EF4-FFF2-40B4-BE49-F238E27FC236}">
                <a16:creationId xmlns="" xmlns:a16="http://schemas.microsoft.com/office/drawing/2014/main" id="{21182E5B-C411-4F50-87A1-BB938C145697}"/>
              </a:ext>
            </a:extLst>
          </p:cNvPr>
          <p:cNvGraphicFramePr>
            <a:graphicFrameLocks noGrp="1" noChangeAspect="1"/>
          </p:cNvGraphicFramePr>
          <p:nvPr>
            <p:ph sz="quarter" idx="27"/>
            <p:extLst>
              <p:ext uri="{D42A27DB-BD31-4B8C-83A1-F6EECF244321}">
                <p14:modId xmlns:p14="http://schemas.microsoft.com/office/powerpoint/2010/main" xmlns="" val="3443599090"/>
              </p:ext>
            </p:extLst>
          </p:nvPr>
        </p:nvGraphicFramePr>
        <p:xfrm>
          <a:off x="10065472" y="1181965"/>
          <a:ext cx="1316038" cy="557213"/>
        </p:xfrm>
        <a:graphic>
          <a:graphicData uri="http://schemas.openxmlformats.org/presentationml/2006/ole">
            <p:oleObj spid="_x0000_s639003" name="Equation" r:id="rId3" imgW="1739880" imgH="736560" progId="Equation.DSMT4">
              <p:embed/>
            </p:oleObj>
          </a:graphicData>
        </a:graphic>
      </p:graphicFrame>
      <p:sp>
        <p:nvSpPr>
          <p:cNvPr id="8" name="Content Placeholder 7">
            <a:extLst>
              <a:ext uri="{FF2B5EF4-FFF2-40B4-BE49-F238E27FC236}">
                <a16:creationId xmlns="" xmlns:a16="http://schemas.microsoft.com/office/drawing/2014/main" id="{5B472B78-A40C-488B-B119-E294186F2725}"/>
              </a:ext>
            </a:extLst>
          </p:cNvPr>
          <p:cNvSpPr>
            <a:spLocks noGrp="1"/>
          </p:cNvSpPr>
          <p:nvPr>
            <p:ph sz="quarter" idx="29"/>
          </p:nvPr>
        </p:nvSpPr>
        <p:spPr>
          <a:xfrm>
            <a:off x="736600" y="1892310"/>
            <a:ext cx="10706100" cy="809325"/>
          </a:xfrm>
        </p:spPr>
        <p:txBody>
          <a:bodyPr/>
          <a:lstStyle/>
          <a:p>
            <a:pPr>
              <a:lnSpc>
                <a:spcPct val="100000"/>
              </a:lnSpc>
            </a:pPr>
            <a:r>
              <a:rPr lang="en-IN" dirty="0"/>
              <a:t>We split the domain into intervals according to the critical numbers. Within each interval,</a:t>
            </a:r>
          </a:p>
        </p:txBody>
      </p:sp>
      <p:graphicFrame>
        <p:nvGraphicFramePr>
          <p:cNvPr id="20" name="Content Placeholder 19" descr="g prime (x)">
            <a:extLst>
              <a:ext uri="{FF2B5EF4-FFF2-40B4-BE49-F238E27FC236}">
                <a16:creationId xmlns="" xmlns:a16="http://schemas.microsoft.com/office/drawing/2014/main" id="{F9FBDB18-8604-4F8A-A31E-4DAE45DA18F5}"/>
              </a:ext>
            </a:extLst>
          </p:cNvPr>
          <p:cNvGraphicFramePr>
            <a:graphicFrameLocks noGrp="1" noChangeAspect="1"/>
          </p:cNvGraphicFramePr>
          <p:nvPr>
            <p:ph sz="quarter" idx="30"/>
            <p:extLst>
              <p:ext uri="{D42A27DB-BD31-4B8C-83A1-F6EECF244321}">
                <p14:modId xmlns:p14="http://schemas.microsoft.com/office/powerpoint/2010/main" xmlns="" val="3269515931"/>
              </p:ext>
            </p:extLst>
          </p:nvPr>
        </p:nvGraphicFramePr>
        <p:xfrm>
          <a:off x="2623344" y="2246875"/>
          <a:ext cx="688975" cy="444500"/>
        </p:xfrm>
        <a:graphic>
          <a:graphicData uri="http://schemas.openxmlformats.org/presentationml/2006/ole">
            <p:oleObj spid="_x0000_s639004" name="Equation" r:id="rId4" imgW="393480" imgH="253800" progId="Equation.DSMT4">
              <p:embed/>
            </p:oleObj>
          </a:graphicData>
        </a:graphic>
      </p:graphicFrame>
      <p:sp>
        <p:nvSpPr>
          <p:cNvPr id="11" name="Content Placeholder 10">
            <a:extLst>
              <a:ext uri="{FF2B5EF4-FFF2-40B4-BE49-F238E27FC236}">
                <a16:creationId xmlns="" xmlns:a16="http://schemas.microsoft.com/office/drawing/2014/main" id="{2BE5FA79-4EF0-4096-8B5C-D9947B4193D4}"/>
              </a:ext>
            </a:extLst>
          </p:cNvPr>
          <p:cNvSpPr>
            <a:spLocks noGrp="1"/>
          </p:cNvSpPr>
          <p:nvPr>
            <p:ph sz="quarter" idx="32"/>
          </p:nvPr>
        </p:nvSpPr>
        <p:spPr>
          <a:xfrm>
            <a:off x="3413124" y="2302295"/>
            <a:ext cx="8042276" cy="541013"/>
          </a:xfrm>
        </p:spPr>
        <p:txBody>
          <a:bodyPr/>
          <a:lstStyle/>
          <a:p>
            <a:r>
              <a:rPr lang="en-IN" dirty="0"/>
              <a:t>is either always positive or always negative and so</a:t>
            </a:r>
          </a:p>
        </p:txBody>
      </p:sp>
      <p:sp>
        <p:nvSpPr>
          <p:cNvPr id="10" name="Content Placeholder 9">
            <a:extLst>
              <a:ext uri="{FF2B5EF4-FFF2-40B4-BE49-F238E27FC236}">
                <a16:creationId xmlns="" xmlns:a16="http://schemas.microsoft.com/office/drawing/2014/main" id="{CD0F2A76-2A9F-4CBB-A0C5-53A6A51A2F4F}"/>
              </a:ext>
            </a:extLst>
          </p:cNvPr>
          <p:cNvSpPr>
            <a:spLocks noGrp="1"/>
          </p:cNvSpPr>
          <p:nvPr>
            <p:ph sz="quarter" idx="31"/>
          </p:nvPr>
        </p:nvSpPr>
        <p:spPr>
          <a:xfrm>
            <a:off x="736600" y="2730347"/>
            <a:ext cx="5151438" cy="546100"/>
          </a:xfrm>
        </p:spPr>
        <p:txBody>
          <a:bodyPr/>
          <a:lstStyle/>
          <a:p>
            <a:r>
              <a:rPr lang="en-IN" dirty="0"/>
              <a:t>we </a:t>
            </a:r>
            <a:r>
              <a:rPr lang="en-IN" dirty="0" err="1"/>
              <a:t>analyze</a:t>
            </a:r>
            <a:r>
              <a:rPr lang="en-IN" dirty="0"/>
              <a:t> </a:t>
            </a:r>
            <a:r>
              <a:rPr lang="en-IN" i="1" dirty="0"/>
              <a:t>g</a:t>
            </a:r>
            <a:r>
              <a:rPr lang="en-IN" dirty="0"/>
              <a:t> in the following chart.</a:t>
            </a:r>
          </a:p>
        </p:txBody>
      </p:sp>
      <p:pic>
        <p:nvPicPr>
          <p:cNvPr id="21" name="Content Placeholder 20" descr="A table gives following information about a function. (Row 1) Interval: 0 &lt; x &lt; 2 pi∕3. g(x) = 1 + 2 cos x: plus. g: increasing on (0, 2 pi∕3).&#10;(Row 2). Interval: 2 pi∕3 &lt; x &lt; 4 pi∕3. g(x) = 1 + 2 cos x: minus. g: decreasing on (2 pi∕3, 4 pi∕3).&#10;(Row 3). Interval: 4 pi∕3 &lt; x &lt; 2 pi. g(x) = 1 + 2 cos x: plus. g: increasing on (4 pi∕3, 2 pi).">
            <a:extLst>
              <a:ext uri="{FF2B5EF4-FFF2-40B4-BE49-F238E27FC236}">
                <a16:creationId xmlns="" xmlns:a16="http://schemas.microsoft.com/office/drawing/2014/main" id="{A2464449-C36C-40AA-831D-07D842B1A278}"/>
              </a:ext>
            </a:extLst>
          </p:cNvPr>
          <p:cNvPicPr>
            <a:picLocks noGrp="1" noChangeAspect="1"/>
          </p:cNvPicPr>
          <p:nvPr>
            <p:ph sz="quarter" idx="34"/>
          </p:nvPr>
        </p:nvPicPr>
        <p:blipFill>
          <a:blip r:embed="rId5"/>
          <a:stretch>
            <a:fillRect/>
          </a:stretch>
        </p:blipFill>
        <p:spPr>
          <a:xfrm>
            <a:off x="1054100" y="3581554"/>
            <a:ext cx="10401300" cy="2286000"/>
          </a:xfrm>
          <a:prstGeom prst="rect">
            <a:avLst/>
          </a:prstGeom>
        </p:spPr>
      </p:pic>
    </p:spTree>
    <p:extLst>
      <p:ext uri="{BB962C8B-B14F-4D97-AF65-F5344CB8AC3E}">
        <p14:creationId xmlns:p14="http://schemas.microsoft.com/office/powerpoint/2010/main" xmlns="" val="9167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C3B1C-761F-4805-B258-451C7A6E5648}"/>
              </a:ext>
            </a:extLst>
          </p:cNvPr>
          <p:cNvSpPr>
            <a:spLocks noGrp="1"/>
          </p:cNvSpPr>
          <p:nvPr>
            <p:ph type="title"/>
          </p:nvPr>
        </p:nvSpPr>
        <p:spPr/>
        <p:txBody>
          <a:bodyPr/>
          <a:lstStyle/>
          <a:p>
            <a:r>
              <a:rPr lang="en-US" altLang="en-US" dirty="0"/>
              <a:t>Example 3 – Solution</a:t>
            </a:r>
            <a:r>
              <a:rPr lang="en-US" altLang="en-US" i="1" dirty="0"/>
              <a:t> </a:t>
            </a:r>
            <a:r>
              <a:rPr lang="en-US" altLang="en-US" b="0" dirty="0"/>
              <a:t>(2 of 4)</a:t>
            </a:r>
            <a:endParaRPr lang="en-IN" dirty="0"/>
          </a:p>
        </p:txBody>
      </p:sp>
      <p:sp>
        <p:nvSpPr>
          <p:cNvPr id="3" name="Content Placeholder 2">
            <a:extLst>
              <a:ext uri="{FF2B5EF4-FFF2-40B4-BE49-F238E27FC236}">
                <a16:creationId xmlns="" xmlns:a16="http://schemas.microsoft.com/office/drawing/2014/main" id="{7B5B0AA8-C894-4059-8F37-3FEB727369B0}"/>
              </a:ext>
            </a:extLst>
          </p:cNvPr>
          <p:cNvSpPr>
            <a:spLocks noGrp="1"/>
          </p:cNvSpPr>
          <p:nvPr>
            <p:ph sz="quarter" idx="23"/>
          </p:nvPr>
        </p:nvSpPr>
        <p:spPr>
          <a:xfrm>
            <a:off x="736600" y="1289050"/>
            <a:ext cx="1303215" cy="298590"/>
          </a:xfrm>
        </p:spPr>
        <p:txBody>
          <a:bodyPr/>
          <a:lstStyle/>
          <a:p>
            <a:r>
              <a:rPr lang="en-US" altLang="en-US" dirty="0"/>
              <a:t>Because</a:t>
            </a:r>
            <a:endParaRPr lang="en-IN" dirty="0"/>
          </a:p>
        </p:txBody>
      </p:sp>
      <p:graphicFrame>
        <p:nvGraphicFramePr>
          <p:cNvPr id="20" name="Content Placeholder 19" descr="g prime (x)">
            <a:extLst>
              <a:ext uri="{FF2B5EF4-FFF2-40B4-BE49-F238E27FC236}">
                <a16:creationId xmlns="" xmlns:a16="http://schemas.microsoft.com/office/drawing/2014/main" id="{D232D94E-98EB-4556-AA2F-D6A607EE79D8}"/>
              </a:ext>
            </a:extLst>
          </p:cNvPr>
          <p:cNvGraphicFramePr>
            <a:graphicFrameLocks noGrp="1" noChangeAspect="1"/>
          </p:cNvGraphicFramePr>
          <p:nvPr>
            <p:ph sz="quarter" idx="24"/>
            <p:extLst>
              <p:ext uri="{D42A27DB-BD31-4B8C-83A1-F6EECF244321}">
                <p14:modId xmlns:p14="http://schemas.microsoft.com/office/powerpoint/2010/main" xmlns="" val="3511736662"/>
              </p:ext>
            </p:extLst>
          </p:nvPr>
        </p:nvGraphicFramePr>
        <p:xfrm>
          <a:off x="2019300" y="1247775"/>
          <a:ext cx="736600" cy="431800"/>
        </p:xfrm>
        <a:graphic>
          <a:graphicData uri="http://schemas.openxmlformats.org/presentationml/2006/ole">
            <p:oleObj spid="_x0000_s570726" name="Equation" r:id="rId3" imgW="17678400" imgH="10363200" progId="Equation.DSMT4">
              <p:embed/>
            </p:oleObj>
          </a:graphicData>
        </a:graphic>
      </p:graphicFrame>
      <p:sp>
        <p:nvSpPr>
          <p:cNvPr id="5" name="Content Placeholder 4">
            <a:extLst>
              <a:ext uri="{FF2B5EF4-FFF2-40B4-BE49-F238E27FC236}">
                <a16:creationId xmlns="" xmlns:a16="http://schemas.microsoft.com/office/drawing/2014/main" id="{117D664A-52EE-47D7-87A8-E2E51C899A6B}"/>
              </a:ext>
            </a:extLst>
          </p:cNvPr>
          <p:cNvSpPr>
            <a:spLocks noGrp="1"/>
          </p:cNvSpPr>
          <p:nvPr>
            <p:ph sz="quarter" idx="25"/>
          </p:nvPr>
        </p:nvSpPr>
        <p:spPr>
          <a:xfrm>
            <a:off x="2846754" y="1279003"/>
            <a:ext cx="4992104" cy="308638"/>
          </a:xfrm>
        </p:spPr>
        <p:txBody>
          <a:bodyPr/>
          <a:lstStyle/>
          <a:p>
            <a:r>
              <a:rPr lang="en-US" altLang="en-US" dirty="0"/>
              <a:t>changes from positive to negative at</a:t>
            </a:r>
            <a:endParaRPr lang="en-IN" dirty="0"/>
          </a:p>
        </p:txBody>
      </p:sp>
      <p:graphicFrame>
        <p:nvGraphicFramePr>
          <p:cNvPr id="22" name="Content Placeholder 21" descr="2pi/3">
            <a:extLst>
              <a:ext uri="{FF2B5EF4-FFF2-40B4-BE49-F238E27FC236}">
                <a16:creationId xmlns="" xmlns:a16="http://schemas.microsoft.com/office/drawing/2014/main" id="{C34684F6-AE09-4320-9CC6-278E1F7759BC}"/>
              </a:ext>
            </a:extLst>
          </p:cNvPr>
          <p:cNvGraphicFramePr>
            <a:graphicFrameLocks noGrp="1" noChangeAspect="1"/>
          </p:cNvGraphicFramePr>
          <p:nvPr>
            <p:ph sz="quarter" idx="26"/>
            <p:extLst>
              <p:ext uri="{D42A27DB-BD31-4B8C-83A1-F6EECF244321}">
                <p14:modId xmlns:p14="http://schemas.microsoft.com/office/powerpoint/2010/main" xmlns="" val="651186544"/>
              </p:ext>
            </p:extLst>
          </p:nvPr>
        </p:nvGraphicFramePr>
        <p:xfrm>
          <a:off x="7839075" y="1106488"/>
          <a:ext cx="498475" cy="692150"/>
        </p:xfrm>
        <a:graphic>
          <a:graphicData uri="http://schemas.openxmlformats.org/presentationml/2006/ole">
            <p:oleObj spid="_x0000_s570727" name="Equation" r:id="rId4" imgW="10972800" imgH="15240000" progId="Equation.DSMT4">
              <p:embed/>
            </p:oleObj>
          </a:graphicData>
        </a:graphic>
      </p:graphicFrame>
      <p:sp>
        <p:nvSpPr>
          <p:cNvPr id="7" name="Content Placeholder 6">
            <a:extLst>
              <a:ext uri="{FF2B5EF4-FFF2-40B4-BE49-F238E27FC236}">
                <a16:creationId xmlns="" xmlns:a16="http://schemas.microsoft.com/office/drawing/2014/main" id="{44573E56-1EC9-440E-A29B-03B9D851F467}"/>
              </a:ext>
            </a:extLst>
          </p:cNvPr>
          <p:cNvSpPr>
            <a:spLocks noGrp="1"/>
          </p:cNvSpPr>
          <p:nvPr>
            <p:ph sz="quarter" idx="27"/>
          </p:nvPr>
        </p:nvSpPr>
        <p:spPr>
          <a:xfrm>
            <a:off x="8430566" y="1289051"/>
            <a:ext cx="3024833" cy="298590"/>
          </a:xfrm>
        </p:spPr>
        <p:txBody>
          <a:bodyPr/>
          <a:lstStyle/>
          <a:p>
            <a:r>
              <a:rPr lang="en-US" altLang="en-US" dirty="0"/>
              <a:t>the First Derivative</a:t>
            </a:r>
            <a:endParaRPr lang="en-IN" dirty="0"/>
          </a:p>
        </p:txBody>
      </p:sp>
      <p:sp>
        <p:nvSpPr>
          <p:cNvPr id="8" name="Content Placeholder 7">
            <a:extLst>
              <a:ext uri="{FF2B5EF4-FFF2-40B4-BE49-F238E27FC236}">
                <a16:creationId xmlns="" xmlns:a16="http://schemas.microsoft.com/office/drawing/2014/main" id="{CA6C4B57-A87D-4BF9-AD21-C28A0C97A1FB}"/>
              </a:ext>
            </a:extLst>
          </p:cNvPr>
          <p:cNvSpPr>
            <a:spLocks noGrp="1"/>
          </p:cNvSpPr>
          <p:nvPr>
            <p:ph sz="quarter" idx="28"/>
          </p:nvPr>
        </p:nvSpPr>
        <p:spPr>
          <a:xfrm>
            <a:off x="736601" y="1981441"/>
            <a:ext cx="6126424" cy="308638"/>
          </a:xfrm>
        </p:spPr>
        <p:txBody>
          <a:bodyPr/>
          <a:lstStyle/>
          <a:p>
            <a:r>
              <a:rPr lang="en-US" altLang="en-US" dirty="0"/>
              <a:t>Test tells us that there is a local maximum at</a:t>
            </a:r>
            <a:endParaRPr lang="en-IN" dirty="0"/>
          </a:p>
        </p:txBody>
      </p:sp>
      <p:graphicFrame>
        <p:nvGraphicFramePr>
          <p:cNvPr id="24" name="Content Placeholder 23" descr="2pi/3">
            <a:extLst>
              <a:ext uri="{FF2B5EF4-FFF2-40B4-BE49-F238E27FC236}">
                <a16:creationId xmlns="" xmlns:a16="http://schemas.microsoft.com/office/drawing/2014/main" id="{4DC7A605-FC33-4CB4-915E-D104C44D57F3}"/>
              </a:ext>
            </a:extLst>
          </p:cNvPr>
          <p:cNvGraphicFramePr>
            <a:graphicFrameLocks noGrp="1" noChangeAspect="1"/>
          </p:cNvGraphicFramePr>
          <p:nvPr>
            <p:ph sz="quarter" idx="29"/>
            <p:extLst>
              <p:ext uri="{D42A27DB-BD31-4B8C-83A1-F6EECF244321}">
                <p14:modId xmlns:p14="http://schemas.microsoft.com/office/powerpoint/2010/main" xmlns="" val="1048297250"/>
              </p:ext>
            </p:extLst>
          </p:nvPr>
        </p:nvGraphicFramePr>
        <p:xfrm>
          <a:off x="6845300" y="1825625"/>
          <a:ext cx="390525" cy="650875"/>
        </p:xfrm>
        <a:graphic>
          <a:graphicData uri="http://schemas.openxmlformats.org/presentationml/2006/ole">
            <p:oleObj spid="_x0000_s570728" name="Equation" r:id="rId5" imgW="9144000" imgH="15240000" progId="Equation.DSMT4">
              <p:embed/>
            </p:oleObj>
          </a:graphicData>
        </a:graphic>
      </p:graphicFrame>
      <p:sp>
        <p:nvSpPr>
          <p:cNvPr id="10" name="Content Placeholder 9">
            <a:extLst>
              <a:ext uri="{FF2B5EF4-FFF2-40B4-BE49-F238E27FC236}">
                <a16:creationId xmlns="" xmlns:a16="http://schemas.microsoft.com/office/drawing/2014/main" id="{A06B3C39-54EB-4063-AC88-1CC94436AA36}"/>
              </a:ext>
            </a:extLst>
          </p:cNvPr>
          <p:cNvSpPr>
            <a:spLocks noGrp="1"/>
          </p:cNvSpPr>
          <p:nvPr>
            <p:ph sz="quarter" idx="30"/>
          </p:nvPr>
        </p:nvSpPr>
        <p:spPr>
          <a:xfrm>
            <a:off x="7355392" y="1981681"/>
            <a:ext cx="4320793" cy="298590"/>
          </a:xfrm>
        </p:spPr>
        <p:txBody>
          <a:bodyPr/>
          <a:lstStyle/>
          <a:p>
            <a:r>
              <a:rPr lang="en-US" altLang="en-US" dirty="0"/>
              <a:t>and the local maximum value is</a:t>
            </a:r>
            <a:endParaRPr lang="en-IN" dirty="0"/>
          </a:p>
        </p:txBody>
      </p:sp>
      <p:graphicFrame>
        <p:nvGraphicFramePr>
          <p:cNvPr id="26" name="Content Placeholder 25" descr="g(2 pi/3) = ((2 pi)/3) + 2 (sin (2 pi)/3)&#10; =  ((2 pi/3) + 2((sqrt(3))/2))  =  ((2 pi/3) +  sqrt(3)) approximately 3.83">
            <a:extLst>
              <a:ext uri="{FF2B5EF4-FFF2-40B4-BE49-F238E27FC236}">
                <a16:creationId xmlns="" xmlns:a16="http://schemas.microsoft.com/office/drawing/2014/main" id="{68820D49-F9E4-4C39-B8D5-E3DEB4B387C7}"/>
              </a:ext>
            </a:extLst>
          </p:cNvPr>
          <p:cNvGraphicFramePr>
            <a:graphicFrameLocks noGrp="1" noChangeAspect="1"/>
          </p:cNvGraphicFramePr>
          <p:nvPr>
            <p:ph sz="quarter" idx="31"/>
            <p:extLst>
              <p:ext uri="{D42A27DB-BD31-4B8C-83A1-F6EECF244321}">
                <p14:modId xmlns:p14="http://schemas.microsoft.com/office/powerpoint/2010/main" xmlns="" val="1700913637"/>
              </p:ext>
            </p:extLst>
          </p:nvPr>
        </p:nvGraphicFramePr>
        <p:xfrm>
          <a:off x="4121806" y="2778366"/>
          <a:ext cx="3358264" cy="2985125"/>
        </p:xfrm>
        <a:graphic>
          <a:graphicData uri="http://schemas.openxmlformats.org/presentationml/2006/ole">
            <p:oleObj spid="_x0000_s570729" name="Equation" r:id="rId6" imgW="71323200" imgH="63398400" progId="Equation.DSMT4">
              <p:embed/>
            </p:oleObj>
          </a:graphicData>
        </a:graphic>
      </p:graphicFrame>
    </p:spTree>
    <p:extLst>
      <p:ext uri="{BB962C8B-B14F-4D97-AF65-F5344CB8AC3E}">
        <p14:creationId xmlns:p14="http://schemas.microsoft.com/office/powerpoint/2010/main" xmlns="" val="74708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7BCDA7F1-1DEB-4E5F-9A91-5AE433AB8557}"/>
              </a:ext>
            </a:extLst>
          </p:cNvPr>
          <p:cNvSpPr>
            <a:spLocks noGrp="1"/>
          </p:cNvSpPr>
          <p:nvPr>
            <p:ph type="title"/>
          </p:nvPr>
        </p:nvSpPr>
        <p:spPr/>
        <p:txBody>
          <a:bodyPr/>
          <a:lstStyle/>
          <a:p>
            <a:r>
              <a:rPr lang="en-US" altLang="en-US" dirty="0"/>
              <a:t>Example 3 – Solution</a:t>
            </a:r>
            <a:r>
              <a:rPr lang="en-US" altLang="en-US" i="1" dirty="0"/>
              <a:t> </a:t>
            </a:r>
            <a:r>
              <a:rPr lang="en-US" altLang="en-US" b="0" dirty="0"/>
              <a:t>(3 of 4)</a:t>
            </a:r>
            <a:endParaRPr lang="en-IN" dirty="0"/>
          </a:p>
        </p:txBody>
      </p:sp>
      <p:sp>
        <p:nvSpPr>
          <p:cNvPr id="20" name="Content Placeholder 19">
            <a:extLst>
              <a:ext uri="{FF2B5EF4-FFF2-40B4-BE49-F238E27FC236}">
                <a16:creationId xmlns="" xmlns:a16="http://schemas.microsoft.com/office/drawing/2014/main" id="{17CB77F2-7B34-48A8-B1A8-38BB5A80F036}"/>
              </a:ext>
            </a:extLst>
          </p:cNvPr>
          <p:cNvSpPr>
            <a:spLocks noGrp="1"/>
          </p:cNvSpPr>
          <p:nvPr>
            <p:ph sz="quarter" idx="23"/>
          </p:nvPr>
        </p:nvSpPr>
        <p:spPr>
          <a:xfrm>
            <a:off x="736600" y="1289050"/>
            <a:ext cx="1232877" cy="352427"/>
          </a:xfrm>
        </p:spPr>
        <p:txBody>
          <a:bodyPr/>
          <a:lstStyle/>
          <a:p>
            <a:r>
              <a:rPr lang="en-US" altLang="en-US" dirty="0"/>
              <a:t>Likewise</a:t>
            </a:r>
            <a:endParaRPr lang="en-IN" dirty="0"/>
          </a:p>
        </p:txBody>
      </p:sp>
      <p:graphicFrame>
        <p:nvGraphicFramePr>
          <p:cNvPr id="29" name="Content Placeholder 28" descr="g prime (x)">
            <a:extLst>
              <a:ext uri="{FF2B5EF4-FFF2-40B4-BE49-F238E27FC236}">
                <a16:creationId xmlns="" xmlns:a16="http://schemas.microsoft.com/office/drawing/2014/main" id="{1E0CAB0C-B6B0-4EB2-8A35-474DD74FDF50}"/>
              </a:ext>
            </a:extLst>
          </p:cNvPr>
          <p:cNvGraphicFramePr>
            <a:graphicFrameLocks noGrp="1" noChangeAspect="1"/>
          </p:cNvGraphicFramePr>
          <p:nvPr>
            <p:ph sz="quarter" idx="24"/>
            <p:extLst>
              <p:ext uri="{D42A27DB-BD31-4B8C-83A1-F6EECF244321}">
                <p14:modId xmlns:p14="http://schemas.microsoft.com/office/powerpoint/2010/main" xmlns="" val="3949714515"/>
              </p:ext>
            </p:extLst>
          </p:nvPr>
        </p:nvGraphicFramePr>
        <p:xfrm>
          <a:off x="2003425" y="1219200"/>
          <a:ext cx="844550" cy="441325"/>
        </p:xfrm>
        <a:graphic>
          <a:graphicData uri="http://schemas.openxmlformats.org/presentationml/2006/ole">
            <p:oleObj spid="_x0000_s571658" name="Equation" r:id="rId3" imgW="19812000" imgH="10363200" progId="Equation.DSMT4">
              <p:embed/>
            </p:oleObj>
          </a:graphicData>
        </a:graphic>
      </p:graphicFrame>
      <p:sp>
        <p:nvSpPr>
          <p:cNvPr id="22" name="Content Placeholder 21">
            <a:extLst>
              <a:ext uri="{FF2B5EF4-FFF2-40B4-BE49-F238E27FC236}">
                <a16:creationId xmlns="" xmlns:a16="http://schemas.microsoft.com/office/drawing/2014/main" id="{F70B0A1B-58DD-46C1-96D2-B4C6815567B6}"/>
              </a:ext>
            </a:extLst>
          </p:cNvPr>
          <p:cNvSpPr>
            <a:spLocks noGrp="1"/>
          </p:cNvSpPr>
          <p:nvPr>
            <p:ph sz="quarter" idx="25"/>
          </p:nvPr>
        </p:nvSpPr>
        <p:spPr>
          <a:xfrm>
            <a:off x="2900972" y="1289049"/>
            <a:ext cx="4976936" cy="352427"/>
          </a:xfrm>
        </p:spPr>
        <p:txBody>
          <a:bodyPr/>
          <a:lstStyle/>
          <a:p>
            <a:r>
              <a:rPr lang="en-US" altLang="en-US" dirty="0"/>
              <a:t>changes from negative to positive at</a:t>
            </a:r>
            <a:endParaRPr lang="en-IN" dirty="0"/>
          </a:p>
        </p:txBody>
      </p:sp>
      <p:graphicFrame>
        <p:nvGraphicFramePr>
          <p:cNvPr id="31" name="Content Placeholder 30" descr="4 pi/3">
            <a:extLst>
              <a:ext uri="{FF2B5EF4-FFF2-40B4-BE49-F238E27FC236}">
                <a16:creationId xmlns="" xmlns:a16="http://schemas.microsoft.com/office/drawing/2014/main" id="{83B91E77-2BE9-4DFE-B12B-FCE8873D93B8}"/>
              </a:ext>
            </a:extLst>
          </p:cNvPr>
          <p:cNvGraphicFramePr>
            <a:graphicFrameLocks noGrp="1" noChangeAspect="1"/>
          </p:cNvGraphicFramePr>
          <p:nvPr>
            <p:ph sz="quarter" idx="26"/>
            <p:extLst>
              <p:ext uri="{D42A27DB-BD31-4B8C-83A1-F6EECF244321}">
                <p14:modId xmlns:p14="http://schemas.microsoft.com/office/powerpoint/2010/main" xmlns="" val="2441022776"/>
              </p:ext>
            </p:extLst>
          </p:nvPr>
        </p:nvGraphicFramePr>
        <p:xfrm>
          <a:off x="7910513" y="1149350"/>
          <a:ext cx="374650" cy="604838"/>
        </p:xfrm>
        <a:graphic>
          <a:graphicData uri="http://schemas.openxmlformats.org/presentationml/2006/ole">
            <p:oleObj spid="_x0000_s571659" name="Equation" r:id="rId4" imgW="10972800" imgH="17678400" progId="Equation.DSMT4">
              <p:embed/>
            </p:oleObj>
          </a:graphicData>
        </a:graphic>
      </p:graphicFrame>
      <p:sp>
        <p:nvSpPr>
          <p:cNvPr id="24" name="Content Placeholder 23">
            <a:extLst>
              <a:ext uri="{FF2B5EF4-FFF2-40B4-BE49-F238E27FC236}">
                <a16:creationId xmlns="" xmlns:a16="http://schemas.microsoft.com/office/drawing/2014/main" id="{CF962143-17B5-4274-8431-334AF33B2C5E}"/>
              </a:ext>
            </a:extLst>
          </p:cNvPr>
          <p:cNvSpPr>
            <a:spLocks noGrp="1"/>
          </p:cNvSpPr>
          <p:nvPr>
            <p:ph sz="quarter" idx="27"/>
          </p:nvPr>
        </p:nvSpPr>
        <p:spPr>
          <a:xfrm>
            <a:off x="8350030" y="1279003"/>
            <a:ext cx="3135513" cy="362474"/>
          </a:xfrm>
        </p:spPr>
        <p:txBody>
          <a:bodyPr/>
          <a:lstStyle/>
          <a:p>
            <a:r>
              <a:rPr lang="en-US" altLang="en-US" dirty="0"/>
              <a:t>and so</a:t>
            </a:r>
          </a:p>
        </p:txBody>
      </p:sp>
      <p:graphicFrame>
        <p:nvGraphicFramePr>
          <p:cNvPr id="33" name="Content Placeholder 32" descr="g(4 pi/3) = ((4 pi)/3) + 2 (sin (4 pi)/3)&#10; =  ((4 pi/3) + 2(negative((sqrt(3))/2)))&#10;  =  ((4 pi/3) +  sqrt(3))">
            <a:extLst>
              <a:ext uri="{FF2B5EF4-FFF2-40B4-BE49-F238E27FC236}">
                <a16:creationId xmlns="" xmlns:a16="http://schemas.microsoft.com/office/drawing/2014/main" id="{84A68258-2DE5-4FDF-9232-8141D98839D3}"/>
              </a:ext>
            </a:extLst>
          </p:cNvPr>
          <p:cNvGraphicFramePr>
            <a:graphicFrameLocks noGrp="1" noChangeAspect="1"/>
          </p:cNvGraphicFramePr>
          <p:nvPr>
            <p:ph sz="quarter" idx="28"/>
            <p:extLst>
              <p:ext uri="{D42A27DB-BD31-4B8C-83A1-F6EECF244321}">
                <p14:modId xmlns:p14="http://schemas.microsoft.com/office/powerpoint/2010/main" xmlns="" val="3621911321"/>
              </p:ext>
            </p:extLst>
          </p:nvPr>
        </p:nvGraphicFramePr>
        <p:xfrm>
          <a:off x="4153870" y="1877529"/>
          <a:ext cx="3521693" cy="3002446"/>
        </p:xfrm>
        <a:graphic>
          <a:graphicData uri="http://schemas.openxmlformats.org/presentationml/2006/ole">
            <p:oleObj spid="_x0000_s571660" name="Equation" r:id="rId5" imgW="74371200" imgH="63398400" progId="Equation.DSMT4">
              <p:embed/>
            </p:oleObj>
          </a:graphicData>
        </a:graphic>
      </p:graphicFrame>
      <p:sp>
        <p:nvSpPr>
          <p:cNvPr id="26" name="Content Placeholder 25">
            <a:extLst>
              <a:ext uri="{FF2B5EF4-FFF2-40B4-BE49-F238E27FC236}">
                <a16:creationId xmlns="" xmlns:a16="http://schemas.microsoft.com/office/drawing/2014/main" id="{7AB59082-B0B3-468E-AC38-945BFD5FFD59}"/>
              </a:ext>
            </a:extLst>
          </p:cNvPr>
          <p:cNvSpPr>
            <a:spLocks noGrp="1"/>
          </p:cNvSpPr>
          <p:nvPr>
            <p:ph sz="quarter" idx="29"/>
          </p:nvPr>
        </p:nvSpPr>
        <p:spPr>
          <a:xfrm>
            <a:off x="736600" y="5102999"/>
            <a:ext cx="10712450" cy="401467"/>
          </a:xfrm>
        </p:spPr>
        <p:txBody>
          <a:bodyPr/>
          <a:lstStyle/>
          <a:p>
            <a:r>
              <a:rPr lang="en-US" altLang="en-US" dirty="0"/>
              <a:t>is a local minimum value.</a:t>
            </a:r>
          </a:p>
        </p:txBody>
      </p:sp>
    </p:spTree>
    <p:extLst>
      <p:ext uri="{BB962C8B-B14F-4D97-AF65-F5344CB8AC3E}">
        <p14:creationId xmlns:p14="http://schemas.microsoft.com/office/powerpoint/2010/main" xmlns="" val="4081212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45DBA-4D5E-4CE4-B7FB-A51619C43B88}"/>
              </a:ext>
            </a:extLst>
          </p:cNvPr>
          <p:cNvSpPr>
            <a:spLocks noGrp="1"/>
          </p:cNvSpPr>
          <p:nvPr>
            <p:ph type="title"/>
          </p:nvPr>
        </p:nvSpPr>
        <p:spPr/>
        <p:txBody>
          <a:bodyPr/>
          <a:lstStyle/>
          <a:p>
            <a:r>
              <a:rPr lang="en-US" altLang="en-US" dirty="0"/>
              <a:t>Example 3 – Solution</a:t>
            </a:r>
            <a:r>
              <a:rPr lang="en-US" altLang="en-US" i="1" dirty="0"/>
              <a:t> </a:t>
            </a:r>
            <a:r>
              <a:rPr lang="en-US" altLang="en-US" b="0" dirty="0"/>
              <a:t>(4 of 4)</a:t>
            </a:r>
            <a:endParaRPr lang="en-IN" b="0" dirty="0"/>
          </a:p>
        </p:txBody>
      </p:sp>
      <p:sp>
        <p:nvSpPr>
          <p:cNvPr id="3" name="Content Placeholder 2">
            <a:extLst>
              <a:ext uri="{FF2B5EF4-FFF2-40B4-BE49-F238E27FC236}">
                <a16:creationId xmlns="" xmlns:a16="http://schemas.microsoft.com/office/drawing/2014/main" id="{D26B6F3B-2B84-41BA-B92B-610A4AE97901}"/>
              </a:ext>
            </a:extLst>
          </p:cNvPr>
          <p:cNvSpPr>
            <a:spLocks noGrp="1"/>
          </p:cNvSpPr>
          <p:nvPr>
            <p:ph sz="quarter" idx="12"/>
          </p:nvPr>
        </p:nvSpPr>
        <p:spPr>
          <a:xfrm>
            <a:off x="741971" y="1292277"/>
            <a:ext cx="10721975" cy="450005"/>
          </a:xfrm>
        </p:spPr>
        <p:txBody>
          <a:bodyPr/>
          <a:lstStyle/>
          <a:p>
            <a:pPr>
              <a:tabLst>
                <a:tab pos="457200" algn="l"/>
                <a:tab pos="1371600" algn="l"/>
                <a:tab pos="1547813" algn="l"/>
              </a:tabLst>
            </a:pPr>
            <a:r>
              <a:rPr lang="en-US" altLang="en-US" dirty="0"/>
              <a:t>The graph of </a:t>
            </a:r>
            <a:r>
              <a:rPr lang="en-US" altLang="en-US" i="1" dirty="0"/>
              <a:t>g</a:t>
            </a:r>
            <a:r>
              <a:rPr lang="en-US" altLang="en-US" dirty="0"/>
              <a:t> in Figure 5 supports our conclusion.</a:t>
            </a:r>
          </a:p>
        </p:txBody>
      </p:sp>
      <p:sp>
        <p:nvSpPr>
          <p:cNvPr id="6"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5031392" y="5876979"/>
            <a:ext cx="2095500" cy="423671"/>
          </a:xfrm>
        </p:spPr>
        <p:txBody>
          <a:bodyPr/>
          <a:lstStyle/>
          <a:p>
            <a:pPr algn="ctr">
              <a:lnSpc>
                <a:spcPct val="100000"/>
              </a:lnSpc>
            </a:pPr>
            <a:r>
              <a:rPr lang="en-US" altLang="en-US" sz="1200" b="1" dirty="0"/>
              <a:t>Figure 5</a:t>
            </a:r>
          </a:p>
        </p:txBody>
      </p:sp>
      <p:sp>
        <p:nvSpPr>
          <p:cNvPr id="5" name="Content Placeholder 4">
            <a:extLst>
              <a:ext uri="{FF2B5EF4-FFF2-40B4-BE49-F238E27FC236}">
                <a16:creationId xmlns="" xmlns:a16="http://schemas.microsoft.com/office/drawing/2014/main" id="{962F2D0D-455A-47E9-BFB1-386C8C50AD7B}"/>
              </a:ext>
            </a:extLst>
          </p:cNvPr>
          <p:cNvSpPr>
            <a:spLocks noGrp="1"/>
          </p:cNvSpPr>
          <p:nvPr>
            <p:ph sz="quarter" idx="14"/>
          </p:nvPr>
        </p:nvSpPr>
        <p:spPr>
          <a:xfrm>
            <a:off x="741971" y="5514036"/>
            <a:ext cx="10721975" cy="285873"/>
          </a:xfrm>
        </p:spPr>
        <p:txBody>
          <a:bodyPr/>
          <a:lstStyle/>
          <a:p>
            <a:pPr algn="ctr"/>
            <a:r>
              <a:rPr lang="en-US" altLang="en-US" sz="1400" i="1" dirty="0"/>
              <a:t>g</a:t>
            </a:r>
            <a:r>
              <a:rPr lang="en-US" altLang="en-US" sz="1400" dirty="0"/>
              <a:t>(</a:t>
            </a:r>
            <a:r>
              <a:rPr lang="en-US" altLang="en-US" sz="1400" i="1" dirty="0"/>
              <a:t>x</a:t>
            </a:r>
            <a:r>
              <a:rPr lang="en-US" altLang="en-US" sz="1400" dirty="0"/>
              <a:t>) = </a:t>
            </a:r>
            <a:r>
              <a:rPr lang="en-US" altLang="en-US" sz="1400" i="1" dirty="0"/>
              <a:t>x</a:t>
            </a:r>
            <a:r>
              <a:rPr lang="en-US" altLang="en-US" sz="1400" dirty="0"/>
              <a:t> + 2 sin </a:t>
            </a:r>
            <a:r>
              <a:rPr lang="en-US" altLang="en-US" sz="1400" i="1" dirty="0"/>
              <a:t>x</a:t>
            </a:r>
          </a:p>
        </p:txBody>
      </p:sp>
      <p:pic>
        <p:nvPicPr>
          <p:cNvPr id="7" name="Content Placeholder 6" descr="A curve is graphed on a coordinate plane. It starts from the origin and rises to reach a high point (2pi∕3, 4). Then it falls to reach a low point (4pi∕3, 2). Then it again rises  and exits from top right corner of the viewing window at the point (2pi, 6). ">
            <a:extLst>
              <a:ext uri="{FF2B5EF4-FFF2-40B4-BE49-F238E27FC236}">
                <a16:creationId xmlns="" xmlns:a16="http://schemas.microsoft.com/office/drawing/2014/main" id="{68D01DD9-46C0-46C3-A553-A623B22B723A}"/>
              </a:ext>
            </a:extLst>
          </p:cNvPr>
          <p:cNvPicPr>
            <a:picLocks noGrp="1" noChangeAspect="1"/>
          </p:cNvPicPr>
          <p:nvPr>
            <p:ph sz="quarter" idx="13"/>
          </p:nvPr>
        </p:nvPicPr>
        <p:blipFill>
          <a:blip r:embed="rId2"/>
          <a:stretch>
            <a:fillRect/>
          </a:stretch>
        </p:blipFill>
        <p:spPr>
          <a:xfrm>
            <a:off x="3825068" y="1997329"/>
            <a:ext cx="4344134" cy="3265756"/>
          </a:xfrm>
          <a:prstGeom prst="rect">
            <a:avLst/>
          </a:prstGeom>
        </p:spPr>
      </p:pic>
    </p:spTree>
    <p:extLst>
      <p:ext uri="{BB962C8B-B14F-4D97-AF65-F5344CB8AC3E}">
        <p14:creationId xmlns:p14="http://schemas.microsoft.com/office/powerpoint/2010/main" xmlns="" val="225714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What Does </a:t>
            </a:r>
            <a:r>
              <a:rPr lang="en-IN" i="1" dirty="0">
                <a:solidFill>
                  <a:srgbClr val="0079C2"/>
                </a:solidFill>
              </a:rPr>
              <a:t>f″</a:t>
            </a:r>
            <a:r>
              <a:rPr lang="en-IN" dirty="0">
                <a:solidFill>
                  <a:srgbClr val="0079C2"/>
                </a:solidFill>
              </a:rPr>
              <a:t> Say About </a:t>
            </a:r>
            <a:r>
              <a:rPr lang="en-IN" i="1" dirty="0">
                <a:solidFill>
                  <a:srgbClr val="0079C2"/>
                </a:solidFill>
              </a:rPr>
              <a:t>f</a:t>
            </a:r>
            <a:r>
              <a:rPr lang="en-IN" dirty="0">
                <a:solidFill>
                  <a:srgbClr val="0079C2"/>
                </a:solidFill>
              </a:rPr>
              <a:t> ?</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4.3</a:t>
            </a:r>
            <a:endParaRPr lang="en-IN" dirty="0"/>
          </a:p>
        </p:txBody>
      </p:sp>
      <p:sp>
        <p:nvSpPr>
          <p:cNvPr id="4" name="Text Placeholder 3"/>
          <p:cNvSpPr>
            <a:spLocks noGrp="1"/>
          </p:cNvSpPr>
          <p:nvPr>
            <p:ph type="body" sz="quarter" idx="11"/>
          </p:nvPr>
        </p:nvSpPr>
        <p:spPr/>
        <p:txBody>
          <a:bodyPr>
            <a:normAutofit/>
          </a:bodyPr>
          <a:lstStyle/>
          <a:p>
            <a:r>
              <a:rPr lang="en-IN" dirty="0"/>
              <a:t>What Derivatives Tell Us about the Shape of a Graph</a:t>
            </a:r>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xmlns="" val="194706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D0D2-D2DA-4095-AE4E-C3E8AC6AC575}"/>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(1 of 7)</a:t>
            </a:r>
          </a:p>
        </p:txBody>
      </p:sp>
      <p:sp>
        <p:nvSpPr>
          <p:cNvPr id="3" name="Content Placeholder 2">
            <a:extLst>
              <a:ext uri="{FF2B5EF4-FFF2-40B4-BE49-F238E27FC236}">
                <a16:creationId xmlns="" xmlns:a16="http://schemas.microsoft.com/office/drawing/2014/main" id="{EA654E34-62BB-47AB-93CB-23AC42222B1A}"/>
              </a:ext>
            </a:extLst>
          </p:cNvPr>
          <p:cNvSpPr>
            <a:spLocks noGrp="1"/>
          </p:cNvSpPr>
          <p:nvPr>
            <p:ph sz="quarter" idx="12"/>
          </p:nvPr>
        </p:nvSpPr>
        <p:spPr>
          <a:xfrm>
            <a:off x="741971" y="1292277"/>
            <a:ext cx="10721975" cy="1141793"/>
          </a:xfrm>
        </p:spPr>
        <p:txBody>
          <a:bodyPr/>
          <a:lstStyle/>
          <a:p>
            <a:pPr>
              <a:lnSpc>
                <a:spcPct val="100000"/>
              </a:lnSpc>
            </a:pPr>
            <a:r>
              <a:rPr lang="en-US" altLang="en-US" dirty="0"/>
              <a:t>Figure 6 shows the graphs of two increasing functions on (</a:t>
            </a:r>
            <a:r>
              <a:rPr lang="en-US" altLang="en-US" i="1" dirty="0"/>
              <a:t>a</a:t>
            </a:r>
            <a:r>
              <a:rPr lang="en-US" altLang="en-US" dirty="0"/>
              <a:t>, </a:t>
            </a:r>
            <a:r>
              <a:rPr lang="en-US" altLang="en-US" i="1" dirty="0"/>
              <a:t>b</a:t>
            </a:r>
            <a:r>
              <a:rPr lang="en-US" altLang="en-US" dirty="0"/>
              <a:t>). Both graphs join point </a:t>
            </a:r>
            <a:r>
              <a:rPr lang="en-US" altLang="en-US" i="1" dirty="0"/>
              <a:t>A </a:t>
            </a:r>
            <a:r>
              <a:rPr lang="en-US" altLang="en-US" dirty="0"/>
              <a:t>to point </a:t>
            </a:r>
            <a:r>
              <a:rPr lang="en-US" altLang="en-US" i="1" dirty="0"/>
              <a:t>B</a:t>
            </a:r>
            <a:r>
              <a:rPr lang="en-US" altLang="en-US" dirty="0"/>
              <a:t> but they look different because they bend in different directions.</a:t>
            </a:r>
          </a:p>
        </p:txBody>
      </p:sp>
      <p:sp>
        <p:nvSpPr>
          <p:cNvPr id="7" name="Content Placeholder 6">
            <a:extLst>
              <a:ext uri="{FF2B5EF4-FFF2-40B4-BE49-F238E27FC236}">
                <a16:creationId xmlns="" xmlns:a16="http://schemas.microsoft.com/office/drawing/2014/main" id="{D3D99109-BB4F-42CB-94B6-819BDEEA69F6}"/>
              </a:ext>
            </a:extLst>
          </p:cNvPr>
          <p:cNvSpPr>
            <a:spLocks noGrp="1"/>
          </p:cNvSpPr>
          <p:nvPr>
            <p:ph sz="quarter" idx="15"/>
          </p:nvPr>
        </p:nvSpPr>
        <p:spPr>
          <a:xfrm>
            <a:off x="2091446" y="5414137"/>
            <a:ext cx="2850205" cy="427105"/>
          </a:xfrm>
        </p:spPr>
        <p:txBody>
          <a:bodyPr/>
          <a:lstStyle/>
          <a:p>
            <a:pPr algn="ctr"/>
            <a:r>
              <a:rPr lang="en-US" altLang="en-US" sz="1200" b="1" dirty="0"/>
              <a:t>Figure 6(a)</a:t>
            </a:r>
          </a:p>
        </p:txBody>
      </p:sp>
      <p:pic>
        <p:nvPicPr>
          <p:cNvPr id="27" name="Content Placeholder 26" descr="A concave upward curve is graphed on the first quadrant of the x y coordinate plane. It starts from point upper A, rises rapidly and ends at the point upper B. The curve is labeled as f. Two vertical lines are dropped down from the points upper A and upper B to the points a and b respectively on the positive x-axis.">
            <a:extLst>
              <a:ext uri="{FF2B5EF4-FFF2-40B4-BE49-F238E27FC236}">
                <a16:creationId xmlns="" xmlns:a16="http://schemas.microsoft.com/office/drawing/2014/main" id="{80193B78-DCCA-4A71-BDEA-BA4D92DBEE4D}"/>
              </a:ext>
            </a:extLst>
          </p:cNvPr>
          <p:cNvPicPr>
            <a:picLocks noGrp="1" noChangeAspect="1"/>
          </p:cNvPicPr>
          <p:nvPr>
            <p:ph sz="quarter" idx="13"/>
          </p:nvPr>
        </p:nvPicPr>
        <p:blipFill>
          <a:blip r:embed="rId2"/>
          <a:stretch>
            <a:fillRect/>
          </a:stretch>
        </p:blipFill>
        <p:spPr>
          <a:xfrm>
            <a:off x="1777575" y="2808827"/>
            <a:ext cx="3477946" cy="2230555"/>
          </a:xfrm>
          <a:prstGeom prst="rect">
            <a:avLst/>
          </a:prstGeom>
        </p:spPr>
      </p:pic>
      <p:sp>
        <p:nvSpPr>
          <p:cNvPr id="8" name="Content Placeholder 7">
            <a:extLst>
              <a:ext uri="{FF2B5EF4-FFF2-40B4-BE49-F238E27FC236}">
                <a16:creationId xmlns="" xmlns:a16="http://schemas.microsoft.com/office/drawing/2014/main" id="{2C52BDD3-DBE3-4137-802C-A22C966C53BE}"/>
              </a:ext>
            </a:extLst>
          </p:cNvPr>
          <p:cNvSpPr>
            <a:spLocks noGrp="1"/>
          </p:cNvSpPr>
          <p:nvPr>
            <p:ph sz="quarter" idx="16"/>
          </p:nvPr>
        </p:nvSpPr>
        <p:spPr>
          <a:xfrm>
            <a:off x="6935821" y="5414138"/>
            <a:ext cx="2937753" cy="427104"/>
          </a:xfrm>
        </p:spPr>
        <p:txBody>
          <a:bodyPr/>
          <a:lstStyle/>
          <a:p>
            <a:pPr algn="ctr"/>
            <a:r>
              <a:rPr lang="en-US" altLang="en-US" sz="1200" b="1" dirty="0"/>
              <a:t>Figure 6(b)</a:t>
            </a:r>
          </a:p>
        </p:txBody>
      </p:sp>
      <p:pic>
        <p:nvPicPr>
          <p:cNvPr id="31" name="Content Placeholder 30" descr="A concave downward curve is graphed on the first quadrant of the x y coordinate plane. It starts from point upper A, rises rapidly and ends at the point upper B. The curve is labeled g. Two vertical lines are dropped down from the points upper A and upper B to the points a and b respectively on the positive x-axis.">
            <a:extLst>
              <a:ext uri="{FF2B5EF4-FFF2-40B4-BE49-F238E27FC236}">
                <a16:creationId xmlns="" xmlns:a16="http://schemas.microsoft.com/office/drawing/2014/main" id="{3CA04800-DDA6-43BB-9086-C3FF1E01F309}"/>
              </a:ext>
            </a:extLst>
          </p:cNvPr>
          <p:cNvPicPr>
            <a:picLocks noGrp="1" noChangeAspect="1"/>
          </p:cNvPicPr>
          <p:nvPr>
            <p:ph sz="quarter" idx="14"/>
          </p:nvPr>
        </p:nvPicPr>
        <p:blipFill>
          <a:blip r:embed="rId3"/>
          <a:stretch>
            <a:fillRect/>
          </a:stretch>
        </p:blipFill>
        <p:spPr>
          <a:xfrm>
            <a:off x="6398808" y="2808827"/>
            <a:ext cx="3398062" cy="2230555"/>
          </a:xfrm>
          <a:prstGeom prst="rect">
            <a:avLst/>
          </a:prstGeom>
        </p:spPr>
      </p:pic>
    </p:spTree>
    <p:extLst>
      <p:ext uri="{BB962C8B-B14F-4D97-AF65-F5344CB8AC3E}">
        <p14:creationId xmlns:p14="http://schemas.microsoft.com/office/powerpoint/2010/main" xmlns="" val="119109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D0D2-D2DA-4095-AE4E-C3E8AC6AC575}"/>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(2 of 7)</a:t>
            </a:r>
          </a:p>
        </p:txBody>
      </p:sp>
      <p:sp>
        <p:nvSpPr>
          <p:cNvPr id="3" name="Content Placeholder 2">
            <a:extLst>
              <a:ext uri="{FF2B5EF4-FFF2-40B4-BE49-F238E27FC236}">
                <a16:creationId xmlns="" xmlns:a16="http://schemas.microsoft.com/office/drawing/2014/main" id="{EA654E34-62BB-47AB-93CB-23AC42222B1A}"/>
              </a:ext>
            </a:extLst>
          </p:cNvPr>
          <p:cNvSpPr>
            <a:spLocks noGrp="1"/>
          </p:cNvSpPr>
          <p:nvPr>
            <p:ph sz="quarter" idx="12"/>
          </p:nvPr>
        </p:nvSpPr>
        <p:spPr>
          <a:xfrm>
            <a:off x="741971" y="1292277"/>
            <a:ext cx="11087172" cy="1257811"/>
          </a:xfrm>
        </p:spPr>
        <p:txBody>
          <a:bodyPr/>
          <a:lstStyle/>
          <a:p>
            <a:pPr>
              <a:lnSpc>
                <a:spcPct val="100000"/>
              </a:lnSpc>
            </a:pPr>
            <a:r>
              <a:rPr lang="en-US" altLang="en-US" dirty="0"/>
              <a:t>In Figure 7 tangents to these curves have been drawn at several points. In (a) the curve lies above the tangents and </a:t>
            </a:r>
            <a:r>
              <a:rPr lang="en-US" altLang="en-US" i="1" dirty="0"/>
              <a:t>f</a:t>
            </a:r>
            <a:r>
              <a:rPr lang="en-US" altLang="en-US" dirty="0"/>
              <a:t> is called </a:t>
            </a:r>
            <a:r>
              <a:rPr lang="en-US" altLang="en-US" i="1" dirty="0"/>
              <a:t>concave upward </a:t>
            </a:r>
            <a:r>
              <a:rPr lang="en-US" altLang="en-US" dirty="0"/>
              <a:t>on (</a:t>
            </a:r>
            <a:r>
              <a:rPr lang="en-US" altLang="en-US" i="1" dirty="0"/>
              <a:t>a</a:t>
            </a:r>
            <a:r>
              <a:rPr lang="en-US" altLang="en-US" dirty="0"/>
              <a:t>, </a:t>
            </a:r>
            <a:r>
              <a:rPr lang="en-US" altLang="en-US" i="1" dirty="0"/>
              <a:t>b</a:t>
            </a:r>
            <a:r>
              <a:rPr lang="en-US" altLang="en-US" dirty="0"/>
              <a:t>). In (b) the curve lies below the tangents and </a:t>
            </a:r>
            <a:r>
              <a:rPr lang="en-US" altLang="en-US" i="1" dirty="0"/>
              <a:t>g</a:t>
            </a:r>
            <a:r>
              <a:rPr lang="en-US" altLang="en-US" dirty="0"/>
              <a:t> is called </a:t>
            </a:r>
            <a:r>
              <a:rPr lang="en-US" altLang="en-US" i="1" dirty="0"/>
              <a:t>concave downward </a:t>
            </a:r>
            <a:r>
              <a:rPr lang="en-US" altLang="en-US" dirty="0"/>
              <a:t>on (</a:t>
            </a:r>
            <a:r>
              <a:rPr lang="en-US" altLang="en-US" i="1" dirty="0"/>
              <a:t>a</a:t>
            </a:r>
            <a:r>
              <a:rPr lang="en-US" altLang="en-US" dirty="0"/>
              <a:t>, </a:t>
            </a:r>
            <a:r>
              <a:rPr lang="en-US" altLang="en-US" i="1" dirty="0"/>
              <a:t>b</a:t>
            </a:r>
            <a:r>
              <a:rPr lang="en-US" altLang="en-US" dirty="0"/>
              <a:t>).</a:t>
            </a:r>
          </a:p>
        </p:txBody>
      </p:sp>
      <p:sp>
        <p:nvSpPr>
          <p:cNvPr id="9"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2373628" y="6046325"/>
            <a:ext cx="2095500" cy="423671"/>
          </a:xfrm>
        </p:spPr>
        <p:txBody>
          <a:bodyPr/>
          <a:lstStyle/>
          <a:p>
            <a:pPr algn="ctr">
              <a:lnSpc>
                <a:spcPct val="100000"/>
              </a:lnSpc>
            </a:pPr>
            <a:r>
              <a:rPr lang="en-US" altLang="en-US" sz="1200" b="1" dirty="0"/>
              <a:t>Figure 7(a)</a:t>
            </a:r>
          </a:p>
        </p:txBody>
      </p:sp>
      <p:sp>
        <p:nvSpPr>
          <p:cNvPr id="7" name="Content Placeholder 6">
            <a:extLst>
              <a:ext uri="{FF2B5EF4-FFF2-40B4-BE49-F238E27FC236}">
                <a16:creationId xmlns="" xmlns:a16="http://schemas.microsoft.com/office/drawing/2014/main" id="{D3D99109-BB4F-42CB-94B6-819BDEEA69F6}"/>
              </a:ext>
            </a:extLst>
          </p:cNvPr>
          <p:cNvSpPr>
            <a:spLocks noGrp="1"/>
          </p:cNvSpPr>
          <p:nvPr>
            <p:ph sz="quarter" idx="15"/>
          </p:nvPr>
        </p:nvSpPr>
        <p:spPr>
          <a:xfrm>
            <a:off x="2091446" y="5691233"/>
            <a:ext cx="2850205" cy="294332"/>
          </a:xfrm>
        </p:spPr>
        <p:txBody>
          <a:bodyPr/>
          <a:lstStyle/>
          <a:p>
            <a:pPr algn="ctr"/>
            <a:r>
              <a:rPr lang="en-US" altLang="en-US" sz="1400" dirty="0"/>
              <a:t>Concave upward</a:t>
            </a:r>
            <a:endParaRPr lang="en-US" altLang="en-US" sz="1400" b="1" dirty="0"/>
          </a:p>
        </p:txBody>
      </p:sp>
      <p:pic>
        <p:nvPicPr>
          <p:cNvPr id="5" name="Content Placeholder 4" descr="A concave upward curve is graphed on the first quadrant of the x y coordinate plane. It starts from point upper A, rises rapidly and ends at the point upper B. The curve is labeled f. Three ascending tangents are drawn on the curve. ">
            <a:extLst>
              <a:ext uri="{FF2B5EF4-FFF2-40B4-BE49-F238E27FC236}">
                <a16:creationId xmlns="" xmlns:a16="http://schemas.microsoft.com/office/drawing/2014/main" id="{E4062F97-754D-4949-88BA-87E378F2CCE6}"/>
              </a:ext>
            </a:extLst>
          </p:cNvPr>
          <p:cNvPicPr>
            <a:picLocks noGrp="1" noChangeAspect="1"/>
          </p:cNvPicPr>
          <p:nvPr>
            <p:ph sz="quarter" idx="13"/>
          </p:nvPr>
        </p:nvPicPr>
        <p:blipFill>
          <a:blip r:embed="rId2"/>
          <a:stretch>
            <a:fillRect/>
          </a:stretch>
        </p:blipFill>
        <p:spPr>
          <a:xfrm>
            <a:off x="1576669" y="2661413"/>
            <a:ext cx="3911097" cy="2860895"/>
          </a:xfrm>
          <a:prstGeom prst="rect">
            <a:avLst/>
          </a:prstGeom>
        </p:spPr>
      </p:pic>
      <p:sp>
        <p:nvSpPr>
          <p:cNvPr id="11"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272200" y="6006338"/>
            <a:ext cx="2095500" cy="423671"/>
          </a:xfrm>
        </p:spPr>
        <p:txBody>
          <a:bodyPr/>
          <a:lstStyle/>
          <a:p>
            <a:pPr algn="ctr">
              <a:lnSpc>
                <a:spcPct val="100000"/>
              </a:lnSpc>
            </a:pPr>
            <a:r>
              <a:rPr lang="en-US" altLang="en-US" sz="1200" b="1" dirty="0"/>
              <a:t>Figure 7(b)</a:t>
            </a:r>
          </a:p>
        </p:txBody>
      </p:sp>
      <p:sp>
        <p:nvSpPr>
          <p:cNvPr id="8" name="Content Placeholder 7">
            <a:extLst>
              <a:ext uri="{FF2B5EF4-FFF2-40B4-BE49-F238E27FC236}">
                <a16:creationId xmlns="" xmlns:a16="http://schemas.microsoft.com/office/drawing/2014/main" id="{2C52BDD3-DBE3-4137-802C-A22C966C53BE}"/>
              </a:ext>
            </a:extLst>
          </p:cNvPr>
          <p:cNvSpPr>
            <a:spLocks noGrp="1"/>
          </p:cNvSpPr>
          <p:nvPr>
            <p:ph sz="quarter" idx="16"/>
          </p:nvPr>
        </p:nvSpPr>
        <p:spPr>
          <a:xfrm>
            <a:off x="6935821" y="5677372"/>
            <a:ext cx="2937753" cy="294332"/>
          </a:xfrm>
        </p:spPr>
        <p:txBody>
          <a:bodyPr/>
          <a:lstStyle/>
          <a:p>
            <a:pPr algn="ctr"/>
            <a:r>
              <a:rPr lang="en-US" altLang="en-US" sz="1400" dirty="0"/>
              <a:t>Concave downward</a:t>
            </a:r>
            <a:endParaRPr lang="en-US" altLang="en-US" sz="1400" b="1" dirty="0"/>
          </a:p>
        </p:txBody>
      </p:sp>
      <p:pic>
        <p:nvPicPr>
          <p:cNvPr id="10" name="Content Placeholder 9" descr="A concave downward curve is graphed on the first quadrant of the x y coordinate plane. It starts from point upper A, rises rapidly and ends at the point upper B. The curve is labeled g. Three ascending tangents are drawn on the curve. ">
            <a:extLst>
              <a:ext uri="{FF2B5EF4-FFF2-40B4-BE49-F238E27FC236}">
                <a16:creationId xmlns="" xmlns:a16="http://schemas.microsoft.com/office/drawing/2014/main" id="{DFC9B4FB-9151-4480-8C88-3A1CB116C21A}"/>
              </a:ext>
            </a:extLst>
          </p:cNvPr>
          <p:cNvPicPr>
            <a:picLocks noGrp="1" noChangeAspect="1"/>
          </p:cNvPicPr>
          <p:nvPr>
            <p:ph sz="quarter" idx="14"/>
          </p:nvPr>
        </p:nvPicPr>
        <p:blipFill>
          <a:blip r:embed="rId3"/>
          <a:stretch>
            <a:fillRect/>
          </a:stretch>
        </p:blipFill>
        <p:spPr>
          <a:xfrm>
            <a:off x="6327122" y="2661412"/>
            <a:ext cx="3947311" cy="2860895"/>
          </a:xfrm>
          <a:prstGeom prst="rect">
            <a:avLst/>
          </a:prstGeom>
        </p:spPr>
      </p:pic>
    </p:spTree>
    <p:extLst>
      <p:ext uri="{BB962C8B-B14F-4D97-AF65-F5344CB8AC3E}">
        <p14:creationId xmlns:p14="http://schemas.microsoft.com/office/powerpoint/2010/main" xmlns="" val="262953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D0D2-D2DA-4095-AE4E-C3E8AC6AC575}"/>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(3 of 7)</a:t>
            </a:r>
          </a:p>
        </p:txBody>
      </p:sp>
      <p:sp>
        <p:nvSpPr>
          <p:cNvPr id="3" name="Content Placeholder 2">
            <a:extLst>
              <a:ext uri="{FF2B5EF4-FFF2-40B4-BE49-F238E27FC236}">
                <a16:creationId xmlns="" xmlns:a16="http://schemas.microsoft.com/office/drawing/2014/main" id="{EA654E34-62BB-47AB-93CB-23AC42222B1A}"/>
              </a:ext>
            </a:extLst>
          </p:cNvPr>
          <p:cNvSpPr>
            <a:spLocks noGrp="1"/>
          </p:cNvSpPr>
          <p:nvPr>
            <p:ph sz="quarter" idx="12"/>
          </p:nvPr>
        </p:nvSpPr>
        <p:spPr>
          <a:xfrm>
            <a:off x="741971" y="1292277"/>
            <a:ext cx="10721975" cy="2600849"/>
          </a:xfrm>
        </p:spPr>
        <p:txBody>
          <a:bodyPr/>
          <a:lstStyle/>
          <a:p>
            <a:pPr>
              <a:lnSpc>
                <a:spcPct val="100000"/>
              </a:lnSpc>
              <a:spcAft>
                <a:spcPts val="600"/>
              </a:spcAft>
            </a:pPr>
            <a:r>
              <a:rPr lang="en-IN" b="1" dirty="0">
                <a:solidFill>
                  <a:srgbClr val="EF2E24"/>
                </a:solidFill>
              </a:rPr>
              <a:t>Definition</a:t>
            </a:r>
            <a:r>
              <a:rPr lang="en-IN" b="1" dirty="0"/>
              <a:t> </a:t>
            </a:r>
            <a:r>
              <a:rPr lang="en-IN" dirty="0"/>
              <a:t>If the graph of </a:t>
            </a:r>
            <a:r>
              <a:rPr lang="en-IN" i="1" dirty="0"/>
              <a:t>f </a:t>
            </a:r>
            <a:r>
              <a:rPr lang="en-IN" dirty="0"/>
              <a:t>lies above all of its tangents on an interval </a:t>
            </a:r>
            <a:r>
              <a:rPr lang="en-IN" i="1" dirty="0"/>
              <a:t>I</a:t>
            </a:r>
            <a:r>
              <a:rPr lang="en-IN" dirty="0"/>
              <a:t>, then </a:t>
            </a:r>
            <a:r>
              <a:rPr lang="en-IN" i="1" dirty="0"/>
              <a:t>f</a:t>
            </a:r>
            <a:r>
              <a:rPr lang="en-IN" dirty="0"/>
              <a:t>  is called </a:t>
            </a:r>
            <a:r>
              <a:rPr lang="en-IN" b="1" dirty="0"/>
              <a:t>concave upward </a:t>
            </a:r>
            <a:r>
              <a:rPr lang="en-IN" dirty="0"/>
              <a:t>on </a:t>
            </a:r>
            <a:r>
              <a:rPr lang="en-IN" i="1" dirty="0"/>
              <a:t>I</a:t>
            </a:r>
            <a:r>
              <a:rPr lang="en-IN" dirty="0"/>
              <a:t>. If the graph of </a:t>
            </a:r>
            <a:r>
              <a:rPr lang="en-IN" i="1" dirty="0"/>
              <a:t>f </a:t>
            </a:r>
            <a:r>
              <a:rPr lang="en-IN" dirty="0"/>
              <a:t>lies below all of its tangents on </a:t>
            </a:r>
            <a:r>
              <a:rPr lang="en-IN" i="1" dirty="0"/>
              <a:t>I</a:t>
            </a:r>
            <a:r>
              <a:rPr lang="en-IN" dirty="0"/>
              <a:t>, then </a:t>
            </a:r>
            <a:r>
              <a:rPr lang="en-IN" i="1" dirty="0"/>
              <a:t>f</a:t>
            </a:r>
            <a:r>
              <a:rPr lang="en-IN" dirty="0"/>
              <a:t> is called </a:t>
            </a:r>
            <a:r>
              <a:rPr lang="en-IN" b="1" dirty="0"/>
              <a:t>concave downward </a:t>
            </a:r>
            <a:r>
              <a:rPr lang="en-IN" dirty="0"/>
              <a:t>on </a:t>
            </a:r>
            <a:r>
              <a:rPr lang="en-IN" i="1" dirty="0"/>
              <a:t>I</a:t>
            </a:r>
            <a:r>
              <a:rPr lang="en-IN" dirty="0"/>
              <a:t>.</a:t>
            </a:r>
          </a:p>
          <a:p>
            <a:pPr>
              <a:lnSpc>
                <a:spcPct val="100000"/>
              </a:lnSpc>
              <a:spcAft>
                <a:spcPts val="600"/>
              </a:spcAft>
            </a:pPr>
            <a:r>
              <a:rPr lang="en-US" altLang="en-US" dirty="0"/>
              <a:t>Figure 8 shows the graph of a function that is concave upward (C</a:t>
            </a:r>
            <a:r>
              <a:rPr lang="en-US" altLang="en-US" sz="100" dirty="0"/>
              <a:t> </a:t>
            </a:r>
            <a:r>
              <a:rPr lang="en-US" altLang="en-US" dirty="0"/>
              <a:t>U) on the intervals (</a:t>
            </a:r>
            <a:r>
              <a:rPr lang="en-US" altLang="en-US" i="1" dirty="0"/>
              <a:t>b</a:t>
            </a:r>
            <a:r>
              <a:rPr lang="en-US" altLang="en-US" dirty="0"/>
              <a:t>, </a:t>
            </a:r>
            <a:r>
              <a:rPr lang="en-US" altLang="en-US" i="1" dirty="0"/>
              <a:t>c</a:t>
            </a:r>
            <a:r>
              <a:rPr lang="en-US" altLang="en-US" dirty="0"/>
              <a:t>), (</a:t>
            </a:r>
            <a:r>
              <a:rPr lang="en-US" altLang="en-US" i="1" dirty="0"/>
              <a:t>d</a:t>
            </a:r>
            <a:r>
              <a:rPr lang="en-US" altLang="en-US" dirty="0"/>
              <a:t>, </a:t>
            </a:r>
            <a:r>
              <a:rPr lang="en-US" altLang="en-US" i="1" dirty="0"/>
              <a:t>e</a:t>
            </a:r>
            <a:r>
              <a:rPr lang="en-US" altLang="en-US" dirty="0"/>
              <a:t>), and (</a:t>
            </a:r>
            <a:r>
              <a:rPr lang="en-US" altLang="en-US" i="1" dirty="0"/>
              <a:t>e</a:t>
            </a:r>
            <a:r>
              <a:rPr lang="en-US" altLang="en-US" dirty="0"/>
              <a:t>, </a:t>
            </a:r>
            <a:r>
              <a:rPr lang="en-US" altLang="en-US" i="1" dirty="0"/>
              <a:t>p</a:t>
            </a:r>
            <a:r>
              <a:rPr lang="en-US" altLang="en-US" dirty="0"/>
              <a:t>) and concave downward (C</a:t>
            </a:r>
            <a:r>
              <a:rPr lang="en-US" altLang="en-US" sz="100" dirty="0"/>
              <a:t> </a:t>
            </a:r>
            <a:r>
              <a:rPr lang="en-US" altLang="en-US" dirty="0"/>
              <a:t>D) on the intervals (</a:t>
            </a:r>
            <a:r>
              <a:rPr lang="en-US" altLang="en-US" i="1" dirty="0"/>
              <a:t>a</a:t>
            </a:r>
            <a:r>
              <a:rPr lang="en-US" altLang="en-US" dirty="0"/>
              <a:t>, </a:t>
            </a:r>
            <a:r>
              <a:rPr lang="en-US" altLang="en-US" i="1" dirty="0"/>
              <a:t>b</a:t>
            </a:r>
            <a:r>
              <a:rPr lang="en-US" altLang="en-US" dirty="0"/>
              <a:t>), (</a:t>
            </a:r>
            <a:r>
              <a:rPr lang="en-US" altLang="en-US" i="1" dirty="0"/>
              <a:t>c</a:t>
            </a:r>
            <a:r>
              <a:rPr lang="en-US" altLang="en-US" dirty="0"/>
              <a:t>, </a:t>
            </a:r>
            <a:r>
              <a:rPr lang="en-US" altLang="en-US" i="1" dirty="0"/>
              <a:t>d </a:t>
            </a:r>
            <a:r>
              <a:rPr lang="en-US" altLang="en-US" dirty="0"/>
              <a:t>), and (</a:t>
            </a:r>
            <a:r>
              <a:rPr lang="en-US" altLang="en-US" i="1" dirty="0"/>
              <a:t>p</a:t>
            </a:r>
            <a:r>
              <a:rPr lang="en-US" altLang="en-US" dirty="0"/>
              <a:t>, </a:t>
            </a:r>
            <a:r>
              <a:rPr lang="en-US" altLang="en-US" i="1" dirty="0"/>
              <a:t>q</a:t>
            </a:r>
            <a:r>
              <a:rPr lang="en-US" altLang="en-US" dirty="0"/>
              <a:t>).</a:t>
            </a:r>
          </a:p>
        </p:txBody>
      </p:sp>
      <p:sp>
        <p:nvSpPr>
          <p:cNvPr id="7" name="Content Placeholder 6">
            <a:extLst>
              <a:ext uri="{FF2B5EF4-FFF2-40B4-BE49-F238E27FC236}">
                <a16:creationId xmlns="" xmlns:a16="http://schemas.microsoft.com/office/drawing/2014/main" id="{D3D99109-BB4F-42CB-94B6-819BDEEA69F6}"/>
              </a:ext>
            </a:extLst>
          </p:cNvPr>
          <p:cNvSpPr>
            <a:spLocks noGrp="1"/>
          </p:cNvSpPr>
          <p:nvPr>
            <p:ph sz="quarter" idx="14"/>
          </p:nvPr>
        </p:nvSpPr>
        <p:spPr>
          <a:xfrm>
            <a:off x="741971" y="6106909"/>
            <a:ext cx="10611829" cy="275886"/>
          </a:xfrm>
        </p:spPr>
        <p:txBody>
          <a:bodyPr/>
          <a:lstStyle/>
          <a:p>
            <a:pPr algn="ctr"/>
            <a:r>
              <a:rPr lang="en-US" altLang="en-US" sz="1200" b="1" dirty="0"/>
              <a:t>Figure 8</a:t>
            </a:r>
          </a:p>
        </p:txBody>
      </p:sp>
      <p:pic>
        <p:nvPicPr>
          <p:cNvPr id="12" name="Content Placeholder 11" descr="The image consists of a visual representation of a graph. A curve is graphed on the first quadrant of the x y coordinate plane. It starts from near the origin, increases rapidly and reaches a high point. Then it decreases rapidly and reaches a low point. It then increases rapidly and reaches a high point. Then it decreases rapidly and reaches a low point. It then increases rapidly and reaches a high point. Then it again decreases rapidly and ends at the bottom of the viewing window in the first quadrant. Eight vertical lines are dropped down from the starting and ending point of the curve to the points (a, 0), (b, 0), (c, 0), (d, 0), (e, 0), (p, 0), and (q, 0) on the positive x-axis. The distance between the points (a, 0) and (b, 0) is labeled as Upper C upper D. The distance between the points (b, 0) and (c, 0) is labeled as upper C upper U. The distance between the points (c, 0) and (d, 0) is labeled as upper C upper D. The distance between the points (d, 0) and (e, 0) is labeled as upper C upper U. The distance between the points (e, 0) and (p, 0) is labeled as upper C upper U. The distance between the points (p, 0) and (q, 0) is labeled as upper C upper D. ">
            <a:extLst>
              <a:ext uri="{FF2B5EF4-FFF2-40B4-BE49-F238E27FC236}">
                <a16:creationId xmlns="" xmlns:a16="http://schemas.microsoft.com/office/drawing/2014/main" id="{EADD3776-3C12-4F2E-A532-59967C6EC0CF}"/>
              </a:ext>
            </a:extLst>
          </p:cNvPr>
          <p:cNvPicPr>
            <a:picLocks noGrp="1" noChangeAspect="1"/>
          </p:cNvPicPr>
          <p:nvPr>
            <p:ph sz="quarter" idx="13"/>
          </p:nvPr>
        </p:nvPicPr>
        <p:blipFill>
          <a:blip r:embed="rId2"/>
          <a:stretch>
            <a:fillRect/>
          </a:stretch>
        </p:blipFill>
        <p:spPr>
          <a:xfrm>
            <a:off x="3093322" y="3915892"/>
            <a:ext cx="6063740" cy="1950820"/>
          </a:xfrm>
          <a:prstGeom prst="rect">
            <a:avLst/>
          </a:prstGeom>
        </p:spPr>
      </p:pic>
    </p:spTree>
    <p:extLst>
      <p:ext uri="{BB962C8B-B14F-4D97-AF65-F5344CB8AC3E}">
        <p14:creationId xmlns:p14="http://schemas.microsoft.com/office/powerpoint/2010/main" xmlns="" val="70818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D0D2-D2DA-4095-AE4E-C3E8AC6AC575}"/>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(4 of 7)</a:t>
            </a:r>
          </a:p>
        </p:txBody>
      </p:sp>
      <p:sp>
        <p:nvSpPr>
          <p:cNvPr id="3" name="Content Placeholder 2">
            <a:extLst>
              <a:ext uri="{FF2B5EF4-FFF2-40B4-BE49-F238E27FC236}">
                <a16:creationId xmlns="" xmlns:a16="http://schemas.microsoft.com/office/drawing/2014/main" id="{EA654E34-62BB-47AB-93CB-23AC42222B1A}"/>
              </a:ext>
            </a:extLst>
          </p:cNvPr>
          <p:cNvSpPr>
            <a:spLocks noGrp="1"/>
          </p:cNvSpPr>
          <p:nvPr>
            <p:ph sz="quarter" idx="12"/>
          </p:nvPr>
        </p:nvSpPr>
        <p:spPr>
          <a:xfrm>
            <a:off x="741971" y="1292278"/>
            <a:ext cx="10817683" cy="1407160"/>
          </a:xfrm>
        </p:spPr>
        <p:txBody>
          <a:bodyPr/>
          <a:lstStyle/>
          <a:p>
            <a:pPr>
              <a:lnSpc>
                <a:spcPct val="100000"/>
              </a:lnSpc>
            </a:pPr>
            <a:r>
              <a:rPr lang="en-US" altLang="en-US" dirty="0"/>
              <a:t>Let’s see how the second derivative helps determine the intervals of concavity. Looking at Figure 7(a), you can see that, going from left to right, the slope of the tangent increases.</a:t>
            </a:r>
          </a:p>
        </p:txBody>
      </p:sp>
      <p:sp>
        <p:nvSpPr>
          <p:cNvPr id="8"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4933950" y="6097801"/>
            <a:ext cx="2095500" cy="423671"/>
          </a:xfrm>
        </p:spPr>
        <p:txBody>
          <a:bodyPr/>
          <a:lstStyle/>
          <a:p>
            <a:pPr algn="ctr">
              <a:lnSpc>
                <a:spcPct val="100000"/>
              </a:lnSpc>
            </a:pPr>
            <a:r>
              <a:rPr lang="en-US" altLang="en-US" sz="1200" b="1" dirty="0"/>
              <a:t>Figure 7(a)</a:t>
            </a:r>
          </a:p>
        </p:txBody>
      </p:sp>
      <p:sp>
        <p:nvSpPr>
          <p:cNvPr id="7" name="Content Placeholder 6">
            <a:extLst>
              <a:ext uri="{FF2B5EF4-FFF2-40B4-BE49-F238E27FC236}">
                <a16:creationId xmlns="" xmlns:a16="http://schemas.microsoft.com/office/drawing/2014/main" id="{D3D99109-BB4F-42CB-94B6-819BDEEA69F6}"/>
              </a:ext>
            </a:extLst>
          </p:cNvPr>
          <p:cNvSpPr>
            <a:spLocks noGrp="1"/>
          </p:cNvSpPr>
          <p:nvPr>
            <p:ph sz="quarter" idx="14"/>
          </p:nvPr>
        </p:nvSpPr>
        <p:spPr>
          <a:xfrm>
            <a:off x="632789" y="5766386"/>
            <a:ext cx="10611829" cy="263639"/>
          </a:xfrm>
        </p:spPr>
        <p:txBody>
          <a:bodyPr/>
          <a:lstStyle/>
          <a:p>
            <a:pPr algn="ctr"/>
            <a:r>
              <a:rPr lang="en-US" altLang="en-US" sz="1400" dirty="0"/>
              <a:t>Concave upward</a:t>
            </a:r>
            <a:endParaRPr lang="en-US" altLang="en-US" sz="2000" b="1" dirty="0"/>
          </a:p>
        </p:txBody>
      </p:sp>
      <p:pic>
        <p:nvPicPr>
          <p:cNvPr id="5" name="Content Placeholder 4" descr="A concave upward curve is graphed on the first quadrant of the x y coordinate plane. It starts from point upper A, rises rapidly and ends at the point upper B. The curve is labeled f. Three ascending tangents are drawn on the curve. ">
            <a:extLst>
              <a:ext uri="{FF2B5EF4-FFF2-40B4-BE49-F238E27FC236}">
                <a16:creationId xmlns="" xmlns:a16="http://schemas.microsoft.com/office/drawing/2014/main" id="{1EF08B2D-22EE-484A-9B9A-A91D3DD4431E}"/>
              </a:ext>
            </a:extLst>
          </p:cNvPr>
          <p:cNvPicPr>
            <a:picLocks noGrp="1" noChangeAspect="1"/>
          </p:cNvPicPr>
          <p:nvPr>
            <p:ph sz="quarter" idx="13"/>
          </p:nvPr>
        </p:nvPicPr>
        <p:blipFill>
          <a:blip r:embed="rId2"/>
          <a:stretch>
            <a:fillRect/>
          </a:stretch>
        </p:blipFill>
        <p:spPr>
          <a:xfrm>
            <a:off x="3984765" y="2748885"/>
            <a:ext cx="3907875" cy="2859272"/>
          </a:xfrm>
          <a:prstGeom prst="rect">
            <a:avLst/>
          </a:prstGeom>
        </p:spPr>
      </p:pic>
    </p:spTree>
    <p:extLst>
      <p:ext uri="{BB962C8B-B14F-4D97-AF65-F5344CB8AC3E}">
        <p14:creationId xmlns:p14="http://schemas.microsoft.com/office/powerpoint/2010/main" xmlns="" val="299046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95D52-4416-4771-88E7-5A0E2A039C84}"/>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(5 of 7)</a:t>
            </a:r>
            <a:endParaRPr lang="en-IN" dirty="0"/>
          </a:p>
        </p:txBody>
      </p:sp>
      <p:sp>
        <p:nvSpPr>
          <p:cNvPr id="3" name="Content Placeholder 2">
            <a:extLst>
              <a:ext uri="{FF2B5EF4-FFF2-40B4-BE49-F238E27FC236}">
                <a16:creationId xmlns="" xmlns:a16="http://schemas.microsoft.com/office/drawing/2014/main" id="{1B232A6A-E15F-4854-8155-F2212EF1A32D}"/>
              </a:ext>
            </a:extLst>
          </p:cNvPr>
          <p:cNvSpPr>
            <a:spLocks noGrp="1"/>
          </p:cNvSpPr>
          <p:nvPr>
            <p:ph sz="quarter" idx="23"/>
          </p:nvPr>
        </p:nvSpPr>
        <p:spPr>
          <a:xfrm>
            <a:off x="736600" y="1289050"/>
            <a:ext cx="4096657" cy="288541"/>
          </a:xfrm>
        </p:spPr>
        <p:txBody>
          <a:bodyPr/>
          <a:lstStyle/>
          <a:p>
            <a:r>
              <a:rPr lang="en-US" altLang="en-US" dirty="0"/>
              <a:t>This means that the derivative</a:t>
            </a:r>
            <a:endParaRPr lang="en-IN" dirty="0"/>
          </a:p>
        </p:txBody>
      </p:sp>
      <p:graphicFrame>
        <p:nvGraphicFramePr>
          <p:cNvPr id="20" name="Content Placeholder 19" descr="f prime">
            <a:extLst>
              <a:ext uri="{FF2B5EF4-FFF2-40B4-BE49-F238E27FC236}">
                <a16:creationId xmlns="" xmlns:a16="http://schemas.microsoft.com/office/drawing/2014/main" id="{364BD2F4-7894-47EC-B069-2730EE8422F6}"/>
              </a:ext>
            </a:extLst>
          </p:cNvPr>
          <p:cNvGraphicFramePr>
            <a:graphicFrameLocks noGrp="1" noChangeAspect="1"/>
          </p:cNvGraphicFramePr>
          <p:nvPr>
            <p:ph sz="quarter" idx="24"/>
            <p:extLst>
              <p:ext uri="{D42A27DB-BD31-4B8C-83A1-F6EECF244321}">
                <p14:modId xmlns:p14="http://schemas.microsoft.com/office/powerpoint/2010/main" xmlns="" val="3047988565"/>
              </p:ext>
            </p:extLst>
          </p:nvPr>
        </p:nvGraphicFramePr>
        <p:xfrm>
          <a:off x="4872038" y="1298575"/>
          <a:ext cx="250825" cy="290513"/>
        </p:xfrm>
        <a:graphic>
          <a:graphicData uri="http://schemas.openxmlformats.org/presentationml/2006/ole">
            <p:oleObj spid="_x0000_s572766" name="Equation" r:id="rId3" imgW="5791200" imgH="6705600" progId="Equation.DSMT4">
              <p:embed/>
            </p:oleObj>
          </a:graphicData>
        </a:graphic>
      </p:graphicFrame>
      <p:sp>
        <p:nvSpPr>
          <p:cNvPr id="5" name="Content Placeholder 4">
            <a:extLst>
              <a:ext uri="{FF2B5EF4-FFF2-40B4-BE49-F238E27FC236}">
                <a16:creationId xmlns="" xmlns:a16="http://schemas.microsoft.com/office/drawing/2014/main" id="{AAE8C189-14BD-45EC-9BB5-33A008F9D656}"/>
              </a:ext>
            </a:extLst>
          </p:cNvPr>
          <p:cNvSpPr>
            <a:spLocks noGrp="1"/>
          </p:cNvSpPr>
          <p:nvPr>
            <p:ph sz="quarter" idx="25"/>
          </p:nvPr>
        </p:nvSpPr>
        <p:spPr>
          <a:xfrm>
            <a:off x="5182434" y="1284114"/>
            <a:ext cx="6272965" cy="293477"/>
          </a:xfrm>
        </p:spPr>
        <p:txBody>
          <a:bodyPr/>
          <a:lstStyle/>
          <a:p>
            <a:r>
              <a:rPr lang="en-US" altLang="en-US" dirty="0"/>
              <a:t>is an increasing function and therefore its</a:t>
            </a:r>
            <a:endParaRPr lang="en-IN" dirty="0"/>
          </a:p>
        </p:txBody>
      </p:sp>
      <p:sp>
        <p:nvSpPr>
          <p:cNvPr id="6" name="Content Placeholder 5">
            <a:extLst>
              <a:ext uri="{FF2B5EF4-FFF2-40B4-BE49-F238E27FC236}">
                <a16:creationId xmlns="" xmlns:a16="http://schemas.microsoft.com/office/drawing/2014/main" id="{C8244960-9287-41C2-B18C-BAA6B810407A}"/>
              </a:ext>
            </a:extLst>
          </p:cNvPr>
          <p:cNvSpPr>
            <a:spLocks noGrp="1"/>
          </p:cNvSpPr>
          <p:nvPr>
            <p:ph sz="quarter" idx="26"/>
          </p:nvPr>
        </p:nvSpPr>
        <p:spPr>
          <a:xfrm>
            <a:off x="736600" y="1758500"/>
            <a:ext cx="1353457" cy="288542"/>
          </a:xfrm>
        </p:spPr>
        <p:txBody>
          <a:bodyPr/>
          <a:lstStyle/>
          <a:p>
            <a:r>
              <a:rPr lang="en-US" altLang="en-US" dirty="0"/>
              <a:t>derivative</a:t>
            </a:r>
            <a:endParaRPr lang="en-IN" dirty="0"/>
          </a:p>
        </p:txBody>
      </p:sp>
      <p:graphicFrame>
        <p:nvGraphicFramePr>
          <p:cNvPr id="22" name="Content Placeholder 21" descr="f prime prime">
            <a:extLst>
              <a:ext uri="{FF2B5EF4-FFF2-40B4-BE49-F238E27FC236}">
                <a16:creationId xmlns="" xmlns:a16="http://schemas.microsoft.com/office/drawing/2014/main" id="{92FE73D0-5E3A-441A-AF78-64F73B4CBA1A}"/>
              </a:ext>
            </a:extLst>
          </p:cNvPr>
          <p:cNvGraphicFramePr>
            <a:graphicFrameLocks noGrp="1" noChangeAspect="1"/>
          </p:cNvGraphicFramePr>
          <p:nvPr>
            <p:ph sz="quarter" idx="27"/>
            <p:extLst>
              <p:ext uri="{D42A27DB-BD31-4B8C-83A1-F6EECF244321}">
                <p14:modId xmlns:p14="http://schemas.microsoft.com/office/powerpoint/2010/main" xmlns="" val="3656309712"/>
              </p:ext>
            </p:extLst>
          </p:nvPr>
        </p:nvGraphicFramePr>
        <p:xfrm>
          <a:off x="2101850" y="1763713"/>
          <a:ext cx="304800" cy="304800"/>
        </p:xfrm>
        <a:graphic>
          <a:graphicData uri="http://schemas.openxmlformats.org/presentationml/2006/ole">
            <p:oleObj spid="_x0000_s572767" name="Equation" r:id="rId4" imgW="6705600" imgH="6705600" progId="Equation.DSMT4">
              <p:embed/>
            </p:oleObj>
          </a:graphicData>
        </a:graphic>
      </p:graphicFrame>
      <p:sp>
        <p:nvSpPr>
          <p:cNvPr id="8" name="Content Placeholder 7">
            <a:extLst>
              <a:ext uri="{FF2B5EF4-FFF2-40B4-BE49-F238E27FC236}">
                <a16:creationId xmlns="" xmlns:a16="http://schemas.microsoft.com/office/drawing/2014/main" id="{8F91E5B1-28F0-4084-BA58-4B8CBC1F7A13}"/>
              </a:ext>
            </a:extLst>
          </p:cNvPr>
          <p:cNvSpPr>
            <a:spLocks noGrp="1"/>
          </p:cNvSpPr>
          <p:nvPr>
            <p:ph sz="quarter" idx="28"/>
          </p:nvPr>
        </p:nvSpPr>
        <p:spPr>
          <a:xfrm>
            <a:off x="2450717" y="1760377"/>
            <a:ext cx="9028476" cy="286665"/>
          </a:xfrm>
        </p:spPr>
        <p:txBody>
          <a:bodyPr/>
          <a:lstStyle/>
          <a:p>
            <a:r>
              <a:rPr lang="en-US" altLang="en-US" dirty="0"/>
              <a:t>is positive.</a:t>
            </a:r>
            <a:endParaRPr lang="en-IN" dirty="0"/>
          </a:p>
        </p:txBody>
      </p:sp>
      <p:sp>
        <p:nvSpPr>
          <p:cNvPr id="9" name="Content Placeholder 8">
            <a:extLst>
              <a:ext uri="{FF2B5EF4-FFF2-40B4-BE49-F238E27FC236}">
                <a16:creationId xmlns="" xmlns:a16="http://schemas.microsoft.com/office/drawing/2014/main" id="{E5204D42-7752-464B-832E-B4D5DB681654}"/>
              </a:ext>
            </a:extLst>
          </p:cNvPr>
          <p:cNvSpPr>
            <a:spLocks noGrp="1"/>
          </p:cNvSpPr>
          <p:nvPr>
            <p:ph sz="quarter" idx="29"/>
          </p:nvPr>
        </p:nvSpPr>
        <p:spPr>
          <a:xfrm>
            <a:off x="736600" y="2290295"/>
            <a:ext cx="10706100" cy="320410"/>
          </a:xfrm>
        </p:spPr>
        <p:txBody>
          <a:bodyPr/>
          <a:lstStyle/>
          <a:p>
            <a:r>
              <a:rPr lang="en-US" altLang="en-US" dirty="0"/>
              <a:t>Likewise, in Figure 7(b) the slope of the tangent decreases from left to right, so</a:t>
            </a:r>
            <a:endParaRPr lang="en-IN" dirty="0"/>
          </a:p>
        </p:txBody>
      </p:sp>
      <p:graphicFrame>
        <p:nvGraphicFramePr>
          <p:cNvPr id="24" name="Content Placeholder 23" descr="f prime">
            <a:extLst>
              <a:ext uri="{FF2B5EF4-FFF2-40B4-BE49-F238E27FC236}">
                <a16:creationId xmlns="" xmlns:a16="http://schemas.microsoft.com/office/drawing/2014/main" id="{A846F503-1573-47B1-A8C0-3394C32148F8}"/>
              </a:ext>
            </a:extLst>
          </p:cNvPr>
          <p:cNvGraphicFramePr>
            <a:graphicFrameLocks noGrp="1" noChangeAspect="1"/>
          </p:cNvGraphicFramePr>
          <p:nvPr>
            <p:ph sz="quarter" idx="30"/>
            <p:extLst>
              <p:ext uri="{D42A27DB-BD31-4B8C-83A1-F6EECF244321}">
                <p14:modId xmlns:p14="http://schemas.microsoft.com/office/powerpoint/2010/main" xmlns="" val="2500897111"/>
              </p:ext>
            </p:extLst>
          </p:nvPr>
        </p:nvGraphicFramePr>
        <p:xfrm>
          <a:off x="706438" y="2662238"/>
          <a:ext cx="287337" cy="333375"/>
        </p:xfrm>
        <a:graphic>
          <a:graphicData uri="http://schemas.openxmlformats.org/presentationml/2006/ole">
            <p:oleObj spid="_x0000_s572768" name="Equation" r:id="rId5" imgW="5791200" imgH="6705600" progId="Equation.DSMT4">
              <p:embed/>
            </p:oleObj>
          </a:graphicData>
        </a:graphic>
      </p:graphicFrame>
      <p:sp>
        <p:nvSpPr>
          <p:cNvPr id="11" name="Content Placeholder 10">
            <a:extLst>
              <a:ext uri="{FF2B5EF4-FFF2-40B4-BE49-F238E27FC236}">
                <a16:creationId xmlns="" xmlns:a16="http://schemas.microsoft.com/office/drawing/2014/main" id="{77D8057F-28B5-4833-8900-AFCCBA0EA0A4}"/>
              </a:ext>
            </a:extLst>
          </p:cNvPr>
          <p:cNvSpPr>
            <a:spLocks noGrp="1"/>
          </p:cNvSpPr>
          <p:nvPr>
            <p:ph sz="quarter" idx="31"/>
          </p:nvPr>
        </p:nvSpPr>
        <p:spPr>
          <a:xfrm>
            <a:off x="1055077" y="2689539"/>
            <a:ext cx="3356150" cy="320410"/>
          </a:xfrm>
        </p:spPr>
        <p:txBody>
          <a:bodyPr/>
          <a:lstStyle/>
          <a:p>
            <a:r>
              <a:rPr lang="en-US" altLang="en-US" dirty="0"/>
              <a:t>decreases and therefore</a:t>
            </a:r>
            <a:endParaRPr lang="en-IN" dirty="0"/>
          </a:p>
        </p:txBody>
      </p:sp>
      <p:graphicFrame>
        <p:nvGraphicFramePr>
          <p:cNvPr id="26" name="Content Placeholder 25" descr="f prime prime">
            <a:extLst>
              <a:ext uri="{FF2B5EF4-FFF2-40B4-BE49-F238E27FC236}">
                <a16:creationId xmlns="" xmlns:a16="http://schemas.microsoft.com/office/drawing/2014/main" id="{26928AE3-F7C9-4449-8700-BA87DAE1EE63}"/>
              </a:ext>
            </a:extLst>
          </p:cNvPr>
          <p:cNvGraphicFramePr>
            <a:graphicFrameLocks noGrp="1" noChangeAspect="1"/>
          </p:cNvGraphicFramePr>
          <p:nvPr>
            <p:ph sz="quarter" idx="32"/>
            <p:extLst>
              <p:ext uri="{D42A27DB-BD31-4B8C-83A1-F6EECF244321}">
                <p14:modId xmlns:p14="http://schemas.microsoft.com/office/powerpoint/2010/main" xmlns="" val="1773517324"/>
              </p:ext>
            </p:extLst>
          </p:nvPr>
        </p:nvGraphicFramePr>
        <p:xfrm>
          <a:off x="4451350" y="2697163"/>
          <a:ext cx="322263" cy="322262"/>
        </p:xfrm>
        <a:graphic>
          <a:graphicData uri="http://schemas.openxmlformats.org/presentationml/2006/ole">
            <p:oleObj spid="_x0000_s572769" name="Equation" r:id="rId6" imgW="6705600" imgH="6705600" progId="Equation.DSMT4">
              <p:embed/>
            </p:oleObj>
          </a:graphicData>
        </a:graphic>
      </p:graphicFrame>
      <p:sp>
        <p:nvSpPr>
          <p:cNvPr id="13" name="Content Placeholder 12">
            <a:extLst>
              <a:ext uri="{FF2B5EF4-FFF2-40B4-BE49-F238E27FC236}">
                <a16:creationId xmlns="" xmlns:a16="http://schemas.microsoft.com/office/drawing/2014/main" id="{06EA58F6-F69E-40CD-96D1-DBB234D1DBEA}"/>
              </a:ext>
            </a:extLst>
          </p:cNvPr>
          <p:cNvSpPr>
            <a:spLocks noGrp="1"/>
          </p:cNvSpPr>
          <p:nvPr>
            <p:ph sz="quarter" idx="33"/>
          </p:nvPr>
        </p:nvSpPr>
        <p:spPr>
          <a:xfrm>
            <a:off x="4857680" y="2689410"/>
            <a:ext cx="2708729" cy="299626"/>
          </a:xfrm>
        </p:spPr>
        <p:txBody>
          <a:bodyPr/>
          <a:lstStyle/>
          <a:p>
            <a:r>
              <a:rPr lang="en-US" altLang="en-US" dirty="0"/>
              <a:t>is negative.</a:t>
            </a:r>
          </a:p>
        </p:txBody>
      </p:sp>
      <p:sp>
        <p:nvSpPr>
          <p:cNvPr id="16" name="Content Placeholder 4">
            <a:extLst>
              <a:ext uri="{FF2B5EF4-FFF2-40B4-BE49-F238E27FC236}">
                <a16:creationId xmlns="" xmlns:a16="http://schemas.microsoft.com/office/drawing/2014/main" id="{9C20CB9F-44A6-46EE-9C5C-CBD71C329DC3}"/>
              </a:ext>
            </a:extLst>
          </p:cNvPr>
          <p:cNvSpPr>
            <a:spLocks noGrp="1"/>
          </p:cNvSpPr>
          <p:nvPr>
            <p:ph sz="quarter" idx="4294967295"/>
          </p:nvPr>
        </p:nvSpPr>
        <p:spPr>
          <a:xfrm>
            <a:off x="4886552" y="6292610"/>
            <a:ext cx="2095500" cy="246198"/>
          </a:xfrm>
          <a:prstGeom prst="rect">
            <a:avLst/>
          </a:prstGeom>
        </p:spPr>
        <p:txBody>
          <a:bodyPr/>
          <a:lstStyle/>
          <a:p>
            <a:pPr algn="ctr">
              <a:lnSpc>
                <a:spcPct val="100000"/>
              </a:lnSpc>
            </a:pPr>
            <a:r>
              <a:rPr lang="en-US" altLang="en-US" sz="1200" b="1" dirty="0"/>
              <a:t>Figure 7(b)</a:t>
            </a:r>
          </a:p>
        </p:txBody>
      </p:sp>
      <p:sp>
        <p:nvSpPr>
          <p:cNvPr id="15" name="Content Placeholder 14">
            <a:extLst>
              <a:ext uri="{FF2B5EF4-FFF2-40B4-BE49-F238E27FC236}">
                <a16:creationId xmlns="" xmlns:a16="http://schemas.microsoft.com/office/drawing/2014/main" id="{342FF41A-FA12-4E4A-9084-1FBED5A19C48}"/>
              </a:ext>
            </a:extLst>
          </p:cNvPr>
          <p:cNvSpPr>
            <a:spLocks noGrp="1"/>
          </p:cNvSpPr>
          <p:nvPr>
            <p:ph sz="quarter" idx="35"/>
          </p:nvPr>
        </p:nvSpPr>
        <p:spPr>
          <a:xfrm>
            <a:off x="736600" y="6046411"/>
            <a:ext cx="10617200" cy="246198"/>
          </a:xfrm>
        </p:spPr>
        <p:txBody>
          <a:bodyPr/>
          <a:lstStyle/>
          <a:p>
            <a:pPr algn="ctr"/>
            <a:r>
              <a:rPr lang="en-US" altLang="en-US" sz="1400" dirty="0"/>
              <a:t>Concave downward</a:t>
            </a:r>
            <a:endParaRPr lang="en-US" altLang="en-US" sz="2000" b="1" dirty="0"/>
          </a:p>
        </p:txBody>
      </p:sp>
      <p:pic>
        <p:nvPicPr>
          <p:cNvPr id="19" name="Content Placeholder 9" descr="A concave downward curve is graphed on the first quadrant of the x y coordinate plane. It starts from point upper A, rises rapidly and ends at the point upper B. The curve is labeled g. Three ascending tangents are drawn on the curve.  ">
            <a:extLst>
              <a:ext uri="{FF2B5EF4-FFF2-40B4-BE49-F238E27FC236}">
                <a16:creationId xmlns="" xmlns:a16="http://schemas.microsoft.com/office/drawing/2014/main" id="{2900C7E5-3B31-41EF-8B8F-E962EA6BDF6F}"/>
              </a:ext>
            </a:extLst>
          </p:cNvPr>
          <p:cNvPicPr>
            <a:picLocks noGrp="1" noChangeAspect="1"/>
          </p:cNvPicPr>
          <p:nvPr>
            <p:ph sz="quarter" idx="34"/>
          </p:nvPr>
        </p:nvPicPr>
        <p:blipFill>
          <a:blip r:embed="rId7"/>
          <a:stretch>
            <a:fillRect/>
          </a:stretch>
        </p:blipFill>
        <p:spPr>
          <a:xfrm>
            <a:off x="4090160" y="3085852"/>
            <a:ext cx="3947311" cy="2860895"/>
          </a:xfrm>
          <a:prstGeom prst="rect">
            <a:avLst/>
          </a:prstGeom>
        </p:spPr>
      </p:pic>
    </p:spTree>
    <p:extLst>
      <p:ext uri="{BB962C8B-B14F-4D97-AF65-F5344CB8AC3E}">
        <p14:creationId xmlns:p14="http://schemas.microsoft.com/office/powerpoint/2010/main" xmlns="" val="308260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408C4E-5295-44AE-AB4C-72590BED891E}"/>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(6 of 7)</a:t>
            </a:r>
            <a:endParaRPr lang="en-IN" dirty="0"/>
          </a:p>
        </p:txBody>
      </p:sp>
      <p:sp>
        <p:nvSpPr>
          <p:cNvPr id="3" name="Content Placeholder 2">
            <a:extLst>
              <a:ext uri="{FF2B5EF4-FFF2-40B4-BE49-F238E27FC236}">
                <a16:creationId xmlns="" xmlns:a16="http://schemas.microsoft.com/office/drawing/2014/main" id="{B6C4A359-1FB3-4531-A52A-80AA0C4F907B}"/>
              </a:ext>
            </a:extLst>
          </p:cNvPr>
          <p:cNvSpPr>
            <a:spLocks noGrp="1"/>
          </p:cNvSpPr>
          <p:nvPr>
            <p:ph sz="quarter" idx="23"/>
          </p:nvPr>
        </p:nvSpPr>
        <p:spPr>
          <a:xfrm>
            <a:off x="736600" y="1289049"/>
            <a:ext cx="10718800" cy="1106330"/>
          </a:xfrm>
        </p:spPr>
        <p:txBody>
          <a:bodyPr/>
          <a:lstStyle/>
          <a:p>
            <a:r>
              <a:rPr lang="en-US" altLang="en-US" dirty="0"/>
              <a:t>This reasoning can be reversed and suggests that the following theorem is true.</a:t>
            </a:r>
          </a:p>
          <a:p>
            <a:r>
              <a:rPr lang="en-IN" b="1" dirty="0">
                <a:solidFill>
                  <a:srgbClr val="EF2E24"/>
                </a:solidFill>
              </a:rPr>
              <a:t>Concavity Test</a:t>
            </a:r>
            <a:endParaRPr lang="en-IN" dirty="0">
              <a:solidFill>
                <a:srgbClr val="EF2E24"/>
              </a:solidFill>
            </a:endParaRPr>
          </a:p>
        </p:txBody>
      </p:sp>
      <p:sp>
        <p:nvSpPr>
          <p:cNvPr id="4" name="Content Placeholder 3">
            <a:extLst>
              <a:ext uri="{FF2B5EF4-FFF2-40B4-BE49-F238E27FC236}">
                <a16:creationId xmlns="" xmlns:a16="http://schemas.microsoft.com/office/drawing/2014/main" id="{E1CBABAF-04B0-4C47-BADB-92803EEA1424}"/>
              </a:ext>
            </a:extLst>
          </p:cNvPr>
          <p:cNvSpPr>
            <a:spLocks noGrp="1"/>
          </p:cNvSpPr>
          <p:nvPr>
            <p:ph sz="quarter" idx="24"/>
          </p:nvPr>
        </p:nvSpPr>
        <p:spPr>
          <a:xfrm>
            <a:off x="736600" y="2681117"/>
            <a:ext cx="690266" cy="326369"/>
          </a:xfrm>
        </p:spPr>
        <p:txBody>
          <a:bodyPr/>
          <a:lstStyle/>
          <a:p>
            <a:r>
              <a:rPr lang="en-IN" dirty="0"/>
              <a:t>(a) If</a:t>
            </a:r>
          </a:p>
        </p:txBody>
      </p:sp>
      <p:graphicFrame>
        <p:nvGraphicFramePr>
          <p:cNvPr id="20" name="Content Placeholder 19" descr="f prime prime (x) &gt; 0">
            <a:extLst>
              <a:ext uri="{FF2B5EF4-FFF2-40B4-BE49-F238E27FC236}">
                <a16:creationId xmlns="" xmlns:a16="http://schemas.microsoft.com/office/drawing/2014/main" id="{9153DE32-211B-4168-97FF-2CA02166D2BF}"/>
              </a:ext>
            </a:extLst>
          </p:cNvPr>
          <p:cNvGraphicFramePr>
            <a:graphicFrameLocks noGrp="1" noChangeAspect="1"/>
          </p:cNvGraphicFramePr>
          <p:nvPr>
            <p:ph sz="quarter" idx="25"/>
            <p:extLst>
              <p:ext uri="{D42A27DB-BD31-4B8C-83A1-F6EECF244321}">
                <p14:modId xmlns:p14="http://schemas.microsoft.com/office/powerpoint/2010/main" xmlns="" val="2021590990"/>
              </p:ext>
            </p:extLst>
          </p:nvPr>
        </p:nvGraphicFramePr>
        <p:xfrm>
          <a:off x="1493838" y="2647950"/>
          <a:ext cx="1193800" cy="431800"/>
        </p:xfrm>
        <a:graphic>
          <a:graphicData uri="http://schemas.openxmlformats.org/presentationml/2006/ole">
            <p:oleObj spid="_x0000_s573614" name="Equation" r:id="rId3" imgW="28651200" imgH="10363200" progId="Equation.DSMT4">
              <p:embed/>
            </p:oleObj>
          </a:graphicData>
        </a:graphic>
      </p:graphicFrame>
      <p:sp>
        <p:nvSpPr>
          <p:cNvPr id="6" name="Content Placeholder 5">
            <a:extLst>
              <a:ext uri="{FF2B5EF4-FFF2-40B4-BE49-F238E27FC236}">
                <a16:creationId xmlns="" xmlns:a16="http://schemas.microsoft.com/office/drawing/2014/main" id="{39135868-3F99-4B6E-846C-1F5F94F34A47}"/>
              </a:ext>
            </a:extLst>
          </p:cNvPr>
          <p:cNvSpPr>
            <a:spLocks noGrp="1"/>
          </p:cNvSpPr>
          <p:nvPr>
            <p:ph sz="quarter" idx="26"/>
          </p:nvPr>
        </p:nvSpPr>
        <p:spPr>
          <a:xfrm>
            <a:off x="2784086" y="2681118"/>
            <a:ext cx="8701458" cy="325468"/>
          </a:xfrm>
        </p:spPr>
        <p:txBody>
          <a:bodyPr/>
          <a:lstStyle/>
          <a:p>
            <a:r>
              <a:rPr lang="en-US" dirty="0"/>
              <a:t>on an interval</a:t>
            </a:r>
            <a:r>
              <a:rPr lang="en-IN" dirty="0"/>
              <a:t> </a:t>
            </a:r>
            <a:r>
              <a:rPr lang="en-IN" i="1" dirty="0"/>
              <a:t>I</a:t>
            </a:r>
            <a:r>
              <a:rPr lang="en-IN" dirty="0"/>
              <a:t>, then the graph of </a:t>
            </a:r>
            <a:r>
              <a:rPr lang="en-IN" i="1" dirty="0"/>
              <a:t>f </a:t>
            </a:r>
            <a:r>
              <a:rPr lang="en-IN" dirty="0"/>
              <a:t>is concave upward on </a:t>
            </a:r>
            <a:r>
              <a:rPr lang="en-IN" i="1" dirty="0"/>
              <a:t>I</a:t>
            </a:r>
            <a:r>
              <a:rPr lang="en-IN" dirty="0"/>
              <a:t>.</a:t>
            </a:r>
          </a:p>
        </p:txBody>
      </p:sp>
      <p:sp>
        <p:nvSpPr>
          <p:cNvPr id="7" name="Content Placeholder 6">
            <a:extLst>
              <a:ext uri="{FF2B5EF4-FFF2-40B4-BE49-F238E27FC236}">
                <a16:creationId xmlns="" xmlns:a16="http://schemas.microsoft.com/office/drawing/2014/main" id="{E51A552D-149D-4D60-BB64-55A0A88401DE}"/>
              </a:ext>
            </a:extLst>
          </p:cNvPr>
          <p:cNvSpPr>
            <a:spLocks noGrp="1"/>
          </p:cNvSpPr>
          <p:nvPr>
            <p:ph sz="quarter" idx="27"/>
          </p:nvPr>
        </p:nvSpPr>
        <p:spPr>
          <a:xfrm>
            <a:off x="736600" y="3242213"/>
            <a:ext cx="690266" cy="325468"/>
          </a:xfrm>
        </p:spPr>
        <p:txBody>
          <a:bodyPr/>
          <a:lstStyle/>
          <a:p>
            <a:r>
              <a:rPr lang="en-IN" dirty="0"/>
              <a:t>(b) If</a:t>
            </a:r>
          </a:p>
        </p:txBody>
      </p:sp>
      <p:graphicFrame>
        <p:nvGraphicFramePr>
          <p:cNvPr id="22" name="Content Placeholder 21" descr="f prime prime (x) &lt; 0">
            <a:extLst>
              <a:ext uri="{FF2B5EF4-FFF2-40B4-BE49-F238E27FC236}">
                <a16:creationId xmlns="" xmlns:a16="http://schemas.microsoft.com/office/drawing/2014/main" id="{BF21C45B-26CE-427C-AE6E-3510CC6D034B}"/>
              </a:ext>
            </a:extLst>
          </p:cNvPr>
          <p:cNvGraphicFramePr>
            <a:graphicFrameLocks noGrp="1" noChangeAspect="1"/>
          </p:cNvGraphicFramePr>
          <p:nvPr>
            <p:ph sz="quarter" idx="28"/>
            <p:extLst>
              <p:ext uri="{D42A27DB-BD31-4B8C-83A1-F6EECF244321}">
                <p14:modId xmlns:p14="http://schemas.microsoft.com/office/powerpoint/2010/main" xmlns="" val="946603460"/>
              </p:ext>
            </p:extLst>
          </p:nvPr>
        </p:nvGraphicFramePr>
        <p:xfrm>
          <a:off x="1466850" y="3163888"/>
          <a:ext cx="1193800" cy="431800"/>
        </p:xfrm>
        <a:graphic>
          <a:graphicData uri="http://schemas.openxmlformats.org/presentationml/2006/ole">
            <p:oleObj spid="_x0000_s573615" name="Equation" r:id="rId4" imgW="28651200" imgH="10363200" progId="Equation.DSMT4">
              <p:embed/>
            </p:oleObj>
          </a:graphicData>
        </a:graphic>
      </p:graphicFrame>
      <p:sp>
        <p:nvSpPr>
          <p:cNvPr id="9" name="Content Placeholder 8">
            <a:extLst>
              <a:ext uri="{FF2B5EF4-FFF2-40B4-BE49-F238E27FC236}">
                <a16:creationId xmlns="" xmlns:a16="http://schemas.microsoft.com/office/drawing/2014/main" id="{33B22AEC-9F00-4276-874F-F44753B11C8B}"/>
              </a:ext>
            </a:extLst>
          </p:cNvPr>
          <p:cNvSpPr>
            <a:spLocks noGrp="1"/>
          </p:cNvSpPr>
          <p:nvPr>
            <p:ph sz="quarter" idx="29"/>
          </p:nvPr>
        </p:nvSpPr>
        <p:spPr>
          <a:xfrm>
            <a:off x="2784086" y="3242213"/>
            <a:ext cx="8701458" cy="406767"/>
          </a:xfrm>
        </p:spPr>
        <p:txBody>
          <a:bodyPr/>
          <a:lstStyle/>
          <a:p>
            <a:r>
              <a:rPr lang="en-US" dirty="0"/>
              <a:t>on an interval </a:t>
            </a:r>
            <a:r>
              <a:rPr lang="en-IN" i="1" dirty="0"/>
              <a:t>I</a:t>
            </a:r>
            <a:r>
              <a:rPr lang="en-IN" dirty="0"/>
              <a:t>, then the graph of </a:t>
            </a:r>
            <a:r>
              <a:rPr lang="en-IN" i="1" dirty="0"/>
              <a:t>f </a:t>
            </a:r>
            <a:r>
              <a:rPr lang="en-IN" dirty="0"/>
              <a:t>is concave downward on </a:t>
            </a:r>
            <a:r>
              <a:rPr lang="en-IN" i="1" dirty="0"/>
              <a:t>I</a:t>
            </a:r>
            <a:r>
              <a:rPr lang="en-IN" dirty="0"/>
              <a:t>.</a:t>
            </a:r>
          </a:p>
        </p:txBody>
      </p:sp>
    </p:spTree>
    <p:extLst>
      <p:ext uri="{BB962C8B-B14F-4D97-AF65-F5344CB8AC3E}">
        <p14:creationId xmlns:p14="http://schemas.microsoft.com/office/powerpoint/2010/main" xmlns="" val="96164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D0D2-D2DA-4095-AE4E-C3E8AC6AC575}"/>
              </a:ext>
            </a:extLst>
          </p:cNvPr>
          <p:cNvSpPr>
            <a:spLocks noGrp="1"/>
          </p:cNvSpPr>
          <p:nvPr>
            <p:ph type="title"/>
          </p:nvPr>
        </p:nvSpPr>
        <p:spPr/>
        <p:txBody>
          <a:bodyPr/>
          <a:lstStyle/>
          <a:p>
            <a:r>
              <a:rPr lang="en-US" altLang="en-US" dirty="0"/>
              <a:t>Example 4</a:t>
            </a:r>
            <a:endParaRPr lang="en-IN" sz="2400" b="0" dirty="0"/>
          </a:p>
        </p:txBody>
      </p:sp>
      <p:sp>
        <p:nvSpPr>
          <p:cNvPr id="3" name="Content Placeholder 2">
            <a:extLst>
              <a:ext uri="{FF2B5EF4-FFF2-40B4-BE49-F238E27FC236}">
                <a16:creationId xmlns="" xmlns:a16="http://schemas.microsoft.com/office/drawing/2014/main" id="{EA654E34-62BB-47AB-93CB-23AC42222B1A}"/>
              </a:ext>
            </a:extLst>
          </p:cNvPr>
          <p:cNvSpPr>
            <a:spLocks noGrp="1"/>
          </p:cNvSpPr>
          <p:nvPr>
            <p:ph sz="quarter" idx="12"/>
          </p:nvPr>
        </p:nvSpPr>
        <p:spPr>
          <a:xfrm>
            <a:off x="741971" y="1292277"/>
            <a:ext cx="10721975" cy="1712708"/>
          </a:xfrm>
        </p:spPr>
        <p:txBody>
          <a:bodyPr/>
          <a:lstStyle/>
          <a:p>
            <a:pPr>
              <a:lnSpc>
                <a:spcPct val="100000"/>
              </a:lnSpc>
              <a:tabLst>
                <a:tab pos="457200" algn="l"/>
                <a:tab pos="1371600" algn="l"/>
                <a:tab pos="1547813" algn="l"/>
              </a:tabLst>
            </a:pPr>
            <a:r>
              <a:rPr lang="en-US" altLang="en-US" dirty="0"/>
              <a:t>Figure 9 shows a population graph for honeybees raised in an apiary. How does the rate of population </a:t>
            </a:r>
            <a:r>
              <a:rPr lang="en-IN" dirty="0"/>
              <a:t>growth</a:t>
            </a:r>
            <a:r>
              <a:rPr lang="en-US" altLang="en-US" dirty="0"/>
              <a:t> change over time? When is this rate highest?</a:t>
            </a:r>
          </a:p>
          <a:p>
            <a:pPr>
              <a:lnSpc>
                <a:spcPct val="100000"/>
              </a:lnSpc>
              <a:tabLst>
                <a:tab pos="457200" algn="l"/>
                <a:tab pos="1371600" algn="l"/>
                <a:tab pos="1547813" algn="l"/>
              </a:tabLst>
            </a:pPr>
            <a:r>
              <a:rPr lang="en-US" altLang="en-US" dirty="0"/>
              <a:t>Over what intervals is </a:t>
            </a:r>
            <a:r>
              <a:rPr lang="en-US" altLang="en-US" i="1" dirty="0"/>
              <a:t>P </a:t>
            </a:r>
            <a:r>
              <a:rPr lang="en-US" altLang="en-US" dirty="0"/>
              <a:t>concave upward or concave downward?</a:t>
            </a:r>
          </a:p>
        </p:txBody>
      </p:sp>
      <p:sp>
        <p:nvSpPr>
          <p:cNvPr id="7" name="Content Placeholder 6">
            <a:extLst>
              <a:ext uri="{FF2B5EF4-FFF2-40B4-BE49-F238E27FC236}">
                <a16:creationId xmlns="" xmlns:a16="http://schemas.microsoft.com/office/drawing/2014/main" id="{D3D99109-BB4F-42CB-94B6-819BDEEA69F6}"/>
              </a:ext>
            </a:extLst>
          </p:cNvPr>
          <p:cNvSpPr>
            <a:spLocks noGrp="1"/>
          </p:cNvSpPr>
          <p:nvPr>
            <p:ph sz="quarter" idx="14"/>
          </p:nvPr>
        </p:nvSpPr>
        <p:spPr>
          <a:xfrm>
            <a:off x="741971" y="5760598"/>
            <a:ext cx="10611829" cy="382137"/>
          </a:xfrm>
        </p:spPr>
        <p:txBody>
          <a:bodyPr/>
          <a:lstStyle/>
          <a:p>
            <a:pPr algn="ctr"/>
            <a:r>
              <a:rPr lang="en-US" altLang="en-US" sz="1200" b="1" dirty="0"/>
              <a:t>Figure 9</a:t>
            </a:r>
          </a:p>
        </p:txBody>
      </p:sp>
      <p:pic>
        <p:nvPicPr>
          <p:cNvPr id="6" name="Content Placeholder 5" descr="A curve is graphed on the first quadrant of the t P coordinate plane. The P-axis represents Number of bees in thousands, and the t-axis represents Time in weeks. It enters the bottom left of the viewing window at the point (1, 0), increases rapidly to a certain point then increases slowly and exist the top right of the viewing window at the point (18, 70). ">
            <a:extLst>
              <a:ext uri="{FF2B5EF4-FFF2-40B4-BE49-F238E27FC236}">
                <a16:creationId xmlns="" xmlns:a16="http://schemas.microsoft.com/office/drawing/2014/main" id="{ADE95B69-DF57-45CA-855E-71B41F316FF9}"/>
              </a:ext>
            </a:extLst>
          </p:cNvPr>
          <p:cNvPicPr>
            <a:picLocks noGrp="1" noChangeAspect="1"/>
          </p:cNvPicPr>
          <p:nvPr>
            <p:ph sz="quarter" idx="13"/>
          </p:nvPr>
        </p:nvPicPr>
        <p:blipFill>
          <a:blip r:embed="rId2"/>
          <a:stretch>
            <a:fillRect/>
          </a:stretch>
        </p:blipFill>
        <p:spPr>
          <a:xfrm>
            <a:off x="3994082" y="3004985"/>
            <a:ext cx="4107607" cy="2453611"/>
          </a:xfrm>
          <a:prstGeom prst="rect">
            <a:avLst/>
          </a:prstGeom>
        </p:spPr>
      </p:pic>
    </p:spTree>
    <p:extLst>
      <p:ext uri="{BB962C8B-B14F-4D97-AF65-F5344CB8AC3E}">
        <p14:creationId xmlns:p14="http://schemas.microsoft.com/office/powerpoint/2010/main" xmlns="" val="400147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7EAF2-2A04-4EEA-89E5-9850B0E7B5DB}"/>
              </a:ext>
            </a:extLst>
          </p:cNvPr>
          <p:cNvSpPr>
            <a:spLocks noGrp="1"/>
          </p:cNvSpPr>
          <p:nvPr>
            <p:ph type="title"/>
          </p:nvPr>
        </p:nvSpPr>
        <p:spPr/>
        <p:txBody>
          <a:bodyPr/>
          <a:lstStyle/>
          <a:p>
            <a:r>
              <a:rPr lang="en-US" altLang="en-US" dirty="0"/>
              <a:t>Example 4 – Solution</a:t>
            </a:r>
            <a:endParaRPr lang="en-IN" dirty="0"/>
          </a:p>
        </p:txBody>
      </p:sp>
      <p:sp>
        <p:nvSpPr>
          <p:cNvPr id="3" name="Content Placeholder 2">
            <a:extLst>
              <a:ext uri="{FF2B5EF4-FFF2-40B4-BE49-F238E27FC236}">
                <a16:creationId xmlns="" xmlns:a16="http://schemas.microsoft.com/office/drawing/2014/main" id="{0469406F-4EB2-40A5-B3B7-6F93DD2E97A7}"/>
              </a:ext>
            </a:extLst>
          </p:cNvPr>
          <p:cNvSpPr>
            <a:spLocks noGrp="1"/>
          </p:cNvSpPr>
          <p:nvPr>
            <p:ph sz="quarter" idx="23"/>
          </p:nvPr>
        </p:nvSpPr>
        <p:spPr>
          <a:xfrm>
            <a:off x="736600" y="1289049"/>
            <a:ext cx="10718800" cy="2115651"/>
          </a:xfrm>
        </p:spPr>
        <p:txBody>
          <a:bodyPr/>
          <a:lstStyle/>
          <a:p>
            <a:pPr>
              <a:lnSpc>
                <a:spcPct val="100000"/>
              </a:lnSpc>
              <a:spcAft>
                <a:spcPts val="600"/>
              </a:spcAft>
              <a:tabLst>
                <a:tab pos="457200" algn="l"/>
                <a:tab pos="1371600" algn="l"/>
                <a:tab pos="1547813" algn="l"/>
              </a:tabLst>
            </a:pPr>
            <a:r>
              <a:rPr lang="en-US" altLang="en-US" dirty="0"/>
              <a:t>By looking at the slope of the curve as </a:t>
            </a:r>
            <a:r>
              <a:rPr lang="en-US" altLang="en-US" i="1" dirty="0"/>
              <a:t>t </a:t>
            </a:r>
            <a:r>
              <a:rPr lang="en-US" altLang="en-US" dirty="0"/>
              <a:t>increases, we see that the rate of growth of the population is initially very small, then gets larger until it reaches a maximum at about </a:t>
            </a:r>
            <a:r>
              <a:rPr lang="en-US" altLang="en-US" i="1" dirty="0"/>
              <a:t>t </a:t>
            </a:r>
            <a:r>
              <a:rPr lang="en-US" altLang="en-US" dirty="0"/>
              <a:t>=12 weeks, and decreases as the population begins to level off.</a:t>
            </a:r>
          </a:p>
          <a:p>
            <a:pPr>
              <a:lnSpc>
                <a:spcPct val="100000"/>
              </a:lnSpc>
              <a:spcAft>
                <a:spcPts val="600"/>
              </a:spcAft>
              <a:tabLst>
                <a:tab pos="457200" algn="l"/>
                <a:tab pos="1371600" algn="l"/>
                <a:tab pos="1547813" algn="l"/>
              </a:tabLst>
            </a:pPr>
            <a:r>
              <a:rPr lang="en-US" altLang="en-US" dirty="0"/>
              <a:t>As the population approaches its maximum value of about 75,000 (called the</a:t>
            </a:r>
            <a:endParaRPr lang="en-IN" dirty="0"/>
          </a:p>
        </p:txBody>
      </p:sp>
      <p:sp>
        <p:nvSpPr>
          <p:cNvPr id="4" name="Content Placeholder 3">
            <a:extLst>
              <a:ext uri="{FF2B5EF4-FFF2-40B4-BE49-F238E27FC236}">
                <a16:creationId xmlns="" xmlns:a16="http://schemas.microsoft.com/office/drawing/2014/main" id="{CA96848C-D5D9-44F7-ABF8-47490F544B68}"/>
              </a:ext>
            </a:extLst>
          </p:cNvPr>
          <p:cNvSpPr>
            <a:spLocks noGrp="1"/>
          </p:cNvSpPr>
          <p:nvPr>
            <p:ph sz="quarter" idx="24"/>
          </p:nvPr>
        </p:nvSpPr>
        <p:spPr>
          <a:xfrm>
            <a:off x="736600" y="3377285"/>
            <a:ext cx="5262266" cy="367079"/>
          </a:xfrm>
        </p:spPr>
        <p:txBody>
          <a:bodyPr/>
          <a:lstStyle/>
          <a:p>
            <a:r>
              <a:rPr lang="en-US" altLang="en-US" i="1" dirty="0"/>
              <a:t>carrying capacity</a:t>
            </a:r>
            <a:r>
              <a:rPr lang="en-US" altLang="en-US" dirty="0"/>
              <a:t>), the rate of increase,</a:t>
            </a:r>
            <a:endParaRPr lang="en-IN" dirty="0"/>
          </a:p>
        </p:txBody>
      </p:sp>
      <p:graphicFrame>
        <p:nvGraphicFramePr>
          <p:cNvPr id="12" name="Content Placeholder 11" descr="P prime (t)">
            <a:extLst>
              <a:ext uri="{FF2B5EF4-FFF2-40B4-BE49-F238E27FC236}">
                <a16:creationId xmlns="" xmlns:a16="http://schemas.microsoft.com/office/drawing/2014/main" id="{FA6E4632-9F50-4206-984B-CDF390F52071}"/>
              </a:ext>
            </a:extLst>
          </p:cNvPr>
          <p:cNvGraphicFramePr>
            <a:graphicFrameLocks noGrp="1" noChangeAspect="1"/>
          </p:cNvGraphicFramePr>
          <p:nvPr>
            <p:ph sz="quarter" idx="25"/>
            <p:extLst>
              <p:ext uri="{D42A27DB-BD31-4B8C-83A1-F6EECF244321}">
                <p14:modId xmlns:p14="http://schemas.microsoft.com/office/powerpoint/2010/main" xmlns="" val="4025465925"/>
              </p:ext>
            </p:extLst>
          </p:nvPr>
        </p:nvGraphicFramePr>
        <p:xfrm>
          <a:off x="6078311" y="3363136"/>
          <a:ext cx="774700" cy="431800"/>
        </p:xfrm>
        <a:graphic>
          <a:graphicData uri="http://schemas.openxmlformats.org/presentationml/2006/ole">
            <p:oleObj spid="_x0000_s574551" name="Equation" r:id="rId3" imgW="18592800" imgH="10363200" progId="Equation.DSMT4">
              <p:embed/>
            </p:oleObj>
          </a:graphicData>
        </a:graphic>
      </p:graphicFrame>
      <p:sp>
        <p:nvSpPr>
          <p:cNvPr id="6" name="Content Placeholder 5">
            <a:extLst>
              <a:ext uri="{FF2B5EF4-FFF2-40B4-BE49-F238E27FC236}">
                <a16:creationId xmlns="" xmlns:a16="http://schemas.microsoft.com/office/drawing/2014/main" id="{527D360C-4C40-47C9-9F3F-D6D5F31217D8}"/>
              </a:ext>
            </a:extLst>
          </p:cNvPr>
          <p:cNvSpPr>
            <a:spLocks noGrp="1"/>
          </p:cNvSpPr>
          <p:nvPr>
            <p:ph sz="quarter" idx="26"/>
          </p:nvPr>
        </p:nvSpPr>
        <p:spPr>
          <a:xfrm>
            <a:off x="6934334" y="3377650"/>
            <a:ext cx="4541162" cy="377809"/>
          </a:xfrm>
        </p:spPr>
        <p:txBody>
          <a:bodyPr/>
          <a:lstStyle/>
          <a:p>
            <a:r>
              <a:rPr lang="en-US" altLang="en-US" dirty="0"/>
              <a:t>approaches 0.</a:t>
            </a:r>
            <a:endParaRPr lang="en-IN" dirty="0"/>
          </a:p>
        </p:txBody>
      </p:sp>
      <p:sp>
        <p:nvSpPr>
          <p:cNvPr id="7" name="Content Placeholder 6">
            <a:extLst>
              <a:ext uri="{FF2B5EF4-FFF2-40B4-BE49-F238E27FC236}">
                <a16:creationId xmlns="" xmlns:a16="http://schemas.microsoft.com/office/drawing/2014/main" id="{CF0B90D3-1671-4745-923D-F9D01DE82569}"/>
              </a:ext>
            </a:extLst>
          </p:cNvPr>
          <p:cNvSpPr>
            <a:spLocks noGrp="1"/>
          </p:cNvSpPr>
          <p:nvPr>
            <p:ph sz="quarter" idx="27"/>
          </p:nvPr>
        </p:nvSpPr>
        <p:spPr>
          <a:xfrm>
            <a:off x="736600" y="4047353"/>
            <a:ext cx="10718800" cy="871011"/>
          </a:xfrm>
        </p:spPr>
        <p:txBody>
          <a:bodyPr/>
          <a:lstStyle/>
          <a:p>
            <a:pPr>
              <a:lnSpc>
                <a:spcPct val="100000"/>
              </a:lnSpc>
            </a:pPr>
            <a:r>
              <a:rPr lang="en-US" altLang="en-US" dirty="0"/>
              <a:t>The curve appears to be concave upward on (0, 12) and concave downward on (12, 18).</a:t>
            </a:r>
          </a:p>
        </p:txBody>
      </p:sp>
    </p:spTree>
    <p:extLst>
      <p:ext uri="{BB962C8B-B14F-4D97-AF65-F5344CB8AC3E}">
        <p14:creationId xmlns:p14="http://schemas.microsoft.com/office/powerpoint/2010/main" xmlns="" val="3841740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2752A0-3B2E-44CF-8784-5BE70B3C5714}"/>
              </a:ext>
            </a:extLst>
          </p:cNvPr>
          <p:cNvSpPr>
            <a:spLocks noGrp="1"/>
          </p:cNvSpPr>
          <p:nvPr>
            <p:ph type="title"/>
          </p:nvPr>
        </p:nvSpPr>
        <p:spPr/>
        <p:txBody>
          <a:bodyPr/>
          <a:lstStyle/>
          <a:p>
            <a:r>
              <a:rPr lang="en-IN" dirty="0"/>
              <a:t>What Does </a:t>
            </a:r>
            <a:r>
              <a:rPr lang="en-IN" i="1" dirty="0"/>
              <a:t>f″</a:t>
            </a:r>
            <a:r>
              <a:rPr lang="en-IN" dirty="0"/>
              <a:t> Say About </a:t>
            </a:r>
            <a:r>
              <a:rPr lang="en-IN" i="1" dirty="0"/>
              <a:t>f</a:t>
            </a:r>
            <a:r>
              <a:rPr lang="en-IN" dirty="0"/>
              <a:t> ? </a:t>
            </a:r>
            <a:r>
              <a:rPr lang="en-IN" b="0" dirty="0"/>
              <a:t>(7 of 7)</a:t>
            </a:r>
            <a:endParaRPr lang="en-IN" dirty="0"/>
          </a:p>
        </p:txBody>
      </p:sp>
      <p:sp>
        <p:nvSpPr>
          <p:cNvPr id="3" name="Content Placeholder 2">
            <a:extLst>
              <a:ext uri="{FF2B5EF4-FFF2-40B4-BE49-F238E27FC236}">
                <a16:creationId xmlns="" xmlns:a16="http://schemas.microsoft.com/office/drawing/2014/main" id="{889C33C1-2662-4251-B38D-36646DD88EAB}"/>
              </a:ext>
            </a:extLst>
          </p:cNvPr>
          <p:cNvSpPr>
            <a:spLocks noGrp="1"/>
          </p:cNvSpPr>
          <p:nvPr>
            <p:ph sz="quarter" idx="23"/>
          </p:nvPr>
        </p:nvSpPr>
        <p:spPr>
          <a:xfrm>
            <a:off x="736600" y="1289049"/>
            <a:ext cx="10706100" cy="1468006"/>
          </a:xfrm>
        </p:spPr>
        <p:txBody>
          <a:bodyPr/>
          <a:lstStyle/>
          <a:p>
            <a:pPr>
              <a:lnSpc>
                <a:spcPct val="100000"/>
              </a:lnSpc>
            </a:pPr>
            <a:r>
              <a:rPr lang="en-IN" b="1" dirty="0">
                <a:solidFill>
                  <a:srgbClr val="EF2E24"/>
                </a:solidFill>
              </a:rPr>
              <a:t>Definition</a:t>
            </a:r>
            <a:r>
              <a:rPr lang="en-IN" b="1" dirty="0"/>
              <a:t> </a:t>
            </a:r>
            <a:r>
              <a:rPr lang="en-IN" dirty="0"/>
              <a:t>A point </a:t>
            </a:r>
            <a:r>
              <a:rPr lang="en-IN" i="1" dirty="0"/>
              <a:t>P </a:t>
            </a:r>
            <a:r>
              <a:rPr lang="en-IN" dirty="0"/>
              <a:t>on a curve </a:t>
            </a:r>
            <a:r>
              <a:rPr lang="en-IN" i="1" dirty="0"/>
              <a:t>y </a:t>
            </a:r>
            <a:r>
              <a:rPr lang="en-IN" dirty="0"/>
              <a:t>= </a:t>
            </a:r>
            <a:r>
              <a:rPr lang="en-IN" i="1" dirty="0"/>
              <a:t>f</a:t>
            </a:r>
            <a:r>
              <a:rPr lang="en-IN" dirty="0"/>
              <a:t>(</a:t>
            </a:r>
            <a:r>
              <a:rPr lang="en-IN" i="1" dirty="0"/>
              <a:t>x</a:t>
            </a:r>
            <a:r>
              <a:rPr lang="en-IN" dirty="0"/>
              <a:t>) is called an </a:t>
            </a:r>
            <a:r>
              <a:rPr lang="en-IN" b="1" dirty="0"/>
              <a:t>inflection point </a:t>
            </a:r>
            <a:r>
              <a:rPr lang="en-IN" dirty="0"/>
              <a:t>if </a:t>
            </a:r>
            <a:r>
              <a:rPr lang="en-IN" i="1" dirty="0"/>
              <a:t>f </a:t>
            </a:r>
            <a:r>
              <a:rPr lang="en-IN" dirty="0"/>
              <a:t>is continuous there and the curve changes from concave upward to concave downward or from concave downward to concave upward at </a:t>
            </a:r>
            <a:r>
              <a:rPr lang="en-IN" i="1" dirty="0"/>
              <a:t>P</a:t>
            </a:r>
            <a:r>
              <a:rPr lang="en-IN" dirty="0"/>
              <a:t>.</a:t>
            </a:r>
          </a:p>
        </p:txBody>
      </p:sp>
    </p:spTree>
    <p:extLst>
      <p:ext uri="{BB962C8B-B14F-4D97-AF65-F5344CB8AC3E}">
        <p14:creationId xmlns:p14="http://schemas.microsoft.com/office/powerpoint/2010/main" xmlns="" val="17729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The Second Derivative Test</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What Does </a:t>
            </a:r>
            <a:r>
              <a:rPr lang="en-IN" i="1" dirty="0">
                <a:solidFill>
                  <a:srgbClr val="0079C2"/>
                </a:solidFill>
              </a:rPr>
              <a:t>f</a:t>
            </a:r>
            <a:r>
              <a:rPr lang="en-IN" sz="800" i="1" dirty="0">
                <a:solidFill>
                  <a:srgbClr val="0079C2"/>
                </a:solidFill>
              </a:rPr>
              <a:t> </a:t>
            </a:r>
            <a:r>
              <a:rPr lang="en-IN" i="1" dirty="0">
                <a:solidFill>
                  <a:srgbClr val="0079C2"/>
                </a:solidFill>
              </a:rPr>
              <a:t>′</a:t>
            </a:r>
            <a:r>
              <a:rPr lang="en-IN" dirty="0">
                <a:solidFill>
                  <a:srgbClr val="0079C2"/>
                </a:solidFill>
              </a:rPr>
              <a:t> Say About </a:t>
            </a:r>
            <a:r>
              <a:rPr lang="en-IN" i="1" dirty="0">
                <a:solidFill>
                  <a:srgbClr val="0079C2"/>
                </a:solidFill>
              </a:rPr>
              <a:t>f</a:t>
            </a:r>
            <a:r>
              <a:rPr lang="en-IN" dirty="0">
                <a:solidFill>
                  <a:srgbClr val="0079C2"/>
                </a:solidFill>
              </a:rPr>
              <a:t> ?</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2752A0-3B2E-44CF-8784-5BE70B3C5714}"/>
              </a:ext>
            </a:extLst>
          </p:cNvPr>
          <p:cNvSpPr>
            <a:spLocks noGrp="1"/>
          </p:cNvSpPr>
          <p:nvPr>
            <p:ph type="title"/>
          </p:nvPr>
        </p:nvSpPr>
        <p:spPr/>
        <p:txBody>
          <a:bodyPr/>
          <a:lstStyle/>
          <a:p>
            <a:r>
              <a:rPr lang="en-IN" dirty="0"/>
              <a:t>The Second Derivative Test (1 of 1)</a:t>
            </a:r>
          </a:p>
        </p:txBody>
      </p:sp>
      <p:sp>
        <p:nvSpPr>
          <p:cNvPr id="3" name="Content Placeholder 2">
            <a:extLst>
              <a:ext uri="{FF2B5EF4-FFF2-40B4-BE49-F238E27FC236}">
                <a16:creationId xmlns="" xmlns:a16="http://schemas.microsoft.com/office/drawing/2014/main" id="{889C33C1-2662-4251-B38D-36646DD88EAB}"/>
              </a:ext>
            </a:extLst>
          </p:cNvPr>
          <p:cNvSpPr>
            <a:spLocks noGrp="1"/>
          </p:cNvSpPr>
          <p:nvPr>
            <p:ph sz="quarter" idx="23"/>
          </p:nvPr>
        </p:nvSpPr>
        <p:spPr>
          <a:xfrm>
            <a:off x="736600" y="1289049"/>
            <a:ext cx="10706100" cy="896277"/>
          </a:xfrm>
        </p:spPr>
        <p:txBody>
          <a:bodyPr/>
          <a:lstStyle/>
          <a:p>
            <a:r>
              <a:rPr lang="en-IN" b="1" dirty="0">
                <a:solidFill>
                  <a:srgbClr val="EF2E24"/>
                </a:solidFill>
              </a:rPr>
              <a:t>The Second Derivative Test </a:t>
            </a:r>
            <a:r>
              <a:rPr lang="en-IN" dirty="0"/>
              <a:t>Suppose</a:t>
            </a:r>
          </a:p>
        </p:txBody>
      </p:sp>
      <p:graphicFrame>
        <p:nvGraphicFramePr>
          <p:cNvPr id="20" name="Content Placeholder 19" descr="f prime prime">
            <a:extLst>
              <a:ext uri="{FF2B5EF4-FFF2-40B4-BE49-F238E27FC236}">
                <a16:creationId xmlns="" xmlns:a16="http://schemas.microsoft.com/office/drawing/2014/main" id="{0C08AFC6-6460-47B7-B706-65EEE388030A}"/>
              </a:ext>
            </a:extLst>
          </p:cNvPr>
          <p:cNvGraphicFramePr>
            <a:graphicFrameLocks noGrp="1" noChangeAspect="1"/>
          </p:cNvGraphicFramePr>
          <p:nvPr>
            <p:ph sz="quarter" idx="25"/>
            <p:extLst>
              <p:ext uri="{D42A27DB-BD31-4B8C-83A1-F6EECF244321}">
                <p14:modId xmlns:p14="http://schemas.microsoft.com/office/powerpoint/2010/main" xmlns="" val="3372347776"/>
              </p:ext>
            </p:extLst>
          </p:nvPr>
        </p:nvGraphicFramePr>
        <p:xfrm>
          <a:off x="6080094" y="1307640"/>
          <a:ext cx="279400" cy="279400"/>
        </p:xfrm>
        <a:graphic>
          <a:graphicData uri="http://schemas.openxmlformats.org/presentationml/2006/ole">
            <p:oleObj spid="_x0000_s637014" name="Equation" r:id="rId3" imgW="6705600" imgH="6705600" progId="Equation.DSMT4">
              <p:embed/>
            </p:oleObj>
          </a:graphicData>
        </a:graphic>
      </p:graphicFrame>
      <p:sp>
        <p:nvSpPr>
          <p:cNvPr id="6" name="Content Placeholder 5">
            <a:extLst>
              <a:ext uri="{FF2B5EF4-FFF2-40B4-BE49-F238E27FC236}">
                <a16:creationId xmlns="" xmlns:a16="http://schemas.microsoft.com/office/drawing/2014/main" id="{601E8F32-9BFB-455B-ADB5-FC25F89B63FB}"/>
              </a:ext>
            </a:extLst>
          </p:cNvPr>
          <p:cNvSpPr>
            <a:spLocks noGrp="1"/>
          </p:cNvSpPr>
          <p:nvPr>
            <p:ph sz="quarter" idx="26"/>
          </p:nvPr>
        </p:nvSpPr>
        <p:spPr>
          <a:xfrm>
            <a:off x="6417550" y="1293126"/>
            <a:ext cx="4495238" cy="325808"/>
          </a:xfrm>
        </p:spPr>
        <p:txBody>
          <a:bodyPr/>
          <a:lstStyle/>
          <a:p>
            <a:r>
              <a:rPr lang="en-IN" dirty="0"/>
              <a:t>is continuous near </a:t>
            </a:r>
            <a:r>
              <a:rPr lang="en-IN" i="1" dirty="0"/>
              <a:t>c</a:t>
            </a:r>
            <a:r>
              <a:rPr lang="en-IN" dirty="0"/>
              <a:t>.</a:t>
            </a:r>
          </a:p>
        </p:txBody>
      </p:sp>
      <p:sp>
        <p:nvSpPr>
          <p:cNvPr id="7" name="Content Placeholder 6">
            <a:extLst>
              <a:ext uri="{FF2B5EF4-FFF2-40B4-BE49-F238E27FC236}">
                <a16:creationId xmlns="" xmlns:a16="http://schemas.microsoft.com/office/drawing/2014/main" id="{86E016F3-00BE-46EE-96BA-453113096B9E}"/>
              </a:ext>
            </a:extLst>
          </p:cNvPr>
          <p:cNvSpPr>
            <a:spLocks noGrp="1"/>
          </p:cNvSpPr>
          <p:nvPr>
            <p:ph sz="quarter" idx="27"/>
          </p:nvPr>
        </p:nvSpPr>
        <p:spPr>
          <a:xfrm>
            <a:off x="736600" y="1939924"/>
            <a:ext cx="740508" cy="348190"/>
          </a:xfrm>
        </p:spPr>
        <p:txBody>
          <a:bodyPr/>
          <a:lstStyle/>
          <a:p>
            <a:r>
              <a:rPr lang="en-IN" dirty="0"/>
              <a:t>(a) If</a:t>
            </a:r>
          </a:p>
        </p:txBody>
      </p:sp>
      <p:graphicFrame>
        <p:nvGraphicFramePr>
          <p:cNvPr id="22" name="Content Placeholder 21" descr="f prime (c) = 0 and f prime prime (c) &gt;0">
            <a:extLst>
              <a:ext uri="{FF2B5EF4-FFF2-40B4-BE49-F238E27FC236}">
                <a16:creationId xmlns="" xmlns:a16="http://schemas.microsoft.com/office/drawing/2014/main" id="{B2022DCA-765E-4667-8C9D-84D845A573F7}"/>
              </a:ext>
            </a:extLst>
          </p:cNvPr>
          <p:cNvGraphicFramePr>
            <a:graphicFrameLocks noGrp="1" noChangeAspect="1"/>
          </p:cNvGraphicFramePr>
          <p:nvPr>
            <p:ph sz="quarter" idx="28"/>
            <p:extLst>
              <p:ext uri="{D42A27DB-BD31-4B8C-83A1-F6EECF244321}">
                <p14:modId xmlns:p14="http://schemas.microsoft.com/office/powerpoint/2010/main" xmlns="" val="2856595100"/>
              </p:ext>
            </p:extLst>
          </p:nvPr>
        </p:nvGraphicFramePr>
        <p:xfrm>
          <a:off x="1528763" y="1907299"/>
          <a:ext cx="3035300" cy="431800"/>
        </p:xfrm>
        <a:graphic>
          <a:graphicData uri="http://schemas.openxmlformats.org/presentationml/2006/ole">
            <p:oleObj spid="_x0000_s637015" name="Equation" r:id="rId4" imgW="72847200" imgH="10363200" progId="Equation.DSMT4">
              <p:embed/>
            </p:oleObj>
          </a:graphicData>
        </a:graphic>
      </p:graphicFrame>
      <p:sp>
        <p:nvSpPr>
          <p:cNvPr id="9" name="Content Placeholder 8">
            <a:extLst>
              <a:ext uri="{FF2B5EF4-FFF2-40B4-BE49-F238E27FC236}">
                <a16:creationId xmlns="" xmlns:a16="http://schemas.microsoft.com/office/drawing/2014/main" id="{A9E16689-C18D-4304-B154-0E50EEA9D362}"/>
              </a:ext>
            </a:extLst>
          </p:cNvPr>
          <p:cNvSpPr>
            <a:spLocks noGrp="1"/>
          </p:cNvSpPr>
          <p:nvPr>
            <p:ph sz="quarter" idx="29"/>
          </p:nvPr>
        </p:nvSpPr>
        <p:spPr>
          <a:xfrm>
            <a:off x="4655450" y="1936699"/>
            <a:ext cx="5101498" cy="320704"/>
          </a:xfrm>
        </p:spPr>
        <p:txBody>
          <a:bodyPr/>
          <a:lstStyle/>
          <a:p>
            <a:r>
              <a:rPr lang="en-IN" dirty="0"/>
              <a:t>then </a:t>
            </a:r>
            <a:r>
              <a:rPr lang="en-IN" i="1" dirty="0"/>
              <a:t>f </a:t>
            </a:r>
            <a:r>
              <a:rPr lang="en-IN" dirty="0"/>
              <a:t>has a local minimum at </a:t>
            </a:r>
            <a:r>
              <a:rPr lang="en-IN" i="1" dirty="0"/>
              <a:t>c</a:t>
            </a:r>
            <a:r>
              <a:rPr lang="en-IN" dirty="0"/>
              <a:t>.</a:t>
            </a:r>
          </a:p>
        </p:txBody>
      </p:sp>
      <p:sp>
        <p:nvSpPr>
          <p:cNvPr id="10" name="Content Placeholder 9">
            <a:extLst>
              <a:ext uri="{FF2B5EF4-FFF2-40B4-BE49-F238E27FC236}">
                <a16:creationId xmlns="" xmlns:a16="http://schemas.microsoft.com/office/drawing/2014/main" id="{8169F78B-D0C4-4BD3-AED4-25AA90C4799A}"/>
              </a:ext>
            </a:extLst>
          </p:cNvPr>
          <p:cNvSpPr>
            <a:spLocks noGrp="1"/>
          </p:cNvSpPr>
          <p:nvPr>
            <p:ph sz="quarter" idx="30"/>
          </p:nvPr>
        </p:nvSpPr>
        <p:spPr>
          <a:xfrm>
            <a:off x="736600" y="2461643"/>
            <a:ext cx="660121" cy="333514"/>
          </a:xfrm>
        </p:spPr>
        <p:txBody>
          <a:bodyPr/>
          <a:lstStyle/>
          <a:p>
            <a:r>
              <a:rPr lang="en-IN" dirty="0"/>
              <a:t>(b) If</a:t>
            </a:r>
          </a:p>
        </p:txBody>
      </p:sp>
      <p:graphicFrame>
        <p:nvGraphicFramePr>
          <p:cNvPr id="24" name="Content Placeholder 23" descr="f prime (c) = 0 and f prime prime (c) &lt; 0">
            <a:extLst>
              <a:ext uri="{FF2B5EF4-FFF2-40B4-BE49-F238E27FC236}">
                <a16:creationId xmlns="" xmlns:a16="http://schemas.microsoft.com/office/drawing/2014/main" id="{A691F232-653C-4FC6-A82C-3936AEC156C2}"/>
              </a:ext>
            </a:extLst>
          </p:cNvPr>
          <p:cNvGraphicFramePr>
            <a:graphicFrameLocks noGrp="1" noChangeAspect="1"/>
          </p:cNvGraphicFramePr>
          <p:nvPr>
            <p:ph sz="quarter" idx="31"/>
            <p:extLst>
              <p:ext uri="{D42A27DB-BD31-4B8C-83A1-F6EECF244321}">
                <p14:modId xmlns:p14="http://schemas.microsoft.com/office/powerpoint/2010/main" xmlns="" val="140288194"/>
              </p:ext>
            </p:extLst>
          </p:nvPr>
        </p:nvGraphicFramePr>
        <p:xfrm>
          <a:off x="1512888" y="2429587"/>
          <a:ext cx="3035300" cy="431800"/>
        </p:xfrm>
        <a:graphic>
          <a:graphicData uri="http://schemas.openxmlformats.org/presentationml/2006/ole">
            <p:oleObj spid="_x0000_s637016" name="Equation" r:id="rId5" imgW="72847200" imgH="10363200" progId="Equation.DSMT4">
              <p:embed/>
            </p:oleObj>
          </a:graphicData>
        </a:graphic>
      </p:graphicFrame>
      <p:sp>
        <p:nvSpPr>
          <p:cNvPr id="12" name="Content Placeholder 11">
            <a:extLst>
              <a:ext uri="{FF2B5EF4-FFF2-40B4-BE49-F238E27FC236}">
                <a16:creationId xmlns="" xmlns:a16="http://schemas.microsoft.com/office/drawing/2014/main" id="{6ACEA2F0-658D-4100-B356-CA7908C558F9}"/>
              </a:ext>
            </a:extLst>
          </p:cNvPr>
          <p:cNvSpPr>
            <a:spLocks noGrp="1"/>
          </p:cNvSpPr>
          <p:nvPr>
            <p:ph sz="quarter" idx="32"/>
          </p:nvPr>
        </p:nvSpPr>
        <p:spPr>
          <a:xfrm>
            <a:off x="4665783" y="2449028"/>
            <a:ext cx="6783267" cy="346129"/>
          </a:xfrm>
        </p:spPr>
        <p:txBody>
          <a:bodyPr/>
          <a:lstStyle/>
          <a:p>
            <a:r>
              <a:rPr lang="en-IN" dirty="0"/>
              <a:t>then </a:t>
            </a:r>
            <a:r>
              <a:rPr lang="en-IN" i="1" dirty="0"/>
              <a:t>f </a:t>
            </a:r>
            <a:r>
              <a:rPr lang="en-IN" dirty="0"/>
              <a:t>has a local maximum at </a:t>
            </a:r>
            <a:r>
              <a:rPr lang="en-IN" i="1" dirty="0"/>
              <a:t>c</a:t>
            </a:r>
            <a:r>
              <a:rPr lang="en-IN" dirty="0"/>
              <a:t>.</a:t>
            </a:r>
          </a:p>
        </p:txBody>
      </p:sp>
    </p:spTree>
    <p:extLst>
      <p:ext uri="{BB962C8B-B14F-4D97-AF65-F5344CB8AC3E}">
        <p14:creationId xmlns:p14="http://schemas.microsoft.com/office/powerpoint/2010/main" xmlns="" val="1772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AF210-598B-4A02-B602-93CCDF8A9438}"/>
              </a:ext>
            </a:extLst>
          </p:cNvPr>
          <p:cNvSpPr>
            <a:spLocks noGrp="1"/>
          </p:cNvSpPr>
          <p:nvPr>
            <p:ph type="title"/>
          </p:nvPr>
        </p:nvSpPr>
        <p:spPr/>
        <p:txBody>
          <a:bodyPr/>
          <a:lstStyle/>
          <a:p>
            <a:r>
              <a:rPr lang="en-US" altLang="en-US" dirty="0"/>
              <a:t>Example 6</a:t>
            </a:r>
            <a:endParaRPr lang="en-IN" dirty="0"/>
          </a:p>
        </p:txBody>
      </p:sp>
      <p:sp>
        <p:nvSpPr>
          <p:cNvPr id="3" name="Content Placeholder 2">
            <a:extLst>
              <a:ext uri="{FF2B5EF4-FFF2-40B4-BE49-F238E27FC236}">
                <a16:creationId xmlns="" xmlns:a16="http://schemas.microsoft.com/office/drawing/2014/main" id="{BAF8E423-699D-4E7C-B049-4C72C5CA6D62}"/>
              </a:ext>
            </a:extLst>
          </p:cNvPr>
          <p:cNvSpPr>
            <a:spLocks noGrp="1"/>
          </p:cNvSpPr>
          <p:nvPr>
            <p:ph sz="quarter" idx="23"/>
          </p:nvPr>
        </p:nvSpPr>
        <p:spPr>
          <a:xfrm>
            <a:off x="736600" y="1289050"/>
            <a:ext cx="2502711" cy="364128"/>
          </a:xfrm>
        </p:spPr>
        <p:txBody>
          <a:bodyPr/>
          <a:lstStyle/>
          <a:p>
            <a:r>
              <a:rPr lang="en-US" altLang="en-US" dirty="0"/>
              <a:t>Discuss the curve</a:t>
            </a:r>
            <a:endParaRPr lang="en-IN" dirty="0"/>
          </a:p>
        </p:txBody>
      </p:sp>
      <p:graphicFrame>
        <p:nvGraphicFramePr>
          <p:cNvPr id="12" name="Content Placeholder 11" descr=" y =x^4 minus 4x^3">
            <a:extLst>
              <a:ext uri="{FF2B5EF4-FFF2-40B4-BE49-F238E27FC236}">
                <a16:creationId xmlns="" xmlns:a16="http://schemas.microsoft.com/office/drawing/2014/main" id="{890E726D-4F13-4096-91CB-6111A0DAC3E9}"/>
              </a:ext>
            </a:extLst>
          </p:cNvPr>
          <p:cNvGraphicFramePr>
            <a:graphicFrameLocks noGrp="1" noChangeAspect="1"/>
          </p:cNvGraphicFramePr>
          <p:nvPr>
            <p:ph sz="quarter" idx="24"/>
            <p:extLst>
              <p:ext uri="{D42A27DB-BD31-4B8C-83A1-F6EECF244321}">
                <p14:modId xmlns:p14="http://schemas.microsoft.com/office/powerpoint/2010/main" xmlns="" val="316655208"/>
              </p:ext>
            </p:extLst>
          </p:nvPr>
        </p:nvGraphicFramePr>
        <p:xfrm>
          <a:off x="3236142" y="1234153"/>
          <a:ext cx="1504388" cy="389529"/>
        </p:xfrm>
        <a:graphic>
          <a:graphicData uri="http://schemas.openxmlformats.org/presentationml/2006/ole">
            <p:oleObj spid="_x0000_s556338" name="Equation" r:id="rId3" imgW="34137600" imgH="8839200" progId="Equation.DSMT4">
              <p:embed/>
            </p:oleObj>
          </a:graphicData>
        </a:graphic>
      </p:graphicFrame>
      <p:sp>
        <p:nvSpPr>
          <p:cNvPr id="5" name="Content Placeholder 4">
            <a:extLst>
              <a:ext uri="{FF2B5EF4-FFF2-40B4-BE49-F238E27FC236}">
                <a16:creationId xmlns="" xmlns:a16="http://schemas.microsoft.com/office/drawing/2014/main" id="{1E667695-D1AC-4E4E-9C0F-48669750CE1D}"/>
              </a:ext>
            </a:extLst>
          </p:cNvPr>
          <p:cNvSpPr>
            <a:spLocks noGrp="1"/>
          </p:cNvSpPr>
          <p:nvPr>
            <p:ph sz="quarter" idx="25"/>
          </p:nvPr>
        </p:nvSpPr>
        <p:spPr>
          <a:xfrm>
            <a:off x="4793818" y="1279322"/>
            <a:ext cx="6748427" cy="352427"/>
          </a:xfrm>
        </p:spPr>
        <p:txBody>
          <a:bodyPr/>
          <a:lstStyle/>
          <a:p>
            <a:r>
              <a:rPr lang="en-US" altLang="en-US" dirty="0"/>
              <a:t>with respect to concavity, points of inflection, and</a:t>
            </a:r>
            <a:endParaRPr lang="en-IN" dirty="0"/>
          </a:p>
        </p:txBody>
      </p:sp>
      <p:sp>
        <p:nvSpPr>
          <p:cNvPr id="6" name="Content Placeholder 5">
            <a:extLst>
              <a:ext uri="{FF2B5EF4-FFF2-40B4-BE49-F238E27FC236}">
                <a16:creationId xmlns="" xmlns:a16="http://schemas.microsoft.com/office/drawing/2014/main" id="{BD9F3E43-D1FA-4864-8B4F-E2F23E602398}"/>
              </a:ext>
            </a:extLst>
          </p:cNvPr>
          <p:cNvSpPr>
            <a:spLocks noGrp="1"/>
          </p:cNvSpPr>
          <p:nvPr>
            <p:ph sz="quarter" idx="26"/>
          </p:nvPr>
        </p:nvSpPr>
        <p:spPr>
          <a:xfrm>
            <a:off x="736600" y="1653179"/>
            <a:ext cx="10718800" cy="1006894"/>
          </a:xfrm>
        </p:spPr>
        <p:txBody>
          <a:bodyPr/>
          <a:lstStyle/>
          <a:p>
            <a:pPr>
              <a:lnSpc>
                <a:spcPct val="100000"/>
              </a:lnSpc>
              <a:spcAft>
                <a:spcPts val="600"/>
              </a:spcAft>
              <a:tabLst>
                <a:tab pos="457200" algn="l"/>
                <a:tab pos="1371600" algn="l"/>
                <a:tab pos="1547813" algn="l"/>
              </a:tabLst>
            </a:pPr>
            <a:r>
              <a:rPr lang="en-US" altLang="en-US" dirty="0"/>
              <a:t>local maxima and minima. </a:t>
            </a:r>
          </a:p>
          <a:p>
            <a:pPr>
              <a:lnSpc>
                <a:spcPct val="100000"/>
              </a:lnSpc>
              <a:spcAft>
                <a:spcPts val="600"/>
              </a:spcAft>
              <a:tabLst>
                <a:tab pos="457200" algn="l"/>
                <a:tab pos="1371600" algn="l"/>
                <a:tab pos="1547813" algn="l"/>
              </a:tabLst>
            </a:pPr>
            <a:r>
              <a:rPr lang="en-US" altLang="en-US" dirty="0">
                <a:solidFill>
                  <a:srgbClr val="0079C2"/>
                </a:solidFill>
              </a:rPr>
              <a:t>Solution:</a:t>
            </a:r>
          </a:p>
        </p:txBody>
      </p:sp>
      <p:graphicFrame>
        <p:nvGraphicFramePr>
          <p:cNvPr id="14" name="Content Placeholder 13" descr="If f(x) = 4x^3 minus 12x^2 = 4x^2 (x minus 3) f prime prime (x) = 12x^2 minus 24x = 12x (x minus 2)">
            <a:extLst>
              <a:ext uri="{FF2B5EF4-FFF2-40B4-BE49-F238E27FC236}">
                <a16:creationId xmlns="" xmlns:a16="http://schemas.microsoft.com/office/drawing/2014/main" id="{B583542D-838F-480C-9529-0B01DCAB88CE}"/>
              </a:ext>
            </a:extLst>
          </p:cNvPr>
          <p:cNvGraphicFramePr>
            <a:graphicFrameLocks noGrp="1" noChangeAspect="1"/>
          </p:cNvGraphicFramePr>
          <p:nvPr>
            <p:ph sz="quarter" idx="27"/>
            <p:extLst>
              <p:ext uri="{D42A27DB-BD31-4B8C-83A1-F6EECF244321}">
                <p14:modId xmlns:p14="http://schemas.microsoft.com/office/powerpoint/2010/main" xmlns="" val="2162793661"/>
              </p:ext>
            </p:extLst>
          </p:nvPr>
        </p:nvGraphicFramePr>
        <p:xfrm>
          <a:off x="3435123" y="2829383"/>
          <a:ext cx="4330019" cy="1673179"/>
        </p:xfrm>
        <a:graphic>
          <a:graphicData uri="http://schemas.openxmlformats.org/presentationml/2006/ole">
            <p:oleObj spid="_x0000_s556339" name="Equation" r:id="rId4" imgW="84429600" imgH="32613600" progId="Equation.DSMT4">
              <p:embed/>
            </p:oleObj>
          </a:graphicData>
        </a:graphic>
      </p:graphicFrame>
    </p:spTree>
    <p:extLst>
      <p:ext uri="{BB962C8B-B14F-4D97-AF65-F5344CB8AC3E}">
        <p14:creationId xmlns:p14="http://schemas.microsoft.com/office/powerpoint/2010/main" xmlns="" val="243058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BFFDE7-16B4-4779-A83C-3DF3E89A7D98}"/>
              </a:ext>
            </a:extLst>
          </p:cNvPr>
          <p:cNvSpPr>
            <a:spLocks noGrp="1"/>
          </p:cNvSpPr>
          <p:nvPr>
            <p:ph type="title"/>
          </p:nvPr>
        </p:nvSpPr>
        <p:spPr/>
        <p:txBody>
          <a:bodyPr/>
          <a:lstStyle/>
          <a:p>
            <a:r>
              <a:rPr lang="en-US" altLang="en-US" dirty="0"/>
              <a:t>Example 6 – Solution</a:t>
            </a:r>
            <a:r>
              <a:rPr lang="en-US" altLang="en-US" i="1" dirty="0"/>
              <a:t> </a:t>
            </a:r>
            <a:r>
              <a:rPr lang="en-US" altLang="en-US" b="0" dirty="0"/>
              <a:t>(1 of 3)</a:t>
            </a:r>
            <a:endParaRPr lang="en-IN" dirty="0"/>
          </a:p>
        </p:txBody>
      </p:sp>
      <p:sp>
        <p:nvSpPr>
          <p:cNvPr id="3" name="Content Placeholder 2">
            <a:extLst>
              <a:ext uri="{FF2B5EF4-FFF2-40B4-BE49-F238E27FC236}">
                <a16:creationId xmlns="" xmlns:a16="http://schemas.microsoft.com/office/drawing/2014/main" id="{F5F9589B-0083-43FE-8AB2-F16085D58847}"/>
              </a:ext>
            </a:extLst>
          </p:cNvPr>
          <p:cNvSpPr>
            <a:spLocks noGrp="1"/>
          </p:cNvSpPr>
          <p:nvPr>
            <p:ph sz="quarter" idx="23"/>
          </p:nvPr>
        </p:nvSpPr>
        <p:spPr>
          <a:xfrm>
            <a:off x="736600" y="1289050"/>
            <a:ext cx="4729703" cy="308638"/>
          </a:xfrm>
        </p:spPr>
        <p:txBody>
          <a:bodyPr/>
          <a:lstStyle/>
          <a:p>
            <a:r>
              <a:rPr lang="en-US" altLang="en-US" dirty="0"/>
              <a:t>To find the critical numbers we set</a:t>
            </a:r>
            <a:endParaRPr lang="en-IN" dirty="0"/>
          </a:p>
        </p:txBody>
      </p:sp>
      <p:graphicFrame>
        <p:nvGraphicFramePr>
          <p:cNvPr id="20" name="Content Placeholder 19" descr="f prime (x) = 0">
            <a:extLst>
              <a:ext uri="{FF2B5EF4-FFF2-40B4-BE49-F238E27FC236}">
                <a16:creationId xmlns="" xmlns:a16="http://schemas.microsoft.com/office/drawing/2014/main" id="{E2C8FC20-669C-4ED8-AC26-50194CB855C9}"/>
              </a:ext>
            </a:extLst>
          </p:cNvPr>
          <p:cNvGraphicFramePr>
            <a:graphicFrameLocks noGrp="1" noChangeAspect="1"/>
          </p:cNvGraphicFramePr>
          <p:nvPr>
            <p:ph sz="quarter" idx="24"/>
            <p:extLst>
              <p:ext uri="{D42A27DB-BD31-4B8C-83A1-F6EECF244321}">
                <p14:modId xmlns:p14="http://schemas.microsoft.com/office/powerpoint/2010/main" xmlns="" val="456522781"/>
              </p:ext>
            </p:extLst>
          </p:nvPr>
        </p:nvGraphicFramePr>
        <p:xfrm>
          <a:off x="5456238" y="1254125"/>
          <a:ext cx="1168400" cy="431800"/>
        </p:xfrm>
        <a:graphic>
          <a:graphicData uri="http://schemas.openxmlformats.org/presentationml/2006/ole">
            <p:oleObj spid="_x0000_s577925" name="Equation" r:id="rId3" imgW="28041600" imgH="10363200" progId="Equation.DSMT4">
              <p:embed/>
            </p:oleObj>
          </a:graphicData>
        </a:graphic>
      </p:graphicFrame>
      <p:sp>
        <p:nvSpPr>
          <p:cNvPr id="5" name="Content Placeholder 4">
            <a:extLst>
              <a:ext uri="{FF2B5EF4-FFF2-40B4-BE49-F238E27FC236}">
                <a16:creationId xmlns="" xmlns:a16="http://schemas.microsoft.com/office/drawing/2014/main" id="{28D192D9-DFAC-4133-A770-B7636D529B82}"/>
              </a:ext>
            </a:extLst>
          </p:cNvPr>
          <p:cNvSpPr>
            <a:spLocks noGrp="1"/>
          </p:cNvSpPr>
          <p:nvPr>
            <p:ph sz="quarter" idx="25"/>
          </p:nvPr>
        </p:nvSpPr>
        <p:spPr>
          <a:xfrm>
            <a:off x="6702250" y="1286227"/>
            <a:ext cx="4753149" cy="311462"/>
          </a:xfrm>
        </p:spPr>
        <p:txBody>
          <a:bodyPr/>
          <a:lstStyle/>
          <a:p>
            <a:r>
              <a:rPr lang="en-US" altLang="en-US" dirty="0"/>
              <a:t>and obtain </a:t>
            </a:r>
            <a:r>
              <a:rPr lang="en-US" altLang="en-US" i="1" dirty="0"/>
              <a:t>x </a:t>
            </a:r>
            <a:r>
              <a:rPr lang="en-US" altLang="en-US" dirty="0"/>
              <a:t>= 0 and </a:t>
            </a:r>
            <a:r>
              <a:rPr lang="en-US" altLang="en-US" i="1" dirty="0"/>
              <a:t>x </a:t>
            </a:r>
            <a:r>
              <a:rPr lang="en-US" altLang="en-US" dirty="0"/>
              <a:t>= 3.</a:t>
            </a:r>
            <a:endParaRPr lang="en-IN" dirty="0"/>
          </a:p>
        </p:txBody>
      </p:sp>
      <p:sp>
        <p:nvSpPr>
          <p:cNvPr id="6" name="Content Placeholder 5">
            <a:extLst>
              <a:ext uri="{FF2B5EF4-FFF2-40B4-BE49-F238E27FC236}">
                <a16:creationId xmlns="" xmlns:a16="http://schemas.microsoft.com/office/drawing/2014/main" id="{C46C5032-EF1E-41F1-891B-5952AE44B0D9}"/>
              </a:ext>
            </a:extLst>
          </p:cNvPr>
          <p:cNvSpPr>
            <a:spLocks noGrp="1"/>
          </p:cNvSpPr>
          <p:nvPr>
            <p:ph sz="quarter" idx="26"/>
          </p:nvPr>
        </p:nvSpPr>
        <p:spPr>
          <a:xfrm>
            <a:off x="736600" y="1889125"/>
            <a:ext cx="6382242" cy="308639"/>
          </a:xfrm>
        </p:spPr>
        <p:txBody>
          <a:bodyPr/>
          <a:lstStyle/>
          <a:p>
            <a:r>
              <a:rPr lang="en-US" altLang="en-US" dirty="0"/>
              <a:t>To use the Second Derivative Test we evaluate</a:t>
            </a:r>
            <a:endParaRPr lang="en-IN" dirty="0"/>
          </a:p>
        </p:txBody>
      </p:sp>
      <p:graphicFrame>
        <p:nvGraphicFramePr>
          <p:cNvPr id="22" name="Content Placeholder 21" descr="f prime prime">
            <a:extLst>
              <a:ext uri="{FF2B5EF4-FFF2-40B4-BE49-F238E27FC236}">
                <a16:creationId xmlns="" xmlns:a16="http://schemas.microsoft.com/office/drawing/2014/main" id="{092F4C3A-1BC5-4CD7-A444-7F9E96AEA75A}"/>
              </a:ext>
            </a:extLst>
          </p:cNvPr>
          <p:cNvGraphicFramePr>
            <a:graphicFrameLocks noGrp="1" noChangeAspect="1"/>
          </p:cNvGraphicFramePr>
          <p:nvPr>
            <p:ph sz="quarter" idx="27"/>
            <p:extLst>
              <p:ext uri="{D42A27DB-BD31-4B8C-83A1-F6EECF244321}">
                <p14:modId xmlns:p14="http://schemas.microsoft.com/office/powerpoint/2010/main" xmlns="" val="4286826714"/>
              </p:ext>
            </p:extLst>
          </p:nvPr>
        </p:nvGraphicFramePr>
        <p:xfrm>
          <a:off x="7146925" y="1916113"/>
          <a:ext cx="292100" cy="292100"/>
        </p:xfrm>
        <a:graphic>
          <a:graphicData uri="http://schemas.openxmlformats.org/presentationml/2006/ole">
            <p:oleObj spid="_x0000_s577926" name="Equation" r:id="rId4" imgW="6705600" imgH="6705600" progId="Equation.DSMT4">
              <p:embed/>
            </p:oleObj>
          </a:graphicData>
        </a:graphic>
      </p:graphicFrame>
      <p:sp>
        <p:nvSpPr>
          <p:cNvPr id="8" name="Content Placeholder 7">
            <a:extLst>
              <a:ext uri="{FF2B5EF4-FFF2-40B4-BE49-F238E27FC236}">
                <a16:creationId xmlns="" xmlns:a16="http://schemas.microsoft.com/office/drawing/2014/main" id="{165C1B62-C8E9-4D4B-8BEB-13DB115CD557}"/>
              </a:ext>
            </a:extLst>
          </p:cNvPr>
          <p:cNvSpPr>
            <a:spLocks noGrp="1"/>
          </p:cNvSpPr>
          <p:nvPr>
            <p:ph sz="quarter" idx="28"/>
          </p:nvPr>
        </p:nvSpPr>
        <p:spPr>
          <a:xfrm>
            <a:off x="7520517" y="1885028"/>
            <a:ext cx="4023316" cy="312737"/>
          </a:xfrm>
        </p:spPr>
        <p:txBody>
          <a:bodyPr/>
          <a:lstStyle/>
          <a:p>
            <a:r>
              <a:rPr lang="en-US" altLang="en-US" dirty="0"/>
              <a:t>at these critical numbers:</a:t>
            </a:r>
            <a:endParaRPr lang="en-IN" dirty="0"/>
          </a:p>
        </p:txBody>
      </p:sp>
      <p:graphicFrame>
        <p:nvGraphicFramePr>
          <p:cNvPr id="24" name="Content Placeholder 23" descr="f prime prime (0) = 0 f prime prime (3) = 36 &gt; 0">
            <a:extLst>
              <a:ext uri="{FF2B5EF4-FFF2-40B4-BE49-F238E27FC236}">
                <a16:creationId xmlns="" xmlns:a16="http://schemas.microsoft.com/office/drawing/2014/main" id="{F12ECAE4-B36D-4EAD-8836-E2F6209F8F7A}"/>
              </a:ext>
            </a:extLst>
          </p:cNvPr>
          <p:cNvGraphicFramePr>
            <a:graphicFrameLocks noGrp="1" noChangeAspect="1"/>
          </p:cNvGraphicFramePr>
          <p:nvPr>
            <p:ph sz="quarter" idx="29"/>
            <p:extLst>
              <p:ext uri="{D42A27DB-BD31-4B8C-83A1-F6EECF244321}">
                <p14:modId xmlns:p14="http://schemas.microsoft.com/office/powerpoint/2010/main" xmlns="" val="2613766142"/>
              </p:ext>
            </p:extLst>
          </p:nvPr>
        </p:nvGraphicFramePr>
        <p:xfrm>
          <a:off x="4403725" y="2708275"/>
          <a:ext cx="3382963" cy="431800"/>
        </p:xfrm>
        <a:graphic>
          <a:graphicData uri="http://schemas.openxmlformats.org/presentationml/2006/ole">
            <p:oleObj spid="_x0000_s577927" name="Equation" r:id="rId5" imgW="71628000" imgH="9144000" progId="Equation.DSMT4">
              <p:embed/>
            </p:oleObj>
          </a:graphicData>
        </a:graphic>
      </p:graphicFrame>
      <p:sp>
        <p:nvSpPr>
          <p:cNvPr id="10" name="Content Placeholder 9">
            <a:extLst>
              <a:ext uri="{FF2B5EF4-FFF2-40B4-BE49-F238E27FC236}">
                <a16:creationId xmlns="" xmlns:a16="http://schemas.microsoft.com/office/drawing/2014/main" id="{C59CC9E1-79AF-4C26-8DC0-9018AA71F511}"/>
              </a:ext>
            </a:extLst>
          </p:cNvPr>
          <p:cNvSpPr>
            <a:spLocks noGrp="1"/>
          </p:cNvSpPr>
          <p:nvPr>
            <p:ph sz="quarter" idx="30"/>
          </p:nvPr>
        </p:nvSpPr>
        <p:spPr>
          <a:xfrm>
            <a:off x="736600" y="3717157"/>
            <a:ext cx="800798" cy="308639"/>
          </a:xfrm>
        </p:spPr>
        <p:txBody>
          <a:bodyPr/>
          <a:lstStyle/>
          <a:p>
            <a:r>
              <a:rPr lang="en-US" altLang="en-US" dirty="0"/>
              <a:t>Since</a:t>
            </a:r>
            <a:endParaRPr lang="en-IN" dirty="0"/>
          </a:p>
        </p:txBody>
      </p:sp>
      <p:graphicFrame>
        <p:nvGraphicFramePr>
          <p:cNvPr id="26" name="Content Placeholder 25" descr="f prime (3) = 0 and f prime prime &gt; 0, the Second Derivative Test tells us that f(3) = negative 27">
            <a:extLst>
              <a:ext uri="{FF2B5EF4-FFF2-40B4-BE49-F238E27FC236}">
                <a16:creationId xmlns="" xmlns:a16="http://schemas.microsoft.com/office/drawing/2014/main" id="{BEA99138-35BC-407F-A0AF-9A1675CE54E4}"/>
              </a:ext>
            </a:extLst>
          </p:cNvPr>
          <p:cNvGraphicFramePr>
            <a:graphicFrameLocks noGrp="1" noChangeAspect="1"/>
          </p:cNvGraphicFramePr>
          <p:nvPr>
            <p:ph sz="quarter" idx="31"/>
            <p:extLst>
              <p:ext uri="{D42A27DB-BD31-4B8C-83A1-F6EECF244321}">
                <p14:modId xmlns:p14="http://schemas.microsoft.com/office/powerpoint/2010/main" xmlns="" val="3215331751"/>
              </p:ext>
            </p:extLst>
          </p:nvPr>
        </p:nvGraphicFramePr>
        <p:xfrm>
          <a:off x="1608570" y="3684877"/>
          <a:ext cx="10003968" cy="431800"/>
        </p:xfrm>
        <a:graphic>
          <a:graphicData uri="http://schemas.openxmlformats.org/presentationml/2006/ole">
            <p:oleObj spid="_x0000_s577928" name="Equation" r:id="rId6" imgW="10020240" imgH="431640" progId="Equation.DSMT4">
              <p:embed/>
            </p:oleObj>
          </a:graphicData>
        </a:graphic>
      </p:graphicFrame>
      <p:sp>
        <p:nvSpPr>
          <p:cNvPr id="12" name="Content Placeholder 11">
            <a:extLst>
              <a:ext uri="{FF2B5EF4-FFF2-40B4-BE49-F238E27FC236}">
                <a16:creationId xmlns="" xmlns:a16="http://schemas.microsoft.com/office/drawing/2014/main" id="{0990BA59-962F-48CB-B81F-B4FC634E0559}"/>
              </a:ext>
            </a:extLst>
          </p:cNvPr>
          <p:cNvSpPr>
            <a:spLocks noGrp="1"/>
          </p:cNvSpPr>
          <p:nvPr>
            <p:ph sz="quarter" idx="32"/>
          </p:nvPr>
        </p:nvSpPr>
        <p:spPr>
          <a:xfrm>
            <a:off x="736600" y="4167532"/>
            <a:ext cx="5114950" cy="312737"/>
          </a:xfrm>
        </p:spPr>
        <p:txBody>
          <a:bodyPr/>
          <a:lstStyle/>
          <a:p>
            <a:r>
              <a:rPr lang="en-US" altLang="en-US" dirty="0"/>
              <a:t>is a local minimum. </a:t>
            </a:r>
            <a:endParaRPr lang="en-IN" dirty="0"/>
          </a:p>
        </p:txBody>
      </p:sp>
    </p:spTree>
    <p:extLst>
      <p:ext uri="{BB962C8B-B14F-4D97-AF65-F5344CB8AC3E}">
        <p14:creationId xmlns:p14="http://schemas.microsoft.com/office/powerpoint/2010/main" xmlns="" val="1654404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DEEDA-A727-4D16-963E-F3C094629E64}"/>
              </a:ext>
            </a:extLst>
          </p:cNvPr>
          <p:cNvSpPr>
            <a:spLocks noGrp="1"/>
          </p:cNvSpPr>
          <p:nvPr>
            <p:ph type="title"/>
          </p:nvPr>
        </p:nvSpPr>
        <p:spPr/>
        <p:txBody>
          <a:bodyPr/>
          <a:lstStyle/>
          <a:p>
            <a:r>
              <a:rPr lang="en-US" altLang="en-US" dirty="0"/>
              <a:t>Example 6 – Solution</a:t>
            </a:r>
            <a:r>
              <a:rPr lang="en-US" altLang="en-US" i="1" dirty="0"/>
              <a:t> </a:t>
            </a:r>
            <a:r>
              <a:rPr lang="en-US" altLang="en-US" b="0" dirty="0"/>
              <a:t>(2 of 3)</a:t>
            </a:r>
            <a:endParaRPr lang="en-IN" dirty="0"/>
          </a:p>
        </p:txBody>
      </p:sp>
      <p:sp>
        <p:nvSpPr>
          <p:cNvPr id="3" name="Content Placeholder 2">
            <a:extLst>
              <a:ext uri="{FF2B5EF4-FFF2-40B4-BE49-F238E27FC236}">
                <a16:creationId xmlns="" xmlns:a16="http://schemas.microsoft.com/office/drawing/2014/main" id="{783BB29C-9DDE-4C30-9247-13A8B5705810}"/>
              </a:ext>
            </a:extLst>
          </p:cNvPr>
          <p:cNvSpPr>
            <a:spLocks noGrp="1"/>
          </p:cNvSpPr>
          <p:nvPr>
            <p:ph sz="quarter" idx="23"/>
          </p:nvPr>
        </p:nvSpPr>
        <p:spPr>
          <a:xfrm>
            <a:off x="736600" y="1289050"/>
            <a:ext cx="1303215" cy="328735"/>
          </a:xfrm>
        </p:spPr>
        <p:txBody>
          <a:bodyPr/>
          <a:lstStyle/>
          <a:p>
            <a:r>
              <a:rPr lang="en-IN" dirty="0"/>
              <a:t>Because</a:t>
            </a:r>
          </a:p>
        </p:txBody>
      </p:sp>
      <p:graphicFrame>
        <p:nvGraphicFramePr>
          <p:cNvPr id="20" name="Content Placeholder 19" descr="f prime prime (0) = 0 ">
            <a:extLst>
              <a:ext uri="{FF2B5EF4-FFF2-40B4-BE49-F238E27FC236}">
                <a16:creationId xmlns="" xmlns:a16="http://schemas.microsoft.com/office/drawing/2014/main" id="{CD7D10B7-8293-458D-B2BD-0EB14CFB752A}"/>
              </a:ext>
            </a:extLst>
          </p:cNvPr>
          <p:cNvGraphicFramePr>
            <a:graphicFrameLocks noGrp="1" noChangeAspect="1"/>
          </p:cNvGraphicFramePr>
          <p:nvPr>
            <p:ph sz="quarter" idx="24"/>
            <p:extLst>
              <p:ext uri="{D42A27DB-BD31-4B8C-83A1-F6EECF244321}">
                <p14:modId xmlns:p14="http://schemas.microsoft.com/office/powerpoint/2010/main" xmlns="" val="3481889446"/>
              </p:ext>
            </p:extLst>
          </p:nvPr>
        </p:nvGraphicFramePr>
        <p:xfrm>
          <a:off x="2019018" y="1262063"/>
          <a:ext cx="1231900" cy="431800"/>
        </p:xfrm>
        <a:graphic>
          <a:graphicData uri="http://schemas.openxmlformats.org/presentationml/2006/ole">
            <p:oleObj spid="_x0000_s578855" name="Equation" r:id="rId3" imgW="29565600" imgH="10363200" progId="Equation.DSMT4">
              <p:embed/>
            </p:oleObj>
          </a:graphicData>
        </a:graphic>
      </p:graphicFrame>
      <p:sp>
        <p:nvSpPr>
          <p:cNvPr id="5" name="Content Placeholder 4">
            <a:extLst>
              <a:ext uri="{FF2B5EF4-FFF2-40B4-BE49-F238E27FC236}">
                <a16:creationId xmlns="" xmlns:a16="http://schemas.microsoft.com/office/drawing/2014/main" id="{67EF7D61-2696-46D1-B513-B9BBACCE7112}"/>
              </a:ext>
            </a:extLst>
          </p:cNvPr>
          <p:cNvSpPr>
            <a:spLocks noGrp="1"/>
          </p:cNvSpPr>
          <p:nvPr>
            <p:ph sz="quarter" idx="25"/>
          </p:nvPr>
        </p:nvSpPr>
        <p:spPr>
          <a:xfrm>
            <a:off x="3366091" y="1289050"/>
            <a:ext cx="8022350" cy="358868"/>
          </a:xfrm>
        </p:spPr>
        <p:txBody>
          <a:bodyPr/>
          <a:lstStyle/>
          <a:p>
            <a:r>
              <a:rPr lang="en-US" altLang="en-US" dirty="0"/>
              <a:t>the Second Derivative Test gives no information about the</a:t>
            </a:r>
            <a:endParaRPr lang="en-IN" dirty="0"/>
          </a:p>
        </p:txBody>
      </p:sp>
      <p:sp>
        <p:nvSpPr>
          <p:cNvPr id="6" name="Content Placeholder 5">
            <a:extLst>
              <a:ext uri="{FF2B5EF4-FFF2-40B4-BE49-F238E27FC236}">
                <a16:creationId xmlns="" xmlns:a16="http://schemas.microsoft.com/office/drawing/2014/main" id="{60F2CA21-1C74-431D-975B-81F4F1474788}"/>
              </a:ext>
            </a:extLst>
          </p:cNvPr>
          <p:cNvSpPr>
            <a:spLocks noGrp="1"/>
          </p:cNvSpPr>
          <p:nvPr>
            <p:ph sz="quarter" idx="26"/>
          </p:nvPr>
        </p:nvSpPr>
        <p:spPr>
          <a:xfrm>
            <a:off x="736600" y="1757454"/>
            <a:ext cx="10718800" cy="328735"/>
          </a:xfrm>
        </p:spPr>
        <p:txBody>
          <a:bodyPr/>
          <a:lstStyle/>
          <a:p>
            <a:r>
              <a:rPr lang="en-US" altLang="en-US" dirty="0"/>
              <a:t>critical number 0.</a:t>
            </a:r>
            <a:endParaRPr lang="en-IN" dirty="0"/>
          </a:p>
        </p:txBody>
      </p:sp>
      <p:sp>
        <p:nvSpPr>
          <p:cNvPr id="7" name="Content Placeholder 6">
            <a:extLst>
              <a:ext uri="{FF2B5EF4-FFF2-40B4-BE49-F238E27FC236}">
                <a16:creationId xmlns="" xmlns:a16="http://schemas.microsoft.com/office/drawing/2014/main" id="{63BB1775-AF9B-49F5-90F6-B63D09795BA2}"/>
              </a:ext>
            </a:extLst>
          </p:cNvPr>
          <p:cNvSpPr>
            <a:spLocks noGrp="1"/>
          </p:cNvSpPr>
          <p:nvPr>
            <p:ph sz="quarter" idx="27"/>
          </p:nvPr>
        </p:nvSpPr>
        <p:spPr>
          <a:xfrm>
            <a:off x="736600" y="2294111"/>
            <a:ext cx="1303215" cy="317055"/>
          </a:xfrm>
        </p:spPr>
        <p:txBody>
          <a:bodyPr/>
          <a:lstStyle/>
          <a:p>
            <a:r>
              <a:rPr lang="en-US" altLang="en-US" dirty="0"/>
              <a:t>But since</a:t>
            </a:r>
            <a:endParaRPr lang="en-IN" dirty="0"/>
          </a:p>
        </p:txBody>
      </p:sp>
      <p:graphicFrame>
        <p:nvGraphicFramePr>
          <p:cNvPr id="23" name="Content Placeholder 22" descr="f prime (x) &lt; 0 ">
            <a:extLst>
              <a:ext uri="{FF2B5EF4-FFF2-40B4-BE49-F238E27FC236}">
                <a16:creationId xmlns="" xmlns:a16="http://schemas.microsoft.com/office/drawing/2014/main" id="{B1687353-DC41-4CD9-94D4-139F0517490D}"/>
              </a:ext>
            </a:extLst>
          </p:cNvPr>
          <p:cNvGraphicFramePr>
            <a:graphicFrameLocks noGrp="1" noChangeAspect="1"/>
          </p:cNvGraphicFramePr>
          <p:nvPr>
            <p:ph sz="quarter" idx="28"/>
            <p:extLst>
              <p:ext uri="{D42A27DB-BD31-4B8C-83A1-F6EECF244321}">
                <p14:modId xmlns:p14="http://schemas.microsoft.com/office/powerpoint/2010/main" xmlns="" val="2799692189"/>
              </p:ext>
            </p:extLst>
          </p:nvPr>
        </p:nvGraphicFramePr>
        <p:xfrm>
          <a:off x="2092325" y="2274888"/>
          <a:ext cx="1155700" cy="431800"/>
        </p:xfrm>
        <a:graphic>
          <a:graphicData uri="http://schemas.openxmlformats.org/presentationml/2006/ole">
            <p:oleObj spid="_x0000_s578856" name="Equation" r:id="rId4" imgW="27736800" imgH="10363200" progId="Equation.DSMT4">
              <p:embed/>
            </p:oleObj>
          </a:graphicData>
        </a:graphic>
      </p:graphicFrame>
      <p:sp>
        <p:nvSpPr>
          <p:cNvPr id="9" name="Content Placeholder 8">
            <a:extLst>
              <a:ext uri="{FF2B5EF4-FFF2-40B4-BE49-F238E27FC236}">
                <a16:creationId xmlns="" xmlns:a16="http://schemas.microsoft.com/office/drawing/2014/main" id="{3D97F442-257B-4561-A694-5594BF212BED}"/>
              </a:ext>
            </a:extLst>
          </p:cNvPr>
          <p:cNvSpPr>
            <a:spLocks noGrp="1"/>
          </p:cNvSpPr>
          <p:nvPr>
            <p:ph sz="quarter" idx="29"/>
          </p:nvPr>
        </p:nvSpPr>
        <p:spPr>
          <a:xfrm>
            <a:off x="3300182" y="2276910"/>
            <a:ext cx="8142517" cy="334256"/>
          </a:xfrm>
        </p:spPr>
        <p:txBody>
          <a:bodyPr/>
          <a:lstStyle/>
          <a:p>
            <a:r>
              <a:rPr lang="en-US" altLang="en-US" dirty="0"/>
              <a:t>for </a:t>
            </a:r>
            <a:r>
              <a:rPr lang="en-US" altLang="en-US" i="1" dirty="0"/>
              <a:t>x</a:t>
            </a:r>
            <a:r>
              <a:rPr lang="en-US" altLang="en-US" dirty="0"/>
              <a:t> &lt; 0 and also for 0 &lt; </a:t>
            </a:r>
            <a:r>
              <a:rPr lang="en-US" altLang="en-US" i="1" dirty="0"/>
              <a:t>x</a:t>
            </a:r>
            <a:r>
              <a:rPr lang="en-US" altLang="en-US" dirty="0"/>
              <a:t> &lt; 3, the First Derivative Test</a:t>
            </a:r>
            <a:endParaRPr lang="en-IN" dirty="0"/>
          </a:p>
        </p:txBody>
      </p:sp>
      <p:sp>
        <p:nvSpPr>
          <p:cNvPr id="10" name="Content Placeholder 9">
            <a:extLst>
              <a:ext uri="{FF2B5EF4-FFF2-40B4-BE49-F238E27FC236}">
                <a16:creationId xmlns="" xmlns:a16="http://schemas.microsoft.com/office/drawing/2014/main" id="{12E589A2-419F-4F54-ACDA-05796A094BC9}"/>
              </a:ext>
            </a:extLst>
          </p:cNvPr>
          <p:cNvSpPr>
            <a:spLocks noGrp="1"/>
          </p:cNvSpPr>
          <p:nvPr>
            <p:ph sz="quarter" idx="30"/>
          </p:nvPr>
        </p:nvSpPr>
        <p:spPr>
          <a:xfrm>
            <a:off x="736600" y="2720702"/>
            <a:ext cx="10718800" cy="366865"/>
          </a:xfrm>
        </p:spPr>
        <p:txBody>
          <a:bodyPr/>
          <a:lstStyle/>
          <a:p>
            <a:r>
              <a:rPr lang="en-US" altLang="en-US" dirty="0"/>
              <a:t>tells us that </a:t>
            </a:r>
            <a:r>
              <a:rPr lang="en-US" altLang="en-US" i="1" dirty="0"/>
              <a:t>f</a:t>
            </a:r>
            <a:r>
              <a:rPr lang="en-US" altLang="en-US" dirty="0"/>
              <a:t> does not have a local maximum or minimum at 0.</a:t>
            </a:r>
          </a:p>
        </p:txBody>
      </p:sp>
      <p:sp>
        <p:nvSpPr>
          <p:cNvPr id="11" name="Content Placeholder 10">
            <a:extLst>
              <a:ext uri="{FF2B5EF4-FFF2-40B4-BE49-F238E27FC236}">
                <a16:creationId xmlns="" xmlns:a16="http://schemas.microsoft.com/office/drawing/2014/main" id="{DB596B7C-D2D3-46C8-BBA7-A3255931D06D}"/>
              </a:ext>
            </a:extLst>
          </p:cNvPr>
          <p:cNvSpPr>
            <a:spLocks noGrp="1"/>
          </p:cNvSpPr>
          <p:nvPr>
            <p:ph sz="quarter" idx="31"/>
          </p:nvPr>
        </p:nvSpPr>
        <p:spPr>
          <a:xfrm>
            <a:off x="736600" y="3310652"/>
            <a:ext cx="820895" cy="366865"/>
          </a:xfrm>
        </p:spPr>
        <p:txBody>
          <a:bodyPr/>
          <a:lstStyle/>
          <a:p>
            <a:r>
              <a:rPr lang="en-US" altLang="en-US" dirty="0"/>
              <a:t>Since</a:t>
            </a:r>
            <a:endParaRPr lang="en-IN" dirty="0"/>
          </a:p>
        </p:txBody>
      </p:sp>
      <p:graphicFrame>
        <p:nvGraphicFramePr>
          <p:cNvPr id="25" name="Content Placeholder 24" descr="f prime prime (x) = 0 ">
            <a:extLst>
              <a:ext uri="{FF2B5EF4-FFF2-40B4-BE49-F238E27FC236}">
                <a16:creationId xmlns="" xmlns:a16="http://schemas.microsoft.com/office/drawing/2014/main" id="{B8C64D40-D2FA-4E1A-BC09-87BE03B3BA20}"/>
              </a:ext>
            </a:extLst>
          </p:cNvPr>
          <p:cNvGraphicFramePr>
            <a:graphicFrameLocks noGrp="1" noChangeAspect="1"/>
          </p:cNvGraphicFramePr>
          <p:nvPr>
            <p:ph sz="quarter" idx="32"/>
            <p:extLst>
              <p:ext uri="{D42A27DB-BD31-4B8C-83A1-F6EECF244321}">
                <p14:modId xmlns:p14="http://schemas.microsoft.com/office/powerpoint/2010/main" xmlns="" val="2029624692"/>
              </p:ext>
            </p:extLst>
          </p:nvPr>
        </p:nvGraphicFramePr>
        <p:xfrm>
          <a:off x="1616075" y="3278188"/>
          <a:ext cx="1206500" cy="431800"/>
        </p:xfrm>
        <a:graphic>
          <a:graphicData uri="http://schemas.openxmlformats.org/presentationml/2006/ole">
            <p:oleObj spid="_x0000_s578857" name="Equation" r:id="rId5" imgW="28956000" imgH="10363200" progId="Equation.DSMT4">
              <p:embed/>
            </p:oleObj>
          </a:graphicData>
        </a:graphic>
      </p:graphicFrame>
      <p:sp>
        <p:nvSpPr>
          <p:cNvPr id="13" name="Content Placeholder 12">
            <a:extLst>
              <a:ext uri="{FF2B5EF4-FFF2-40B4-BE49-F238E27FC236}">
                <a16:creationId xmlns="" xmlns:a16="http://schemas.microsoft.com/office/drawing/2014/main" id="{40D15A70-4BC6-464E-B44E-7D3C29FE8DA8}"/>
              </a:ext>
            </a:extLst>
          </p:cNvPr>
          <p:cNvSpPr>
            <a:spLocks noGrp="1"/>
          </p:cNvSpPr>
          <p:nvPr>
            <p:ph sz="quarter" idx="33"/>
          </p:nvPr>
        </p:nvSpPr>
        <p:spPr>
          <a:xfrm>
            <a:off x="2922738" y="3308329"/>
            <a:ext cx="8532662" cy="291636"/>
          </a:xfrm>
        </p:spPr>
        <p:txBody>
          <a:bodyPr/>
          <a:lstStyle/>
          <a:p>
            <a:r>
              <a:rPr lang="en-US" altLang="en-US" dirty="0"/>
              <a:t>when </a:t>
            </a:r>
            <a:r>
              <a:rPr lang="en-US" altLang="en-US" i="1" dirty="0"/>
              <a:t>x </a:t>
            </a:r>
            <a:r>
              <a:rPr lang="en-US" altLang="en-US" dirty="0"/>
              <a:t>=</a:t>
            </a:r>
            <a:r>
              <a:rPr lang="en-US" altLang="en-US" i="1" dirty="0"/>
              <a:t> </a:t>
            </a:r>
            <a:r>
              <a:rPr lang="en-US" altLang="en-US" dirty="0"/>
              <a:t>0 or 2, we divide the real line into intervals with these</a:t>
            </a:r>
            <a:endParaRPr lang="en-IN" dirty="0"/>
          </a:p>
        </p:txBody>
      </p:sp>
      <p:sp>
        <p:nvSpPr>
          <p:cNvPr id="14" name="Content Placeholder 13">
            <a:extLst>
              <a:ext uri="{FF2B5EF4-FFF2-40B4-BE49-F238E27FC236}">
                <a16:creationId xmlns="" xmlns:a16="http://schemas.microsoft.com/office/drawing/2014/main" id="{5D700EA3-3B98-468B-883B-49862C15F688}"/>
              </a:ext>
            </a:extLst>
          </p:cNvPr>
          <p:cNvSpPr>
            <a:spLocks noGrp="1"/>
          </p:cNvSpPr>
          <p:nvPr>
            <p:ph sz="quarter" idx="34"/>
          </p:nvPr>
        </p:nvSpPr>
        <p:spPr>
          <a:xfrm>
            <a:off x="736600" y="3770435"/>
            <a:ext cx="10706100" cy="365084"/>
          </a:xfrm>
        </p:spPr>
        <p:txBody>
          <a:bodyPr/>
          <a:lstStyle/>
          <a:p>
            <a:r>
              <a:rPr lang="en-US" altLang="en-US" dirty="0"/>
              <a:t>numbers as endpoints and complete the following chart.</a:t>
            </a:r>
          </a:p>
        </p:txBody>
      </p:sp>
      <p:pic>
        <p:nvPicPr>
          <p:cNvPr id="17" name="Content Placeholder 16" descr="A table gives following information about the function. (Row 1) Interval: (negative infinity, 0). f prime prime (x) = 12 x (x minus 2) : plus. Concavity: upward.&#10;(Row 2) Interval:  (0, 2). f prime prime (x) = 12 x (x minus 2) : minus. Concavity: downward.&#10;(Row 3) Interval:  (2, infinity). f prime prime (x) = 12 x (x minus 2) : plus. Concavity: upward."/>
          <p:cNvPicPr>
            <a:picLocks noGrp="1" noChangeAspect="1"/>
          </p:cNvPicPr>
          <p:nvPr>
            <p:ph sz="quarter" idx="23"/>
          </p:nvPr>
        </p:nvPicPr>
        <p:blipFill>
          <a:blip r:embed="rId6"/>
          <a:stretch>
            <a:fillRect/>
          </a:stretch>
        </p:blipFill>
        <p:spPr>
          <a:xfrm>
            <a:off x="2922738" y="4276090"/>
            <a:ext cx="6076950" cy="2152650"/>
          </a:xfrm>
          <a:prstGeom prst="rect">
            <a:avLst/>
          </a:prstGeom>
          <a:noFill/>
          <a:ln>
            <a:noFill/>
          </a:ln>
        </p:spPr>
      </p:pic>
    </p:spTree>
    <p:extLst>
      <p:ext uri="{BB962C8B-B14F-4D97-AF65-F5344CB8AC3E}">
        <p14:creationId xmlns:p14="http://schemas.microsoft.com/office/powerpoint/2010/main" xmlns="" val="178014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EA3C02ED-DD79-493E-A595-10ABEA7714ED}"/>
              </a:ext>
            </a:extLst>
          </p:cNvPr>
          <p:cNvSpPr>
            <a:spLocks noGrp="1"/>
          </p:cNvSpPr>
          <p:nvPr>
            <p:ph type="title"/>
          </p:nvPr>
        </p:nvSpPr>
        <p:spPr/>
        <p:txBody>
          <a:bodyPr/>
          <a:lstStyle/>
          <a:p>
            <a:r>
              <a:rPr lang="en-US" altLang="en-US" dirty="0"/>
              <a:t>Example 6 – Solution</a:t>
            </a:r>
            <a:r>
              <a:rPr lang="en-US" altLang="en-US" i="1" dirty="0"/>
              <a:t> </a:t>
            </a:r>
            <a:r>
              <a:rPr lang="en-US" altLang="en-US" dirty="0"/>
              <a:t>(3 of 3)</a:t>
            </a:r>
            <a:endParaRPr lang="en-IN" dirty="0"/>
          </a:p>
        </p:txBody>
      </p:sp>
      <p:sp>
        <p:nvSpPr>
          <p:cNvPr id="2" name="Content Placeholder 1">
            <a:extLst>
              <a:ext uri="{FF2B5EF4-FFF2-40B4-BE49-F238E27FC236}">
                <a16:creationId xmlns="" xmlns:a16="http://schemas.microsoft.com/office/drawing/2014/main" id="{64652B82-FBF6-4A90-8045-C9959EDB314D}"/>
              </a:ext>
            </a:extLst>
          </p:cNvPr>
          <p:cNvSpPr>
            <a:spLocks noGrp="1"/>
          </p:cNvSpPr>
          <p:nvPr>
            <p:ph sz="quarter" idx="23"/>
          </p:nvPr>
        </p:nvSpPr>
        <p:spPr>
          <a:xfrm>
            <a:off x="736600" y="1289049"/>
            <a:ext cx="10706100" cy="2450995"/>
          </a:xfrm>
        </p:spPr>
        <p:txBody>
          <a:bodyPr/>
          <a:lstStyle/>
          <a:p>
            <a:pPr>
              <a:tabLst>
                <a:tab pos="457200" algn="l"/>
                <a:tab pos="1371600" algn="l"/>
                <a:tab pos="1547813" algn="l"/>
              </a:tabLst>
            </a:pPr>
            <a:r>
              <a:rPr lang="en-US" altLang="en-US" dirty="0"/>
              <a:t>The point (0, 0) is </a:t>
            </a:r>
            <a:r>
              <a:rPr lang="en-IN" altLang="en-US" dirty="0"/>
              <a:t>an inflection point because the curve changes from concave upward to concave downward there</a:t>
            </a:r>
            <a:r>
              <a:rPr lang="en-US" altLang="en-US" dirty="0"/>
              <a:t>.</a:t>
            </a:r>
          </a:p>
          <a:p>
            <a:pPr>
              <a:tabLst>
                <a:tab pos="457200" algn="l"/>
                <a:tab pos="1371600" algn="l"/>
                <a:tab pos="1547813" algn="l"/>
              </a:tabLst>
            </a:pPr>
            <a:endParaRPr lang="en-US" altLang="en-US" sz="800" dirty="0"/>
          </a:p>
          <a:p>
            <a:pPr>
              <a:tabLst>
                <a:tab pos="457200" algn="l"/>
                <a:tab pos="1371600" algn="l"/>
                <a:tab pos="1547813" algn="l"/>
              </a:tabLst>
            </a:pPr>
            <a:r>
              <a:rPr lang="en-US" altLang="en-US" dirty="0"/>
              <a:t>Also (2, −16) is an inflection point since the curve changes from concave downward to concave upward there.</a:t>
            </a:r>
          </a:p>
          <a:p>
            <a:pPr>
              <a:tabLst>
                <a:tab pos="457200" algn="l"/>
                <a:tab pos="1371600" algn="l"/>
                <a:tab pos="1547813" algn="l"/>
              </a:tabLst>
            </a:pPr>
            <a:endParaRPr lang="en-US" altLang="en-US" sz="200" dirty="0"/>
          </a:p>
          <a:p>
            <a:pPr>
              <a:tabLst>
                <a:tab pos="457200" algn="l"/>
                <a:tab pos="1371600" algn="l"/>
                <a:tab pos="1547813" algn="l"/>
              </a:tabLst>
            </a:pPr>
            <a:r>
              <a:rPr lang="en-US" dirty="0"/>
              <a:t>The graph of</a:t>
            </a:r>
            <a:endParaRPr lang="en-IN" dirty="0"/>
          </a:p>
        </p:txBody>
      </p:sp>
      <p:graphicFrame>
        <p:nvGraphicFramePr>
          <p:cNvPr id="19" name="Content Placeholder 18" descr=" y =x^4 minus 4x^3">
            <a:extLst>
              <a:ext uri="{FF2B5EF4-FFF2-40B4-BE49-F238E27FC236}">
                <a16:creationId xmlns="" xmlns:a16="http://schemas.microsoft.com/office/drawing/2014/main" id="{6B3A7AA5-2FDC-4667-9E6C-B4C5963B413D}"/>
              </a:ext>
            </a:extLst>
          </p:cNvPr>
          <p:cNvGraphicFramePr>
            <a:graphicFrameLocks noGrp="1" noChangeAspect="1"/>
          </p:cNvGraphicFramePr>
          <p:nvPr>
            <p:ph sz="quarter" idx="30"/>
            <p:extLst>
              <p:ext uri="{D42A27DB-BD31-4B8C-83A1-F6EECF244321}">
                <p14:modId xmlns:p14="http://schemas.microsoft.com/office/powerpoint/2010/main" xmlns="" val="461653708"/>
              </p:ext>
            </p:extLst>
          </p:nvPr>
        </p:nvGraphicFramePr>
        <p:xfrm>
          <a:off x="2544693" y="3194050"/>
          <a:ext cx="1673802" cy="405419"/>
        </p:xfrm>
        <a:graphic>
          <a:graphicData uri="http://schemas.openxmlformats.org/presentationml/2006/ole">
            <p:oleObj spid="_x0000_s640016" name="Equation" r:id="rId3" imgW="1625400" imgH="393480" progId="Equation.DSMT4">
              <p:embed/>
            </p:oleObj>
          </a:graphicData>
        </a:graphic>
      </p:graphicFrame>
      <p:sp>
        <p:nvSpPr>
          <p:cNvPr id="11" name="Content Placeholder 10">
            <a:extLst>
              <a:ext uri="{FF2B5EF4-FFF2-40B4-BE49-F238E27FC236}">
                <a16:creationId xmlns="" xmlns:a16="http://schemas.microsoft.com/office/drawing/2014/main" id="{36DDBB8F-61C8-4EBD-BDE0-A6672F61DCA8}"/>
              </a:ext>
            </a:extLst>
          </p:cNvPr>
          <p:cNvSpPr>
            <a:spLocks noGrp="1"/>
          </p:cNvSpPr>
          <p:nvPr>
            <p:ph sz="quarter" idx="32"/>
          </p:nvPr>
        </p:nvSpPr>
        <p:spPr>
          <a:xfrm>
            <a:off x="4301624" y="3273425"/>
            <a:ext cx="5353050" cy="405419"/>
          </a:xfrm>
        </p:spPr>
        <p:txBody>
          <a:bodyPr/>
          <a:lstStyle/>
          <a:p>
            <a:r>
              <a:rPr lang="en-IN" dirty="0"/>
              <a:t>in Figure 12 supports our conclusions.</a:t>
            </a:r>
            <a:endParaRPr lang="en-US" altLang="en-US" dirty="0"/>
          </a:p>
          <a:p>
            <a:endParaRPr lang="en-IN" dirty="0"/>
          </a:p>
        </p:txBody>
      </p:sp>
      <p:sp>
        <p:nvSpPr>
          <p:cNvPr id="13" name="Content Placeholder 12">
            <a:extLst>
              <a:ext uri="{FF2B5EF4-FFF2-40B4-BE49-F238E27FC236}">
                <a16:creationId xmlns="" xmlns:a16="http://schemas.microsoft.com/office/drawing/2014/main" id="{2B2E50B7-5F3A-4785-B219-B4409343C327}"/>
              </a:ext>
            </a:extLst>
          </p:cNvPr>
          <p:cNvSpPr>
            <a:spLocks noGrp="1"/>
          </p:cNvSpPr>
          <p:nvPr>
            <p:ph sz="quarter" idx="34"/>
          </p:nvPr>
        </p:nvSpPr>
        <p:spPr>
          <a:xfrm>
            <a:off x="5650059" y="6361239"/>
            <a:ext cx="1017732" cy="225425"/>
          </a:xfrm>
        </p:spPr>
        <p:txBody>
          <a:bodyPr/>
          <a:lstStyle/>
          <a:p>
            <a:r>
              <a:rPr lang="en-US" altLang="en-US" sz="1200" b="1" dirty="0"/>
              <a:t>Figure 12</a:t>
            </a:r>
          </a:p>
        </p:txBody>
      </p:sp>
      <p:graphicFrame>
        <p:nvGraphicFramePr>
          <p:cNvPr id="20" name="Content Placeholder 19" descr=" y =x^4 minus 4x^3">
            <a:extLst>
              <a:ext uri="{FF2B5EF4-FFF2-40B4-BE49-F238E27FC236}">
                <a16:creationId xmlns="" xmlns:a16="http://schemas.microsoft.com/office/drawing/2014/main" id="{0F056D3E-D27C-4D4E-950F-91B76EEF641A}"/>
              </a:ext>
            </a:extLst>
          </p:cNvPr>
          <p:cNvGraphicFramePr>
            <a:graphicFrameLocks noGrp="1" noChangeAspect="1"/>
          </p:cNvGraphicFramePr>
          <p:nvPr>
            <p:ph sz="quarter" idx="31"/>
            <p:extLst>
              <p:ext uri="{D42A27DB-BD31-4B8C-83A1-F6EECF244321}">
                <p14:modId xmlns:p14="http://schemas.microsoft.com/office/powerpoint/2010/main" xmlns="" val="2920865157"/>
              </p:ext>
            </p:extLst>
          </p:nvPr>
        </p:nvGraphicFramePr>
        <p:xfrm>
          <a:off x="5494844" y="5994094"/>
          <a:ext cx="1029855" cy="249486"/>
        </p:xfrm>
        <a:graphic>
          <a:graphicData uri="http://schemas.openxmlformats.org/presentationml/2006/ole">
            <p:oleObj spid="_x0000_s640017" name="Equation" r:id="rId4" imgW="1625400" imgH="393480" progId="Equation.DSMT4">
              <p:embed/>
            </p:oleObj>
          </a:graphicData>
        </a:graphic>
      </p:graphicFrame>
      <p:pic>
        <p:nvPicPr>
          <p:cNvPr id="21" name="Content Placeholder 20" descr="A graphing calculator screen. The curve enters the top left of the viewing window in the second quadrant and falls to reach the origin. The curve becomes flat near the origin. Then, it continues to fall in the fourth quadrant to reach a low point. From that low point, the curve rises and crosses the positive x-axis. The curve then exits the top right of the viewing window in the first quadrant.">
            <a:extLst>
              <a:ext uri="{FF2B5EF4-FFF2-40B4-BE49-F238E27FC236}">
                <a16:creationId xmlns="" xmlns:a16="http://schemas.microsoft.com/office/drawing/2014/main" id="{8ECFE46F-D8CA-4D25-9E82-1156AA44CAA2}"/>
              </a:ext>
            </a:extLst>
          </p:cNvPr>
          <p:cNvPicPr>
            <a:picLocks noGrp="1" noChangeAspect="1"/>
          </p:cNvPicPr>
          <p:nvPr>
            <p:ph sz="quarter" idx="33"/>
          </p:nvPr>
        </p:nvPicPr>
        <p:blipFill>
          <a:blip r:embed="rId5"/>
          <a:stretch>
            <a:fillRect/>
          </a:stretch>
        </p:blipFill>
        <p:spPr>
          <a:xfrm>
            <a:off x="4370990" y="3740045"/>
            <a:ext cx="3215640" cy="2194560"/>
          </a:xfrm>
          <a:prstGeom prst="rect">
            <a:avLst/>
          </a:prstGeom>
        </p:spPr>
      </p:pic>
    </p:spTree>
    <p:extLst>
      <p:ext uri="{BB962C8B-B14F-4D97-AF65-F5344CB8AC3E}">
        <p14:creationId xmlns:p14="http://schemas.microsoft.com/office/powerpoint/2010/main" xmlns="" val="1387219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Curve Sketching</a:t>
            </a:r>
            <a:endParaRPr lang="en-IN" sz="4000" dirty="0">
              <a:solidFill>
                <a:srgbClr val="0079C2"/>
              </a:solidFill>
            </a:endParaRPr>
          </a:p>
        </p:txBody>
      </p:sp>
    </p:spTree>
    <p:extLst>
      <p:ext uri="{BB962C8B-B14F-4D97-AF65-F5344CB8AC3E}">
        <p14:creationId xmlns:p14="http://schemas.microsoft.com/office/powerpoint/2010/main" xmlns="" val="4150317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609F7E-AF60-4D11-BD42-9D488FC527D9}"/>
              </a:ext>
            </a:extLst>
          </p:cNvPr>
          <p:cNvSpPr>
            <a:spLocks noGrp="1"/>
          </p:cNvSpPr>
          <p:nvPr>
            <p:ph type="title"/>
          </p:nvPr>
        </p:nvSpPr>
        <p:spPr/>
        <p:txBody>
          <a:bodyPr/>
          <a:lstStyle/>
          <a:p>
            <a:r>
              <a:rPr lang="en-IN" dirty="0"/>
              <a:t>Curve Sketching (1 of 1)</a:t>
            </a:r>
          </a:p>
        </p:txBody>
      </p:sp>
      <p:sp>
        <p:nvSpPr>
          <p:cNvPr id="3" name="Content Placeholder 2">
            <a:extLst>
              <a:ext uri="{FF2B5EF4-FFF2-40B4-BE49-F238E27FC236}">
                <a16:creationId xmlns="" xmlns:a16="http://schemas.microsoft.com/office/drawing/2014/main" id="{7D6606E1-311D-4D1D-99F9-2D9BA25B807B}"/>
              </a:ext>
            </a:extLst>
          </p:cNvPr>
          <p:cNvSpPr>
            <a:spLocks noGrp="1"/>
          </p:cNvSpPr>
          <p:nvPr>
            <p:ph sz="quarter" idx="23"/>
          </p:nvPr>
        </p:nvSpPr>
        <p:spPr>
          <a:xfrm>
            <a:off x="736600" y="1289049"/>
            <a:ext cx="11170696" cy="752717"/>
          </a:xfrm>
        </p:spPr>
        <p:txBody>
          <a:bodyPr/>
          <a:lstStyle/>
          <a:p>
            <a:pPr>
              <a:lnSpc>
                <a:spcPct val="100000"/>
              </a:lnSpc>
            </a:pPr>
            <a:r>
              <a:rPr lang="en-IN" dirty="0"/>
              <a:t>We now use the information we obtain from the first and second derivatives to sketch the </a:t>
            </a:r>
            <a:r>
              <a:rPr lang="en-US" dirty="0"/>
              <a:t>graph of a function.</a:t>
            </a:r>
            <a:endParaRPr lang="en-IN" dirty="0"/>
          </a:p>
        </p:txBody>
      </p:sp>
    </p:spTree>
    <p:extLst>
      <p:ext uri="{BB962C8B-B14F-4D97-AF65-F5344CB8AC3E}">
        <p14:creationId xmlns:p14="http://schemas.microsoft.com/office/powerpoint/2010/main" xmlns="" val="3622636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48695B-16F3-4E0F-851E-E24DFD31BB18}"/>
              </a:ext>
            </a:extLst>
          </p:cNvPr>
          <p:cNvSpPr>
            <a:spLocks noGrp="1"/>
          </p:cNvSpPr>
          <p:nvPr>
            <p:ph type="title"/>
          </p:nvPr>
        </p:nvSpPr>
        <p:spPr/>
        <p:txBody>
          <a:bodyPr/>
          <a:lstStyle/>
          <a:p>
            <a:r>
              <a:rPr lang="en-US" altLang="en-US" dirty="0"/>
              <a:t>Example 7</a:t>
            </a:r>
            <a:endParaRPr lang="en-IN" dirty="0"/>
          </a:p>
        </p:txBody>
      </p:sp>
      <p:sp>
        <p:nvSpPr>
          <p:cNvPr id="3" name="Content Placeholder 2">
            <a:extLst>
              <a:ext uri="{FF2B5EF4-FFF2-40B4-BE49-F238E27FC236}">
                <a16:creationId xmlns="" xmlns:a16="http://schemas.microsoft.com/office/drawing/2014/main" id="{1CA23BD5-8E63-4C10-8667-D27936E9FF90}"/>
              </a:ext>
            </a:extLst>
          </p:cNvPr>
          <p:cNvSpPr>
            <a:spLocks noGrp="1"/>
          </p:cNvSpPr>
          <p:nvPr>
            <p:ph sz="quarter" idx="23"/>
          </p:nvPr>
        </p:nvSpPr>
        <p:spPr>
          <a:xfrm>
            <a:off x="736600" y="1289050"/>
            <a:ext cx="4378011" cy="318686"/>
          </a:xfrm>
        </p:spPr>
        <p:txBody>
          <a:bodyPr/>
          <a:lstStyle/>
          <a:p>
            <a:r>
              <a:rPr lang="en-US" altLang="en-US" dirty="0"/>
              <a:t>Sketch the graph of the function</a:t>
            </a:r>
            <a:endParaRPr lang="en-IN" dirty="0"/>
          </a:p>
        </p:txBody>
      </p:sp>
      <p:graphicFrame>
        <p:nvGraphicFramePr>
          <p:cNvPr id="20" name="Content Placeholder 19" descr="f (x) = x^2/3 (6 minus x)^ 1/3">
            <a:extLst>
              <a:ext uri="{FF2B5EF4-FFF2-40B4-BE49-F238E27FC236}">
                <a16:creationId xmlns="" xmlns:a16="http://schemas.microsoft.com/office/drawing/2014/main" id="{404804DC-CED4-4E18-AC04-4EC24B750096}"/>
              </a:ext>
            </a:extLst>
          </p:cNvPr>
          <p:cNvGraphicFramePr>
            <a:graphicFrameLocks noGrp="1" noChangeAspect="1"/>
          </p:cNvGraphicFramePr>
          <p:nvPr>
            <p:ph sz="quarter" idx="24"/>
            <p:extLst>
              <p:ext uri="{D42A27DB-BD31-4B8C-83A1-F6EECF244321}">
                <p14:modId xmlns:p14="http://schemas.microsoft.com/office/powerpoint/2010/main" xmlns="" val="3657573391"/>
              </p:ext>
            </p:extLst>
          </p:nvPr>
        </p:nvGraphicFramePr>
        <p:xfrm>
          <a:off x="5153025" y="1209675"/>
          <a:ext cx="2597150" cy="477838"/>
        </p:xfrm>
        <a:graphic>
          <a:graphicData uri="http://schemas.openxmlformats.org/presentationml/2006/ole">
            <p:oleObj spid="_x0000_s581018" name="Equation" r:id="rId3" imgW="64617600" imgH="11887200" progId="Equation.DSMT4">
              <p:embed/>
            </p:oleObj>
          </a:graphicData>
        </a:graphic>
      </p:graphicFrame>
      <p:sp>
        <p:nvSpPr>
          <p:cNvPr id="5" name="Content Placeholder 4">
            <a:extLst>
              <a:ext uri="{FF2B5EF4-FFF2-40B4-BE49-F238E27FC236}">
                <a16:creationId xmlns="" xmlns:a16="http://schemas.microsoft.com/office/drawing/2014/main" id="{A037B0D4-A414-45C4-AF7F-9B481B133FE2}"/>
              </a:ext>
            </a:extLst>
          </p:cNvPr>
          <p:cNvSpPr>
            <a:spLocks noGrp="1"/>
          </p:cNvSpPr>
          <p:nvPr>
            <p:ph sz="quarter" idx="25"/>
          </p:nvPr>
        </p:nvSpPr>
        <p:spPr>
          <a:xfrm>
            <a:off x="736599" y="1748453"/>
            <a:ext cx="10515599" cy="793784"/>
          </a:xfrm>
        </p:spPr>
        <p:txBody>
          <a:bodyPr/>
          <a:lstStyle/>
          <a:p>
            <a:r>
              <a:rPr lang="en-US" altLang="en-US" dirty="0">
                <a:solidFill>
                  <a:srgbClr val="0079C2"/>
                </a:solidFill>
              </a:rPr>
              <a:t>Solution:</a:t>
            </a:r>
          </a:p>
          <a:p>
            <a:r>
              <a:rPr lang="en-US" altLang="en-US" dirty="0"/>
              <a:t>Calculation of the first two derivatives gives</a:t>
            </a:r>
            <a:endParaRPr lang="en-IN" dirty="0"/>
          </a:p>
        </p:txBody>
      </p:sp>
      <p:graphicFrame>
        <p:nvGraphicFramePr>
          <p:cNvPr id="22" name="Content Placeholder 21" descr="f prime (x) = (4 minus x)/(x^(1/3))((6 minus x)^(2/3)) f prime prime (x) = nehative(8)/ (x^(4/3))((6 minus x)^(5/3))">
            <a:extLst>
              <a:ext uri="{FF2B5EF4-FFF2-40B4-BE49-F238E27FC236}">
                <a16:creationId xmlns="" xmlns:a16="http://schemas.microsoft.com/office/drawing/2014/main" id="{A956894D-0361-4055-8B36-9E033D38C04E}"/>
              </a:ext>
            </a:extLst>
          </p:cNvPr>
          <p:cNvGraphicFramePr>
            <a:graphicFrameLocks noGrp="1" noChangeAspect="1"/>
          </p:cNvGraphicFramePr>
          <p:nvPr>
            <p:ph sz="quarter" idx="26"/>
            <p:extLst>
              <p:ext uri="{D42A27DB-BD31-4B8C-83A1-F6EECF244321}">
                <p14:modId xmlns:p14="http://schemas.microsoft.com/office/powerpoint/2010/main" xmlns="" val="1640982489"/>
              </p:ext>
            </p:extLst>
          </p:nvPr>
        </p:nvGraphicFramePr>
        <p:xfrm>
          <a:off x="3890963" y="2611438"/>
          <a:ext cx="4938712" cy="714375"/>
        </p:xfrm>
        <a:graphic>
          <a:graphicData uri="http://schemas.openxmlformats.org/presentationml/2006/ole">
            <p:oleObj spid="_x0000_s581019" name="Equation" r:id="rId4" imgW="147523200" imgH="21336000" progId="Equation.DSMT4">
              <p:embed/>
            </p:oleObj>
          </a:graphicData>
        </a:graphic>
      </p:graphicFrame>
      <p:sp>
        <p:nvSpPr>
          <p:cNvPr id="7" name="Content Placeholder 6">
            <a:extLst>
              <a:ext uri="{FF2B5EF4-FFF2-40B4-BE49-F238E27FC236}">
                <a16:creationId xmlns="" xmlns:a16="http://schemas.microsoft.com/office/drawing/2014/main" id="{6EE327B6-9C19-45C4-BC6B-716BB1C4D744}"/>
              </a:ext>
            </a:extLst>
          </p:cNvPr>
          <p:cNvSpPr>
            <a:spLocks noGrp="1"/>
          </p:cNvSpPr>
          <p:nvPr>
            <p:ph sz="quarter" idx="27"/>
          </p:nvPr>
        </p:nvSpPr>
        <p:spPr>
          <a:xfrm>
            <a:off x="736600" y="3479818"/>
            <a:ext cx="800798" cy="269570"/>
          </a:xfrm>
        </p:spPr>
        <p:txBody>
          <a:bodyPr/>
          <a:lstStyle/>
          <a:p>
            <a:r>
              <a:rPr lang="en-US" altLang="en-US" dirty="0"/>
              <a:t>Since</a:t>
            </a:r>
            <a:endParaRPr lang="en-IN" dirty="0"/>
          </a:p>
        </p:txBody>
      </p:sp>
      <p:graphicFrame>
        <p:nvGraphicFramePr>
          <p:cNvPr id="24" name="Content Placeholder 23" descr="f prime (x) = 0 when x = 4 and f prime (x)">
            <a:extLst>
              <a:ext uri="{FF2B5EF4-FFF2-40B4-BE49-F238E27FC236}">
                <a16:creationId xmlns="" xmlns:a16="http://schemas.microsoft.com/office/drawing/2014/main" id="{20786A28-3FCA-46C9-84CC-7E5597A3A2E6}"/>
              </a:ext>
            </a:extLst>
          </p:cNvPr>
          <p:cNvGraphicFramePr>
            <a:graphicFrameLocks noGrp="1" noChangeAspect="1"/>
          </p:cNvGraphicFramePr>
          <p:nvPr>
            <p:ph sz="quarter" idx="28"/>
            <p:extLst>
              <p:ext uri="{D42A27DB-BD31-4B8C-83A1-F6EECF244321}">
                <p14:modId xmlns:p14="http://schemas.microsoft.com/office/powerpoint/2010/main" xmlns="" val="4290683116"/>
              </p:ext>
            </p:extLst>
          </p:nvPr>
        </p:nvGraphicFramePr>
        <p:xfrm>
          <a:off x="1652588" y="3454400"/>
          <a:ext cx="3932237" cy="419100"/>
        </p:xfrm>
        <a:graphic>
          <a:graphicData uri="http://schemas.openxmlformats.org/presentationml/2006/ole">
            <p:oleObj spid="_x0000_s581020" name="Equation" r:id="rId5" imgW="97231200" imgH="10363200" progId="Equation.DSMT4">
              <p:embed/>
            </p:oleObj>
          </a:graphicData>
        </a:graphic>
      </p:graphicFrame>
      <p:sp>
        <p:nvSpPr>
          <p:cNvPr id="9" name="Content Placeholder 8">
            <a:extLst>
              <a:ext uri="{FF2B5EF4-FFF2-40B4-BE49-F238E27FC236}">
                <a16:creationId xmlns="" xmlns:a16="http://schemas.microsoft.com/office/drawing/2014/main" id="{F143D919-D1CF-4F13-A2D7-F6CB6F28E09A}"/>
              </a:ext>
            </a:extLst>
          </p:cNvPr>
          <p:cNvSpPr>
            <a:spLocks noGrp="1"/>
          </p:cNvSpPr>
          <p:nvPr>
            <p:ph sz="quarter" idx="29"/>
          </p:nvPr>
        </p:nvSpPr>
        <p:spPr>
          <a:xfrm>
            <a:off x="5727268" y="3499914"/>
            <a:ext cx="5567362" cy="279618"/>
          </a:xfrm>
        </p:spPr>
        <p:txBody>
          <a:bodyPr/>
          <a:lstStyle/>
          <a:p>
            <a:r>
              <a:rPr lang="en-US" altLang="en-US" dirty="0"/>
              <a:t>does not exist when </a:t>
            </a:r>
            <a:r>
              <a:rPr lang="en-US" altLang="en-US" i="1" dirty="0"/>
              <a:t>x</a:t>
            </a:r>
            <a:r>
              <a:rPr lang="en-US" altLang="en-US" dirty="0"/>
              <a:t> = 0 or </a:t>
            </a:r>
            <a:r>
              <a:rPr lang="en-US" altLang="en-US" i="1" dirty="0"/>
              <a:t>x</a:t>
            </a:r>
            <a:r>
              <a:rPr lang="en-US" altLang="en-US" dirty="0"/>
              <a:t> = 6, the</a:t>
            </a:r>
            <a:endParaRPr lang="en-IN" dirty="0"/>
          </a:p>
        </p:txBody>
      </p:sp>
      <p:sp>
        <p:nvSpPr>
          <p:cNvPr id="10" name="Content Placeholder 9">
            <a:extLst>
              <a:ext uri="{FF2B5EF4-FFF2-40B4-BE49-F238E27FC236}">
                <a16:creationId xmlns="" xmlns:a16="http://schemas.microsoft.com/office/drawing/2014/main" id="{0511D953-8E67-44E6-AFE1-1E7AB14062B7}"/>
              </a:ext>
            </a:extLst>
          </p:cNvPr>
          <p:cNvSpPr>
            <a:spLocks noGrp="1"/>
          </p:cNvSpPr>
          <p:nvPr>
            <p:ph sz="quarter" idx="30"/>
          </p:nvPr>
        </p:nvSpPr>
        <p:spPr>
          <a:xfrm>
            <a:off x="736599" y="3857859"/>
            <a:ext cx="10718801" cy="303195"/>
          </a:xfrm>
        </p:spPr>
        <p:txBody>
          <a:bodyPr/>
          <a:lstStyle/>
          <a:p>
            <a:r>
              <a:rPr lang="en-US" altLang="en-US" dirty="0"/>
              <a:t>critical numbers are 0, 4 and 6.</a:t>
            </a:r>
            <a:endParaRPr lang="en-IN" dirty="0"/>
          </a:p>
        </p:txBody>
      </p:sp>
      <p:pic>
        <p:nvPicPr>
          <p:cNvPr id="581014" name="Picture 406" descr="A table gives following information about a function. (Row 1) Interval: x &lt; 0. 4 minus x: plus. x^(1∕3): minus. (6 minus x)^(2∕3): plus. f prime (x): minus. f: decreasing on (negative infinity, 0).&#10;(Row 2) Interval: 0 &lt; x &lt; 4. 4 minus x: plus. x^(1∕3): plus. (6 minus x)^(2∕3): plus. f prime (x): plus. f: increasing on (0, 4).&#10;(Row 3) Interval: 4 &lt; x &lt; 6. 4 minus x: minus. x^(1∕3): plus. (6 minus x)^(2∕3): plus. f prime (x): minus. f: decreasing on (4, 6).&#10;(Row 4) Interval: x &gt; 6. 4 minus x: minus. x^(1∕3): plus. (6 minus x)^(2∕3): plus. f prime (x): minus. f: decreasing on (6, infinity)."/>
          <p:cNvPicPr>
            <a:picLocks noGrp="1" noChangeAspect="1" noChangeArrowheads="1"/>
          </p:cNvPicPr>
          <p:nvPr>
            <p:ph sz="quarter" idx="23"/>
          </p:nvPr>
        </p:nvPicPr>
        <p:blipFill>
          <a:blip r:embed="rId6">
            <a:extLst>
              <a:ext uri="{28A0092B-C50C-407E-A947-70E740481C1C}">
                <a14:useLocalDpi xmlns:a14="http://schemas.microsoft.com/office/drawing/2010/main" xmlns="" val="0"/>
              </a:ext>
            </a:extLst>
          </a:blip>
          <a:stretch>
            <a:fillRect/>
          </a:stretch>
        </p:blipFill>
        <p:spPr bwMode="auto">
          <a:xfrm>
            <a:off x="2096781" y="4212125"/>
            <a:ext cx="7352413" cy="24325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88238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8610E2-47A5-4D79-AE79-D9059CC755D3}"/>
              </a:ext>
            </a:extLst>
          </p:cNvPr>
          <p:cNvSpPr>
            <a:spLocks noGrp="1"/>
          </p:cNvSpPr>
          <p:nvPr>
            <p:ph type="title"/>
          </p:nvPr>
        </p:nvSpPr>
        <p:spPr/>
        <p:txBody>
          <a:bodyPr/>
          <a:lstStyle/>
          <a:p>
            <a:r>
              <a:rPr lang="en-US" altLang="en-US" dirty="0"/>
              <a:t>Example 7 – Solution</a:t>
            </a:r>
            <a:r>
              <a:rPr lang="en-US" altLang="en-US" i="1" dirty="0"/>
              <a:t> </a:t>
            </a:r>
            <a:r>
              <a:rPr lang="en-US" altLang="en-US" b="0" dirty="0"/>
              <a:t>(1 of 3)</a:t>
            </a:r>
            <a:endParaRPr lang="en-IN" dirty="0"/>
          </a:p>
        </p:txBody>
      </p:sp>
      <p:sp>
        <p:nvSpPr>
          <p:cNvPr id="3" name="Content Placeholder 2">
            <a:extLst>
              <a:ext uri="{FF2B5EF4-FFF2-40B4-BE49-F238E27FC236}">
                <a16:creationId xmlns="" xmlns:a16="http://schemas.microsoft.com/office/drawing/2014/main" id="{C8344F61-69FB-4A9F-9667-E89296A79CEF}"/>
              </a:ext>
            </a:extLst>
          </p:cNvPr>
          <p:cNvSpPr>
            <a:spLocks noGrp="1"/>
          </p:cNvSpPr>
          <p:nvPr>
            <p:ph sz="quarter" idx="23"/>
          </p:nvPr>
        </p:nvSpPr>
        <p:spPr>
          <a:xfrm>
            <a:off x="736600" y="1289050"/>
            <a:ext cx="10617200" cy="340688"/>
          </a:xfrm>
        </p:spPr>
        <p:txBody>
          <a:bodyPr/>
          <a:lstStyle/>
          <a:p>
            <a:r>
              <a:rPr lang="en-US" altLang="en-US" dirty="0"/>
              <a:t>To find the local extreme values we use the First Derivative Test.</a:t>
            </a:r>
            <a:endParaRPr lang="en-IN" dirty="0"/>
          </a:p>
        </p:txBody>
      </p:sp>
      <p:sp>
        <p:nvSpPr>
          <p:cNvPr id="4" name="Content Placeholder 3">
            <a:extLst>
              <a:ext uri="{FF2B5EF4-FFF2-40B4-BE49-F238E27FC236}">
                <a16:creationId xmlns="" xmlns:a16="http://schemas.microsoft.com/office/drawing/2014/main" id="{74A09505-69B7-4AD0-8E42-1007E59E9A75}"/>
              </a:ext>
            </a:extLst>
          </p:cNvPr>
          <p:cNvSpPr>
            <a:spLocks noGrp="1"/>
          </p:cNvSpPr>
          <p:nvPr>
            <p:ph sz="quarter" idx="24"/>
          </p:nvPr>
        </p:nvSpPr>
        <p:spPr>
          <a:xfrm>
            <a:off x="736600" y="1860933"/>
            <a:ext cx="851040" cy="279400"/>
          </a:xfrm>
        </p:spPr>
        <p:txBody>
          <a:bodyPr/>
          <a:lstStyle/>
          <a:p>
            <a:r>
              <a:rPr lang="en-US" altLang="en-US" dirty="0"/>
              <a:t>Since</a:t>
            </a:r>
            <a:endParaRPr lang="en-IN" dirty="0"/>
          </a:p>
        </p:txBody>
      </p:sp>
      <p:graphicFrame>
        <p:nvGraphicFramePr>
          <p:cNvPr id="20" name="Content Placeholder 19" descr="f prime">
            <a:extLst>
              <a:ext uri="{FF2B5EF4-FFF2-40B4-BE49-F238E27FC236}">
                <a16:creationId xmlns="" xmlns:a16="http://schemas.microsoft.com/office/drawing/2014/main" id="{41F35A85-6D38-4E6A-B2D5-596CFF55EC3E}"/>
              </a:ext>
            </a:extLst>
          </p:cNvPr>
          <p:cNvGraphicFramePr>
            <a:graphicFrameLocks noGrp="1" noChangeAspect="1"/>
          </p:cNvGraphicFramePr>
          <p:nvPr>
            <p:ph sz="quarter" idx="25"/>
            <p:extLst>
              <p:ext uri="{D42A27DB-BD31-4B8C-83A1-F6EECF244321}">
                <p14:modId xmlns:p14="http://schemas.microsoft.com/office/powerpoint/2010/main" xmlns="" val="1456762103"/>
              </p:ext>
            </p:extLst>
          </p:nvPr>
        </p:nvGraphicFramePr>
        <p:xfrm>
          <a:off x="1597025" y="1878013"/>
          <a:ext cx="228600" cy="265112"/>
        </p:xfrm>
        <a:graphic>
          <a:graphicData uri="http://schemas.openxmlformats.org/presentationml/2006/ole">
            <p:oleObj spid="_x0000_s581979" name="Equation" r:id="rId3" imgW="5791200" imgH="6705600" progId="Equation.DSMT4">
              <p:embed/>
            </p:oleObj>
          </a:graphicData>
        </a:graphic>
      </p:graphicFrame>
      <p:sp>
        <p:nvSpPr>
          <p:cNvPr id="6" name="Content Placeholder 5">
            <a:extLst>
              <a:ext uri="{FF2B5EF4-FFF2-40B4-BE49-F238E27FC236}">
                <a16:creationId xmlns="" xmlns:a16="http://schemas.microsoft.com/office/drawing/2014/main" id="{100AADB0-66BA-44CB-9265-EAEF496C6C65}"/>
              </a:ext>
            </a:extLst>
          </p:cNvPr>
          <p:cNvSpPr>
            <a:spLocks noGrp="1"/>
          </p:cNvSpPr>
          <p:nvPr>
            <p:ph sz="quarter" idx="26"/>
          </p:nvPr>
        </p:nvSpPr>
        <p:spPr>
          <a:xfrm>
            <a:off x="1929284" y="1858983"/>
            <a:ext cx="9526116" cy="340688"/>
          </a:xfrm>
        </p:spPr>
        <p:txBody>
          <a:bodyPr/>
          <a:lstStyle/>
          <a:p>
            <a:r>
              <a:rPr lang="en-US" altLang="en-US" dirty="0"/>
              <a:t>changes from negative to positive at 0, </a:t>
            </a:r>
            <a:r>
              <a:rPr lang="en-US" altLang="en-US" i="1" dirty="0"/>
              <a:t>f</a:t>
            </a:r>
            <a:r>
              <a:rPr lang="en-US" altLang="en-US" dirty="0"/>
              <a:t>(0) = 0 is a local minimum.</a:t>
            </a:r>
            <a:endParaRPr lang="en-IN" dirty="0"/>
          </a:p>
        </p:txBody>
      </p:sp>
      <p:sp>
        <p:nvSpPr>
          <p:cNvPr id="7" name="Content Placeholder 6">
            <a:extLst>
              <a:ext uri="{FF2B5EF4-FFF2-40B4-BE49-F238E27FC236}">
                <a16:creationId xmlns="" xmlns:a16="http://schemas.microsoft.com/office/drawing/2014/main" id="{FE7455DB-0337-4774-BC26-EC41745447BA}"/>
              </a:ext>
            </a:extLst>
          </p:cNvPr>
          <p:cNvSpPr>
            <a:spLocks noGrp="1"/>
          </p:cNvSpPr>
          <p:nvPr>
            <p:ph sz="quarter" idx="27"/>
          </p:nvPr>
        </p:nvSpPr>
        <p:spPr>
          <a:xfrm>
            <a:off x="736600" y="2371529"/>
            <a:ext cx="851040" cy="340688"/>
          </a:xfrm>
        </p:spPr>
        <p:txBody>
          <a:bodyPr/>
          <a:lstStyle/>
          <a:p>
            <a:r>
              <a:rPr lang="en-US" altLang="en-US" dirty="0"/>
              <a:t>Since</a:t>
            </a:r>
            <a:endParaRPr lang="en-IN" dirty="0"/>
          </a:p>
        </p:txBody>
      </p:sp>
      <p:graphicFrame>
        <p:nvGraphicFramePr>
          <p:cNvPr id="22" name="Content Placeholder 21" descr="f prime">
            <a:extLst>
              <a:ext uri="{FF2B5EF4-FFF2-40B4-BE49-F238E27FC236}">
                <a16:creationId xmlns="" xmlns:a16="http://schemas.microsoft.com/office/drawing/2014/main" id="{05C14D95-85CA-4903-9F6A-57B390733E75}"/>
              </a:ext>
            </a:extLst>
          </p:cNvPr>
          <p:cNvGraphicFramePr>
            <a:graphicFrameLocks noGrp="1" noChangeAspect="1"/>
          </p:cNvGraphicFramePr>
          <p:nvPr>
            <p:ph sz="quarter" idx="28"/>
            <p:extLst>
              <p:ext uri="{D42A27DB-BD31-4B8C-83A1-F6EECF244321}">
                <p14:modId xmlns:p14="http://schemas.microsoft.com/office/powerpoint/2010/main" xmlns="" val="1729209871"/>
              </p:ext>
            </p:extLst>
          </p:nvPr>
        </p:nvGraphicFramePr>
        <p:xfrm>
          <a:off x="1577975" y="2400300"/>
          <a:ext cx="228600" cy="265113"/>
        </p:xfrm>
        <a:graphic>
          <a:graphicData uri="http://schemas.openxmlformats.org/presentationml/2006/ole">
            <p:oleObj spid="_x0000_s581980" name="Equation" r:id="rId4" imgW="5791200" imgH="6705600" progId="Equation.DSMT4">
              <p:embed/>
            </p:oleObj>
          </a:graphicData>
        </a:graphic>
      </p:graphicFrame>
      <p:sp>
        <p:nvSpPr>
          <p:cNvPr id="9" name="Content Placeholder 8">
            <a:extLst>
              <a:ext uri="{FF2B5EF4-FFF2-40B4-BE49-F238E27FC236}">
                <a16:creationId xmlns="" xmlns:a16="http://schemas.microsoft.com/office/drawing/2014/main" id="{D74E22BE-D4E4-4917-99F9-CD0E59C6FD61}"/>
              </a:ext>
            </a:extLst>
          </p:cNvPr>
          <p:cNvSpPr>
            <a:spLocks noGrp="1"/>
          </p:cNvSpPr>
          <p:nvPr>
            <p:ph sz="quarter" idx="29"/>
          </p:nvPr>
        </p:nvSpPr>
        <p:spPr>
          <a:xfrm>
            <a:off x="1846384" y="2371528"/>
            <a:ext cx="5365750" cy="302591"/>
          </a:xfrm>
        </p:spPr>
        <p:txBody>
          <a:bodyPr/>
          <a:lstStyle/>
          <a:p>
            <a:r>
              <a:rPr lang="en-US" altLang="en-US" dirty="0"/>
              <a:t>changes from positive to negative at 4,</a:t>
            </a:r>
            <a:endParaRPr lang="en-IN" dirty="0"/>
          </a:p>
        </p:txBody>
      </p:sp>
      <p:graphicFrame>
        <p:nvGraphicFramePr>
          <p:cNvPr id="24" name="Content Placeholder 23" descr="f (4) = 2 ^5/3">
            <a:extLst>
              <a:ext uri="{FF2B5EF4-FFF2-40B4-BE49-F238E27FC236}">
                <a16:creationId xmlns="" xmlns:a16="http://schemas.microsoft.com/office/drawing/2014/main" id="{739A0BCC-BB17-45CE-AD85-758AA3F143FF}"/>
              </a:ext>
            </a:extLst>
          </p:cNvPr>
          <p:cNvGraphicFramePr>
            <a:graphicFrameLocks noGrp="1" noChangeAspect="1"/>
          </p:cNvGraphicFramePr>
          <p:nvPr>
            <p:ph sz="quarter" idx="30"/>
            <p:extLst>
              <p:ext uri="{D42A27DB-BD31-4B8C-83A1-F6EECF244321}">
                <p14:modId xmlns:p14="http://schemas.microsoft.com/office/powerpoint/2010/main" xmlns="" val="2048130754"/>
              </p:ext>
            </p:extLst>
          </p:nvPr>
        </p:nvGraphicFramePr>
        <p:xfrm>
          <a:off x="7191375" y="2333625"/>
          <a:ext cx="1312863" cy="425450"/>
        </p:xfrm>
        <a:graphic>
          <a:graphicData uri="http://schemas.openxmlformats.org/presentationml/2006/ole">
            <p:oleObj spid="_x0000_s581981" name="Equation" r:id="rId5" imgW="32918400" imgH="10668000" progId="Equation.DSMT4">
              <p:embed/>
            </p:oleObj>
          </a:graphicData>
        </a:graphic>
      </p:graphicFrame>
      <p:sp>
        <p:nvSpPr>
          <p:cNvPr id="11" name="Content Placeholder 10">
            <a:extLst>
              <a:ext uri="{FF2B5EF4-FFF2-40B4-BE49-F238E27FC236}">
                <a16:creationId xmlns="" xmlns:a16="http://schemas.microsoft.com/office/drawing/2014/main" id="{54571783-1602-447F-AB4C-0F631FB9A806}"/>
              </a:ext>
            </a:extLst>
          </p:cNvPr>
          <p:cNvSpPr>
            <a:spLocks noGrp="1"/>
          </p:cNvSpPr>
          <p:nvPr>
            <p:ph sz="quarter" idx="31"/>
          </p:nvPr>
        </p:nvSpPr>
        <p:spPr>
          <a:xfrm>
            <a:off x="8591340" y="2372586"/>
            <a:ext cx="2864059" cy="339631"/>
          </a:xfrm>
        </p:spPr>
        <p:txBody>
          <a:bodyPr/>
          <a:lstStyle/>
          <a:p>
            <a:r>
              <a:rPr lang="en-US" altLang="en-US" dirty="0"/>
              <a:t>a local maximum.</a:t>
            </a:r>
            <a:endParaRPr lang="en-IN" dirty="0"/>
          </a:p>
        </p:txBody>
      </p:sp>
      <p:sp>
        <p:nvSpPr>
          <p:cNvPr id="12" name="Content Placeholder 11">
            <a:extLst>
              <a:ext uri="{FF2B5EF4-FFF2-40B4-BE49-F238E27FC236}">
                <a16:creationId xmlns="" xmlns:a16="http://schemas.microsoft.com/office/drawing/2014/main" id="{C973C4EE-FD6A-4DA0-A03E-00F88DA4F2C9}"/>
              </a:ext>
            </a:extLst>
          </p:cNvPr>
          <p:cNvSpPr>
            <a:spLocks noGrp="1"/>
          </p:cNvSpPr>
          <p:nvPr>
            <p:ph sz="quarter" idx="32"/>
          </p:nvPr>
        </p:nvSpPr>
        <p:spPr>
          <a:xfrm>
            <a:off x="736600" y="3189079"/>
            <a:ext cx="1604666" cy="302591"/>
          </a:xfrm>
        </p:spPr>
        <p:txBody>
          <a:bodyPr/>
          <a:lstStyle/>
          <a:p>
            <a:r>
              <a:rPr lang="en-US" altLang="en-US" dirty="0"/>
              <a:t>The sign of</a:t>
            </a:r>
            <a:endParaRPr lang="en-IN" dirty="0"/>
          </a:p>
        </p:txBody>
      </p:sp>
      <p:graphicFrame>
        <p:nvGraphicFramePr>
          <p:cNvPr id="26" name="Content Placeholder 25" descr="f prime">
            <a:extLst>
              <a:ext uri="{FF2B5EF4-FFF2-40B4-BE49-F238E27FC236}">
                <a16:creationId xmlns="" xmlns:a16="http://schemas.microsoft.com/office/drawing/2014/main" id="{B24E821F-EF4C-4BC5-8522-1B10228431B4}"/>
              </a:ext>
            </a:extLst>
          </p:cNvPr>
          <p:cNvGraphicFramePr>
            <a:graphicFrameLocks noGrp="1" noChangeAspect="1"/>
          </p:cNvGraphicFramePr>
          <p:nvPr>
            <p:ph sz="quarter" idx="33"/>
            <p:extLst>
              <p:ext uri="{D42A27DB-BD31-4B8C-83A1-F6EECF244321}">
                <p14:modId xmlns:p14="http://schemas.microsoft.com/office/powerpoint/2010/main" xmlns="" val="1324155648"/>
              </p:ext>
            </p:extLst>
          </p:nvPr>
        </p:nvGraphicFramePr>
        <p:xfrm>
          <a:off x="2371725" y="3203575"/>
          <a:ext cx="228600" cy="265113"/>
        </p:xfrm>
        <a:graphic>
          <a:graphicData uri="http://schemas.openxmlformats.org/presentationml/2006/ole">
            <p:oleObj spid="_x0000_s581982" name="Equation" r:id="rId6" imgW="5791200" imgH="6705600" progId="Equation.DSMT4">
              <p:embed/>
            </p:oleObj>
          </a:graphicData>
        </a:graphic>
      </p:graphicFrame>
      <p:sp>
        <p:nvSpPr>
          <p:cNvPr id="14" name="Content Placeholder 13">
            <a:extLst>
              <a:ext uri="{FF2B5EF4-FFF2-40B4-BE49-F238E27FC236}">
                <a16:creationId xmlns="" xmlns:a16="http://schemas.microsoft.com/office/drawing/2014/main" id="{F204F9D8-9AD5-4E14-9922-AC0370447430}"/>
              </a:ext>
            </a:extLst>
          </p:cNvPr>
          <p:cNvSpPr>
            <a:spLocks noGrp="1"/>
          </p:cNvSpPr>
          <p:nvPr>
            <p:ph sz="quarter" idx="34"/>
          </p:nvPr>
        </p:nvSpPr>
        <p:spPr>
          <a:xfrm>
            <a:off x="2680394" y="3196535"/>
            <a:ext cx="8852738" cy="302591"/>
          </a:xfrm>
        </p:spPr>
        <p:txBody>
          <a:bodyPr/>
          <a:lstStyle/>
          <a:p>
            <a:r>
              <a:rPr lang="en-US" altLang="en-US" dirty="0"/>
              <a:t>does not change at 6, so there is no minimum or maximum there.</a:t>
            </a:r>
            <a:endParaRPr lang="en-IN" dirty="0"/>
          </a:p>
        </p:txBody>
      </p:sp>
      <p:sp>
        <p:nvSpPr>
          <p:cNvPr id="15" name="Content Placeholder 14">
            <a:extLst>
              <a:ext uri="{FF2B5EF4-FFF2-40B4-BE49-F238E27FC236}">
                <a16:creationId xmlns="" xmlns:a16="http://schemas.microsoft.com/office/drawing/2014/main" id="{77F441F8-D166-4732-A525-36B029959449}"/>
              </a:ext>
            </a:extLst>
          </p:cNvPr>
          <p:cNvSpPr>
            <a:spLocks noGrp="1"/>
          </p:cNvSpPr>
          <p:nvPr>
            <p:ph sz="quarter" idx="35"/>
          </p:nvPr>
        </p:nvSpPr>
        <p:spPr>
          <a:xfrm>
            <a:off x="736600" y="3623187"/>
            <a:ext cx="9422284" cy="276977"/>
          </a:xfrm>
        </p:spPr>
        <p:txBody>
          <a:bodyPr/>
          <a:lstStyle/>
          <a:p>
            <a:r>
              <a:rPr lang="en-US" altLang="en-US" dirty="0"/>
              <a:t>(The Second Derivative Test could be used at 4 but not at 0 or 6 since</a:t>
            </a:r>
            <a:endParaRPr lang="en-IN" dirty="0"/>
          </a:p>
        </p:txBody>
      </p:sp>
      <p:graphicFrame>
        <p:nvGraphicFramePr>
          <p:cNvPr id="28" name="Content Placeholder 27" descr="f prime prime">
            <a:extLst>
              <a:ext uri="{FF2B5EF4-FFF2-40B4-BE49-F238E27FC236}">
                <a16:creationId xmlns="" xmlns:a16="http://schemas.microsoft.com/office/drawing/2014/main" id="{9FB48C8E-65A8-480B-8599-C05B2FD48469}"/>
              </a:ext>
            </a:extLst>
          </p:cNvPr>
          <p:cNvGraphicFramePr>
            <a:graphicFrameLocks noGrp="1" noChangeAspect="1"/>
          </p:cNvGraphicFramePr>
          <p:nvPr>
            <p:ph sz="quarter" idx="36"/>
            <p:extLst>
              <p:ext uri="{D42A27DB-BD31-4B8C-83A1-F6EECF244321}">
                <p14:modId xmlns:p14="http://schemas.microsoft.com/office/powerpoint/2010/main" xmlns="" val="2135876325"/>
              </p:ext>
            </p:extLst>
          </p:nvPr>
        </p:nvGraphicFramePr>
        <p:xfrm>
          <a:off x="10263188" y="3652838"/>
          <a:ext cx="266700" cy="266700"/>
        </p:xfrm>
        <a:graphic>
          <a:graphicData uri="http://schemas.openxmlformats.org/presentationml/2006/ole">
            <p:oleObj spid="_x0000_s581983" name="Equation" r:id="rId7" imgW="6705600" imgH="6705600" progId="Equation.DSMT4">
              <p:embed/>
            </p:oleObj>
          </a:graphicData>
        </a:graphic>
      </p:graphicFrame>
      <p:sp>
        <p:nvSpPr>
          <p:cNvPr id="17" name="Content Placeholder 16">
            <a:extLst>
              <a:ext uri="{FF2B5EF4-FFF2-40B4-BE49-F238E27FC236}">
                <a16:creationId xmlns="" xmlns:a16="http://schemas.microsoft.com/office/drawing/2014/main" id="{6B3E904A-CF1D-4B8D-9801-3B3508F0DE87}"/>
              </a:ext>
            </a:extLst>
          </p:cNvPr>
          <p:cNvSpPr>
            <a:spLocks noGrp="1"/>
          </p:cNvSpPr>
          <p:nvPr>
            <p:ph sz="quarter" idx="37"/>
          </p:nvPr>
        </p:nvSpPr>
        <p:spPr>
          <a:xfrm>
            <a:off x="736600" y="4084949"/>
            <a:ext cx="8369300" cy="476250"/>
          </a:xfrm>
        </p:spPr>
        <p:txBody>
          <a:bodyPr/>
          <a:lstStyle/>
          <a:p>
            <a:r>
              <a:rPr lang="en-US" altLang="en-US" dirty="0"/>
              <a:t>does not exist at either of these numbers.)</a:t>
            </a:r>
          </a:p>
        </p:txBody>
      </p:sp>
    </p:spTree>
    <p:extLst>
      <p:ext uri="{BB962C8B-B14F-4D97-AF65-F5344CB8AC3E}">
        <p14:creationId xmlns:p14="http://schemas.microsoft.com/office/powerpoint/2010/main" xmlns="" val="69049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B1111-2726-47F9-84B2-8C4B20324C94}"/>
              </a:ext>
            </a:extLst>
          </p:cNvPr>
          <p:cNvSpPr>
            <a:spLocks noGrp="1"/>
          </p:cNvSpPr>
          <p:nvPr>
            <p:ph type="title"/>
          </p:nvPr>
        </p:nvSpPr>
        <p:spPr/>
        <p:txBody>
          <a:bodyPr/>
          <a:lstStyle/>
          <a:p>
            <a:r>
              <a:rPr lang="en-US" altLang="en-US" dirty="0"/>
              <a:t>Example 7 – Solution</a:t>
            </a:r>
            <a:r>
              <a:rPr lang="en-US" altLang="en-US" i="1" dirty="0"/>
              <a:t> </a:t>
            </a:r>
            <a:r>
              <a:rPr lang="en-US" altLang="en-US" b="0" dirty="0"/>
              <a:t>(2 of 3)</a:t>
            </a:r>
            <a:endParaRPr lang="en-IN" dirty="0"/>
          </a:p>
        </p:txBody>
      </p:sp>
      <p:sp>
        <p:nvSpPr>
          <p:cNvPr id="3" name="Content Placeholder 2">
            <a:extLst>
              <a:ext uri="{FF2B5EF4-FFF2-40B4-BE49-F238E27FC236}">
                <a16:creationId xmlns="" xmlns:a16="http://schemas.microsoft.com/office/drawing/2014/main" id="{03A518DD-4E92-4C54-9153-199913E73FC8}"/>
              </a:ext>
            </a:extLst>
          </p:cNvPr>
          <p:cNvSpPr>
            <a:spLocks noGrp="1"/>
          </p:cNvSpPr>
          <p:nvPr>
            <p:ph sz="quarter" idx="23"/>
          </p:nvPr>
        </p:nvSpPr>
        <p:spPr>
          <a:xfrm>
            <a:off x="736600" y="1289050"/>
            <a:ext cx="4026319" cy="288541"/>
          </a:xfrm>
        </p:spPr>
        <p:txBody>
          <a:bodyPr/>
          <a:lstStyle/>
          <a:p>
            <a:r>
              <a:rPr lang="en-US" altLang="en-US" dirty="0"/>
              <a:t>Looking at the expression for</a:t>
            </a:r>
            <a:endParaRPr lang="en-IN" dirty="0"/>
          </a:p>
        </p:txBody>
      </p:sp>
      <p:graphicFrame>
        <p:nvGraphicFramePr>
          <p:cNvPr id="20" name="Content Placeholder 19" descr="f prime prime (x)">
            <a:extLst>
              <a:ext uri="{FF2B5EF4-FFF2-40B4-BE49-F238E27FC236}">
                <a16:creationId xmlns="" xmlns:a16="http://schemas.microsoft.com/office/drawing/2014/main" id="{6E0F80C8-A60D-4D08-9BFF-0E184BD05568}"/>
              </a:ext>
            </a:extLst>
          </p:cNvPr>
          <p:cNvGraphicFramePr>
            <a:graphicFrameLocks noGrp="1" noChangeAspect="1"/>
          </p:cNvGraphicFramePr>
          <p:nvPr>
            <p:ph sz="quarter" idx="24"/>
            <p:extLst>
              <p:ext uri="{D42A27DB-BD31-4B8C-83A1-F6EECF244321}">
                <p14:modId xmlns:p14="http://schemas.microsoft.com/office/powerpoint/2010/main" xmlns="" val="3888300968"/>
              </p:ext>
            </p:extLst>
          </p:nvPr>
        </p:nvGraphicFramePr>
        <p:xfrm>
          <a:off x="4783138" y="1250950"/>
          <a:ext cx="723900" cy="431800"/>
        </p:xfrm>
        <a:graphic>
          <a:graphicData uri="http://schemas.openxmlformats.org/presentationml/2006/ole">
            <p:oleObj spid="_x0000_s582926" name="Equation" r:id="rId3" imgW="17373600" imgH="10363200" progId="Equation.DSMT4">
              <p:embed/>
            </p:oleObj>
          </a:graphicData>
        </a:graphic>
      </p:graphicFrame>
      <p:sp>
        <p:nvSpPr>
          <p:cNvPr id="5" name="Content Placeholder 4">
            <a:extLst>
              <a:ext uri="{FF2B5EF4-FFF2-40B4-BE49-F238E27FC236}">
                <a16:creationId xmlns="" xmlns:a16="http://schemas.microsoft.com/office/drawing/2014/main" id="{7FE1EE3D-2343-45C3-96B6-430FA2A09B23}"/>
              </a:ext>
            </a:extLst>
          </p:cNvPr>
          <p:cNvSpPr>
            <a:spLocks noGrp="1"/>
          </p:cNvSpPr>
          <p:nvPr>
            <p:ph sz="quarter" idx="25"/>
          </p:nvPr>
        </p:nvSpPr>
        <p:spPr>
          <a:xfrm>
            <a:off x="5606980" y="1289051"/>
            <a:ext cx="2100106" cy="288540"/>
          </a:xfrm>
        </p:spPr>
        <p:txBody>
          <a:bodyPr/>
          <a:lstStyle/>
          <a:p>
            <a:r>
              <a:rPr lang="en-US" altLang="en-US" dirty="0"/>
              <a:t>and noting that</a:t>
            </a:r>
            <a:endParaRPr lang="en-IN" dirty="0"/>
          </a:p>
        </p:txBody>
      </p:sp>
      <p:graphicFrame>
        <p:nvGraphicFramePr>
          <p:cNvPr id="22" name="Content Placeholder 21" descr="x^4/3 &gt; = 0">
            <a:extLst>
              <a:ext uri="{FF2B5EF4-FFF2-40B4-BE49-F238E27FC236}">
                <a16:creationId xmlns="" xmlns:a16="http://schemas.microsoft.com/office/drawing/2014/main" id="{48600B5B-F9A6-429D-9E3E-80E06EE687E5}"/>
              </a:ext>
            </a:extLst>
          </p:cNvPr>
          <p:cNvGraphicFramePr>
            <a:graphicFrameLocks noGrp="1" noChangeAspect="1"/>
          </p:cNvGraphicFramePr>
          <p:nvPr>
            <p:ph sz="quarter" idx="26"/>
            <p:extLst>
              <p:ext uri="{D42A27DB-BD31-4B8C-83A1-F6EECF244321}">
                <p14:modId xmlns:p14="http://schemas.microsoft.com/office/powerpoint/2010/main" xmlns="" val="2761446494"/>
              </p:ext>
            </p:extLst>
          </p:nvPr>
        </p:nvGraphicFramePr>
        <p:xfrm>
          <a:off x="7735888" y="1241425"/>
          <a:ext cx="1016000" cy="342900"/>
        </p:xfrm>
        <a:graphic>
          <a:graphicData uri="http://schemas.openxmlformats.org/presentationml/2006/ole">
            <p:oleObj spid="_x0000_s582927" name="Equation" r:id="rId4" imgW="24384000" imgH="8229600" progId="Equation.DSMT4">
              <p:embed/>
            </p:oleObj>
          </a:graphicData>
        </a:graphic>
      </p:graphicFrame>
      <p:sp>
        <p:nvSpPr>
          <p:cNvPr id="7" name="Content Placeholder 6">
            <a:extLst>
              <a:ext uri="{FF2B5EF4-FFF2-40B4-BE49-F238E27FC236}">
                <a16:creationId xmlns="" xmlns:a16="http://schemas.microsoft.com/office/drawing/2014/main" id="{0A435E2E-DB87-4C6D-97D2-394FF6F11096}"/>
              </a:ext>
            </a:extLst>
          </p:cNvPr>
          <p:cNvSpPr>
            <a:spLocks noGrp="1"/>
          </p:cNvSpPr>
          <p:nvPr>
            <p:ph sz="quarter" idx="27"/>
          </p:nvPr>
        </p:nvSpPr>
        <p:spPr>
          <a:xfrm>
            <a:off x="8849522" y="1271415"/>
            <a:ext cx="2473012" cy="342900"/>
          </a:xfrm>
        </p:spPr>
        <p:txBody>
          <a:bodyPr/>
          <a:lstStyle/>
          <a:p>
            <a:r>
              <a:rPr lang="en-US" altLang="en-US" dirty="0"/>
              <a:t>for all </a:t>
            </a:r>
            <a:r>
              <a:rPr lang="en-US" altLang="en-US" i="1" dirty="0"/>
              <a:t>x</a:t>
            </a:r>
            <a:r>
              <a:rPr lang="en-US" altLang="en-US" dirty="0"/>
              <a:t>, we have</a:t>
            </a:r>
            <a:endParaRPr lang="en-IN" dirty="0"/>
          </a:p>
        </p:txBody>
      </p:sp>
      <p:graphicFrame>
        <p:nvGraphicFramePr>
          <p:cNvPr id="24" name="Content Placeholder 23" descr="f prime prime (x) &lt; 0">
            <a:extLst>
              <a:ext uri="{FF2B5EF4-FFF2-40B4-BE49-F238E27FC236}">
                <a16:creationId xmlns="" xmlns:a16="http://schemas.microsoft.com/office/drawing/2014/main" id="{5B2AD7F4-1114-435C-89F0-712BDF52FA72}"/>
              </a:ext>
            </a:extLst>
          </p:cNvPr>
          <p:cNvGraphicFramePr>
            <a:graphicFrameLocks noGrp="1" noChangeAspect="1"/>
          </p:cNvGraphicFramePr>
          <p:nvPr>
            <p:ph sz="quarter" idx="28"/>
            <p:extLst>
              <p:ext uri="{D42A27DB-BD31-4B8C-83A1-F6EECF244321}">
                <p14:modId xmlns:p14="http://schemas.microsoft.com/office/powerpoint/2010/main" xmlns="" val="2226876105"/>
              </p:ext>
            </p:extLst>
          </p:nvPr>
        </p:nvGraphicFramePr>
        <p:xfrm>
          <a:off x="736600" y="1738313"/>
          <a:ext cx="1193800" cy="431800"/>
        </p:xfrm>
        <a:graphic>
          <a:graphicData uri="http://schemas.openxmlformats.org/presentationml/2006/ole">
            <p:oleObj spid="_x0000_s582928" name="Equation" r:id="rId5" imgW="28651200" imgH="10363200" progId="Equation.DSMT4">
              <p:embed/>
            </p:oleObj>
          </a:graphicData>
        </a:graphic>
      </p:graphicFrame>
      <p:sp>
        <p:nvSpPr>
          <p:cNvPr id="9" name="Content Placeholder 8">
            <a:extLst>
              <a:ext uri="{FF2B5EF4-FFF2-40B4-BE49-F238E27FC236}">
                <a16:creationId xmlns="" xmlns:a16="http://schemas.microsoft.com/office/drawing/2014/main" id="{C772D29F-382C-493A-89F6-585BBAD8C3EE}"/>
              </a:ext>
            </a:extLst>
          </p:cNvPr>
          <p:cNvSpPr>
            <a:spLocks noGrp="1"/>
          </p:cNvSpPr>
          <p:nvPr>
            <p:ph sz="quarter" idx="29"/>
          </p:nvPr>
        </p:nvSpPr>
        <p:spPr>
          <a:xfrm>
            <a:off x="2019718" y="1773083"/>
            <a:ext cx="4076282" cy="288541"/>
          </a:xfrm>
        </p:spPr>
        <p:txBody>
          <a:bodyPr/>
          <a:lstStyle/>
          <a:p>
            <a:r>
              <a:rPr lang="en-US" altLang="en-US" dirty="0"/>
              <a:t>for </a:t>
            </a:r>
            <a:r>
              <a:rPr lang="en-US" altLang="en-US" i="1" dirty="0"/>
              <a:t>x &lt;</a:t>
            </a:r>
            <a:r>
              <a:rPr lang="en-US" altLang="en-US" dirty="0"/>
              <a:t> 0 and for 0 &lt; </a:t>
            </a:r>
            <a:r>
              <a:rPr lang="en-US" altLang="en-US" i="1" dirty="0"/>
              <a:t>x</a:t>
            </a:r>
            <a:r>
              <a:rPr lang="en-US" altLang="en-US" dirty="0"/>
              <a:t> &lt; 6 and</a:t>
            </a:r>
            <a:endParaRPr lang="en-IN" dirty="0"/>
          </a:p>
        </p:txBody>
      </p:sp>
      <p:graphicFrame>
        <p:nvGraphicFramePr>
          <p:cNvPr id="26" name="Content Placeholder 25" descr="f prime prime (x) &gt; 0 for x &gt; 6.">
            <a:extLst>
              <a:ext uri="{FF2B5EF4-FFF2-40B4-BE49-F238E27FC236}">
                <a16:creationId xmlns="" xmlns:a16="http://schemas.microsoft.com/office/drawing/2014/main" id="{CFF81F6A-AEE7-4DDA-AC82-973169CBA776}"/>
              </a:ext>
            </a:extLst>
          </p:cNvPr>
          <p:cNvGraphicFramePr>
            <a:graphicFrameLocks noGrp="1" noChangeAspect="1"/>
          </p:cNvGraphicFramePr>
          <p:nvPr>
            <p:ph sz="quarter" idx="30"/>
            <p:extLst>
              <p:ext uri="{D42A27DB-BD31-4B8C-83A1-F6EECF244321}">
                <p14:modId xmlns:p14="http://schemas.microsoft.com/office/powerpoint/2010/main" xmlns="" val="1696924460"/>
              </p:ext>
            </p:extLst>
          </p:nvPr>
        </p:nvGraphicFramePr>
        <p:xfrm>
          <a:off x="6122988" y="1747838"/>
          <a:ext cx="2451100" cy="431800"/>
        </p:xfrm>
        <a:graphic>
          <a:graphicData uri="http://schemas.openxmlformats.org/presentationml/2006/ole">
            <p:oleObj spid="_x0000_s582929" name="Equation" r:id="rId6" imgW="58826400" imgH="10363200" progId="Equation.DSMT4">
              <p:embed/>
            </p:oleObj>
          </a:graphicData>
        </a:graphic>
      </p:graphicFrame>
      <p:sp>
        <p:nvSpPr>
          <p:cNvPr id="11" name="Content Placeholder 10">
            <a:extLst>
              <a:ext uri="{FF2B5EF4-FFF2-40B4-BE49-F238E27FC236}">
                <a16:creationId xmlns="" xmlns:a16="http://schemas.microsoft.com/office/drawing/2014/main" id="{A20B6868-A82E-4CD1-8C47-D554BC6AB901}"/>
              </a:ext>
            </a:extLst>
          </p:cNvPr>
          <p:cNvSpPr>
            <a:spLocks noGrp="1"/>
          </p:cNvSpPr>
          <p:nvPr>
            <p:ph sz="quarter" idx="31"/>
          </p:nvPr>
        </p:nvSpPr>
        <p:spPr>
          <a:xfrm>
            <a:off x="736600" y="2548936"/>
            <a:ext cx="10971924" cy="1067098"/>
          </a:xfrm>
        </p:spPr>
        <p:txBody>
          <a:bodyPr/>
          <a:lstStyle/>
          <a:p>
            <a:pPr>
              <a:lnSpc>
                <a:spcPct val="100000"/>
              </a:lnSpc>
            </a:pPr>
            <a:r>
              <a:rPr lang="en-US" altLang="en-US" dirty="0"/>
              <a:t>So </a:t>
            </a:r>
            <a:r>
              <a:rPr lang="en-US" altLang="en-US" i="1" dirty="0"/>
              <a:t>f</a:t>
            </a:r>
            <a:r>
              <a:rPr lang="en-US" altLang="en-US" dirty="0"/>
              <a:t> is concave downward on (−∞, 0) and (0, 6) and concave upward on (6, ∞), and the only inflection point is (6, 0).</a:t>
            </a:r>
          </a:p>
        </p:txBody>
      </p:sp>
    </p:spTree>
    <p:extLst>
      <p:ext uri="{BB962C8B-B14F-4D97-AF65-F5344CB8AC3E}">
        <p14:creationId xmlns:p14="http://schemas.microsoft.com/office/powerpoint/2010/main" xmlns="" val="407270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F154A6-FEC6-436D-A7B4-ECE11E7866FB}"/>
              </a:ext>
            </a:extLst>
          </p:cNvPr>
          <p:cNvSpPr>
            <a:spLocks noGrp="1"/>
          </p:cNvSpPr>
          <p:nvPr>
            <p:ph type="title"/>
          </p:nvPr>
        </p:nvSpPr>
        <p:spPr>
          <a:xfrm>
            <a:off x="838200" y="384048"/>
            <a:ext cx="10506151" cy="787218"/>
          </a:xfrm>
        </p:spPr>
        <p:txBody>
          <a:bodyPr/>
          <a:lstStyle/>
          <a:p>
            <a:r>
              <a:rPr lang="en-US" altLang="en-US" dirty="0"/>
              <a:t>What Does </a:t>
            </a:r>
            <a:r>
              <a:rPr lang="en-US" altLang="en-US" i="1" dirty="0"/>
              <a:t>f</a:t>
            </a:r>
            <a:r>
              <a:rPr lang="en-US" altLang="en-US" sz="800" i="1" dirty="0"/>
              <a:t> </a:t>
            </a:r>
            <a:r>
              <a:rPr lang="en-US" altLang="en-US" dirty="0">
                <a:sym typeface="Symbol" panose="05050102010706020507" pitchFamily="18" charset="2"/>
              </a:rPr>
              <a:t></a:t>
            </a:r>
            <a:r>
              <a:rPr lang="en-US" altLang="en-US" dirty="0"/>
              <a:t> Say About </a:t>
            </a:r>
            <a:r>
              <a:rPr lang="en-US" altLang="en-US" i="1" dirty="0"/>
              <a:t>f </a:t>
            </a:r>
            <a:r>
              <a:rPr lang="en-US" altLang="en-US" dirty="0"/>
              <a:t>? </a:t>
            </a:r>
            <a:r>
              <a:rPr lang="en-US" altLang="en-US" b="0" dirty="0"/>
              <a:t>(1 of 2)</a:t>
            </a:r>
            <a:endParaRPr lang="en-IN" dirty="0"/>
          </a:p>
        </p:txBody>
      </p:sp>
      <p:sp>
        <p:nvSpPr>
          <p:cNvPr id="3" name="Content Placeholder 2">
            <a:extLst>
              <a:ext uri="{FF2B5EF4-FFF2-40B4-BE49-F238E27FC236}">
                <a16:creationId xmlns="" xmlns:a16="http://schemas.microsoft.com/office/drawing/2014/main" id="{C42E8FA5-1121-458A-92EA-BFF9591265E0}"/>
              </a:ext>
            </a:extLst>
          </p:cNvPr>
          <p:cNvSpPr>
            <a:spLocks noGrp="1"/>
          </p:cNvSpPr>
          <p:nvPr>
            <p:ph sz="quarter" idx="12"/>
          </p:nvPr>
        </p:nvSpPr>
        <p:spPr>
          <a:xfrm>
            <a:off x="741971" y="1232585"/>
            <a:ext cx="10712341" cy="755193"/>
          </a:xfrm>
        </p:spPr>
        <p:txBody>
          <a:bodyPr/>
          <a:lstStyle/>
          <a:p>
            <a:pPr>
              <a:lnSpc>
                <a:spcPct val="100000"/>
              </a:lnSpc>
            </a:pPr>
            <a:r>
              <a:rPr lang="en-US" altLang="en-US" dirty="0"/>
              <a:t>To see how the derivative of </a:t>
            </a:r>
            <a:r>
              <a:rPr lang="en-US" altLang="en-US" i="1" dirty="0"/>
              <a:t>f</a:t>
            </a:r>
            <a:r>
              <a:rPr lang="en-US" altLang="en-US" dirty="0"/>
              <a:t> can tell us where a function is increasing or decreasing, look at Figure 1.</a:t>
            </a:r>
            <a:endParaRPr lang="en-IN" dirty="0"/>
          </a:p>
        </p:txBody>
      </p:sp>
      <p:sp>
        <p:nvSpPr>
          <p:cNvPr id="5" name="Content Placeholder 4">
            <a:extLst>
              <a:ext uri="{FF2B5EF4-FFF2-40B4-BE49-F238E27FC236}">
                <a16:creationId xmlns="" xmlns:a16="http://schemas.microsoft.com/office/drawing/2014/main" id="{6AE33E0A-B0D3-46AC-8C36-0ECB600F66F8}"/>
              </a:ext>
            </a:extLst>
          </p:cNvPr>
          <p:cNvSpPr>
            <a:spLocks noGrp="1"/>
          </p:cNvSpPr>
          <p:nvPr>
            <p:ph sz="quarter" idx="14"/>
          </p:nvPr>
        </p:nvSpPr>
        <p:spPr>
          <a:xfrm>
            <a:off x="733425" y="4666593"/>
            <a:ext cx="10712341" cy="325541"/>
          </a:xfrm>
        </p:spPr>
        <p:txBody>
          <a:bodyPr/>
          <a:lstStyle/>
          <a:p>
            <a:pPr algn="ctr"/>
            <a:r>
              <a:rPr lang="en-US" altLang="en-US" sz="1200" b="1" dirty="0"/>
              <a:t>Figure 1</a:t>
            </a:r>
          </a:p>
        </p:txBody>
      </p:sp>
      <p:pic>
        <p:nvPicPr>
          <p:cNvPr id="11" name="Content Placeholder 10" descr="A curve is graphed on the x y coordinate plane. It starts at the bottom left of the viewing window from a point labeled A and rises to reach a high point the point labeled B. Then it falls to reach a low point labeled C. Then it rises and ends at the point label D at the top right of the viewing window. A few line segments that are tangent to the curve at certain points are drawn on the curve. Three lines are drawn between the points A and B, two lines are drawn between the points B and C, and two lines are drawn between the points C and D. ">
            <a:extLst>
              <a:ext uri="{FF2B5EF4-FFF2-40B4-BE49-F238E27FC236}">
                <a16:creationId xmlns="" xmlns:a16="http://schemas.microsoft.com/office/drawing/2014/main" id="{0B5516B8-5FA9-4668-9B92-D7200D499484}"/>
              </a:ext>
            </a:extLst>
          </p:cNvPr>
          <p:cNvPicPr>
            <a:picLocks noGrp="1" noChangeAspect="1"/>
          </p:cNvPicPr>
          <p:nvPr>
            <p:ph sz="quarter" idx="13"/>
          </p:nvPr>
        </p:nvPicPr>
        <p:blipFill>
          <a:blip r:embed="rId4"/>
          <a:stretch>
            <a:fillRect/>
          </a:stretch>
        </p:blipFill>
        <p:spPr>
          <a:xfrm>
            <a:off x="4763575" y="1987778"/>
            <a:ext cx="3063639" cy="2453594"/>
          </a:xfrm>
          <a:prstGeom prst="rect">
            <a:avLst/>
          </a:prstGeom>
        </p:spPr>
      </p:pic>
      <p:sp>
        <p:nvSpPr>
          <p:cNvPr id="7" name="Content Placeholder 6">
            <a:extLst>
              <a:ext uri="{FF2B5EF4-FFF2-40B4-BE49-F238E27FC236}">
                <a16:creationId xmlns="" xmlns:a16="http://schemas.microsoft.com/office/drawing/2014/main" id="{939808A9-F852-4155-A1F2-F8F0EED0D084}"/>
              </a:ext>
            </a:extLst>
          </p:cNvPr>
          <p:cNvSpPr>
            <a:spLocks noGrp="1"/>
          </p:cNvSpPr>
          <p:nvPr>
            <p:ph sz="quarter" idx="15"/>
          </p:nvPr>
        </p:nvSpPr>
        <p:spPr>
          <a:xfrm>
            <a:off x="733426" y="5281436"/>
            <a:ext cx="10720272" cy="325541"/>
          </a:xfrm>
        </p:spPr>
        <p:txBody>
          <a:bodyPr/>
          <a:lstStyle/>
          <a:p>
            <a:r>
              <a:rPr lang="en-US" altLang="en-US" dirty="0"/>
              <a:t>Between </a:t>
            </a:r>
            <a:r>
              <a:rPr lang="en-US" altLang="en-US" i="1" dirty="0"/>
              <a:t>A</a:t>
            </a:r>
            <a:r>
              <a:rPr lang="en-US" altLang="en-US" dirty="0"/>
              <a:t> and </a:t>
            </a:r>
            <a:r>
              <a:rPr lang="en-US" altLang="en-US" i="1" dirty="0"/>
              <a:t>B</a:t>
            </a:r>
            <a:r>
              <a:rPr lang="en-US" altLang="en-US" dirty="0"/>
              <a:t> and between </a:t>
            </a:r>
            <a:r>
              <a:rPr lang="en-US" altLang="en-US" i="1" dirty="0"/>
              <a:t>C</a:t>
            </a:r>
            <a:r>
              <a:rPr lang="en-US" altLang="en-US" dirty="0"/>
              <a:t> and </a:t>
            </a:r>
            <a:r>
              <a:rPr lang="en-US" altLang="en-US" i="1" dirty="0"/>
              <a:t>D</a:t>
            </a:r>
            <a:r>
              <a:rPr lang="en-US" altLang="en-US" dirty="0"/>
              <a:t>, the tangent lines have positive slope</a:t>
            </a:r>
            <a:endParaRPr lang="en-IN" dirty="0"/>
          </a:p>
        </p:txBody>
      </p:sp>
      <p:sp>
        <p:nvSpPr>
          <p:cNvPr id="8" name="Content Placeholder 7">
            <a:extLst>
              <a:ext uri="{FF2B5EF4-FFF2-40B4-BE49-F238E27FC236}">
                <a16:creationId xmlns="" xmlns:a16="http://schemas.microsoft.com/office/drawing/2014/main" id="{8C53B42D-52EC-48FD-BF9A-6F1DA75C9668}"/>
              </a:ext>
            </a:extLst>
          </p:cNvPr>
          <p:cNvSpPr>
            <a:spLocks noGrp="1"/>
          </p:cNvSpPr>
          <p:nvPr>
            <p:ph sz="quarter" idx="16"/>
          </p:nvPr>
        </p:nvSpPr>
        <p:spPr>
          <a:xfrm>
            <a:off x="733426" y="5676205"/>
            <a:ext cx="943801" cy="325541"/>
          </a:xfrm>
        </p:spPr>
        <p:txBody>
          <a:bodyPr/>
          <a:lstStyle/>
          <a:p>
            <a:r>
              <a:rPr lang="en-US" altLang="en-US" dirty="0"/>
              <a:t>and so</a:t>
            </a:r>
            <a:endParaRPr lang="en-IN" dirty="0"/>
          </a:p>
        </p:txBody>
      </p:sp>
      <p:graphicFrame>
        <p:nvGraphicFramePr>
          <p:cNvPr id="13" name="Content Placeholder 12" descr="f prime (x) &gt; 0">
            <a:extLst>
              <a:ext uri="{FF2B5EF4-FFF2-40B4-BE49-F238E27FC236}">
                <a16:creationId xmlns="" xmlns:a16="http://schemas.microsoft.com/office/drawing/2014/main" id="{3D9C1154-7321-4B3A-879A-54324DE64403}"/>
              </a:ext>
            </a:extLst>
          </p:cNvPr>
          <p:cNvGraphicFramePr>
            <a:graphicFrameLocks noGrp="1" noChangeAspect="1"/>
          </p:cNvGraphicFramePr>
          <p:nvPr>
            <p:ph sz="quarter" idx="17"/>
            <p:extLst>
              <p:ext uri="{D42A27DB-BD31-4B8C-83A1-F6EECF244321}">
                <p14:modId xmlns:p14="http://schemas.microsoft.com/office/powerpoint/2010/main" xmlns="" val="1601746322"/>
              </p:ext>
            </p:extLst>
          </p:nvPr>
        </p:nvGraphicFramePr>
        <p:xfrm>
          <a:off x="1785938" y="5635625"/>
          <a:ext cx="1439862" cy="504825"/>
        </p:xfrm>
        <a:graphic>
          <a:graphicData uri="http://schemas.openxmlformats.org/presentationml/2006/ole">
            <p:oleObj spid="_x0000_s562282" name="Equation" r:id="rId5" imgW="29565600" imgH="10363200" progId="Equation.DSMT4">
              <p:embed/>
            </p:oleObj>
          </a:graphicData>
        </a:graphic>
      </p:graphicFrame>
    </p:spTree>
    <p:extLst>
      <p:ext uri="{BB962C8B-B14F-4D97-AF65-F5344CB8AC3E}">
        <p14:creationId xmlns:p14="http://schemas.microsoft.com/office/powerpoint/2010/main" xmlns="" val="1715969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C9CF5-1829-4112-B6FB-238821A5D3D7}"/>
              </a:ext>
            </a:extLst>
          </p:cNvPr>
          <p:cNvSpPr>
            <a:spLocks noGrp="1"/>
          </p:cNvSpPr>
          <p:nvPr>
            <p:ph type="title"/>
          </p:nvPr>
        </p:nvSpPr>
        <p:spPr/>
        <p:txBody>
          <a:bodyPr/>
          <a:lstStyle/>
          <a:p>
            <a:r>
              <a:rPr lang="en-US" altLang="en-US" dirty="0"/>
              <a:t>Example 7 – Solution</a:t>
            </a:r>
            <a:r>
              <a:rPr lang="en-US" altLang="en-US" i="1" dirty="0"/>
              <a:t> </a:t>
            </a:r>
            <a:r>
              <a:rPr lang="en-US" altLang="en-US" b="0" dirty="0"/>
              <a:t>(3 of 3)</a:t>
            </a:r>
            <a:endParaRPr lang="en-IN" dirty="0"/>
          </a:p>
        </p:txBody>
      </p:sp>
      <p:sp>
        <p:nvSpPr>
          <p:cNvPr id="3" name="Content Placeholder 2">
            <a:extLst>
              <a:ext uri="{FF2B5EF4-FFF2-40B4-BE49-F238E27FC236}">
                <a16:creationId xmlns="" xmlns:a16="http://schemas.microsoft.com/office/drawing/2014/main" id="{B6DE7075-021C-4BAE-86FE-108DAAF3347D}"/>
              </a:ext>
            </a:extLst>
          </p:cNvPr>
          <p:cNvSpPr>
            <a:spLocks noGrp="1"/>
          </p:cNvSpPr>
          <p:nvPr>
            <p:ph sz="quarter" idx="12"/>
          </p:nvPr>
        </p:nvSpPr>
        <p:spPr>
          <a:xfrm>
            <a:off x="741971" y="1292277"/>
            <a:ext cx="10721975" cy="766457"/>
          </a:xfrm>
        </p:spPr>
        <p:txBody>
          <a:bodyPr/>
          <a:lstStyle/>
          <a:p>
            <a:pPr>
              <a:lnSpc>
                <a:spcPct val="100000"/>
              </a:lnSpc>
            </a:pPr>
            <a:r>
              <a:rPr lang="en-IN" dirty="0"/>
              <a:t>Using all of the information we gathered about </a:t>
            </a:r>
            <a:r>
              <a:rPr lang="en-IN" i="1" dirty="0"/>
              <a:t>f</a:t>
            </a:r>
            <a:r>
              <a:rPr lang="en-IN" dirty="0"/>
              <a:t> from its first and second derivatives, we sketch the graph in Figure 13.</a:t>
            </a:r>
          </a:p>
        </p:txBody>
      </p:sp>
      <p:sp>
        <p:nvSpPr>
          <p:cNvPr id="5" name="Content Placeholder 4">
            <a:extLst>
              <a:ext uri="{FF2B5EF4-FFF2-40B4-BE49-F238E27FC236}">
                <a16:creationId xmlns="" xmlns:a16="http://schemas.microsoft.com/office/drawing/2014/main" id="{67275A49-D951-4601-B850-C6155CDEFA14}"/>
              </a:ext>
            </a:extLst>
          </p:cNvPr>
          <p:cNvSpPr>
            <a:spLocks noGrp="1"/>
          </p:cNvSpPr>
          <p:nvPr>
            <p:ph sz="quarter" idx="14"/>
          </p:nvPr>
        </p:nvSpPr>
        <p:spPr>
          <a:xfrm>
            <a:off x="704397" y="5404949"/>
            <a:ext cx="10721975" cy="277938"/>
          </a:xfrm>
        </p:spPr>
        <p:txBody>
          <a:bodyPr/>
          <a:lstStyle/>
          <a:p>
            <a:pPr algn="ctr"/>
            <a:r>
              <a:rPr lang="en-US" altLang="en-US" sz="1200" b="1" dirty="0"/>
              <a:t>Figure 13</a:t>
            </a:r>
          </a:p>
        </p:txBody>
      </p:sp>
      <p:pic>
        <p:nvPicPr>
          <p:cNvPr id="11" name="Content Placeholder 10" descr="A curve is graphed on the x y coordinate plane. It enters from the top left of the viewing window in the second quadrant and goes down to the origin. Then it rises rapidly to a high point (4, 2^5∕3). Then it goes down rapidly through the point (6, 0), and exits to the bottom right of the viewing window in the fourth quadrant. The equation of the graph is y = x^(2∕3) * (6 minus x)^1∕3. ">
            <a:extLst>
              <a:ext uri="{FF2B5EF4-FFF2-40B4-BE49-F238E27FC236}">
                <a16:creationId xmlns="" xmlns:a16="http://schemas.microsoft.com/office/drawing/2014/main" id="{E673234E-9545-4E79-B33D-25630F793CAC}"/>
              </a:ext>
            </a:extLst>
          </p:cNvPr>
          <p:cNvPicPr>
            <a:picLocks noGrp="1" noChangeAspect="1"/>
          </p:cNvPicPr>
          <p:nvPr>
            <p:ph sz="quarter" idx="13"/>
          </p:nvPr>
        </p:nvPicPr>
        <p:blipFill>
          <a:blip r:embed="rId2"/>
          <a:stretch>
            <a:fillRect/>
          </a:stretch>
        </p:blipFill>
        <p:spPr>
          <a:xfrm>
            <a:off x="4301690" y="2349014"/>
            <a:ext cx="3300139" cy="2765655"/>
          </a:xfrm>
          <a:prstGeom prst="rect">
            <a:avLst/>
          </a:prstGeom>
        </p:spPr>
      </p:pic>
    </p:spTree>
    <p:extLst>
      <p:ext uri="{BB962C8B-B14F-4D97-AF65-F5344CB8AC3E}">
        <p14:creationId xmlns:p14="http://schemas.microsoft.com/office/powerpoint/2010/main" xmlns="" val="177682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 xmlns:a16="http://schemas.microsoft.com/office/drawing/2014/main" id="{59F154A6-FEC6-436D-A7B4-ECE11E7866FB}"/>
              </a:ext>
            </a:extLst>
          </p:cNvPr>
          <p:cNvSpPr>
            <a:spLocks noGrp="1"/>
          </p:cNvSpPr>
          <p:nvPr>
            <p:ph type="title"/>
          </p:nvPr>
        </p:nvSpPr>
        <p:spPr>
          <a:xfrm>
            <a:off x="838200" y="384048"/>
            <a:ext cx="10506151" cy="787218"/>
          </a:xfrm>
        </p:spPr>
        <p:txBody>
          <a:bodyPr/>
          <a:lstStyle/>
          <a:p>
            <a:r>
              <a:rPr lang="en-US" altLang="en-US" dirty="0"/>
              <a:t>What Does </a:t>
            </a:r>
            <a:r>
              <a:rPr lang="en-US" altLang="en-US" i="1" dirty="0"/>
              <a:t>f</a:t>
            </a:r>
            <a:r>
              <a:rPr lang="en-US" altLang="en-US" sz="800" i="1" dirty="0"/>
              <a:t> </a:t>
            </a:r>
            <a:r>
              <a:rPr lang="en-US" altLang="en-US" dirty="0">
                <a:sym typeface="Symbol" panose="05050102010706020507" pitchFamily="18" charset="2"/>
              </a:rPr>
              <a:t></a:t>
            </a:r>
            <a:r>
              <a:rPr lang="en-US" altLang="en-US" dirty="0"/>
              <a:t> Say About </a:t>
            </a:r>
            <a:r>
              <a:rPr lang="en-US" altLang="en-US" i="1" dirty="0"/>
              <a:t>f </a:t>
            </a:r>
            <a:r>
              <a:rPr lang="en-US" altLang="en-US" dirty="0"/>
              <a:t>? </a:t>
            </a:r>
            <a:r>
              <a:rPr lang="en-US" altLang="en-US" b="0" dirty="0"/>
              <a:t>(2 of 2)</a:t>
            </a:r>
            <a:endParaRPr lang="en-IN" dirty="0"/>
          </a:p>
        </p:txBody>
      </p:sp>
      <p:sp>
        <p:nvSpPr>
          <p:cNvPr id="3" name="Content Placeholder 2">
            <a:extLst>
              <a:ext uri="{FF2B5EF4-FFF2-40B4-BE49-F238E27FC236}">
                <a16:creationId xmlns="" xmlns:a16="http://schemas.microsoft.com/office/drawing/2014/main" id="{FEC94DD4-D1BE-4EEE-974D-95394747F94D}"/>
              </a:ext>
            </a:extLst>
          </p:cNvPr>
          <p:cNvSpPr>
            <a:spLocks noGrp="1"/>
          </p:cNvSpPr>
          <p:nvPr>
            <p:ph sz="quarter" idx="23"/>
          </p:nvPr>
        </p:nvSpPr>
        <p:spPr>
          <a:xfrm>
            <a:off x="736600" y="1289050"/>
            <a:ext cx="8538029" cy="318686"/>
          </a:xfrm>
        </p:spPr>
        <p:txBody>
          <a:bodyPr/>
          <a:lstStyle/>
          <a:p>
            <a:r>
              <a:rPr lang="en-US" altLang="en-US" dirty="0"/>
              <a:t>Between </a:t>
            </a:r>
            <a:r>
              <a:rPr lang="en-US" altLang="en-US" i="1" dirty="0"/>
              <a:t>B</a:t>
            </a:r>
            <a:r>
              <a:rPr lang="en-US" altLang="en-US" dirty="0"/>
              <a:t> and </a:t>
            </a:r>
            <a:r>
              <a:rPr lang="en-US" altLang="en-US" i="1" dirty="0"/>
              <a:t>C</a:t>
            </a:r>
            <a:r>
              <a:rPr lang="en-US" altLang="en-US" dirty="0"/>
              <a:t> the tangent lines have negative slope and so</a:t>
            </a:r>
            <a:endParaRPr lang="en-IN" dirty="0"/>
          </a:p>
        </p:txBody>
      </p:sp>
      <p:graphicFrame>
        <p:nvGraphicFramePr>
          <p:cNvPr id="20" name="Content Placeholder 19" descr="f prime (x) &lt; 0">
            <a:extLst>
              <a:ext uri="{FF2B5EF4-FFF2-40B4-BE49-F238E27FC236}">
                <a16:creationId xmlns="" xmlns:a16="http://schemas.microsoft.com/office/drawing/2014/main" id="{40E89328-3C37-400C-9AAB-EA029FC85332}"/>
              </a:ext>
            </a:extLst>
          </p:cNvPr>
          <p:cNvGraphicFramePr>
            <a:graphicFrameLocks noGrp="1" noChangeAspect="1"/>
          </p:cNvGraphicFramePr>
          <p:nvPr>
            <p:ph sz="quarter" idx="24"/>
            <p:extLst>
              <p:ext uri="{D42A27DB-BD31-4B8C-83A1-F6EECF244321}">
                <p14:modId xmlns:p14="http://schemas.microsoft.com/office/powerpoint/2010/main" xmlns="" val="1526050653"/>
              </p:ext>
            </p:extLst>
          </p:nvPr>
        </p:nvGraphicFramePr>
        <p:xfrm>
          <a:off x="9351963" y="1257300"/>
          <a:ext cx="1219200" cy="431800"/>
        </p:xfrm>
        <a:graphic>
          <a:graphicData uri="http://schemas.openxmlformats.org/presentationml/2006/ole">
            <p:oleObj spid="_x0000_s563712" name="Equation" r:id="rId3" imgW="29260800" imgH="10363200" progId="Equation.DSMT4">
              <p:embed/>
            </p:oleObj>
          </a:graphicData>
        </a:graphic>
      </p:graphicFrame>
      <p:sp>
        <p:nvSpPr>
          <p:cNvPr id="5" name="Content Placeholder 4">
            <a:extLst>
              <a:ext uri="{FF2B5EF4-FFF2-40B4-BE49-F238E27FC236}">
                <a16:creationId xmlns="" xmlns:a16="http://schemas.microsoft.com/office/drawing/2014/main" id="{7232F1EB-7BC6-4CC8-BC71-095A51642BC8}"/>
              </a:ext>
            </a:extLst>
          </p:cNvPr>
          <p:cNvSpPr>
            <a:spLocks noGrp="1"/>
          </p:cNvSpPr>
          <p:nvPr>
            <p:ph sz="quarter" idx="25"/>
          </p:nvPr>
        </p:nvSpPr>
        <p:spPr>
          <a:xfrm>
            <a:off x="736600" y="1718882"/>
            <a:ext cx="5151016" cy="318686"/>
          </a:xfrm>
        </p:spPr>
        <p:txBody>
          <a:bodyPr/>
          <a:lstStyle/>
          <a:p>
            <a:r>
              <a:rPr lang="en-US" altLang="en-US" dirty="0"/>
              <a:t>Thus it appears that </a:t>
            </a:r>
            <a:r>
              <a:rPr lang="en-US" altLang="en-US" i="1" dirty="0"/>
              <a:t>f</a:t>
            </a:r>
            <a:r>
              <a:rPr lang="en-US" altLang="en-US" dirty="0"/>
              <a:t> increases when</a:t>
            </a:r>
            <a:endParaRPr lang="en-IN" dirty="0"/>
          </a:p>
        </p:txBody>
      </p:sp>
      <p:graphicFrame>
        <p:nvGraphicFramePr>
          <p:cNvPr id="22" name="Content Placeholder 21" descr="f prime (x) ">
            <a:extLst>
              <a:ext uri="{FF2B5EF4-FFF2-40B4-BE49-F238E27FC236}">
                <a16:creationId xmlns="" xmlns:a16="http://schemas.microsoft.com/office/drawing/2014/main" id="{04FC98A5-180E-49F2-A5FB-A4A0F0265D5F}"/>
              </a:ext>
            </a:extLst>
          </p:cNvPr>
          <p:cNvGraphicFramePr>
            <a:graphicFrameLocks noGrp="1" noChangeAspect="1"/>
          </p:cNvGraphicFramePr>
          <p:nvPr>
            <p:ph sz="quarter" idx="26"/>
            <p:extLst>
              <p:ext uri="{D42A27DB-BD31-4B8C-83A1-F6EECF244321}">
                <p14:modId xmlns:p14="http://schemas.microsoft.com/office/powerpoint/2010/main" xmlns="" val="3592582576"/>
              </p:ext>
            </p:extLst>
          </p:nvPr>
        </p:nvGraphicFramePr>
        <p:xfrm>
          <a:off x="5921375" y="1689100"/>
          <a:ext cx="685800" cy="431800"/>
        </p:xfrm>
        <a:graphic>
          <a:graphicData uri="http://schemas.openxmlformats.org/presentationml/2006/ole">
            <p:oleObj spid="_x0000_s563713" name="Equation" r:id="rId4" imgW="16459200" imgH="10363200" progId="Equation.DSMT4">
              <p:embed/>
            </p:oleObj>
          </a:graphicData>
        </a:graphic>
      </p:graphicFrame>
      <p:sp>
        <p:nvSpPr>
          <p:cNvPr id="7" name="Content Placeholder 6">
            <a:extLst>
              <a:ext uri="{FF2B5EF4-FFF2-40B4-BE49-F238E27FC236}">
                <a16:creationId xmlns="" xmlns:a16="http://schemas.microsoft.com/office/drawing/2014/main" id="{34A2D173-D977-44DB-85C0-563F65A26363}"/>
              </a:ext>
            </a:extLst>
          </p:cNvPr>
          <p:cNvSpPr>
            <a:spLocks noGrp="1"/>
          </p:cNvSpPr>
          <p:nvPr>
            <p:ph sz="quarter" idx="27"/>
          </p:nvPr>
        </p:nvSpPr>
        <p:spPr>
          <a:xfrm>
            <a:off x="6701060" y="1718882"/>
            <a:ext cx="4362173" cy="318686"/>
          </a:xfrm>
        </p:spPr>
        <p:txBody>
          <a:bodyPr/>
          <a:lstStyle/>
          <a:p>
            <a:r>
              <a:rPr lang="en-US" altLang="en-US" dirty="0"/>
              <a:t>is positive and decreases when</a:t>
            </a:r>
            <a:endParaRPr lang="en-IN" dirty="0"/>
          </a:p>
        </p:txBody>
      </p:sp>
      <p:graphicFrame>
        <p:nvGraphicFramePr>
          <p:cNvPr id="24" name="Content Placeholder 23" descr="f prime (x) ">
            <a:extLst>
              <a:ext uri="{FF2B5EF4-FFF2-40B4-BE49-F238E27FC236}">
                <a16:creationId xmlns="" xmlns:a16="http://schemas.microsoft.com/office/drawing/2014/main" id="{E07EEBED-732E-45CF-BC79-18F6FFAB5409}"/>
              </a:ext>
            </a:extLst>
          </p:cNvPr>
          <p:cNvGraphicFramePr>
            <a:graphicFrameLocks noGrp="1" noChangeAspect="1"/>
          </p:cNvGraphicFramePr>
          <p:nvPr>
            <p:ph sz="quarter" idx="28"/>
            <p:extLst>
              <p:ext uri="{D42A27DB-BD31-4B8C-83A1-F6EECF244321}">
                <p14:modId xmlns:p14="http://schemas.microsoft.com/office/powerpoint/2010/main" xmlns="" val="3163107581"/>
              </p:ext>
            </p:extLst>
          </p:nvPr>
        </p:nvGraphicFramePr>
        <p:xfrm>
          <a:off x="736600" y="2187575"/>
          <a:ext cx="685800" cy="431800"/>
        </p:xfrm>
        <a:graphic>
          <a:graphicData uri="http://schemas.openxmlformats.org/presentationml/2006/ole">
            <p:oleObj spid="_x0000_s563714" name="Equation" r:id="rId5" imgW="16459200" imgH="10363200" progId="Equation.DSMT4">
              <p:embed/>
            </p:oleObj>
          </a:graphicData>
        </a:graphic>
      </p:graphicFrame>
      <p:sp>
        <p:nvSpPr>
          <p:cNvPr id="9" name="Content Placeholder 8">
            <a:extLst>
              <a:ext uri="{FF2B5EF4-FFF2-40B4-BE49-F238E27FC236}">
                <a16:creationId xmlns="" xmlns:a16="http://schemas.microsoft.com/office/drawing/2014/main" id="{D527C442-E4CC-4C42-98A9-31287B03ABCA}"/>
              </a:ext>
            </a:extLst>
          </p:cNvPr>
          <p:cNvSpPr>
            <a:spLocks noGrp="1"/>
          </p:cNvSpPr>
          <p:nvPr>
            <p:ph sz="quarter" idx="29"/>
          </p:nvPr>
        </p:nvSpPr>
        <p:spPr>
          <a:xfrm>
            <a:off x="1507252" y="2227734"/>
            <a:ext cx="4380363" cy="318687"/>
          </a:xfrm>
        </p:spPr>
        <p:txBody>
          <a:bodyPr/>
          <a:lstStyle/>
          <a:p>
            <a:r>
              <a:rPr lang="en-US" altLang="en-US" dirty="0"/>
              <a:t>is negative.</a:t>
            </a:r>
            <a:endParaRPr lang="en-IN" dirty="0"/>
          </a:p>
        </p:txBody>
      </p:sp>
      <p:sp>
        <p:nvSpPr>
          <p:cNvPr id="10" name="Content Placeholder 9">
            <a:extLst>
              <a:ext uri="{FF2B5EF4-FFF2-40B4-BE49-F238E27FC236}">
                <a16:creationId xmlns="" xmlns:a16="http://schemas.microsoft.com/office/drawing/2014/main" id="{C802C2FE-3A60-4B54-A571-D477A9D99573}"/>
              </a:ext>
            </a:extLst>
          </p:cNvPr>
          <p:cNvSpPr>
            <a:spLocks noGrp="1"/>
          </p:cNvSpPr>
          <p:nvPr>
            <p:ph sz="quarter" idx="30"/>
          </p:nvPr>
        </p:nvSpPr>
        <p:spPr>
          <a:xfrm>
            <a:off x="736600" y="2962962"/>
            <a:ext cx="10718800" cy="815218"/>
          </a:xfrm>
        </p:spPr>
        <p:txBody>
          <a:bodyPr/>
          <a:lstStyle/>
          <a:p>
            <a:r>
              <a:rPr lang="en-US" altLang="en-US" dirty="0"/>
              <a:t>To prove that this is always the case, we use the Mean Value Theorem.</a:t>
            </a:r>
          </a:p>
          <a:p>
            <a:r>
              <a:rPr lang="en-IN" b="1" dirty="0">
                <a:solidFill>
                  <a:srgbClr val="EF2E24"/>
                </a:solidFill>
              </a:rPr>
              <a:t>Increasing/Decreasing Test</a:t>
            </a:r>
            <a:endParaRPr lang="en-IN" dirty="0">
              <a:solidFill>
                <a:srgbClr val="EF2E24"/>
              </a:solidFill>
            </a:endParaRPr>
          </a:p>
        </p:txBody>
      </p:sp>
      <p:sp>
        <p:nvSpPr>
          <p:cNvPr id="11" name="Content Placeholder 10">
            <a:extLst>
              <a:ext uri="{FF2B5EF4-FFF2-40B4-BE49-F238E27FC236}">
                <a16:creationId xmlns="" xmlns:a16="http://schemas.microsoft.com/office/drawing/2014/main" id="{061E0BCA-E3E2-4B5D-BECF-691C36F7263D}"/>
              </a:ext>
            </a:extLst>
          </p:cNvPr>
          <p:cNvSpPr>
            <a:spLocks noGrp="1"/>
          </p:cNvSpPr>
          <p:nvPr>
            <p:ph sz="quarter" idx="31"/>
          </p:nvPr>
        </p:nvSpPr>
        <p:spPr>
          <a:xfrm>
            <a:off x="736600" y="4103479"/>
            <a:ext cx="685800" cy="360155"/>
          </a:xfrm>
        </p:spPr>
        <p:txBody>
          <a:bodyPr/>
          <a:lstStyle/>
          <a:p>
            <a:r>
              <a:rPr lang="en-US" dirty="0"/>
              <a:t>(a) If</a:t>
            </a:r>
            <a:endParaRPr lang="en-IN" dirty="0"/>
          </a:p>
        </p:txBody>
      </p:sp>
      <p:graphicFrame>
        <p:nvGraphicFramePr>
          <p:cNvPr id="26" name="Content Placeholder 25" descr="f prime (x) &gt; 0">
            <a:extLst>
              <a:ext uri="{FF2B5EF4-FFF2-40B4-BE49-F238E27FC236}">
                <a16:creationId xmlns="" xmlns:a16="http://schemas.microsoft.com/office/drawing/2014/main" id="{4B6945BA-CCEB-4A10-B87C-A8EC30D90295}"/>
              </a:ext>
            </a:extLst>
          </p:cNvPr>
          <p:cNvGraphicFramePr>
            <a:graphicFrameLocks noGrp="1" noChangeAspect="1"/>
          </p:cNvGraphicFramePr>
          <p:nvPr>
            <p:ph sz="quarter" idx="32"/>
            <p:extLst>
              <p:ext uri="{D42A27DB-BD31-4B8C-83A1-F6EECF244321}">
                <p14:modId xmlns:p14="http://schemas.microsoft.com/office/powerpoint/2010/main" xmlns="" val="1664054250"/>
              </p:ext>
            </p:extLst>
          </p:nvPr>
        </p:nvGraphicFramePr>
        <p:xfrm>
          <a:off x="1516063" y="4068763"/>
          <a:ext cx="1168400" cy="436562"/>
        </p:xfrm>
        <a:graphic>
          <a:graphicData uri="http://schemas.openxmlformats.org/presentationml/2006/ole">
            <p:oleObj spid="_x0000_s563715" name="Equation" r:id="rId6" imgW="27736800" imgH="10363200" progId="Equation.DSMT4">
              <p:embed/>
            </p:oleObj>
          </a:graphicData>
        </a:graphic>
      </p:graphicFrame>
      <p:sp>
        <p:nvSpPr>
          <p:cNvPr id="13" name="Content Placeholder 12">
            <a:extLst>
              <a:ext uri="{FF2B5EF4-FFF2-40B4-BE49-F238E27FC236}">
                <a16:creationId xmlns="" xmlns:a16="http://schemas.microsoft.com/office/drawing/2014/main" id="{BA6DD837-EEDC-4638-9E86-F110A54A8F52}"/>
              </a:ext>
            </a:extLst>
          </p:cNvPr>
          <p:cNvSpPr>
            <a:spLocks noGrp="1"/>
          </p:cNvSpPr>
          <p:nvPr>
            <p:ph sz="quarter" idx="33"/>
          </p:nvPr>
        </p:nvSpPr>
        <p:spPr>
          <a:xfrm>
            <a:off x="2780598" y="4093432"/>
            <a:ext cx="8674802" cy="319508"/>
          </a:xfrm>
        </p:spPr>
        <p:txBody>
          <a:bodyPr/>
          <a:lstStyle/>
          <a:p>
            <a:r>
              <a:rPr lang="en-IN" dirty="0"/>
              <a:t>on an interval, then </a:t>
            </a:r>
            <a:r>
              <a:rPr lang="en-IN" i="1" dirty="0"/>
              <a:t>f </a:t>
            </a:r>
            <a:r>
              <a:rPr lang="en-IN" dirty="0"/>
              <a:t>is increasing on that interval.</a:t>
            </a:r>
          </a:p>
        </p:txBody>
      </p:sp>
      <p:sp>
        <p:nvSpPr>
          <p:cNvPr id="14" name="Content Placeholder 13">
            <a:extLst>
              <a:ext uri="{FF2B5EF4-FFF2-40B4-BE49-F238E27FC236}">
                <a16:creationId xmlns="" xmlns:a16="http://schemas.microsoft.com/office/drawing/2014/main" id="{DB1ED917-FC66-4D2A-8365-79EAF863BB69}"/>
              </a:ext>
            </a:extLst>
          </p:cNvPr>
          <p:cNvSpPr>
            <a:spLocks noGrp="1"/>
          </p:cNvSpPr>
          <p:nvPr>
            <p:ph sz="quarter" idx="34"/>
          </p:nvPr>
        </p:nvSpPr>
        <p:spPr>
          <a:xfrm>
            <a:off x="736600" y="4698267"/>
            <a:ext cx="685800" cy="360155"/>
          </a:xfrm>
        </p:spPr>
        <p:txBody>
          <a:bodyPr/>
          <a:lstStyle/>
          <a:p>
            <a:r>
              <a:rPr lang="en-IN" dirty="0"/>
              <a:t>(b) If</a:t>
            </a:r>
          </a:p>
        </p:txBody>
      </p:sp>
      <p:graphicFrame>
        <p:nvGraphicFramePr>
          <p:cNvPr id="28" name="Content Placeholder 27" descr="f prime (x) &lt; 0">
            <a:extLst>
              <a:ext uri="{FF2B5EF4-FFF2-40B4-BE49-F238E27FC236}">
                <a16:creationId xmlns="" xmlns:a16="http://schemas.microsoft.com/office/drawing/2014/main" id="{A1239562-7F0B-40C0-AFF2-BB9FD7666B65}"/>
              </a:ext>
            </a:extLst>
          </p:cNvPr>
          <p:cNvGraphicFramePr>
            <a:graphicFrameLocks noGrp="1" noChangeAspect="1"/>
          </p:cNvGraphicFramePr>
          <p:nvPr>
            <p:ph sz="quarter" idx="35"/>
            <p:extLst>
              <p:ext uri="{D42A27DB-BD31-4B8C-83A1-F6EECF244321}">
                <p14:modId xmlns:p14="http://schemas.microsoft.com/office/powerpoint/2010/main" xmlns="" val="3426766404"/>
              </p:ext>
            </p:extLst>
          </p:nvPr>
        </p:nvGraphicFramePr>
        <p:xfrm>
          <a:off x="1482725" y="4668838"/>
          <a:ext cx="1155700" cy="431800"/>
        </p:xfrm>
        <a:graphic>
          <a:graphicData uri="http://schemas.openxmlformats.org/presentationml/2006/ole">
            <p:oleObj spid="_x0000_s563716" name="Equation" r:id="rId7" imgW="27736800" imgH="10363200" progId="Equation.DSMT4">
              <p:embed/>
            </p:oleObj>
          </a:graphicData>
        </a:graphic>
      </p:graphicFrame>
      <p:sp>
        <p:nvSpPr>
          <p:cNvPr id="16" name="Content Placeholder 15">
            <a:extLst>
              <a:ext uri="{FF2B5EF4-FFF2-40B4-BE49-F238E27FC236}">
                <a16:creationId xmlns="" xmlns:a16="http://schemas.microsoft.com/office/drawing/2014/main" id="{D6763E9A-F4B9-4978-AFAD-BC07B8F7AE04}"/>
              </a:ext>
            </a:extLst>
          </p:cNvPr>
          <p:cNvSpPr>
            <a:spLocks noGrp="1"/>
          </p:cNvSpPr>
          <p:nvPr>
            <p:ph sz="quarter" idx="36"/>
          </p:nvPr>
        </p:nvSpPr>
        <p:spPr>
          <a:xfrm>
            <a:off x="2771931" y="4701796"/>
            <a:ext cx="8757509" cy="371322"/>
          </a:xfrm>
        </p:spPr>
        <p:txBody>
          <a:bodyPr/>
          <a:lstStyle/>
          <a:p>
            <a:r>
              <a:rPr lang="en-IN" dirty="0"/>
              <a:t>on an interval, then </a:t>
            </a:r>
            <a:r>
              <a:rPr lang="en-IN" i="1" dirty="0"/>
              <a:t>f </a:t>
            </a:r>
            <a:r>
              <a:rPr lang="en-IN" dirty="0"/>
              <a:t>is decreasing on that interval.</a:t>
            </a:r>
          </a:p>
        </p:txBody>
      </p:sp>
    </p:spTree>
    <p:extLst>
      <p:ext uri="{BB962C8B-B14F-4D97-AF65-F5344CB8AC3E}">
        <p14:creationId xmlns:p14="http://schemas.microsoft.com/office/powerpoint/2010/main" xmlns="" val="312359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ECA616-82A7-41B9-912E-C4FF7E4857A7}"/>
              </a:ext>
            </a:extLst>
          </p:cNvPr>
          <p:cNvSpPr>
            <a:spLocks noGrp="1"/>
          </p:cNvSpPr>
          <p:nvPr>
            <p:ph type="title"/>
          </p:nvPr>
        </p:nvSpPr>
        <p:spPr/>
        <p:txBody>
          <a:bodyPr/>
          <a:lstStyle/>
          <a:p>
            <a:r>
              <a:rPr lang="en-US" altLang="en-US" dirty="0"/>
              <a:t>Example 1</a:t>
            </a:r>
            <a:endParaRPr lang="en-IN" dirty="0"/>
          </a:p>
        </p:txBody>
      </p:sp>
      <p:sp>
        <p:nvSpPr>
          <p:cNvPr id="3" name="Content Placeholder 2">
            <a:extLst>
              <a:ext uri="{FF2B5EF4-FFF2-40B4-BE49-F238E27FC236}">
                <a16:creationId xmlns="" xmlns:a16="http://schemas.microsoft.com/office/drawing/2014/main" id="{83467E62-084C-4B65-BD38-08137147EC6F}"/>
              </a:ext>
            </a:extLst>
          </p:cNvPr>
          <p:cNvSpPr>
            <a:spLocks noGrp="1"/>
          </p:cNvSpPr>
          <p:nvPr>
            <p:ph sz="quarter" idx="23"/>
          </p:nvPr>
        </p:nvSpPr>
        <p:spPr>
          <a:xfrm>
            <a:off x="736600" y="1289050"/>
            <a:ext cx="3192305" cy="298590"/>
          </a:xfrm>
        </p:spPr>
        <p:txBody>
          <a:bodyPr/>
          <a:lstStyle/>
          <a:p>
            <a:r>
              <a:rPr lang="en-US" altLang="en-US" dirty="0"/>
              <a:t>Find where the function</a:t>
            </a:r>
            <a:endParaRPr lang="en-IN" dirty="0"/>
          </a:p>
        </p:txBody>
      </p:sp>
      <p:graphicFrame>
        <p:nvGraphicFramePr>
          <p:cNvPr id="20" name="Content Placeholder 19" descr="f (x) = 3x^4 minus 4x^3 minus 12 x^2 + 5">
            <a:extLst>
              <a:ext uri="{FF2B5EF4-FFF2-40B4-BE49-F238E27FC236}">
                <a16:creationId xmlns="" xmlns:a16="http://schemas.microsoft.com/office/drawing/2014/main" id="{500DEC20-DCFC-4DFB-BA22-7F4234417161}"/>
              </a:ext>
            </a:extLst>
          </p:cNvPr>
          <p:cNvGraphicFramePr>
            <a:graphicFrameLocks noGrp="1" noChangeAspect="1"/>
          </p:cNvGraphicFramePr>
          <p:nvPr>
            <p:ph sz="quarter" idx="24"/>
            <p:extLst>
              <p:ext uri="{D42A27DB-BD31-4B8C-83A1-F6EECF244321}">
                <p14:modId xmlns:p14="http://schemas.microsoft.com/office/powerpoint/2010/main" xmlns="" val="3815846168"/>
              </p:ext>
            </p:extLst>
          </p:nvPr>
        </p:nvGraphicFramePr>
        <p:xfrm>
          <a:off x="3990975" y="1267052"/>
          <a:ext cx="3414713" cy="423862"/>
        </p:xfrm>
        <a:graphic>
          <a:graphicData uri="http://schemas.openxmlformats.org/presentationml/2006/ole">
            <p:oleObj spid="_x0000_s564628" name="Equation" r:id="rId3" imgW="85953600" imgH="10668000" progId="Equation.DSMT4">
              <p:embed/>
            </p:oleObj>
          </a:graphicData>
        </a:graphic>
      </p:graphicFrame>
      <p:sp>
        <p:nvSpPr>
          <p:cNvPr id="5" name="Content Placeholder 4">
            <a:extLst>
              <a:ext uri="{FF2B5EF4-FFF2-40B4-BE49-F238E27FC236}">
                <a16:creationId xmlns="" xmlns:a16="http://schemas.microsoft.com/office/drawing/2014/main" id="{89AC8C49-942F-4A94-B9B4-D9BB178E854A}"/>
              </a:ext>
            </a:extLst>
          </p:cNvPr>
          <p:cNvSpPr>
            <a:spLocks noGrp="1"/>
          </p:cNvSpPr>
          <p:nvPr>
            <p:ph sz="quarter" idx="25"/>
          </p:nvPr>
        </p:nvSpPr>
        <p:spPr>
          <a:xfrm>
            <a:off x="7530398" y="1289051"/>
            <a:ext cx="4025205" cy="298590"/>
          </a:xfrm>
        </p:spPr>
        <p:txBody>
          <a:bodyPr/>
          <a:lstStyle/>
          <a:p>
            <a:r>
              <a:rPr lang="en-US" altLang="en-US" dirty="0"/>
              <a:t>is increasing and where it is</a:t>
            </a:r>
            <a:endParaRPr lang="en-IN" dirty="0"/>
          </a:p>
        </p:txBody>
      </p:sp>
      <p:sp>
        <p:nvSpPr>
          <p:cNvPr id="6" name="Content Placeholder 5">
            <a:extLst>
              <a:ext uri="{FF2B5EF4-FFF2-40B4-BE49-F238E27FC236}">
                <a16:creationId xmlns="" xmlns:a16="http://schemas.microsoft.com/office/drawing/2014/main" id="{D44CFFF3-5DEA-4525-BD22-598E22C5B54E}"/>
              </a:ext>
            </a:extLst>
          </p:cNvPr>
          <p:cNvSpPr>
            <a:spLocks noGrp="1"/>
          </p:cNvSpPr>
          <p:nvPr>
            <p:ph sz="quarter" idx="26"/>
          </p:nvPr>
        </p:nvSpPr>
        <p:spPr>
          <a:xfrm>
            <a:off x="736600" y="1687593"/>
            <a:ext cx="10718800" cy="1383221"/>
          </a:xfrm>
        </p:spPr>
        <p:txBody>
          <a:bodyPr/>
          <a:lstStyle/>
          <a:p>
            <a:r>
              <a:rPr lang="en-US" altLang="en-US" dirty="0"/>
              <a:t>decreasing.</a:t>
            </a:r>
          </a:p>
          <a:p>
            <a:endParaRPr lang="en-US" altLang="en-US" dirty="0"/>
          </a:p>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We start by differentiating </a:t>
            </a:r>
            <a:r>
              <a:rPr lang="en-US" altLang="en-US" i="1" dirty="0"/>
              <a:t>f</a:t>
            </a:r>
            <a:r>
              <a:rPr lang="en-US" altLang="en-US" sz="800" i="1" dirty="0"/>
              <a:t> </a:t>
            </a:r>
            <a:r>
              <a:rPr lang="en-US" altLang="en-US" dirty="0"/>
              <a:t>:</a:t>
            </a:r>
            <a:endParaRPr lang="en-IN" dirty="0"/>
          </a:p>
        </p:txBody>
      </p:sp>
      <p:graphicFrame>
        <p:nvGraphicFramePr>
          <p:cNvPr id="22" name="Content Placeholder 21" descr="f prime (x) = 12 x^3 minus 12x^2 minus 24x = 12x (x minus 2) (x+ 1)">
            <a:extLst>
              <a:ext uri="{FF2B5EF4-FFF2-40B4-BE49-F238E27FC236}">
                <a16:creationId xmlns="" xmlns:a16="http://schemas.microsoft.com/office/drawing/2014/main" id="{4EBDC4EA-BD54-4F61-AA16-95DCD5384DFC}"/>
              </a:ext>
            </a:extLst>
          </p:cNvPr>
          <p:cNvGraphicFramePr>
            <a:graphicFrameLocks noGrp="1" noChangeAspect="1"/>
          </p:cNvGraphicFramePr>
          <p:nvPr>
            <p:ph sz="quarter" idx="27"/>
            <p:extLst>
              <p:ext uri="{D42A27DB-BD31-4B8C-83A1-F6EECF244321}">
                <p14:modId xmlns:p14="http://schemas.microsoft.com/office/powerpoint/2010/main" xmlns="" val="3551875821"/>
              </p:ext>
            </p:extLst>
          </p:nvPr>
        </p:nvGraphicFramePr>
        <p:xfrm>
          <a:off x="3221453" y="3555080"/>
          <a:ext cx="5864480" cy="442329"/>
        </p:xfrm>
        <a:graphic>
          <a:graphicData uri="http://schemas.openxmlformats.org/presentationml/2006/ole">
            <p:oleObj spid="_x0000_s564629" name="Equation" r:id="rId4" imgW="141427200" imgH="10668000" progId="Equation.DSMT4">
              <p:embed/>
            </p:oleObj>
          </a:graphicData>
        </a:graphic>
      </p:graphicFrame>
      <p:sp>
        <p:nvSpPr>
          <p:cNvPr id="8" name="Content Placeholder 7">
            <a:extLst>
              <a:ext uri="{FF2B5EF4-FFF2-40B4-BE49-F238E27FC236}">
                <a16:creationId xmlns="" xmlns:a16="http://schemas.microsoft.com/office/drawing/2014/main" id="{B704D987-1057-411C-8E99-D53CFB875416}"/>
              </a:ext>
            </a:extLst>
          </p:cNvPr>
          <p:cNvSpPr>
            <a:spLocks noGrp="1"/>
          </p:cNvSpPr>
          <p:nvPr>
            <p:ph sz="quarter" idx="28"/>
          </p:nvPr>
        </p:nvSpPr>
        <p:spPr>
          <a:xfrm>
            <a:off x="736601" y="4242427"/>
            <a:ext cx="5890688" cy="402353"/>
          </a:xfrm>
        </p:spPr>
        <p:txBody>
          <a:bodyPr/>
          <a:lstStyle/>
          <a:p>
            <a:r>
              <a:rPr lang="en-US" altLang="en-US" dirty="0"/>
              <a:t>To use the I/D Test we have to know where</a:t>
            </a:r>
            <a:endParaRPr lang="en-IN" dirty="0"/>
          </a:p>
        </p:txBody>
      </p:sp>
      <p:graphicFrame>
        <p:nvGraphicFramePr>
          <p:cNvPr id="24" name="Content Placeholder 23" descr="f prime (x) &gt; 0 where f prime (x) &gt; 0">
            <a:extLst>
              <a:ext uri="{FF2B5EF4-FFF2-40B4-BE49-F238E27FC236}">
                <a16:creationId xmlns="" xmlns:a16="http://schemas.microsoft.com/office/drawing/2014/main" id="{FFD7426B-B82A-4310-9E83-896C2B5E72A1}"/>
              </a:ext>
            </a:extLst>
          </p:cNvPr>
          <p:cNvGraphicFramePr>
            <a:graphicFrameLocks noGrp="1" noChangeAspect="1"/>
          </p:cNvGraphicFramePr>
          <p:nvPr>
            <p:ph sz="quarter" idx="29"/>
            <p:extLst>
              <p:ext uri="{D42A27DB-BD31-4B8C-83A1-F6EECF244321}">
                <p14:modId xmlns:p14="http://schemas.microsoft.com/office/powerpoint/2010/main" xmlns="" val="3755718347"/>
              </p:ext>
            </p:extLst>
          </p:nvPr>
        </p:nvGraphicFramePr>
        <p:xfrm>
          <a:off x="6595883" y="4212981"/>
          <a:ext cx="3937000" cy="431800"/>
        </p:xfrm>
        <a:graphic>
          <a:graphicData uri="http://schemas.openxmlformats.org/presentationml/2006/ole">
            <p:oleObj spid="_x0000_s564630" name="Equation" r:id="rId5" imgW="94488000" imgH="10363200" progId="Equation.DSMT4">
              <p:embed/>
            </p:oleObj>
          </a:graphicData>
        </a:graphic>
      </p:graphicFrame>
      <p:sp>
        <p:nvSpPr>
          <p:cNvPr id="10" name="Content Placeholder 9">
            <a:extLst>
              <a:ext uri="{FF2B5EF4-FFF2-40B4-BE49-F238E27FC236}">
                <a16:creationId xmlns="" xmlns:a16="http://schemas.microsoft.com/office/drawing/2014/main" id="{3578A2C4-33EE-41F9-9119-4429D2A3A139}"/>
              </a:ext>
            </a:extLst>
          </p:cNvPr>
          <p:cNvSpPr>
            <a:spLocks noGrp="1"/>
          </p:cNvSpPr>
          <p:nvPr>
            <p:ph sz="quarter" idx="30"/>
          </p:nvPr>
        </p:nvSpPr>
        <p:spPr>
          <a:xfrm>
            <a:off x="736600" y="4952043"/>
            <a:ext cx="6146521" cy="412420"/>
          </a:xfrm>
        </p:spPr>
        <p:txBody>
          <a:bodyPr/>
          <a:lstStyle/>
          <a:p>
            <a:r>
              <a:rPr lang="en-US" altLang="en-US" dirty="0"/>
              <a:t>To solve these inequalities we first find where</a:t>
            </a:r>
            <a:endParaRPr lang="en-IN" dirty="0"/>
          </a:p>
        </p:txBody>
      </p:sp>
      <p:graphicFrame>
        <p:nvGraphicFramePr>
          <p:cNvPr id="26" name="Content Placeholder 25" descr="f prime (x) &gt; 0">
            <a:extLst>
              <a:ext uri="{FF2B5EF4-FFF2-40B4-BE49-F238E27FC236}">
                <a16:creationId xmlns="" xmlns:a16="http://schemas.microsoft.com/office/drawing/2014/main" id="{5E07E0E1-E0CE-423F-8D46-DA84F1C7454A}"/>
              </a:ext>
            </a:extLst>
          </p:cNvPr>
          <p:cNvGraphicFramePr>
            <a:graphicFrameLocks noGrp="1" noChangeAspect="1"/>
          </p:cNvGraphicFramePr>
          <p:nvPr>
            <p:ph sz="quarter" idx="31"/>
            <p:extLst>
              <p:ext uri="{D42A27DB-BD31-4B8C-83A1-F6EECF244321}">
                <p14:modId xmlns:p14="http://schemas.microsoft.com/office/powerpoint/2010/main" xmlns="" val="1376431957"/>
              </p:ext>
            </p:extLst>
          </p:nvPr>
        </p:nvGraphicFramePr>
        <p:xfrm>
          <a:off x="6938052" y="4932663"/>
          <a:ext cx="1219200" cy="431800"/>
        </p:xfrm>
        <a:graphic>
          <a:graphicData uri="http://schemas.openxmlformats.org/presentationml/2006/ole">
            <p:oleObj spid="_x0000_s564631" name="Equation" r:id="rId6" imgW="29260800" imgH="10363200" progId="Equation.DSMT4">
              <p:embed/>
            </p:oleObj>
          </a:graphicData>
        </a:graphic>
      </p:graphicFrame>
      <p:sp>
        <p:nvSpPr>
          <p:cNvPr id="12" name="Content Placeholder 11">
            <a:extLst>
              <a:ext uri="{FF2B5EF4-FFF2-40B4-BE49-F238E27FC236}">
                <a16:creationId xmlns="" xmlns:a16="http://schemas.microsoft.com/office/drawing/2014/main" id="{7ABA95A5-552E-453E-A22D-5F1125786E27}"/>
              </a:ext>
            </a:extLst>
          </p:cNvPr>
          <p:cNvSpPr>
            <a:spLocks noGrp="1"/>
          </p:cNvSpPr>
          <p:nvPr>
            <p:ph sz="quarter" idx="32"/>
          </p:nvPr>
        </p:nvSpPr>
        <p:spPr>
          <a:xfrm>
            <a:off x="8209504" y="4952044"/>
            <a:ext cx="3697794" cy="334041"/>
          </a:xfrm>
        </p:spPr>
        <p:txBody>
          <a:bodyPr/>
          <a:lstStyle/>
          <a:p>
            <a:r>
              <a:rPr lang="en-US" altLang="en-US" dirty="0"/>
              <a:t>namely at </a:t>
            </a:r>
            <a:r>
              <a:rPr lang="en-US" altLang="en-US" i="1" dirty="0"/>
              <a:t>x</a:t>
            </a:r>
            <a:r>
              <a:rPr lang="en-US" altLang="en-US" dirty="0"/>
              <a:t> = 0, 2, and −1. </a:t>
            </a:r>
          </a:p>
        </p:txBody>
      </p:sp>
    </p:spTree>
    <p:extLst>
      <p:ext uri="{BB962C8B-B14F-4D97-AF65-F5344CB8AC3E}">
        <p14:creationId xmlns:p14="http://schemas.microsoft.com/office/powerpoint/2010/main" xmlns="" val="190441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B35B2CD5-F396-43B9-A8AE-5E195F53DA0E}"/>
              </a:ext>
            </a:extLst>
          </p:cNvPr>
          <p:cNvSpPr>
            <a:spLocks noGrp="1"/>
          </p:cNvSpPr>
          <p:nvPr>
            <p:ph type="title"/>
          </p:nvPr>
        </p:nvSpPr>
        <p:spPr/>
        <p:txBody>
          <a:bodyPr/>
          <a:lstStyle/>
          <a:p>
            <a:r>
              <a:rPr lang="en-US" altLang="en-US" dirty="0"/>
              <a:t>Example 1 – Solution</a:t>
            </a:r>
            <a:r>
              <a:rPr lang="en-US" altLang="en-US" i="1" dirty="0"/>
              <a:t> </a:t>
            </a:r>
            <a:r>
              <a:rPr lang="en-US" altLang="en-US" dirty="0"/>
              <a:t>(1 of 3)</a:t>
            </a:r>
            <a:endParaRPr lang="en-IN" dirty="0"/>
          </a:p>
        </p:txBody>
      </p:sp>
      <p:sp>
        <p:nvSpPr>
          <p:cNvPr id="2" name="Content Placeholder 1">
            <a:extLst>
              <a:ext uri="{FF2B5EF4-FFF2-40B4-BE49-F238E27FC236}">
                <a16:creationId xmlns="" xmlns:a16="http://schemas.microsoft.com/office/drawing/2014/main" id="{A7A7152C-04CE-4835-880D-E61F5523660C}"/>
              </a:ext>
            </a:extLst>
          </p:cNvPr>
          <p:cNvSpPr>
            <a:spLocks noGrp="1"/>
          </p:cNvSpPr>
          <p:nvPr>
            <p:ph sz="quarter" idx="23"/>
          </p:nvPr>
        </p:nvSpPr>
        <p:spPr>
          <a:xfrm>
            <a:off x="736600" y="1289050"/>
            <a:ext cx="10706100" cy="789132"/>
          </a:xfrm>
        </p:spPr>
        <p:txBody>
          <a:bodyPr/>
          <a:lstStyle/>
          <a:p>
            <a:pPr>
              <a:lnSpc>
                <a:spcPct val="100000"/>
              </a:lnSpc>
            </a:pPr>
            <a:r>
              <a:rPr lang="en-US" altLang="en-US" dirty="0"/>
              <a:t>These are the critical numbers of </a:t>
            </a:r>
            <a:r>
              <a:rPr lang="en-US" altLang="en-US" i="1" dirty="0"/>
              <a:t>f</a:t>
            </a:r>
            <a:r>
              <a:rPr lang="en-US" altLang="en-US" dirty="0"/>
              <a:t>, and they divide the domain into four intervals (see the number line </a:t>
            </a:r>
            <a:r>
              <a:rPr lang="en-IN" dirty="0"/>
              <a:t>in Figure 2</a:t>
            </a:r>
            <a:r>
              <a:rPr lang="en-US" altLang="en-US" dirty="0"/>
              <a:t>).</a:t>
            </a:r>
            <a:endParaRPr lang="en-IN" dirty="0"/>
          </a:p>
        </p:txBody>
      </p:sp>
      <p:sp>
        <p:nvSpPr>
          <p:cNvPr id="7" name="Content Placeholder 6">
            <a:extLst>
              <a:ext uri="{FF2B5EF4-FFF2-40B4-BE49-F238E27FC236}">
                <a16:creationId xmlns="" xmlns:a16="http://schemas.microsoft.com/office/drawing/2014/main" id="{25327BED-D1F6-4CAA-8FC9-611A5C777D62}"/>
              </a:ext>
            </a:extLst>
          </p:cNvPr>
          <p:cNvSpPr>
            <a:spLocks noGrp="1"/>
          </p:cNvSpPr>
          <p:nvPr>
            <p:ph sz="quarter" idx="28"/>
          </p:nvPr>
        </p:nvSpPr>
        <p:spPr>
          <a:xfrm>
            <a:off x="5490008" y="3148115"/>
            <a:ext cx="796060" cy="301175"/>
          </a:xfrm>
        </p:spPr>
        <p:txBody>
          <a:bodyPr/>
          <a:lstStyle/>
          <a:p>
            <a:r>
              <a:rPr lang="en-IN" sz="1000" b="1" dirty="0"/>
              <a:t>Figure 2</a:t>
            </a:r>
          </a:p>
        </p:txBody>
      </p:sp>
      <p:pic>
        <p:nvPicPr>
          <p:cNvPr id="19" name="Content Placeholder 23" descr="On a number line negative 1, 0, and 2 are marked. ">
            <a:extLst>
              <a:ext uri="{FF2B5EF4-FFF2-40B4-BE49-F238E27FC236}">
                <a16:creationId xmlns="" xmlns:a16="http://schemas.microsoft.com/office/drawing/2014/main" id="{4F332ECD-E761-4F8A-B5C2-ED0F64333C2B}"/>
              </a:ext>
            </a:extLst>
          </p:cNvPr>
          <p:cNvPicPr>
            <a:picLocks noGrp="1" noChangeAspect="1"/>
          </p:cNvPicPr>
          <p:nvPr>
            <p:ph sz="quarter" idx="27"/>
          </p:nvPr>
        </p:nvPicPr>
        <p:blipFill>
          <a:blip r:embed="rId3"/>
          <a:stretch>
            <a:fillRect/>
          </a:stretch>
        </p:blipFill>
        <p:spPr>
          <a:xfrm>
            <a:off x="4000887" y="2282568"/>
            <a:ext cx="3718882" cy="682811"/>
          </a:xfrm>
          <a:prstGeom prst="rect">
            <a:avLst/>
          </a:prstGeom>
        </p:spPr>
      </p:pic>
      <p:sp>
        <p:nvSpPr>
          <p:cNvPr id="10" name="Content Placeholder 9">
            <a:extLst>
              <a:ext uri="{FF2B5EF4-FFF2-40B4-BE49-F238E27FC236}">
                <a16:creationId xmlns="" xmlns:a16="http://schemas.microsoft.com/office/drawing/2014/main" id="{BA2D878D-98C3-43C1-B047-E2846D01090D}"/>
              </a:ext>
            </a:extLst>
          </p:cNvPr>
          <p:cNvSpPr>
            <a:spLocks noGrp="1"/>
          </p:cNvSpPr>
          <p:nvPr>
            <p:ph sz="quarter" idx="31"/>
          </p:nvPr>
        </p:nvSpPr>
        <p:spPr>
          <a:xfrm>
            <a:off x="736600" y="3741738"/>
            <a:ext cx="5151438" cy="428480"/>
          </a:xfrm>
        </p:spPr>
        <p:txBody>
          <a:bodyPr/>
          <a:lstStyle/>
          <a:p>
            <a:r>
              <a:rPr lang="en-US" altLang="en-US" dirty="0"/>
              <a:t>Within each interval,</a:t>
            </a:r>
            <a:endParaRPr lang="en-IN" dirty="0"/>
          </a:p>
        </p:txBody>
      </p:sp>
      <p:graphicFrame>
        <p:nvGraphicFramePr>
          <p:cNvPr id="20" name="Content Placeholder 19" descr="f prime (x)">
            <a:extLst>
              <a:ext uri="{FF2B5EF4-FFF2-40B4-BE49-F238E27FC236}">
                <a16:creationId xmlns="" xmlns:a16="http://schemas.microsoft.com/office/drawing/2014/main" id="{7DD9EA74-D576-402D-8525-BABD69F0708D}"/>
              </a:ext>
            </a:extLst>
          </p:cNvPr>
          <p:cNvGraphicFramePr>
            <a:graphicFrameLocks noGrp="1" noChangeAspect="1"/>
          </p:cNvGraphicFramePr>
          <p:nvPr>
            <p:ph sz="quarter" idx="33"/>
            <p:extLst>
              <p:ext uri="{D42A27DB-BD31-4B8C-83A1-F6EECF244321}">
                <p14:modId xmlns:p14="http://schemas.microsoft.com/office/powerpoint/2010/main" xmlns="" val="4243024840"/>
              </p:ext>
            </p:extLst>
          </p:nvPr>
        </p:nvGraphicFramePr>
        <p:xfrm>
          <a:off x="3577776" y="3727883"/>
          <a:ext cx="680731" cy="428480"/>
        </p:xfrm>
        <a:graphic>
          <a:graphicData uri="http://schemas.openxmlformats.org/presentationml/2006/ole">
            <p:oleObj spid="_x0000_s637987" name="Equation" r:id="rId4" imgW="685800" imgH="431640" progId="Equation.DSMT4">
              <p:embed/>
            </p:oleObj>
          </a:graphicData>
        </a:graphic>
      </p:graphicFrame>
      <p:sp>
        <p:nvSpPr>
          <p:cNvPr id="11" name="Content Placeholder 10">
            <a:extLst>
              <a:ext uri="{FF2B5EF4-FFF2-40B4-BE49-F238E27FC236}">
                <a16:creationId xmlns="" xmlns:a16="http://schemas.microsoft.com/office/drawing/2014/main" id="{E4455010-2ED4-4762-AD1B-732CB227DD8B}"/>
              </a:ext>
            </a:extLst>
          </p:cNvPr>
          <p:cNvSpPr>
            <a:spLocks noGrp="1"/>
          </p:cNvSpPr>
          <p:nvPr>
            <p:ph sz="quarter" idx="32"/>
          </p:nvPr>
        </p:nvSpPr>
        <p:spPr>
          <a:xfrm>
            <a:off x="4350327" y="3741738"/>
            <a:ext cx="7098723" cy="541013"/>
          </a:xfrm>
        </p:spPr>
        <p:txBody>
          <a:bodyPr/>
          <a:lstStyle/>
          <a:p>
            <a:r>
              <a:rPr lang="en-US" altLang="en-US" dirty="0"/>
              <a:t>must be always positive or always negative.</a:t>
            </a:r>
            <a:endParaRPr lang="en-IN" dirty="0"/>
          </a:p>
        </p:txBody>
      </p:sp>
      <p:sp>
        <p:nvSpPr>
          <p:cNvPr id="13" name="Content Placeholder 12">
            <a:extLst>
              <a:ext uri="{FF2B5EF4-FFF2-40B4-BE49-F238E27FC236}">
                <a16:creationId xmlns="" xmlns:a16="http://schemas.microsoft.com/office/drawing/2014/main" id="{3740FAEB-01B8-4D35-B3EE-EAC69AB5EC1C}"/>
              </a:ext>
            </a:extLst>
          </p:cNvPr>
          <p:cNvSpPr>
            <a:spLocks noGrp="1"/>
          </p:cNvSpPr>
          <p:nvPr>
            <p:ph sz="quarter" idx="34"/>
          </p:nvPr>
        </p:nvSpPr>
        <p:spPr>
          <a:xfrm>
            <a:off x="736600" y="4623667"/>
            <a:ext cx="10706100" cy="470265"/>
          </a:xfrm>
        </p:spPr>
        <p:txBody>
          <a:bodyPr/>
          <a:lstStyle/>
          <a:p>
            <a:r>
              <a:rPr lang="en-US" altLang="en-US" dirty="0"/>
              <a:t>We can determine which is the case for each interval from the signs of the</a:t>
            </a:r>
            <a:endParaRPr lang="en-IN" dirty="0"/>
          </a:p>
        </p:txBody>
      </p:sp>
      <p:sp>
        <p:nvSpPr>
          <p:cNvPr id="14" name="Content Placeholder 13">
            <a:extLst>
              <a:ext uri="{FF2B5EF4-FFF2-40B4-BE49-F238E27FC236}">
                <a16:creationId xmlns="" xmlns:a16="http://schemas.microsoft.com/office/drawing/2014/main" id="{ADBFA727-870B-48DF-B809-E4DE426ADCEB}"/>
              </a:ext>
            </a:extLst>
          </p:cNvPr>
          <p:cNvSpPr>
            <a:spLocks noGrp="1"/>
          </p:cNvSpPr>
          <p:nvPr>
            <p:ph sz="quarter" idx="35"/>
          </p:nvPr>
        </p:nvSpPr>
        <p:spPr>
          <a:xfrm>
            <a:off x="736600" y="5029200"/>
            <a:ext cx="2156979" cy="346364"/>
          </a:xfrm>
        </p:spPr>
        <p:txBody>
          <a:bodyPr/>
          <a:lstStyle/>
          <a:p>
            <a:r>
              <a:rPr lang="en-US" altLang="en-US" dirty="0"/>
              <a:t>three factors of</a:t>
            </a:r>
            <a:endParaRPr lang="en-IN" dirty="0"/>
          </a:p>
        </p:txBody>
      </p:sp>
      <p:graphicFrame>
        <p:nvGraphicFramePr>
          <p:cNvPr id="21" name="Content Placeholder 20" descr="f prime (x),">
            <a:extLst>
              <a:ext uri="{FF2B5EF4-FFF2-40B4-BE49-F238E27FC236}">
                <a16:creationId xmlns="" xmlns:a16="http://schemas.microsoft.com/office/drawing/2014/main" id="{796F1955-7CEE-4A2A-92A8-082FFF7C6EF9}"/>
              </a:ext>
            </a:extLst>
          </p:cNvPr>
          <p:cNvGraphicFramePr>
            <a:graphicFrameLocks noGrp="1" noChangeAspect="1"/>
          </p:cNvGraphicFramePr>
          <p:nvPr>
            <p:ph sz="quarter" idx="36"/>
            <p:extLst>
              <p:ext uri="{D42A27DB-BD31-4B8C-83A1-F6EECF244321}">
                <p14:modId xmlns:p14="http://schemas.microsoft.com/office/powerpoint/2010/main" xmlns="" val="682719324"/>
              </p:ext>
            </p:extLst>
          </p:nvPr>
        </p:nvGraphicFramePr>
        <p:xfrm>
          <a:off x="2893579" y="4981300"/>
          <a:ext cx="809769" cy="451476"/>
        </p:xfrm>
        <a:graphic>
          <a:graphicData uri="http://schemas.openxmlformats.org/presentationml/2006/ole">
            <p:oleObj spid="_x0000_s637988" name="Equation" r:id="rId5" imgW="774360" imgH="431640" progId="Equation.DSMT4">
              <p:embed/>
            </p:oleObj>
          </a:graphicData>
        </a:graphic>
      </p:graphicFrame>
      <p:sp>
        <p:nvSpPr>
          <p:cNvPr id="16" name="Content Placeholder 15">
            <a:extLst>
              <a:ext uri="{FF2B5EF4-FFF2-40B4-BE49-F238E27FC236}">
                <a16:creationId xmlns="" xmlns:a16="http://schemas.microsoft.com/office/drawing/2014/main" id="{F7582A43-FBF0-4F6C-A04C-969E25C9A496}"/>
              </a:ext>
            </a:extLst>
          </p:cNvPr>
          <p:cNvSpPr>
            <a:spLocks noGrp="1"/>
          </p:cNvSpPr>
          <p:nvPr>
            <p:ph sz="quarter" idx="37"/>
          </p:nvPr>
        </p:nvSpPr>
        <p:spPr>
          <a:xfrm>
            <a:off x="3835689" y="5031647"/>
            <a:ext cx="7386493" cy="476250"/>
          </a:xfrm>
        </p:spPr>
        <p:txBody>
          <a:bodyPr/>
          <a:lstStyle/>
          <a:p>
            <a:r>
              <a:rPr lang="en-US" altLang="en-US" dirty="0"/>
              <a:t>namely, 12</a:t>
            </a:r>
            <a:r>
              <a:rPr lang="en-US" altLang="en-US" i="1" dirty="0"/>
              <a:t>x</a:t>
            </a:r>
            <a:r>
              <a:rPr lang="en-US" altLang="en-US" dirty="0"/>
              <a:t>, </a:t>
            </a:r>
            <a:r>
              <a:rPr lang="en-US" altLang="en-US" i="1" dirty="0"/>
              <a:t>x</a:t>
            </a:r>
            <a:r>
              <a:rPr lang="en-US" altLang="en-US" dirty="0"/>
              <a:t> − 2, and </a:t>
            </a:r>
            <a:r>
              <a:rPr lang="en-US" altLang="en-US" i="1" dirty="0"/>
              <a:t>x</a:t>
            </a:r>
            <a:r>
              <a:rPr lang="en-US" altLang="en-US" dirty="0"/>
              <a:t> + 1, as shown in the chart.</a:t>
            </a:r>
          </a:p>
          <a:p>
            <a:endParaRPr lang="en-IN" dirty="0"/>
          </a:p>
        </p:txBody>
      </p:sp>
    </p:spTree>
    <p:extLst>
      <p:ext uri="{BB962C8B-B14F-4D97-AF65-F5344CB8AC3E}">
        <p14:creationId xmlns:p14="http://schemas.microsoft.com/office/powerpoint/2010/main" xmlns="" val="115370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426E0C9-406F-46CC-A0BC-48DC13963C39}"/>
              </a:ext>
            </a:extLst>
          </p:cNvPr>
          <p:cNvSpPr>
            <a:spLocks noGrp="1"/>
          </p:cNvSpPr>
          <p:nvPr>
            <p:ph type="title"/>
          </p:nvPr>
        </p:nvSpPr>
        <p:spPr/>
        <p:txBody>
          <a:bodyPr/>
          <a:lstStyle/>
          <a:p>
            <a:r>
              <a:rPr lang="en-US" altLang="en-US" dirty="0"/>
              <a:t>Example 1 – Solution</a:t>
            </a:r>
            <a:r>
              <a:rPr lang="en-US" altLang="en-US" i="1" dirty="0"/>
              <a:t> </a:t>
            </a:r>
            <a:r>
              <a:rPr lang="en-US" altLang="en-US" b="0" dirty="0"/>
              <a:t>(2 of 3)</a:t>
            </a:r>
            <a:endParaRPr lang="en-IN" dirty="0"/>
          </a:p>
        </p:txBody>
      </p:sp>
      <p:sp>
        <p:nvSpPr>
          <p:cNvPr id="8" name="Content Placeholder 7">
            <a:extLst>
              <a:ext uri="{FF2B5EF4-FFF2-40B4-BE49-F238E27FC236}">
                <a16:creationId xmlns="" xmlns:a16="http://schemas.microsoft.com/office/drawing/2014/main" id="{A12DD610-C719-48E9-92AF-DB55874A20C5}"/>
              </a:ext>
            </a:extLst>
          </p:cNvPr>
          <p:cNvSpPr>
            <a:spLocks noGrp="1"/>
          </p:cNvSpPr>
          <p:nvPr>
            <p:ph sz="quarter" idx="23"/>
          </p:nvPr>
        </p:nvSpPr>
        <p:spPr>
          <a:xfrm>
            <a:off x="736600" y="1289049"/>
            <a:ext cx="10718800" cy="1135496"/>
          </a:xfrm>
        </p:spPr>
        <p:txBody>
          <a:bodyPr/>
          <a:lstStyle/>
          <a:p>
            <a:pPr>
              <a:lnSpc>
                <a:spcPct val="100000"/>
              </a:lnSpc>
            </a:pPr>
            <a:r>
              <a:rPr lang="en-US" altLang="en-US" dirty="0"/>
              <a:t>A plus sign indicates that the given expression is positive, and a minus sign indicates that it is negative. The last column of the chart gives the conclusion based on the I/D Test.</a:t>
            </a:r>
            <a:endParaRPr lang="en-IN" dirty="0"/>
          </a:p>
        </p:txBody>
      </p:sp>
      <p:sp>
        <p:nvSpPr>
          <p:cNvPr id="9" name="Content Placeholder 8">
            <a:extLst>
              <a:ext uri="{FF2B5EF4-FFF2-40B4-BE49-F238E27FC236}">
                <a16:creationId xmlns="" xmlns:a16="http://schemas.microsoft.com/office/drawing/2014/main" id="{B7C66C80-2435-415B-B82B-BA8143A57EC7}"/>
              </a:ext>
            </a:extLst>
          </p:cNvPr>
          <p:cNvSpPr>
            <a:spLocks noGrp="1"/>
          </p:cNvSpPr>
          <p:nvPr>
            <p:ph sz="quarter" idx="24"/>
          </p:nvPr>
        </p:nvSpPr>
        <p:spPr>
          <a:xfrm>
            <a:off x="730250" y="2655624"/>
            <a:ext cx="1791886" cy="325107"/>
          </a:xfrm>
        </p:spPr>
        <p:txBody>
          <a:bodyPr/>
          <a:lstStyle/>
          <a:p>
            <a:r>
              <a:rPr lang="en-US" altLang="en-US" dirty="0"/>
              <a:t>For instance,</a:t>
            </a:r>
            <a:endParaRPr lang="en-IN" dirty="0"/>
          </a:p>
        </p:txBody>
      </p:sp>
      <p:graphicFrame>
        <p:nvGraphicFramePr>
          <p:cNvPr id="26" name="Content Placeholder 25" descr="f prime (x) &lt; 0">
            <a:extLst>
              <a:ext uri="{FF2B5EF4-FFF2-40B4-BE49-F238E27FC236}">
                <a16:creationId xmlns="" xmlns:a16="http://schemas.microsoft.com/office/drawing/2014/main" id="{B04E6F49-04CB-4137-AD01-A0AF0E84CC1F}"/>
              </a:ext>
            </a:extLst>
          </p:cNvPr>
          <p:cNvGraphicFramePr>
            <a:graphicFrameLocks noGrp="1" noChangeAspect="1"/>
          </p:cNvGraphicFramePr>
          <p:nvPr>
            <p:ph sz="quarter" idx="25"/>
            <p:extLst>
              <p:ext uri="{D42A27DB-BD31-4B8C-83A1-F6EECF244321}">
                <p14:modId xmlns:p14="http://schemas.microsoft.com/office/powerpoint/2010/main" xmlns="" val="2897421335"/>
              </p:ext>
            </p:extLst>
          </p:nvPr>
        </p:nvGraphicFramePr>
        <p:xfrm>
          <a:off x="2592388" y="2635250"/>
          <a:ext cx="1155700" cy="431800"/>
        </p:xfrm>
        <a:graphic>
          <a:graphicData uri="http://schemas.openxmlformats.org/presentationml/2006/ole">
            <p:oleObj spid="_x0000_s566441" name="Equation" r:id="rId3" imgW="27736800" imgH="10363200" progId="Equation.DSMT4">
              <p:embed/>
            </p:oleObj>
          </a:graphicData>
        </a:graphic>
      </p:graphicFrame>
      <p:sp>
        <p:nvSpPr>
          <p:cNvPr id="11" name="Content Placeholder 10">
            <a:extLst>
              <a:ext uri="{FF2B5EF4-FFF2-40B4-BE49-F238E27FC236}">
                <a16:creationId xmlns="" xmlns:a16="http://schemas.microsoft.com/office/drawing/2014/main" id="{E3C94966-9783-4C7D-A52C-EF50EF3B69AA}"/>
              </a:ext>
            </a:extLst>
          </p:cNvPr>
          <p:cNvSpPr>
            <a:spLocks noGrp="1"/>
          </p:cNvSpPr>
          <p:nvPr>
            <p:ph sz="quarter" idx="26"/>
          </p:nvPr>
        </p:nvSpPr>
        <p:spPr>
          <a:xfrm>
            <a:off x="3828558" y="2662848"/>
            <a:ext cx="7998351" cy="317883"/>
          </a:xfrm>
        </p:spPr>
        <p:txBody>
          <a:bodyPr/>
          <a:lstStyle/>
          <a:p>
            <a:r>
              <a:rPr lang="en-US" altLang="en-US" dirty="0"/>
              <a:t>for 0 &lt; </a:t>
            </a:r>
            <a:r>
              <a:rPr lang="en-US" altLang="en-US" i="1" dirty="0"/>
              <a:t>x</a:t>
            </a:r>
            <a:r>
              <a:rPr lang="en-US" altLang="en-US" dirty="0"/>
              <a:t> &lt;</a:t>
            </a:r>
            <a:r>
              <a:rPr lang="en-US" altLang="en-US" i="1" dirty="0"/>
              <a:t> </a:t>
            </a:r>
            <a:r>
              <a:rPr lang="en-US" altLang="en-US" dirty="0"/>
              <a:t>2, so </a:t>
            </a:r>
            <a:r>
              <a:rPr lang="en-US" altLang="en-US" i="1" dirty="0"/>
              <a:t>f</a:t>
            </a:r>
            <a:r>
              <a:rPr lang="en-US" altLang="en-US" dirty="0"/>
              <a:t> is decreasing on (0, 2). (It would also be</a:t>
            </a:r>
            <a:endParaRPr lang="en-IN" dirty="0"/>
          </a:p>
        </p:txBody>
      </p:sp>
      <p:sp>
        <p:nvSpPr>
          <p:cNvPr id="12" name="Content Placeholder 11">
            <a:extLst>
              <a:ext uri="{FF2B5EF4-FFF2-40B4-BE49-F238E27FC236}">
                <a16:creationId xmlns="" xmlns:a16="http://schemas.microsoft.com/office/drawing/2014/main" id="{2A3E966C-E358-4A1E-9F28-B0BB271888BE}"/>
              </a:ext>
            </a:extLst>
          </p:cNvPr>
          <p:cNvSpPr>
            <a:spLocks noGrp="1"/>
          </p:cNvSpPr>
          <p:nvPr>
            <p:ph sz="quarter" idx="27"/>
          </p:nvPr>
        </p:nvSpPr>
        <p:spPr>
          <a:xfrm>
            <a:off x="736600" y="3088056"/>
            <a:ext cx="10706100" cy="392545"/>
          </a:xfrm>
        </p:spPr>
        <p:txBody>
          <a:bodyPr/>
          <a:lstStyle/>
          <a:p>
            <a:r>
              <a:rPr lang="en-US" altLang="en-US" dirty="0"/>
              <a:t>true to say that </a:t>
            </a:r>
            <a:r>
              <a:rPr lang="en-US" altLang="en-US" i="1" dirty="0"/>
              <a:t>f</a:t>
            </a:r>
            <a:r>
              <a:rPr lang="en-US" altLang="en-US" dirty="0"/>
              <a:t> is decreasing on the closed interval [0, 2].)</a:t>
            </a:r>
          </a:p>
        </p:txBody>
      </p:sp>
      <p:pic>
        <p:nvPicPr>
          <p:cNvPr id="13" name="Content Placeholder 12" descr="The table providing the following information about the function. &#10;(Row 1) Interval: x &lt; negative 1. Factor, 12 x: minus. Factor, x minus 2: minus. Factor, x + 1: minus. f prime (x): minus. f: decreasing on (negative infinity, negative 1).&#10;(Row 2) Interval: negative 1 &lt; x &lt; 0. Factor, 12 x: minus. Factor, x minus 2: minus. Factor, x + 1: plus. f prime (x): plus. f: increasing on (negative 1, 0).&#10;(Row 3) Interval: 0 &lt; x &lt; 2. Factor, 12 x: plus. Factor, x minus 2: minus. Factor, x + 1: plus. f prime (x): minus. f: decreasing on (0, 2).&#10;(Row 4) Interval:  x &gt; 2. Factor, 12 x: plus. Factor, x minus 2: plus. Factor, x + 1: plus. f prime (x): plus. f: increasing on (2, infinity)."/>
          <p:cNvPicPr>
            <a:picLocks noGrp="1" noChangeAspect="1"/>
          </p:cNvPicPr>
          <p:nvPr>
            <p:ph sz="quarter" idx="23"/>
          </p:nvPr>
        </p:nvPicPr>
        <p:blipFill>
          <a:blip r:embed="rId4"/>
          <a:stretch>
            <a:fillRect/>
          </a:stretch>
        </p:blipFill>
        <p:spPr>
          <a:xfrm>
            <a:off x="1130300" y="3691573"/>
            <a:ext cx="10325100" cy="2228850"/>
          </a:xfrm>
          <a:prstGeom prst="rect">
            <a:avLst/>
          </a:prstGeom>
          <a:noFill/>
          <a:ln>
            <a:noFill/>
          </a:ln>
        </p:spPr>
      </p:pic>
    </p:spTree>
    <p:extLst>
      <p:ext uri="{BB962C8B-B14F-4D97-AF65-F5344CB8AC3E}">
        <p14:creationId xmlns:p14="http://schemas.microsoft.com/office/powerpoint/2010/main" xmlns="" val="48722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45DBA-4D5E-4CE4-B7FB-A51619C43B88}"/>
              </a:ext>
            </a:extLst>
          </p:cNvPr>
          <p:cNvSpPr>
            <a:spLocks noGrp="1"/>
          </p:cNvSpPr>
          <p:nvPr>
            <p:ph type="title"/>
          </p:nvPr>
        </p:nvSpPr>
        <p:spPr/>
        <p:txBody>
          <a:bodyPr/>
          <a:lstStyle/>
          <a:p>
            <a:r>
              <a:rPr lang="en-US" altLang="en-US" dirty="0"/>
              <a:t>Example 1 – Solution</a:t>
            </a:r>
            <a:r>
              <a:rPr lang="en-US" altLang="en-US" i="1" dirty="0"/>
              <a:t> </a:t>
            </a:r>
            <a:r>
              <a:rPr lang="en-US" altLang="en-US" b="0" dirty="0"/>
              <a:t>(3 of 3)</a:t>
            </a:r>
            <a:endParaRPr lang="en-IN" b="0" dirty="0"/>
          </a:p>
        </p:txBody>
      </p:sp>
      <p:sp>
        <p:nvSpPr>
          <p:cNvPr id="3" name="Content Placeholder 2">
            <a:extLst>
              <a:ext uri="{FF2B5EF4-FFF2-40B4-BE49-F238E27FC236}">
                <a16:creationId xmlns="" xmlns:a16="http://schemas.microsoft.com/office/drawing/2014/main" id="{D26B6F3B-2B84-41BA-B92B-610A4AE97901}"/>
              </a:ext>
            </a:extLst>
          </p:cNvPr>
          <p:cNvSpPr>
            <a:spLocks noGrp="1"/>
          </p:cNvSpPr>
          <p:nvPr>
            <p:ph sz="quarter" idx="12"/>
          </p:nvPr>
        </p:nvSpPr>
        <p:spPr/>
        <p:txBody>
          <a:bodyPr/>
          <a:lstStyle/>
          <a:p>
            <a:pPr>
              <a:tabLst>
                <a:tab pos="457200" algn="l"/>
                <a:tab pos="1371600" algn="l"/>
                <a:tab pos="1547813" algn="l"/>
              </a:tabLst>
            </a:pPr>
            <a:r>
              <a:rPr lang="en-US" altLang="en-US" dirty="0"/>
              <a:t>The graph of </a:t>
            </a:r>
            <a:r>
              <a:rPr lang="en-US" altLang="en-US" i="1" dirty="0"/>
              <a:t>f</a:t>
            </a:r>
            <a:r>
              <a:rPr lang="en-US" altLang="en-US" dirty="0"/>
              <a:t> shown in Figure 3 confirms the information in the chart.</a:t>
            </a:r>
          </a:p>
        </p:txBody>
      </p:sp>
      <p:sp>
        <p:nvSpPr>
          <p:cNvPr id="5" name="Content Placeholder 4">
            <a:extLst>
              <a:ext uri="{FF2B5EF4-FFF2-40B4-BE49-F238E27FC236}">
                <a16:creationId xmlns="" xmlns:a16="http://schemas.microsoft.com/office/drawing/2014/main" id="{962F2D0D-455A-47E9-BFB1-386C8C50AD7B}"/>
              </a:ext>
            </a:extLst>
          </p:cNvPr>
          <p:cNvSpPr>
            <a:spLocks noGrp="1"/>
          </p:cNvSpPr>
          <p:nvPr>
            <p:ph sz="quarter" idx="14"/>
          </p:nvPr>
        </p:nvSpPr>
        <p:spPr>
          <a:xfrm>
            <a:off x="733425" y="4708817"/>
            <a:ext cx="10721975" cy="277938"/>
          </a:xfrm>
        </p:spPr>
        <p:txBody>
          <a:bodyPr/>
          <a:lstStyle/>
          <a:p>
            <a:pPr algn="ctr"/>
            <a:r>
              <a:rPr lang="en-US" altLang="en-US" sz="1200" b="1" dirty="0"/>
              <a:t>Figure 3</a:t>
            </a:r>
          </a:p>
        </p:txBody>
      </p:sp>
      <p:pic>
        <p:nvPicPr>
          <p:cNvPr id="8" name="Content Placeholder 7" descr="An oscillating curve is graphed on the x y coordinate plane. It enters from top left of the viewing window in the second quadrant at the point (negative 2, 20), and goes down to reach a low point at (negative 1, 0), and (2, 25). From that point, the curve goes up crosses the positive y-axis at its hight point (0, 15). Then, the curve gain goes down to reach a low point (2, negative 25) in the fourth quadrant. The curve then goes up crosses the x-axis and exits the top right of the viewing window in the first quadrant at the point (3, 20). ">
            <a:extLst>
              <a:ext uri="{FF2B5EF4-FFF2-40B4-BE49-F238E27FC236}">
                <a16:creationId xmlns="" xmlns:a16="http://schemas.microsoft.com/office/drawing/2014/main" id="{A0DE2B4A-A83C-4F1F-A106-733447D9C82D}"/>
              </a:ext>
            </a:extLst>
          </p:cNvPr>
          <p:cNvPicPr>
            <a:picLocks noGrp="1" noChangeAspect="1"/>
          </p:cNvPicPr>
          <p:nvPr>
            <p:ph sz="quarter" idx="13"/>
          </p:nvPr>
        </p:nvPicPr>
        <p:blipFill>
          <a:blip r:embed="rId2"/>
          <a:stretch>
            <a:fillRect/>
          </a:stretch>
        </p:blipFill>
        <p:spPr>
          <a:xfrm>
            <a:off x="4323664" y="2249034"/>
            <a:ext cx="3272885" cy="2257652"/>
          </a:xfrm>
          <a:prstGeom prst="rect">
            <a:avLst/>
          </a:prstGeom>
        </p:spPr>
      </p:pic>
    </p:spTree>
    <p:extLst>
      <p:ext uri="{BB962C8B-B14F-4D97-AF65-F5344CB8AC3E}">
        <p14:creationId xmlns:p14="http://schemas.microsoft.com/office/powerpoint/2010/main" xmlns="" val="613571953"/>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7F60B298-C6B1-4CA0-A44C-8B6FAB39D879}">
  <ds:schemaRefs>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a4d2ff27-a226-42e2-a79e-c1ae662d212e"/>
    <ds:schemaRef ds:uri="f856fc18-c0f7-462c-a53d-fc2610d0c4c8"/>
    <ds:schemaRef ds:uri="http://schemas.openxmlformats.org/package/2006/metadata/core-properties"/>
    <ds:schemaRef ds:uri="a3520c62-91d1-4715-93cb-6b6cc6733a1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5181</TotalTime>
  <Words>2107</Words>
  <Application>Microsoft Office PowerPoint</Application>
  <PresentationFormat>Custom</PresentationFormat>
  <Paragraphs>221</Paragraphs>
  <Slides>40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1_Office Theme</vt:lpstr>
      <vt:lpstr>Equation</vt:lpstr>
      <vt:lpstr>MathType 6.0 Equation</vt:lpstr>
      <vt:lpstr>4</vt:lpstr>
      <vt:lpstr>4.3</vt:lpstr>
      <vt:lpstr>What Does f ′ Say About f ?</vt:lpstr>
      <vt:lpstr>What Does f  Say About f ? (1 of 2)</vt:lpstr>
      <vt:lpstr>What Does f  Say About f ? (2 of 2)</vt:lpstr>
      <vt:lpstr>Example 1</vt:lpstr>
      <vt:lpstr>Example 1 – Solution (1 of 3)</vt:lpstr>
      <vt:lpstr>Example 1 – Solution (2 of 3)</vt:lpstr>
      <vt:lpstr>Example 1 – Solution (3 of 3)</vt:lpstr>
      <vt:lpstr>The First Derivative Test</vt:lpstr>
      <vt:lpstr>The First Derivative Test (1 of 3)</vt:lpstr>
      <vt:lpstr>The First Derivative Test (2 of 3)</vt:lpstr>
      <vt:lpstr>The First Derivative Test (3 of 3)</vt:lpstr>
      <vt:lpstr>Example 3</vt:lpstr>
      <vt:lpstr>Example 3 – Solution (1 of 4)</vt:lpstr>
      <vt:lpstr>Example 3 – Solution (2 of 4)</vt:lpstr>
      <vt:lpstr>Example 3 – Solution (3 of 4)</vt:lpstr>
      <vt:lpstr>Example 3 – Solution (4 of 4)</vt:lpstr>
      <vt:lpstr>What Does f″ Say About f ?</vt:lpstr>
      <vt:lpstr>What Does f″ Say About f ? (1 of 7)</vt:lpstr>
      <vt:lpstr>What Does f″ Say About f ? (2 of 7)</vt:lpstr>
      <vt:lpstr>What Does f″ Say About f ? (3 of 7)</vt:lpstr>
      <vt:lpstr>What Does f″ Say About f ? (4 of 7)</vt:lpstr>
      <vt:lpstr>What Does f″ Say About f ? (5 of 7)</vt:lpstr>
      <vt:lpstr>What Does f″ Say About f ? (6 of 7)</vt:lpstr>
      <vt:lpstr>Example 4</vt:lpstr>
      <vt:lpstr>Example 4 – Solution</vt:lpstr>
      <vt:lpstr>What Does f″ Say About f ? (7 of 7)</vt:lpstr>
      <vt:lpstr>The Second Derivative Test</vt:lpstr>
      <vt:lpstr>The Second Derivative Test (1 of 1)</vt:lpstr>
      <vt:lpstr>Example 6</vt:lpstr>
      <vt:lpstr>Example 6 – Solution (1 of 3)</vt:lpstr>
      <vt:lpstr>Example 6 – Solution (2 of 3)</vt:lpstr>
      <vt:lpstr>Example 6 – Solution (3 of 3)</vt:lpstr>
      <vt:lpstr>Curve Sketching</vt:lpstr>
      <vt:lpstr>Curve Sketching (1 of 1)</vt:lpstr>
      <vt:lpstr>Example 7</vt:lpstr>
      <vt:lpstr>Example 7 – Solution (1 of 3)</vt:lpstr>
      <vt:lpstr>Example 7 – Solution (2 of 3)</vt:lpstr>
      <vt:lpstr>Example 7 – Solution (3 of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Microsoft</cp:lastModifiedBy>
  <cp:revision>1322</cp:revision>
  <cp:lastPrinted>2016-10-03T15:29:39Z</cp:lastPrinted>
  <dcterms:created xsi:type="dcterms:W3CDTF">2017-12-08T21:17:47Z</dcterms:created>
  <dcterms:modified xsi:type="dcterms:W3CDTF">2020-04-16T10:56:08Z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