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9"/>
  </p:notesMasterIdLst>
  <p:handoutMasterIdLst>
    <p:handoutMasterId r:id="rId40"/>
  </p:handoutMasterIdLst>
  <p:sldIdLst>
    <p:sldId id="320" r:id="rId6"/>
    <p:sldId id="321" r:id="rId7"/>
    <p:sldId id="265" r:id="rId8"/>
    <p:sldId id="266" r:id="rId9"/>
    <p:sldId id="328" r:id="rId10"/>
    <p:sldId id="323" r:id="rId11"/>
    <p:sldId id="330" r:id="rId12"/>
    <p:sldId id="268" r:id="rId13"/>
    <p:sldId id="269" r:id="rId14"/>
    <p:sldId id="270" r:id="rId15"/>
    <p:sldId id="324" r:id="rId16"/>
    <p:sldId id="271" r:id="rId17"/>
    <p:sldId id="272" r:id="rId18"/>
    <p:sldId id="273" r:id="rId19"/>
    <p:sldId id="274" r:id="rId20"/>
    <p:sldId id="275" r:id="rId21"/>
    <p:sldId id="276" r:id="rId22"/>
    <p:sldId id="325" r:id="rId23"/>
    <p:sldId id="304" r:id="rId24"/>
    <p:sldId id="305" r:id="rId25"/>
    <p:sldId id="306" r:id="rId26"/>
    <p:sldId id="307" r:id="rId27"/>
    <p:sldId id="308" r:id="rId28"/>
    <p:sldId id="326" r:id="rId29"/>
    <p:sldId id="310" r:id="rId30"/>
    <p:sldId id="311" r:id="rId31"/>
    <p:sldId id="312" r:id="rId32"/>
    <p:sldId id="313" r:id="rId33"/>
    <p:sldId id="327" r:id="rId34"/>
    <p:sldId id="315" r:id="rId35"/>
    <p:sldId id="316" r:id="rId36"/>
    <p:sldId id="317" r:id="rId37"/>
    <p:sldId id="318"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4A78"/>
    <a:srgbClr val="0000A3"/>
    <a:srgbClr val="000000"/>
    <a:srgbClr val="A30000"/>
    <a:srgbClr val="E7EFF7"/>
    <a:srgbClr val="CBDDEF"/>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7" autoAdjust="0"/>
    <p:restoredTop sz="95349" autoAdjust="0"/>
  </p:normalViewPr>
  <p:slideViewPr>
    <p:cSldViewPr snapToGrid="0" snapToObjects="1">
      <p:cViewPr>
        <p:scale>
          <a:sx n="70" d="100"/>
          <a:sy n="70" d="100"/>
        </p:scale>
        <p:origin x="-528" y="-96"/>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0.wmf"/><Relationship Id="rId4"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4/21/2020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44571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15953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54386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63048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78030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83662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5579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83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970559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11683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14251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058030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1328658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0217086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472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933865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589792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645742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981803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66840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737819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64925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
        <p:nvSpPr>
          <p:cNvPr id="7" name="Text Placeholder 5"/>
          <p:cNvSpPr>
            <a:spLocks noGrp="1"/>
          </p:cNvSpPr>
          <p:nvPr>
            <p:ph type="body" sz="quarter" idx="16" hasCustomPrompt="1"/>
          </p:nvPr>
        </p:nvSpPr>
        <p:spPr>
          <a:xfrm>
            <a:off x="895976" y="14420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9"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Tree>
    <p:extLst>
      <p:ext uri="{BB962C8B-B14F-4D97-AF65-F5344CB8AC3E}">
        <p14:creationId xmlns:p14="http://schemas.microsoft.com/office/powerpoint/2010/main" val="365574709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494000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2084442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378126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3601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1105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6728234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86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0414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361285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326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44832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0093256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7.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32.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39.wmf"/><Relationship Id="rId5" Type="http://schemas.openxmlformats.org/officeDocument/2006/relationships/oleObject" Target="../embeddings/oleObject41.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41.wmf"/><Relationship Id="rId5" Type="http://schemas.openxmlformats.org/officeDocument/2006/relationships/oleObject" Target="../embeddings/oleObject43.bin"/><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46.bin"/><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49.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49.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4.wmf"/><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51.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8.bin"/><Relationship Id="rId10" Type="http://schemas.openxmlformats.org/officeDocument/2006/relationships/image" Target="../media/image57.wmf"/><Relationship Id="rId4" Type="http://schemas.openxmlformats.org/officeDocument/2006/relationships/image" Target="../media/image50.wmf"/><Relationship Id="rId9"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2.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59.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8499275" cy="895457"/>
          </a:xfrm>
        </p:spPr>
        <p:txBody>
          <a:bodyPr/>
          <a:lstStyle/>
          <a:p>
            <a:r>
              <a:rPr lang="en-US" dirty="0"/>
              <a:t>Applications of Differentiation</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Indeterminate </a:t>
            </a:r>
            <a:r>
              <a:rPr lang="en-US" altLang="en-US" dirty="0" smtClean="0"/>
              <a:t>Forms     </a:t>
            </a:r>
            <a:endParaRPr lang="en-US" dirty="0"/>
          </a:p>
        </p:txBody>
      </p:sp>
      <p:graphicFrame>
        <p:nvGraphicFramePr>
          <p:cNvPr id="9" name="Content Placeholder 1" descr="(Types 0∕0, infinity∕infinity)"/>
          <p:cNvGraphicFramePr>
            <a:graphicFrameLocks noGrp="1" noChangeAspect="1"/>
          </p:cNvGraphicFramePr>
          <p:nvPr>
            <p:ph sz="quarter" idx="23"/>
            <p:extLst>
              <p:ext uri="{D42A27DB-BD31-4B8C-83A1-F6EECF244321}">
                <p14:modId xmlns:p14="http://schemas.microsoft.com/office/powerpoint/2010/main" val="1276686686"/>
              </p:ext>
            </p:extLst>
          </p:nvPr>
        </p:nvGraphicFramePr>
        <p:xfrm>
          <a:off x="5626488" y="384048"/>
          <a:ext cx="1278165" cy="575939"/>
        </p:xfrm>
        <a:graphic>
          <a:graphicData uri="http://schemas.openxmlformats.org/presentationml/2006/ole">
            <mc:AlternateContent xmlns:mc="http://schemas.openxmlformats.org/markup-compatibility/2006">
              <mc:Choice xmlns:v="urn:schemas-microsoft-com:vml" Requires="v">
                <p:oleObj spid="_x0000_s482435" name="Equation" r:id="rId3" imgW="1803240" imgH="812520" progId="Equation.DSMT4">
                  <p:embed/>
                </p:oleObj>
              </mc:Choice>
              <mc:Fallback>
                <p:oleObj name="Equation" r:id="rId3" imgW="1803240" imgH="812520" progId="Equation.DSMT4">
                  <p:embed/>
                  <p:pic>
                    <p:nvPicPr>
                      <p:cNvPr id="0" name=""/>
                      <p:cNvPicPr/>
                      <p:nvPr/>
                    </p:nvPicPr>
                    <p:blipFill>
                      <a:blip r:embed="rId4"/>
                      <a:stretch>
                        <a:fillRect/>
                      </a:stretch>
                    </p:blipFill>
                    <p:spPr>
                      <a:xfrm>
                        <a:off x="5626488" y="384048"/>
                        <a:ext cx="1278165" cy="575939"/>
                      </a:xfrm>
                      <a:prstGeom prst="rect">
                        <a:avLst/>
                      </a:prstGeom>
                    </p:spPr>
                  </p:pic>
                </p:oleObj>
              </mc:Fallback>
            </mc:AlternateContent>
          </a:graphicData>
        </a:graphic>
      </p:graphicFrame>
      <p:sp>
        <p:nvSpPr>
          <p:cNvPr id="11" name="Content Placeholder 3"/>
          <p:cNvSpPr>
            <a:spLocks noGrp="1"/>
          </p:cNvSpPr>
          <p:nvPr>
            <p:ph sz="quarter" idx="25"/>
          </p:nvPr>
        </p:nvSpPr>
        <p:spPr>
          <a:xfrm>
            <a:off x="7049793" y="384048"/>
            <a:ext cx="2786743" cy="777095"/>
          </a:xfrm>
        </p:spPr>
        <p:txBody>
          <a:bodyPr/>
          <a:lstStyle/>
          <a:p>
            <a:pPr lvl="0"/>
            <a:r>
              <a:rPr lang="en-US" altLang="en-US" sz="4000" dirty="0" smtClean="0"/>
              <a:t>(5 </a:t>
            </a:r>
            <a:r>
              <a:rPr lang="en-US" altLang="en-US" sz="4000" dirty="0"/>
              <a:t>of 5</a:t>
            </a:r>
            <a:r>
              <a:rPr lang="en-US" altLang="en-US" sz="4000" dirty="0" smtClean="0"/>
              <a:t>)</a:t>
            </a:r>
            <a:endParaRPr lang="en-US" sz="4000" dirty="0"/>
          </a:p>
        </p:txBody>
      </p:sp>
      <p:sp>
        <p:nvSpPr>
          <p:cNvPr id="3" name="Content Placeholder 2">
            <a:extLst>
              <a:ext uri="{FF2B5EF4-FFF2-40B4-BE49-F238E27FC236}">
                <a16:creationId xmlns:a16="http://schemas.microsoft.com/office/drawing/2014/main" xmlns="" id="{E775C660-966C-433C-B1A1-25333034864F}"/>
              </a:ext>
            </a:extLst>
          </p:cNvPr>
          <p:cNvSpPr>
            <a:spLocks noGrp="1"/>
          </p:cNvSpPr>
          <p:nvPr>
            <p:ph sz="quarter" idx="23"/>
          </p:nvPr>
        </p:nvSpPr>
        <p:spPr>
          <a:xfrm>
            <a:off x="736600" y="1289050"/>
            <a:ext cx="10718800" cy="982202"/>
          </a:xfrm>
        </p:spPr>
        <p:txBody>
          <a:bodyPr/>
          <a:lstStyle/>
          <a:p>
            <a:pPr>
              <a:lnSpc>
                <a:spcPct val="100000"/>
              </a:lnSpc>
              <a:spcAft>
                <a:spcPts val="600"/>
              </a:spcAft>
            </a:pPr>
            <a:r>
              <a:rPr lang="en-US" altLang="en-US" dirty="0"/>
              <a:t>This type of limit can be evaluated for certain functions, including rational functions, by dividing numerator and denominator by the highest power of </a:t>
            </a:r>
            <a:r>
              <a:rPr lang="en-US" altLang="en-US" i="1" dirty="0"/>
              <a:t>x</a:t>
            </a:r>
            <a:r>
              <a:rPr lang="en-US" altLang="en-US" dirty="0"/>
              <a:t> that occurs in the denominator. For instance</a:t>
            </a:r>
            <a:endParaRPr lang="en-US" dirty="0"/>
          </a:p>
        </p:txBody>
      </p:sp>
      <p:graphicFrame>
        <p:nvGraphicFramePr>
          <p:cNvPr id="8" name="Content Placeholder 7" descr="lim_(x right arrow infinity) ((x^2) minus 1)∕(2 (x^2) + 1)) = lim_(x right arrow infinity)((1 minus (1∕(x^2)))∕(2 + (1∕(x^2))))  =  ((1 minus 0)∕(2 + 0))  = (1∕2)">
            <a:extLst>
              <a:ext uri="{FF2B5EF4-FFF2-40B4-BE49-F238E27FC236}">
                <a16:creationId xmlns:a16="http://schemas.microsoft.com/office/drawing/2014/main" xmlns="" id="{6D44F302-16F6-4878-A8CE-18D7228052FB}"/>
              </a:ext>
            </a:extLst>
          </p:cNvPr>
          <p:cNvGraphicFramePr>
            <a:graphicFrameLocks noGrp="1" noChangeAspect="1"/>
          </p:cNvGraphicFramePr>
          <p:nvPr>
            <p:ph sz="quarter" idx="24"/>
            <p:extLst>
              <p:ext uri="{D42A27DB-BD31-4B8C-83A1-F6EECF244321}">
                <p14:modId xmlns:p14="http://schemas.microsoft.com/office/powerpoint/2010/main" val="3190957894"/>
              </p:ext>
            </p:extLst>
          </p:nvPr>
        </p:nvGraphicFramePr>
        <p:xfrm>
          <a:off x="3660549" y="2699658"/>
          <a:ext cx="4462941" cy="1407887"/>
        </p:xfrm>
        <a:graphic>
          <a:graphicData uri="http://schemas.openxmlformats.org/presentationml/2006/ole">
            <mc:AlternateContent xmlns:mc="http://schemas.openxmlformats.org/markup-compatibility/2006">
              <mc:Choice xmlns:v="urn:schemas-microsoft-com:vml" Requires="v">
                <p:oleObj spid="_x0000_s482436" name="Equation" r:id="rId5" imgW="4673520" imgH="1473120" progId="Equation.DSMT4">
                  <p:embed/>
                </p:oleObj>
              </mc:Choice>
              <mc:Fallback>
                <p:oleObj name="Equation" r:id="rId5" imgW="4673520" imgH="1473120" progId="Equation.DSMT4">
                  <p:embed/>
                  <p:pic>
                    <p:nvPicPr>
                      <p:cNvPr id="0" name="Picture 40" descr="lim_(x right arrow infinity) ((x^2) minus 1)/(2(x^2) + 1)) = lim_(x right arrow infinity)((1 minus (1/(x^2)))/(2 + (1/(x^2))))  =  ((1 minus 0)/(2 + 0))  =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549" y="2699658"/>
                        <a:ext cx="4462941" cy="140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D4CA27EE-9664-4EB4-A4E0-3303FFE073DE}"/>
              </a:ext>
            </a:extLst>
          </p:cNvPr>
          <p:cNvSpPr>
            <a:spLocks noGrp="1"/>
          </p:cNvSpPr>
          <p:nvPr>
            <p:ph sz="quarter" idx="25"/>
          </p:nvPr>
        </p:nvSpPr>
        <p:spPr>
          <a:xfrm>
            <a:off x="736600" y="4723841"/>
            <a:ext cx="10712450" cy="324300"/>
          </a:xfrm>
        </p:spPr>
        <p:txBody>
          <a:bodyPr/>
          <a:lstStyle/>
          <a:p>
            <a:r>
              <a:rPr lang="en-US" altLang="en-US" dirty="0"/>
              <a:t>This method does not work for limits such as (2).</a:t>
            </a:r>
          </a:p>
        </p:txBody>
      </p:sp>
    </p:spTree>
    <p:extLst>
      <p:ext uri="{BB962C8B-B14F-4D97-AF65-F5344CB8AC3E}">
        <p14:creationId xmlns:p14="http://schemas.microsoft.com/office/powerpoint/2010/main" val="1833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err="1">
                <a:solidFill>
                  <a:srgbClr val="0079C2"/>
                </a:solidFill>
              </a:rPr>
              <a:t>L’Hospital’s</a:t>
            </a:r>
            <a:r>
              <a:rPr lang="en-IN" dirty="0">
                <a:solidFill>
                  <a:srgbClr val="0079C2"/>
                </a:solidFill>
              </a:rPr>
              <a:t> Rule</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F26CD4-F7F5-4E57-8A0D-7521C2D37889}"/>
              </a:ext>
            </a:extLst>
          </p:cNvPr>
          <p:cNvSpPr>
            <a:spLocks noGrp="1"/>
          </p:cNvSpPr>
          <p:nvPr>
            <p:ph type="title"/>
          </p:nvPr>
        </p:nvSpPr>
        <p:spPr/>
        <p:txBody>
          <a:bodyPr/>
          <a:lstStyle/>
          <a:p>
            <a:r>
              <a:rPr lang="en-US" dirty="0" err="1"/>
              <a:t>L’Hospital’s</a:t>
            </a:r>
            <a:r>
              <a:rPr lang="en-US" dirty="0"/>
              <a:t> Rule (1 of 4)</a:t>
            </a:r>
          </a:p>
        </p:txBody>
      </p:sp>
      <p:sp>
        <p:nvSpPr>
          <p:cNvPr id="3" name="Content Placeholder 2">
            <a:extLst>
              <a:ext uri="{FF2B5EF4-FFF2-40B4-BE49-F238E27FC236}">
                <a16:creationId xmlns:a16="http://schemas.microsoft.com/office/drawing/2014/main" xmlns="" id="{89DA6967-16A5-4DF9-A152-DED0FA8C8636}"/>
              </a:ext>
            </a:extLst>
          </p:cNvPr>
          <p:cNvSpPr>
            <a:spLocks noGrp="1"/>
          </p:cNvSpPr>
          <p:nvPr>
            <p:ph sz="quarter" idx="23"/>
          </p:nvPr>
        </p:nvSpPr>
        <p:spPr>
          <a:xfrm>
            <a:off x="736600" y="1289050"/>
            <a:ext cx="10617200" cy="859064"/>
          </a:xfrm>
        </p:spPr>
        <p:txBody>
          <a:bodyPr/>
          <a:lstStyle/>
          <a:p>
            <a:pPr>
              <a:lnSpc>
                <a:spcPct val="100000"/>
              </a:lnSpc>
            </a:pPr>
            <a:r>
              <a:rPr lang="en-US" b="1" dirty="0" err="1">
                <a:solidFill>
                  <a:srgbClr val="EF2E24"/>
                </a:solidFill>
              </a:rPr>
              <a:t>L’Hospital’s</a:t>
            </a:r>
            <a:r>
              <a:rPr lang="en-US" b="1" dirty="0">
                <a:solidFill>
                  <a:srgbClr val="EF2E24"/>
                </a:solidFill>
              </a:rPr>
              <a:t> Rule </a:t>
            </a:r>
            <a:r>
              <a:rPr lang="en-US" dirty="0"/>
              <a:t>Suppose </a:t>
            </a:r>
            <a:r>
              <a:rPr lang="en-US" i="1" dirty="0"/>
              <a:t>f</a:t>
            </a:r>
            <a:r>
              <a:rPr lang="en-US" dirty="0"/>
              <a:t> and </a:t>
            </a:r>
            <a:r>
              <a:rPr lang="en-US" i="1" dirty="0"/>
              <a:t>g</a:t>
            </a:r>
            <a:r>
              <a:rPr lang="en-US" dirty="0"/>
              <a:t> are differentiable and </a:t>
            </a:r>
            <a:r>
              <a:rPr lang="en-US" i="1" dirty="0"/>
              <a:t>g</a:t>
            </a:r>
            <a:r>
              <a:rPr lang="en-US" dirty="0"/>
              <a:t>'(</a:t>
            </a:r>
            <a:r>
              <a:rPr lang="en-US" i="1" dirty="0"/>
              <a:t>x</a:t>
            </a:r>
            <a:r>
              <a:rPr lang="en-US" dirty="0"/>
              <a:t>) ≠ 0 on an open interval </a:t>
            </a:r>
            <a:r>
              <a:rPr lang="en-US" i="1" dirty="0"/>
              <a:t>I</a:t>
            </a:r>
            <a:r>
              <a:rPr lang="en-US" dirty="0"/>
              <a:t> that contains </a:t>
            </a:r>
            <a:r>
              <a:rPr lang="en-US" i="1" dirty="0"/>
              <a:t>a</a:t>
            </a:r>
            <a:r>
              <a:rPr lang="en-US" dirty="0"/>
              <a:t> (except possibly at </a:t>
            </a:r>
            <a:r>
              <a:rPr lang="en-US" i="1" dirty="0"/>
              <a:t>a</a:t>
            </a:r>
            <a:r>
              <a:rPr lang="en-US" dirty="0"/>
              <a:t>). Suppose that</a:t>
            </a:r>
          </a:p>
        </p:txBody>
      </p:sp>
      <p:graphicFrame>
        <p:nvGraphicFramePr>
          <p:cNvPr id="20" name="Content Placeholder 19" descr="lim_(x right arrow a) (f(x)) = 0 and lim_(x right arrow a) (g(x)) = 0">
            <a:extLst>
              <a:ext uri="{FF2B5EF4-FFF2-40B4-BE49-F238E27FC236}">
                <a16:creationId xmlns:a16="http://schemas.microsoft.com/office/drawing/2014/main" xmlns="" id="{AEEA7FED-493A-493B-BB85-A20A254EFEB6}"/>
              </a:ext>
            </a:extLst>
          </p:cNvPr>
          <p:cNvGraphicFramePr>
            <a:graphicFrameLocks noGrp="1" noChangeAspect="1"/>
          </p:cNvGraphicFramePr>
          <p:nvPr>
            <p:ph sz="quarter" idx="24"/>
            <p:extLst>
              <p:ext uri="{D42A27DB-BD31-4B8C-83A1-F6EECF244321}">
                <p14:modId xmlns:p14="http://schemas.microsoft.com/office/powerpoint/2010/main" val="2651707945"/>
              </p:ext>
            </p:extLst>
          </p:nvPr>
        </p:nvGraphicFramePr>
        <p:xfrm>
          <a:off x="3910013" y="2359256"/>
          <a:ext cx="4564062" cy="525462"/>
        </p:xfrm>
        <a:graphic>
          <a:graphicData uri="http://schemas.openxmlformats.org/presentationml/2006/ole">
            <mc:AlternateContent xmlns:mc="http://schemas.openxmlformats.org/markup-compatibility/2006">
              <mc:Choice xmlns:v="urn:schemas-microsoft-com:vml" Requires="v">
                <p:oleObj spid="_x0000_s483671" name="Equation" r:id="rId3" imgW="4520880" imgH="520560" progId="Equation.DSMT4">
                  <p:embed/>
                </p:oleObj>
              </mc:Choice>
              <mc:Fallback>
                <p:oleObj name="Equation" r:id="rId3" imgW="4520880" imgH="520560" progId="Equation.DSMT4">
                  <p:embed/>
                  <p:pic>
                    <p:nvPicPr>
                      <p:cNvPr id="0" name="Picture 167" descr="lim_(x right arrow a) (f(x)) = 0 and lim_(x right arrow a) (g(x))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2359256"/>
                        <a:ext cx="4564062"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6DFC20E2-1E21-47AB-B7B5-FE6AC4960783}"/>
              </a:ext>
            </a:extLst>
          </p:cNvPr>
          <p:cNvSpPr>
            <a:spLocks noGrp="1"/>
          </p:cNvSpPr>
          <p:nvPr>
            <p:ph sz="quarter" idx="25"/>
          </p:nvPr>
        </p:nvSpPr>
        <p:spPr>
          <a:xfrm>
            <a:off x="736600" y="3297630"/>
            <a:ext cx="1033206" cy="323520"/>
          </a:xfrm>
        </p:spPr>
        <p:txBody>
          <a:bodyPr/>
          <a:lstStyle/>
          <a:p>
            <a:r>
              <a:rPr lang="en-US" dirty="0"/>
              <a:t>or that</a:t>
            </a:r>
          </a:p>
        </p:txBody>
      </p:sp>
      <p:graphicFrame>
        <p:nvGraphicFramePr>
          <p:cNvPr id="22" name="Content Placeholder 21" descr="lim_(x right arrow a) (f(x)) = (plus-minus infinity) and lim_(x right arrow a) (g(x)) = (plus-minus infinity)">
            <a:extLst>
              <a:ext uri="{FF2B5EF4-FFF2-40B4-BE49-F238E27FC236}">
                <a16:creationId xmlns:a16="http://schemas.microsoft.com/office/drawing/2014/main" xmlns="" id="{FEF2A522-C2A1-4A06-8A05-39FA539249A2}"/>
              </a:ext>
            </a:extLst>
          </p:cNvPr>
          <p:cNvGraphicFramePr>
            <a:graphicFrameLocks noGrp="1" noChangeAspect="1"/>
          </p:cNvGraphicFramePr>
          <p:nvPr>
            <p:ph sz="quarter" idx="26"/>
            <p:extLst>
              <p:ext uri="{D42A27DB-BD31-4B8C-83A1-F6EECF244321}">
                <p14:modId xmlns:p14="http://schemas.microsoft.com/office/powerpoint/2010/main" val="2182799798"/>
              </p:ext>
            </p:extLst>
          </p:nvPr>
        </p:nvGraphicFramePr>
        <p:xfrm>
          <a:off x="3835400" y="3386138"/>
          <a:ext cx="5043488" cy="522287"/>
        </p:xfrm>
        <a:graphic>
          <a:graphicData uri="http://schemas.openxmlformats.org/presentationml/2006/ole">
            <mc:AlternateContent xmlns:mc="http://schemas.openxmlformats.org/markup-compatibility/2006">
              <mc:Choice xmlns:v="urn:schemas-microsoft-com:vml" Requires="v">
                <p:oleObj spid="_x0000_s483672" name="Equation" r:id="rId5" imgW="5029200" imgH="520560" progId="Equation.DSMT4">
                  <p:embed/>
                </p:oleObj>
              </mc:Choice>
              <mc:Fallback>
                <p:oleObj name="Equation" r:id="rId5" imgW="5029200" imgH="520560" progId="Equation.DSMT4">
                  <p:embed/>
                  <p:pic>
                    <p:nvPicPr>
                      <p:cNvPr id="0" name="Picture 168" descr="lim_(x right arrow a) (f(x)) = (plus-minus infinity) and lim_(x right arrow a) (g(x)) = (plus-minus infinit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3386138"/>
                        <a:ext cx="5043488"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8BEEE943-0478-45C6-80A8-5CC60F942163}"/>
              </a:ext>
            </a:extLst>
          </p:cNvPr>
          <p:cNvSpPr>
            <a:spLocks noGrp="1"/>
          </p:cNvSpPr>
          <p:nvPr>
            <p:ph sz="quarter" idx="27"/>
          </p:nvPr>
        </p:nvSpPr>
        <p:spPr>
          <a:xfrm>
            <a:off x="736599" y="4065052"/>
            <a:ext cx="7501965" cy="323474"/>
          </a:xfrm>
        </p:spPr>
        <p:txBody>
          <a:bodyPr/>
          <a:lstStyle/>
          <a:p>
            <a:r>
              <a:rPr lang="en-US" dirty="0"/>
              <a:t>(In other words, we have an indeterminate form of type</a:t>
            </a:r>
          </a:p>
        </p:txBody>
      </p:sp>
      <p:graphicFrame>
        <p:nvGraphicFramePr>
          <p:cNvPr id="24" name="Content Placeholder 23" descr="0∕0 or infinity∕infinity.) Then">
            <a:extLst>
              <a:ext uri="{FF2B5EF4-FFF2-40B4-BE49-F238E27FC236}">
                <a16:creationId xmlns:a16="http://schemas.microsoft.com/office/drawing/2014/main" xmlns="" id="{F6CFD16C-A6B5-47B9-BA11-2A2D11959ADC}"/>
              </a:ext>
            </a:extLst>
          </p:cNvPr>
          <p:cNvGraphicFramePr>
            <a:graphicFrameLocks noGrp="1" noChangeAspect="1"/>
          </p:cNvGraphicFramePr>
          <p:nvPr>
            <p:ph sz="quarter" idx="28"/>
            <p:extLst>
              <p:ext uri="{D42A27DB-BD31-4B8C-83A1-F6EECF244321}">
                <p14:modId xmlns:p14="http://schemas.microsoft.com/office/powerpoint/2010/main" val="4097437127"/>
              </p:ext>
            </p:extLst>
          </p:nvPr>
        </p:nvGraphicFramePr>
        <p:xfrm>
          <a:off x="8238564" y="3908425"/>
          <a:ext cx="1638300" cy="587375"/>
        </p:xfrm>
        <a:graphic>
          <a:graphicData uri="http://schemas.openxmlformats.org/presentationml/2006/ole">
            <mc:AlternateContent xmlns:mc="http://schemas.openxmlformats.org/markup-compatibility/2006">
              <mc:Choice xmlns:v="urn:schemas-microsoft-com:vml" Requires="v">
                <p:oleObj spid="_x0000_s483673" name="Equation" r:id="rId7" imgW="2019240" imgH="723600" progId="Equation.DSMT4">
                  <p:embed/>
                </p:oleObj>
              </mc:Choice>
              <mc:Fallback>
                <p:oleObj name="Equation" r:id="rId7" imgW="2019240" imgH="723600" progId="Equation.DSMT4">
                  <p:embed/>
                  <p:pic>
                    <p:nvPicPr>
                      <p:cNvPr id="0" name="Picture 169" descr="0/0 or infinity/infinity."/>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8564" y="3908425"/>
                        <a:ext cx="16383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Content Placeholder 25" descr="im_(x right arrow a) (f(x)∕g(x)) = lim_(x right arrow a) ((f prime (x))/ (g prime(x)))">
            <a:extLst>
              <a:ext uri="{FF2B5EF4-FFF2-40B4-BE49-F238E27FC236}">
                <a16:creationId xmlns:a16="http://schemas.microsoft.com/office/drawing/2014/main" xmlns="" id="{25056507-D925-4CA9-915F-595901CC5F8B}"/>
              </a:ext>
            </a:extLst>
          </p:cNvPr>
          <p:cNvGraphicFramePr>
            <a:graphicFrameLocks noGrp="1" noChangeAspect="1"/>
          </p:cNvGraphicFramePr>
          <p:nvPr>
            <p:ph sz="quarter" idx="29"/>
            <p:extLst>
              <p:ext uri="{D42A27DB-BD31-4B8C-83A1-F6EECF244321}">
                <p14:modId xmlns:p14="http://schemas.microsoft.com/office/powerpoint/2010/main" val="3894970943"/>
              </p:ext>
            </p:extLst>
          </p:nvPr>
        </p:nvGraphicFramePr>
        <p:xfrm>
          <a:off x="4546599" y="4582884"/>
          <a:ext cx="2521857" cy="840619"/>
        </p:xfrm>
        <a:graphic>
          <a:graphicData uri="http://schemas.openxmlformats.org/presentationml/2006/ole">
            <mc:AlternateContent xmlns:mc="http://schemas.openxmlformats.org/markup-compatibility/2006">
              <mc:Choice xmlns:v="urn:schemas-microsoft-com:vml" Requires="v">
                <p:oleObj spid="_x0000_s483674" name="Equation" r:id="rId9" imgW="2705040" imgH="901440" progId="Equation.DSMT4">
                  <p:embed/>
                </p:oleObj>
              </mc:Choice>
              <mc:Fallback>
                <p:oleObj name="Equation" r:id="rId9" imgW="2705040" imgH="901440" progId="Equation.DSMT4">
                  <p:embed/>
                  <p:pic>
                    <p:nvPicPr>
                      <p:cNvPr id="0" name="Picture 170" descr="im_(x right arrow a) ((f(x))/ (g(x))) = lim_(x right arrow a) ((f prime (x))/ (g prime(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6599" y="4582884"/>
                        <a:ext cx="2521857" cy="840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E14B1FF1-BAE8-4CB4-AB34-0C9AD376D0F1}"/>
              </a:ext>
            </a:extLst>
          </p:cNvPr>
          <p:cNvSpPr>
            <a:spLocks noGrp="1"/>
          </p:cNvSpPr>
          <p:nvPr>
            <p:ph sz="quarter" idx="30"/>
          </p:nvPr>
        </p:nvSpPr>
        <p:spPr>
          <a:xfrm>
            <a:off x="736600" y="5721788"/>
            <a:ext cx="10718800" cy="333514"/>
          </a:xfrm>
        </p:spPr>
        <p:txBody>
          <a:bodyPr/>
          <a:lstStyle/>
          <a:p>
            <a:r>
              <a:rPr lang="en-US" dirty="0"/>
              <a:t>if the limit on the right side exists (or is </a:t>
            </a:r>
            <a:r>
              <a:rPr lang="en-US" dirty="0">
                <a:sym typeface="Symbol" panose="05050102010706020507" pitchFamily="18" charset="2"/>
              </a:rPr>
              <a:t>∞</a:t>
            </a:r>
            <a:r>
              <a:rPr lang="en-US" dirty="0"/>
              <a:t> or −</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238426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2DA8E-5FC5-43F7-AEDB-19D83BFC9145}"/>
              </a:ext>
            </a:extLst>
          </p:cNvPr>
          <p:cNvSpPr>
            <a:spLocks noGrp="1"/>
          </p:cNvSpPr>
          <p:nvPr>
            <p:ph type="title"/>
          </p:nvPr>
        </p:nvSpPr>
        <p:spPr/>
        <p:txBody>
          <a:bodyPr/>
          <a:lstStyle/>
          <a:p>
            <a:r>
              <a:rPr lang="en-US" dirty="0" err="1"/>
              <a:t>L’Hospital’s</a:t>
            </a:r>
            <a:r>
              <a:rPr lang="en-US" dirty="0"/>
              <a:t> Rule </a:t>
            </a:r>
            <a:r>
              <a:rPr lang="en-US" altLang="en-US" b="0" dirty="0"/>
              <a:t>(2 of 4)</a:t>
            </a:r>
            <a:endParaRPr lang="en-US" dirty="0"/>
          </a:p>
        </p:txBody>
      </p:sp>
      <p:sp>
        <p:nvSpPr>
          <p:cNvPr id="3" name="Content Placeholder 2">
            <a:extLst>
              <a:ext uri="{FF2B5EF4-FFF2-40B4-BE49-F238E27FC236}">
                <a16:creationId xmlns:a16="http://schemas.microsoft.com/office/drawing/2014/main" xmlns="" id="{B46FC2FC-11EA-4EDA-A663-39E6413EA1D8}"/>
              </a:ext>
            </a:extLst>
          </p:cNvPr>
          <p:cNvSpPr>
            <a:spLocks noGrp="1"/>
          </p:cNvSpPr>
          <p:nvPr>
            <p:ph sz="quarter" idx="23"/>
          </p:nvPr>
        </p:nvSpPr>
        <p:spPr>
          <a:xfrm>
            <a:off x="736599" y="1289049"/>
            <a:ext cx="10766039" cy="2770203"/>
          </a:xfrm>
        </p:spPr>
        <p:txBody>
          <a:bodyPr/>
          <a:lstStyle/>
          <a:p>
            <a:pPr>
              <a:lnSpc>
                <a:spcPct val="100000"/>
              </a:lnSpc>
              <a:spcAft>
                <a:spcPts val="600"/>
              </a:spcAft>
            </a:pPr>
            <a:r>
              <a:rPr lang="en-US" altLang="en-US" b="1" dirty="0"/>
              <a:t>Note 1:</a:t>
            </a:r>
            <a:br>
              <a:rPr lang="en-US" altLang="en-US" b="1" dirty="0"/>
            </a:br>
            <a:r>
              <a:rPr lang="en-US" altLang="en-US" dirty="0"/>
              <a:t>L’Hospital’s Rule says that the limit of a quotient of functions is equal to the limit of the quotient of their derivatives, provided that the given conditions are satisfied. It is especially important to verify the conditions regarding the limits of </a:t>
            </a:r>
            <a:r>
              <a:rPr lang="en-US" altLang="en-US" i="1" dirty="0"/>
              <a:t>f</a:t>
            </a:r>
            <a:r>
              <a:rPr lang="en-US" altLang="en-US" dirty="0"/>
              <a:t> and </a:t>
            </a:r>
            <a:r>
              <a:rPr lang="en-US" altLang="en-US" i="1" dirty="0"/>
              <a:t>g</a:t>
            </a:r>
            <a:r>
              <a:rPr lang="en-US" altLang="en-US" dirty="0"/>
              <a:t> before using </a:t>
            </a:r>
            <a:r>
              <a:rPr lang="en-US" altLang="en-US" dirty="0" err="1"/>
              <a:t>l’Hospital’s</a:t>
            </a:r>
            <a:r>
              <a:rPr lang="en-US" altLang="en-US" dirty="0"/>
              <a:t> Rule.</a:t>
            </a:r>
          </a:p>
          <a:p>
            <a:pPr>
              <a:lnSpc>
                <a:spcPct val="100000"/>
              </a:lnSpc>
              <a:spcAft>
                <a:spcPts val="600"/>
              </a:spcAft>
            </a:pPr>
            <a:endParaRPr lang="en-US" altLang="en-US" dirty="0"/>
          </a:p>
          <a:p>
            <a:pPr>
              <a:lnSpc>
                <a:spcPct val="100000"/>
              </a:lnSpc>
              <a:spcAft>
                <a:spcPts val="600"/>
              </a:spcAft>
            </a:pPr>
            <a:r>
              <a:rPr lang="en-US" altLang="en-US" b="1" dirty="0"/>
              <a:t>Note 2:</a:t>
            </a:r>
            <a:br>
              <a:rPr lang="en-US" altLang="en-US" b="1" dirty="0"/>
            </a:br>
            <a:r>
              <a:rPr lang="en-US" altLang="en-US" dirty="0"/>
              <a:t>L’Hospital’s Rule is also valid for one-sided limits and for limits at infinity or negative infinity; that is, “</a:t>
            </a:r>
            <a:r>
              <a:rPr lang="en-US" altLang="en-US" i="1" dirty="0"/>
              <a:t>x</a:t>
            </a:r>
            <a:r>
              <a:rPr lang="en-US" altLang="en-US" dirty="0"/>
              <a:t> </a:t>
            </a:r>
            <a:r>
              <a:rPr lang="en-US" altLang="en-US" dirty="0">
                <a:sym typeface="Symbol" panose="05050102010706020507" pitchFamily="18" charset="2"/>
              </a:rPr>
              <a:t></a:t>
            </a:r>
            <a:r>
              <a:rPr lang="en-US" altLang="en-US" dirty="0"/>
              <a:t> </a:t>
            </a:r>
            <a:r>
              <a:rPr lang="en-US" altLang="en-US" i="1" dirty="0"/>
              <a:t>a</a:t>
            </a:r>
            <a:r>
              <a:rPr lang="en-US" altLang="en-US" dirty="0"/>
              <a:t>” can be replaced by any of the symbols</a:t>
            </a:r>
            <a:endParaRPr lang="en-US" dirty="0"/>
          </a:p>
        </p:txBody>
      </p:sp>
      <p:graphicFrame>
        <p:nvGraphicFramePr>
          <p:cNvPr id="12" name="Content Placeholder 11" descr="x right arrow a^+, x right arrow a^negative, x right arrow inifnity, or x right arrow negative inifnity.">
            <a:extLst>
              <a:ext uri="{FF2B5EF4-FFF2-40B4-BE49-F238E27FC236}">
                <a16:creationId xmlns:a16="http://schemas.microsoft.com/office/drawing/2014/main" xmlns="" id="{F6ADF86E-EEA5-46F4-BF2E-FBB9937C878C}"/>
              </a:ext>
            </a:extLst>
          </p:cNvPr>
          <p:cNvGraphicFramePr>
            <a:graphicFrameLocks noGrp="1" noChangeAspect="1"/>
          </p:cNvGraphicFramePr>
          <p:nvPr>
            <p:ph sz="quarter" idx="24"/>
            <p:extLst>
              <p:ext uri="{D42A27DB-BD31-4B8C-83A1-F6EECF244321}">
                <p14:modId xmlns:p14="http://schemas.microsoft.com/office/powerpoint/2010/main" val="2092163997"/>
              </p:ext>
            </p:extLst>
          </p:nvPr>
        </p:nvGraphicFramePr>
        <p:xfrm>
          <a:off x="717550" y="5024873"/>
          <a:ext cx="4648200" cy="387350"/>
        </p:xfrm>
        <a:graphic>
          <a:graphicData uri="http://schemas.openxmlformats.org/presentationml/2006/ole">
            <mc:AlternateContent xmlns:mc="http://schemas.openxmlformats.org/markup-compatibility/2006">
              <mc:Choice xmlns:v="urn:schemas-microsoft-com:vml" Requires="v">
                <p:oleObj spid="_x0000_s484436" name="Equation" r:id="rId3" imgW="4724280" imgH="393480" progId="Equation.DSMT4">
                  <p:embed/>
                </p:oleObj>
              </mc:Choice>
              <mc:Fallback>
                <p:oleObj name="Equation" r:id="rId3" imgW="4724280" imgH="393480" progId="Equation.DSMT4">
                  <p:embed/>
                  <p:pic>
                    <p:nvPicPr>
                      <p:cNvPr id="0" name="Picture 40" descr="x right arrow a^+, x right arrow a^negative, x right arrow inifnity, or x right arrow negative inifnit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5024873"/>
                        <a:ext cx="46482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272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3F89A0-6B63-48E0-9E55-FFD2F465ADA8}"/>
              </a:ext>
            </a:extLst>
          </p:cNvPr>
          <p:cNvSpPr>
            <a:spLocks noGrp="1"/>
          </p:cNvSpPr>
          <p:nvPr>
            <p:ph type="title"/>
          </p:nvPr>
        </p:nvSpPr>
        <p:spPr/>
        <p:txBody>
          <a:bodyPr/>
          <a:lstStyle/>
          <a:p>
            <a:r>
              <a:rPr lang="en-US" dirty="0" err="1"/>
              <a:t>L’Hospital’s</a:t>
            </a:r>
            <a:r>
              <a:rPr lang="en-US" dirty="0"/>
              <a:t> Rule</a:t>
            </a:r>
            <a:r>
              <a:rPr lang="en-US" altLang="en-US" dirty="0"/>
              <a:t> </a:t>
            </a:r>
            <a:r>
              <a:rPr lang="en-US" altLang="en-US" b="0" dirty="0"/>
              <a:t>(3 of </a:t>
            </a:r>
            <a:r>
              <a:rPr lang="en-US" altLang="en-US" dirty="0"/>
              <a:t>4</a:t>
            </a:r>
            <a:r>
              <a:rPr lang="en-US" altLang="en-US" b="0" dirty="0"/>
              <a:t>)</a:t>
            </a:r>
            <a:endParaRPr lang="en-US" dirty="0"/>
          </a:p>
        </p:txBody>
      </p:sp>
      <p:sp>
        <p:nvSpPr>
          <p:cNvPr id="3" name="Content Placeholder 2">
            <a:extLst>
              <a:ext uri="{FF2B5EF4-FFF2-40B4-BE49-F238E27FC236}">
                <a16:creationId xmlns:a16="http://schemas.microsoft.com/office/drawing/2014/main" xmlns="" id="{B4F5B9D8-9DA5-48C2-BBF2-EE77A4575ED4}"/>
              </a:ext>
            </a:extLst>
          </p:cNvPr>
          <p:cNvSpPr>
            <a:spLocks noGrp="1"/>
          </p:cNvSpPr>
          <p:nvPr>
            <p:ph sz="quarter" idx="23"/>
          </p:nvPr>
        </p:nvSpPr>
        <p:spPr>
          <a:xfrm>
            <a:off x="736600" y="1289050"/>
            <a:ext cx="6032876" cy="657368"/>
          </a:xfrm>
        </p:spPr>
        <p:txBody>
          <a:bodyPr/>
          <a:lstStyle/>
          <a:p>
            <a:pPr>
              <a:lnSpc>
                <a:spcPct val="100000"/>
              </a:lnSpc>
            </a:pPr>
            <a:r>
              <a:rPr lang="en-US" altLang="en-US" b="1" dirty="0"/>
              <a:t>Note 3:</a:t>
            </a:r>
            <a:br>
              <a:rPr lang="en-US" altLang="en-US" b="1" dirty="0"/>
            </a:br>
            <a:r>
              <a:rPr lang="en-US" altLang="en-US" dirty="0"/>
              <a:t>For the special case in which </a:t>
            </a:r>
            <a:r>
              <a:rPr lang="en-US" altLang="en-US" i="1" dirty="0" smtClean="0"/>
              <a:t>f</a:t>
            </a:r>
            <a:r>
              <a:rPr lang="en-US" altLang="en-US" sz="400" i="1" dirty="0" smtClean="0"/>
              <a:t> </a:t>
            </a:r>
            <a:r>
              <a:rPr lang="en-US" altLang="en-US" dirty="0" smtClean="0"/>
              <a:t>(</a:t>
            </a:r>
            <a:r>
              <a:rPr lang="en-US" altLang="en-US" i="1" dirty="0"/>
              <a:t>a</a:t>
            </a:r>
            <a:r>
              <a:rPr lang="en-US" altLang="en-US" dirty="0"/>
              <a:t>) = </a:t>
            </a:r>
            <a:r>
              <a:rPr lang="en-US" altLang="en-US" i="1" dirty="0"/>
              <a:t>g</a:t>
            </a:r>
            <a:r>
              <a:rPr lang="en-US" altLang="en-US" dirty="0"/>
              <a:t>(</a:t>
            </a:r>
            <a:r>
              <a:rPr lang="en-US" altLang="en-US" i="1" dirty="0"/>
              <a:t>a</a:t>
            </a:r>
            <a:r>
              <a:rPr lang="en-US" altLang="en-US" dirty="0"/>
              <a:t>) = 0,</a:t>
            </a:r>
          </a:p>
        </p:txBody>
      </p:sp>
      <p:graphicFrame>
        <p:nvGraphicFramePr>
          <p:cNvPr id="13" name="Content Placeholder 7" descr="f prime and g prime">
            <a:extLst>
              <a:ext uri="{FF2B5EF4-FFF2-40B4-BE49-F238E27FC236}">
                <a16:creationId xmlns:a16="http://schemas.microsoft.com/office/drawing/2014/main" xmlns="" id="{8A8FCE97-20B7-4966-B31A-6062BCB65F0C}"/>
              </a:ext>
            </a:extLst>
          </p:cNvPr>
          <p:cNvGraphicFramePr>
            <a:graphicFrameLocks noGrp="1" noChangeAspect="1"/>
          </p:cNvGraphicFramePr>
          <p:nvPr>
            <p:ph sz="quarter" idx="25"/>
            <p:extLst>
              <p:ext uri="{D42A27DB-BD31-4B8C-83A1-F6EECF244321}">
                <p14:modId xmlns:p14="http://schemas.microsoft.com/office/powerpoint/2010/main" val="3804919572"/>
              </p:ext>
            </p:extLst>
          </p:nvPr>
        </p:nvGraphicFramePr>
        <p:xfrm>
          <a:off x="6845300" y="1701572"/>
          <a:ext cx="1166813" cy="376237"/>
        </p:xfrm>
        <a:graphic>
          <a:graphicData uri="http://schemas.openxmlformats.org/presentationml/2006/ole">
            <mc:AlternateContent xmlns:mc="http://schemas.openxmlformats.org/markup-compatibility/2006">
              <mc:Choice xmlns:v="urn:schemas-microsoft-com:vml" Requires="v">
                <p:oleObj spid="_x0000_s485577" name="Equation" r:id="rId3" imgW="1104840" imgH="355320" progId="Equation.DSMT4">
                  <p:embed/>
                </p:oleObj>
              </mc:Choice>
              <mc:Fallback>
                <p:oleObj name="Equation" r:id="rId3" imgW="1104840" imgH="355320" progId="Equation.DSMT4">
                  <p:embed/>
                  <p:pic>
                    <p:nvPicPr>
                      <p:cNvPr id="0" name="Picture 70" descr="f prime and g pri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300" y="1701572"/>
                        <a:ext cx="1166813"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6"/>
          </p:nvPr>
        </p:nvSpPr>
        <p:spPr>
          <a:xfrm>
            <a:off x="8087658" y="1692746"/>
            <a:ext cx="2759635" cy="331791"/>
          </a:xfrm>
        </p:spPr>
        <p:txBody>
          <a:bodyPr/>
          <a:lstStyle/>
          <a:p>
            <a:r>
              <a:rPr lang="en-US" altLang="en-US" dirty="0"/>
              <a:t>are continuous, and</a:t>
            </a:r>
            <a:endParaRPr lang="en-IN" dirty="0"/>
          </a:p>
        </p:txBody>
      </p:sp>
      <p:graphicFrame>
        <p:nvGraphicFramePr>
          <p:cNvPr id="14" name="Content Placeholder 7" descr="g prime (a) ! = 0,">
            <a:extLst>
              <a:ext uri="{FF2B5EF4-FFF2-40B4-BE49-F238E27FC236}">
                <a16:creationId xmlns:a16="http://schemas.microsoft.com/office/drawing/2014/main" xmlns="" id="{8A8FCE97-20B7-4966-B31A-6062BCB65F0C}"/>
              </a:ext>
            </a:extLst>
          </p:cNvPr>
          <p:cNvGraphicFramePr>
            <a:graphicFrameLocks noGrp="1" noChangeAspect="1"/>
          </p:cNvGraphicFramePr>
          <p:nvPr>
            <p:ph sz="quarter" idx="27"/>
            <p:extLst>
              <p:ext uri="{D42A27DB-BD31-4B8C-83A1-F6EECF244321}">
                <p14:modId xmlns:p14="http://schemas.microsoft.com/office/powerpoint/2010/main" val="141690229"/>
              </p:ext>
            </p:extLst>
          </p:nvPr>
        </p:nvGraphicFramePr>
        <p:xfrm>
          <a:off x="720725" y="2112734"/>
          <a:ext cx="1192213" cy="346075"/>
        </p:xfrm>
        <a:graphic>
          <a:graphicData uri="http://schemas.openxmlformats.org/presentationml/2006/ole">
            <mc:AlternateContent xmlns:mc="http://schemas.openxmlformats.org/markup-compatibility/2006">
              <mc:Choice xmlns:v="urn:schemas-microsoft-com:vml" Requires="v">
                <p:oleObj spid="_x0000_s485578" name="Equation" r:id="rId5" imgW="1180800" imgH="342720" progId="Equation.DSMT4">
                  <p:embed/>
                </p:oleObj>
              </mc:Choice>
              <mc:Fallback>
                <p:oleObj name="Equation" r:id="rId5" imgW="1180800" imgH="342720" progId="Equation.DSMT4">
                  <p:embed/>
                  <p:pic>
                    <p:nvPicPr>
                      <p:cNvPr id="0" name="Picture 71" descr="g prime (a) !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 y="2112734"/>
                        <a:ext cx="1192213"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28"/>
          </p:nvPr>
        </p:nvSpPr>
        <p:spPr>
          <a:xfrm>
            <a:off x="2024474" y="2090276"/>
            <a:ext cx="8423578" cy="331558"/>
          </a:xfrm>
        </p:spPr>
        <p:txBody>
          <a:bodyPr/>
          <a:lstStyle/>
          <a:p>
            <a:r>
              <a:rPr lang="en-US" altLang="en-US" dirty="0"/>
              <a:t>it is easy to see why </a:t>
            </a:r>
            <a:r>
              <a:rPr lang="en-US" altLang="en-US" dirty="0" err="1"/>
              <a:t>l’Hospital’s</a:t>
            </a:r>
            <a:r>
              <a:rPr lang="en-US" altLang="en-US" dirty="0"/>
              <a:t> Rule is true. In fact, using the</a:t>
            </a:r>
            <a:endParaRPr lang="en-IN" dirty="0"/>
          </a:p>
        </p:txBody>
      </p:sp>
      <p:sp>
        <p:nvSpPr>
          <p:cNvPr id="11" name="Content Placeholder 10"/>
          <p:cNvSpPr>
            <a:spLocks noGrp="1"/>
          </p:cNvSpPr>
          <p:nvPr>
            <p:ph sz="quarter" idx="29"/>
          </p:nvPr>
        </p:nvSpPr>
        <p:spPr>
          <a:xfrm>
            <a:off x="733985" y="2475993"/>
            <a:ext cx="7612156" cy="330403"/>
          </a:xfrm>
        </p:spPr>
        <p:txBody>
          <a:bodyPr/>
          <a:lstStyle/>
          <a:p>
            <a:r>
              <a:rPr lang="en-US" altLang="en-US" dirty="0"/>
              <a:t>alternative form of the definition of a derivative, we have</a:t>
            </a:r>
          </a:p>
        </p:txBody>
      </p:sp>
      <p:graphicFrame>
        <p:nvGraphicFramePr>
          <p:cNvPr id="8" name="Content Placeholder 7" descr="lim_(x right arrow a) ((f prime(x))∕(g prime(x))) = (f prime(a))∕(g prime(a)) &#10;lim_(x right arrow a) ((f(x) minus f(a))∕(x minus a))∕lim_(x right arrow a) ((g(x) minus g(a))∕(x minus a))">
            <a:extLst>
              <a:ext uri="{FF2B5EF4-FFF2-40B4-BE49-F238E27FC236}">
                <a16:creationId xmlns:a16="http://schemas.microsoft.com/office/drawing/2014/main" xmlns="" id="{8A8FCE97-20B7-4966-B31A-6062BCB65F0C}"/>
              </a:ext>
            </a:extLst>
          </p:cNvPr>
          <p:cNvGraphicFramePr>
            <a:graphicFrameLocks noGrp="1" noChangeAspect="1"/>
          </p:cNvGraphicFramePr>
          <p:nvPr>
            <p:ph sz="quarter" idx="24"/>
            <p:extLst>
              <p:ext uri="{D42A27DB-BD31-4B8C-83A1-F6EECF244321}">
                <p14:modId xmlns:p14="http://schemas.microsoft.com/office/powerpoint/2010/main" val="1642306413"/>
              </p:ext>
            </p:extLst>
          </p:nvPr>
        </p:nvGraphicFramePr>
        <p:xfrm>
          <a:off x="4078288" y="3074759"/>
          <a:ext cx="3294062" cy="2347913"/>
        </p:xfrm>
        <a:graphic>
          <a:graphicData uri="http://schemas.openxmlformats.org/presentationml/2006/ole">
            <mc:AlternateContent xmlns:mc="http://schemas.openxmlformats.org/markup-compatibility/2006">
              <mc:Choice xmlns:v="urn:schemas-microsoft-com:vml" Requires="v">
                <p:oleObj spid="_x0000_s485579" name="Equation" r:id="rId7" imgW="3492360" imgH="2489040" progId="Equation.DSMT4">
                  <p:embed/>
                </p:oleObj>
              </mc:Choice>
              <mc:Fallback>
                <p:oleObj name="Equation" r:id="rId7" imgW="3492360" imgH="2489040" progId="Equation.DSMT4">
                  <p:embed/>
                  <p:pic>
                    <p:nvPicPr>
                      <p:cNvPr id="0" name="Picture 69" descr="lim_(x right arrow a) ((f prime(x))/ (g prime(x))) = (f prime(a))/ (g prime(a)) lim_(x right arrow a) ((f(x) minus f(a))/(x minus a))/ lim_(x right arrow a) ((g(x) minus g(a))/(x minus a))"/>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8288" y="3074759"/>
                        <a:ext cx="3294062"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122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err="1"/>
              <a:t>L’Hospital’s</a:t>
            </a:r>
            <a:r>
              <a:rPr lang="en-US" altLang="en-US" dirty="0"/>
              <a:t> Rule (4 of 4)</a:t>
            </a:r>
            <a:endParaRPr lang="en-US" dirty="0"/>
          </a:p>
        </p:txBody>
      </p:sp>
      <p:graphicFrame>
        <p:nvGraphicFramePr>
          <p:cNvPr id="8" name="Content Placeholder 7" descr=" = lim_(x right arrow a) ((f(x) minus f(a))∕(x minus a))∕lim_(x right arrow a) ((g(x) minus g(a))∕(x minus a)).&#10;= lim_(x right arrow a) ((f(x) minus f(a))∕(g(x) minus g(a))) = lim_(x right arrow a) ((f(x))∕(g(x))). (Caption).  [since f(a) = g(a) = 0]">
            <a:extLst>
              <a:ext uri="{FF2B5EF4-FFF2-40B4-BE49-F238E27FC236}">
                <a16:creationId xmlns:a16="http://schemas.microsoft.com/office/drawing/2014/main" xmlns="" id="{6F6DB1F5-D536-4B1A-ABCD-0BBC3D32F4DD}"/>
              </a:ext>
            </a:extLst>
          </p:cNvPr>
          <p:cNvGraphicFramePr>
            <a:graphicFrameLocks noGrp="1" noChangeAspect="1"/>
          </p:cNvGraphicFramePr>
          <p:nvPr>
            <p:ph sz="quarter" idx="23"/>
            <p:extLst>
              <p:ext uri="{D42A27DB-BD31-4B8C-83A1-F6EECF244321}">
                <p14:modId xmlns:p14="http://schemas.microsoft.com/office/powerpoint/2010/main" val="3176622849"/>
              </p:ext>
            </p:extLst>
          </p:nvPr>
        </p:nvGraphicFramePr>
        <p:xfrm>
          <a:off x="2711675" y="1731170"/>
          <a:ext cx="6880560" cy="2405402"/>
        </p:xfrm>
        <a:graphic>
          <a:graphicData uri="http://schemas.openxmlformats.org/presentationml/2006/ole">
            <mc:AlternateContent xmlns:mc="http://schemas.openxmlformats.org/markup-compatibility/2006">
              <mc:Choice xmlns:v="urn:schemas-microsoft-com:vml" Requires="v">
                <p:oleObj spid="_x0000_s486484" name="Equation" r:id="rId3" imgW="7340400" imgH="2565360" progId="Equation.DSMT4">
                  <p:embed/>
                </p:oleObj>
              </mc:Choice>
              <mc:Fallback>
                <p:oleObj name="Equation" r:id="rId3" imgW="7340400" imgH="2565360" progId="Equation.DSMT4">
                  <p:embed/>
                  <p:pic>
                    <p:nvPicPr>
                      <p:cNvPr id="0" name="Picture 40" descr="lim_(x right arrow a) ((f(x) minus f(a))/(x minus a))/ lim_(x right arrow a) ((g(x) minus g(a))/(x minus a)) lim_(x right arrow a) ((f(x) minus f(a))/(g(x) minus g(a))) lim_(x right arrow a) ((f(x))/(g(x))) since f(a) = g(a) = 0"/>
                      <p:cNvPicPr>
                        <a:picLocks noGrp="1" noChangeAspect="1" noChangeArrowheads="1"/>
                      </p:cNvPicPr>
                      <p:nvPr/>
                    </p:nvPicPr>
                    <p:blipFill>
                      <a:blip r:embed="rId4"/>
                      <a:srcRect/>
                      <a:stretch>
                        <a:fillRect/>
                      </a:stretch>
                    </p:blipFill>
                    <p:spPr bwMode="auto">
                      <a:xfrm>
                        <a:off x="2711675" y="1731170"/>
                        <a:ext cx="6880560" cy="2405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xmlns="" id="{96138E7D-0FBB-4B0B-9FA1-45FC944C2F52}"/>
              </a:ext>
            </a:extLst>
          </p:cNvPr>
          <p:cNvSpPr>
            <a:spLocks noGrp="1"/>
          </p:cNvSpPr>
          <p:nvPr>
            <p:ph sz="quarter" idx="24"/>
          </p:nvPr>
        </p:nvSpPr>
        <p:spPr>
          <a:xfrm>
            <a:off x="736600" y="4786437"/>
            <a:ext cx="8855635" cy="375958"/>
          </a:xfrm>
        </p:spPr>
        <p:txBody>
          <a:bodyPr/>
          <a:lstStyle/>
          <a:p>
            <a:r>
              <a:rPr lang="en-US" altLang="en-US" dirty="0"/>
              <a:t>It is more difficult to prove the general version of </a:t>
            </a:r>
            <a:r>
              <a:rPr lang="en-US" altLang="en-US" dirty="0" err="1"/>
              <a:t>l’Hospital’s</a:t>
            </a:r>
            <a:r>
              <a:rPr lang="en-US" altLang="en-US" dirty="0"/>
              <a:t> Rule.</a:t>
            </a:r>
          </a:p>
        </p:txBody>
      </p:sp>
    </p:spTree>
    <p:extLst>
      <p:ext uri="{BB962C8B-B14F-4D97-AF65-F5344CB8AC3E}">
        <p14:creationId xmlns:p14="http://schemas.microsoft.com/office/powerpoint/2010/main" val="266106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66168F16-52ED-411F-A860-18D3CEDDB3A6}"/>
              </a:ext>
            </a:extLst>
          </p:cNvPr>
          <p:cNvSpPr>
            <a:spLocks noGrp="1"/>
          </p:cNvSpPr>
          <p:nvPr>
            <p:ph type="title"/>
          </p:nvPr>
        </p:nvSpPr>
        <p:spPr/>
        <p:txBody>
          <a:bodyPr/>
          <a:lstStyle/>
          <a:p>
            <a:r>
              <a:rPr lang="en-US" altLang="en-US" dirty="0"/>
              <a:t>Example 1</a:t>
            </a:r>
            <a:endParaRPr lang="en-US" dirty="0"/>
          </a:p>
        </p:txBody>
      </p:sp>
      <p:sp>
        <p:nvSpPr>
          <p:cNvPr id="8" name="Content Placeholder 7">
            <a:extLst>
              <a:ext uri="{FF2B5EF4-FFF2-40B4-BE49-F238E27FC236}">
                <a16:creationId xmlns:a16="http://schemas.microsoft.com/office/drawing/2014/main" xmlns="" id="{A72FDF13-FD44-45BF-B4BA-749046DB531A}"/>
              </a:ext>
            </a:extLst>
          </p:cNvPr>
          <p:cNvSpPr>
            <a:spLocks noGrp="1"/>
          </p:cNvSpPr>
          <p:nvPr>
            <p:ph sz="quarter" idx="23"/>
          </p:nvPr>
        </p:nvSpPr>
        <p:spPr>
          <a:xfrm>
            <a:off x="736600" y="1289050"/>
            <a:ext cx="664497" cy="352427"/>
          </a:xfrm>
        </p:spPr>
        <p:txBody>
          <a:bodyPr/>
          <a:lstStyle/>
          <a:p>
            <a:pPr>
              <a:lnSpc>
                <a:spcPct val="100000"/>
              </a:lnSpc>
            </a:pPr>
            <a:r>
              <a:rPr lang="en-US" altLang="en-US" dirty="0"/>
              <a:t>Find</a:t>
            </a:r>
          </a:p>
        </p:txBody>
      </p:sp>
      <p:graphicFrame>
        <p:nvGraphicFramePr>
          <p:cNvPr id="21" name="Content Placeholder 20" descr="lim_(x right arrow 1) (ln (x)∕(x minus 1)).">
            <a:extLst>
              <a:ext uri="{FF2B5EF4-FFF2-40B4-BE49-F238E27FC236}">
                <a16:creationId xmlns:a16="http://schemas.microsoft.com/office/drawing/2014/main" xmlns="" id="{871FD2DD-1AEE-4E81-8CA2-4C7E327BEBD4}"/>
              </a:ext>
            </a:extLst>
          </p:cNvPr>
          <p:cNvGraphicFramePr>
            <a:graphicFrameLocks noGrp="1" noChangeAspect="1"/>
          </p:cNvGraphicFramePr>
          <p:nvPr>
            <p:ph sz="quarter" idx="28"/>
            <p:extLst>
              <p:ext uri="{D42A27DB-BD31-4B8C-83A1-F6EECF244321}">
                <p14:modId xmlns:p14="http://schemas.microsoft.com/office/powerpoint/2010/main" val="2053996576"/>
              </p:ext>
            </p:extLst>
          </p:nvPr>
        </p:nvGraphicFramePr>
        <p:xfrm>
          <a:off x="1443038" y="1138009"/>
          <a:ext cx="1181100" cy="739775"/>
        </p:xfrm>
        <a:graphic>
          <a:graphicData uri="http://schemas.openxmlformats.org/presentationml/2006/ole">
            <mc:AlternateContent xmlns:mc="http://schemas.openxmlformats.org/markup-compatibility/2006">
              <mc:Choice xmlns:v="urn:schemas-microsoft-com:vml" Requires="v">
                <p:oleObj spid="_x0000_s487673" name="Equation" r:id="rId3" imgW="1155600" imgH="723600" progId="Equation.DSMT4">
                  <p:embed/>
                </p:oleObj>
              </mc:Choice>
              <mc:Fallback>
                <p:oleObj name="Equation" r:id="rId3" imgW="1155600" imgH="723600" progId="Equation.DSMT4">
                  <p:embed/>
                  <p:pic>
                    <p:nvPicPr>
                      <p:cNvPr id="0" name="Picture 119" descr="lim_(x right arrow 1) (ln (x)/(x minus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1138009"/>
                        <a:ext cx="1181100"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CA870FC9-ABBA-4163-BF8A-30A676FC55E1}"/>
              </a:ext>
            </a:extLst>
          </p:cNvPr>
          <p:cNvSpPr>
            <a:spLocks noGrp="1"/>
          </p:cNvSpPr>
          <p:nvPr>
            <p:ph sz="quarter" idx="25"/>
          </p:nvPr>
        </p:nvSpPr>
        <p:spPr>
          <a:xfrm>
            <a:off x="736601" y="2324099"/>
            <a:ext cx="1297298" cy="778023"/>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Since</a:t>
            </a:r>
          </a:p>
        </p:txBody>
      </p:sp>
      <p:graphicFrame>
        <p:nvGraphicFramePr>
          <p:cNvPr id="17" name="Content Placeholder 16" descr="lim_(x right arrow 1) (ln (x)) = ln (1) = 0 and lim_(x right arrow 1) (x minus 1) = 0">
            <a:extLst>
              <a:ext uri="{FF2B5EF4-FFF2-40B4-BE49-F238E27FC236}">
                <a16:creationId xmlns:a16="http://schemas.microsoft.com/office/drawing/2014/main" xmlns="" id="{773F57D7-6A27-4A02-A440-4198BB96B2F5}"/>
              </a:ext>
            </a:extLst>
          </p:cNvPr>
          <p:cNvGraphicFramePr>
            <a:graphicFrameLocks noGrp="1" noChangeAspect="1"/>
          </p:cNvGraphicFramePr>
          <p:nvPr>
            <p:ph sz="quarter" idx="24"/>
            <p:extLst>
              <p:ext uri="{D42A27DB-BD31-4B8C-83A1-F6EECF244321}">
                <p14:modId xmlns:p14="http://schemas.microsoft.com/office/powerpoint/2010/main" val="1246343602"/>
              </p:ext>
            </p:extLst>
          </p:nvPr>
        </p:nvGraphicFramePr>
        <p:xfrm>
          <a:off x="3278188" y="3344863"/>
          <a:ext cx="5476875" cy="539750"/>
        </p:xfrm>
        <a:graphic>
          <a:graphicData uri="http://schemas.openxmlformats.org/presentationml/2006/ole">
            <mc:AlternateContent xmlns:mc="http://schemas.openxmlformats.org/markup-compatibility/2006">
              <mc:Choice xmlns:v="urn:schemas-microsoft-com:vml" Requires="v">
                <p:oleObj spid="_x0000_s487674" name="Equation" r:id="rId5" imgW="5283000" imgH="520560" progId="Equation.DSMT4">
                  <p:embed/>
                </p:oleObj>
              </mc:Choice>
              <mc:Fallback>
                <p:oleObj name="Equation" r:id="rId5" imgW="5283000" imgH="520560" progId="Equation.DSMT4">
                  <p:embed/>
                  <p:pic>
                    <p:nvPicPr>
                      <p:cNvPr id="0" name="Picture 117" descr="lim_(x right arrow 1) (ln (x)) = ln (1) = 0 and lim_(x right arrow 1) (x minus 1)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8188" y="3344863"/>
                        <a:ext cx="54768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xmlns="" id="{197F82F5-A939-444E-9EE0-24A9F45F5878}"/>
              </a:ext>
            </a:extLst>
          </p:cNvPr>
          <p:cNvSpPr>
            <a:spLocks noGrp="1"/>
          </p:cNvSpPr>
          <p:nvPr>
            <p:ph sz="quarter" idx="27"/>
          </p:nvPr>
        </p:nvSpPr>
        <p:spPr>
          <a:xfrm>
            <a:off x="838200" y="4599040"/>
            <a:ext cx="5472471" cy="352427"/>
          </a:xfrm>
        </p:spPr>
        <p:txBody>
          <a:bodyPr/>
          <a:lstStyle/>
          <a:p>
            <a:r>
              <a:rPr lang="en-IN" altLang="en-US" dirty="0"/>
              <a:t>the limit is an indeterminate form of type</a:t>
            </a:r>
            <a:endParaRPr lang="en-US" dirty="0"/>
          </a:p>
        </p:txBody>
      </p:sp>
      <p:graphicFrame>
        <p:nvGraphicFramePr>
          <p:cNvPr id="19" name="Content Placeholder 18" descr="(0∕0).">
            <a:extLst>
              <a:ext uri="{FF2B5EF4-FFF2-40B4-BE49-F238E27FC236}">
                <a16:creationId xmlns:a16="http://schemas.microsoft.com/office/drawing/2014/main" xmlns="" id="{6D2D2186-AA47-49A7-B338-8A694F4A9FAC}"/>
              </a:ext>
            </a:extLst>
          </p:cNvPr>
          <p:cNvGraphicFramePr>
            <a:graphicFrameLocks noGrp="1" noChangeAspect="1"/>
          </p:cNvGraphicFramePr>
          <p:nvPr>
            <p:ph sz="quarter" idx="26"/>
            <p:extLst>
              <p:ext uri="{D42A27DB-BD31-4B8C-83A1-F6EECF244321}">
                <p14:modId xmlns:p14="http://schemas.microsoft.com/office/powerpoint/2010/main" val="1303961065"/>
              </p:ext>
            </p:extLst>
          </p:nvPr>
        </p:nvGraphicFramePr>
        <p:xfrm>
          <a:off x="6368727" y="4509234"/>
          <a:ext cx="222250" cy="485775"/>
        </p:xfrm>
        <a:graphic>
          <a:graphicData uri="http://schemas.openxmlformats.org/presentationml/2006/ole">
            <mc:AlternateContent xmlns:mc="http://schemas.openxmlformats.org/markup-compatibility/2006">
              <mc:Choice xmlns:v="urn:schemas-microsoft-com:vml" Requires="v">
                <p:oleObj spid="_x0000_s487675" name="Equation" r:id="rId7" imgW="330120" imgH="723600" progId="Equation.DSMT4">
                  <p:embed/>
                </p:oleObj>
              </mc:Choice>
              <mc:Fallback>
                <p:oleObj name="Equation" r:id="rId7" imgW="330120" imgH="723600" progId="Equation.DSMT4">
                  <p:embed/>
                  <p:pic>
                    <p:nvPicPr>
                      <p:cNvPr id="0" name="Picture 118" descr="(0/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8727" y="4509234"/>
                        <a:ext cx="2222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70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Example 1 – Solution</a:t>
            </a:r>
            <a:endParaRPr lang="en-US" dirty="0"/>
          </a:p>
        </p:txBody>
      </p:sp>
      <p:sp>
        <p:nvSpPr>
          <p:cNvPr id="3" name="Content Placeholder 2">
            <a:extLst>
              <a:ext uri="{FF2B5EF4-FFF2-40B4-BE49-F238E27FC236}">
                <a16:creationId xmlns:a16="http://schemas.microsoft.com/office/drawing/2014/main" xmlns="" id="{280AE98D-E34C-4F16-8009-2B4F06786D09}"/>
              </a:ext>
            </a:extLst>
          </p:cNvPr>
          <p:cNvSpPr>
            <a:spLocks noGrp="1"/>
          </p:cNvSpPr>
          <p:nvPr>
            <p:ph sz="quarter" idx="23"/>
          </p:nvPr>
        </p:nvSpPr>
        <p:spPr/>
        <p:txBody>
          <a:bodyPr/>
          <a:lstStyle/>
          <a:p>
            <a:pPr>
              <a:lnSpc>
                <a:spcPct val="100000"/>
              </a:lnSpc>
            </a:pPr>
            <a:r>
              <a:rPr lang="en-US" altLang="en-US" dirty="0"/>
              <a:t>We can apply </a:t>
            </a:r>
            <a:r>
              <a:rPr lang="en-US" altLang="en-US" dirty="0" err="1"/>
              <a:t>l’Hospital’s</a:t>
            </a:r>
            <a:r>
              <a:rPr lang="en-US" altLang="en-US" dirty="0"/>
              <a:t> Rule:</a:t>
            </a:r>
          </a:p>
        </p:txBody>
      </p:sp>
      <p:graphicFrame>
        <p:nvGraphicFramePr>
          <p:cNvPr id="8" name="Content Placeholder 7" descr="lim_(x right arrow 1) ((ln (x))∕(x minus 1)) = lim_(x right arrow 1) ((d∕(dx)(ln (x)))∕(d∕(dx)(x mius 1))).&#10;=  ((lim_(x right arrow 1) (((1∕x)∕1))).&#10;=  ((lim_(x right arrow 1) (1∕x))).&#10;=  (1).">
            <a:extLst>
              <a:ext uri="{FF2B5EF4-FFF2-40B4-BE49-F238E27FC236}">
                <a16:creationId xmlns:a16="http://schemas.microsoft.com/office/drawing/2014/main" xmlns="" id="{8B4D52B4-9B21-4723-96B0-2ADACDB025D7}"/>
              </a:ext>
            </a:extLst>
          </p:cNvPr>
          <p:cNvGraphicFramePr>
            <a:graphicFrameLocks noGrp="1" noChangeAspect="1"/>
          </p:cNvGraphicFramePr>
          <p:nvPr>
            <p:ph sz="quarter" idx="24"/>
            <p:extLst>
              <p:ext uri="{D42A27DB-BD31-4B8C-83A1-F6EECF244321}">
                <p14:modId xmlns:p14="http://schemas.microsoft.com/office/powerpoint/2010/main" val="4277572335"/>
              </p:ext>
            </p:extLst>
          </p:nvPr>
        </p:nvGraphicFramePr>
        <p:xfrm>
          <a:off x="4585606" y="1770289"/>
          <a:ext cx="3527880" cy="4041027"/>
        </p:xfrm>
        <a:graphic>
          <a:graphicData uri="http://schemas.openxmlformats.org/presentationml/2006/ole">
            <mc:AlternateContent xmlns:mc="http://schemas.openxmlformats.org/markup-compatibility/2006">
              <mc:Choice xmlns:v="urn:schemas-microsoft-com:vml" Requires="v">
                <p:oleObj spid="_x0000_s488532" name="Equation" r:id="rId3" imgW="3809880" imgH="4368600" progId="Equation.DSMT4">
                  <p:embed/>
                </p:oleObj>
              </mc:Choice>
              <mc:Fallback>
                <p:oleObj name="Equation" r:id="rId3" imgW="3809880" imgH="4368600" progId="Equation.DSMT4">
                  <p:embed/>
                  <p:pic>
                    <p:nvPicPr>
                      <p:cNvPr id="0" name="Picture 40" descr="lim_(x right arrow 1) ((ln (x))/(x minus 1)) = lim_(x right arrow 1) ((d/(dx)(ln (x)))/(d/(dx)(x mius 1)))  =  ((lim_(x right arrow 1) (((1/x)/1)))   =  ((lim_(x right arrow 1) (1/x)))  =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606" y="1770289"/>
                        <a:ext cx="3527880" cy="4041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915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Indeterminate Products (Type 0 </a:t>
            </a:r>
            <a:r>
              <a:rPr lang="en-US" dirty="0">
                <a:solidFill>
                  <a:srgbClr val="0079C2"/>
                </a:solidFill>
                <a:sym typeface="Wingdings 2"/>
              </a:rPr>
              <a:t></a:t>
            </a:r>
            <a:r>
              <a:rPr lang="en-US" dirty="0">
                <a:sym typeface="Symbol" panose="05050102010706020507" pitchFamily="18" charset="2"/>
              </a:rPr>
              <a:t> </a:t>
            </a:r>
            <a:r>
              <a:rPr lang="en-US" dirty="0">
                <a:solidFill>
                  <a:srgbClr val="0079C2"/>
                </a:solidFill>
                <a:sym typeface="Symbol" panose="05050102010706020507" pitchFamily="18" charset="2"/>
              </a:rPr>
              <a:t>∞</a:t>
            </a:r>
            <a:r>
              <a:rPr lang="en-IN" dirty="0">
                <a:solidFill>
                  <a:srgbClr val="0079C2"/>
                </a:solidFill>
              </a:rPr>
              <a:t>) </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2D3-00B6-4B72-AD9A-A0F3BF2606F9}"/>
              </a:ext>
            </a:extLst>
          </p:cNvPr>
          <p:cNvSpPr>
            <a:spLocks noGrp="1"/>
          </p:cNvSpPr>
          <p:nvPr>
            <p:ph type="title"/>
          </p:nvPr>
        </p:nvSpPr>
        <p:spPr/>
        <p:txBody>
          <a:bodyPr/>
          <a:lstStyle/>
          <a:p>
            <a:r>
              <a:rPr lang="en-US" altLang="en-US" dirty="0"/>
              <a:t>Indeterminate Products (Type 0 </a:t>
            </a:r>
            <a:r>
              <a:rPr lang="en-US" dirty="0">
                <a:sym typeface="Wingdings 2"/>
              </a:rPr>
              <a:t></a:t>
            </a:r>
            <a:r>
              <a:rPr lang="en-US" altLang="en-US" dirty="0"/>
              <a:t> ∞) (1 of 3)</a:t>
            </a:r>
            <a:endParaRPr lang="en-US" sz="2400" b="0" dirty="0"/>
          </a:p>
        </p:txBody>
      </p:sp>
      <p:sp>
        <p:nvSpPr>
          <p:cNvPr id="3" name="Content Placeholder 2">
            <a:extLst>
              <a:ext uri="{FF2B5EF4-FFF2-40B4-BE49-F238E27FC236}">
                <a16:creationId xmlns:a16="http://schemas.microsoft.com/office/drawing/2014/main" xmlns="" id="{37915D51-17BB-4EC2-A45E-F34A151C80B6}"/>
              </a:ext>
            </a:extLst>
          </p:cNvPr>
          <p:cNvSpPr>
            <a:spLocks noGrp="1"/>
          </p:cNvSpPr>
          <p:nvPr>
            <p:ph sz="quarter" idx="23"/>
          </p:nvPr>
        </p:nvSpPr>
        <p:spPr>
          <a:xfrm>
            <a:off x="736599" y="1289050"/>
            <a:ext cx="239745" cy="289690"/>
          </a:xfrm>
        </p:spPr>
        <p:txBody>
          <a:bodyPr/>
          <a:lstStyle/>
          <a:p>
            <a:pPr>
              <a:lnSpc>
                <a:spcPct val="100000"/>
              </a:lnSpc>
            </a:pPr>
            <a:r>
              <a:rPr lang="en-US" altLang="en-US" dirty="0"/>
              <a:t>If</a:t>
            </a:r>
            <a:endParaRPr lang="en-US" altLang="en-US" b="1" dirty="0"/>
          </a:p>
        </p:txBody>
      </p:sp>
      <p:graphicFrame>
        <p:nvGraphicFramePr>
          <p:cNvPr id="19" name="Content Placeholder 18" descr="lim _(x right arrow a) (f(x)) = 0 and lim _(x right arrow a) (g(x)) = inifnity (or negative infinity),"/>
          <p:cNvGraphicFramePr>
            <a:graphicFrameLocks noGrp="1" noChangeAspect="1"/>
          </p:cNvGraphicFramePr>
          <p:nvPr>
            <p:ph sz="quarter" idx="26"/>
            <p:extLst>
              <p:ext uri="{D42A27DB-BD31-4B8C-83A1-F6EECF244321}">
                <p14:modId xmlns:p14="http://schemas.microsoft.com/office/powerpoint/2010/main" val="4169444847"/>
              </p:ext>
            </p:extLst>
          </p:nvPr>
        </p:nvGraphicFramePr>
        <p:xfrm>
          <a:off x="992188" y="1294492"/>
          <a:ext cx="5033962" cy="519113"/>
        </p:xfrm>
        <a:graphic>
          <a:graphicData uri="http://schemas.openxmlformats.org/presentationml/2006/ole">
            <mc:AlternateContent xmlns:mc="http://schemas.openxmlformats.org/markup-compatibility/2006">
              <mc:Choice xmlns:v="urn:schemas-microsoft-com:vml" Requires="v">
                <p:oleObj spid="_x0000_s489673" name="Equation" r:id="rId3" imgW="3695400" imgH="380880" progId="Equation.DSMT4">
                  <p:embed/>
                </p:oleObj>
              </mc:Choice>
              <mc:Fallback>
                <p:oleObj name="Equation" r:id="rId3" imgW="3695400" imgH="380880" progId="Equation.DSMT4">
                  <p:embed/>
                  <p:pic>
                    <p:nvPicPr>
                      <p:cNvPr id="0" name="Picture 70" descr="lim _x right arrow f(x) = 0 and lim _x right arrow g(x) = inifnity (or negative infinit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1294492"/>
                        <a:ext cx="5033962"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8"/>
          </p:nvPr>
        </p:nvSpPr>
        <p:spPr>
          <a:xfrm>
            <a:off x="6125504" y="1297287"/>
            <a:ext cx="4703861" cy="301417"/>
          </a:xfrm>
        </p:spPr>
        <p:txBody>
          <a:bodyPr/>
          <a:lstStyle/>
          <a:p>
            <a:pPr>
              <a:lnSpc>
                <a:spcPct val="100000"/>
              </a:lnSpc>
            </a:pPr>
            <a:r>
              <a:rPr lang="en-US" altLang="en-US" dirty="0"/>
              <a:t>then it isn’t clear what the value of</a:t>
            </a:r>
            <a:endParaRPr lang="en-IN" dirty="0"/>
          </a:p>
        </p:txBody>
      </p:sp>
      <p:graphicFrame>
        <p:nvGraphicFramePr>
          <p:cNvPr id="20" name="Content Placeholder 18" descr="lim _(x right arrow a) [f (x) g (x)],"/>
          <p:cNvGraphicFramePr>
            <a:graphicFrameLocks noGrp="1" noChangeAspect="1"/>
          </p:cNvGraphicFramePr>
          <p:nvPr>
            <p:ph sz="quarter" idx="29"/>
            <p:extLst>
              <p:ext uri="{D42A27DB-BD31-4B8C-83A1-F6EECF244321}">
                <p14:modId xmlns:p14="http://schemas.microsoft.com/office/powerpoint/2010/main" val="1313462774"/>
              </p:ext>
            </p:extLst>
          </p:nvPr>
        </p:nvGraphicFramePr>
        <p:xfrm>
          <a:off x="712788" y="1795463"/>
          <a:ext cx="1893887" cy="536575"/>
        </p:xfrm>
        <a:graphic>
          <a:graphicData uri="http://schemas.openxmlformats.org/presentationml/2006/ole">
            <mc:AlternateContent xmlns:mc="http://schemas.openxmlformats.org/markup-compatibility/2006">
              <mc:Choice xmlns:v="urn:schemas-microsoft-com:vml" Requires="v">
                <p:oleObj spid="_x0000_s489674" name="Equation" r:id="rId5" imgW="1346040" imgH="380880" progId="Equation.DSMT4">
                  <p:embed/>
                </p:oleObj>
              </mc:Choice>
              <mc:Fallback>
                <p:oleObj name="Equation" r:id="rId5" imgW="1346040" imgH="380880" progId="Equation.DSMT4">
                  <p:embed/>
                  <p:pic>
                    <p:nvPicPr>
                      <p:cNvPr id="0" name="Picture 71" descr="lim _x right arrow a [f (x) g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788" y="1795463"/>
                        <a:ext cx="1893887"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sz="quarter" idx="30"/>
          </p:nvPr>
        </p:nvSpPr>
        <p:spPr>
          <a:xfrm>
            <a:off x="2669015" y="1845751"/>
            <a:ext cx="8621141" cy="335926"/>
          </a:xfrm>
        </p:spPr>
        <p:txBody>
          <a:bodyPr/>
          <a:lstStyle/>
          <a:p>
            <a:r>
              <a:rPr lang="en-US" altLang="en-US" dirty="0"/>
              <a:t>if any, will be. There is a struggle between </a:t>
            </a:r>
            <a:r>
              <a:rPr lang="en-US" altLang="en-US" i="1" dirty="0"/>
              <a:t>f</a:t>
            </a:r>
            <a:r>
              <a:rPr lang="en-US" altLang="en-US" dirty="0"/>
              <a:t> and </a:t>
            </a:r>
            <a:r>
              <a:rPr lang="en-US" altLang="en-US" i="1" dirty="0"/>
              <a:t>g</a:t>
            </a:r>
            <a:r>
              <a:rPr lang="en-US" altLang="en-US" dirty="0"/>
              <a:t>. If </a:t>
            </a:r>
            <a:r>
              <a:rPr lang="en-US" altLang="en-US" i="1" dirty="0"/>
              <a:t>f</a:t>
            </a:r>
            <a:r>
              <a:rPr lang="en-US" altLang="en-US" dirty="0"/>
              <a:t> wins, the</a:t>
            </a:r>
            <a:endParaRPr lang="en-IN" dirty="0"/>
          </a:p>
        </p:txBody>
      </p:sp>
      <p:sp>
        <p:nvSpPr>
          <p:cNvPr id="5" name="Content Placeholder 4"/>
          <p:cNvSpPr>
            <a:spLocks noGrp="1"/>
          </p:cNvSpPr>
          <p:nvPr>
            <p:ph sz="quarter" idx="27"/>
          </p:nvPr>
        </p:nvSpPr>
        <p:spPr>
          <a:xfrm>
            <a:off x="736600" y="2325065"/>
            <a:ext cx="10433424" cy="781798"/>
          </a:xfrm>
        </p:spPr>
        <p:txBody>
          <a:bodyPr/>
          <a:lstStyle/>
          <a:p>
            <a:r>
              <a:rPr lang="en-US" altLang="en-US" dirty="0"/>
              <a:t>answer will be 0; if </a:t>
            </a:r>
            <a:r>
              <a:rPr lang="en-US" altLang="en-US" i="1" dirty="0"/>
              <a:t>g</a:t>
            </a:r>
            <a:r>
              <a:rPr lang="en-US" altLang="en-US" dirty="0"/>
              <a:t> wins, the answer will be </a:t>
            </a:r>
            <a:r>
              <a:rPr lang="en-US" altLang="en-US" dirty="0">
                <a:sym typeface="Symbol" panose="05050102010706020507" pitchFamily="18" charset="2"/>
              </a:rPr>
              <a:t>∞ </a:t>
            </a:r>
            <a:r>
              <a:rPr lang="en-US" altLang="en-US" dirty="0"/>
              <a:t>(or −</a:t>
            </a:r>
            <a:r>
              <a:rPr lang="en-US" altLang="en-US" dirty="0">
                <a:sym typeface="Symbol" panose="05050102010706020507" pitchFamily="18" charset="2"/>
              </a:rPr>
              <a:t>∞</a:t>
            </a:r>
            <a:r>
              <a:rPr lang="en-US" altLang="en-US" dirty="0"/>
              <a:t>).</a:t>
            </a:r>
          </a:p>
          <a:p>
            <a:r>
              <a:rPr lang="en-US" altLang="en-US" dirty="0"/>
              <a:t>Or there may be a compromise where the answer is a finite nonzero number.</a:t>
            </a:r>
            <a:endParaRPr lang="en-US" altLang="en-US" b="1" dirty="0"/>
          </a:p>
        </p:txBody>
      </p:sp>
      <p:sp>
        <p:nvSpPr>
          <p:cNvPr id="7" name="Content Placeholder 6">
            <a:extLst>
              <a:ext uri="{FF2B5EF4-FFF2-40B4-BE49-F238E27FC236}">
                <a16:creationId xmlns:a16="http://schemas.microsoft.com/office/drawing/2014/main" xmlns="" id="{7B01D830-0DE1-44C4-8A88-EC3B97F0F30C}"/>
              </a:ext>
            </a:extLst>
          </p:cNvPr>
          <p:cNvSpPr>
            <a:spLocks noGrp="1"/>
          </p:cNvSpPr>
          <p:nvPr>
            <p:ph sz="quarter" idx="24"/>
          </p:nvPr>
        </p:nvSpPr>
        <p:spPr>
          <a:xfrm>
            <a:off x="736597" y="3187621"/>
            <a:ext cx="7815731" cy="326369"/>
          </a:xfrm>
        </p:spPr>
        <p:txBody>
          <a:bodyPr/>
          <a:lstStyle/>
          <a:p>
            <a:r>
              <a:rPr lang="en-US" altLang="en-US" dirty="0"/>
              <a:t>This kind of limit is called an </a:t>
            </a:r>
            <a:r>
              <a:rPr lang="en-US" altLang="en-US" b="1" dirty="0"/>
              <a:t>indeterminate form of type</a:t>
            </a:r>
            <a:endParaRPr lang="en-US" dirty="0"/>
          </a:p>
        </p:txBody>
      </p:sp>
      <p:graphicFrame>
        <p:nvGraphicFramePr>
          <p:cNvPr id="11" name="Content Placeholder 10" descr="0 * inifnity.">
            <a:extLst>
              <a:ext uri="{FF2B5EF4-FFF2-40B4-BE49-F238E27FC236}">
                <a16:creationId xmlns:a16="http://schemas.microsoft.com/office/drawing/2014/main" xmlns="" id="{94E5F92B-CD0D-4575-9EC9-9A2849756828}"/>
              </a:ext>
            </a:extLst>
          </p:cNvPr>
          <p:cNvGraphicFramePr>
            <a:graphicFrameLocks noGrp="1" noChangeAspect="1"/>
          </p:cNvGraphicFramePr>
          <p:nvPr>
            <p:ph sz="quarter" idx="25"/>
            <p:extLst>
              <p:ext uri="{D42A27DB-BD31-4B8C-83A1-F6EECF244321}">
                <p14:modId xmlns:p14="http://schemas.microsoft.com/office/powerpoint/2010/main" val="3778075308"/>
              </p:ext>
            </p:extLst>
          </p:nvPr>
        </p:nvGraphicFramePr>
        <p:xfrm>
          <a:off x="8552328" y="3221890"/>
          <a:ext cx="635000" cy="292100"/>
        </p:xfrm>
        <a:graphic>
          <a:graphicData uri="http://schemas.openxmlformats.org/presentationml/2006/ole">
            <mc:AlternateContent xmlns:mc="http://schemas.openxmlformats.org/markup-compatibility/2006">
              <mc:Choice xmlns:v="urn:schemas-microsoft-com:vml" Requires="v">
                <p:oleObj spid="_x0000_s489675" name="Equation" r:id="rId7" imgW="634680" imgH="291960" progId="Equation.DSMT4">
                  <p:embed/>
                </p:oleObj>
              </mc:Choice>
              <mc:Fallback>
                <p:oleObj name="Equation" r:id="rId7" imgW="634680" imgH="291960" progId="Equation.DSMT4">
                  <p:embed/>
                  <p:pic>
                    <p:nvPicPr>
                      <p:cNvPr id="0" name="Picture 69" descr="0, inifnity"/>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2328" y="3221890"/>
                        <a:ext cx="635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67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4.4</a:t>
            </a:r>
            <a:endParaRPr lang="en-IN" dirty="0"/>
          </a:p>
        </p:txBody>
      </p:sp>
      <p:sp>
        <p:nvSpPr>
          <p:cNvPr id="4" name="Text Placeholder 3"/>
          <p:cNvSpPr>
            <a:spLocks noGrp="1"/>
          </p:cNvSpPr>
          <p:nvPr>
            <p:ph type="body" sz="quarter" idx="11"/>
          </p:nvPr>
        </p:nvSpPr>
        <p:spPr/>
        <p:txBody>
          <a:bodyPr>
            <a:normAutofit/>
          </a:bodyPr>
          <a:lstStyle/>
          <a:p>
            <a:r>
              <a:rPr lang="en-IN" dirty="0"/>
              <a:t>Indeterminate Forms and </a:t>
            </a:r>
            <a:r>
              <a:rPr lang="en-IN" dirty="0" err="1"/>
              <a:t>l’Hospital’s</a:t>
            </a:r>
            <a:r>
              <a:rPr lang="en-IN" dirty="0"/>
              <a:t> Rule</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9ECA-5687-4429-9628-5178BEDCD115}"/>
              </a:ext>
            </a:extLst>
          </p:cNvPr>
          <p:cNvSpPr>
            <a:spLocks noGrp="1"/>
          </p:cNvSpPr>
          <p:nvPr>
            <p:ph type="title"/>
          </p:nvPr>
        </p:nvSpPr>
        <p:spPr/>
        <p:txBody>
          <a:bodyPr/>
          <a:lstStyle/>
          <a:p>
            <a:r>
              <a:rPr lang="en-US" altLang="en-US" dirty="0"/>
              <a:t>Indeterminate Products (Type 0 </a:t>
            </a:r>
            <a:r>
              <a:rPr lang="en-US" dirty="0">
                <a:sym typeface="Wingdings 2"/>
              </a:rPr>
              <a:t></a:t>
            </a:r>
            <a:r>
              <a:rPr lang="en-US" altLang="en-US" dirty="0"/>
              <a:t> ∞) (2 of 3)</a:t>
            </a:r>
            <a:endParaRPr lang="en-US" dirty="0"/>
          </a:p>
        </p:txBody>
      </p:sp>
      <p:sp>
        <p:nvSpPr>
          <p:cNvPr id="3" name="Content Placeholder 2">
            <a:extLst>
              <a:ext uri="{FF2B5EF4-FFF2-40B4-BE49-F238E27FC236}">
                <a16:creationId xmlns:a16="http://schemas.microsoft.com/office/drawing/2014/main" xmlns="" id="{3E1B68AC-438F-4A7B-A8CF-E630CBDEE920}"/>
              </a:ext>
            </a:extLst>
          </p:cNvPr>
          <p:cNvSpPr>
            <a:spLocks noGrp="1"/>
          </p:cNvSpPr>
          <p:nvPr>
            <p:ph sz="quarter" idx="23"/>
          </p:nvPr>
        </p:nvSpPr>
        <p:spPr>
          <a:xfrm>
            <a:off x="736600" y="1289050"/>
            <a:ext cx="10718800" cy="310947"/>
          </a:xfrm>
        </p:spPr>
        <p:txBody>
          <a:bodyPr/>
          <a:lstStyle/>
          <a:p>
            <a:pPr>
              <a:lnSpc>
                <a:spcPct val="100000"/>
              </a:lnSpc>
            </a:pPr>
            <a:r>
              <a:rPr lang="en-US" altLang="en-US" dirty="0"/>
              <a:t>We can deal with it by writing the product </a:t>
            </a:r>
            <a:r>
              <a:rPr lang="en-US" altLang="en-US" i="1" dirty="0"/>
              <a:t>fg</a:t>
            </a:r>
            <a:r>
              <a:rPr lang="en-US" altLang="en-US" dirty="0"/>
              <a:t> as a quotient:</a:t>
            </a:r>
          </a:p>
        </p:txBody>
      </p:sp>
      <p:graphicFrame>
        <p:nvGraphicFramePr>
          <p:cNvPr id="12" name="Content Placeholder 11" descr="f g = f∕(1∕g) or f g = g∕(1∕f)">
            <a:extLst>
              <a:ext uri="{FF2B5EF4-FFF2-40B4-BE49-F238E27FC236}">
                <a16:creationId xmlns:a16="http://schemas.microsoft.com/office/drawing/2014/main" xmlns="" id="{237FCB04-F0EC-4641-A72E-EFEAF1021EA4}"/>
              </a:ext>
            </a:extLst>
          </p:cNvPr>
          <p:cNvGraphicFramePr>
            <a:graphicFrameLocks noGrp="1" noChangeAspect="1"/>
          </p:cNvGraphicFramePr>
          <p:nvPr>
            <p:ph sz="quarter" idx="24"/>
            <p:extLst>
              <p:ext uri="{D42A27DB-BD31-4B8C-83A1-F6EECF244321}">
                <p14:modId xmlns:p14="http://schemas.microsoft.com/office/powerpoint/2010/main" val="2179902568"/>
              </p:ext>
            </p:extLst>
          </p:nvPr>
        </p:nvGraphicFramePr>
        <p:xfrm>
          <a:off x="4233302" y="1917812"/>
          <a:ext cx="2669729" cy="1072131"/>
        </p:xfrm>
        <a:graphic>
          <a:graphicData uri="http://schemas.openxmlformats.org/presentationml/2006/ole">
            <mc:AlternateContent xmlns:mc="http://schemas.openxmlformats.org/markup-compatibility/2006">
              <mc:Choice xmlns:v="urn:schemas-microsoft-com:vml" Requires="v">
                <p:oleObj spid="_x0000_s490664" name="Equation" r:id="rId3" imgW="2908080" imgH="1168200" progId="Equation.DSMT4">
                  <p:embed/>
                </p:oleObj>
              </mc:Choice>
              <mc:Fallback>
                <p:oleObj name="Equation" r:id="rId3" imgW="2908080" imgH="1168200" progId="Equation.DSMT4">
                  <p:embed/>
                  <p:pic>
                    <p:nvPicPr>
                      <p:cNvPr id="0" name="Picture 80" descr="fg = f/1/g or fg = g/1/f"/>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302" y="1917812"/>
                        <a:ext cx="2669729" cy="10721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163249E2-93E2-49EE-84F2-19C21C5E3181}"/>
              </a:ext>
            </a:extLst>
          </p:cNvPr>
          <p:cNvSpPr>
            <a:spLocks noGrp="1"/>
          </p:cNvSpPr>
          <p:nvPr>
            <p:ph sz="quarter" idx="25"/>
          </p:nvPr>
        </p:nvSpPr>
        <p:spPr>
          <a:xfrm>
            <a:off x="736600" y="3371234"/>
            <a:ext cx="8462734" cy="310947"/>
          </a:xfrm>
        </p:spPr>
        <p:txBody>
          <a:bodyPr/>
          <a:lstStyle/>
          <a:p>
            <a:r>
              <a:rPr lang="en-US" altLang="en-US" dirty="0"/>
              <a:t>This converts the given limit into an indeterminate form of type</a:t>
            </a:r>
            <a:endParaRPr lang="en-US" dirty="0"/>
          </a:p>
        </p:txBody>
      </p:sp>
      <p:graphicFrame>
        <p:nvGraphicFramePr>
          <p:cNvPr id="15" name="Content Placeholder 14" descr="0∕0 or infinity∕infinity so that">
            <a:extLst>
              <a:ext uri="{FF2B5EF4-FFF2-40B4-BE49-F238E27FC236}">
                <a16:creationId xmlns:a16="http://schemas.microsoft.com/office/drawing/2014/main" xmlns="" id="{0B944714-9D6B-4EB2-8868-112BCAEE0B4B}"/>
              </a:ext>
            </a:extLst>
          </p:cNvPr>
          <p:cNvGraphicFramePr>
            <a:graphicFrameLocks noGrp="1" noChangeAspect="1"/>
          </p:cNvGraphicFramePr>
          <p:nvPr>
            <p:ph sz="quarter" idx="26"/>
            <p:extLst>
              <p:ext uri="{D42A27DB-BD31-4B8C-83A1-F6EECF244321}">
                <p14:modId xmlns:p14="http://schemas.microsoft.com/office/powerpoint/2010/main" val="1619332022"/>
              </p:ext>
            </p:extLst>
          </p:nvPr>
        </p:nvGraphicFramePr>
        <p:xfrm>
          <a:off x="9199334" y="3328115"/>
          <a:ext cx="1803400" cy="431800"/>
        </p:xfrm>
        <a:graphic>
          <a:graphicData uri="http://schemas.openxmlformats.org/presentationml/2006/ole">
            <mc:AlternateContent xmlns:mc="http://schemas.openxmlformats.org/markup-compatibility/2006">
              <mc:Choice xmlns:v="urn:schemas-microsoft-com:vml" Requires="v">
                <p:oleObj spid="_x0000_s490665" name="Equation" r:id="rId5" imgW="1803240" imgH="431640" progId="Equation.DSMT4">
                  <p:embed/>
                </p:oleObj>
              </mc:Choice>
              <mc:Fallback>
                <p:oleObj name="Equation" r:id="rId5" imgW="1803240" imgH="431640" progId="Equation.DSMT4">
                  <p:embed/>
                  <p:pic>
                    <p:nvPicPr>
                      <p:cNvPr id="0" name="Picture 81" descr="0/0 or infinity/infinity so tha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9334" y="3328115"/>
                        <a:ext cx="1803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AE843E94-A308-4E2E-8EE5-E47F7086892F}"/>
              </a:ext>
            </a:extLst>
          </p:cNvPr>
          <p:cNvSpPr>
            <a:spLocks noGrp="1"/>
          </p:cNvSpPr>
          <p:nvPr>
            <p:ph sz="quarter" idx="27"/>
          </p:nvPr>
        </p:nvSpPr>
        <p:spPr>
          <a:xfrm>
            <a:off x="736600" y="3774429"/>
            <a:ext cx="3996765" cy="310947"/>
          </a:xfrm>
        </p:spPr>
        <p:txBody>
          <a:bodyPr/>
          <a:lstStyle/>
          <a:p>
            <a:r>
              <a:rPr lang="en-US" altLang="en-US" dirty="0"/>
              <a:t>we can use </a:t>
            </a:r>
            <a:r>
              <a:rPr lang="en-US" altLang="en-US" dirty="0" err="1"/>
              <a:t>l’Hospital’s</a:t>
            </a:r>
            <a:r>
              <a:rPr lang="en-US" altLang="en-US" dirty="0"/>
              <a:t> Rule.</a:t>
            </a:r>
            <a:endParaRPr lang="en-US" dirty="0"/>
          </a:p>
        </p:txBody>
      </p:sp>
    </p:spTree>
    <p:extLst>
      <p:ext uri="{BB962C8B-B14F-4D97-AF65-F5344CB8AC3E}">
        <p14:creationId xmlns:p14="http://schemas.microsoft.com/office/powerpoint/2010/main" val="387849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AA857-83A1-47BC-BD62-708891AE6836}"/>
              </a:ext>
            </a:extLst>
          </p:cNvPr>
          <p:cNvSpPr>
            <a:spLocks noGrp="1"/>
          </p:cNvSpPr>
          <p:nvPr>
            <p:ph type="title"/>
          </p:nvPr>
        </p:nvSpPr>
        <p:spPr/>
        <p:txBody>
          <a:bodyPr/>
          <a:lstStyle/>
          <a:p>
            <a:r>
              <a:rPr lang="en-US" altLang="en-US" dirty="0"/>
              <a:t>Example 6</a:t>
            </a:r>
            <a:endParaRPr lang="en-US" dirty="0"/>
          </a:p>
        </p:txBody>
      </p:sp>
      <p:sp>
        <p:nvSpPr>
          <p:cNvPr id="3" name="Content Placeholder 2">
            <a:extLst>
              <a:ext uri="{FF2B5EF4-FFF2-40B4-BE49-F238E27FC236}">
                <a16:creationId xmlns:a16="http://schemas.microsoft.com/office/drawing/2014/main" xmlns="" id="{7CE84849-ABD9-4351-B361-789808F78B6B}"/>
              </a:ext>
            </a:extLst>
          </p:cNvPr>
          <p:cNvSpPr>
            <a:spLocks noGrp="1"/>
          </p:cNvSpPr>
          <p:nvPr>
            <p:ph sz="quarter" idx="23"/>
          </p:nvPr>
        </p:nvSpPr>
        <p:spPr>
          <a:xfrm>
            <a:off x="736600" y="1289050"/>
            <a:ext cx="1224935" cy="352427"/>
          </a:xfrm>
        </p:spPr>
        <p:txBody>
          <a:bodyPr/>
          <a:lstStyle/>
          <a:p>
            <a:pPr>
              <a:lnSpc>
                <a:spcPct val="100000"/>
              </a:lnSpc>
            </a:pPr>
            <a:r>
              <a:rPr lang="en-US" altLang="en-US" dirty="0"/>
              <a:t>Evaluate</a:t>
            </a:r>
            <a:endParaRPr lang="en-US" dirty="0"/>
          </a:p>
        </p:txBody>
      </p:sp>
      <p:graphicFrame>
        <p:nvGraphicFramePr>
          <p:cNvPr id="12" name="Content Placeholder 11" descr="lim_(x right arrow (0^+)) (x in (x)).">
            <a:extLst>
              <a:ext uri="{FF2B5EF4-FFF2-40B4-BE49-F238E27FC236}">
                <a16:creationId xmlns:a16="http://schemas.microsoft.com/office/drawing/2014/main" xmlns="" id="{B3B016C4-9FD3-49D2-A3A0-E1E9642CCDCA}"/>
              </a:ext>
            </a:extLst>
          </p:cNvPr>
          <p:cNvGraphicFramePr>
            <a:graphicFrameLocks noGrp="1" noChangeAspect="1"/>
          </p:cNvGraphicFramePr>
          <p:nvPr>
            <p:ph sz="quarter" idx="24"/>
            <p:extLst>
              <p:ext uri="{D42A27DB-BD31-4B8C-83A1-F6EECF244321}">
                <p14:modId xmlns:p14="http://schemas.microsoft.com/office/powerpoint/2010/main" val="1632097741"/>
              </p:ext>
            </p:extLst>
          </p:nvPr>
        </p:nvGraphicFramePr>
        <p:xfrm>
          <a:off x="1985963" y="1287916"/>
          <a:ext cx="1417637" cy="550862"/>
        </p:xfrm>
        <a:graphic>
          <a:graphicData uri="http://schemas.openxmlformats.org/presentationml/2006/ole">
            <mc:AlternateContent xmlns:mc="http://schemas.openxmlformats.org/markup-compatibility/2006">
              <mc:Choice xmlns:v="urn:schemas-microsoft-com:vml" Requires="v">
                <p:oleObj spid="_x0000_s491687" name="Equation" r:id="rId3" imgW="1307880" imgH="507960" progId="Equation.DSMT4">
                  <p:embed/>
                </p:oleObj>
              </mc:Choice>
              <mc:Fallback>
                <p:oleObj name="Equation" r:id="rId3" imgW="1307880" imgH="507960" progId="Equation.DSMT4">
                  <p:embed/>
                  <p:pic>
                    <p:nvPicPr>
                      <p:cNvPr id="0" name="Picture 79" descr="lim_(x right arrow (0^+)) (x in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3" y="1287916"/>
                        <a:ext cx="1417637"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988536D4-9A26-4563-B688-3D7DF167353F}"/>
              </a:ext>
            </a:extLst>
          </p:cNvPr>
          <p:cNvSpPr>
            <a:spLocks noGrp="1"/>
          </p:cNvSpPr>
          <p:nvPr>
            <p:ph sz="quarter" idx="25"/>
          </p:nvPr>
        </p:nvSpPr>
        <p:spPr>
          <a:xfrm>
            <a:off x="736600" y="2188155"/>
            <a:ext cx="6032910" cy="764683"/>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The given limit is indeterminate because, as</a:t>
            </a:r>
            <a:endParaRPr lang="en-US" dirty="0"/>
          </a:p>
        </p:txBody>
      </p:sp>
      <p:graphicFrame>
        <p:nvGraphicFramePr>
          <p:cNvPr id="14" name="Content Placeholder 13" descr="x right arrow 0^+,">
            <a:extLst>
              <a:ext uri="{FF2B5EF4-FFF2-40B4-BE49-F238E27FC236}">
                <a16:creationId xmlns:a16="http://schemas.microsoft.com/office/drawing/2014/main" xmlns="" id="{0C327E61-661B-4F06-976F-90876072395E}"/>
              </a:ext>
            </a:extLst>
          </p:cNvPr>
          <p:cNvGraphicFramePr>
            <a:graphicFrameLocks noGrp="1" noChangeAspect="1"/>
          </p:cNvGraphicFramePr>
          <p:nvPr>
            <p:ph sz="quarter" idx="26"/>
            <p:extLst>
              <p:ext uri="{D42A27DB-BD31-4B8C-83A1-F6EECF244321}">
                <p14:modId xmlns:p14="http://schemas.microsoft.com/office/powerpoint/2010/main" val="4055753932"/>
              </p:ext>
            </p:extLst>
          </p:nvPr>
        </p:nvGraphicFramePr>
        <p:xfrm>
          <a:off x="6737350" y="2586038"/>
          <a:ext cx="1028700" cy="393700"/>
        </p:xfrm>
        <a:graphic>
          <a:graphicData uri="http://schemas.openxmlformats.org/presentationml/2006/ole">
            <mc:AlternateContent xmlns:mc="http://schemas.openxmlformats.org/markup-compatibility/2006">
              <mc:Choice xmlns:v="urn:schemas-microsoft-com:vml" Requires="v">
                <p:oleObj spid="_x0000_s491688" name="Equation" r:id="rId5" imgW="1028520" imgH="393480" progId="Equation.DSMT4">
                  <p:embed/>
                </p:oleObj>
              </mc:Choice>
              <mc:Fallback>
                <p:oleObj name="Equation" r:id="rId5" imgW="1028520" imgH="393480" progId="Equation.DSMT4">
                  <p:embed/>
                  <p:pic>
                    <p:nvPicPr>
                      <p:cNvPr id="0" name="Picture 80" descr="x right arrow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7350" y="2586038"/>
                        <a:ext cx="1028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2686C7E1-3286-42D1-9B34-788043BC3013}"/>
              </a:ext>
            </a:extLst>
          </p:cNvPr>
          <p:cNvSpPr>
            <a:spLocks noGrp="1"/>
          </p:cNvSpPr>
          <p:nvPr>
            <p:ph sz="quarter" idx="27"/>
          </p:nvPr>
        </p:nvSpPr>
        <p:spPr>
          <a:xfrm>
            <a:off x="7834095" y="2650148"/>
            <a:ext cx="2408086" cy="311655"/>
          </a:xfrm>
        </p:spPr>
        <p:txBody>
          <a:bodyPr/>
          <a:lstStyle/>
          <a:p>
            <a:r>
              <a:rPr lang="en-US" altLang="en-US" dirty="0"/>
              <a:t>the first factor (</a:t>
            </a:r>
            <a:r>
              <a:rPr lang="en-US" altLang="en-US" i="1" dirty="0"/>
              <a:t>x</a:t>
            </a:r>
            <a:r>
              <a:rPr lang="en-US" altLang="en-US" dirty="0"/>
              <a:t>)</a:t>
            </a:r>
            <a:endParaRPr lang="en-US" dirty="0"/>
          </a:p>
        </p:txBody>
      </p:sp>
      <p:sp>
        <p:nvSpPr>
          <p:cNvPr id="8" name="Content Placeholder 7">
            <a:extLst>
              <a:ext uri="{FF2B5EF4-FFF2-40B4-BE49-F238E27FC236}">
                <a16:creationId xmlns:a16="http://schemas.microsoft.com/office/drawing/2014/main" xmlns="" id="{0387DBBB-28FB-4049-9C6C-D53F45E05FBB}"/>
              </a:ext>
            </a:extLst>
          </p:cNvPr>
          <p:cNvSpPr>
            <a:spLocks noGrp="1"/>
          </p:cNvSpPr>
          <p:nvPr>
            <p:ph sz="quarter" idx="28"/>
          </p:nvPr>
        </p:nvSpPr>
        <p:spPr>
          <a:xfrm>
            <a:off x="736600" y="3030561"/>
            <a:ext cx="8093635" cy="401185"/>
          </a:xfrm>
        </p:spPr>
        <p:txBody>
          <a:bodyPr/>
          <a:lstStyle/>
          <a:p>
            <a:r>
              <a:rPr lang="en-US" altLang="en-US" dirty="0"/>
              <a:t>approaches 0 while the second factor (ln </a:t>
            </a:r>
            <a:r>
              <a:rPr lang="en-US" altLang="en-US" i="1" dirty="0"/>
              <a:t>x</a:t>
            </a:r>
            <a:r>
              <a:rPr lang="en-US" altLang="en-US" dirty="0"/>
              <a:t>) approaches −</a:t>
            </a:r>
            <a:r>
              <a:rPr lang="en-US" altLang="en-US" dirty="0">
                <a:sym typeface="Symbol" panose="05050102010706020507" pitchFamily="18" charset="2"/>
              </a:rPr>
              <a:t>∞</a:t>
            </a:r>
            <a:r>
              <a:rPr lang="en-US" altLang="en-US" dirty="0"/>
              <a:t>.</a:t>
            </a:r>
          </a:p>
        </p:txBody>
      </p:sp>
    </p:spTree>
    <p:extLst>
      <p:ext uri="{BB962C8B-B14F-4D97-AF65-F5344CB8AC3E}">
        <p14:creationId xmlns:p14="http://schemas.microsoft.com/office/powerpoint/2010/main" val="36892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4163A-C32E-4E01-83C8-554EDADB7226}"/>
              </a:ext>
            </a:extLst>
          </p:cNvPr>
          <p:cNvSpPr>
            <a:spLocks noGrp="1"/>
          </p:cNvSpPr>
          <p:nvPr>
            <p:ph type="title"/>
          </p:nvPr>
        </p:nvSpPr>
        <p:spPr/>
        <p:txBody>
          <a:bodyPr/>
          <a:lstStyle/>
          <a:p>
            <a:r>
              <a:rPr lang="en-US" altLang="en-US" dirty="0"/>
              <a:t>Example 6 – Solution</a:t>
            </a:r>
            <a:endParaRPr lang="en-US" dirty="0"/>
          </a:p>
        </p:txBody>
      </p:sp>
      <p:sp>
        <p:nvSpPr>
          <p:cNvPr id="3" name="Content Placeholder 2">
            <a:extLst>
              <a:ext uri="{FF2B5EF4-FFF2-40B4-BE49-F238E27FC236}">
                <a16:creationId xmlns:a16="http://schemas.microsoft.com/office/drawing/2014/main" xmlns="" id="{0A613ED1-FCF8-433C-8A39-11776754300E}"/>
              </a:ext>
            </a:extLst>
          </p:cNvPr>
          <p:cNvSpPr>
            <a:spLocks noGrp="1"/>
          </p:cNvSpPr>
          <p:nvPr>
            <p:ph sz="quarter" idx="23"/>
          </p:nvPr>
        </p:nvSpPr>
        <p:spPr>
          <a:xfrm>
            <a:off x="736600" y="1289050"/>
            <a:ext cx="974213" cy="364128"/>
          </a:xfrm>
        </p:spPr>
        <p:txBody>
          <a:bodyPr/>
          <a:lstStyle/>
          <a:p>
            <a:pPr>
              <a:lnSpc>
                <a:spcPct val="100000"/>
              </a:lnSpc>
            </a:pPr>
            <a:r>
              <a:rPr lang="en-US" altLang="en-US" dirty="0"/>
              <a:t>Writing</a:t>
            </a:r>
            <a:endParaRPr lang="en-US" dirty="0"/>
          </a:p>
        </p:txBody>
      </p:sp>
      <p:graphicFrame>
        <p:nvGraphicFramePr>
          <p:cNvPr id="12" name="Content Placeholder 11" descr="x= (1∕ (1∕x)), we have (1∕x) right arrow inifnity as x right arrow 0^+,">
            <a:extLst>
              <a:ext uri="{FF2B5EF4-FFF2-40B4-BE49-F238E27FC236}">
                <a16:creationId xmlns:a16="http://schemas.microsoft.com/office/drawing/2014/main" xmlns="" id="{4C32C6E8-BA13-4336-A8F3-F3DCCFE6A7A2}"/>
              </a:ext>
            </a:extLst>
          </p:cNvPr>
          <p:cNvGraphicFramePr>
            <a:graphicFrameLocks noGrp="1" noChangeAspect="1"/>
          </p:cNvGraphicFramePr>
          <p:nvPr>
            <p:ph sz="quarter" idx="24"/>
            <p:extLst>
              <p:ext uri="{D42A27DB-BD31-4B8C-83A1-F6EECF244321}">
                <p14:modId xmlns:p14="http://schemas.microsoft.com/office/powerpoint/2010/main" val="3004653864"/>
              </p:ext>
            </p:extLst>
          </p:nvPr>
        </p:nvGraphicFramePr>
        <p:xfrm>
          <a:off x="1767567" y="1153431"/>
          <a:ext cx="5214938" cy="1241425"/>
        </p:xfrm>
        <a:graphic>
          <a:graphicData uri="http://schemas.openxmlformats.org/presentationml/2006/ole">
            <mc:AlternateContent xmlns:mc="http://schemas.openxmlformats.org/markup-compatibility/2006">
              <mc:Choice xmlns:v="urn:schemas-microsoft-com:vml" Requires="v">
                <p:oleObj spid="_x0000_s492713" name="Equation" r:id="rId3" imgW="5016240" imgH="1193760" progId="Equation.DSMT4">
                  <p:embed/>
                </p:oleObj>
              </mc:Choice>
              <mc:Fallback>
                <p:oleObj name="Equation" r:id="rId3" imgW="5016240" imgH="1193760" progId="Equation.DSMT4">
                  <p:embed/>
                  <p:pic>
                    <p:nvPicPr>
                      <p:cNvPr id="0" name="Picture 81" descr="x= (1/ (1/x)), we have (1/x) right arrow inifnity as x right arrow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567" y="1153431"/>
                        <a:ext cx="5214938"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B5CD0BAE-10E1-400D-8DB5-89DB2EAE70FD}"/>
              </a:ext>
            </a:extLst>
          </p:cNvPr>
          <p:cNvSpPr>
            <a:spLocks noGrp="1"/>
          </p:cNvSpPr>
          <p:nvPr>
            <p:ph sz="quarter" idx="25"/>
          </p:nvPr>
        </p:nvSpPr>
        <p:spPr>
          <a:xfrm>
            <a:off x="7036537" y="1316967"/>
            <a:ext cx="3413317" cy="324300"/>
          </a:xfrm>
        </p:spPr>
        <p:txBody>
          <a:bodyPr/>
          <a:lstStyle/>
          <a:p>
            <a:pPr>
              <a:lnSpc>
                <a:spcPct val="100000"/>
              </a:lnSpc>
            </a:pPr>
            <a:r>
              <a:rPr lang="en-US" altLang="en-US" dirty="0"/>
              <a:t>so </a:t>
            </a:r>
            <a:r>
              <a:rPr lang="en-US" altLang="en-US" dirty="0" err="1"/>
              <a:t>l’Hospital’s</a:t>
            </a:r>
            <a:r>
              <a:rPr lang="en-US" altLang="en-US" dirty="0"/>
              <a:t> Rule gives</a:t>
            </a:r>
            <a:endParaRPr lang="en-US" dirty="0"/>
          </a:p>
        </p:txBody>
      </p:sp>
      <p:graphicFrame>
        <p:nvGraphicFramePr>
          <p:cNvPr id="14" name="Content Placeholder 13" descr="lim_(x right arrow (0^+)) (x ln (x)) = lim_(x right arrow (0^+)) (ln(x)∕(1∕x)). &#10;=  (lim_(x right arrow (0^+))((1∕x)∕(negative (1))∕(x^2))).&#10;=  (lim_(x right arrow (0^+))((negative (x)))).&#10;= 0.">
            <a:extLst>
              <a:ext uri="{FF2B5EF4-FFF2-40B4-BE49-F238E27FC236}">
                <a16:creationId xmlns:a16="http://schemas.microsoft.com/office/drawing/2014/main" xmlns="" id="{B17A9B9B-51C5-4172-B551-C48DCF4711F1}"/>
              </a:ext>
            </a:extLst>
          </p:cNvPr>
          <p:cNvGraphicFramePr>
            <a:graphicFrameLocks noGrp="1" noChangeAspect="1"/>
          </p:cNvGraphicFramePr>
          <p:nvPr>
            <p:ph sz="quarter" idx="26"/>
            <p:extLst>
              <p:ext uri="{D42A27DB-BD31-4B8C-83A1-F6EECF244321}">
                <p14:modId xmlns:p14="http://schemas.microsoft.com/office/powerpoint/2010/main" val="2089027716"/>
              </p:ext>
            </p:extLst>
          </p:nvPr>
        </p:nvGraphicFramePr>
        <p:xfrm>
          <a:off x="3762375" y="2236113"/>
          <a:ext cx="3176588" cy="3814403"/>
        </p:xfrm>
        <a:graphic>
          <a:graphicData uri="http://schemas.openxmlformats.org/presentationml/2006/ole">
            <mc:AlternateContent xmlns:mc="http://schemas.openxmlformats.org/markup-compatibility/2006">
              <mc:Choice xmlns:v="urn:schemas-microsoft-com:vml" Requires="v">
                <p:oleObj spid="_x0000_s492714" name="Equation" r:id="rId5" imgW="3492360" imgH="4190760" progId="Equation.DSMT4">
                  <p:embed/>
                </p:oleObj>
              </mc:Choice>
              <mc:Fallback>
                <p:oleObj name="Equation" r:id="rId5" imgW="3492360" imgH="4190760" progId="Equation.DSMT4">
                  <p:embed/>
                  <p:pic>
                    <p:nvPicPr>
                      <p:cNvPr id="0" name="Picture 82" descr="lim_(x right arrow (0^+)) (x ln (x)) = lim_(x right arrow (0^+)) (ln(x)/(1/x))  =  (lim_(x right arrow (0^+))((1/x)/(negative(1))/(x^2)))  =  (lim_(x right arrow (0^+))((negative(x))))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75" y="2236113"/>
                        <a:ext cx="3176588" cy="3814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4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7A3A8-200C-4024-BBD5-460D4899DEBB}"/>
              </a:ext>
            </a:extLst>
          </p:cNvPr>
          <p:cNvSpPr>
            <a:spLocks noGrp="1"/>
          </p:cNvSpPr>
          <p:nvPr>
            <p:ph type="title"/>
          </p:nvPr>
        </p:nvSpPr>
        <p:spPr/>
        <p:txBody>
          <a:bodyPr/>
          <a:lstStyle/>
          <a:p>
            <a:r>
              <a:rPr lang="en-US" altLang="en-US" dirty="0"/>
              <a:t>Indeterminate Products (Type 0 </a:t>
            </a:r>
            <a:r>
              <a:rPr lang="en-US" dirty="0">
                <a:sym typeface="Wingdings 2"/>
              </a:rPr>
              <a:t></a:t>
            </a:r>
            <a:r>
              <a:rPr lang="en-US" altLang="en-US" dirty="0"/>
              <a:t> ∞) (3 of 3)</a:t>
            </a:r>
            <a:endParaRPr lang="en-US" dirty="0"/>
          </a:p>
        </p:txBody>
      </p:sp>
      <p:sp>
        <p:nvSpPr>
          <p:cNvPr id="3" name="Content Placeholder 2">
            <a:extLst>
              <a:ext uri="{FF2B5EF4-FFF2-40B4-BE49-F238E27FC236}">
                <a16:creationId xmlns:a16="http://schemas.microsoft.com/office/drawing/2014/main" xmlns="" id="{FC027F46-4E68-43D0-9C07-762BA3F435BF}"/>
              </a:ext>
            </a:extLst>
          </p:cNvPr>
          <p:cNvSpPr>
            <a:spLocks noGrp="1"/>
          </p:cNvSpPr>
          <p:nvPr>
            <p:ph sz="quarter" idx="23"/>
          </p:nvPr>
        </p:nvSpPr>
        <p:spPr>
          <a:xfrm>
            <a:off x="736600" y="1289049"/>
            <a:ext cx="10718800" cy="698455"/>
          </a:xfrm>
        </p:spPr>
        <p:txBody>
          <a:bodyPr/>
          <a:lstStyle/>
          <a:p>
            <a:pPr>
              <a:lnSpc>
                <a:spcPct val="100000"/>
              </a:lnSpc>
            </a:pPr>
            <a:r>
              <a:rPr lang="en-US" altLang="en-US" b="1" dirty="0"/>
              <a:t>Note:</a:t>
            </a:r>
            <a:br>
              <a:rPr lang="en-US" altLang="en-US" b="1" dirty="0"/>
            </a:br>
            <a:r>
              <a:rPr lang="en-US" altLang="en-US" dirty="0"/>
              <a:t>In solving Example 6 another possible option would have been to write</a:t>
            </a:r>
          </a:p>
        </p:txBody>
      </p:sp>
      <p:graphicFrame>
        <p:nvGraphicFramePr>
          <p:cNvPr id="12" name="Content Placeholder 11" descr="lim_(x right arrow (0^+)) (x ln (x)) = lim_(x right arrow (0^+)) (x∕(1∕ln (x)))">
            <a:extLst>
              <a:ext uri="{FF2B5EF4-FFF2-40B4-BE49-F238E27FC236}">
                <a16:creationId xmlns:a16="http://schemas.microsoft.com/office/drawing/2014/main" xmlns="" id="{84AB6FFE-7FEC-478A-8FC5-480305FB9139}"/>
              </a:ext>
            </a:extLst>
          </p:cNvPr>
          <p:cNvGraphicFramePr>
            <a:graphicFrameLocks noGrp="1" noChangeAspect="1"/>
          </p:cNvGraphicFramePr>
          <p:nvPr>
            <p:ph sz="quarter" idx="24"/>
            <p:extLst>
              <p:ext uri="{D42A27DB-BD31-4B8C-83A1-F6EECF244321}">
                <p14:modId xmlns:p14="http://schemas.microsoft.com/office/powerpoint/2010/main" val="3253171764"/>
              </p:ext>
            </p:extLst>
          </p:nvPr>
        </p:nvGraphicFramePr>
        <p:xfrm>
          <a:off x="4065588" y="2185988"/>
          <a:ext cx="2722562" cy="1128712"/>
        </p:xfrm>
        <a:graphic>
          <a:graphicData uri="http://schemas.openxmlformats.org/presentationml/2006/ole">
            <mc:AlternateContent xmlns:mc="http://schemas.openxmlformats.org/markup-compatibility/2006">
              <mc:Choice xmlns:v="urn:schemas-microsoft-com:vml" Requires="v">
                <p:oleObj spid="_x0000_s493736" name="Equation" r:id="rId3" imgW="2666880" imgH="1104840" progId="Equation.DSMT4">
                  <p:embed/>
                </p:oleObj>
              </mc:Choice>
              <mc:Fallback>
                <p:oleObj name="Equation" r:id="rId3" imgW="2666880" imgH="1104840" progId="Equation.DSMT4">
                  <p:embed/>
                  <p:pic>
                    <p:nvPicPr>
                      <p:cNvPr id="0" name="Picture 80" descr="lim_(x right arrow (0^+)) (x ln (x)) = lim_(x right arrow (0^+)) (x/(1/ln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588" y="2185988"/>
                        <a:ext cx="2722562" cy="112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55C02DAF-4C29-4921-9E65-A6463F640A2D}"/>
              </a:ext>
            </a:extLst>
          </p:cNvPr>
          <p:cNvSpPr>
            <a:spLocks noGrp="1"/>
          </p:cNvSpPr>
          <p:nvPr>
            <p:ph sz="quarter" idx="25"/>
          </p:nvPr>
        </p:nvSpPr>
        <p:spPr>
          <a:xfrm>
            <a:off x="736600" y="3784189"/>
            <a:ext cx="5973916" cy="401638"/>
          </a:xfrm>
        </p:spPr>
        <p:txBody>
          <a:bodyPr/>
          <a:lstStyle/>
          <a:p>
            <a:r>
              <a:rPr lang="en-US" altLang="en-US" dirty="0"/>
              <a:t>This gives an indeterminate form of the type</a:t>
            </a:r>
            <a:endParaRPr lang="en-US" dirty="0"/>
          </a:p>
        </p:txBody>
      </p:sp>
      <p:graphicFrame>
        <p:nvGraphicFramePr>
          <p:cNvPr id="14" name="Content Placeholder 13" descr="0∕0,">
            <a:extLst>
              <a:ext uri="{FF2B5EF4-FFF2-40B4-BE49-F238E27FC236}">
                <a16:creationId xmlns:a16="http://schemas.microsoft.com/office/drawing/2014/main" xmlns="" id="{51015212-56D1-414D-B11D-A940C644F6B0}"/>
              </a:ext>
            </a:extLst>
          </p:cNvPr>
          <p:cNvGraphicFramePr>
            <a:graphicFrameLocks noGrp="1" noChangeAspect="1"/>
          </p:cNvGraphicFramePr>
          <p:nvPr>
            <p:ph sz="quarter" idx="26"/>
            <p:extLst>
              <p:ext uri="{D42A27DB-BD31-4B8C-83A1-F6EECF244321}">
                <p14:modId xmlns:p14="http://schemas.microsoft.com/office/powerpoint/2010/main" val="2357294865"/>
              </p:ext>
            </p:extLst>
          </p:nvPr>
        </p:nvGraphicFramePr>
        <p:xfrm>
          <a:off x="6773636" y="3733776"/>
          <a:ext cx="279400" cy="431800"/>
        </p:xfrm>
        <a:graphic>
          <a:graphicData uri="http://schemas.openxmlformats.org/presentationml/2006/ole">
            <mc:AlternateContent xmlns:mc="http://schemas.openxmlformats.org/markup-compatibility/2006">
              <mc:Choice xmlns:v="urn:schemas-microsoft-com:vml" Requires="v">
                <p:oleObj spid="_x0000_s493737" name="Equation" r:id="rId5" imgW="279360" imgH="431640" progId="Equation.DSMT4">
                  <p:embed/>
                </p:oleObj>
              </mc:Choice>
              <mc:Fallback>
                <p:oleObj name="Equation" r:id="rId5" imgW="279360" imgH="431640" progId="Equation.DSMT4">
                  <p:embed/>
                  <p:pic>
                    <p:nvPicPr>
                      <p:cNvPr id="0" name="Picture 81" descr="0/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636" y="3733776"/>
                        <a:ext cx="27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61A92C87-3CD8-49DF-BE5E-ECBE290E7A09}"/>
              </a:ext>
            </a:extLst>
          </p:cNvPr>
          <p:cNvSpPr>
            <a:spLocks noGrp="1"/>
          </p:cNvSpPr>
          <p:nvPr>
            <p:ph sz="quarter" idx="27"/>
          </p:nvPr>
        </p:nvSpPr>
        <p:spPr>
          <a:xfrm>
            <a:off x="7141475" y="3779992"/>
            <a:ext cx="4545819" cy="342042"/>
          </a:xfrm>
        </p:spPr>
        <p:txBody>
          <a:bodyPr/>
          <a:lstStyle/>
          <a:p>
            <a:r>
              <a:rPr lang="en-US" altLang="en-US" dirty="0"/>
              <a:t>but if we apply </a:t>
            </a:r>
            <a:r>
              <a:rPr lang="en-US" altLang="en-US" dirty="0" err="1"/>
              <a:t>l’Hospital’s</a:t>
            </a:r>
            <a:r>
              <a:rPr lang="en-US" altLang="en-US" dirty="0"/>
              <a:t> Rule</a:t>
            </a:r>
            <a:endParaRPr lang="en-US" dirty="0"/>
          </a:p>
        </p:txBody>
      </p:sp>
      <p:sp>
        <p:nvSpPr>
          <p:cNvPr id="8" name="Content Placeholder 7">
            <a:extLst>
              <a:ext uri="{FF2B5EF4-FFF2-40B4-BE49-F238E27FC236}">
                <a16:creationId xmlns:a16="http://schemas.microsoft.com/office/drawing/2014/main" xmlns="" id="{7CD216C1-C276-47BB-A98B-8F6C8CFFED36}"/>
              </a:ext>
            </a:extLst>
          </p:cNvPr>
          <p:cNvSpPr>
            <a:spLocks noGrp="1"/>
          </p:cNvSpPr>
          <p:nvPr>
            <p:ph sz="quarter" idx="28"/>
          </p:nvPr>
        </p:nvSpPr>
        <p:spPr>
          <a:xfrm>
            <a:off x="736600" y="4202789"/>
            <a:ext cx="10712450" cy="1144628"/>
          </a:xfrm>
        </p:spPr>
        <p:txBody>
          <a:bodyPr/>
          <a:lstStyle/>
          <a:p>
            <a:r>
              <a:rPr lang="en-US" altLang="en-US" dirty="0"/>
              <a:t>we get a more complicated expression than the one we started with.</a:t>
            </a:r>
          </a:p>
          <a:p>
            <a:r>
              <a:rPr lang="en-US" altLang="en-US" dirty="0"/>
              <a:t>In general, when we rewrite an indeterminate product, we try to choose the option that leads to the simpler limit.</a:t>
            </a:r>
          </a:p>
        </p:txBody>
      </p:sp>
    </p:spTree>
    <p:extLst>
      <p:ext uri="{BB962C8B-B14F-4D97-AF65-F5344CB8AC3E}">
        <p14:creationId xmlns:p14="http://schemas.microsoft.com/office/powerpoint/2010/main" val="269368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Indeterminate Differences (Type ∞ − ∞)</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07DEF-BF69-4C34-A93B-AEBA58CB31F0}"/>
              </a:ext>
            </a:extLst>
          </p:cNvPr>
          <p:cNvSpPr>
            <a:spLocks noGrp="1"/>
          </p:cNvSpPr>
          <p:nvPr>
            <p:ph type="title"/>
          </p:nvPr>
        </p:nvSpPr>
        <p:spPr/>
        <p:txBody>
          <a:bodyPr/>
          <a:lstStyle/>
          <a:p>
            <a:r>
              <a:rPr lang="en-US" dirty="0"/>
              <a:t>Indeterminate </a:t>
            </a:r>
            <a:r>
              <a:rPr lang="en-US" dirty="0" smtClean="0"/>
              <a:t>Differences  </a:t>
            </a:r>
            <a:r>
              <a:rPr lang="en-US" dirty="0"/>
              <a:t>(Type ∞ − ∞)</a:t>
            </a:r>
            <a:endParaRPr lang="en-US" sz="2400" b="0" dirty="0"/>
          </a:p>
        </p:txBody>
      </p:sp>
      <p:sp>
        <p:nvSpPr>
          <p:cNvPr id="3" name="Content Placeholder 2">
            <a:extLst>
              <a:ext uri="{FF2B5EF4-FFF2-40B4-BE49-F238E27FC236}">
                <a16:creationId xmlns:a16="http://schemas.microsoft.com/office/drawing/2014/main" xmlns="" id="{FDFFEF87-AE40-48DD-8EFD-113F72D8C045}"/>
              </a:ext>
            </a:extLst>
          </p:cNvPr>
          <p:cNvSpPr>
            <a:spLocks noGrp="1"/>
          </p:cNvSpPr>
          <p:nvPr>
            <p:ph sz="quarter" idx="23"/>
          </p:nvPr>
        </p:nvSpPr>
        <p:spPr>
          <a:xfrm>
            <a:off x="736600" y="1289050"/>
            <a:ext cx="239404" cy="288738"/>
          </a:xfrm>
        </p:spPr>
        <p:txBody>
          <a:bodyPr/>
          <a:lstStyle/>
          <a:p>
            <a:pPr>
              <a:lnSpc>
                <a:spcPct val="100000"/>
              </a:lnSpc>
            </a:pPr>
            <a:r>
              <a:rPr lang="en-US" altLang="en-US" dirty="0"/>
              <a:t>If</a:t>
            </a:r>
          </a:p>
        </p:txBody>
      </p:sp>
      <p:graphicFrame>
        <p:nvGraphicFramePr>
          <p:cNvPr id="10" name="Content Placeholder 18" descr="lim_(x right arrow a) f(x) = infinity and lim_(x right arrow a) g(x)  = infinity,"/>
          <p:cNvGraphicFramePr>
            <a:graphicFrameLocks noGrp="1" noChangeAspect="1"/>
          </p:cNvGraphicFramePr>
          <p:nvPr>
            <p:ph sz="quarter" idx="27"/>
            <p:extLst>
              <p:ext uri="{D42A27DB-BD31-4B8C-83A1-F6EECF244321}">
                <p14:modId xmlns:p14="http://schemas.microsoft.com/office/powerpoint/2010/main" val="390644608"/>
              </p:ext>
            </p:extLst>
          </p:nvPr>
        </p:nvGraphicFramePr>
        <p:xfrm>
          <a:off x="1011238" y="1231900"/>
          <a:ext cx="4179887" cy="557213"/>
        </p:xfrm>
        <a:graphic>
          <a:graphicData uri="http://schemas.openxmlformats.org/presentationml/2006/ole">
            <mc:AlternateContent xmlns:mc="http://schemas.openxmlformats.org/markup-compatibility/2006">
              <mc:Choice xmlns:v="urn:schemas-microsoft-com:vml" Requires="v">
                <p:oleObj spid="_x0000_s494818" name="Equation" r:id="rId3" imgW="2857320" imgH="380880" progId="Equation.DSMT4">
                  <p:embed/>
                </p:oleObj>
              </mc:Choice>
              <mc:Fallback>
                <p:oleObj name="Equation" r:id="rId3" imgW="2857320" imgH="380880" progId="Equation.DSMT4">
                  <p:embed/>
                  <p:pic>
                    <p:nvPicPr>
                      <p:cNvPr id="0" name="Picture 95" descr="lim_(x right arrow a) f(x) = infinity and lim_(x right arrow a) g(x)  = infinit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1231900"/>
                        <a:ext cx="4179887"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8"/>
          </p:nvPr>
        </p:nvSpPr>
        <p:spPr>
          <a:xfrm>
            <a:off x="5273485" y="1307244"/>
            <a:ext cx="1752609" cy="342042"/>
          </a:xfrm>
        </p:spPr>
        <p:txBody>
          <a:bodyPr/>
          <a:lstStyle/>
          <a:p>
            <a:pPr>
              <a:lnSpc>
                <a:spcPct val="100000"/>
              </a:lnSpc>
            </a:pPr>
            <a:r>
              <a:rPr lang="en-US" altLang="en-US" dirty="0"/>
              <a:t>then the limit</a:t>
            </a:r>
          </a:p>
        </p:txBody>
      </p:sp>
      <p:graphicFrame>
        <p:nvGraphicFramePr>
          <p:cNvPr id="12" name="Content Placeholder 11" descr="lim_(x right arrow a)([f(x) minus g(x)])">
            <a:extLst>
              <a:ext uri="{FF2B5EF4-FFF2-40B4-BE49-F238E27FC236}">
                <a16:creationId xmlns:a16="http://schemas.microsoft.com/office/drawing/2014/main" xmlns="" id="{F9D5886E-0BDA-49F8-A47A-3C9E507EB558}"/>
              </a:ext>
            </a:extLst>
          </p:cNvPr>
          <p:cNvGraphicFramePr>
            <a:graphicFrameLocks noGrp="1" noChangeAspect="1"/>
          </p:cNvGraphicFramePr>
          <p:nvPr>
            <p:ph sz="quarter" idx="24"/>
            <p:extLst>
              <p:ext uri="{D42A27DB-BD31-4B8C-83A1-F6EECF244321}">
                <p14:modId xmlns:p14="http://schemas.microsoft.com/office/powerpoint/2010/main" val="2285111364"/>
              </p:ext>
            </p:extLst>
          </p:nvPr>
        </p:nvGraphicFramePr>
        <p:xfrm>
          <a:off x="5191125" y="1857374"/>
          <a:ext cx="2432035" cy="581025"/>
        </p:xfrm>
        <a:graphic>
          <a:graphicData uri="http://schemas.openxmlformats.org/presentationml/2006/ole">
            <mc:AlternateContent xmlns:mc="http://schemas.openxmlformats.org/markup-compatibility/2006">
              <mc:Choice xmlns:v="urn:schemas-microsoft-com:vml" Requires="v">
                <p:oleObj spid="_x0000_s494819" name="Equation" r:id="rId5" imgW="2286000" imgH="545760" progId="Equation.DSMT4">
                  <p:embed/>
                </p:oleObj>
              </mc:Choice>
              <mc:Fallback>
                <p:oleObj name="Equation" r:id="rId5" imgW="2286000" imgH="545760" progId="Equation.DSMT4">
                  <p:embed/>
                  <p:pic>
                    <p:nvPicPr>
                      <p:cNvPr id="0" name="Picture 94" descr="lim_(x right arrow a)([f(x) minus g(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125" y="1857374"/>
                        <a:ext cx="243203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CE2589FC-D533-4CE1-BBBA-CDDA00EFC133}"/>
              </a:ext>
            </a:extLst>
          </p:cNvPr>
          <p:cNvSpPr>
            <a:spLocks noGrp="1"/>
          </p:cNvSpPr>
          <p:nvPr>
            <p:ph sz="quarter" idx="25"/>
          </p:nvPr>
        </p:nvSpPr>
        <p:spPr>
          <a:xfrm>
            <a:off x="736600" y="2919185"/>
            <a:ext cx="10712450" cy="1806804"/>
          </a:xfrm>
        </p:spPr>
        <p:txBody>
          <a:bodyPr/>
          <a:lstStyle/>
          <a:p>
            <a:pPr>
              <a:lnSpc>
                <a:spcPct val="100000"/>
              </a:lnSpc>
            </a:pPr>
            <a:r>
              <a:rPr lang="en-US" altLang="en-US"/>
              <a:t>is called an </a:t>
            </a:r>
            <a:r>
              <a:rPr lang="en-US" altLang="en-US" b="1"/>
              <a:t>indeterminate form of type</a:t>
            </a:r>
            <a:r>
              <a:rPr lang="en-US" altLang="en-US"/>
              <a:t> </a:t>
            </a:r>
            <a:r>
              <a:rPr lang="en-US" altLang="en-US">
                <a:sym typeface="Symbol" panose="05050102010706020507" pitchFamily="18" charset="2"/>
              </a:rPr>
              <a:t>∞ </a:t>
            </a:r>
            <a:r>
              <a:rPr lang="en-US" altLang="en-US"/>
              <a:t>− </a:t>
            </a:r>
            <a:r>
              <a:rPr lang="en-US" altLang="en-US">
                <a:sym typeface="Symbol" panose="05050102010706020507" pitchFamily="18" charset="2"/>
              </a:rPr>
              <a:t>∞</a:t>
            </a:r>
            <a:r>
              <a:rPr lang="en-US" altLang="en-US"/>
              <a:t>. Again there is a contest between </a:t>
            </a:r>
            <a:r>
              <a:rPr lang="en-US" altLang="en-US" i="1"/>
              <a:t>f </a:t>
            </a:r>
            <a:r>
              <a:rPr lang="en-US" altLang="en-US"/>
              <a:t>and </a:t>
            </a:r>
            <a:r>
              <a:rPr lang="en-US" altLang="en-US" i="1"/>
              <a:t>g</a:t>
            </a:r>
            <a:r>
              <a:rPr lang="en-US" altLang="en-US"/>
              <a:t>.</a:t>
            </a:r>
          </a:p>
          <a:p>
            <a:pPr>
              <a:lnSpc>
                <a:spcPct val="100000"/>
              </a:lnSpc>
            </a:pPr>
            <a:r>
              <a:rPr lang="en-US" altLang="en-US"/>
              <a:t>Will the answer be </a:t>
            </a:r>
            <a:r>
              <a:rPr lang="en-US" altLang="en-US">
                <a:sym typeface="Symbol" panose="05050102010706020507" pitchFamily="18" charset="2"/>
              </a:rPr>
              <a:t>∞ </a:t>
            </a:r>
            <a:r>
              <a:rPr lang="en-US" altLang="en-US"/>
              <a:t>(</a:t>
            </a:r>
            <a:r>
              <a:rPr lang="en-US" altLang="en-US" i="1"/>
              <a:t>f </a:t>
            </a:r>
            <a:r>
              <a:rPr lang="en-US" altLang="en-US"/>
              <a:t>wins) or will it be −</a:t>
            </a:r>
            <a:r>
              <a:rPr lang="en-US" altLang="en-US">
                <a:sym typeface="Symbol" panose="05050102010706020507" pitchFamily="18" charset="2"/>
              </a:rPr>
              <a:t>∞ </a:t>
            </a:r>
            <a:r>
              <a:rPr lang="en-US" altLang="en-US"/>
              <a:t>(</a:t>
            </a:r>
            <a:r>
              <a:rPr lang="en-US" altLang="en-US" i="1"/>
              <a:t>g</a:t>
            </a:r>
            <a:r>
              <a:rPr lang="en-US" altLang="en-US"/>
              <a:t> wins) or will they compromise on a finite number? To find out, we try to convert the difference into a quotient (for instance, by using a common denominator, or rationalization, or factoring</a:t>
            </a:r>
            <a:endParaRPr lang="en-US" dirty="0"/>
          </a:p>
        </p:txBody>
      </p:sp>
      <p:sp>
        <p:nvSpPr>
          <p:cNvPr id="6" name="Content Placeholder 5">
            <a:extLst>
              <a:ext uri="{FF2B5EF4-FFF2-40B4-BE49-F238E27FC236}">
                <a16:creationId xmlns:a16="http://schemas.microsoft.com/office/drawing/2014/main" xmlns="" id="{6D84B67C-91D2-4EE5-9A1C-484D6CD5139D}"/>
              </a:ext>
            </a:extLst>
          </p:cNvPr>
          <p:cNvSpPr>
            <a:spLocks noGrp="1"/>
          </p:cNvSpPr>
          <p:nvPr>
            <p:ph sz="quarter" idx="26"/>
          </p:nvPr>
        </p:nvSpPr>
        <p:spPr>
          <a:xfrm>
            <a:off x="736600" y="4919373"/>
            <a:ext cx="9189065" cy="301628"/>
          </a:xfrm>
        </p:spPr>
        <p:txBody>
          <a:bodyPr/>
          <a:lstStyle/>
          <a:p>
            <a:r>
              <a:rPr lang="en-US" altLang="en-US" dirty="0"/>
              <a:t>out a common factor) so that we have an indeterminate form of type</a:t>
            </a:r>
            <a:endParaRPr lang="en-US" dirty="0"/>
          </a:p>
        </p:txBody>
      </p:sp>
      <p:graphicFrame>
        <p:nvGraphicFramePr>
          <p:cNvPr id="14" name="Content Placeholder 13" descr="0∕0 or infinity∕infinity.">
            <a:extLst>
              <a:ext uri="{FF2B5EF4-FFF2-40B4-BE49-F238E27FC236}">
                <a16:creationId xmlns:a16="http://schemas.microsoft.com/office/drawing/2014/main" xmlns="" id="{E03620D1-941B-4637-A00E-55AB847B94CA}"/>
              </a:ext>
            </a:extLst>
          </p:cNvPr>
          <p:cNvGraphicFramePr>
            <a:graphicFrameLocks noGrp="1" noChangeAspect="1"/>
          </p:cNvGraphicFramePr>
          <p:nvPr>
            <p:ph sz="quarter" idx="29"/>
            <p:extLst>
              <p:ext uri="{D42A27DB-BD31-4B8C-83A1-F6EECF244321}">
                <p14:modId xmlns:p14="http://schemas.microsoft.com/office/powerpoint/2010/main" val="2564255361"/>
              </p:ext>
            </p:extLst>
          </p:nvPr>
        </p:nvGraphicFramePr>
        <p:xfrm>
          <a:off x="9983721" y="4879745"/>
          <a:ext cx="927100" cy="431800"/>
        </p:xfrm>
        <a:graphic>
          <a:graphicData uri="http://schemas.openxmlformats.org/presentationml/2006/ole">
            <mc:AlternateContent xmlns:mc="http://schemas.openxmlformats.org/markup-compatibility/2006">
              <mc:Choice xmlns:v="urn:schemas-microsoft-com:vml" Requires="v">
                <p:oleObj spid="_x0000_s494820" name="Equation" r:id="rId7" imgW="927000" imgH="431640" progId="Equation.DSMT4">
                  <p:embed/>
                </p:oleObj>
              </mc:Choice>
              <mc:Fallback>
                <p:oleObj name="Equation" r:id="rId7" imgW="927000" imgH="431640" progId="Equation.DSMT4">
                  <p:embed/>
                  <p:pic>
                    <p:nvPicPr>
                      <p:cNvPr id="0" name="Picture 96" descr="0/0 or infinity /infinity"/>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83721" y="4879745"/>
                        <a:ext cx="927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386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9833B901-BBF6-4451-A912-99DB433DD4F7}"/>
              </a:ext>
            </a:extLst>
          </p:cNvPr>
          <p:cNvSpPr>
            <a:spLocks noGrp="1"/>
          </p:cNvSpPr>
          <p:nvPr>
            <p:ph type="title"/>
          </p:nvPr>
        </p:nvSpPr>
        <p:spPr>
          <a:xfrm>
            <a:off x="838200" y="384175"/>
            <a:ext cx="10515600" cy="672105"/>
          </a:xfrm>
        </p:spPr>
        <p:txBody>
          <a:bodyPr/>
          <a:lstStyle/>
          <a:p>
            <a:r>
              <a:rPr lang="en-US" altLang="en-US" dirty="0"/>
              <a:t>Example 7</a:t>
            </a:r>
            <a:endParaRPr lang="en-US" dirty="0"/>
          </a:p>
        </p:txBody>
      </p:sp>
      <p:sp>
        <p:nvSpPr>
          <p:cNvPr id="3" name="Content Placeholder 2">
            <a:extLst>
              <a:ext uri="{FF2B5EF4-FFF2-40B4-BE49-F238E27FC236}">
                <a16:creationId xmlns:a16="http://schemas.microsoft.com/office/drawing/2014/main" xmlns="" id="{8BD8A968-030E-4E55-9981-9C6FEC188151}"/>
              </a:ext>
            </a:extLst>
          </p:cNvPr>
          <p:cNvSpPr>
            <a:spLocks noGrp="1"/>
          </p:cNvSpPr>
          <p:nvPr>
            <p:ph sz="quarter" idx="23"/>
          </p:nvPr>
        </p:nvSpPr>
        <p:spPr>
          <a:xfrm>
            <a:off x="736600" y="1332592"/>
            <a:ext cx="1295400" cy="260350"/>
          </a:xfrm>
        </p:spPr>
        <p:txBody>
          <a:bodyPr/>
          <a:lstStyle/>
          <a:p>
            <a:pPr>
              <a:lnSpc>
                <a:spcPct val="100000"/>
              </a:lnSpc>
            </a:pPr>
            <a:r>
              <a:rPr lang="en-US" altLang="en-US" dirty="0"/>
              <a:t>Compute</a:t>
            </a:r>
          </a:p>
        </p:txBody>
      </p:sp>
      <p:graphicFrame>
        <p:nvGraphicFramePr>
          <p:cNvPr id="12" name="Content Placeholder 11" descr="lim_(x right arrow (1^+))(((1∕ln(x)) minus (1∕(x minus 1)))).">
            <a:extLst>
              <a:ext uri="{FF2B5EF4-FFF2-40B4-BE49-F238E27FC236}">
                <a16:creationId xmlns:a16="http://schemas.microsoft.com/office/drawing/2014/main" xmlns="" id="{3AF9AF36-6890-491C-9C6B-BCC68C82664B}"/>
              </a:ext>
            </a:extLst>
          </p:cNvPr>
          <p:cNvGraphicFramePr>
            <a:graphicFrameLocks noGrp="1" noChangeAspect="1"/>
          </p:cNvGraphicFramePr>
          <p:nvPr>
            <p:ph sz="quarter" idx="24"/>
            <p:extLst>
              <p:ext uri="{D42A27DB-BD31-4B8C-83A1-F6EECF244321}">
                <p14:modId xmlns:p14="http://schemas.microsoft.com/office/powerpoint/2010/main" val="2872858017"/>
              </p:ext>
            </p:extLst>
          </p:nvPr>
        </p:nvGraphicFramePr>
        <p:xfrm>
          <a:off x="2041525" y="1121455"/>
          <a:ext cx="2351088" cy="822325"/>
        </p:xfrm>
        <a:graphic>
          <a:graphicData uri="http://schemas.openxmlformats.org/presentationml/2006/ole">
            <mc:AlternateContent xmlns:mc="http://schemas.openxmlformats.org/markup-compatibility/2006">
              <mc:Choice xmlns:v="urn:schemas-microsoft-com:vml" Requires="v">
                <p:oleObj spid="_x0000_s495869" name="Equation" r:id="rId3" imgW="2323800" imgH="812520" progId="Equation.DSMT4">
                  <p:embed/>
                </p:oleObj>
              </mc:Choice>
              <mc:Fallback>
                <p:oleObj name="Equation" r:id="rId3" imgW="2323800" imgH="812520" progId="Equation.DSMT4">
                  <p:embed/>
                  <p:pic>
                    <p:nvPicPr>
                      <p:cNvPr id="0" name="Picture 121" descr="lim_(x right arrow (1^+))(((1/ln(x)) minus (1/(x minus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1121455"/>
                        <a:ext cx="2351088"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F7A0CD6A-D926-4FE1-8B30-2EC8D61D56F7}"/>
              </a:ext>
            </a:extLst>
          </p:cNvPr>
          <p:cNvSpPr>
            <a:spLocks noGrp="1"/>
          </p:cNvSpPr>
          <p:nvPr>
            <p:ph sz="quarter" idx="25"/>
          </p:nvPr>
        </p:nvSpPr>
        <p:spPr>
          <a:xfrm>
            <a:off x="736600" y="2324099"/>
            <a:ext cx="2108200" cy="782679"/>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First notice that</a:t>
            </a:r>
            <a:endParaRPr lang="en-US" dirty="0"/>
          </a:p>
        </p:txBody>
      </p:sp>
      <p:graphicFrame>
        <p:nvGraphicFramePr>
          <p:cNvPr id="14" name="Content Placeholder 13" descr="(1∕(In x)) right arrow infinity and (1∕(x minus 1) right arrow infinity as x right arrow 1^+,">
            <a:extLst>
              <a:ext uri="{FF2B5EF4-FFF2-40B4-BE49-F238E27FC236}">
                <a16:creationId xmlns:a16="http://schemas.microsoft.com/office/drawing/2014/main" xmlns="" id="{AC9F65E2-7D8A-4C95-B87C-2F5B6638ABF0}"/>
              </a:ext>
            </a:extLst>
          </p:cNvPr>
          <p:cNvGraphicFramePr>
            <a:graphicFrameLocks noGrp="1" noChangeAspect="1"/>
          </p:cNvGraphicFramePr>
          <p:nvPr>
            <p:ph sz="quarter" idx="26"/>
            <p:extLst>
              <p:ext uri="{D42A27DB-BD31-4B8C-83A1-F6EECF244321}">
                <p14:modId xmlns:p14="http://schemas.microsoft.com/office/powerpoint/2010/main" val="1465283830"/>
              </p:ext>
            </p:extLst>
          </p:nvPr>
        </p:nvGraphicFramePr>
        <p:xfrm>
          <a:off x="2936875" y="2571750"/>
          <a:ext cx="5089525" cy="833438"/>
        </p:xfrm>
        <a:graphic>
          <a:graphicData uri="http://schemas.openxmlformats.org/presentationml/2006/ole">
            <mc:AlternateContent xmlns:mc="http://schemas.openxmlformats.org/markup-compatibility/2006">
              <mc:Choice xmlns:v="urn:schemas-microsoft-com:vml" Requires="v">
                <p:oleObj spid="_x0000_s495870" name="Equation" r:id="rId5" imgW="5117760" imgH="838080" progId="Equation.DSMT4">
                  <p:embed/>
                </p:oleObj>
              </mc:Choice>
              <mc:Fallback>
                <p:oleObj name="Equation" r:id="rId5" imgW="5117760" imgH="838080" progId="Equation.DSMT4">
                  <p:embed/>
                  <p:pic>
                    <p:nvPicPr>
                      <p:cNvPr id="0" name="Picture 122" descr="(1/(In x)) right arrow infinity and (1/(x minus 1) right arrow infinity as x right arrow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875" y="2571750"/>
                        <a:ext cx="508952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77C78329-8CF0-4502-A3EF-FF9ECD9BFD6E}"/>
              </a:ext>
            </a:extLst>
          </p:cNvPr>
          <p:cNvSpPr>
            <a:spLocks noGrp="1"/>
          </p:cNvSpPr>
          <p:nvPr>
            <p:ph sz="quarter" idx="27"/>
          </p:nvPr>
        </p:nvSpPr>
        <p:spPr>
          <a:xfrm>
            <a:off x="8086927" y="2787112"/>
            <a:ext cx="3716615" cy="280808"/>
          </a:xfrm>
        </p:spPr>
        <p:txBody>
          <a:bodyPr/>
          <a:lstStyle/>
          <a:p>
            <a:r>
              <a:rPr lang="en-US" altLang="en-US" dirty="0"/>
              <a:t>so the limit is indeterminate</a:t>
            </a:r>
            <a:endParaRPr lang="en-US" dirty="0"/>
          </a:p>
        </p:txBody>
      </p:sp>
      <p:sp>
        <p:nvSpPr>
          <p:cNvPr id="8" name="Content Placeholder 7">
            <a:extLst>
              <a:ext uri="{FF2B5EF4-FFF2-40B4-BE49-F238E27FC236}">
                <a16:creationId xmlns:a16="http://schemas.microsoft.com/office/drawing/2014/main" xmlns="" id="{BB96AC72-ACDC-485F-89D7-A3A2DB38427E}"/>
              </a:ext>
            </a:extLst>
          </p:cNvPr>
          <p:cNvSpPr>
            <a:spLocks noGrp="1"/>
          </p:cNvSpPr>
          <p:nvPr>
            <p:ph sz="quarter" idx="28"/>
          </p:nvPr>
        </p:nvSpPr>
        <p:spPr>
          <a:xfrm>
            <a:off x="736600" y="3266852"/>
            <a:ext cx="1923473" cy="331558"/>
          </a:xfrm>
        </p:spPr>
        <p:txBody>
          <a:bodyPr/>
          <a:lstStyle/>
          <a:p>
            <a:r>
              <a:rPr lang="en-IN" altLang="en-US" dirty="0"/>
              <a:t>of type </a:t>
            </a:r>
            <a:r>
              <a:rPr lang="en-IN" altLang="en-US" dirty="0">
                <a:sym typeface="Symbol" panose="05050102010706020507" pitchFamily="18" charset="2"/>
              </a:rPr>
              <a:t>∞</a:t>
            </a:r>
            <a:r>
              <a:rPr lang="en-IN" altLang="en-US" dirty="0"/>
              <a:t> </a:t>
            </a:r>
            <a:r>
              <a:rPr lang="en-US" altLang="en-US" dirty="0"/>
              <a:t>−</a:t>
            </a:r>
            <a:r>
              <a:rPr lang="en-IN" altLang="en-US" dirty="0">
                <a:sym typeface="Symbol" panose="05050102010706020507" pitchFamily="18" charset="2"/>
              </a:rPr>
              <a:t>∞</a:t>
            </a:r>
            <a:r>
              <a:rPr lang="en-US" altLang="en-US" dirty="0"/>
              <a:t>.</a:t>
            </a:r>
            <a:endParaRPr lang="en-US" dirty="0"/>
          </a:p>
        </p:txBody>
      </p:sp>
      <p:sp>
        <p:nvSpPr>
          <p:cNvPr id="9" name="Content Placeholder 8">
            <a:extLst>
              <a:ext uri="{FF2B5EF4-FFF2-40B4-BE49-F238E27FC236}">
                <a16:creationId xmlns:a16="http://schemas.microsoft.com/office/drawing/2014/main" xmlns="" id="{ABD5800D-D8FF-4A99-B592-EB4AB99D0160}"/>
              </a:ext>
            </a:extLst>
          </p:cNvPr>
          <p:cNvSpPr>
            <a:spLocks noGrp="1"/>
          </p:cNvSpPr>
          <p:nvPr>
            <p:ph sz="quarter" idx="29"/>
          </p:nvPr>
        </p:nvSpPr>
        <p:spPr>
          <a:xfrm>
            <a:off x="736600" y="3810339"/>
            <a:ext cx="10712450" cy="331791"/>
          </a:xfrm>
        </p:spPr>
        <p:txBody>
          <a:bodyPr/>
          <a:lstStyle/>
          <a:p>
            <a:r>
              <a:rPr lang="en-US" altLang="en-US" dirty="0"/>
              <a:t>Here we </a:t>
            </a:r>
            <a:r>
              <a:rPr lang="en-IN" altLang="en-US" dirty="0"/>
              <a:t>can start with a common denominator </a:t>
            </a:r>
            <a:r>
              <a:rPr lang="en-US" altLang="en-US" dirty="0"/>
              <a:t>:</a:t>
            </a:r>
          </a:p>
        </p:txBody>
      </p:sp>
      <p:graphicFrame>
        <p:nvGraphicFramePr>
          <p:cNvPr id="17" name="Content Placeholder 16" descr="lim_(x right arrow (1^+))(((1∕ln(x)) minus (1∕(x minus 1)))) = lim_(x right arrow (1^+))((x minus 1 minus ln(x))∕(x minus 1)ln(x))">
            <a:extLst>
              <a:ext uri="{FF2B5EF4-FFF2-40B4-BE49-F238E27FC236}">
                <a16:creationId xmlns:a16="http://schemas.microsoft.com/office/drawing/2014/main" xmlns="" id="{24497834-69DC-4546-9B56-A6E590A15F88}"/>
              </a:ext>
            </a:extLst>
          </p:cNvPr>
          <p:cNvGraphicFramePr>
            <a:graphicFrameLocks noGrp="1" noChangeAspect="1"/>
          </p:cNvGraphicFramePr>
          <p:nvPr>
            <p:ph sz="quarter" idx="30"/>
            <p:extLst>
              <p:ext uri="{D42A27DB-BD31-4B8C-83A1-F6EECF244321}">
                <p14:modId xmlns:p14="http://schemas.microsoft.com/office/powerpoint/2010/main" val="3378760946"/>
              </p:ext>
            </p:extLst>
          </p:nvPr>
        </p:nvGraphicFramePr>
        <p:xfrm>
          <a:off x="3779838" y="4537075"/>
          <a:ext cx="4630737" cy="904875"/>
        </p:xfrm>
        <a:graphic>
          <a:graphicData uri="http://schemas.openxmlformats.org/presentationml/2006/ole">
            <mc:AlternateContent xmlns:mc="http://schemas.openxmlformats.org/markup-compatibility/2006">
              <mc:Choice xmlns:v="urn:schemas-microsoft-com:vml" Requires="v">
                <p:oleObj spid="_x0000_s495871" name="Equation" r:id="rId7" imgW="4419360" imgH="863280" progId="Equation.DSMT4">
                  <p:embed/>
                </p:oleObj>
              </mc:Choice>
              <mc:Fallback>
                <p:oleObj name="Equation" r:id="rId7" imgW="4419360" imgH="863280" progId="Equation.DSMT4">
                  <p:embed/>
                  <p:pic>
                    <p:nvPicPr>
                      <p:cNvPr id="0" name="Picture 123" descr="lim_(x right arrow (1^+))(((1/ln(x)) minus (1/(x minus 1)))) = lim_(x right arrow (1^+))((x minus 1 minus ln(x))/(x minus 1)ln(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4537075"/>
                        <a:ext cx="4630737"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543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833B901-BBF6-4451-A912-99DB433DD4F7}"/>
              </a:ext>
            </a:extLst>
          </p:cNvPr>
          <p:cNvSpPr>
            <a:spLocks noGrp="1"/>
          </p:cNvSpPr>
          <p:nvPr>
            <p:ph type="title"/>
          </p:nvPr>
        </p:nvSpPr>
        <p:spPr>
          <a:xfrm>
            <a:off x="838200" y="384175"/>
            <a:ext cx="10515600" cy="672105"/>
          </a:xfrm>
        </p:spPr>
        <p:txBody>
          <a:bodyPr/>
          <a:lstStyle/>
          <a:p>
            <a:r>
              <a:rPr lang="en-US" altLang="en-US" dirty="0"/>
              <a:t>Example 7 – Solution (1 of 2)</a:t>
            </a:r>
            <a:endParaRPr lang="en-US" dirty="0"/>
          </a:p>
        </p:txBody>
      </p:sp>
      <p:sp>
        <p:nvSpPr>
          <p:cNvPr id="3" name="Content Placeholder 2">
            <a:extLst>
              <a:ext uri="{FF2B5EF4-FFF2-40B4-BE49-F238E27FC236}">
                <a16:creationId xmlns:a16="http://schemas.microsoft.com/office/drawing/2014/main" xmlns="" id="{E5E2853B-257F-46C2-998E-D856EE85FEDC}"/>
              </a:ext>
            </a:extLst>
          </p:cNvPr>
          <p:cNvSpPr>
            <a:spLocks noGrp="1"/>
          </p:cNvSpPr>
          <p:nvPr>
            <p:ph sz="quarter" idx="23"/>
          </p:nvPr>
        </p:nvSpPr>
        <p:spPr>
          <a:xfrm>
            <a:off x="736600" y="1289049"/>
            <a:ext cx="10718800" cy="672105"/>
          </a:xfrm>
        </p:spPr>
        <p:txBody>
          <a:bodyPr/>
          <a:lstStyle/>
          <a:p>
            <a:pPr>
              <a:lnSpc>
                <a:spcPct val="100000"/>
              </a:lnSpc>
            </a:pPr>
            <a:r>
              <a:rPr lang="en-IN" altLang="en-US" dirty="0"/>
              <a:t>Both numerator and denominator have a limit of 0, so l’Hospital’s Rule applies, giving</a:t>
            </a:r>
          </a:p>
        </p:txBody>
      </p:sp>
      <p:graphicFrame>
        <p:nvGraphicFramePr>
          <p:cNvPr id="12" name="Content Placeholder 11" descr="lim_(x right arrow (1^+))((x minus 1 minus ln(x))∕(x minus 1)ln(x)) = lim_(x right arrow (1^+))((1 minus (1∕x))/(x minus 1)*(1∕x) + ln(x)).&#10;= (lim_(x right arrow (1^+))((x minus 1)∕(x minus 1 + x ln(x)))">
            <a:extLst>
              <a:ext uri="{FF2B5EF4-FFF2-40B4-BE49-F238E27FC236}">
                <a16:creationId xmlns:a16="http://schemas.microsoft.com/office/drawing/2014/main" xmlns="" id="{F9BF6D97-232E-4425-9E39-B8A27BD08BE2}"/>
              </a:ext>
            </a:extLst>
          </p:cNvPr>
          <p:cNvGraphicFramePr>
            <a:graphicFrameLocks noGrp="1" noChangeAspect="1"/>
          </p:cNvGraphicFramePr>
          <p:nvPr>
            <p:ph sz="quarter" idx="24"/>
            <p:extLst>
              <p:ext uri="{D42A27DB-BD31-4B8C-83A1-F6EECF244321}">
                <p14:modId xmlns:p14="http://schemas.microsoft.com/office/powerpoint/2010/main" val="4273437939"/>
              </p:ext>
            </p:extLst>
          </p:nvPr>
        </p:nvGraphicFramePr>
        <p:xfrm>
          <a:off x="3817485" y="2041302"/>
          <a:ext cx="4808812" cy="2312987"/>
        </p:xfrm>
        <a:graphic>
          <a:graphicData uri="http://schemas.openxmlformats.org/presentationml/2006/ole">
            <mc:AlternateContent xmlns:mc="http://schemas.openxmlformats.org/markup-compatibility/2006">
              <mc:Choice xmlns:v="urn:schemas-microsoft-com:vml" Requires="v">
                <p:oleObj spid="_x0000_s496807" name="Equation" r:id="rId3" imgW="5067000" imgH="2438280" progId="Equation.DSMT4">
                  <p:embed/>
                </p:oleObj>
              </mc:Choice>
              <mc:Fallback>
                <p:oleObj name="Equation" r:id="rId3" imgW="5067000" imgH="2438280" progId="Equation.DSMT4">
                  <p:embed/>
                  <p:pic>
                    <p:nvPicPr>
                      <p:cNvPr id="0" name="Picture 79" descr="lim_(x right arrow (1^+))((x minus 1 minus ln(x))/(x minus 1)ln(x)) = lim_(x right arrow (1^+))((1 minus (1/x))/(x minus 1)*(1/x) + ln(x))  = (lim_(x right arrow (1^+))((x minus 1)/x minus 1 + x ln(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485" y="2041302"/>
                        <a:ext cx="4808812" cy="231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AEA8207E-FBA7-4C4E-A826-0EF72FA4C266}"/>
              </a:ext>
            </a:extLst>
          </p:cNvPr>
          <p:cNvSpPr>
            <a:spLocks noGrp="1"/>
          </p:cNvSpPr>
          <p:nvPr>
            <p:ph sz="quarter" idx="25"/>
          </p:nvPr>
        </p:nvSpPr>
        <p:spPr>
          <a:xfrm>
            <a:off x="736600" y="4956877"/>
            <a:ext cx="6142055" cy="352858"/>
          </a:xfrm>
        </p:spPr>
        <p:txBody>
          <a:bodyPr/>
          <a:lstStyle/>
          <a:p>
            <a:r>
              <a:rPr lang="en-IN" altLang="en-US" dirty="0"/>
              <a:t>Again we have an indeterminate limit of type</a:t>
            </a:r>
            <a:endParaRPr lang="en-US" dirty="0"/>
          </a:p>
        </p:txBody>
      </p:sp>
      <p:graphicFrame>
        <p:nvGraphicFramePr>
          <p:cNvPr id="14" name="Content Placeholder 13" descr="(0∕0).">
            <a:extLst>
              <a:ext uri="{FF2B5EF4-FFF2-40B4-BE49-F238E27FC236}">
                <a16:creationId xmlns:a16="http://schemas.microsoft.com/office/drawing/2014/main" xmlns="" id="{43DE9BA0-7ACA-4EF3-86F7-79C23D935A63}"/>
              </a:ext>
            </a:extLst>
          </p:cNvPr>
          <p:cNvGraphicFramePr>
            <a:graphicFrameLocks noGrp="1" noChangeAspect="1"/>
          </p:cNvGraphicFramePr>
          <p:nvPr>
            <p:ph sz="quarter" idx="26"/>
            <p:extLst>
              <p:ext uri="{D42A27DB-BD31-4B8C-83A1-F6EECF244321}">
                <p14:modId xmlns:p14="http://schemas.microsoft.com/office/powerpoint/2010/main" val="2121624263"/>
              </p:ext>
            </p:extLst>
          </p:nvPr>
        </p:nvGraphicFramePr>
        <p:xfrm>
          <a:off x="6864141" y="4867502"/>
          <a:ext cx="217487" cy="485775"/>
        </p:xfrm>
        <a:graphic>
          <a:graphicData uri="http://schemas.openxmlformats.org/presentationml/2006/ole">
            <mc:AlternateContent xmlns:mc="http://schemas.openxmlformats.org/markup-compatibility/2006">
              <mc:Choice xmlns:v="urn:schemas-microsoft-com:vml" Requires="v">
                <p:oleObj spid="_x0000_s496808" name="Equation" r:id="rId5" imgW="330120" imgH="736560" progId="Equation.DSMT4">
                  <p:embed/>
                </p:oleObj>
              </mc:Choice>
              <mc:Fallback>
                <p:oleObj name="Equation" r:id="rId5" imgW="330120" imgH="736560" progId="Equation.DSMT4">
                  <p:embed/>
                  <p:pic>
                    <p:nvPicPr>
                      <p:cNvPr id="0" name="Picture 80" descr="0/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4141" y="4867502"/>
                        <a:ext cx="21748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8718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833B901-BBF6-4451-A912-99DB433DD4F7}"/>
              </a:ext>
            </a:extLst>
          </p:cNvPr>
          <p:cNvSpPr>
            <a:spLocks noGrp="1"/>
          </p:cNvSpPr>
          <p:nvPr>
            <p:ph type="title"/>
          </p:nvPr>
        </p:nvSpPr>
        <p:spPr>
          <a:xfrm>
            <a:off x="838200" y="384175"/>
            <a:ext cx="10515600" cy="672105"/>
          </a:xfrm>
        </p:spPr>
        <p:txBody>
          <a:bodyPr/>
          <a:lstStyle/>
          <a:p>
            <a:r>
              <a:rPr lang="en-US" altLang="en-US" dirty="0"/>
              <a:t>Example 7 – Solution (2 of 2)</a:t>
            </a:r>
            <a:endParaRPr lang="en-US" dirty="0"/>
          </a:p>
        </p:txBody>
      </p:sp>
      <p:sp>
        <p:nvSpPr>
          <p:cNvPr id="3" name="Content Placeholder 2">
            <a:extLst>
              <a:ext uri="{FF2B5EF4-FFF2-40B4-BE49-F238E27FC236}">
                <a16:creationId xmlns:a16="http://schemas.microsoft.com/office/drawing/2014/main" xmlns="" id="{467C829F-2B4C-41D4-8EDC-7585BFD3A24F}"/>
              </a:ext>
            </a:extLst>
          </p:cNvPr>
          <p:cNvSpPr>
            <a:spLocks noGrp="1"/>
          </p:cNvSpPr>
          <p:nvPr>
            <p:ph sz="quarter" idx="23"/>
          </p:nvPr>
        </p:nvSpPr>
        <p:spPr/>
        <p:txBody>
          <a:bodyPr/>
          <a:lstStyle/>
          <a:p>
            <a:pPr>
              <a:lnSpc>
                <a:spcPct val="100000"/>
              </a:lnSpc>
            </a:pPr>
            <a:r>
              <a:rPr lang="en-IN" altLang="en-US" dirty="0"/>
              <a:t>We apply l’Hospital’s Rule a second time:</a:t>
            </a:r>
            <a:endParaRPr lang="en-US" altLang="en-US" dirty="0"/>
          </a:p>
        </p:txBody>
      </p:sp>
      <p:graphicFrame>
        <p:nvGraphicFramePr>
          <p:cNvPr id="8" name="Content Placeholder 7" descr="lim_(x right arrow (1^+))((x minus 1)∕(x minus 1 + x ln(x))) = lim_(x right arrow (1^+))(1∕(1 + x*(1∕x) + ln(x)).&#10;= (lim_(x right arrow (1^+))(1∕(2 + ln (x))) = (1/2)">
            <a:extLst>
              <a:ext uri="{FF2B5EF4-FFF2-40B4-BE49-F238E27FC236}">
                <a16:creationId xmlns:a16="http://schemas.microsoft.com/office/drawing/2014/main" xmlns="" id="{E36FD927-5FF8-4425-A78B-BA9CD182EB98}"/>
              </a:ext>
            </a:extLst>
          </p:cNvPr>
          <p:cNvGraphicFramePr>
            <a:graphicFrameLocks noGrp="1" noChangeAspect="1"/>
          </p:cNvGraphicFramePr>
          <p:nvPr>
            <p:ph sz="quarter" idx="24"/>
            <p:extLst>
              <p:ext uri="{D42A27DB-BD31-4B8C-83A1-F6EECF244321}">
                <p14:modId xmlns:p14="http://schemas.microsoft.com/office/powerpoint/2010/main" val="1498064477"/>
              </p:ext>
            </p:extLst>
          </p:nvPr>
        </p:nvGraphicFramePr>
        <p:xfrm>
          <a:off x="2991304" y="2259012"/>
          <a:ext cx="5238296" cy="2151445"/>
        </p:xfrm>
        <a:graphic>
          <a:graphicData uri="http://schemas.openxmlformats.org/presentationml/2006/ole">
            <mc:AlternateContent xmlns:mc="http://schemas.openxmlformats.org/markup-compatibility/2006">
              <mc:Choice xmlns:v="urn:schemas-microsoft-com:vml" Requires="v">
                <p:oleObj spid="_x0000_s497748" name="Equation" r:id="rId3" imgW="5067000" imgH="2082600" progId="Equation.DSMT4">
                  <p:embed/>
                </p:oleObj>
              </mc:Choice>
              <mc:Fallback>
                <p:oleObj name="Equation" r:id="rId3" imgW="5067000" imgH="2082600" progId="Equation.DSMT4">
                  <p:embed/>
                  <p:pic>
                    <p:nvPicPr>
                      <p:cNvPr id="0" name="Picture 40" descr="lim_(x right arrow (1^+))((x minus 1)/x minus 1 + x ln(x)) = lim_(x right arrow (1^+))(1/1 + x*(1/x) + ln(x))  = (lim_(x right arrow (1^+))(1/2 + ln (x)) =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1304" y="2259012"/>
                        <a:ext cx="5238296" cy="2151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0900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r>
              <a:rPr lang="en-IN" dirty="0">
                <a:solidFill>
                  <a:srgbClr val="0079C2"/>
                </a:solidFill>
              </a:rPr>
              <a:t>       Indeterminate Powers</a:t>
            </a:r>
            <a:endParaRPr lang="en-IN" sz="4000" dirty="0">
              <a:solidFill>
                <a:srgbClr val="0079C2"/>
              </a:solidFill>
            </a:endParaRPr>
          </a:p>
        </p:txBody>
      </p:sp>
      <p:graphicFrame>
        <p:nvGraphicFramePr>
          <p:cNvPr id="3" name="Content Placeholder 2" descr="(Types 0^0, infinity^0, 1^infinity)"/>
          <p:cNvGraphicFramePr>
            <a:graphicFrameLocks noGrp="1" noChangeAspect="1"/>
          </p:cNvGraphicFramePr>
          <p:nvPr>
            <p:ph sz="quarter" idx="25"/>
            <p:extLst>
              <p:ext uri="{D42A27DB-BD31-4B8C-83A1-F6EECF244321}">
                <p14:modId xmlns:p14="http://schemas.microsoft.com/office/powerpoint/2010/main" val="1467531764"/>
              </p:ext>
            </p:extLst>
          </p:nvPr>
        </p:nvGraphicFramePr>
        <p:xfrm>
          <a:off x="6911263" y="2949954"/>
          <a:ext cx="3500851" cy="803180"/>
        </p:xfrm>
        <a:graphic>
          <a:graphicData uri="http://schemas.openxmlformats.org/presentationml/2006/ole">
            <mc:AlternateContent xmlns:mc="http://schemas.openxmlformats.org/markup-compatibility/2006">
              <mc:Choice xmlns:v="urn:schemas-microsoft-com:vml" Requires="v">
                <p:oleObj spid="_x0000_s548911" name="Equation" r:id="rId3" imgW="2323800" imgH="533160" progId="Equation.DSMT4">
                  <p:embed/>
                </p:oleObj>
              </mc:Choice>
              <mc:Fallback>
                <p:oleObj name="Equation" r:id="rId3" imgW="2323800" imgH="533160" progId="Equation.DSMT4">
                  <p:embed/>
                  <p:pic>
                    <p:nvPicPr>
                      <p:cNvPr id="0" name=""/>
                      <p:cNvPicPr/>
                      <p:nvPr/>
                    </p:nvPicPr>
                    <p:blipFill>
                      <a:blip r:embed="rId4"/>
                      <a:stretch>
                        <a:fillRect/>
                      </a:stretch>
                    </p:blipFill>
                    <p:spPr>
                      <a:xfrm>
                        <a:off x="6911263" y="2949954"/>
                        <a:ext cx="3500851" cy="803180"/>
                      </a:xfrm>
                      <a:prstGeom prst="rect">
                        <a:avLst/>
                      </a:prstGeom>
                    </p:spPr>
                  </p:pic>
                </p:oleObj>
              </mc:Fallback>
            </mc:AlternateContent>
          </a:graphicData>
        </a:graphic>
      </p:graphicFrame>
    </p:spTree>
    <p:extLst>
      <p:ext uri="{BB962C8B-B14F-4D97-AF65-F5344CB8AC3E}">
        <p14:creationId xmlns:p14="http://schemas.microsoft.com/office/powerpoint/2010/main" val="415031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58C9CF1A-47D9-4532-B9E2-613BB261FAA7}"/>
              </a:ext>
            </a:extLst>
          </p:cNvPr>
          <p:cNvSpPr>
            <a:spLocks noGrp="1"/>
          </p:cNvSpPr>
          <p:nvPr>
            <p:ph type="title"/>
          </p:nvPr>
        </p:nvSpPr>
        <p:spPr>
          <a:xfrm>
            <a:off x="841248" y="380891"/>
            <a:ext cx="10515600" cy="672105"/>
          </a:xfrm>
        </p:spPr>
        <p:txBody>
          <a:bodyPr/>
          <a:lstStyle/>
          <a:p>
            <a:r>
              <a:rPr lang="en-IN" sz="3700" dirty="0"/>
              <a:t>Indeterminate Forms and </a:t>
            </a:r>
            <a:r>
              <a:rPr lang="en-IN" sz="3700" dirty="0" err="1"/>
              <a:t>l’Hospital’s</a:t>
            </a:r>
            <a:r>
              <a:rPr lang="en-IN" sz="3700" dirty="0"/>
              <a:t> Rule (1 of 2)</a:t>
            </a:r>
          </a:p>
        </p:txBody>
      </p:sp>
      <p:sp>
        <p:nvSpPr>
          <p:cNvPr id="3" name="Content Placeholder 2">
            <a:extLst>
              <a:ext uri="{FF2B5EF4-FFF2-40B4-BE49-F238E27FC236}">
                <a16:creationId xmlns:a16="http://schemas.microsoft.com/office/drawing/2014/main" xmlns="" id="{17B2961C-349A-4C9D-90D4-027337ACC46B}"/>
              </a:ext>
            </a:extLst>
          </p:cNvPr>
          <p:cNvSpPr>
            <a:spLocks noGrp="1"/>
          </p:cNvSpPr>
          <p:nvPr>
            <p:ph sz="quarter" idx="23"/>
          </p:nvPr>
        </p:nvSpPr>
        <p:spPr>
          <a:xfrm>
            <a:off x="736600" y="1289050"/>
            <a:ext cx="8353612" cy="470477"/>
          </a:xfrm>
        </p:spPr>
        <p:txBody>
          <a:bodyPr/>
          <a:lstStyle/>
          <a:p>
            <a:pPr>
              <a:lnSpc>
                <a:spcPct val="100000"/>
              </a:lnSpc>
              <a:spcAft>
                <a:spcPts val="600"/>
              </a:spcAft>
            </a:pPr>
            <a:r>
              <a:rPr lang="en-US" altLang="en-US" dirty="0"/>
              <a:t>Suppose we are trying to analyze the behavior of the function</a:t>
            </a:r>
          </a:p>
        </p:txBody>
      </p:sp>
      <p:graphicFrame>
        <p:nvGraphicFramePr>
          <p:cNvPr id="8" name="Content Placeholder 7" descr="F(x) = (ln (x)∕(x minus 1))">
            <a:extLst>
              <a:ext uri="{FF2B5EF4-FFF2-40B4-BE49-F238E27FC236}">
                <a16:creationId xmlns:a16="http://schemas.microsoft.com/office/drawing/2014/main" xmlns="" id="{783A795F-ED02-4779-B4B2-81E8E8345C75}"/>
              </a:ext>
            </a:extLst>
          </p:cNvPr>
          <p:cNvGraphicFramePr>
            <a:graphicFrameLocks noGrp="1" noChangeAspect="1"/>
          </p:cNvGraphicFramePr>
          <p:nvPr>
            <p:ph sz="quarter" idx="24"/>
            <p:extLst>
              <p:ext uri="{D42A27DB-BD31-4B8C-83A1-F6EECF244321}">
                <p14:modId xmlns:p14="http://schemas.microsoft.com/office/powerpoint/2010/main" val="2334104987"/>
              </p:ext>
            </p:extLst>
          </p:nvPr>
        </p:nvGraphicFramePr>
        <p:xfrm>
          <a:off x="4646613" y="1857375"/>
          <a:ext cx="1739674" cy="769472"/>
        </p:xfrm>
        <a:graphic>
          <a:graphicData uri="http://schemas.openxmlformats.org/presentationml/2006/ole">
            <mc:AlternateContent xmlns:mc="http://schemas.openxmlformats.org/markup-compatibility/2006">
              <mc:Choice xmlns:v="urn:schemas-microsoft-com:vml" Requires="v">
                <p:oleObj spid="_x0000_s477352" name="Equation" r:id="rId3" imgW="1638000" imgH="723600" progId="Equation.DSMT4">
                  <p:embed/>
                </p:oleObj>
              </mc:Choice>
              <mc:Fallback>
                <p:oleObj name="Equation" r:id="rId3" imgW="1638000" imgH="723600" progId="Equation.DSMT4">
                  <p:embed/>
                  <p:pic>
                    <p:nvPicPr>
                      <p:cNvPr id="0" name="Picture 80" descr="F(x) = (ln (x) /(x minus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613" y="1857375"/>
                        <a:ext cx="1739674" cy="769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08477AD-A4A1-47D7-8FF5-EF355D0E009C}"/>
              </a:ext>
            </a:extLst>
          </p:cNvPr>
          <p:cNvSpPr>
            <a:spLocks noGrp="1"/>
          </p:cNvSpPr>
          <p:nvPr>
            <p:ph sz="quarter" idx="25"/>
          </p:nvPr>
        </p:nvSpPr>
        <p:spPr>
          <a:xfrm>
            <a:off x="736600" y="3198411"/>
            <a:ext cx="10712450" cy="769472"/>
          </a:xfrm>
        </p:spPr>
        <p:txBody>
          <a:bodyPr/>
          <a:lstStyle/>
          <a:p>
            <a:pPr>
              <a:lnSpc>
                <a:spcPct val="100000"/>
              </a:lnSpc>
              <a:spcAft>
                <a:spcPts val="600"/>
              </a:spcAft>
            </a:pPr>
            <a:r>
              <a:rPr lang="en-US" altLang="en-US" dirty="0"/>
              <a:t>Although </a:t>
            </a:r>
            <a:r>
              <a:rPr lang="en-US" altLang="en-US" i="1" dirty="0"/>
              <a:t>F</a:t>
            </a:r>
            <a:r>
              <a:rPr lang="en-US" altLang="en-US" dirty="0"/>
              <a:t> is not defined when </a:t>
            </a:r>
            <a:r>
              <a:rPr lang="en-US" altLang="en-US" i="1" dirty="0"/>
              <a:t>x</a:t>
            </a:r>
            <a:r>
              <a:rPr lang="en-US" altLang="en-US" dirty="0"/>
              <a:t> = 1, we need to know how </a:t>
            </a:r>
            <a:r>
              <a:rPr lang="en-US" altLang="en-US" i="1" dirty="0"/>
              <a:t>F</a:t>
            </a:r>
            <a:r>
              <a:rPr lang="en-US" altLang="en-US" dirty="0"/>
              <a:t> behaves </a:t>
            </a:r>
            <a:r>
              <a:rPr lang="en-US" altLang="en-US" i="1" dirty="0"/>
              <a:t>near </a:t>
            </a:r>
            <a:r>
              <a:rPr lang="en-US" altLang="en-US" dirty="0"/>
              <a:t>1. In particular, we would like to know the value of the limit</a:t>
            </a:r>
          </a:p>
        </p:txBody>
      </p:sp>
      <p:graphicFrame>
        <p:nvGraphicFramePr>
          <p:cNvPr id="10" name="Content Placeholder 9" descr="Equation label 1. lim_(x right arrow 1)((ln(x)∕(x minus 1)).">
            <a:extLst>
              <a:ext uri="{FF2B5EF4-FFF2-40B4-BE49-F238E27FC236}">
                <a16:creationId xmlns:a16="http://schemas.microsoft.com/office/drawing/2014/main" xmlns="" id="{D3E7B6B2-1FCF-483C-A777-495C7C4FC7EB}"/>
              </a:ext>
            </a:extLst>
          </p:cNvPr>
          <p:cNvGraphicFramePr>
            <a:graphicFrameLocks noGrp="1" noChangeAspect="1"/>
          </p:cNvGraphicFramePr>
          <p:nvPr>
            <p:ph sz="quarter" idx="26"/>
            <p:extLst>
              <p:ext uri="{D42A27DB-BD31-4B8C-83A1-F6EECF244321}">
                <p14:modId xmlns:p14="http://schemas.microsoft.com/office/powerpoint/2010/main" val="3970413184"/>
              </p:ext>
            </p:extLst>
          </p:nvPr>
        </p:nvGraphicFramePr>
        <p:xfrm>
          <a:off x="5013325" y="4110038"/>
          <a:ext cx="1677988" cy="747712"/>
        </p:xfrm>
        <a:graphic>
          <a:graphicData uri="http://schemas.openxmlformats.org/presentationml/2006/ole">
            <mc:AlternateContent xmlns:mc="http://schemas.openxmlformats.org/markup-compatibility/2006">
              <mc:Choice xmlns:v="urn:schemas-microsoft-com:vml" Requires="v">
                <p:oleObj spid="_x0000_s477353" name="Equation" r:id="rId5" imgW="1625400" imgH="723600" progId="Equation.DSMT4">
                  <p:embed/>
                </p:oleObj>
              </mc:Choice>
              <mc:Fallback>
                <p:oleObj name="Equation" r:id="rId5" imgW="1625400" imgH="723600" progId="Equation.DSMT4">
                  <p:embed/>
                  <p:pic>
                    <p:nvPicPr>
                      <p:cNvPr id="0" name="Picture 81" descr="lim_(x right arrow 1)((ln(x)/(x minus 1))"/>
                      <p:cNvPicPr>
                        <a:picLocks noGrp="1" noChangeAspect="1" noChangeArrowheads="1"/>
                      </p:cNvPicPr>
                      <p:nvPr/>
                    </p:nvPicPr>
                    <p:blipFill>
                      <a:blip r:embed="rId6"/>
                      <a:srcRect/>
                      <a:stretch>
                        <a:fillRect/>
                      </a:stretch>
                    </p:blipFill>
                    <p:spPr bwMode="auto">
                      <a:xfrm>
                        <a:off x="5013325" y="4110038"/>
                        <a:ext cx="1677988"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960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ECE7F-043D-4208-99FD-A156AFDC7EDE}"/>
              </a:ext>
            </a:extLst>
          </p:cNvPr>
          <p:cNvSpPr>
            <a:spLocks noGrp="1"/>
          </p:cNvSpPr>
          <p:nvPr>
            <p:ph type="title"/>
          </p:nvPr>
        </p:nvSpPr>
        <p:spPr/>
        <p:txBody>
          <a:bodyPr/>
          <a:lstStyle/>
          <a:p>
            <a:r>
              <a:rPr lang="en-US" altLang="en-US" dirty="0"/>
              <a:t>Indeterminate Powers</a:t>
            </a:r>
            <a:endParaRPr lang="en-US" sz="2400" b="0" dirty="0"/>
          </a:p>
        </p:txBody>
      </p:sp>
      <p:graphicFrame>
        <p:nvGraphicFramePr>
          <p:cNvPr id="4" name="Content Placeholder 3" descr="(Types 0^0, infinity^0, 1^infinity)"/>
          <p:cNvGraphicFramePr>
            <a:graphicFrameLocks noGrp="1" noChangeAspect="1"/>
          </p:cNvGraphicFramePr>
          <p:nvPr>
            <p:ph sz="quarter" idx="23"/>
            <p:extLst>
              <p:ext uri="{D42A27DB-BD31-4B8C-83A1-F6EECF244321}">
                <p14:modId xmlns:p14="http://schemas.microsoft.com/office/powerpoint/2010/main" val="2353304861"/>
              </p:ext>
            </p:extLst>
          </p:nvPr>
        </p:nvGraphicFramePr>
        <p:xfrm>
          <a:off x="5905368" y="367801"/>
          <a:ext cx="2689129" cy="616941"/>
        </p:xfrm>
        <a:graphic>
          <a:graphicData uri="http://schemas.openxmlformats.org/presentationml/2006/ole">
            <mc:AlternateContent xmlns:mc="http://schemas.openxmlformats.org/markup-compatibility/2006">
              <mc:Choice xmlns:v="urn:schemas-microsoft-com:vml" Requires="v">
                <p:oleObj spid="_x0000_s499069" name="Equation" r:id="rId3" imgW="2323800" imgH="533160" progId="Equation.DSMT4">
                  <p:embed/>
                </p:oleObj>
              </mc:Choice>
              <mc:Fallback>
                <p:oleObj name="Equation" r:id="rId3" imgW="2323800" imgH="533160" progId="Equation.DSMT4">
                  <p:embed/>
                  <p:pic>
                    <p:nvPicPr>
                      <p:cNvPr id="0" name=""/>
                      <p:cNvPicPr/>
                      <p:nvPr/>
                    </p:nvPicPr>
                    <p:blipFill>
                      <a:blip r:embed="rId4"/>
                      <a:stretch>
                        <a:fillRect/>
                      </a:stretch>
                    </p:blipFill>
                    <p:spPr>
                      <a:xfrm>
                        <a:off x="5905368" y="367801"/>
                        <a:ext cx="2689129" cy="616941"/>
                      </a:xfrm>
                      <a:prstGeom prst="rect">
                        <a:avLst/>
                      </a:prstGeom>
                    </p:spPr>
                  </p:pic>
                </p:oleObj>
              </mc:Fallback>
            </mc:AlternateContent>
          </a:graphicData>
        </a:graphic>
      </p:graphicFrame>
      <p:sp>
        <p:nvSpPr>
          <p:cNvPr id="18" name="Content Placeholder 2"/>
          <p:cNvSpPr>
            <a:spLocks noGrp="1"/>
          </p:cNvSpPr>
          <p:nvPr>
            <p:ph sz="quarter" idx="24"/>
          </p:nvPr>
        </p:nvSpPr>
        <p:spPr>
          <a:xfrm>
            <a:off x="8737820" y="376794"/>
            <a:ext cx="1943140" cy="616802"/>
          </a:xfrm>
        </p:spPr>
        <p:txBody>
          <a:bodyPr/>
          <a:lstStyle/>
          <a:p>
            <a:pPr lvl="0"/>
            <a:r>
              <a:rPr lang="en-US" altLang="en-US" sz="4000" dirty="0"/>
              <a:t>(1 of 2</a:t>
            </a:r>
            <a:r>
              <a:rPr lang="en-US" altLang="en-US" sz="4000" dirty="0" smtClean="0"/>
              <a:t>)</a:t>
            </a:r>
            <a:endParaRPr lang="en-US" sz="4000" dirty="0"/>
          </a:p>
        </p:txBody>
      </p:sp>
      <p:sp>
        <p:nvSpPr>
          <p:cNvPr id="3" name="Content Placeholder 2">
            <a:extLst>
              <a:ext uri="{FF2B5EF4-FFF2-40B4-BE49-F238E27FC236}">
                <a16:creationId xmlns:a16="http://schemas.microsoft.com/office/drawing/2014/main" xmlns="" id="{DC433651-BC43-4C33-8E3E-B7929A2CA75E}"/>
              </a:ext>
            </a:extLst>
          </p:cNvPr>
          <p:cNvSpPr>
            <a:spLocks noGrp="1"/>
          </p:cNvSpPr>
          <p:nvPr>
            <p:ph sz="quarter" idx="23"/>
          </p:nvPr>
        </p:nvSpPr>
        <p:spPr>
          <a:xfrm>
            <a:off x="736599" y="1289050"/>
            <a:ext cx="6526681" cy="346074"/>
          </a:xfrm>
        </p:spPr>
        <p:txBody>
          <a:bodyPr/>
          <a:lstStyle/>
          <a:p>
            <a:pPr>
              <a:lnSpc>
                <a:spcPct val="100000"/>
              </a:lnSpc>
            </a:pPr>
            <a:r>
              <a:rPr lang="en-US" altLang="en-US" dirty="0"/>
              <a:t>Several indeterminate forms arise from the limit</a:t>
            </a:r>
          </a:p>
        </p:txBody>
      </p:sp>
      <p:graphicFrame>
        <p:nvGraphicFramePr>
          <p:cNvPr id="12" name="Content Placeholder 11" descr="lim_(x right arrow a) ([f(x)]^g(x))">
            <a:extLst>
              <a:ext uri="{FF2B5EF4-FFF2-40B4-BE49-F238E27FC236}">
                <a16:creationId xmlns:a16="http://schemas.microsoft.com/office/drawing/2014/main" xmlns="" id="{075E16C5-BE11-441B-815C-AE1E2210EFC3}"/>
              </a:ext>
            </a:extLst>
          </p:cNvPr>
          <p:cNvGraphicFramePr>
            <a:graphicFrameLocks noGrp="1" noChangeAspect="1"/>
          </p:cNvGraphicFramePr>
          <p:nvPr>
            <p:ph sz="quarter" idx="24"/>
            <p:extLst>
              <p:ext uri="{D42A27DB-BD31-4B8C-83A1-F6EECF244321}">
                <p14:modId xmlns:p14="http://schemas.microsoft.com/office/powerpoint/2010/main" val="1106636358"/>
              </p:ext>
            </p:extLst>
          </p:nvPr>
        </p:nvGraphicFramePr>
        <p:xfrm>
          <a:off x="4837113" y="1765300"/>
          <a:ext cx="1890712" cy="685800"/>
        </p:xfrm>
        <a:graphic>
          <a:graphicData uri="http://schemas.openxmlformats.org/presentationml/2006/ole">
            <mc:AlternateContent xmlns:mc="http://schemas.openxmlformats.org/markup-compatibility/2006">
              <mc:Choice xmlns:v="urn:schemas-microsoft-com:vml" Requires="v">
                <p:oleObj spid="_x0000_s499070" name="Equation" r:id="rId5" imgW="1752480" imgH="634680" progId="Equation.DSMT4">
                  <p:embed/>
                </p:oleObj>
              </mc:Choice>
              <mc:Fallback>
                <p:oleObj name="Equation" r:id="rId5" imgW="1752480" imgH="634680" progId="Equation.DSMT4">
                  <p:embed/>
                  <p:pic>
                    <p:nvPicPr>
                      <p:cNvPr id="0" name="Picture 160" descr="lim_(x right arrow a) (([f(x)])^g(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113" y="1765300"/>
                        <a:ext cx="189071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a16="http://schemas.microsoft.com/office/drawing/2014/main" xmlns="" id="{288507FB-2499-4EA1-A9D7-606E496AD5A8}"/>
              </a:ext>
            </a:extLst>
          </p:cNvPr>
          <p:cNvSpPr>
            <a:spLocks noGrp="1"/>
          </p:cNvSpPr>
          <p:nvPr>
            <p:ph sz="quarter" idx="25"/>
          </p:nvPr>
        </p:nvSpPr>
        <p:spPr>
          <a:xfrm>
            <a:off x="736600" y="3138171"/>
            <a:ext cx="395514" cy="346074"/>
          </a:xfrm>
        </p:spPr>
        <p:txBody>
          <a:bodyPr/>
          <a:lstStyle/>
          <a:p>
            <a:pPr marL="457200" indent="-457200">
              <a:buFont typeface="+mj-lt"/>
              <a:buAutoNum type="arabicPeriod"/>
            </a:pPr>
            <a:r>
              <a:rPr lang="en-US" dirty="0"/>
              <a:t> </a:t>
            </a:r>
          </a:p>
        </p:txBody>
      </p:sp>
      <p:graphicFrame>
        <p:nvGraphicFramePr>
          <p:cNvPr id="28" name="Content Placeholder 27" descr="lim_(x right arrow a) (f(x)) = 0 and lim_(x right arrow a) (g(x)) = 0, type 0^0">
            <a:extLst>
              <a:ext uri="{FF2B5EF4-FFF2-40B4-BE49-F238E27FC236}">
                <a16:creationId xmlns:a16="http://schemas.microsoft.com/office/drawing/2014/main" xmlns="" id="{C9380A9E-A7F0-4E9C-8381-B0085702735F}"/>
              </a:ext>
            </a:extLst>
          </p:cNvPr>
          <p:cNvGraphicFramePr>
            <a:graphicFrameLocks noGrp="1" noChangeAspect="1"/>
          </p:cNvGraphicFramePr>
          <p:nvPr>
            <p:ph sz="quarter" idx="26"/>
            <p:extLst>
              <p:ext uri="{D42A27DB-BD31-4B8C-83A1-F6EECF244321}">
                <p14:modId xmlns:p14="http://schemas.microsoft.com/office/powerpoint/2010/main" val="2065487561"/>
              </p:ext>
            </p:extLst>
          </p:nvPr>
        </p:nvGraphicFramePr>
        <p:xfrm>
          <a:off x="1131888" y="3008313"/>
          <a:ext cx="6291262" cy="636587"/>
        </p:xfrm>
        <a:graphic>
          <a:graphicData uri="http://schemas.openxmlformats.org/presentationml/2006/ole">
            <mc:AlternateContent xmlns:mc="http://schemas.openxmlformats.org/markup-compatibility/2006">
              <mc:Choice xmlns:v="urn:schemas-microsoft-com:vml" Requires="v">
                <p:oleObj spid="_x0000_s499071" name="Equation" r:id="rId7" imgW="5905440" imgH="596880" progId="Equation.DSMT4">
                  <p:embed/>
                </p:oleObj>
              </mc:Choice>
              <mc:Fallback>
                <p:oleObj name="Equation" r:id="rId7" imgW="5905440" imgH="596880" progId="Equation.DSMT4">
                  <p:embed/>
                  <p:pic>
                    <p:nvPicPr>
                      <p:cNvPr id="0" name="Picture 161" descr="lim_(x right arrow a) (f(x)) = 0 and lim_(x right arrow a) (g(x)) = 0 type 0^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1888" y="3008313"/>
                        <a:ext cx="6291262"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a16="http://schemas.microsoft.com/office/drawing/2014/main" xmlns="" id="{4876E4F4-74BD-4155-9E53-354912588568}"/>
              </a:ext>
            </a:extLst>
          </p:cNvPr>
          <p:cNvSpPr>
            <a:spLocks noGrp="1"/>
          </p:cNvSpPr>
          <p:nvPr>
            <p:ph sz="quarter" idx="27"/>
          </p:nvPr>
        </p:nvSpPr>
        <p:spPr>
          <a:xfrm>
            <a:off x="736600" y="4112305"/>
            <a:ext cx="395514" cy="346074"/>
          </a:xfrm>
        </p:spPr>
        <p:txBody>
          <a:bodyPr/>
          <a:lstStyle/>
          <a:p>
            <a:pPr marL="457200" indent="-457200">
              <a:buFont typeface="+mj-lt"/>
              <a:buAutoNum type="arabicPeriod" startAt="2"/>
            </a:pPr>
            <a:r>
              <a:rPr lang="en-US" dirty="0"/>
              <a:t> </a:t>
            </a:r>
          </a:p>
        </p:txBody>
      </p:sp>
      <p:graphicFrame>
        <p:nvGraphicFramePr>
          <p:cNvPr id="30" name="Content Placeholder 29" descr="lim_(x right arrow a) (f(x)) = infinity and lim_(x right arrow a) (g(x)) = infinity, type infinity^0 ">
            <a:extLst>
              <a:ext uri="{FF2B5EF4-FFF2-40B4-BE49-F238E27FC236}">
                <a16:creationId xmlns:a16="http://schemas.microsoft.com/office/drawing/2014/main" xmlns="" id="{048982F0-804F-45C2-B608-596E6D968BAB}"/>
              </a:ext>
            </a:extLst>
          </p:cNvPr>
          <p:cNvGraphicFramePr>
            <a:graphicFrameLocks noGrp="1" noChangeAspect="1"/>
          </p:cNvGraphicFramePr>
          <p:nvPr>
            <p:ph sz="quarter" idx="28"/>
            <p:extLst>
              <p:ext uri="{D42A27DB-BD31-4B8C-83A1-F6EECF244321}">
                <p14:modId xmlns:p14="http://schemas.microsoft.com/office/powerpoint/2010/main" val="871652086"/>
              </p:ext>
            </p:extLst>
          </p:nvPr>
        </p:nvGraphicFramePr>
        <p:xfrm>
          <a:off x="1131888" y="4010025"/>
          <a:ext cx="6292850" cy="623888"/>
        </p:xfrm>
        <a:graphic>
          <a:graphicData uri="http://schemas.openxmlformats.org/presentationml/2006/ole">
            <mc:AlternateContent xmlns:mc="http://schemas.openxmlformats.org/markup-compatibility/2006">
              <mc:Choice xmlns:v="urn:schemas-microsoft-com:vml" Requires="v">
                <p:oleObj spid="_x0000_s499072" name="Equation" r:id="rId9" imgW="6019560" imgH="596880" progId="Equation.DSMT4">
                  <p:embed/>
                </p:oleObj>
              </mc:Choice>
              <mc:Fallback>
                <p:oleObj name="Equation" r:id="rId9" imgW="6019560" imgH="596880" progId="Equation.DSMT4">
                  <p:embed/>
                  <p:pic>
                    <p:nvPicPr>
                      <p:cNvPr id="0" name="Picture 162" descr="lim_(x right arrow a) (f(x)) = infinity and lim_(x right arrow a) (g(x)) = infinity type infinity^0 "/>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1888" y="4010025"/>
                        <a:ext cx="629285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a:extLst>
              <a:ext uri="{FF2B5EF4-FFF2-40B4-BE49-F238E27FC236}">
                <a16:creationId xmlns:a16="http://schemas.microsoft.com/office/drawing/2014/main" xmlns="" id="{F02BD450-DD65-4F6D-8E52-CB6AA6B5AECB}"/>
              </a:ext>
            </a:extLst>
          </p:cNvPr>
          <p:cNvSpPr>
            <a:spLocks noGrp="1"/>
          </p:cNvSpPr>
          <p:nvPr>
            <p:ph sz="quarter" idx="29"/>
          </p:nvPr>
        </p:nvSpPr>
        <p:spPr>
          <a:xfrm>
            <a:off x="736600" y="5135653"/>
            <a:ext cx="395514" cy="346074"/>
          </a:xfrm>
        </p:spPr>
        <p:txBody>
          <a:bodyPr/>
          <a:lstStyle/>
          <a:p>
            <a:pPr marL="457200" indent="-457200">
              <a:buFont typeface="+mj-lt"/>
              <a:buAutoNum type="arabicPeriod" startAt="3"/>
            </a:pPr>
            <a:r>
              <a:rPr lang="en-US" dirty="0"/>
              <a:t> </a:t>
            </a:r>
          </a:p>
        </p:txBody>
      </p:sp>
      <p:graphicFrame>
        <p:nvGraphicFramePr>
          <p:cNvPr id="32" name="Content Placeholder 31" descr="lim_(x right arrow a) (f(x)) = 1 and lim_(x right arrow a) (g(x)) = (plus-minus infinity), types 1^inifnity">
            <a:extLst>
              <a:ext uri="{FF2B5EF4-FFF2-40B4-BE49-F238E27FC236}">
                <a16:creationId xmlns:a16="http://schemas.microsoft.com/office/drawing/2014/main" xmlns="" id="{E9D552F6-D610-481E-BA04-04B851948241}"/>
              </a:ext>
            </a:extLst>
          </p:cNvPr>
          <p:cNvGraphicFramePr>
            <a:graphicFrameLocks noGrp="1" noChangeAspect="1"/>
          </p:cNvGraphicFramePr>
          <p:nvPr>
            <p:ph sz="quarter" idx="30"/>
            <p:extLst>
              <p:ext uri="{D42A27DB-BD31-4B8C-83A1-F6EECF244321}">
                <p14:modId xmlns:p14="http://schemas.microsoft.com/office/powerpoint/2010/main" val="1658428131"/>
              </p:ext>
            </p:extLst>
          </p:nvPr>
        </p:nvGraphicFramePr>
        <p:xfrm>
          <a:off x="1131888" y="5011738"/>
          <a:ext cx="6473825" cy="638175"/>
        </p:xfrm>
        <a:graphic>
          <a:graphicData uri="http://schemas.openxmlformats.org/presentationml/2006/ole">
            <mc:AlternateContent xmlns:mc="http://schemas.openxmlformats.org/markup-compatibility/2006">
              <mc:Choice xmlns:v="urn:schemas-microsoft-com:vml" Requires="v">
                <p:oleObj spid="_x0000_s499073" name="Equation" r:id="rId11" imgW="6057720" imgH="596880" progId="Equation.DSMT4">
                  <p:embed/>
                </p:oleObj>
              </mc:Choice>
              <mc:Fallback>
                <p:oleObj name="Equation" r:id="rId11" imgW="6057720" imgH="596880" progId="Equation.DSMT4">
                  <p:embed/>
                  <p:pic>
                    <p:nvPicPr>
                      <p:cNvPr id="0" name="Picture 163" descr="lim_(x right arrow a) (f(x)) = 1 and lim_(x right arrow a) (g(x)) = (plus-minus infinity) types 1^inifnity"/>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1888" y="5011738"/>
                        <a:ext cx="64738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213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2EB-FD18-4388-B318-113353748A52}"/>
              </a:ext>
            </a:extLst>
          </p:cNvPr>
          <p:cNvSpPr>
            <a:spLocks noGrp="1"/>
          </p:cNvSpPr>
          <p:nvPr>
            <p:ph type="title"/>
          </p:nvPr>
        </p:nvSpPr>
        <p:spPr/>
        <p:txBody>
          <a:bodyPr/>
          <a:lstStyle/>
          <a:p>
            <a:r>
              <a:rPr lang="en-US" altLang="en-US"/>
              <a:t>Indeterminate </a:t>
            </a:r>
            <a:r>
              <a:rPr lang="en-US" altLang="en-US" smtClean="0"/>
              <a:t>Powers  </a:t>
            </a:r>
            <a:endParaRPr lang="en-US" dirty="0"/>
          </a:p>
        </p:txBody>
      </p:sp>
      <p:graphicFrame>
        <p:nvGraphicFramePr>
          <p:cNvPr id="13" name="Content Placeholder 3" descr="(Types 0^0, infinity^0, 1^infinity)"/>
          <p:cNvGraphicFramePr>
            <a:graphicFrameLocks noGrp="1" noChangeAspect="1"/>
          </p:cNvGraphicFramePr>
          <p:nvPr>
            <p:ph sz="quarter" idx="23"/>
            <p:extLst>
              <p:ext uri="{D42A27DB-BD31-4B8C-83A1-F6EECF244321}">
                <p14:modId xmlns:p14="http://schemas.microsoft.com/office/powerpoint/2010/main" val="969597489"/>
              </p:ext>
            </p:extLst>
          </p:nvPr>
        </p:nvGraphicFramePr>
        <p:xfrm>
          <a:off x="5905368" y="367801"/>
          <a:ext cx="2689129" cy="616941"/>
        </p:xfrm>
        <a:graphic>
          <a:graphicData uri="http://schemas.openxmlformats.org/presentationml/2006/ole">
            <mc:AlternateContent xmlns:mc="http://schemas.openxmlformats.org/markup-compatibility/2006">
              <mc:Choice xmlns:v="urn:schemas-microsoft-com:vml" Requires="v">
                <p:oleObj spid="_x0000_s500008" name="Equation" r:id="rId3" imgW="2323800" imgH="533160" progId="Equation.DSMT4">
                  <p:embed/>
                </p:oleObj>
              </mc:Choice>
              <mc:Fallback>
                <p:oleObj name="Equation" r:id="rId3" imgW="2323800" imgH="533160" progId="Equation.DSMT4">
                  <p:embed/>
                  <p:pic>
                    <p:nvPicPr>
                      <p:cNvPr id="0" name=""/>
                      <p:cNvPicPr/>
                      <p:nvPr/>
                    </p:nvPicPr>
                    <p:blipFill>
                      <a:blip r:embed="rId4"/>
                      <a:stretch>
                        <a:fillRect/>
                      </a:stretch>
                    </p:blipFill>
                    <p:spPr>
                      <a:xfrm>
                        <a:off x="5905368" y="367801"/>
                        <a:ext cx="2689129" cy="616941"/>
                      </a:xfrm>
                      <a:prstGeom prst="rect">
                        <a:avLst/>
                      </a:prstGeom>
                    </p:spPr>
                  </p:pic>
                </p:oleObj>
              </mc:Fallback>
            </mc:AlternateContent>
          </a:graphicData>
        </a:graphic>
      </p:graphicFrame>
      <p:sp>
        <p:nvSpPr>
          <p:cNvPr id="14" name="Content Placeholder 2"/>
          <p:cNvSpPr>
            <a:spLocks noGrp="1"/>
          </p:cNvSpPr>
          <p:nvPr>
            <p:ph sz="quarter" idx="24"/>
          </p:nvPr>
        </p:nvSpPr>
        <p:spPr>
          <a:xfrm>
            <a:off x="8737820" y="376794"/>
            <a:ext cx="1943140" cy="616802"/>
          </a:xfrm>
        </p:spPr>
        <p:txBody>
          <a:bodyPr/>
          <a:lstStyle/>
          <a:p>
            <a:pPr lvl="0"/>
            <a:r>
              <a:rPr lang="en-US" altLang="en-US" sz="4000" dirty="0"/>
              <a:t>(1 of 2</a:t>
            </a:r>
            <a:r>
              <a:rPr lang="en-US" altLang="en-US" sz="4000" dirty="0" smtClean="0"/>
              <a:t>)</a:t>
            </a:r>
            <a:endParaRPr lang="en-US" sz="4000" dirty="0"/>
          </a:p>
        </p:txBody>
      </p:sp>
      <p:sp>
        <p:nvSpPr>
          <p:cNvPr id="3" name="Content Placeholder 2">
            <a:extLst>
              <a:ext uri="{FF2B5EF4-FFF2-40B4-BE49-F238E27FC236}">
                <a16:creationId xmlns:a16="http://schemas.microsoft.com/office/drawing/2014/main" xmlns="" id="{712CAEBC-1F44-4976-A8C4-55EBE0FD4403}"/>
              </a:ext>
            </a:extLst>
          </p:cNvPr>
          <p:cNvSpPr>
            <a:spLocks noGrp="1"/>
          </p:cNvSpPr>
          <p:nvPr>
            <p:ph sz="quarter" idx="23"/>
          </p:nvPr>
        </p:nvSpPr>
        <p:spPr/>
        <p:txBody>
          <a:bodyPr/>
          <a:lstStyle/>
          <a:p>
            <a:pPr>
              <a:lnSpc>
                <a:spcPct val="100000"/>
              </a:lnSpc>
            </a:pPr>
            <a:r>
              <a:rPr lang="en-US" altLang="en-US" dirty="0"/>
              <a:t>Each of these three cases can be treated either by taking the natural logarithm:</a:t>
            </a:r>
          </a:p>
        </p:txBody>
      </p:sp>
      <p:graphicFrame>
        <p:nvGraphicFramePr>
          <p:cNvPr id="12" name="Content Placeholder 11" descr="let y = [f(x)]^g(x), then In y = g(x) (In f(x))">
            <a:extLst>
              <a:ext uri="{FF2B5EF4-FFF2-40B4-BE49-F238E27FC236}">
                <a16:creationId xmlns:a16="http://schemas.microsoft.com/office/drawing/2014/main" xmlns="" id="{D4B25D16-9BF8-4887-ADA6-E59C6EB7F7DB}"/>
              </a:ext>
            </a:extLst>
          </p:cNvPr>
          <p:cNvGraphicFramePr>
            <a:graphicFrameLocks noGrp="1" noChangeAspect="1"/>
          </p:cNvGraphicFramePr>
          <p:nvPr>
            <p:ph sz="quarter" idx="24"/>
            <p:extLst>
              <p:ext uri="{D42A27DB-BD31-4B8C-83A1-F6EECF244321}">
                <p14:modId xmlns:p14="http://schemas.microsoft.com/office/powerpoint/2010/main" val="287401481"/>
              </p:ext>
            </p:extLst>
          </p:nvPr>
        </p:nvGraphicFramePr>
        <p:xfrm>
          <a:off x="2624135" y="1970084"/>
          <a:ext cx="6273119" cy="560021"/>
        </p:xfrm>
        <a:graphic>
          <a:graphicData uri="http://schemas.openxmlformats.org/presentationml/2006/ole">
            <mc:AlternateContent xmlns:mc="http://schemas.openxmlformats.org/markup-compatibility/2006">
              <mc:Choice xmlns:v="urn:schemas-microsoft-com:vml" Requires="v">
                <p:oleObj spid="_x0000_s500009" name="Equation" r:id="rId5" imgW="6400800" imgH="571320" progId="Equation.DSMT4">
                  <p:embed/>
                </p:oleObj>
              </mc:Choice>
              <mc:Fallback>
                <p:oleObj name="Equation" r:id="rId5" imgW="6400800" imgH="571320" progId="Equation.DSMT4">
                  <p:embed/>
                  <p:pic>
                    <p:nvPicPr>
                      <p:cNvPr id="0" name="Picture 120" descr="let y = [f(x)]^g(x), then In y = g(x) In f(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4135" y="1970084"/>
                        <a:ext cx="6273119" cy="560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A9BCDB3-410E-4B15-AAB7-3A18926F970E}"/>
              </a:ext>
            </a:extLst>
          </p:cNvPr>
          <p:cNvSpPr>
            <a:spLocks noGrp="1"/>
          </p:cNvSpPr>
          <p:nvPr>
            <p:ph sz="quarter" idx="25"/>
          </p:nvPr>
        </p:nvSpPr>
        <p:spPr>
          <a:xfrm>
            <a:off x="736600" y="2945608"/>
            <a:ext cx="10712450" cy="324300"/>
          </a:xfrm>
        </p:spPr>
        <p:txBody>
          <a:bodyPr/>
          <a:lstStyle/>
          <a:p>
            <a:r>
              <a:rPr lang="en-US" altLang="en-US" dirty="0"/>
              <a:t>or by writing the function as an exponential:</a:t>
            </a:r>
          </a:p>
        </p:txBody>
      </p:sp>
      <p:graphicFrame>
        <p:nvGraphicFramePr>
          <p:cNvPr id="15" name="Content Placeholder 14" descr="[f(x)]^g(x) =  e^(g(x)(In f(x))).">
            <a:extLst>
              <a:ext uri="{FF2B5EF4-FFF2-40B4-BE49-F238E27FC236}">
                <a16:creationId xmlns:a16="http://schemas.microsoft.com/office/drawing/2014/main" xmlns="" id="{72E1B319-E334-4F88-AC2C-8F1CCA0947FF}"/>
              </a:ext>
            </a:extLst>
          </p:cNvPr>
          <p:cNvGraphicFramePr>
            <a:graphicFrameLocks noGrp="1" noChangeAspect="1"/>
          </p:cNvGraphicFramePr>
          <p:nvPr>
            <p:ph sz="quarter" idx="26"/>
            <p:extLst>
              <p:ext uri="{D42A27DB-BD31-4B8C-83A1-F6EECF244321}">
                <p14:modId xmlns:p14="http://schemas.microsoft.com/office/powerpoint/2010/main" val="3356724390"/>
              </p:ext>
            </p:extLst>
          </p:nvPr>
        </p:nvGraphicFramePr>
        <p:xfrm>
          <a:off x="3954008" y="3601641"/>
          <a:ext cx="2853192" cy="578197"/>
        </p:xfrm>
        <a:graphic>
          <a:graphicData uri="http://schemas.openxmlformats.org/presentationml/2006/ole">
            <mc:AlternateContent xmlns:mc="http://schemas.openxmlformats.org/markup-compatibility/2006">
              <mc:Choice xmlns:v="urn:schemas-microsoft-com:vml" Requires="v">
                <p:oleObj spid="_x0000_s500010" name="Equation" r:id="rId7" imgW="2819160" imgH="571320" progId="Equation.DSMT4">
                  <p:embed/>
                </p:oleObj>
              </mc:Choice>
              <mc:Fallback>
                <p:oleObj name="Equation" r:id="rId7" imgW="2819160" imgH="571320" progId="Equation.DSMT4">
                  <p:embed/>
                  <p:pic>
                    <p:nvPicPr>
                      <p:cNvPr id="0" name="Picture 121" descr="[f(x)]^g(x) =  e^g(x)^In f(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4008" y="3601641"/>
                        <a:ext cx="2853192" cy="578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A4C26686-FBEB-4F4E-A295-28C2E0C0E0B9}"/>
              </a:ext>
            </a:extLst>
          </p:cNvPr>
          <p:cNvSpPr>
            <a:spLocks noGrp="1"/>
          </p:cNvSpPr>
          <p:nvPr>
            <p:ph sz="quarter" idx="27"/>
          </p:nvPr>
        </p:nvSpPr>
        <p:spPr>
          <a:xfrm>
            <a:off x="635000" y="4644952"/>
            <a:ext cx="10718800" cy="343501"/>
          </a:xfrm>
        </p:spPr>
        <p:txBody>
          <a:bodyPr/>
          <a:lstStyle/>
          <a:p>
            <a:r>
              <a:rPr lang="en-US" altLang="en-US" dirty="0"/>
              <a:t>In either method we are led to the indeterminate product </a:t>
            </a:r>
            <a:r>
              <a:rPr lang="en-US" altLang="en-US" i="1" dirty="0"/>
              <a:t>g</a:t>
            </a:r>
            <a:r>
              <a:rPr lang="en-US" altLang="en-US" dirty="0"/>
              <a:t>(</a:t>
            </a:r>
            <a:r>
              <a:rPr lang="en-US" altLang="en-US" i="1" dirty="0"/>
              <a:t>x</a:t>
            </a:r>
            <a:r>
              <a:rPr lang="en-US" altLang="en-US" dirty="0"/>
              <a:t>) ln </a:t>
            </a:r>
            <a:r>
              <a:rPr lang="en-US" altLang="en-US" i="1" dirty="0" smtClean="0"/>
              <a:t>f</a:t>
            </a:r>
            <a:r>
              <a:rPr lang="en-US" altLang="en-US" sz="400" i="1" dirty="0" smtClean="0"/>
              <a:t> </a:t>
            </a:r>
            <a:r>
              <a:rPr lang="en-US" altLang="en-US" dirty="0" smtClean="0"/>
              <a:t>(</a:t>
            </a:r>
            <a:r>
              <a:rPr lang="en-US" altLang="en-US" i="1" dirty="0"/>
              <a:t>x</a:t>
            </a:r>
            <a:r>
              <a:rPr lang="en-US" altLang="en-US" dirty="0"/>
              <a:t>), which is of</a:t>
            </a:r>
            <a:endParaRPr lang="en-US" dirty="0"/>
          </a:p>
        </p:txBody>
      </p:sp>
      <p:sp>
        <p:nvSpPr>
          <p:cNvPr id="8" name="Content Placeholder 7">
            <a:extLst>
              <a:ext uri="{FF2B5EF4-FFF2-40B4-BE49-F238E27FC236}">
                <a16:creationId xmlns:a16="http://schemas.microsoft.com/office/drawing/2014/main" xmlns="" id="{75D47CB1-D7B6-4672-9DD7-DEA0855D2090}"/>
              </a:ext>
            </a:extLst>
          </p:cNvPr>
          <p:cNvSpPr>
            <a:spLocks noGrp="1"/>
          </p:cNvSpPr>
          <p:nvPr>
            <p:ph sz="quarter" idx="28"/>
          </p:nvPr>
        </p:nvSpPr>
        <p:spPr>
          <a:xfrm>
            <a:off x="678544" y="5042428"/>
            <a:ext cx="576515" cy="335868"/>
          </a:xfrm>
        </p:spPr>
        <p:txBody>
          <a:bodyPr/>
          <a:lstStyle/>
          <a:p>
            <a:r>
              <a:rPr lang="en-US" altLang="en-US" dirty="0"/>
              <a:t>type</a:t>
            </a:r>
            <a:endParaRPr lang="en-US" dirty="0"/>
          </a:p>
        </p:txBody>
      </p:sp>
      <p:graphicFrame>
        <p:nvGraphicFramePr>
          <p:cNvPr id="17" name="Content Placeholder 16" descr="0 * inifnity.">
            <a:extLst>
              <a:ext uri="{FF2B5EF4-FFF2-40B4-BE49-F238E27FC236}">
                <a16:creationId xmlns:a16="http://schemas.microsoft.com/office/drawing/2014/main" xmlns="" id="{484347A4-642C-4226-A3FA-F6910CAFB909}"/>
              </a:ext>
            </a:extLst>
          </p:cNvPr>
          <p:cNvGraphicFramePr>
            <a:graphicFrameLocks noGrp="1" noChangeAspect="1"/>
          </p:cNvGraphicFramePr>
          <p:nvPr>
            <p:ph sz="quarter" idx="29"/>
            <p:extLst>
              <p:ext uri="{D42A27DB-BD31-4B8C-83A1-F6EECF244321}">
                <p14:modId xmlns:p14="http://schemas.microsoft.com/office/powerpoint/2010/main" val="2379314357"/>
              </p:ext>
            </p:extLst>
          </p:nvPr>
        </p:nvGraphicFramePr>
        <p:xfrm>
          <a:off x="1350963" y="5048250"/>
          <a:ext cx="712787" cy="328613"/>
        </p:xfrm>
        <a:graphic>
          <a:graphicData uri="http://schemas.openxmlformats.org/presentationml/2006/ole">
            <mc:AlternateContent xmlns:mc="http://schemas.openxmlformats.org/markup-compatibility/2006">
              <mc:Choice xmlns:v="urn:schemas-microsoft-com:vml" Requires="v">
                <p:oleObj spid="_x0000_s500011" name="Equation" r:id="rId9" imgW="634680" imgH="291960" progId="Equation.DSMT4">
                  <p:embed/>
                </p:oleObj>
              </mc:Choice>
              <mc:Fallback>
                <p:oleObj name="Equation" r:id="rId9" imgW="634680" imgH="291960" progId="Equation.DSMT4">
                  <p:embed/>
                  <p:pic>
                    <p:nvPicPr>
                      <p:cNvPr id="0" name="Picture 122" descr="0 * inifnity"/>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0963" y="5048250"/>
                        <a:ext cx="712787"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539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9BEB5602-83B3-4121-9D59-B04FA652BCA4}"/>
              </a:ext>
            </a:extLst>
          </p:cNvPr>
          <p:cNvSpPr>
            <a:spLocks noGrp="1"/>
          </p:cNvSpPr>
          <p:nvPr>
            <p:ph type="title"/>
          </p:nvPr>
        </p:nvSpPr>
        <p:spPr/>
        <p:txBody>
          <a:bodyPr/>
          <a:lstStyle/>
          <a:p>
            <a:r>
              <a:rPr lang="en-US" altLang="en-US" dirty="0"/>
              <a:t>Example 9</a:t>
            </a:r>
            <a:endParaRPr lang="en-US" dirty="0"/>
          </a:p>
        </p:txBody>
      </p:sp>
      <p:sp>
        <p:nvSpPr>
          <p:cNvPr id="12" name="Content Placeholder 11">
            <a:extLst>
              <a:ext uri="{FF2B5EF4-FFF2-40B4-BE49-F238E27FC236}">
                <a16:creationId xmlns:a16="http://schemas.microsoft.com/office/drawing/2014/main" xmlns="" id="{0A5F352F-F912-4B66-8184-DA0A20B65B72}"/>
              </a:ext>
            </a:extLst>
          </p:cNvPr>
          <p:cNvSpPr>
            <a:spLocks noGrp="1"/>
          </p:cNvSpPr>
          <p:nvPr>
            <p:ph sz="quarter" idx="23"/>
          </p:nvPr>
        </p:nvSpPr>
        <p:spPr>
          <a:xfrm>
            <a:off x="736600" y="1289050"/>
            <a:ext cx="1367971" cy="293007"/>
          </a:xfrm>
        </p:spPr>
        <p:txBody>
          <a:bodyPr/>
          <a:lstStyle/>
          <a:p>
            <a:pPr>
              <a:lnSpc>
                <a:spcPct val="100000"/>
              </a:lnSpc>
            </a:pPr>
            <a:r>
              <a:rPr lang="en-US" altLang="en-US" dirty="0"/>
              <a:t>Calculate</a:t>
            </a:r>
            <a:endParaRPr lang="en-US" dirty="0"/>
          </a:p>
        </p:txBody>
      </p:sp>
      <p:graphicFrame>
        <p:nvGraphicFramePr>
          <p:cNvPr id="29" name="Content Placeholder 28" descr="lim_(x right arrow (0^+))((1 + sin 4(x))^cot (x)).">
            <a:extLst>
              <a:ext uri="{FF2B5EF4-FFF2-40B4-BE49-F238E27FC236}">
                <a16:creationId xmlns:a16="http://schemas.microsoft.com/office/drawing/2014/main" xmlns="" id="{3FDE4180-AB0B-4F7D-AACB-D0169125C5D0}"/>
              </a:ext>
            </a:extLst>
          </p:cNvPr>
          <p:cNvGraphicFramePr>
            <a:graphicFrameLocks noGrp="1" noChangeAspect="1"/>
          </p:cNvGraphicFramePr>
          <p:nvPr>
            <p:ph sz="quarter" idx="24"/>
            <p:extLst>
              <p:ext uri="{D42A27DB-BD31-4B8C-83A1-F6EECF244321}">
                <p14:modId xmlns:p14="http://schemas.microsoft.com/office/powerpoint/2010/main" val="1722859447"/>
              </p:ext>
            </p:extLst>
          </p:nvPr>
        </p:nvGraphicFramePr>
        <p:xfrm>
          <a:off x="2085975" y="1171575"/>
          <a:ext cx="2646363" cy="641350"/>
        </p:xfrm>
        <a:graphic>
          <a:graphicData uri="http://schemas.openxmlformats.org/presentationml/2006/ole">
            <mc:AlternateContent xmlns:mc="http://schemas.openxmlformats.org/markup-compatibility/2006">
              <mc:Choice xmlns:v="urn:schemas-microsoft-com:vml" Requires="v">
                <p:oleObj spid="_x0000_s501156" name="Equation" r:id="rId3" imgW="2514600" imgH="609480" progId="Equation.DSMT4">
                  <p:embed/>
                </p:oleObj>
              </mc:Choice>
              <mc:Fallback>
                <p:oleObj name="Equation" r:id="rId3" imgW="2514600" imgH="609480" progId="Equation.DSMT4">
                  <p:embed/>
                  <p:pic>
                    <p:nvPicPr>
                      <p:cNvPr id="0" name="Picture 200" descr="lim_(x right arrow (0^+))((1 + sin 4(x))^cot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171575"/>
                        <a:ext cx="26463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a16="http://schemas.microsoft.com/office/drawing/2014/main" xmlns="" id="{C4E35632-5F08-4976-B209-0FEA6B72273D}"/>
              </a:ext>
            </a:extLst>
          </p:cNvPr>
          <p:cNvSpPr>
            <a:spLocks noGrp="1"/>
          </p:cNvSpPr>
          <p:nvPr>
            <p:ph sz="quarter" idx="25"/>
          </p:nvPr>
        </p:nvSpPr>
        <p:spPr>
          <a:xfrm>
            <a:off x="736600" y="1860789"/>
            <a:ext cx="2587171" cy="746709"/>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First notice that as</a:t>
            </a:r>
            <a:endParaRPr lang="en-US" dirty="0"/>
          </a:p>
        </p:txBody>
      </p:sp>
      <p:graphicFrame>
        <p:nvGraphicFramePr>
          <p:cNvPr id="31" name="Content Placeholder 30" descr="x right arrow 0^+,">
            <a:extLst>
              <a:ext uri="{FF2B5EF4-FFF2-40B4-BE49-F238E27FC236}">
                <a16:creationId xmlns:a16="http://schemas.microsoft.com/office/drawing/2014/main" xmlns="" id="{4BEFA9F9-0C7A-4D37-B700-A7B9276A1BC6}"/>
              </a:ext>
            </a:extLst>
          </p:cNvPr>
          <p:cNvGraphicFramePr>
            <a:graphicFrameLocks noGrp="1" noChangeAspect="1"/>
          </p:cNvGraphicFramePr>
          <p:nvPr>
            <p:ph sz="quarter" idx="26"/>
            <p:extLst>
              <p:ext uri="{D42A27DB-BD31-4B8C-83A1-F6EECF244321}">
                <p14:modId xmlns:p14="http://schemas.microsoft.com/office/powerpoint/2010/main" val="596322710"/>
              </p:ext>
            </p:extLst>
          </p:nvPr>
        </p:nvGraphicFramePr>
        <p:xfrm>
          <a:off x="3324225" y="2251075"/>
          <a:ext cx="1028700" cy="393700"/>
        </p:xfrm>
        <a:graphic>
          <a:graphicData uri="http://schemas.openxmlformats.org/presentationml/2006/ole">
            <mc:AlternateContent xmlns:mc="http://schemas.openxmlformats.org/markup-compatibility/2006">
              <mc:Choice xmlns:v="urn:schemas-microsoft-com:vml" Requires="v">
                <p:oleObj spid="_x0000_s501157" name="Equation" r:id="rId5" imgW="1028520" imgH="393480" progId="Equation.DSMT4">
                  <p:embed/>
                </p:oleObj>
              </mc:Choice>
              <mc:Fallback>
                <p:oleObj name="Equation" r:id="rId5" imgW="1028520" imgH="393480" progId="Equation.DSMT4">
                  <p:embed/>
                  <p:pic>
                    <p:nvPicPr>
                      <p:cNvPr id="0" name="Picture 201" descr="x right arrow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225" y="2251075"/>
                        <a:ext cx="1028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a:extLst>
              <a:ext uri="{FF2B5EF4-FFF2-40B4-BE49-F238E27FC236}">
                <a16:creationId xmlns:a16="http://schemas.microsoft.com/office/drawing/2014/main" xmlns="" id="{43933148-D011-4D3C-929C-12CAB995022A}"/>
              </a:ext>
            </a:extLst>
          </p:cNvPr>
          <p:cNvSpPr>
            <a:spLocks noGrp="1"/>
          </p:cNvSpPr>
          <p:nvPr>
            <p:ph sz="quarter" idx="27"/>
          </p:nvPr>
        </p:nvSpPr>
        <p:spPr>
          <a:xfrm>
            <a:off x="4430276" y="2312765"/>
            <a:ext cx="7025123" cy="393700"/>
          </a:xfrm>
        </p:spPr>
        <p:txBody>
          <a:bodyPr/>
          <a:lstStyle/>
          <a:p>
            <a:r>
              <a:rPr lang="en-US" altLang="en-US" dirty="0">
                <a:sym typeface="Symbol" panose="05050102010706020507" pitchFamily="18" charset="2"/>
              </a:rPr>
              <a:t>we have 1 + sin 4</a:t>
            </a:r>
            <a:r>
              <a:rPr lang="en-US" altLang="en-US" i="1" dirty="0">
                <a:sym typeface="Symbol" panose="05050102010706020507" pitchFamily="18" charset="2"/>
              </a:rPr>
              <a:t>x </a:t>
            </a:r>
            <a:r>
              <a:rPr lang="en-US" altLang="en-US" dirty="0">
                <a:sym typeface="Symbol" panose="05050102010706020507" pitchFamily="18" charset="2"/>
              </a:rPr>
              <a:t> 1 and cot </a:t>
            </a:r>
            <a:r>
              <a:rPr lang="en-US" altLang="en-US" i="1" dirty="0">
                <a:sym typeface="Symbol" panose="05050102010706020507" pitchFamily="18" charset="2"/>
              </a:rPr>
              <a:t>x </a:t>
            </a:r>
            <a:r>
              <a:rPr lang="en-US" altLang="en-US" dirty="0">
                <a:sym typeface="Symbol" panose="05050102010706020507" pitchFamily="18" charset="2"/>
              </a:rPr>
              <a:t>∞ , so the given</a:t>
            </a:r>
            <a:endParaRPr lang="en-US" dirty="0"/>
          </a:p>
        </p:txBody>
      </p:sp>
      <p:sp>
        <p:nvSpPr>
          <p:cNvPr id="17" name="Content Placeholder 16">
            <a:extLst>
              <a:ext uri="{FF2B5EF4-FFF2-40B4-BE49-F238E27FC236}">
                <a16:creationId xmlns:a16="http://schemas.microsoft.com/office/drawing/2014/main" xmlns="" id="{763F55DC-710D-4C09-9BB0-2412B34FBAC2}"/>
              </a:ext>
            </a:extLst>
          </p:cNvPr>
          <p:cNvSpPr>
            <a:spLocks noGrp="1"/>
          </p:cNvSpPr>
          <p:nvPr>
            <p:ph sz="quarter" idx="28"/>
          </p:nvPr>
        </p:nvSpPr>
        <p:spPr>
          <a:xfrm>
            <a:off x="736600" y="2729608"/>
            <a:ext cx="2790371" cy="301417"/>
          </a:xfrm>
        </p:spPr>
        <p:txBody>
          <a:bodyPr/>
          <a:lstStyle/>
          <a:p>
            <a:r>
              <a:rPr lang="en-US" altLang="en-US" dirty="0">
                <a:sym typeface="Symbol" panose="05050102010706020507" pitchFamily="18" charset="2"/>
              </a:rPr>
              <a:t>limit is indeterminate</a:t>
            </a:r>
            <a:endParaRPr lang="en-US" dirty="0"/>
          </a:p>
        </p:txBody>
      </p:sp>
      <p:graphicFrame>
        <p:nvGraphicFramePr>
          <p:cNvPr id="33" name="Content Placeholder 32" descr="(type 1^infinity). Let">
            <a:extLst>
              <a:ext uri="{FF2B5EF4-FFF2-40B4-BE49-F238E27FC236}">
                <a16:creationId xmlns:a16="http://schemas.microsoft.com/office/drawing/2014/main" xmlns="" id="{A0ED0CA3-D891-4A99-BECD-84AF0FB6D92B}"/>
              </a:ext>
            </a:extLst>
          </p:cNvPr>
          <p:cNvGraphicFramePr>
            <a:graphicFrameLocks noGrp="1" noChangeAspect="1"/>
          </p:cNvGraphicFramePr>
          <p:nvPr>
            <p:ph sz="quarter" idx="29"/>
            <p:extLst>
              <p:ext uri="{D42A27DB-BD31-4B8C-83A1-F6EECF244321}">
                <p14:modId xmlns:p14="http://schemas.microsoft.com/office/powerpoint/2010/main" val="2104119314"/>
              </p:ext>
            </p:extLst>
          </p:nvPr>
        </p:nvGraphicFramePr>
        <p:xfrm>
          <a:off x="3605213" y="2659063"/>
          <a:ext cx="1892300" cy="439737"/>
        </p:xfrm>
        <a:graphic>
          <a:graphicData uri="http://schemas.openxmlformats.org/presentationml/2006/ole">
            <mc:AlternateContent xmlns:mc="http://schemas.openxmlformats.org/markup-compatibility/2006">
              <mc:Choice xmlns:v="urn:schemas-microsoft-com:vml" Requires="v">
                <p:oleObj spid="_x0000_s501158" name="Equation" r:id="rId7" imgW="1803240" imgH="419040" progId="Equation.DSMT4">
                  <p:embed/>
                </p:oleObj>
              </mc:Choice>
              <mc:Fallback>
                <p:oleObj name="Equation" r:id="rId7" imgW="1803240" imgH="419040" progId="Equation.DSMT4">
                  <p:embed/>
                  <p:pic>
                    <p:nvPicPr>
                      <p:cNvPr id="0" name="Picture 202" descr="(type 1^infinity). let"/>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5213" y="2659063"/>
                        <a:ext cx="18923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Content Placeholder 34" descr="y = (1 + sin 4 x)^cot x">
            <a:extLst>
              <a:ext uri="{FF2B5EF4-FFF2-40B4-BE49-F238E27FC236}">
                <a16:creationId xmlns:a16="http://schemas.microsoft.com/office/drawing/2014/main" xmlns="" id="{3CF269F1-9DF0-491D-A546-D7FEC256264A}"/>
              </a:ext>
            </a:extLst>
          </p:cNvPr>
          <p:cNvGraphicFramePr>
            <a:graphicFrameLocks noGrp="1" noChangeAspect="1"/>
          </p:cNvGraphicFramePr>
          <p:nvPr>
            <p:ph sz="quarter" idx="30"/>
            <p:extLst>
              <p:ext uri="{D42A27DB-BD31-4B8C-83A1-F6EECF244321}">
                <p14:modId xmlns:p14="http://schemas.microsoft.com/office/powerpoint/2010/main" val="2159398793"/>
              </p:ext>
            </p:extLst>
          </p:nvPr>
        </p:nvGraphicFramePr>
        <p:xfrm>
          <a:off x="4660900" y="3217863"/>
          <a:ext cx="2540000" cy="538162"/>
        </p:xfrm>
        <a:graphic>
          <a:graphicData uri="http://schemas.openxmlformats.org/presentationml/2006/ole">
            <mc:AlternateContent xmlns:mc="http://schemas.openxmlformats.org/markup-compatibility/2006">
              <mc:Choice xmlns:v="urn:schemas-microsoft-com:vml" Requires="v">
                <p:oleObj spid="_x0000_s501159" name="Equation" r:id="rId9" imgW="2400120" imgH="507960" progId="Equation.DSMT4">
                  <p:embed/>
                </p:oleObj>
              </mc:Choice>
              <mc:Fallback>
                <p:oleObj name="Equation" r:id="rId9" imgW="2400120" imgH="507960" progId="Equation.DSMT4">
                  <p:embed/>
                  <p:pic>
                    <p:nvPicPr>
                      <p:cNvPr id="0" name="Picture 203" descr="y = (1 + sin 4x)^cot 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0900" y="3217863"/>
                        <a:ext cx="25400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19">
            <a:extLst>
              <a:ext uri="{FF2B5EF4-FFF2-40B4-BE49-F238E27FC236}">
                <a16:creationId xmlns:a16="http://schemas.microsoft.com/office/drawing/2014/main" xmlns="" id="{A6B1E8DB-FF8E-4E8B-A6D2-D03FA4875AE8}"/>
              </a:ext>
            </a:extLst>
          </p:cNvPr>
          <p:cNvSpPr>
            <a:spLocks noGrp="1"/>
          </p:cNvSpPr>
          <p:nvPr>
            <p:ph sz="quarter" idx="31"/>
          </p:nvPr>
        </p:nvSpPr>
        <p:spPr>
          <a:xfrm>
            <a:off x="691242" y="4128912"/>
            <a:ext cx="729343" cy="301417"/>
          </a:xfrm>
        </p:spPr>
        <p:txBody>
          <a:bodyPr/>
          <a:lstStyle/>
          <a:p>
            <a:r>
              <a:rPr lang="en-US" altLang="en-US" dirty="0">
                <a:sym typeface="Symbol" panose="05050102010706020507" pitchFamily="18" charset="2"/>
              </a:rPr>
              <a:t>Then </a:t>
            </a:r>
          </a:p>
        </p:txBody>
      </p:sp>
      <p:graphicFrame>
        <p:nvGraphicFramePr>
          <p:cNvPr id="37" name="Content Placeholder 36" descr="In y = In [1 + sin 4 x)^cot x] =  cot x * In (1 + sin 4 x),&#10;= In (1 + sin (4 x) ∕ tan x).">
            <a:extLst>
              <a:ext uri="{FF2B5EF4-FFF2-40B4-BE49-F238E27FC236}">
                <a16:creationId xmlns:a16="http://schemas.microsoft.com/office/drawing/2014/main" xmlns="" id="{88E81F87-C94E-48DF-8E8D-0FE5DACD90A1}"/>
              </a:ext>
            </a:extLst>
          </p:cNvPr>
          <p:cNvGraphicFramePr>
            <a:graphicFrameLocks noGrp="1" noChangeAspect="1"/>
          </p:cNvGraphicFramePr>
          <p:nvPr>
            <p:ph sz="quarter" idx="32"/>
            <p:extLst>
              <p:ext uri="{D42A27DB-BD31-4B8C-83A1-F6EECF244321}">
                <p14:modId xmlns:p14="http://schemas.microsoft.com/office/powerpoint/2010/main" val="725790818"/>
              </p:ext>
            </p:extLst>
          </p:nvPr>
        </p:nvGraphicFramePr>
        <p:xfrm>
          <a:off x="2682875" y="4398963"/>
          <a:ext cx="5907088" cy="1606550"/>
        </p:xfrm>
        <a:graphic>
          <a:graphicData uri="http://schemas.openxmlformats.org/presentationml/2006/ole">
            <mc:AlternateContent xmlns:mc="http://schemas.openxmlformats.org/markup-compatibility/2006">
              <mc:Choice xmlns:v="urn:schemas-microsoft-com:vml" Requires="v">
                <p:oleObj spid="_x0000_s501160" name="Equation" r:id="rId11" imgW="6070320" imgH="1650960" progId="Equation.DSMT4">
                  <p:embed/>
                </p:oleObj>
              </mc:Choice>
              <mc:Fallback>
                <p:oleObj name="Equation" r:id="rId11" imgW="6070320" imgH="1650960" progId="Equation.DSMT4">
                  <p:embed/>
                  <p:pic>
                    <p:nvPicPr>
                      <p:cNvPr id="0" name="Picture 204" descr="Iny = In[1 + sin 4x)^cot x] =  cot x In (1 + sin 4X) = In (1 + sin 4x / tan x)"/>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2875" y="4398963"/>
                        <a:ext cx="5907088"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134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3966A-E124-4344-9366-40A18A1CA6B9}"/>
              </a:ext>
            </a:extLst>
          </p:cNvPr>
          <p:cNvSpPr>
            <a:spLocks noGrp="1"/>
          </p:cNvSpPr>
          <p:nvPr>
            <p:ph type="title"/>
          </p:nvPr>
        </p:nvSpPr>
        <p:spPr/>
        <p:txBody>
          <a:bodyPr/>
          <a:lstStyle/>
          <a:p>
            <a:r>
              <a:rPr lang="en-US" altLang="en-US" dirty="0"/>
              <a:t>Example 9 – Solution</a:t>
            </a:r>
            <a:endParaRPr lang="en-US" dirty="0"/>
          </a:p>
        </p:txBody>
      </p:sp>
      <p:sp>
        <p:nvSpPr>
          <p:cNvPr id="3" name="Content Placeholder 2">
            <a:extLst>
              <a:ext uri="{FF2B5EF4-FFF2-40B4-BE49-F238E27FC236}">
                <a16:creationId xmlns:a16="http://schemas.microsoft.com/office/drawing/2014/main" xmlns="" id="{056A3765-0E07-47F6-B50E-802DC48A283D}"/>
              </a:ext>
            </a:extLst>
          </p:cNvPr>
          <p:cNvSpPr>
            <a:spLocks noGrp="1"/>
          </p:cNvSpPr>
          <p:nvPr>
            <p:ph sz="quarter" idx="23"/>
          </p:nvPr>
        </p:nvSpPr>
        <p:spPr/>
        <p:txBody>
          <a:bodyPr/>
          <a:lstStyle/>
          <a:p>
            <a:pPr>
              <a:lnSpc>
                <a:spcPct val="100000"/>
              </a:lnSpc>
            </a:pPr>
            <a:r>
              <a:rPr lang="en-US" altLang="en-US" dirty="0"/>
              <a:t>So </a:t>
            </a:r>
            <a:r>
              <a:rPr lang="en-US" altLang="en-US" dirty="0" err="1"/>
              <a:t>l’Hospital’s</a:t>
            </a:r>
            <a:r>
              <a:rPr lang="en-US" altLang="en-US" dirty="0"/>
              <a:t> Rule gives</a:t>
            </a:r>
          </a:p>
        </p:txBody>
      </p:sp>
      <p:graphicFrame>
        <p:nvGraphicFramePr>
          <p:cNvPr id="12" name="Content Placeholder 11" descr=" lim_(x right arrow (0^+))(ln (y)) = lim_(x right arrow (0^+))(ln(1 + sin 4(x))∕tan (x))  =  (lim_(x right arrow (0^+))((4 cos 4(x)∕(1 + sin 4(x)))/sec^2(x))) = 4">
            <a:extLst>
              <a:ext uri="{FF2B5EF4-FFF2-40B4-BE49-F238E27FC236}">
                <a16:creationId xmlns:a16="http://schemas.microsoft.com/office/drawing/2014/main" xmlns="" id="{D0FC9FF4-D2EC-41E6-95D6-125D99FA7345}"/>
              </a:ext>
            </a:extLst>
          </p:cNvPr>
          <p:cNvGraphicFramePr>
            <a:graphicFrameLocks noGrp="1" noChangeAspect="1"/>
          </p:cNvGraphicFramePr>
          <p:nvPr>
            <p:ph sz="quarter" idx="24"/>
            <p:extLst>
              <p:ext uri="{D42A27DB-BD31-4B8C-83A1-F6EECF244321}">
                <p14:modId xmlns:p14="http://schemas.microsoft.com/office/powerpoint/2010/main" val="3267792801"/>
              </p:ext>
            </p:extLst>
          </p:nvPr>
        </p:nvGraphicFramePr>
        <p:xfrm>
          <a:off x="3066370" y="1857375"/>
          <a:ext cx="5669643" cy="987214"/>
        </p:xfrm>
        <a:graphic>
          <a:graphicData uri="http://schemas.openxmlformats.org/presentationml/2006/ole">
            <mc:AlternateContent xmlns:mc="http://schemas.openxmlformats.org/markup-compatibility/2006">
              <mc:Choice xmlns:v="urn:schemas-microsoft-com:vml" Requires="v">
                <p:oleObj spid="_x0000_s502009" name="Equation" r:id="rId3" imgW="6273720" imgH="1091880" progId="Equation.DSMT4">
                  <p:embed/>
                </p:oleObj>
              </mc:Choice>
              <mc:Fallback>
                <p:oleObj name="Equation" r:id="rId3" imgW="6273720" imgH="1091880" progId="Equation.DSMT4">
                  <p:embed/>
                  <p:pic>
                    <p:nvPicPr>
                      <p:cNvPr id="0" name="Picture 117" descr="lim_(x right arrow (0^+))(ln (y)) = lim_(x right arrow (0^+))(ln(1 + sin 4(x))/tan (x))  =  (lim_(x right arrow (0^+))((4 cos 4(x)/1 + sin 4(x))/sec^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370" y="1857375"/>
                        <a:ext cx="5669643" cy="987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682B1E1B-AD10-4D3D-AAC8-A76D0A6D5C55}"/>
              </a:ext>
            </a:extLst>
          </p:cNvPr>
          <p:cNvSpPr>
            <a:spLocks noGrp="1"/>
          </p:cNvSpPr>
          <p:nvPr>
            <p:ph sz="quarter" idx="25"/>
          </p:nvPr>
        </p:nvSpPr>
        <p:spPr>
          <a:xfrm>
            <a:off x="736600" y="3325119"/>
            <a:ext cx="10712450" cy="356730"/>
          </a:xfrm>
        </p:spPr>
        <p:txBody>
          <a:bodyPr/>
          <a:lstStyle/>
          <a:p>
            <a:r>
              <a:rPr lang="en-US" altLang="en-US" dirty="0"/>
              <a:t>So far we have computed the limit of ln </a:t>
            </a:r>
            <a:r>
              <a:rPr lang="en-US" altLang="en-US" i="1" dirty="0"/>
              <a:t>y</a:t>
            </a:r>
            <a:r>
              <a:rPr lang="en-US" altLang="en-US" dirty="0"/>
              <a:t>, but what we want is the limit of </a:t>
            </a:r>
            <a:r>
              <a:rPr lang="en-US" altLang="en-US" i="1" dirty="0"/>
              <a:t>y</a:t>
            </a:r>
            <a:r>
              <a:rPr lang="en-US" altLang="en-US" dirty="0"/>
              <a:t>.</a:t>
            </a:r>
          </a:p>
        </p:txBody>
      </p:sp>
      <p:sp>
        <p:nvSpPr>
          <p:cNvPr id="6" name="Content Placeholder 5">
            <a:extLst>
              <a:ext uri="{FF2B5EF4-FFF2-40B4-BE49-F238E27FC236}">
                <a16:creationId xmlns:a16="http://schemas.microsoft.com/office/drawing/2014/main" xmlns="" id="{0055F774-3D37-4E99-8E34-7C45A9ED6294}"/>
              </a:ext>
            </a:extLst>
          </p:cNvPr>
          <p:cNvSpPr>
            <a:spLocks noGrp="1"/>
          </p:cNvSpPr>
          <p:nvPr>
            <p:ph sz="quarter" idx="26"/>
          </p:nvPr>
        </p:nvSpPr>
        <p:spPr>
          <a:xfrm>
            <a:off x="736600" y="4000968"/>
            <a:ext cx="4202683" cy="336549"/>
          </a:xfrm>
        </p:spPr>
        <p:txBody>
          <a:bodyPr/>
          <a:lstStyle/>
          <a:p>
            <a:r>
              <a:rPr lang="en-US" altLang="en-US" dirty="0"/>
              <a:t>To find this we use the fact that</a:t>
            </a:r>
            <a:endParaRPr lang="en-US" dirty="0"/>
          </a:p>
        </p:txBody>
      </p:sp>
      <p:graphicFrame>
        <p:nvGraphicFramePr>
          <p:cNvPr id="15" name="Content Placeholder 14" descr="y = e^In  y:">
            <a:extLst>
              <a:ext uri="{FF2B5EF4-FFF2-40B4-BE49-F238E27FC236}">
                <a16:creationId xmlns:a16="http://schemas.microsoft.com/office/drawing/2014/main" xmlns="" id="{A2B40559-DFBB-41F6-9D30-35EF85115E5B}"/>
              </a:ext>
            </a:extLst>
          </p:cNvPr>
          <p:cNvGraphicFramePr>
            <a:graphicFrameLocks noGrp="1" noChangeAspect="1"/>
          </p:cNvGraphicFramePr>
          <p:nvPr>
            <p:ph sz="quarter" idx="27"/>
            <p:extLst>
              <p:ext uri="{D42A27DB-BD31-4B8C-83A1-F6EECF244321}">
                <p14:modId xmlns:p14="http://schemas.microsoft.com/office/powerpoint/2010/main" val="2179191371"/>
              </p:ext>
            </p:extLst>
          </p:nvPr>
        </p:nvGraphicFramePr>
        <p:xfrm>
          <a:off x="4999038" y="3881438"/>
          <a:ext cx="1235075" cy="430212"/>
        </p:xfrm>
        <a:graphic>
          <a:graphicData uri="http://schemas.openxmlformats.org/presentationml/2006/ole">
            <mc:AlternateContent xmlns:mc="http://schemas.openxmlformats.org/markup-compatibility/2006">
              <mc:Choice xmlns:v="urn:schemas-microsoft-com:vml" Requires="v">
                <p:oleObj spid="_x0000_s502010" name="Equation" r:id="rId5" imgW="1168200" imgH="406080" progId="Equation.DSMT4">
                  <p:embed/>
                </p:oleObj>
              </mc:Choice>
              <mc:Fallback>
                <p:oleObj name="Equation" r:id="rId5" imgW="1168200" imgH="406080" progId="Equation.DSMT4">
                  <p:embed/>
                  <p:pic>
                    <p:nvPicPr>
                      <p:cNvPr id="0" name="Picture 118" descr="Y = e^In  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038" y="3881438"/>
                        <a:ext cx="1235075"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Content Placeholder 16" descr="lim_(x right arrow (0^+))((1 + sin 4(x))^cot (x))  = (lim_(x right arrow (0^+))(y))  = (lim_(x right arrow (0^+))(e^ln(y))) = (e^4)">
            <a:extLst>
              <a:ext uri="{FF2B5EF4-FFF2-40B4-BE49-F238E27FC236}">
                <a16:creationId xmlns:a16="http://schemas.microsoft.com/office/drawing/2014/main" xmlns="" id="{61453F15-9083-4D50-B4D5-E8DE95C5B457}"/>
              </a:ext>
            </a:extLst>
          </p:cNvPr>
          <p:cNvGraphicFramePr>
            <a:graphicFrameLocks noGrp="1" noChangeAspect="1"/>
          </p:cNvGraphicFramePr>
          <p:nvPr>
            <p:ph sz="quarter" idx="28"/>
            <p:extLst>
              <p:ext uri="{D42A27DB-BD31-4B8C-83A1-F6EECF244321}">
                <p14:modId xmlns:p14="http://schemas.microsoft.com/office/powerpoint/2010/main" val="2220136403"/>
              </p:ext>
            </p:extLst>
          </p:nvPr>
        </p:nvGraphicFramePr>
        <p:xfrm>
          <a:off x="3066370" y="4608284"/>
          <a:ext cx="5669643" cy="629960"/>
        </p:xfrm>
        <a:graphic>
          <a:graphicData uri="http://schemas.openxmlformats.org/presentationml/2006/ole">
            <mc:AlternateContent xmlns:mc="http://schemas.openxmlformats.org/markup-compatibility/2006">
              <mc:Choice xmlns:v="urn:schemas-microsoft-com:vml" Requires="v">
                <p:oleObj spid="_x0000_s502011" name="Equation" r:id="rId7" imgW="5486400" imgH="609480" progId="Equation.DSMT4">
                  <p:embed/>
                </p:oleObj>
              </mc:Choice>
              <mc:Fallback>
                <p:oleObj name="Equation" r:id="rId7" imgW="5486400" imgH="609480" progId="Equation.DSMT4">
                  <p:embed/>
                  <p:pic>
                    <p:nvPicPr>
                      <p:cNvPr id="0" name="Picture 119" descr="lim_(x right arrow (0^+))((1 + sin 4(x))^cot (x))  = (lim_(x right arrow (0^+))(y))  = (lim_(x right arrow (0^+))(e^ln(y))) = (e^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6370" y="4608284"/>
                        <a:ext cx="5669643" cy="629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248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A6DC8-EECE-4FB5-8C6C-0BF41C1D3C98}"/>
              </a:ext>
            </a:extLst>
          </p:cNvPr>
          <p:cNvSpPr>
            <a:spLocks noGrp="1"/>
          </p:cNvSpPr>
          <p:nvPr>
            <p:ph type="title"/>
          </p:nvPr>
        </p:nvSpPr>
        <p:spPr/>
        <p:txBody>
          <a:bodyPr/>
          <a:lstStyle/>
          <a:p>
            <a:r>
              <a:rPr lang="en-US" altLang="en-US" sz="3700" dirty="0"/>
              <a:t>Indeterminate Forms and </a:t>
            </a:r>
            <a:r>
              <a:rPr lang="en-US" altLang="en-US" sz="3700" dirty="0" err="1"/>
              <a:t>l’Hospital’s</a:t>
            </a:r>
            <a:r>
              <a:rPr lang="en-US" altLang="en-US" sz="3700" dirty="0"/>
              <a:t> Rule </a:t>
            </a:r>
            <a:r>
              <a:rPr lang="en-US" altLang="en-US" sz="3700" b="0" dirty="0"/>
              <a:t>(2 of 2)</a:t>
            </a:r>
            <a:endParaRPr lang="en-US" sz="3700" dirty="0"/>
          </a:p>
        </p:txBody>
      </p:sp>
      <p:sp>
        <p:nvSpPr>
          <p:cNvPr id="3" name="Content Placeholder 2">
            <a:extLst>
              <a:ext uri="{FF2B5EF4-FFF2-40B4-BE49-F238E27FC236}">
                <a16:creationId xmlns:a16="http://schemas.microsoft.com/office/drawing/2014/main" xmlns="" id="{CFC69EC6-F4D2-43E8-907E-DE3CE5D2DEC1}"/>
              </a:ext>
            </a:extLst>
          </p:cNvPr>
          <p:cNvSpPr>
            <a:spLocks noGrp="1"/>
          </p:cNvSpPr>
          <p:nvPr>
            <p:ph sz="quarter" idx="23"/>
          </p:nvPr>
        </p:nvSpPr>
        <p:spPr>
          <a:xfrm>
            <a:off x="736600" y="1289049"/>
            <a:ext cx="10718800" cy="693637"/>
          </a:xfrm>
        </p:spPr>
        <p:txBody>
          <a:bodyPr/>
          <a:lstStyle/>
          <a:p>
            <a:pPr>
              <a:lnSpc>
                <a:spcPct val="100000"/>
              </a:lnSpc>
            </a:pPr>
            <a:r>
              <a:rPr lang="en-US" altLang="en-US" dirty="0"/>
              <a:t>In computing this limit we can’t apply Law 5 of limits because the limit of the denominator is 0. In fact, although the limit in (1) exists, its value is not obvious</a:t>
            </a:r>
            <a:endParaRPr lang="en-US" dirty="0"/>
          </a:p>
        </p:txBody>
      </p:sp>
      <p:sp>
        <p:nvSpPr>
          <p:cNvPr id="4" name="Content Placeholder 3">
            <a:extLst>
              <a:ext uri="{FF2B5EF4-FFF2-40B4-BE49-F238E27FC236}">
                <a16:creationId xmlns:a16="http://schemas.microsoft.com/office/drawing/2014/main" xmlns="" id="{5EAA9AAF-E642-47E1-9DDF-CD19ACC48D98}"/>
              </a:ext>
            </a:extLst>
          </p:cNvPr>
          <p:cNvSpPr>
            <a:spLocks noGrp="1"/>
          </p:cNvSpPr>
          <p:nvPr>
            <p:ph sz="quarter" idx="24"/>
          </p:nvPr>
        </p:nvSpPr>
        <p:spPr>
          <a:xfrm>
            <a:off x="736600" y="2156417"/>
            <a:ext cx="7935452" cy="330959"/>
          </a:xfrm>
        </p:spPr>
        <p:txBody>
          <a:bodyPr/>
          <a:lstStyle/>
          <a:p>
            <a:r>
              <a:rPr lang="en-US" altLang="en-US" dirty="0"/>
              <a:t>because both numerator and denominator approach 0 and</a:t>
            </a:r>
            <a:endParaRPr lang="en-US" dirty="0"/>
          </a:p>
        </p:txBody>
      </p:sp>
      <p:graphicFrame>
        <p:nvGraphicFramePr>
          <p:cNvPr id="12" name="Content Placeholder 11" descr="(0∕0) is not defined.">
            <a:extLst>
              <a:ext uri="{FF2B5EF4-FFF2-40B4-BE49-F238E27FC236}">
                <a16:creationId xmlns:a16="http://schemas.microsoft.com/office/drawing/2014/main" xmlns="" id="{14749207-9A43-4CAC-A688-8A9E7E343407}"/>
              </a:ext>
            </a:extLst>
          </p:cNvPr>
          <p:cNvGraphicFramePr>
            <a:graphicFrameLocks noGrp="1" noChangeAspect="1"/>
          </p:cNvGraphicFramePr>
          <p:nvPr>
            <p:ph sz="quarter" idx="25"/>
            <p:extLst>
              <p:ext uri="{D42A27DB-BD31-4B8C-83A1-F6EECF244321}">
                <p14:modId xmlns:p14="http://schemas.microsoft.com/office/powerpoint/2010/main" val="1264838240"/>
              </p:ext>
            </p:extLst>
          </p:nvPr>
        </p:nvGraphicFramePr>
        <p:xfrm>
          <a:off x="8724900" y="1961922"/>
          <a:ext cx="2189163" cy="712787"/>
        </p:xfrm>
        <a:graphic>
          <a:graphicData uri="http://schemas.openxmlformats.org/presentationml/2006/ole">
            <mc:AlternateContent xmlns:mc="http://schemas.openxmlformats.org/markup-compatibility/2006">
              <mc:Choice xmlns:v="urn:schemas-microsoft-com:vml" Requires="v">
                <p:oleObj spid="_x0000_s478376" name="Equation" r:id="rId3" imgW="2222280" imgH="723600" progId="Equation.DSMT4">
                  <p:embed/>
                </p:oleObj>
              </mc:Choice>
              <mc:Fallback>
                <p:oleObj name="Equation" r:id="rId3" imgW="2222280" imgH="723600" progId="Equation.DSMT4">
                  <p:embed/>
                  <p:pic>
                    <p:nvPicPr>
                      <p:cNvPr id="0" name="Picture 124" descr="(0/0) is not defined"/>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0" y="1961922"/>
                        <a:ext cx="218916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20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1539923" y="3061957"/>
            <a:ext cx="6130119" cy="672105"/>
          </a:xfrm>
        </p:spPr>
        <p:txBody>
          <a:bodyPr/>
          <a:lstStyle/>
          <a:p>
            <a:r>
              <a:rPr lang="en-US" altLang="en-US" dirty="0">
                <a:solidFill>
                  <a:srgbClr val="0079C2"/>
                </a:solidFill>
              </a:rPr>
              <a:t>Indeterminate Forms</a:t>
            </a:r>
            <a:endParaRPr lang="en-IN" dirty="0">
              <a:solidFill>
                <a:srgbClr val="0079C2"/>
              </a:solidFill>
            </a:endParaRPr>
          </a:p>
        </p:txBody>
      </p:sp>
      <p:graphicFrame>
        <p:nvGraphicFramePr>
          <p:cNvPr id="13" name="Content Placeholder 12" descr="(Types 0∕0, infinity∕infinity)"/>
          <p:cNvGraphicFramePr>
            <a:graphicFrameLocks noGrp="1" noChangeAspect="1"/>
          </p:cNvGraphicFramePr>
          <p:nvPr>
            <p:ph sz="quarter" idx="25"/>
            <p:extLst>
              <p:ext uri="{D42A27DB-BD31-4B8C-83A1-F6EECF244321}">
                <p14:modId xmlns:p14="http://schemas.microsoft.com/office/powerpoint/2010/main" val="1802429315"/>
              </p:ext>
            </p:extLst>
          </p:nvPr>
        </p:nvGraphicFramePr>
        <p:xfrm>
          <a:off x="6348613" y="2722751"/>
          <a:ext cx="2642858" cy="1120491"/>
        </p:xfrm>
        <a:graphic>
          <a:graphicData uri="http://schemas.openxmlformats.org/presentationml/2006/ole">
            <mc:AlternateContent xmlns:mc="http://schemas.openxmlformats.org/markup-compatibility/2006">
              <mc:Choice xmlns:v="urn:schemas-microsoft-com:vml" Requires="v">
                <p:oleObj spid="_x0000_s547887" name="Equation" r:id="rId3" imgW="1917360" imgH="812520" progId="Equation.DSMT4">
                  <p:embed/>
                </p:oleObj>
              </mc:Choice>
              <mc:Fallback>
                <p:oleObj name="Equation" r:id="rId3" imgW="1917360" imgH="812520" progId="Equation.DSMT4">
                  <p:embed/>
                  <p:pic>
                    <p:nvPicPr>
                      <p:cNvPr id="0" name=""/>
                      <p:cNvPicPr/>
                      <p:nvPr/>
                    </p:nvPicPr>
                    <p:blipFill>
                      <a:blip r:embed="rId4"/>
                      <a:stretch>
                        <a:fillRect/>
                      </a:stretch>
                    </p:blipFill>
                    <p:spPr>
                      <a:xfrm>
                        <a:off x="6348613" y="2722751"/>
                        <a:ext cx="2642858" cy="1120491"/>
                      </a:xfrm>
                      <a:prstGeom prst="rect">
                        <a:avLst/>
                      </a:prstGeom>
                    </p:spPr>
                  </p:pic>
                </p:oleObj>
              </mc:Fallback>
            </mc:AlternateContent>
          </a:graphicData>
        </a:graphic>
      </p:graphicFrame>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Indeterminate </a:t>
            </a:r>
            <a:r>
              <a:rPr lang="en-US" altLang="en-US" dirty="0" smtClean="0"/>
              <a:t>Forms  </a:t>
            </a:r>
            <a:endParaRPr lang="en-US" dirty="0"/>
          </a:p>
        </p:txBody>
      </p:sp>
      <p:graphicFrame>
        <p:nvGraphicFramePr>
          <p:cNvPr id="2" name="Content Placeholder 1" descr="(Types 0∕0, infinity∕infinity)"/>
          <p:cNvGraphicFramePr>
            <a:graphicFrameLocks noGrp="1" noChangeAspect="1"/>
          </p:cNvGraphicFramePr>
          <p:nvPr>
            <p:ph sz="quarter" idx="23"/>
            <p:extLst>
              <p:ext uri="{D42A27DB-BD31-4B8C-83A1-F6EECF244321}">
                <p14:modId xmlns:p14="http://schemas.microsoft.com/office/powerpoint/2010/main" val="225788996"/>
              </p:ext>
            </p:extLst>
          </p:nvPr>
        </p:nvGraphicFramePr>
        <p:xfrm>
          <a:off x="5645149" y="384048"/>
          <a:ext cx="1278165" cy="575939"/>
        </p:xfrm>
        <a:graphic>
          <a:graphicData uri="http://schemas.openxmlformats.org/presentationml/2006/ole">
            <mc:AlternateContent xmlns:mc="http://schemas.openxmlformats.org/markup-compatibility/2006">
              <mc:Choice xmlns:v="urn:schemas-microsoft-com:vml" Requires="v">
                <p:oleObj spid="_x0000_s546954" name="Equation" r:id="rId3" imgW="1803240" imgH="812520" progId="Equation.DSMT4">
                  <p:embed/>
                </p:oleObj>
              </mc:Choice>
              <mc:Fallback>
                <p:oleObj name="Equation" r:id="rId3" imgW="1803240" imgH="812520" progId="Equation.DSMT4">
                  <p:embed/>
                  <p:pic>
                    <p:nvPicPr>
                      <p:cNvPr id="0" name=""/>
                      <p:cNvPicPr/>
                      <p:nvPr/>
                    </p:nvPicPr>
                    <p:blipFill>
                      <a:blip r:embed="rId4"/>
                      <a:stretch>
                        <a:fillRect/>
                      </a:stretch>
                    </p:blipFill>
                    <p:spPr>
                      <a:xfrm>
                        <a:off x="5645149" y="384048"/>
                        <a:ext cx="1278165" cy="575939"/>
                      </a:xfrm>
                      <a:prstGeom prst="rect">
                        <a:avLst/>
                      </a:prstGeom>
                    </p:spPr>
                  </p:pic>
                </p:oleObj>
              </mc:Fallback>
            </mc:AlternateContent>
          </a:graphicData>
        </a:graphic>
      </p:graphicFrame>
      <p:sp>
        <p:nvSpPr>
          <p:cNvPr id="12" name="Content Placeholder 3"/>
          <p:cNvSpPr>
            <a:spLocks noGrp="1"/>
          </p:cNvSpPr>
          <p:nvPr>
            <p:ph sz="quarter" idx="25"/>
          </p:nvPr>
        </p:nvSpPr>
        <p:spPr>
          <a:xfrm>
            <a:off x="7068454" y="384048"/>
            <a:ext cx="2786743" cy="777095"/>
          </a:xfrm>
        </p:spPr>
        <p:txBody>
          <a:bodyPr/>
          <a:lstStyle/>
          <a:p>
            <a:pPr lvl="0"/>
            <a:r>
              <a:rPr lang="en-US" altLang="en-US" sz="4000" dirty="0"/>
              <a:t>(1 of 5</a:t>
            </a:r>
            <a:r>
              <a:rPr lang="en-US" altLang="en-US" sz="4000" dirty="0" smtClean="0"/>
              <a:t>)</a:t>
            </a:r>
            <a:endParaRPr lang="en-US" sz="4000" dirty="0"/>
          </a:p>
        </p:txBody>
      </p:sp>
      <p:sp>
        <p:nvSpPr>
          <p:cNvPr id="6" name="Content Placeholder 5">
            <a:extLst>
              <a:ext uri="{FF2B5EF4-FFF2-40B4-BE49-F238E27FC236}">
                <a16:creationId xmlns:a16="http://schemas.microsoft.com/office/drawing/2014/main" xmlns="" id="{04432816-A2E5-4B34-B94D-5D391983B5AF}"/>
              </a:ext>
            </a:extLst>
          </p:cNvPr>
          <p:cNvSpPr>
            <a:spLocks noGrp="1"/>
          </p:cNvSpPr>
          <p:nvPr>
            <p:ph sz="quarter" idx="26"/>
          </p:nvPr>
        </p:nvSpPr>
        <p:spPr>
          <a:xfrm>
            <a:off x="736601" y="1286269"/>
            <a:ext cx="5359400" cy="329871"/>
          </a:xfrm>
        </p:spPr>
        <p:txBody>
          <a:bodyPr/>
          <a:lstStyle/>
          <a:p>
            <a:pPr>
              <a:lnSpc>
                <a:spcPct val="100000"/>
              </a:lnSpc>
            </a:pPr>
            <a:r>
              <a:rPr lang="en-US" altLang="en-US" dirty="0"/>
              <a:t>In general, if we have a limit of the form</a:t>
            </a:r>
          </a:p>
        </p:txBody>
      </p:sp>
      <p:graphicFrame>
        <p:nvGraphicFramePr>
          <p:cNvPr id="14" name="Content Placeholder 13" descr="lim_(x right arrow a) (f(x)∕g(x))">
            <a:extLst>
              <a:ext uri="{FF2B5EF4-FFF2-40B4-BE49-F238E27FC236}">
                <a16:creationId xmlns:a16="http://schemas.microsoft.com/office/drawing/2014/main" xmlns="" id="{15DB1147-69E4-4D4F-86AD-7947953613F5}"/>
              </a:ext>
            </a:extLst>
          </p:cNvPr>
          <p:cNvGraphicFramePr>
            <a:graphicFrameLocks noGrp="1" noChangeAspect="1"/>
          </p:cNvGraphicFramePr>
          <p:nvPr>
            <p:ph sz="quarter" idx="28"/>
            <p:extLst>
              <p:ext uri="{D42A27DB-BD31-4B8C-83A1-F6EECF244321}">
                <p14:modId xmlns:p14="http://schemas.microsoft.com/office/powerpoint/2010/main" val="1881292618"/>
              </p:ext>
            </p:extLst>
          </p:nvPr>
        </p:nvGraphicFramePr>
        <p:xfrm>
          <a:off x="5478463" y="2055382"/>
          <a:ext cx="1227137" cy="927100"/>
        </p:xfrm>
        <a:graphic>
          <a:graphicData uri="http://schemas.openxmlformats.org/presentationml/2006/ole">
            <mc:AlternateContent xmlns:mc="http://schemas.openxmlformats.org/markup-compatibility/2006">
              <mc:Choice xmlns:v="urn:schemas-microsoft-com:vml" Requires="v">
                <p:oleObj spid="_x0000_s546955" name="Equation" r:id="rId5" imgW="1193760" imgH="901440" progId="Equation.DSMT4">
                  <p:embed/>
                </p:oleObj>
              </mc:Choice>
              <mc:Fallback>
                <p:oleObj name="Equation" r:id="rId5" imgW="1193760" imgH="901440" progId="Equation.DSMT4">
                  <p:embed/>
                  <p:pic>
                    <p:nvPicPr>
                      <p:cNvPr id="0" name="Picture 3" descr="lim_(x right arrow a) ((f(x))/(g(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8463" y="2055382"/>
                        <a:ext cx="1227137"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81FF75DA-1416-48A2-A203-EB6CDD4E9195}"/>
              </a:ext>
            </a:extLst>
          </p:cNvPr>
          <p:cNvSpPr>
            <a:spLocks noGrp="1"/>
          </p:cNvSpPr>
          <p:nvPr>
            <p:ph sz="quarter" idx="27"/>
          </p:nvPr>
        </p:nvSpPr>
        <p:spPr>
          <a:xfrm>
            <a:off x="736600" y="3347914"/>
            <a:ext cx="10065871" cy="339730"/>
          </a:xfrm>
        </p:spPr>
        <p:txBody>
          <a:bodyPr/>
          <a:lstStyle/>
          <a:p>
            <a:r>
              <a:rPr lang="en-US" altLang="en-US" dirty="0"/>
              <a:t>where both </a:t>
            </a:r>
            <a:r>
              <a:rPr lang="en-US" altLang="en-US" i="1" dirty="0"/>
              <a:t>f</a:t>
            </a:r>
            <a:r>
              <a:rPr lang="en-US" altLang="en-US" dirty="0"/>
              <a:t>(</a:t>
            </a:r>
            <a:r>
              <a:rPr lang="en-US" altLang="en-US" i="1" dirty="0"/>
              <a:t>x</a:t>
            </a:r>
            <a:r>
              <a:rPr lang="en-US" altLang="en-US" dirty="0"/>
              <a:t>) </a:t>
            </a:r>
            <a:r>
              <a:rPr lang="en-US" altLang="en-US" dirty="0">
                <a:sym typeface="Symbol" panose="05050102010706020507" pitchFamily="18" charset="2"/>
              </a:rPr>
              <a:t></a:t>
            </a:r>
            <a:r>
              <a:rPr lang="en-US" altLang="en-US" dirty="0"/>
              <a:t> 0 and </a:t>
            </a:r>
            <a:r>
              <a:rPr lang="en-US" altLang="en-US" i="1" dirty="0"/>
              <a:t>g</a:t>
            </a:r>
            <a:r>
              <a:rPr lang="en-US" altLang="en-US" dirty="0"/>
              <a:t>(</a:t>
            </a:r>
            <a:r>
              <a:rPr lang="en-US" altLang="en-US" i="1" dirty="0"/>
              <a:t>x</a:t>
            </a:r>
            <a:r>
              <a:rPr lang="en-US" altLang="en-US" dirty="0"/>
              <a:t>) </a:t>
            </a:r>
            <a:r>
              <a:rPr lang="en-US" altLang="en-US" dirty="0">
                <a:sym typeface="Symbol" panose="05050102010706020507" pitchFamily="18" charset="2"/>
              </a:rPr>
              <a:t></a:t>
            </a:r>
            <a:r>
              <a:rPr lang="en-US" altLang="en-US" dirty="0"/>
              <a:t> 0 as </a:t>
            </a:r>
            <a:r>
              <a:rPr lang="en-US" altLang="en-US" i="1" dirty="0"/>
              <a:t>x</a:t>
            </a:r>
            <a:r>
              <a:rPr lang="en-US" altLang="en-US" dirty="0"/>
              <a:t> </a:t>
            </a:r>
            <a:r>
              <a:rPr lang="en-US" altLang="en-US" dirty="0">
                <a:sym typeface="Symbol" panose="05050102010706020507" pitchFamily="18" charset="2"/>
              </a:rPr>
              <a:t></a:t>
            </a:r>
            <a:r>
              <a:rPr lang="en-US" altLang="en-US" dirty="0"/>
              <a:t> </a:t>
            </a:r>
            <a:r>
              <a:rPr lang="en-US" altLang="en-US" i="1" dirty="0"/>
              <a:t>a</a:t>
            </a:r>
            <a:r>
              <a:rPr lang="en-US" altLang="en-US" dirty="0"/>
              <a:t>, then this limit may or may not</a:t>
            </a:r>
          </a:p>
        </p:txBody>
      </p:sp>
      <p:sp>
        <p:nvSpPr>
          <p:cNvPr id="9" name="Content Placeholder 8">
            <a:extLst>
              <a:ext uri="{FF2B5EF4-FFF2-40B4-BE49-F238E27FC236}">
                <a16:creationId xmlns:a16="http://schemas.microsoft.com/office/drawing/2014/main" xmlns="" id="{A48D8D7F-1C49-454D-850E-01C219E5C90B}"/>
              </a:ext>
            </a:extLst>
          </p:cNvPr>
          <p:cNvSpPr>
            <a:spLocks noGrp="1"/>
          </p:cNvSpPr>
          <p:nvPr>
            <p:ph sz="quarter" idx="29"/>
          </p:nvPr>
        </p:nvSpPr>
        <p:spPr>
          <a:xfrm>
            <a:off x="736599" y="3846989"/>
            <a:ext cx="6829323" cy="339730"/>
          </a:xfrm>
        </p:spPr>
        <p:txBody>
          <a:bodyPr/>
          <a:lstStyle/>
          <a:p>
            <a:r>
              <a:rPr lang="en-US" altLang="en-US" dirty="0"/>
              <a:t>exist and is called an </a:t>
            </a:r>
            <a:r>
              <a:rPr lang="en-US" altLang="en-US" b="1" dirty="0"/>
              <a:t>indeterminate form of type</a:t>
            </a:r>
            <a:endParaRPr lang="en-US" altLang="en-US" dirty="0"/>
          </a:p>
        </p:txBody>
      </p:sp>
      <p:graphicFrame>
        <p:nvGraphicFramePr>
          <p:cNvPr id="16" name="Content Placeholder 15" descr="(0∕0).">
            <a:extLst>
              <a:ext uri="{FF2B5EF4-FFF2-40B4-BE49-F238E27FC236}">
                <a16:creationId xmlns:a16="http://schemas.microsoft.com/office/drawing/2014/main" xmlns="" id="{1EDEEF34-B343-4FDE-A644-13400E1B77BC}"/>
              </a:ext>
            </a:extLst>
          </p:cNvPr>
          <p:cNvGraphicFramePr>
            <a:graphicFrameLocks noGrp="1" noChangeAspect="1"/>
          </p:cNvGraphicFramePr>
          <p:nvPr>
            <p:ph sz="quarter" idx="30"/>
            <p:extLst>
              <p:ext uri="{D42A27DB-BD31-4B8C-83A1-F6EECF244321}">
                <p14:modId xmlns:p14="http://schemas.microsoft.com/office/powerpoint/2010/main" val="1082251777"/>
              </p:ext>
            </p:extLst>
          </p:nvPr>
        </p:nvGraphicFramePr>
        <p:xfrm>
          <a:off x="7578725" y="3633357"/>
          <a:ext cx="347663" cy="763587"/>
        </p:xfrm>
        <a:graphic>
          <a:graphicData uri="http://schemas.openxmlformats.org/presentationml/2006/ole">
            <mc:AlternateContent xmlns:mc="http://schemas.openxmlformats.org/markup-compatibility/2006">
              <mc:Choice xmlns:v="urn:schemas-microsoft-com:vml" Requires="v">
                <p:oleObj spid="_x0000_s546956" name="Equation" r:id="rId7" imgW="330120" imgH="723600" progId="Equation.DSMT4">
                  <p:embed/>
                </p:oleObj>
              </mc:Choice>
              <mc:Fallback>
                <p:oleObj name="Equation" r:id="rId7" imgW="330120" imgH="723600" progId="Equation.DSMT4">
                  <p:embed/>
                  <p:pic>
                    <p:nvPicPr>
                      <p:cNvPr id="0" name="Picture 4" descr="(0/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8725" y="3633357"/>
                        <a:ext cx="347663"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2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Indeterminate </a:t>
            </a:r>
            <a:r>
              <a:rPr lang="en-US" altLang="en-US" dirty="0" smtClean="0"/>
              <a:t>Forms </a:t>
            </a:r>
            <a:endParaRPr lang="en-US" dirty="0"/>
          </a:p>
        </p:txBody>
      </p:sp>
      <p:graphicFrame>
        <p:nvGraphicFramePr>
          <p:cNvPr id="2" name="Content Placeholder 1" descr="(Types 0∕0, infinity∕infinity)"/>
          <p:cNvGraphicFramePr>
            <a:graphicFrameLocks noGrp="1" noChangeAspect="1"/>
          </p:cNvGraphicFramePr>
          <p:nvPr>
            <p:ph sz="quarter" idx="23"/>
            <p:extLst>
              <p:ext uri="{D42A27DB-BD31-4B8C-83A1-F6EECF244321}">
                <p14:modId xmlns:p14="http://schemas.microsoft.com/office/powerpoint/2010/main" val="1373056256"/>
              </p:ext>
            </p:extLst>
          </p:nvPr>
        </p:nvGraphicFramePr>
        <p:xfrm>
          <a:off x="5645149" y="384048"/>
          <a:ext cx="1278165" cy="575939"/>
        </p:xfrm>
        <a:graphic>
          <a:graphicData uri="http://schemas.openxmlformats.org/presentationml/2006/ole">
            <mc:AlternateContent xmlns:mc="http://schemas.openxmlformats.org/markup-compatibility/2006">
              <mc:Choice xmlns:v="urn:schemas-microsoft-com:vml" Requires="v">
                <p:oleObj spid="_x0000_s551025" name="Equation" r:id="rId3" imgW="1803240" imgH="812520" progId="Equation.DSMT4">
                  <p:embed/>
                </p:oleObj>
              </mc:Choice>
              <mc:Fallback>
                <p:oleObj name="Equation" r:id="rId3" imgW="1803240" imgH="812520" progId="Equation.DSMT4">
                  <p:embed/>
                  <p:pic>
                    <p:nvPicPr>
                      <p:cNvPr id="0" name=""/>
                      <p:cNvPicPr/>
                      <p:nvPr/>
                    </p:nvPicPr>
                    <p:blipFill>
                      <a:blip r:embed="rId4"/>
                      <a:stretch>
                        <a:fillRect/>
                      </a:stretch>
                    </p:blipFill>
                    <p:spPr>
                      <a:xfrm>
                        <a:off x="5645149" y="384048"/>
                        <a:ext cx="1278165" cy="575939"/>
                      </a:xfrm>
                      <a:prstGeom prst="rect">
                        <a:avLst/>
                      </a:prstGeom>
                    </p:spPr>
                  </p:pic>
                </p:oleObj>
              </mc:Fallback>
            </mc:AlternateContent>
          </a:graphicData>
        </a:graphic>
      </p:graphicFrame>
      <p:sp>
        <p:nvSpPr>
          <p:cNvPr id="12" name="Content Placeholder 3"/>
          <p:cNvSpPr>
            <a:spLocks noGrp="1"/>
          </p:cNvSpPr>
          <p:nvPr>
            <p:ph sz="quarter" idx="25"/>
          </p:nvPr>
        </p:nvSpPr>
        <p:spPr>
          <a:xfrm>
            <a:off x="7068454" y="384048"/>
            <a:ext cx="2786743" cy="777095"/>
          </a:xfrm>
        </p:spPr>
        <p:txBody>
          <a:bodyPr/>
          <a:lstStyle/>
          <a:p>
            <a:pPr lvl="0"/>
            <a:r>
              <a:rPr lang="en-US" altLang="en-US" sz="4000" dirty="0" smtClean="0"/>
              <a:t>(2 </a:t>
            </a:r>
            <a:r>
              <a:rPr lang="en-US" altLang="en-US" sz="4000" dirty="0"/>
              <a:t>of 5</a:t>
            </a:r>
            <a:r>
              <a:rPr lang="en-US" altLang="en-US" sz="4000" dirty="0" smtClean="0"/>
              <a:t>)</a:t>
            </a:r>
            <a:endParaRPr lang="en-US" sz="4000" dirty="0"/>
          </a:p>
        </p:txBody>
      </p:sp>
      <p:sp>
        <p:nvSpPr>
          <p:cNvPr id="6" name="Content Placeholder 5">
            <a:extLst>
              <a:ext uri="{FF2B5EF4-FFF2-40B4-BE49-F238E27FC236}">
                <a16:creationId xmlns:a16="http://schemas.microsoft.com/office/drawing/2014/main" xmlns="" id="{04432816-A2E5-4B34-B94D-5D391983B5AF}"/>
              </a:ext>
            </a:extLst>
          </p:cNvPr>
          <p:cNvSpPr>
            <a:spLocks noGrp="1"/>
          </p:cNvSpPr>
          <p:nvPr>
            <p:ph sz="quarter" idx="26"/>
          </p:nvPr>
        </p:nvSpPr>
        <p:spPr>
          <a:xfrm>
            <a:off x="736601" y="1286269"/>
            <a:ext cx="8489286" cy="329871"/>
          </a:xfrm>
        </p:spPr>
        <p:txBody>
          <a:bodyPr/>
          <a:lstStyle/>
          <a:p>
            <a:pPr>
              <a:lnSpc>
                <a:spcPct val="100000"/>
              </a:lnSpc>
            </a:pPr>
            <a:r>
              <a:rPr lang="en-US" altLang="en-US" dirty="0"/>
              <a:t>For rational functions, we can cancel common factors:</a:t>
            </a:r>
          </a:p>
        </p:txBody>
      </p:sp>
      <p:graphicFrame>
        <p:nvGraphicFramePr>
          <p:cNvPr id="14" name="Content Placeholder 13" descr="lim_(x right arrow 1) (((x^2) minus x)∕((x^2) minus 1)) = lim_(x right arrow 1) (x(x minus 1)∕((x + 1)(x minus 1))).&#10;=  (lim_(x right arrow 1) (x∕(x+ 1).&#10;=  (1∕2).">
            <a:extLst>
              <a:ext uri="{FF2B5EF4-FFF2-40B4-BE49-F238E27FC236}">
                <a16:creationId xmlns:a16="http://schemas.microsoft.com/office/drawing/2014/main" xmlns="" id="{15DB1147-69E4-4D4F-86AD-7947953613F5}"/>
              </a:ext>
            </a:extLst>
          </p:cNvPr>
          <p:cNvGraphicFramePr>
            <a:graphicFrameLocks noGrp="1" noChangeAspect="1"/>
          </p:cNvGraphicFramePr>
          <p:nvPr>
            <p:ph sz="quarter" idx="28"/>
            <p:extLst>
              <p:ext uri="{D42A27DB-BD31-4B8C-83A1-F6EECF244321}">
                <p14:modId xmlns:p14="http://schemas.microsoft.com/office/powerpoint/2010/main" val="82179265"/>
              </p:ext>
            </p:extLst>
          </p:nvPr>
        </p:nvGraphicFramePr>
        <p:xfrm>
          <a:off x="4700541" y="1814820"/>
          <a:ext cx="3123630" cy="2133606"/>
        </p:xfrm>
        <a:graphic>
          <a:graphicData uri="http://schemas.openxmlformats.org/presentationml/2006/ole">
            <mc:AlternateContent xmlns:mc="http://schemas.openxmlformats.org/markup-compatibility/2006">
              <mc:Choice xmlns:v="urn:schemas-microsoft-com:vml" Requires="v">
                <p:oleObj spid="_x0000_s551026" name="Equation" r:id="rId5" imgW="3720960" imgH="2539800" progId="Equation.DSMT4">
                  <p:embed/>
                </p:oleObj>
              </mc:Choice>
              <mc:Fallback>
                <p:oleObj name="Equation" r:id="rId5" imgW="3720960" imgH="2539800" progId="Equation.DSMT4">
                  <p:embed/>
                  <p:pic>
                    <p:nvPicPr>
                      <p:cNvPr id="0" name=""/>
                      <p:cNvPicPr>
                        <a:picLocks noGrp="1" noChangeAspect="1" noChangeArrowheads="1"/>
                      </p:cNvPicPr>
                      <p:nvPr/>
                    </p:nvPicPr>
                    <p:blipFill>
                      <a:blip r:embed="rId6"/>
                      <a:srcRect/>
                      <a:stretch>
                        <a:fillRect/>
                      </a:stretch>
                    </p:blipFill>
                    <p:spPr bwMode="auto">
                      <a:xfrm>
                        <a:off x="4700541" y="1814820"/>
                        <a:ext cx="3123630" cy="2133606"/>
                      </a:xfrm>
                      <a:prstGeom prst="rect">
                        <a:avLst/>
                      </a:prstGeom>
                      <a:noFill/>
                      <a:extLst/>
                    </p:spPr>
                  </p:pic>
                </p:oleObj>
              </mc:Fallback>
            </mc:AlternateContent>
          </a:graphicData>
        </a:graphic>
      </p:graphicFrame>
      <p:sp>
        <p:nvSpPr>
          <p:cNvPr id="7" name="Content Placeholder 6">
            <a:extLst>
              <a:ext uri="{FF2B5EF4-FFF2-40B4-BE49-F238E27FC236}">
                <a16:creationId xmlns:a16="http://schemas.microsoft.com/office/drawing/2014/main" xmlns="" id="{81FF75DA-1416-48A2-A203-EB6CDD4E9195}"/>
              </a:ext>
            </a:extLst>
          </p:cNvPr>
          <p:cNvSpPr>
            <a:spLocks noGrp="1"/>
          </p:cNvSpPr>
          <p:nvPr>
            <p:ph sz="quarter" idx="27"/>
          </p:nvPr>
        </p:nvSpPr>
        <p:spPr>
          <a:xfrm>
            <a:off x="736600" y="4330570"/>
            <a:ext cx="10065871" cy="339730"/>
          </a:xfrm>
        </p:spPr>
        <p:txBody>
          <a:bodyPr/>
          <a:lstStyle/>
          <a:p>
            <a:r>
              <a:rPr lang="en-US" altLang="en-US" dirty="0"/>
              <a:t>We used a geometric argument to show that</a:t>
            </a:r>
          </a:p>
        </p:txBody>
      </p:sp>
      <p:graphicFrame>
        <p:nvGraphicFramePr>
          <p:cNvPr id="16" name="Content Placeholder 15" descr="lim_(x right arrow 0) (sin (x)/x) = 1">
            <a:extLst>
              <a:ext uri="{FF2B5EF4-FFF2-40B4-BE49-F238E27FC236}">
                <a16:creationId xmlns:a16="http://schemas.microsoft.com/office/drawing/2014/main" xmlns="" id="{1EDEEF34-B343-4FDE-A644-13400E1B77BC}"/>
              </a:ext>
            </a:extLst>
          </p:cNvPr>
          <p:cNvGraphicFramePr>
            <a:graphicFrameLocks noGrp="1" noChangeAspect="1"/>
          </p:cNvGraphicFramePr>
          <p:nvPr>
            <p:ph sz="quarter" idx="30"/>
            <p:extLst>
              <p:ext uri="{D42A27DB-BD31-4B8C-83A1-F6EECF244321}">
                <p14:modId xmlns:p14="http://schemas.microsoft.com/office/powerpoint/2010/main" val="1385251255"/>
              </p:ext>
            </p:extLst>
          </p:nvPr>
        </p:nvGraphicFramePr>
        <p:xfrm>
          <a:off x="4644272" y="4952929"/>
          <a:ext cx="1501106" cy="692292"/>
        </p:xfrm>
        <a:graphic>
          <a:graphicData uri="http://schemas.openxmlformats.org/presentationml/2006/ole">
            <mc:AlternateContent xmlns:mc="http://schemas.openxmlformats.org/markup-compatibility/2006">
              <mc:Choice xmlns:v="urn:schemas-microsoft-com:vml" Requires="v">
                <p:oleObj spid="_x0000_s551027" name="Equation" r:id="rId7" imgW="1562040" imgH="723600" progId="Equation.DSMT4">
                  <p:embed/>
                </p:oleObj>
              </mc:Choice>
              <mc:Fallback>
                <p:oleObj name="Equation" r:id="rId7" imgW="1562040" imgH="723600" progId="Equation.DSMT4">
                  <p:embed/>
                  <p:pic>
                    <p:nvPicPr>
                      <p:cNvPr id="0" name=""/>
                      <p:cNvPicPr>
                        <a:picLocks noGrp="1" noChangeAspect="1" noChangeArrowheads="1"/>
                      </p:cNvPicPr>
                      <p:nvPr/>
                    </p:nvPicPr>
                    <p:blipFill>
                      <a:blip r:embed="rId8"/>
                      <a:srcRect/>
                      <a:stretch>
                        <a:fillRect/>
                      </a:stretch>
                    </p:blipFill>
                    <p:spPr bwMode="auto">
                      <a:xfrm>
                        <a:off x="4644272" y="4952929"/>
                        <a:ext cx="1501106" cy="692292"/>
                      </a:xfrm>
                      <a:prstGeom prst="rect">
                        <a:avLst/>
                      </a:prstGeom>
                      <a:noFill/>
                      <a:extLst/>
                    </p:spPr>
                  </p:pic>
                </p:oleObj>
              </mc:Fallback>
            </mc:AlternateContent>
          </a:graphicData>
        </a:graphic>
      </p:graphicFrame>
    </p:spTree>
    <p:extLst>
      <p:ext uri="{BB962C8B-B14F-4D97-AF65-F5344CB8AC3E}">
        <p14:creationId xmlns:p14="http://schemas.microsoft.com/office/powerpoint/2010/main" val="130145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Indeterminate </a:t>
            </a:r>
            <a:r>
              <a:rPr lang="en-US" altLang="en-US" dirty="0" smtClean="0"/>
              <a:t>Forms   </a:t>
            </a:r>
            <a:endParaRPr lang="en-US" dirty="0"/>
          </a:p>
        </p:txBody>
      </p:sp>
      <p:graphicFrame>
        <p:nvGraphicFramePr>
          <p:cNvPr id="12" name="Content Placeholder 1" descr="(Types 0∕0, infinity∕infinity)"/>
          <p:cNvGraphicFramePr>
            <a:graphicFrameLocks noGrp="1" noChangeAspect="1"/>
          </p:cNvGraphicFramePr>
          <p:nvPr>
            <p:ph sz="quarter" idx="23"/>
            <p:extLst>
              <p:ext uri="{D42A27DB-BD31-4B8C-83A1-F6EECF244321}">
                <p14:modId xmlns:p14="http://schemas.microsoft.com/office/powerpoint/2010/main" val="266422866"/>
              </p:ext>
            </p:extLst>
          </p:nvPr>
        </p:nvGraphicFramePr>
        <p:xfrm>
          <a:off x="5626488" y="384048"/>
          <a:ext cx="1278165" cy="575939"/>
        </p:xfrm>
        <a:graphic>
          <a:graphicData uri="http://schemas.openxmlformats.org/presentationml/2006/ole">
            <mc:AlternateContent xmlns:mc="http://schemas.openxmlformats.org/markup-compatibility/2006">
              <mc:Choice xmlns:v="urn:schemas-microsoft-com:vml" Requires="v">
                <p:oleObj spid="_x0000_s480387" name="Equation" r:id="rId3" imgW="1803240" imgH="812520" progId="Equation.DSMT4">
                  <p:embed/>
                </p:oleObj>
              </mc:Choice>
              <mc:Fallback>
                <p:oleObj name="Equation" r:id="rId3" imgW="1803240" imgH="812520" progId="Equation.DSMT4">
                  <p:embed/>
                  <p:pic>
                    <p:nvPicPr>
                      <p:cNvPr id="0" name=""/>
                      <p:cNvPicPr/>
                      <p:nvPr/>
                    </p:nvPicPr>
                    <p:blipFill>
                      <a:blip r:embed="rId4"/>
                      <a:stretch>
                        <a:fillRect/>
                      </a:stretch>
                    </p:blipFill>
                    <p:spPr>
                      <a:xfrm>
                        <a:off x="5626488" y="384048"/>
                        <a:ext cx="1278165" cy="575939"/>
                      </a:xfrm>
                      <a:prstGeom prst="rect">
                        <a:avLst/>
                      </a:prstGeom>
                    </p:spPr>
                  </p:pic>
                </p:oleObj>
              </mc:Fallback>
            </mc:AlternateContent>
          </a:graphicData>
        </a:graphic>
      </p:graphicFrame>
      <p:sp>
        <p:nvSpPr>
          <p:cNvPr id="13" name="Content Placeholder 3"/>
          <p:cNvSpPr>
            <a:spLocks noGrp="1"/>
          </p:cNvSpPr>
          <p:nvPr>
            <p:ph sz="quarter" idx="25"/>
          </p:nvPr>
        </p:nvSpPr>
        <p:spPr>
          <a:xfrm>
            <a:off x="7049793" y="384048"/>
            <a:ext cx="2786743" cy="777095"/>
          </a:xfrm>
        </p:spPr>
        <p:txBody>
          <a:bodyPr/>
          <a:lstStyle/>
          <a:p>
            <a:pPr lvl="0"/>
            <a:r>
              <a:rPr lang="en-US" altLang="en-US" sz="4000" dirty="0" smtClean="0"/>
              <a:t>(3 </a:t>
            </a:r>
            <a:r>
              <a:rPr lang="en-US" altLang="en-US" sz="4000" dirty="0"/>
              <a:t>of 5</a:t>
            </a:r>
            <a:r>
              <a:rPr lang="en-US" altLang="en-US" sz="4000" dirty="0" smtClean="0"/>
              <a:t>)</a:t>
            </a:r>
            <a:endParaRPr lang="en-US" sz="4000" dirty="0"/>
          </a:p>
        </p:txBody>
      </p:sp>
      <p:sp>
        <p:nvSpPr>
          <p:cNvPr id="3" name="Content Placeholder 2">
            <a:extLst>
              <a:ext uri="{FF2B5EF4-FFF2-40B4-BE49-F238E27FC236}">
                <a16:creationId xmlns:a16="http://schemas.microsoft.com/office/drawing/2014/main" xmlns="" id="{E7B031CC-ABBD-4B0B-BD8F-47EA24BEA3F0}"/>
              </a:ext>
            </a:extLst>
          </p:cNvPr>
          <p:cNvSpPr>
            <a:spLocks noGrp="1"/>
          </p:cNvSpPr>
          <p:nvPr>
            <p:ph sz="quarter" idx="23"/>
          </p:nvPr>
        </p:nvSpPr>
        <p:spPr>
          <a:xfrm>
            <a:off x="736600" y="1289050"/>
            <a:ext cx="10718800" cy="1338036"/>
          </a:xfrm>
        </p:spPr>
        <p:txBody>
          <a:bodyPr/>
          <a:lstStyle/>
          <a:p>
            <a:pPr>
              <a:lnSpc>
                <a:spcPct val="100000"/>
              </a:lnSpc>
              <a:spcAft>
                <a:spcPts val="600"/>
              </a:spcAft>
            </a:pPr>
            <a:r>
              <a:rPr lang="en-US" altLang="en-US" dirty="0"/>
              <a:t>But these methods do not work for limits such as (1).</a:t>
            </a:r>
          </a:p>
          <a:p>
            <a:pPr>
              <a:lnSpc>
                <a:spcPct val="100000"/>
              </a:lnSpc>
              <a:spcAft>
                <a:spcPts val="600"/>
              </a:spcAft>
            </a:pPr>
            <a:r>
              <a:rPr lang="en-US" altLang="en-US" dirty="0"/>
              <a:t>Another situation in which a limit is not obvious occurs when we look for a horizontal asymptote of </a:t>
            </a:r>
            <a:r>
              <a:rPr lang="en-US" altLang="en-US" i="1" dirty="0"/>
              <a:t>F </a:t>
            </a:r>
            <a:r>
              <a:rPr lang="en-US" altLang="en-US" dirty="0"/>
              <a:t>and need to evaluate the limit</a:t>
            </a:r>
          </a:p>
        </p:txBody>
      </p:sp>
      <p:graphicFrame>
        <p:nvGraphicFramePr>
          <p:cNvPr id="8" name="Content Placeholder 7" descr="Equation label 2.  lim_(x right arrow infinity) (ln (x)∕(x minus 1)).">
            <a:extLst>
              <a:ext uri="{FF2B5EF4-FFF2-40B4-BE49-F238E27FC236}">
                <a16:creationId xmlns:a16="http://schemas.microsoft.com/office/drawing/2014/main" xmlns="" id="{112DA8BB-940E-40E9-AAE8-1191C27396E6}"/>
              </a:ext>
            </a:extLst>
          </p:cNvPr>
          <p:cNvGraphicFramePr>
            <a:graphicFrameLocks noGrp="1" noChangeAspect="1"/>
          </p:cNvGraphicFramePr>
          <p:nvPr>
            <p:ph sz="quarter" idx="24"/>
            <p:extLst>
              <p:ext uri="{D42A27DB-BD31-4B8C-83A1-F6EECF244321}">
                <p14:modId xmlns:p14="http://schemas.microsoft.com/office/powerpoint/2010/main" val="3975675622"/>
              </p:ext>
            </p:extLst>
          </p:nvPr>
        </p:nvGraphicFramePr>
        <p:xfrm>
          <a:off x="4635500" y="2960468"/>
          <a:ext cx="1634671" cy="675772"/>
        </p:xfrm>
        <a:graphic>
          <a:graphicData uri="http://schemas.openxmlformats.org/presentationml/2006/ole">
            <mc:AlternateContent xmlns:mc="http://schemas.openxmlformats.org/markup-compatibility/2006">
              <mc:Choice xmlns:v="urn:schemas-microsoft-com:vml" Requires="v">
                <p:oleObj spid="_x0000_s480388" name="Equation" r:id="rId5" imgW="1752480" imgH="723600" progId="Equation.DSMT4">
                  <p:embed/>
                </p:oleObj>
              </mc:Choice>
              <mc:Fallback>
                <p:oleObj name="Equation" r:id="rId5" imgW="1752480" imgH="723600" progId="Equation.DSMT4">
                  <p:embed/>
                  <p:pic>
                    <p:nvPicPr>
                      <p:cNvPr id="0" name="Picture 40" descr="lim_(x right arrow infinity) (ln (x)/(x minus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500" y="2960468"/>
                        <a:ext cx="1634671" cy="675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AC1439FC-E881-49D6-9163-1968DC55BE11}"/>
              </a:ext>
            </a:extLst>
          </p:cNvPr>
          <p:cNvSpPr>
            <a:spLocks noGrp="1"/>
          </p:cNvSpPr>
          <p:nvPr>
            <p:ph sz="quarter" idx="25"/>
          </p:nvPr>
        </p:nvSpPr>
        <p:spPr>
          <a:xfrm>
            <a:off x="736600" y="4282777"/>
            <a:ext cx="10712450" cy="794190"/>
          </a:xfrm>
        </p:spPr>
        <p:txBody>
          <a:bodyPr/>
          <a:lstStyle/>
          <a:p>
            <a:pPr>
              <a:lnSpc>
                <a:spcPct val="100000"/>
              </a:lnSpc>
            </a:pPr>
            <a:r>
              <a:rPr lang="en-US" altLang="en-US" dirty="0"/>
              <a:t>It isn’t obvious how to evaluate this limit because both numerator and denominator become large as </a:t>
            </a:r>
            <a:r>
              <a:rPr lang="en-US" altLang="en-US" i="1" dirty="0"/>
              <a:t>x</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p>
        </p:txBody>
      </p:sp>
    </p:spTree>
    <p:extLst>
      <p:ext uri="{BB962C8B-B14F-4D97-AF65-F5344CB8AC3E}">
        <p14:creationId xmlns:p14="http://schemas.microsoft.com/office/powerpoint/2010/main" val="2329673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60F26CD4-F7F5-4E57-8A0D-7521C2D37889}"/>
              </a:ext>
            </a:extLst>
          </p:cNvPr>
          <p:cNvSpPr>
            <a:spLocks noGrp="1"/>
          </p:cNvSpPr>
          <p:nvPr>
            <p:ph type="title"/>
          </p:nvPr>
        </p:nvSpPr>
        <p:spPr>
          <a:xfrm>
            <a:off x="838200" y="384048"/>
            <a:ext cx="10515600" cy="672105"/>
          </a:xfrm>
        </p:spPr>
        <p:txBody>
          <a:bodyPr/>
          <a:lstStyle/>
          <a:p>
            <a:r>
              <a:rPr lang="en-US" altLang="en-US" dirty="0"/>
              <a:t>Indeterminate </a:t>
            </a:r>
            <a:r>
              <a:rPr lang="en-US" altLang="en-US" dirty="0" smtClean="0"/>
              <a:t>Forms    </a:t>
            </a:r>
            <a:endParaRPr lang="en-US" dirty="0"/>
          </a:p>
        </p:txBody>
      </p:sp>
      <p:graphicFrame>
        <p:nvGraphicFramePr>
          <p:cNvPr id="10" name="Content Placeholder 1" descr="(Types 0∕0, infinity∕infinity)"/>
          <p:cNvGraphicFramePr>
            <a:graphicFrameLocks noGrp="1" noChangeAspect="1"/>
          </p:cNvGraphicFramePr>
          <p:nvPr>
            <p:ph sz="quarter" idx="23"/>
            <p:extLst>
              <p:ext uri="{D42A27DB-BD31-4B8C-83A1-F6EECF244321}">
                <p14:modId xmlns:p14="http://schemas.microsoft.com/office/powerpoint/2010/main" val="1117438213"/>
              </p:ext>
            </p:extLst>
          </p:nvPr>
        </p:nvGraphicFramePr>
        <p:xfrm>
          <a:off x="5626488" y="384048"/>
          <a:ext cx="1278165" cy="575939"/>
        </p:xfrm>
        <a:graphic>
          <a:graphicData uri="http://schemas.openxmlformats.org/presentationml/2006/ole">
            <mc:AlternateContent xmlns:mc="http://schemas.openxmlformats.org/markup-compatibility/2006">
              <mc:Choice xmlns:v="urn:schemas-microsoft-com:vml" Requires="v">
                <p:oleObj spid="_x0000_s481493" name="Equation" r:id="rId3" imgW="1803240" imgH="812520" progId="Equation.DSMT4">
                  <p:embed/>
                </p:oleObj>
              </mc:Choice>
              <mc:Fallback>
                <p:oleObj name="Equation" r:id="rId3" imgW="1803240" imgH="812520" progId="Equation.DSMT4">
                  <p:embed/>
                  <p:pic>
                    <p:nvPicPr>
                      <p:cNvPr id="0" name=""/>
                      <p:cNvPicPr/>
                      <p:nvPr/>
                    </p:nvPicPr>
                    <p:blipFill>
                      <a:blip r:embed="rId4"/>
                      <a:stretch>
                        <a:fillRect/>
                      </a:stretch>
                    </p:blipFill>
                    <p:spPr>
                      <a:xfrm>
                        <a:off x="5626488" y="384048"/>
                        <a:ext cx="1278165" cy="575939"/>
                      </a:xfrm>
                      <a:prstGeom prst="rect">
                        <a:avLst/>
                      </a:prstGeom>
                    </p:spPr>
                  </p:pic>
                </p:oleObj>
              </mc:Fallback>
            </mc:AlternateContent>
          </a:graphicData>
        </a:graphic>
      </p:graphicFrame>
      <p:sp>
        <p:nvSpPr>
          <p:cNvPr id="13" name="Content Placeholder 3"/>
          <p:cNvSpPr>
            <a:spLocks noGrp="1"/>
          </p:cNvSpPr>
          <p:nvPr>
            <p:ph sz="quarter" idx="25"/>
          </p:nvPr>
        </p:nvSpPr>
        <p:spPr>
          <a:xfrm>
            <a:off x="7049793" y="384048"/>
            <a:ext cx="2786743" cy="777095"/>
          </a:xfrm>
        </p:spPr>
        <p:txBody>
          <a:bodyPr/>
          <a:lstStyle/>
          <a:p>
            <a:pPr lvl="0"/>
            <a:r>
              <a:rPr lang="en-US" altLang="en-US" sz="4000" dirty="0" smtClean="0"/>
              <a:t>(4 </a:t>
            </a:r>
            <a:r>
              <a:rPr lang="en-US" altLang="en-US" sz="4000" dirty="0"/>
              <a:t>of 5</a:t>
            </a:r>
            <a:r>
              <a:rPr lang="en-US" altLang="en-US" sz="4000" dirty="0" smtClean="0"/>
              <a:t>)</a:t>
            </a:r>
            <a:endParaRPr lang="en-US" sz="4000" dirty="0"/>
          </a:p>
        </p:txBody>
      </p:sp>
      <p:sp>
        <p:nvSpPr>
          <p:cNvPr id="3" name="Content Placeholder 2">
            <a:extLst>
              <a:ext uri="{FF2B5EF4-FFF2-40B4-BE49-F238E27FC236}">
                <a16:creationId xmlns:a16="http://schemas.microsoft.com/office/drawing/2014/main" xmlns="" id="{350E7023-235C-41C8-9369-B88C9AB28171}"/>
              </a:ext>
            </a:extLst>
          </p:cNvPr>
          <p:cNvSpPr>
            <a:spLocks noGrp="1"/>
          </p:cNvSpPr>
          <p:nvPr>
            <p:ph sz="quarter" idx="23"/>
          </p:nvPr>
        </p:nvSpPr>
        <p:spPr>
          <a:xfrm>
            <a:off x="736600" y="1289050"/>
            <a:ext cx="10718800" cy="1832210"/>
          </a:xfrm>
        </p:spPr>
        <p:txBody>
          <a:bodyPr/>
          <a:lstStyle/>
          <a:p>
            <a:pPr>
              <a:lnSpc>
                <a:spcPct val="100000"/>
              </a:lnSpc>
              <a:spcAft>
                <a:spcPts val="600"/>
              </a:spcAft>
            </a:pPr>
            <a:r>
              <a:rPr lang="en-US" altLang="en-US" dirty="0"/>
              <a:t>There is a struggle between numerator and denominator. If the numerator wins, the limit will be </a:t>
            </a:r>
            <a:r>
              <a:rPr lang="en-US" altLang="en-US" dirty="0">
                <a:sym typeface="Symbol" panose="05050102010706020507" pitchFamily="18" charset="2"/>
              </a:rPr>
              <a:t>∞</a:t>
            </a:r>
            <a:r>
              <a:rPr lang="en-US" altLang="en-US" dirty="0"/>
              <a:t>; if the denominator wins, the answer will be 0. Or there may be some compromise, in which case the answer will be some finite positive number.</a:t>
            </a:r>
          </a:p>
          <a:p>
            <a:pPr>
              <a:lnSpc>
                <a:spcPct val="100000"/>
              </a:lnSpc>
              <a:spcAft>
                <a:spcPts val="600"/>
              </a:spcAft>
            </a:pPr>
            <a:r>
              <a:rPr lang="en-US" altLang="en-US" dirty="0"/>
              <a:t>In general, if we have a limit of the form</a:t>
            </a:r>
          </a:p>
        </p:txBody>
      </p:sp>
      <p:graphicFrame>
        <p:nvGraphicFramePr>
          <p:cNvPr id="12" name="Content Placeholder 11" descr="lim_(x right arrow a) (f(x)∕g(x))">
            <a:extLst>
              <a:ext uri="{FF2B5EF4-FFF2-40B4-BE49-F238E27FC236}">
                <a16:creationId xmlns:a16="http://schemas.microsoft.com/office/drawing/2014/main" xmlns="" id="{F66E3419-8038-4C48-93D4-B514ABED5115}"/>
              </a:ext>
            </a:extLst>
          </p:cNvPr>
          <p:cNvGraphicFramePr>
            <a:graphicFrameLocks noGrp="1" noChangeAspect="1"/>
          </p:cNvGraphicFramePr>
          <p:nvPr>
            <p:ph sz="quarter" idx="24"/>
            <p:extLst>
              <p:ext uri="{D42A27DB-BD31-4B8C-83A1-F6EECF244321}">
                <p14:modId xmlns:p14="http://schemas.microsoft.com/office/powerpoint/2010/main" val="2816382403"/>
              </p:ext>
            </p:extLst>
          </p:nvPr>
        </p:nvGraphicFramePr>
        <p:xfrm>
          <a:off x="5297488" y="3432975"/>
          <a:ext cx="1095607" cy="826626"/>
        </p:xfrm>
        <a:graphic>
          <a:graphicData uri="http://schemas.openxmlformats.org/presentationml/2006/ole">
            <mc:AlternateContent xmlns:mc="http://schemas.openxmlformats.org/markup-compatibility/2006">
              <mc:Choice xmlns:v="urn:schemas-microsoft-com:vml" Requires="v">
                <p:oleObj spid="_x0000_s481494" name="Equation" r:id="rId5" imgW="1193760" imgH="901440" progId="Equation.DSMT4">
                  <p:embed/>
                </p:oleObj>
              </mc:Choice>
              <mc:Fallback>
                <p:oleObj name="Equation" r:id="rId5" imgW="1193760" imgH="901440" progId="Equation.DSMT4">
                  <p:embed/>
                  <p:pic>
                    <p:nvPicPr>
                      <p:cNvPr id="0" name="Picture 79" descr="lim_(x right arrow a) (f(x)/g(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7488" y="3432975"/>
                        <a:ext cx="1095607" cy="826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EC83468-73FD-4F3B-B3D9-E8BB48AF5720}"/>
              </a:ext>
            </a:extLst>
          </p:cNvPr>
          <p:cNvSpPr>
            <a:spLocks noGrp="1"/>
          </p:cNvSpPr>
          <p:nvPr>
            <p:ph sz="quarter" idx="25"/>
          </p:nvPr>
        </p:nvSpPr>
        <p:spPr>
          <a:xfrm>
            <a:off x="736600" y="4848126"/>
            <a:ext cx="10712450" cy="358055"/>
          </a:xfrm>
        </p:spPr>
        <p:txBody>
          <a:bodyPr/>
          <a:lstStyle/>
          <a:p>
            <a:r>
              <a:rPr lang="en-US" altLang="en-US" dirty="0"/>
              <a:t>where both </a:t>
            </a:r>
            <a:r>
              <a:rPr lang="en-US" altLang="en-US" i="1" dirty="0"/>
              <a:t>f</a:t>
            </a:r>
            <a:r>
              <a:rPr lang="en-US" altLang="en-US" dirty="0"/>
              <a:t>(</a:t>
            </a:r>
            <a:r>
              <a:rPr lang="en-US" altLang="en-US" i="1" dirty="0"/>
              <a:t>x</a:t>
            </a:r>
            <a:r>
              <a:rPr lang="en-US" altLang="en-US" dirty="0"/>
              <a:t>) </a:t>
            </a:r>
            <a:r>
              <a:rPr lang="en-US" altLang="en-US" dirty="0">
                <a:sym typeface="Symbol" panose="05050102010706020507" pitchFamily="18" charset="2"/>
              </a:rPr>
              <a:t>∞</a:t>
            </a:r>
            <a:r>
              <a:rPr lang="en-US" altLang="en-US" dirty="0"/>
              <a:t> (or − </a:t>
            </a:r>
            <a:r>
              <a:rPr lang="en-US" altLang="en-US" dirty="0">
                <a:sym typeface="Symbol" panose="05050102010706020507" pitchFamily="18" charset="2"/>
              </a:rPr>
              <a:t>∞</a:t>
            </a:r>
            <a:r>
              <a:rPr lang="en-US" altLang="en-US" dirty="0"/>
              <a:t>) and </a:t>
            </a:r>
            <a:r>
              <a:rPr lang="en-US" altLang="en-US" i="1" dirty="0"/>
              <a:t>g</a:t>
            </a:r>
            <a:r>
              <a:rPr lang="en-US" altLang="en-US" dirty="0"/>
              <a:t>(</a:t>
            </a:r>
            <a:r>
              <a:rPr lang="en-US" altLang="en-US" i="1" dirty="0"/>
              <a:t>x</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 </a:t>
            </a:r>
            <a:r>
              <a:rPr lang="en-US" altLang="en-US" dirty="0"/>
              <a:t>(or − </a:t>
            </a:r>
            <a:r>
              <a:rPr lang="en-US" altLang="en-US" dirty="0">
                <a:sym typeface="Symbol" panose="05050102010706020507" pitchFamily="18" charset="2"/>
              </a:rPr>
              <a:t>∞</a:t>
            </a:r>
            <a:r>
              <a:rPr lang="en-US" altLang="en-US" dirty="0"/>
              <a:t>), then the limit may or may</a:t>
            </a:r>
            <a:endParaRPr lang="en-US" dirty="0"/>
          </a:p>
        </p:txBody>
      </p:sp>
      <p:sp>
        <p:nvSpPr>
          <p:cNvPr id="6" name="Content Placeholder 5">
            <a:extLst>
              <a:ext uri="{FF2B5EF4-FFF2-40B4-BE49-F238E27FC236}">
                <a16:creationId xmlns:a16="http://schemas.microsoft.com/office/drawing/2014/main" xmlns="" id="{2B245FA4-B1D6-486F-8EEF-E513FE28CE68}"/>
              </a:ext>
            </a:extLst>
          </p:cNvPr>
          <p:cNvSpPr>
            <a:spLocks noGrp="1"/>
          </p:cNvSpPr>
          <p:nvPr>
            <p:ph sz="quarter" idx="26"/>
          </p:nvPr>
        </p:nvSpPr>
        <p:spPr>
          <a:xfrm>
            <a:off x="736600" y="5301247"/>
            <a:ext cx="7330768" cy="342225"/>
          </a:xfrm>
        </p:spPr>
        <p:txBody>
          <a:bodyPr/>
          <a:lstStyle/>
          <a:p>
            <a:r>
              <a:rPr lang="en-US" altLang="en-US" dirty="0"/>
              <a:t>not exist and is called an </a:t>
            </a:r>
            <a:r>
              <a:rPr lang="en-US" altLang="en-US" b="1" dirty="0"/>
              <a:t>indeterminate form of type</a:t>
            </a:r>
            <a:endParaRPr lang="en-US" dirty="0"/>
          </a:p>
        </p:txBody>
      </p:sp>
      <p:graphicFrame>
        <p:nvGraphicFramePr>
          <p:cNvPr id="14" name="Content Placeholder 13" descr="infinity∕infinity.">
            <a:extLst>
              <a:ext uri="{FF2B5EF4-FFF2-40B4-BE49-F238E27FC236}">
                <a16:creationId xmlns:a16="http://schemas.microsoft.com/office/drawing/2014/main" xmlns="" id="{C23ACDEE-5E81-49BF-9FAD-F95BACB89344}"/>
              </a:ext>
            </a:extLst>
          </p:cNvPr>
          <p:cNvGraphicFramePr>
            <a:graphicFrameLocks noGrp="1" noChangeAspect="1"/>
          </p:cNvGraphicFramePr>
          <p:nvPr>
            <p:ph sz="quarter" idx="27"/>
            <p:extLst>
              <p:ext uri="{D42A27DB-BD31-4B8C-83A1-F6EECF244321}">
                <p14:modId xmlns:p14="http://schemas.microsoft.com/office/powerpoint/2010/main" val="2399226012"/>
              </p:ext>
            </p:extLst>
          </p:nvPr>
        </p:nvGraphicFramePr>
        <p:xfrm>
          <a:off x="8081882" y="5191667"/>
          <a:ext cx="298450" cy="549275"/>
        </p:xfrm>
        <a:graphic>
          <a:graphicData uri="http://schemas.openxmlformats.org/presentationml/2006/ole">
            <mc:AlternateContent xmlns:mc="http://schemas.openxmlformats.org/markup-compatibility/2006">
              <mc:Choice xmlns:v="urn:schemas-microsoft-com:vml" Requires="v">
                <p:oleObj spid="_x0000_s481495" name="Equation" r:id="rId7" imgW="393480" imgH="723600" progId="Equation.DSMT4">
                  <p:embed/>
                </p:oleObj>
              </mc:Choice>
              <mc:Fallback>
                <p:oleObj name="Equation" r:id="rId7" imgW="393480" imgH="723600" progId="Equation.DSMT4">
                  <p:embed/>
                  <p:pic>
                    <p:nvPicPr>
                      <p:cNvPr id="0" name="Picture 80" descr="infinity/infinity"/>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1882" y="5191667"/>
                        <a:ext cx="2984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4847104"/>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0B298-C6B1-4CA0-A44C-8B6FAB39D879}">
  <ds:schemaRefs>
    <ds:schemaRef ds:uri="http://purl.org/dc/elements/1.1/"/>
    <ds:schemaRef ds:uri="http://purl.org/dc/terms/"/>
    <ds:schemaRef ds:uri="http://www.w3.org/XML/1998/namespace"/>
    <ds:schemaRef ds:uri="http://purl.org/dc/dcmitype/"/>
    <ds:schemaRef ds:uri="http://schemas.microsoft.com/office/infopath/2007/PartnerControls"/>
    <ds:schemaRef ds:uri="f856fc18-c0f7-462c-a53d-fc2610d0c4c8"/>
    <ds:schemaRef ds:uri="http://schemas.microsoft.com/office/2006/documentManagement/types"/>
    <ds:schemaRef ds:uri="http://schemas.microsoft.com/office/2006/metadata/properties"/>
    <ds:schemaRef ds:uri="http://schemas.openxmlformats.org/package/2006/metadata/core-properties"/>
    <ds:schemaRef ds:uri="a3520c62-91d1-4715-93cb-6b6cc6733a1f"/>
    <ds:schemaRef ds:uri="a4d2ff27-a226-42e2-a79e-c1ae662d212e"/>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4075</TotalTime>
  <Words>1171</Words>
  <Application>Microsoft Office PowerPoint</Application>
  <PresentationFormat>Custom</PresentationFormat>
  <Paragraphs>132</Paragraphs>
  <Slides>33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1_Office Theme</vt:lpstr>
      <vt:lpstr>Equation</vt:lpstr>
      <vt:lpstr>4</vt:lpstr>
      <vt:lpstr>4.4</vt:lpstr>
      <vt:lpstr>Indeterminate Forms and l’Hospital’s Rule (1 of 2)</vt:lpstr>
      <vt:lpstr>Indeterminate Forms and l’Hospital’s Rule (2 of 2)</vt:lpstr>
      <vt:lpstr>Indeterminate Forms</vt:lpstr>
      <vt:lpstr>Indeterminate Forms  </vt:lpstr>
      <vt:lpstr>Indeterminate Forms </vt:lpstr>
      <vt:lpstr>Indeterminate Forms   </vt:lpstr>
      <vt:lpstr>Indeterminate Forms    </vt:lpstr>
      <vt:lpstr>Indeterminate Forms     </vt:lpstr>
      <vt:lpstr>L’Hospital’s Rule</vt:lpstr>
      <vt:lpstr>L’Hospital’s Rule (1 of 4)</vt:lpstr>
      <vt:lpstr>L’Hospital’s Rule (2 of 4)</vt:lpstr>
      <vt:lpstr>L’Hospital’s Rule (3 of 4)</vt:lpstr>
      <vt:lpstr>L’Hospital’s Rule (4 of 4)</vt:lpstr>
      <vt:lpstr>Example 1</vt:lpstr>
      <vt:lpstr>Example 1 – Solution</vt:lpstr>
      <vt:lpstr>Indeterminate Products (Type 0  ∞) </vt:lpstr>
      <vt:lpstr>Indeterminate Products (Type 0  ∞) (1 of 3)</vt:lpstr>
      <vt:lpstr>Indeterminate Products (Type 0  ∞) (2 of 3)</vt:lpstr>
      <vt:lpstr>Example 6</vt:lpstr>
      <vt:lpstr>Example 6 – Solution</vt:lpstr>
      <vt:lpstr>Indeterminate Products (Type 0  ∞) (3 of 3)</vt:lpstr>
      <vt:lpstr>Indeterminate Differences (Type ∞ − ∞)</vt:lpstr>
      <vt:lpstr>Indeterminate Differences  (Type ∞ − ∞)</vt:lpstr>
      <vt:lpstr>Example 7</vt:lpstr>
      <vt:lpstr>Example 7 – Solution (1 of 2)</vt:lpstr>
      <vt:lpstr>Example 7 – Solution (2 of 2)</vt:lpstr>
      <vt:lpstr>       Indeterminate Powers</vt:lpstr>
      <vt:lpstr>Indeterminate Powers</vt:lpstr>
      <vt:lpstr>Indeterminate Powers  </vt:lpstr>
      <vt:lpstr>Example 9</vt:lpstr>
      <vt:lpstr>Example 9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Mahendra Mera</cp:lastModifiedBy>
  <cp:revision>1052</cp:revision>
  <cp:lastPrinted>2016-10-03T15:29:39Z</cp:lastPrinted>
  <dcterms:created xsi:type="dcterms:W3CDTF">2017-12-08T21:17:47Z</dcterms:created>
  <dcterms:modified xsi:type="dcterms:W3CDTF">2020-04-21T11:00:36Z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