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35"/>
  </p:notesMasterIdLst>
  <p:handoutMasterIdLst>
    <p:handoutMasterId r:id="rId36"/>
  </p:handoutMasterIdLst>
  <p:sldIdLst>
    <p:sldId id="334" r:id="rId6"/>
    <p:sldId id="335" r:id="rId7"/>
    <p:sldId id="336" r:id="rId8"/>
    <p:sldId id="304" r:id="rId9"/>
    <p:sldId id="305" r:id="rId10"/>
    <p:sldId id="306" r:id="rId11"/>
    <p:sldId id="307" r:id="rId12"/>
    <p:sldId id="308" r:id="rId13"/>
    <p:sldId id="330" r:id="rId14"/>
    <p:sldId id="310" r:id="rId15"/>
    <p:sldId id="331" r:id="rId16"/>
    <p:sldId id="332" r:id="rId17"/>
    <p:sldId id="333" r:id="rId18"/>
    <p:sldId id="314" r:id="rId19"/>
    <p:sldId id="315" r:id="rId20"/>
    <p:sldId id="316" r:id="rId21"/>
    <p:sldId id="317" r:id="rId22"/>
    <p:sldId id="318" r:id="rId23"/>
    <p:sldId id="319" r:id="rId24"/>
    <p:sldId id="320" r:id="rId25"/>
    <p:sldId id="337" r:id="rId26"/>
    <p:sldId id="322" r:id="rId27"/>
    <p:sldId id="323" r:id="rId28"/>
    <p:sldId id="324" r:id="rId29"/>
    <p:sldId id="325" r:id="rId30"/>
    <p:sldId id="326" r:id="rId31"/>
    <p:sldId id="327" r:id="rId32"/>
    <p:sldId id="328" r:id="rId33"/>
    <p:sldId id="329"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A3"/>
    <a:srgbClr val="A30000"/>
    <a:srgbClr val="E7EFF7"/>
    <a:srgbClr val="CBDDEF"/>
    <a:srgbClr val="004A78"/>
    <a:srgbClr val="006298"/>
    <a:srgbClr val="FF6300"/>
    <a:srgbClr val="E9255F"/>
    <a:srgbClr val="0098D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62" autoAdjust="0"/>
    <p:restoredTop sz="94316" autoAdjust="0"/>
  </p:normalViewPr>
  <p:slideViewPr>
    <p:cSldViewPr snapToGrid="0" snapToObjects="1">
      <p:cViewPr varScale="1">
        <p:scale>
          <a:sx n="69" d="100"/>
          <a:sy n="69" d="100"/>
        </p:scale>
        <p:origin x="-156" y="-108"/>
      </p:cViewPr>
      <p:guideLst>
        <p:guide orient="horz" pos="2160"/>
        <p:guide pos="3840"/>
      </p:guideLst>
    </p:cSldViewPr>
  </p:slideViewPr>
  <p:outlineViewPr>
    <p:cViewPr>
      <p:scale>
        <a:sx n="33" d="100"/>
        <a:sy n="33" d="100"/>
      </p:scale>
      <p:origin x="0" y="-13578"/>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pPr/>
              <a:t>4/16/2020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pPr/>
              <a:t>‹#›</a:t>
            </a:fld>
            <a:endParaRPr lang="en-US"/>
          </a:p>
        </p:txBody>
      </p:sp>
    </p:spTree>
    <p:extLst>
      <p:ext uri="{BB962C8B-B14F-4D97-AF65-F5344CB8AC3E}">
        <p14:creationId xmlns:p14="http://schemas.microsoft.com/office/powerpoint/2010/main" xmlns=""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xmlns=""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xmlns=""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xmlns="" val="3507378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xmlns="" val="478132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xmlns="" val="1975413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xmlns="" val="3936724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222788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xmlns="" val="3204139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xmlns="" val="344807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4209570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xmlns="" val="642075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xmlns="" val="598153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xmlns="" val="3226883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stretch>
            <a:fillRect/>
          </a:stretch>
        </p:blipFill>
        <p:spPr>
          <a:xfrm>
            <a:off x="2049220" y="1536700"/>
            <a:ext cx="8093559"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xmlns="" val="2389689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269742938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1711859798"/>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9251298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28712475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xmlns="" val="38178859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xmlns="" val="3177287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xmlns="" val="3712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xmlns="" val="2713747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xmlns="" val="30757070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xmlns="" val="422103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12149783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32110021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xmlns="" val="42890026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xmlns="" val="404709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0976591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xmlns="" val="24370168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2" name="Content Placeholder 26">
            <a:extLst>
              <a:ext uri="{FF2B5EF4-FFF2-40B4-BE49-F238E27FC236}">
                <a16:creationId xmlns="" xmlns:a16="http://schemas.microsoft.com/office/drawing/2014/main" id="{5F5E9DF5-F2F6-40A1-854C-4DCB280C00C3}"/>
              </a:ext>
            </a:extLst>
          </p:cNvPr>
          <p:cNvSpPr>
            <a:spLocks noGrp="1"/>
          </p:cNvSpPr>
          <p:nvPr>
            <p:ph sz="quarter" idx="31"/>
          </p:nvPr>
        </p:nvSpPr>
        <p:spPr>
          <a:xfrm>
            <a:off x="889000" y="5583236"/>
            <a:ext cx="10718800" cy="550863"/>
          </a:xfrm>
        </p:spPr>
        <p:txBody>
          <a:bodyPr/>
          <a:lstStyle>
            <a:lvl1pPr>
              <a:defRPr sz="2400" baseline="0"/>
            </a:lvl1pPr>
          </a:lstStyle>
          <a:p>
            <a:pPr lvl="0"/>
            <a:endParaRPr lang="en-IN" dirty="0"/>
          </a:p>
        </p:txBody>
      </p:sp>
      <p:sp>
        <p:nvSpPr>
          <p:cNvPr id="16" name="Text Box 7">
            <a:extLst>
              <a:ext uri="{FF2B5EF4-FFF2-40B4-BE49-F238E27FC236}">
                <a16:creationId xmlns="" xmlns:a16="http://schemas.microsoft.com/office/drawing/2014/main" id="{A6191436-A631-49EE-ABE8-9BA511ED542C}"/>
              </a:ext>
            </a:extLst>
          </p:cNvPr>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8" name="Rounded Rectangle 14">
            <a:extLst>
              <a:ext uri="{FF2B5EF4-FFF2-40B4-BE49-F238E27FC236}">
                <a16:creationId xmlns="" xmlns:a16="http://schemas.microsoft.com/office/drawing/2014/main" id="{A58082C3-0414-4EEB-8EC0-C0C767CD4092}"/>
              </a:ext>
            </a:extLst>
          </p:cNvPr>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7">
            <a:extLst>
              <a:ext uri="{FF2B5EF4-FFF2-40B4-BE49-F238E27FC236}">
                <a16:creationId xmlns="" xmlns:a16="http://schemas.microsoft.com/office/drawing/2014/main" id="{F5007A11-E7BE-4E11-B4B8-237B9BD52861}"/>
              </a:ext>
            </a:extLst>
          </p:cNvPr>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itle 2">
            <a:extLst>
              <a:ext uri="{FF2B5EF4-FFF2-40B4-BE49-F238E27FC236}">
                <a16:creationId xmlns="" xmlns:a16="http://schemas.microsoft.com/office/drawing/2014/main" id="{FDE00B02-3BE0-40B1-A35C-FB11FDF33929}"/>
              </a:ext>
            </a:extLst>
          </p:cNvPr>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12733736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6" name="Content Placeholder 5"/>
          <p:cNvSpPr>
            <a:spLocks noGrp="1"/>
          </p:cNvSpPr>
          <p:nvPr>
            <p:ph sz="quarter" idx="27"/>
          </p:nvPr>
        </p:nvSpPr>
        <p:spPr>
          <a:xfrm>
            <a:off x="736600" y="3592513"/>
            <a:ext cx="10712450" cy="406400"/>
          </a:xfrm>
        </p:spPr>
        <p:txBody>
          <a:bodyPr/>
          <a:lstStyle/>
          <a:p>
            <a:pPr lvl="0"/>
            <a:endParaRPr lang="en-US" dirty="0"/>
          </a:p>
        </p:txBody>
      </p:sp>
      <p:sp>
        <p:nvSpPr>
          <p:cNvPr id="10" name="Content Placeholder 5"/>
          <p:cNvSpPr>
            <a:spLocks noGrp="1"/>
          </p:cNvSpPr>
          <p:nvPr>
            <p:ph sz="quarter" idx="28"/>
          </p:nvPr>
        </p:nvSpPr>
        <p:spPr>
          <a:xfrm>
            <a:off x="741219" y="4234438"/>
            <a:ext cx="10712450" cy="406400"/>
          </a:xfrm>
        </p:spPr>
        <p:txBody>
          <a:bodyPr/>
          <a:lstStyle/>
          <a:p>
            <a:pPr lvl="0"/>
            <a:endParaRPr lang="en-US" dirty="0"/>
          </a:p>
        </p:txBody>
      </p:sp>
      <p:sp>
        <p:nvSpPr>
          <p:cNvPr id="11" name="Content Placeholder 5"/>
          <p:cNvSpPr>
            <a:spLocks noGrp="1"/>
          </p:cNvSpPr>
          <p:nvPr>
            <p:ph sz="quarter" idx="29"/>
          </p:nvPr>
        </p:nvSpPr>
        <p:spPr>
          <a:xfrm>
            <a:off x="741220" y="4733199"/>
            <a:ext cx="10712450" cy="406400"/>
          </a:xfrm>
        </p:spPr>
        <p:txBody>
          <a:bodyPr/>
          <a:lstStyle/>
          <a:p>
            <a:pPr lvl="0"/>
            <a:endParaRPr lang="en-US" dirty="0"/>
          </a:p>
        </p:txBody>
      </p:sp>
      <p:sp>
        <p:nvSpPr>
          <p:cNvPr id="12" name="Content Placeholder 5"/>
          <p:cNvSpPr>
            <a:spLocks noGrp="1"/>
          </p:cNvSpPr>
          <p:nvPr>
            <p:ph sz="quarter" idx="30"/>
          </p:nvPr>
        </p:nvSpPr>
        <p:spPr>
          <a:xfrm>
            <a:off x="750455" y="5259679"/>
            <a:ext cx="10712450" cy="406400"/>
          </a:xfrm>
        </p:spPr>
        <p:txBody>
          <a:bodyPr/>
          <a:lstStyle/>
          <a:p>
            <a:pPr lvl="0"/>
            <a:endParaRPr lang="en-US" dirty="0"/>
          </a:p>
        </p:txBody>
      </p:sp>
      <p:sp>
        <p:nvSpPr>
          <p:cNvPr id="14" name="Content Placeholder 5"/>
          <p:cNvSpPr>
            <a:spLocks noGrp="1"/>
          </p:cNvSpPr>
          <p:nvPr>
            <p:ph sz="quarter" idx="31"/>
          </p:nvPr>
        </p:nvSpPr>
        <p:spPr>
          <a:xfrm>
            <a:off x="731983" y="5712261"/>
            <a:ext cx="10712450" cy="406400"/>
          </a:xfrm>
        </p:spPr>
        <p:txBody>
          <a:bodyPr/>
          <a:lstStyle/>
          <a:p>
            <a:pPr lvl="0"/>
            <a:endParaRPr lang="en-US" dirty="0"/>
          </a:p>
        </p:txBody>
      </p:sp>
      <p:sp>
        <p:nvSpPr>
          <p:cNvPr id="15" name="Content Placeholder 5"/>
          <p:cNvSpPr>
            <a:spLocks noGrp="1"/>
          </p:cNvSpPr>
          <p:nvPr>
            <p:ph sz="quarter" idx="32"/>
          </p:nvPr>
        </p:nvSpPr>
        <p:spPr>
          <a:xfrm>
            <a:off x="889000" y="5887750"/>
            <a:ext cx="10712450" cy="406400"/>
          </a:xfrm>
        </p:spPr>
        <p:txBody>
          <a:bodyPr/>
          <a:lstStyle/>
          <a:p>
            <a:pPr lvl="0"/>
            <a:endParaRPr lang="en-US" dirty="0"/>
          </a:p>
        </p:txBody>
      </p:sp>
      <p:sp>
        <p:nvSpPr>
          <p:cNvPr id="19" name="Text Box 7">
            <a:extLst>
              <a:ext uri="{FF2B5EF4-FFF2-40B4-BE49-F238E27FC236}">
                <a16:creationId xmlns="" xmlns:a16="http://schemas.microsoft.com/office/drawing/2014/main" id="{FC6A5503-AE85-4F5E-9557-09527CB6C43D}"/>
              </a:ext>
            </a:extLst>
          </p:cNvPr>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0" name="Rounded Rectangle 14">
            <a:extLst>
              <a:ext uri="{FF2B5EF4-FFF2-40B4-BE49-F238E27FC236}">
                <a16:creationId xmlns="" xmlns:a16="http://schemas.microsoft.com/office/drawing/2014/main" id="{806F7021-59DD-4C1D-A945-1B351BEE41AC}"/>
              </a:ext>
            </a:extLst>
          </p:cNvPr>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17">
            <a:extLst>
              <a:ext uri="{FF2B5EF4-FFF2-40B4-BE49-F238E27FC236}">
                <a16:creationId xmlns="" xmlns:a16="http://schemas.microsoft.com/office/drawing/2014/main" id="{1F338A21-1EF9-44F6-BC88-770F29DDC4BF}"/>
              </a:ext>
            </a:extLst>
          </p:cNvPr>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itle 2">
            <a:extLst>
              <a:ext uri="{FF2B5EF4-FFF2-40B4-BE49-F238E27FC236}">
                <a16:creationId xmlns="" xmlns:a16="http://schemas.microsoft.com/office/drawing/2014/main" id="{C2C2AFE6-A09C-4B77-AB5C-39FB35FA4982}"/>
              </a:ext>
            </a:extLst>
          </p:cNvPr>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268995157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xmlns="" val="838174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3070170092"/>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19401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344714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xmlns="" val="206759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xmlns="" val="25318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xmlns="" val="167891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xmlns="" val="49212812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 id="2147483766" r:id="rId35"/>
    <p:sldLayoutId id="2147483767" r:id="rId36"/>
    <p:sldLayoutId id="2147483721" r:id="rId37"/>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6.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5.xml"/><Relationship Id="rId1" Type="http://schemas.openxmlformats.org/officeDocument/2006/relationships/vmlDrawing" Target="../drawings/vmlDrawing7.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5.xml"/><Relationship Id="rId1" Type="http://schemas.openxmlformats.org/officeDocument/2006/relationships/vmlDrawing" Target="../drawings/vmlDrawing8.vml"/><Relationship Id="rId4"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6.xml"/><Relationship Id="rId1" Type="http://schemas.openxmlformats.org/officeDocument/2006/relationships/vmlDrawing" Target="../drawings/vmlDrawing9.vml"/><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6.xml"/><Relationship Id="rId1" Type="http://schemas.openxmlformats.org/officeDocument/2006/relationships/vmlDrawing" Target="../drawings/vmlDrawing10.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36.xml"/><Relationship Id="rId1" Type="http://schemas.openxmlformats.org/officeDocument/2006/relationships/vmlDrawing" Target="../drawings/vmlDrawing12.v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5.xml"/><Relationship Id="rId1" Type="http://schemas.openxmlformats.org/officeDocument/2006/relationships/vmlDrawing" Target="../drawings/vmlDrawing13.v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35.xml"/><Relationship Id="rId1" Type="http://schemas.openxmlformats.org/officeDocument/2006/relationships/vmlDrawing" Target="../drawings/vmlDrawing14.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36.xml"/><Relationship Id="rId1" Type="http://schemas.openxmlformats.org/officeDocument/2006/relationships/vmlDrawing" Target="../drawings/vmlDrawing15.vml"/><Relationship Id="rId4" Type="http://schemas.openxmlformats.org/officeDocument/2006/relationships/oleObject" Target="../embeddings/oleObject37.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36.xml"/><Relationship Id="rId1" Type="http://schemas.openxmlformats.org/officeDocument/2006/relationships/vmlDrawing" Target="../drawings/vmlDrawing16.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35.xml"/><Relationship Id="rId1" Type="http://schemas.openxmlformats.org/officeDocument/2006/relationships/vmlDrawing" Target="../drawings/vmlDrawing17.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oleObject" Target="../embeddings/oleObject43.bin"/><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5.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5.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4</a:t>
            </a:r>
          </a:p>
        </p:txBody>
      </p:sp>
      <p:sp>
        <p:nvSpPr>
          <p:cNvPr id="6" name="Text Placeholder 5"/>
          <p:cNvSpPr>
            <a:spLocks noGrp="1"/>
          </p:cNvSpPr>
          <p:nvPr>
            <p:ph type="body" sz="quarter" idx="11"/>
          </p:nvPr>
        </p:nvSpPr>
        <p:spPr>
          <a:xfrm>
            <a:off x="2002877" y="481562"/>
            <a:ext cx="7321232" cy="895457"/>
          </a:xfrm>
        </p:spPr>
        <p:txBody>
          <a:bodyPr/>
          <a:lstStyle/>
          <a:p>
            <a:r>
              <a:rPr lang="en-US" dirty="0"/>
              <a:t>Applications of Differentiation</a:t>
            </a:r>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xmlns=""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CF22BC-D477-402F-AAF6-245F0390C7CA}"/>
              </a:ext>
            </a:extLst>
          </p:cNvPr>
          <p:cNvSpPr>
            <a:spLocks noGrp="1"/>
          </p:cNvSpPr>
          <p:nvPr>
            <p:ph type="title"/>
          </p:nvPr>
        </p:nvSpPr>
        <p:spPr>
          <a:xfrm>
            <a:off x="838200" y="384048"/>
            <a:ext cx="10515600" cy="672105"/>
          </a:xfrm>
        </p:spPr>
        <p:txBody>
          <a:bodyPr/>
          <a:lstStyle/>
          <a:p>
            <a:r>
              <a:rPr lang="en-US" altLang="en-US" dirty="0"/>
              <a:t>Guidelines for Sketching a Curve </a:t>
            </a:r>
            <a:r>
              <a:rPr lang="en-US" altLang="en-US" b="0" dirty="0"/>
              <a:t>(7 of 11)</a:t>
            </a:r>
            <a:endParaRPr lang="en-US" dirty="0"/>
          </a:p>
        </p:txBody>
      </p:sp>
      <p:sp>
        <p:nvSpPr>
          <p:cNvPr id="3" name="Content Placeholder 2">
            <a:extLst>
              <a:ext uri="{FF2B5EF4-FFF2-40B4-BE49-F238E27FC236}">
                <a16:creationId xmlns="" xmlns:a16="http://schemas.microsoft.com/office/drawing/2014/main" id="{521FCDAE-971D-4838-982D-5F8E16F67286}"/>
              </a:ext>
            </a:extLst>
          </p:cNvPr>
          <p:cNvSpPr>
            <a:spLocks noGrp="1"/>
          </p:cNvSpPr>
          <p:nvPr>
            <p:ph sz="quarter" idx="23"/>
          </p:nvPr>
        </p:nvSpPr>
        <p:spPr>
          <a:xfrm>
            <a:off x="736600" y="1289050"/>
            <a:ext cx="10718800" cy="672104"/>
          </a:xfrm>
        </p:spPr>
        <p:txBody>
          <a:bodyPr/>
          <a:lstStyle/>
          <a:p>
            <a:pPr>
              <a:lnSpc>
                <a:spcPct val="100000"/>
              </a:lnSpc>
              <a:spcAft>
                <a:spcPts val="600"/>
              </a:spcAft>
            </a:pPr>
            <a:r>
              <a:rPr lang="en-US" altLang="en-US" dirty="0"/>
              <a:t>(ii) </a:t>
            </a:r>
            <a:r>
              <a:rPr lang="en-US" altLang="en-US" i="1" dirty="0"/>
              <a:t>Vertical Asymptotes</a:t>
            </a:r>
            <a:r>
              <a:rPr lang="en-US" altLang="en-US" dirty="0"/>
              <a:t>.</a:t>
            </a:r>
            <a:r>
              <a:rPr lang="en-US" altLang="en-US" i="1" dirty="0"/>
              <a:t> </a:t>
            </a:r>
            <a:r>
              <a:rPr lang="en-US" altLang="en-US" dirty="0"/>
              <a:t>The line </a:t>
            </a:r>
            <a:r>
              <a:rPr lang="en-US" altLang="en-US" i="1" dirty="0"/>
              <a:t>x</a:t>
            </a:r>
            <a:r>
              <a:rPr lang="en-US" altLang="en-US" dirty="0"/>
              <a:t> = </a:t>
            </a:r>
            <a:r>
              <a:rPr lang="en-US" altLang="en-US" i="1" dirty="0"/>
              <a:t>a</a:t>
            </a:r>
            <a:r>
              <a:rPr lang="en-US" altLang="en-US" dirty="0"/>
              <a:t> is a vertical asymptote if at least one of the following statements is true:</a:t>
            </a:r>
          </a:p>
        </p:txBody>
      </p:sp>
      <p:graphicFrame>
        <p:nvGraphicFramePr>
          <p:cNvPr id="8" name="Content Placeholder 7" descr="lim_(x right arrow (a^+)) (f(x)) = infinity. lim_(x right arrow (a^(negative))) (f(x)) = infinity. lim_(x right arrow (a^+)) (f(x)) = negative(infinity). lim_(x right arrow (a^(negative))) (f(x)) = negative(infinity)">
            <a:extLst>
              <a:ext uri="{FF2B5EF4-FFF2-40B4-BE49-F238E27FC236}">
                <a16:creationId xmlns="" xmlns:a16="http://schemas.microsoft.com/office/drawing/2014/main" id="{F9F19620-174E-4A30-8717-E344CBB185AB}"/>
              </a:ext>
            </a:extLst>
          </p:cNvPr>
          <p:cNvGraphicFramePr>
            <a:graphicFrameLocks noGrp="1" noChangeAspect="1"/>
          </p:cNvGraphicFramePr>
          <p:nvPr>
            <p:ph sz="quarter" idx="24"/>
            <p:extLst>
              <p:ext uri="{D42A27DB-BD31-4B8C-83A1-F6EECF244321}">
                <p14:modId xmlns:p14="http://schemas.microsoft.com/office/powerpoint/2010/main" xmlns="" val="4009153075"/>
              </p:ext>
            </p:extLst>
          </p:nvPr>
        </p:nvGraphicFramePr>
        <p:xfrm>
          <a:off x="3835400" y="2259012"/>
          <a:ext cx="4511766" cy="1204091"/>
        </p:xfrm>
        <a:graphic>
          <a:graphicData uri="http://schemas.openxmlformats.org/presentationml/2006/ole">
            <p:oleObj spid="_x0000_s505914" name="Equation" r:id="rId3" imgW="4762440" imgH="1269720" progId="Equation.DSMT4">
              <p:embed/>
            </p:oleObj>
          </a:graphicData>
        </a:graphic>
      </p:graphicFrame>
      <p:sp>
        <p:nvSpPr>
          <p:cNvPr id="5" name="Content Placeholder 4">
            <a:extLst>
              <a:ext uri="{FF2B5EF4-FFF2-40B4-BE49-F238E27FC236}">
                <a16:creationId xmlns="" xmlns:a16="http://schemas.microsoft.com/office/drawing/2014/main" id="{A00546F5-26D4-40BD-8E27-97DF08BA248A}"/>
              </a:ext>
            </a:extLst>
          </p:cNvPr>
          <p:cNvSpPr>
            <a:spLocks noGrp="1"/>
          </p:cNvSpPr>
          <p:nvPr>
            <p:ph sz="quarter" idx="25"/>
          </p:nvPr>
        </p:nvSpPr>
        <p:spPr>
          <a:xfrm>
            <a:off x="736600" y="4040892"/>
            <a:ext cx="10712450" cy="1204091"/>
          </a:xfrm>
        </p:spPr>
        <p:txBody>
          <a:bodyPr/>
          <a:lstStyle/>
          <a:p>
            <a:pPr>
              <a:lnSpc>
                <a:spcPct val="100000"/>
              </a:lnSpc>
              <a:spcAft>
                <a:spcPts val="600"/>
              </a:spcAft>
            </a:pPr>
            <a:r>
              <a:rPr lang="en-US" altLang="en-US" dirty="0"/>
              <a:t>(For rational functions you can locate the vertical asymptotes by equating the denominator to 0 after canceling any common factors. But for other functions this method does not apply.)</a:t>
            </a:r>
          </a:p>
        </p:txBody>
      </p:sp>
    </p:spTree>
    <p:extLst>
      <p:ext uri="{BB962C8B-B14F-4D97-AF65-F5344CB8AC3E}">
        <p14:creationId xmlns:p14="http://schemas.microsoft.com/office/powerpoint/2010/main" xmlns="" val="233683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Guidelines for Sketching a Curve </a:t>
            </a:r>
            <a:r>
              <a:rPr lang="en-US" altLang="en-US" b="0" dirty="0"/>
              <a:t>(8 of 11)</a:t>
            </a:r>
            <a:endParaRPr lang="en-US" dirty="0"/>
          </a:p>
        </p:txBody>
      </p:sp>
      <p:sp>
        <p:nvSpPr>
          <p:cNvPr id="3" name="Content Placeholder 2"/>
          <p:cNvSpPr>
            <a:spLocks noGrp="1"/>
          </p:cNvSpPr>
          <p:nvPr>
            <p:ph sz="quarter" idx="23"/>
          </p:nvPr>
        </p:nvSpPr>
        <p:spPr>
          <a:xfrm>
            <a:off x="736600" y="1289050"/>
            <a:ext cx="10718800" cy="1115730"/>
          </a:xfrm>
        </p:spPr>
        <p:txBody>
          <a:bodyPr/>
          <a:lstStyle/>
          <a:p>
            <a:pPr>
              <a:lnSpc>
                <a:spcPct val="100000"/>
              </a:lnSpc>
              <a:spcAft>
                <a:spcPts val="600"/>
              </a:spcAft>
            </a:pPr>
            <a:r>
              <a:rPr lang="en-US" altLang="en-US" dirty="0"/>
              <a:t>Furthermore, in sketching the curve it is very useful to know exactly which of the statements in (1) is true.</a:t>
            </a:r>
          </a:p>
          <a:p>
            <a:pPr>
              <a:lnSpc>
                <a:spcPct val="100000"/>
              </a:lnSpc>
              <a:spcAft>
                <a:spcPts val="600"/>
              </a:spcAft>
            </a:pPr>
            <a:r>
              <a:rPr lang="en-US" altLang="en-US" dirty="0"/>
              <a:t>If </a:t>
            </a:r>
            <a:r>
              <a:rPr lang="en-US" altLang="en-US" i="1" dirty="0"/>
              <a:t>f</a:t>
            </a:r>
            <a:r>
              <a:rPr lang="en-US" altLang="en-US" sz="400" i="1" dirty="0"/>
              <a:t> </a:t>
            </a:r>
            <a:r>
              <a:rPr lang="en-US" altLang="en-US" dirty="0"/>
              <a:t>(</a:t>
            </a:r>
            <a:r>
              <a:rPr lang="en-US" altLang="en-US" i="1" dirty="0"/>
              <a:t>a</a:t>
            </a:r>
            <a:r>
              <a:rPr lang="en-US" altLang="en-US" dirty="0"/>
              <a:t>) is not defined but </a:t>
            </a:r>
            <a:r>
              <a:rPr lang="en-US" altLang="en-US" i="1" dirty="0"/>
              <a:t>a </a:t>
            </a:r>
            <a:r>
              <a:rPr lang="en-US" altLang="en-US" dirty="0"/>
              <a:t>is an endpoint of the domain of </a:t>
            </a:r>
            <a:r>
              <a:rPr lang="en-US" altLang="en-US" i="1" dirty="0"/>
              <a:t>f</a:t>
            </a:r>
            <a:r>
              <a:rPr lang="en-US" altLang="en-US" dirty="0"/>
              <a:t>, then you should</a:t>
            </a:r>
            <a:endParaRPr lang="en-US" dirty="0"/>
          </a:p>
        </p:txBody>
      </p:sp>
      <p:sp>
        <p:nvSpPr>
          <p:cNvPr id="7" name="Content Placeholder 6"/>
          <p:cNvSpPr>
            <a:spLocks noGrp="1"/>
          </p:cNvSpPr>
          <p:nvPr>
            <p:ph sz="quarter" idx="24"/>
          </p:nvPr>
        </p:nvSpPr>
        <p:spPr>
          <a:xfrm>
            <a:off x="736600" y="2681259"/>
            <a:ext cx="1192784" cy="358755"/>
          </a:xfrm>
        </p:spPr>
        <p:txBody>
          <a:bodyPr/>
          <a:lstStyle/>
          <a:p>
            <a:r>
              <a:rPr lang="en-US" altLang="en-US" dirty="0"/>
              <a:t>compute</a:t>
            </a:r>
            <a:endParaRPr lang="en-US" dirty="0"/>
          </a:p>
        </p:txBody>
      </p:sp>
      <p:graphicFrame>
        <p:nvGraphicFramePr>
          <p:cNvPr id="19" name="Content Placeholder 7" descr="lim_(x right arrow (a^(negative))) (f(x)) or lim_(x right arrow (a^+)) (f(x))">
            <a:extLst>
              <a:ext uri="{FF2B5EF4-FFF2-40B4-BE49-F238E27FC236}">
                <a16:creationId xmlns="" xmlns:a16="http://schemas.microsoft.com/office/drawing/2014/main" id="{376F27C1-0C09-4D99-8A08-4ED6BF520A9E}"/>
              </a:ext>
            </a:extLst>
          </p:cNvPr>
          <p:cNvGraphicFramePr>
            <a:graphicFrameLocks noGrp="1" noChangeAspect="1"/>
          </p:cNvGraphicFramePr>
          <p:nvPr>
            <p:ph sz="quarter" idx="26"/>
            <p:extLst>
              <p:ext uri="{D42A27DB-BD31-4B8C-83A1-F6EECF244321}">
                <p14:modId xmlns:p14="http://schemas.microsoft.com/office/powerpoint/2010/main" xmlns="" val="1716028287"/>
              </p:ext>
            </p:extLst>
          </p:nvPr>
        </p:nvGraphicFramePr>
        <p:xfrm>
          <a:off x="1955800" y="2620279"/>
          <a:ext cx="3024188" cy="565150"/>
        </p:xfrm>
        <a:graphic>
          <a:graphicData uri="http://schemas.openxmlformats.org/presentationml/2006/ole">
            <p:oleObj spid="_x0000_s520338" name="Equation" r:id="rId3" imgW="68580000" imgH="12801600" progId="Equation.DSMT4">
              <p:embed/>
            </p:oleObj>
          </a:graphicData>
        </a:graphic>
      </p:graphicFrame>
      <p:sp>
        <p:nvSpPr>
          <p:cNvPr id="8" name="Content Placeholder 7"/>
          <p:cNvSpPr>
            <a:spLocks noGrp="1"/>
          </p:cNvSpPr>
          <p:nvPr>
            <p:ph sz="quarter" idx="25"/>
          </p:nvPr>
        </p:nvSpPr>
        <p:spPr>
          <a:xfrm>
            <a:off x="5083809" y="2699547"/>
            <a:ext cx="4526536" cy="395330"/>
          </a:xfrm>
        </p:spPr>
        <p:txBody>
          <a:bodyPr/>
          <a:lstStyle/>
          <a:p>
            <a:r>
              <a:rPr lang="en-US" altLang="en-US" dirty="0"/>
              <a:t>whether or not this limit is infinite.</a:t>
            </a:r>
            <a:endParaRPr lang="en-US" dirty="0"/>
          </a:p>
        </p:txBody>
      </p:sp>
      <p:sp>
        <p:nvSpPr>
          <p:cNvPr id="11" name="Content Placeholder 10"/>
          <p:cNvSpPr>
            <a:spLocks noGrp="1"/>
          </p:cNvSpPr>
          <p:nvPr>
            <p:ph sz="quarter" idx="28"/>
          </p:nvPr>
        </p:nvSpPr>
        <p:spPr>
          <a:xfrm>
            <a:off x="736600" y="3508199"/>
            <a:ext cx="10718800" cy="836989"/>
          </a:xfrm>
        </p:spPr>
        <p:txBody>
          <a:bodyPr/>
          <a:lstStyle/>
          <a:p>
            <a:r>
              <a:rPr lang="en-US" altLang="en-US" dirty="0"/>
              <a:t>(iii) </a:t>
            </a:r>
            <a:r>
              <a:rPr lang="en-US" altLang="en-US" i="1" dirty="0"/>
              <a:t>Slant Asymptotes</a:t>
            </a:r>
            <a:r>
              <a:rPr lang="en-US" altLang="en-US" dirty="0"/>
              <a:t>.</a:t>
            </a:r>
            <a:endParaRPr lang="en-US" altLang="en-US" i="1" dirty="0"/>
          </a:p>
          <a:p>
            <a:r>
              <a:rPr lang="en-US" altLang="en-US" b="1" dirty="0"/>
              <a:t>E. Intervals of Increase or Decrease </a:t>
            </a:r>
            <a:r>
              <a:rPr lang="en-US" altLang="en-US" dirty="0"/>
              <a:t>Use the I/D Test. Compute</a:t>
            </a:r>
            <a:endParaRPr lang="en-US" dirty="0"/>
          </a:p>
        </p:txBody>
      </p:sp>
      <p:graphicFrame>
        <p:nvGraphicFramePr>
          <p:cNvPr id="20" name="Content Placeholder 19" descr="f prime (m)"/>
          <p:cNvGraphicFramePr>
            <a:graphicFrameLocks noGrp="1" noChangeAspect="1"/>
          </p:cNvGraphicFramePr>
          <p:nvPr>
            <p:ph sz="quarter" idx="34"/>
            <p:extLst>
              <p:ext uri="{D42A27DB-BD31-4B8C-83A1-F6EECF244321}">
                <p14:modId xmlns:p14="http://schemas.microsoft.com/office/powerpoint/2010/main" xmlns="" val="761849789"/>
              </p:ext>
            </p:extLst>
          </p:nvPr>
        </p:nvGraphicFramePr>
        <p:xfrm>
          <a:off x="9643155" y="3950604"/>
          <a:ext cx="671512" cy="398463"/>
        </p:xfrm>
        <a:graphic>
          <a:graphicData uri="http://schemas.openxmlformats.org/presentationml/2006/ole">
            <p:oleObj spid="_x0000_s520339" name="Equation" r:id="rId4" imgW="8229600" imgH="4876800" progId="Equation.DSMT4">
              <p:embed/>
            </p:oleObj>
          </a:graphicData>
        </a:graphic>
      </p:graphicFrame>
      <p:sp>
        <p:nvSpPr>
          <p:cNvPr id="13" name="Content Placeholder 12"/>
          <p:cNvSpPr>
            <a:spLocks noGrp="1"/>
          </p:cNvSpPr>
          <p:nvPr>
            <p:ph sz="quarter" idx="29"/>
          </p:nvPr>
        </p:nvSpPr>
        <p:spPr>
          <a:xfrm>
            <a:off x="736600" y="4435428"/>
            <a:ext cx="4160490" cy="377946"/>
          </a:xfrm>
        </p:spPr>
        <p:txBody>
          <a:bodyPr/>
          <a:lstStyle/>
          <a:p>
            <a:r>
              <a:rPr lang="en-US" altLang="en-US" dirty="0"/>
              <a:t>and find the intervals on which</a:t>
            </a:r>
            <a:endParaRPr lang="en-US" dirty="0"/>
          </a:p>
        </p:txBody>
      </p:sp>
      <p:graphicFrame>
        <p:nvGraphicFramePr>
          <p:cNvPr id="21" name="Content Placeholder 19" descr="f prime (x)"/>
          <p:cNvGraphicFramePr>
            <a:graphicFrameLocks noGrp="1" noChangeAspect="1"/>
          </p:cNvGraphicFramePr>
          <p:nvPr>
            <p:ph sz="quarter" idx="32"/>
            <p:extLst>
              <p:ext uri="{D42A27DB-BD31-4B8C-83A1-F6EECF244321}">
                <p14:modId xmlns:p14="http://schemas.microsoft.com/office/powerpoint/2010/main" xmlns="" val="331632747"/>
              </p:ext>
            </p:extLst>
          </p:nvPr>
        </p:nvGraphicFramePr>
        <p:xfrm>
          <a:off x="4897438" y="4439554"/>
          <a:ext cx="647700" cy="384175"/>
        </p:xfrm>
        <a:graphic>
          <a:graphicData uri="http://schemas.openxmlformats.org/presentationml/2006/ole">
            <p:oleObj spid="_x0000_s520340" name="Equation" r:id="rId5" imgW="342751" imgH="203112" progId="Equation.DSMT4">
              <p:embed/>
            </p:oleObj>
          </a:graphicData>
        </a:graphic>
      </p:graphicFrame>
      <p:sp>
        <p:nvSpPr>
          <p:cNvPr id="10" name="Content Placeholder 9"/>
          <p:cNvSpPr>
            <a:spLocks noGrp="1"/>
          </p:cNvSpPr>
          <p:nvPr>
            <p:ph sz="quarter" idx="27"/>
          </p:nvPr>
        </p:nvSpPr>
        <p:spPr>
          <a:xfrm>
            <a:off x="5568696" y="4451578"/>
            <a:ext cx="6281928" cy="373357"/>
          </a:xfrm>
        </p:spPr>
        <p:txBody>
          <a:bodyPr/>
          <a:lstStyle/>
          <a:p>
            <a:r>
              <a:rPr lang="en-US" altLang="en-US" dirty="0"/>
              <a:t>is positive (</a:t>
            </a:r>
            <a:r>
              <a:rPr lang="en-US" altLang="en-US" i="1" dirty="0"/>
              <a:t>f</a:t>
            </a:r>
            <a:r>
              <a:rPr lang="en-US" altLang="en-US" dirty="0"/>
              <a:t> is increasing) and the intervals on</a:t>
            </a:r>
            <a:endParaRPr lang="en-US" dirty="0"/>
          </a:p>
        </p:txBody>
      </p:sp>
      <p:sp>
        <p:nvSpPr>
          <p:cNvPr id="15" name="Content Placeholder 14"/>
          <p:cNvSpPr>
            <a:spLocks noGrp="1"/>
          </p:cNvSpPr>
          <p:nvPr>
            <p:ph sz="quarter" idx="31"/>
          </p:nvPr>
        </p:nvSpPr>
        <p:spPr>
          <a:xfrm>
            <a:off x="736600" y="4941481"/>
            <a:ext cx="808736" cy="347472"/>
          </a:xfrm>
        </p:spPr>
        <p:txBody>
          <a:bodyPr/>
          <a:lstStyle/>
          <a:p>
            <a:r>
              <a:rPr lang="en-US" altLang="en-US" dirty="0"/>
              <a:t>which</a:t>
            </a:r>
            <a:endParaRPr lang="en-US" dirty="0"/>
          </a:p>
        </p:txBody>
      </p:sp>
      <p:graphicFrame>
        <p:nvGraphicFramePr>
          <p:cNvPr id="22" name="Content Placeholder 19" descr="f prime (x)"/>
          <p:cNvGraphicFramePr>
            <a:graphicFrameLocks noGrp="1" noChangeAspect="1"/>
          </p:cNvGraphicFramePr>
          <p:nvPr>
            <p:ph sz="quarter" idx="30"/>
            <p:extLst>
              <p:ext uri="{D42A27DB-BD31-4B8C-83A1-F6EECF244321}">
                <p14:modId xmlns:p14="http://schemas.microsoft.com/office/powerpoint/2010/main" xmlns="" val="2859196734"/>
              </p:ext>
            </p:extLst>
          </p:nvPr>
        </p:nvGraphicFramePr>
        <p:xfrm>
          <a:off x="1581150" y="4949142"/>
          <a:ext cx="635000" cy="376237"/>
        </p:xfrm>
        <a:graphic>
          <a:graphicData uri="http://schemas.openxmlformats.org/presentationml/2006/ole">
            <p:oleObj spid="_x0000_s520341" name="Equation" r:id="rId6" imgW="342751" imgH="203112" progId="Equation.DSMT4">
              <p:embed/>
            </p:oleObj>
          </a:graphicData>
        </a:graphic>
      </p:graphicFrame>
      <p:sp>
        <p:nvSpPr>
          <p:cNvPr id="17" name="Content Placeholder 16"/>
          <p:cNvSpPr>
            <a:spLocks noGrp="1"/>
          </p:cNvSpPr>
          <p:nvPr>
            <p:ph sz="quarter" idx="33"/>
          </p:nvPr>
        </p:nvSpPr>
        <p:spPr>
          <a:xfrm>
            <a:off x="2252024" y="4972877"/>
            <a:ext cx="3935984" cy="347789"/>
          </a:xfrm>
        </p:spPr>
        <p:txBody>
          <a:bodyPr/>
          <a:lstStyle/>
          <a:p>
            <a:r>
              <a:rPr lang="en-US" altLang="en-US" dirty="0"/>
              <a:t>is negative (</a:t>
            </a:r>
            <a:r>
              <a:rPr lang="en-US" altLang="en-US" i="1" dirty="0"/>
              <a:t>f</a:t>
            </a:r>
            <a:r>
              <a:rPr lang="en-US" altLang="en-US" dirty="0"/>
              <a:t> is decreasing).</a:t>
            </a:r>
            <a:endParaRPr lang="en-US" dirty="0"/>
          </a:p>
        </p:txBody>
      </p:sp>
    </p:spTree>
    <p:extLst>
      <p:ext uri="{BB962C8B-B14F-4D97-AF65-F5344CB8AC3E}">
        <p14:creationId xmlns:p14="http://schemas.microsoft.com/office/powerpoint/2010/main" xmlns="" val="317759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Guidelines for Sketching a Curve </a:t>
            </a:r>
            <a:r>
              <a:rPr lang="en-US" altLang="en-US" b="0" dirty="0"/>
              <a:t>(9 of 11)</a:t>
            </a:r>
            <a:endParaRPr lang="en-US" dirty="0"/>
          </a:p>
        </p:txBody>
      </p:sp>
      <p:sp>
        <p:nvSpPr>
          <p:cNvPr id="3" name="Content Placeholder 2"/>
          <p:cNvSpPr>
            <a:spLocks noGrp="1"/>
          </p:cNvSpPr>
          <p:nvPr>
            <p:ph sz="quarter" idx="23"/>
          </p:nvPr>
        </p:nvSpPr>
        <p:spPr>
          <a:xfrm>
            <a:off x="736600" y="1289049"/>
            <a:ext cx="10718800" cy="738275"/>
          </a:xfrm>
        </p:spPr>
        <p:txBody>
          <a:bodyPr/>
          <a:lstStyle/>
          <a:p>
            <a:pPr>
              <a:lnSpc>
                <a:spcPct val="100000"/>
              </a:lnSpc>
            </a:pPr>
            <a:r>
              <a:rPr lang="en-US" altLang="en-US" b="1" dirty="0"/>
              <a:t>F. Local Maximum and Minimum Values </a:t>
            </a:r>
            <a:r>
              <a:rPr lang="en-US" altLang="en-US" dirty="0"/>
              <a:t>Find the critical numbers of </a:t>
            </a:r>
            <a:r>
              <a:rPr lang="en-US" altLang="en-US" i="1" dirty="0"/>
              <a:t>f</a:t>
            </a:r>
            <a:r>
              <a:rPr lang="en-US" altLang="en-US" dirty="0"/>
              <a:t> [the numbers </a:t>
            </a:r>
            <a:r>
              <a:rPr lang="en-US" altLang="en-US" i="1" dirty="0"/>
              <a:t>c</a:t>
            </a:r>
            <a:r>
              <a:rPr lang="en-US" altLang="en-US" dirty="0"/>
              <a:t> where</a:t>
            </a:r>
            <a:endParaRPr lang="en-US" dirty="0"/>
          </a:p>
        </p:txBody>
      </p:sp>
      <p:graphicFrame>
        <p:nvGraphicFramePr>
          <p:cNvPr id="19" name="Content Placeholder 18" descr="f prime (c) = 0 or f prime (c)"/>
          <p:cNvGraphicFramePr>
            <a:graphicFrameLocks noGrp="1" noChangeAspect="1"/>
          </p:cNvGraphicFramePr>
          <p:nvPr>
            <p:ph sz="quarter" idx="26"/>
            <p:extLst>
              <p:ext uri="{D42A27DB-BD31-4B8C-83A1-F6EECF244321}">
                <p14:modId xmlns:p14="http://schemas.microsoft.com/office/powerpoint/2010/main" xmlns="" val="2921717387"/>
              </p:ext>
            </p:extLst>
          </p:nvPr>
        </p:nvGraphicFramePr>
        <p:xfrm>
          <a:off x="3127375" y="1688419"/>
          <a:ext cx="2133600" cy="396875"/>
        </p:xfrm>
        <a:graphic>
          <a:graphicData uri="http://schemas.openxmlformats.org/presentationml/2006/ole">
            <p:oleObj spid="_x0000_s521426" name="Equation" r:id="rId3" imgW="26212800" imgH="4876800" progId="Equation.DSMT4">
              <p:embed/>
            </p:oleObj>
          </a:graphicData>
        </a:graphic>
      </p:graphicFrame>
      <p:sp>
        <p:nvSpPr>
          <p:cNvPr id="5" name="Content Placeholder 4"/>
          <p:cNvSpPr>
            <a:spLocks noGrp="1"/>
          </p:cNvSpPr>
          <p:nvPr>
            <p:ph sz="quarter" idx="25"/>
          </p:nvPr>
        </p:nvSpPr>
        <p:spPr>
          <a:xfrm>
            <a:off x="5273025" y="1715929"/>
            <a:ext cx="6209145" cy="387923"/>
          </a:xfrm>
        </p:spPr>
        <p:txBody>
          <a:bodyPr/>
          <a:lstStyle/>
          <a:p>
            <a:r>
              <a:rPr lang="en-US" altLang="en-US" dirty="0"/>
              <a:t>does not exist]. Then use the First Derivative</a:t>
            </a:r>
            <a:endParaRPr lang="en-US" dirty="0"/>
          </a:p>
        </p:txBody>
      </p:sp>
      <p:sp>
        <p:nvSpPr>
          <p:cNvPr id="7" name="Content Placeholder 6"/>
          <p:cNvSpPr>
            <a:spLocks noGrp="1"/>
          </p:cNvSpPr>
          <p:nvPr>
            <p:ph sz="quarter" idx="27"/>
          </p:nvPr>
        </p:nvSpPr>
        <p:spPr>
          <a:xfrm>
            <a:off x="736600" y="2118216"/>
            <a:ext cx="972127" cy="359771"/>
          </a:xfrm>
        </p:spPr>
        <p:txBody>
          <a:bodyPr/>
          <a:lstStyle/>
          <a:p>
            <a:r>
              <a:rPr lang="en-US" altLang="en-US" dirty="0"/>
              <a:t>Test. If</a:t>
            </a:r>
            <a:endParaRPr lang="en-US" dirty="0"/>
          </a:p>
        </p:txBody>
      </p:sp>
      <p:graphicFrame>
        <p:nvGraphicFramePr>
          <p:cNvPr id="20" name="Content Placeholder 18" descr="f prime"/>
          <p:cNvGraphicFramePr>
            <a:graphicFrameLocks noGrp="1" noChangeAspect="1"/>
          </p:cNvGraphicFramePr>
          <p:nvPr>
            <p:ph sz="quarter" idx="28"/>
            <p:extLst>
              <p:ext uri="{D42A27DB-BD31-4B8C-83A1-F6EECF244321}">
                <p14:modId xmlns:p14="http://schemas.microsoft.com/office/powerpoint/2010/main" xmlns="" val="3564922491"/>
              </p:ext>
            </p:extLst>
          </p:nvPr>
        </p:nvGraphicFramePr>
        <p:xfrm>
          <a:off x="1711325" y="2112281"/>
          <a:ext cx="279400" cy="330200"/>
        </p:xfrm>
        <a:graphic>
          <a:graphicData uri="http://schemas.openxmlformats.org/presentationml/2006/ole">
            <p:oleObj spid="_x0000_s521427" name="Equation" r:id="rId4" imgW="3352800" imgH="3962400" progId="Equation.DSMT4">
              <p:embed/>
            </p:oleObj>
          </a:graphicData>
        </a:graphic>
      </p:graphicFrame>
      <p:sp>
        <p:nvSpPr>
          <p:cNvPr id="9" name="Content Placeholder 8"/>
          <p:cNvSpPr>
            <a:spLocks noGrp="1"/>
          </p:cNvSpPr>
          <p:nvPr>
            <p:ph sz="quarter" idx="29"/>
          </p:nvPr>
        </p:nvSpPr>
        <p:spPr>
          <a:xfrm>
            <a:off x="2033369" y="2113089"/>
            <a:ext cx="9458037" cy="341116"/>
          </a:xfrm>
        </p:spPr>
        <p:txBody>
          <a:bodyPr/>
          <a:lstStyle/>
          <a:p>
            <a:r>
              <a:rPr lang="en-US" altLang="en-US" dirty="0">
                <a:sym typeface="Symbol" panose="05050102010706020507" pitchFamily="18" charset="2"/>
              </a:rPr>
              <a:t>changes from positive to negative at a critical number </a:t>
            </a:r>
            <a:r>
              <a:rPr lang="en-US" altLang="en-US" i="1" dirty="0">
                <a:sym typeface="Symbol" panose="05050102010706020507" pitchFamily="18" charset="2"/>
              </a:rPr>
              <a:t>c</a:t>
            </a:r>
            <a:r>
              <a:rPr lang="en-US" altLang="en-US" dirty="0">
                <a:sym typeface="Symbol" panose="05050102010706020507" pitchFamily="18" charset="2"/>
              </a:rPr>
              <a:t>, then </a:t>
            </a:r>
            <a:r>
              <a:rPr lang="en-US" altLang="en-US" i="1" dirty="0"/>
              <a:t>f</a:t>
            </a:r>
            <a:r>
              <a:rPr lang="en-US" altLang="en-US" sz="400" i="1" dirty="0">
                <a:sym typeface="Symbol" panose="05050102010706020507" pitchFamily="18" charset="2"/>
              </a:rPr>
              <a:t> </a:t>
            </a:r>
            <a:r>
              <a:rPr lang="en-US" altLang="en-US" dirty="0"/>
              <a:t>(</a:t>
            </a:r>
            <a:r>
              <a:rPr lang="en-US" altLang="en-US" i="1" dirty="0"/>
              <a:t>c</a:t>
            </a:r>
            <a:r>
              <a:rPr lang="en-US" altLang="en-US" dirty="0"/>
              <a:t>) is a</a:t>
            </a:r>
            <a:endParaRPr lang="en-US" dirty="0"/>
          </a:p>
        </p:txBody>
      </p:sp>
      <p:sp>
        <p:nvSpPr>
          <p:cNvPr id="11" name="Content Placeholder 10"/>
          <p:cNvSpPr>
            <a:spLocks noGrp="1"/>
          </p:cNvSpPr>
          <p:nvPr>
            <p:ph sz="quarter" idx="31"/>
          </p:nvPr>
        </p:nvSpPr>
        <p:spPr>
          <a:xfrm>
            <a:off x="736600" y="2552888"/>
            <a:ext cx="2126673" cy="368444"/>
          </a:xfrm>
        </p:spPr>
        <p:txBody>
          <a:bodyPr/>
          <a:lstStyle/>
          <a:p>
            <a:r>
              <a:rPr lang="en-US" altLang="en-US" dirty="0"/>
              <a:t>local maximum.</a:t>
            </a:r>
            <a:endParaRPr lang="en-US" dirty="0"/>
          </a:p>
        </p:txBody>
      </p:sp>
      <p:graphicFrame>
        <p:nvGraphicFramePr>
          <p:cNvPr id="21" name="Content Placeholder 20" descr="If f prime"/>
          <p:cNvGraphicFramePr>
            <a:graphicFrameLocks noGrp="1" noChangeAspect="1"/>
          </p:cNvGraphicFramePr>
          <p:nvPr>
            <p:ph sz="quarter" idx="30"/>
            <p:extLst>
              <p:ext uri="{D42A27DB-BD31-4B8C-83A1-F6EECF244321}">
                <p14:modId xmlns:p14="http://schemas.microsoft.com/office/powerpoint/2010/main" xmlns="" val="3367319950"/>
              </p:ext>
            </p:extLst>
          </p:nvPr>
        </p:nvGraphicFramePr>
        <p:xfrm>
          <a:off x="727075" y="3150506"/>
          <a:ext cx="573088" cy="417513"/>
        </p:xfrm>
        <a:graphic>
          <a:graphicData uri="http://schemas.openxmlformats.org/presentationml/2006/ole">
            <p:oleObj spid="_x0000_s521428" name="Equation" r:id="rId5" imgW="6705600" imgH="4876800" progId="Equation.DSMT4">
              <p:embed/>
            </p:oleObj>
          </a:graphicData>
        </a:graphic>
      </p:graphicFrame>
      <p:sp>
        <p:nvSpPr>
          <p:cNvPr id="13" name="Content Placeholder 12"/>
          <p:cNvSpPr>
            <a:spLocks noGrp="1"/>
          </p:cNvSpPr>
          <p:nvPr>
            <p:ph sz="quarter" idx="33"/>
          </p:nvPr>
        </p:nvSpPr>
        <p:spPr>
          <a:xfrm>
            <a:off x="1320801" y="3167475"/>
            <a:ext cx="9229436" cy="364337"/>
          </a:xfrm>
        </p:spPr>
        <p:txBody>
          <a:bodyPr/>
          <a:lstStyle/>
          <a:p>
            <a:r>
              <a:rPr lang="en-US" altLang="en-US" dirty="0">
                <a:sym typeface="Symbol" panose="05050102010706020507" pitchFamily="18" charset="2"/>
              </a:rPr>
              <a:t>changes from negative to positive at </a:t>
            </a:r>
            <a:r>
              <a:rPr lang="en-US" altLang="en-US" i="1" dirty="0">
                <a:sym typeface="Symbol" panose="05050102010706020507" pitchFamily="18" charset="2"/>
              </a:rPr>
              <a:t>c</a:t>
            </a:r>
            <a:r>
              <a:rPr lang="en-US" altLang="en-US" dirty="0">
                <a:sym typeface="Symbol" panose="05050102010706020507" pitchFamily="18" charset="2"/>
              </a:rPr>
              <a:t>, then </a:t>
            </a:r>
            <a:r>
              <a:rPr lang="en-US" altLang="en-US" i="1" dirty="0">
                <a:sym typeface="Symbol" panose="05050102010706020507" pitchFamily="18" charset="2"/>
              </a:rPr>
              <a:t>f</a:t>
            </a:r>
            <a:r>
              <a:rPr lang="en-US" altLang="en-US" sz="4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c</a:t>
            </a:r>
            <a:r>
              <a:rPr lang="en-US" altLang="en-US" dirty="0">
                <a:sym typeface="Symbol" panose="05050102010706020507" pitchFamily="18" charset="2"/>
              </a:rPr>
              <a:t>) is a local minimum.</a:t>
            </a:r>
            <a:endParaRPr lang="en-US" dirty="0"/>
          </a:p>
        </p:txBody>
      </p:sp>
      <p:sp>
        <p:nvSpPr>
          <p:cNvPr id="15" name="Content Placeholder 14"/>
          <p:cNvSpPr>
            <a:spLocks noGrp="1"/>
          </p:cNvSpPr>
          <p:nvPr>
            <p:ph sz="quarter" idx="35"/>
          </p:nvPr>
        </p:nvSpPr>
        <p:spPr>
          <a:xfrm>
            <a:off x="736600" y="3572495"/>
            <a:ext cx="10706100" cy="798943"/>
          </a:xfrm>
        </p:spPr>
        <p:txBody>
          <a:bodyPr/>
          <a:lstStyle/>
          <a:p>
            <a:pPr>
              <a:lnSpc>
                <a:spcPct val="100000"/>
              </a:lnSpc>
            </a:pPr>
            <a:r>
              <a:rPr lang="en-US" altLang="en-US" dirty="0">
                <a:sym typeface="Symbol" panose="05050102010706020507" pitchFamily="18" charset="2"/>
              </a:rPr>
              <a:t>Although it is usually preferable to use the First Derivative Test, you can use the Second Derivative Test if</a:t>
            </a:r>
            <a:endParaRPr lang="en-US" dirty="0"/>
          </a:p>
        </p:txBody>
      </p:sp>
      <p:graphicFrame>
        <p:nvGraphicFramePr>
          <p:cNvPr id="22" name="Content Placeholder 18" descr="F prime (c) = 0 and f prime prime (c) ! = 0"/>
          <p:cNvGraphicFramePr>
            <a:graphicFrameLocks noGrp="1" noChangeAspect="1"/>
          </p:cNvGraphicFramePr>
          <p:nvPr>
            <p:ph sz="quarter" idx="32"/>
            <p:extLst>
              <p:ext uri="{D42A27DB-BD31-4B8C-83A1-F6EECF244321}">
                <p14:modId xmlns:p14="http://schemas.microsoft.com/office/powerpoint/2010/main" xmlns="" val="421371718"/>
              </p:ext>
            </p:extLst>
          </p:nvPr>
        </p:nvGraphicFramePr>
        <p:xfrm>
          <a:off x="4691289" y="3959450"/>
          <a:ext cx="2924175" cy="396875"/>
        </p:xfrm>
        <a:graphic>
          <a:graphicData uri="http://schemas.openxmlformats.org/presentationml/2006/ole">
            <p:oleObj spid="_x0000_s521429" name="Equation" r:id="rId6" imgW="35966400" imgH="4876800" progId="Equation.DSMT4">
              <p:embed/>
            </p:oleObj>
          </a:graphicData>
        </a:graphic>
      </p:graphicFrame>
      <p:sp>
        <p:nvSpPr>
          <p:cNvPr id="17" name="Content Placeholder 16"/>
          <p:cNvSpPr>
            <a:spLocks noGrp="1"/>
          </p:cNvSpPr>
          <p:nvPr>
            <p:ph sz="quarter" idx="37"/>
          </p:nvPr>
        </p:nvSpPr>
        <p:spPr>
          <a:xfrm>
            <a:off x="736600" y="4693830"/>
            <a:ext cx="741218" cy="371619"/>
          </a:xfrm>
        </p:spPr>
        <p:txBody>
          <a:bodyPr/>
          <a:lstStyle/>
          <a:p>
            <a:r>
              <a:rPr lang="en-US" altLang="en-US" dirty="0"/>
              <a:t>Then</a:t>
            </a:r>
            <a:endParaRPr lang="en-US" dirty="0"/>
          </a:p>
        </p:txBody>
      </p:sp>
      <p:graphicFrame>
        <p:nvGraphicFramePr>
          <p:cNvPr id="23" name="Content Placeholder 18" descr="f prime prime (c) &gt; 0"/>
          <p:cNvGraphicFramePr>
            <a:graphicFrameLocks noGrp="1" noChangeAspect="1"/>
          </p:cNvGraphicFramePr>
          <p:nvPr>
            <p:ph sz="quarter" idx="34"/>
            <p:extLst>
              <p:ext uri="{D42A27DB-BD31-4B8C-83A1-F6EECF244321}">
                <p14:modId xmlns:p14="http://schemas.microsoft.com/office/powerpoint/2010/main" xmlns="" val="1237111406"/>
              </p:ext>
            </p:extLst>
          </p:nvPr>
        </p:nvGraphicFramePr>
        <p:xfrm>
          <a:off x="1506538" y="4695144"/>
          <a:ext cx="1149350" cy="400050"/>
        </p:xfrm>
        <a:graphic>
          <a:graphicData uri="http://schemas.openxmlformats.org/presentationml/2006/ole">
            <p:oleObj spid="_x0000_s521430" name="Equation" r:id="rId7" imgW="14020800" imgH="4876800" progId="Equation.DSMT4">
              <p:embed/>
            </p:oleObj>
          </a:graphicData>
        </a:graphic>
      </p:graphicFrame>
      <p:sp>
        <p:nvSpPr>
          <p:cNvPr id="4" name="Content Placeholder 3"/>
          <p:cNvSpPr>
            <a:spLocks noGrp="1"/>
          </p:cNvSpPr>
          <p:nvPr>
            <p:ph sz="quarter" idx="24"/>
          </p:nvPr>
        </p:nvSpPr>
        <p:spPr>
          <a:xfrm>
            <a:off x="2704166" y="4709083"/>
            <a:ext cx="6059123" cy="361148"/>
          </a:xfrm>
        </p:spPr>
        <p:txBody>
          <a:bodyPr/>
          <a:lstStyle/>
          <a:p>
            <a:r>
              <a:rPr lang="en-US" altLang="en-US" dirty="0"/>
              <a:t>implies that </a:t>
            </a:r>
            <a:r>
              <a:rPr lang="en-US" altLang="en-US" i="1" dirty="0"/>
              <a:t>f</a:t>
            </a:r>
            <a:r>
              <a:rPr lang="en-US" altLang="en-US" sz="400" i="1" dirty="0"/>
              <a:t> </a:t>
            </a:r>
            <a:r>
              <a:rPr lang="en-US" altLang="en-US" dirty="0"/>
              <a:t>(</a:t>
            </a:r>
            <a:r>
              <a:rPr lang="en-US" altLang="en-US" i="1" dirty="0"/>
              <a:t>c</a:t>
            </a:r>
            <a:r>
              <a:rPr lang="en-US" altLang="en-US" dirty="0"/>
              <a:t>) is a local minimum, whereas</a:t>
            </a:r>
            <a:endParaRPr lang="en-US" dirty="0"/>
          </a:p>
        </p:txBody>
      </p:sp>
      <p:graphicFrame>
        <p:nvGraphicFramePr>
          <p:cNvPr id="25" name="Content Placeholder 18" descr="f &quot; (c) &lt; 0"/>
          <p:cNvGraphicFramePr>
            <a:graphicFrameLocks noGrp="1" noChangeAspect="1"/>
          </p:cNvGraphicFramePr>
          <p:nvPr>
            <p:ph sz="quarter" idx="36"/>
            <p:extLst>
              <p:ext uri="{D42A27DB-BD31-4B8C-83A1-F6EECF244321}">
                <p14:modId xmlns:p14="http://schemas.microsoft.com/office/powerpoint/2010/main" xmlns="" val="487211034"/>
              </p:ext>
            </p:extLst>
          </p:nvPr>
        </p:nvGraphicFramePr>
        <p:xfrm>
          <a:off x="8763000" y="4709431"/>
          <a:ext cx="1173163" cy="407988"/>
        </p:xfrm>
        <a:graphic>
          <a:graphicData uri="http://schemas.openxmlformats.org/presentationml/2006/ole">
            <p:oleObj spid="_x0000_s521431" name="Equation" r:id="rId8" imgW="14020800" imgH="4876800" progId="Equation.DSMT4">
              <p:embed/>
            </p:oleObj>
          </a:graphicData>
        </a:graphic>
      </p:graphicFrame>
      <p:sp>
        <p:nvSpPr>
          <p:cNvPr id="18" name="Content Placeholder 17"/>
          <p:cNvSpPr>
            <a:spLocks noGrp="1"/>
          </p:cNvSpPr>
          <p:nvPr>
            <p:ph sz="quarter" idx="38"/>
          </p:nvPr>
        </p:nvSpPr>
        <p:spPr>
          <a:xfrm>
            <a:off x="736600" y="5126097"/>
            <a:ext cx="4975514" cy="371812"/>
          </a:xfrm>
        </p:spPr>
        <p:txBody>
          <a:bodyPr/>
          <a:lstStyle/>
          <a:p>
            <a:r>
              <a:rPr lang="en-US" altLang="en-US" dirty="0"/>
              <a:t>implies that </a:t>
            </a:r>
            <a:r>
              <a:rPr lang="en-US" altLang="en-US" i="1" dirty="0"/>
              <a:t>f</a:t>
            </a:r>
            <a:r>
              <a:rPr lang="en-US" altLang="en-US" sz="400" i="1" dirty="0"/>
              <a:t> </a:t>
            </a:r>
            <a:r>
              <a:rPr lang="en-US" altLang="en-US" dirty="0"/>
              <a:t>(</a:t>
            </a:r>
            <a:r>
              <a:rPr lang="en-US" altLang="en-US" i="1" dirty="0"/>
              <a:t>c</a:t>
            </a:r>
            <a:r>
              <a:rPr lang="en-US" altLang="en-US" dirty="0"/>
              <a:t>) is a local maximum.</a:t>
            </a:r>
            <a:endParaRPr lang="en-US" dirty="0"/>
          </a:p>
        </p:txBody>
      </p:sp>
    </p:spTree>
    <p:extLst>
      <p:ext uri="{BB962C8B-B14F-4D97-AF65-F5344CB8AC3E}">
        <p14:creationId xmlns:p14="http://schemas.microsoft.com/office/powerpoint/2010/main" xmlns="" val="3418172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048"/>
            <a:ext cx="10515600" cy="672105"/>
          </a:xfrm>
        </p:spPr>
        <p:txBody>
          <a:bodyPr/>
          <a:lstStyle/>
          <a:p>
            <a:r>
              <a:rPr lang="en-US" altLang="en-US" dirty="0"/>
              <a:t>Guidelines for Sketching a Curve </a:t>
            </a:r>
            <a:r>
              <a:rPr lang="en-US" altLang="en-US" b="0" dirty="0"/>
              <a:t>(10 of 11)</a:t>
            </a:r>
            <a:endParaRPr lang="en-US" dirty="0"/>
          </a:p>
        </p:txBody>
      </p:sp>
      <p:sp>
        <p:nvSpPr>
          <p:cNvPr id="3" name="Content Placeholder 2"/>
          <p:cNvSpPr>
            <a:spLocks noGrp="1"/>
          </p:cNvSpPr>
          <p:nvPr>
            <p:ph sz="quarter" idx="23"/>
          </p:nvPr>
        </p:nvSpPr>
        <p:spPr>
          <a:xfrm>
            <a:off x="736600" y="1289050"/>
            <a:ext cx="6661727" cy="364128"/>
          </a:xfrm>
        </p:spPr>
        <p:txBody>
          <a:bodyPr/>
          <a:lstStyle/>
          <a:p>
            <a:pPr>
              <a:lnSpc>
                <a:spcPct val="100000"/>
              </a:lnSpc>
              <a:spcAft>
                <a:spcPts val="600"/>
              </a:spcAft>
            </a:pPr>
            <a:r>
              <a:rPr lang="en-US" altLang="en-US" b="1" dirty="0"/>
              <a:t>G. Concavity and Points of Inflection </a:t>
            </a:r>
            <a:r>
              <a:rPr lang="en-US" altLang="en-US" dirty="0"/>
              <a:t>Compute</a:t>
            </a:r>
            <a:endParaRPr lang="en-US" dirty="0"/>
          </a:p>
        </p:txBody>
      </p:sp>
      <p:graphicFrame>
        <p:nvGraphicFramePr>
          <p:cNvPr id="11" name="Content Placeholder 10" descr="f prime prime (x)"/>
          <p:cNvGraphicFramePr>
            <a:graphicFrameLocks noGrp="1" noChangeAspect="1"/>
          </p:cNvGraphicFramePr>
          <p:nvPr>
            <p:ph sz="quarter" idx="29"/>
            <p:extLst>
              <p:ext uri="{D42A27DB-BD31-4B8C-83A1-F6EECF244321}">
                <p14:modId xmlns:p14="http://schemas.microsoft.com/office/powerpoint/2010/main" xmlns="" val="635864139"/>
              </p:ext>
            </p:extLst>
          </p:nvPr>
        </p:nvGraphicFramePr>
        <p:xfrm>
          <a:off x="7439252" y="1323067"/>
          <a:ext cx="703262" cy="401638"/>
        </p:xfrm>
        <a:graphic>
          <a:graphicData uri="http://schemas.openxmlformats.org/presentationml/2006/ole">
            <p:oleObj spid="_x0000_s522346" name="Equation" r:id="rId3" imgW="8534400" imgH="4876800" progId="Equation.DSMT4">
              <p:embed/>
            </p:oleObj>
          </a:graphicData>
        </a:graphic>
      </p:graphicFrame>
      <p:sp>
        <p:nvSpPr>
          <p:cNvPr id="4" name="Content Placeholder 3"/>
          <p:cNvSpPr>
            <a:spLocks noGrp="1"/>
          </p:cNvSpPr>
          <p:nvPr>
            <p:ph sz="quarter" idx="24"/>
          </p:nvPr>
        </p:nvSpPr>
        <p:spPr>
          <a:xfrm>
            <a:off x="8174184" y="1322987"/>
            <a:ext cx="3043959" cy="359219"/>
          </a:xfrm>
        </p:spPr>
        <p:txBody>
          <a:bodyPr/>
          <a:lstStyle/>
          <a:p>
            <a:r>
              <a:rPr lang="en-US" altLang="en-US" dirty="0"/>
              <a:t>and use the Concavity</a:t>
            </a:r>
            <a:endParaRPr lang="en-US" dirty="0"/>
          </a:p>
        </p:txBody>
      </p:sp>
      <p:sp>
        <p:nvSpPr>
          <p:cNvPr id="5" name="Content Placeholder 4"/>
          <p:cNvSpPr>
            <a:spLocks noGrp="1"/>
          </p:cNvSpPr>
          <p:nvPr>
            <p:ph sz="quarter" idx="25"/>
          </p:nvPr>
        </p:nvSpPr>
        <p:spPr>
          <a:xfrm>
            <a:off x="736600" y="1783806"/>
            <a:ext cx="5618018" cy="360349"/>
          </a:xfrm>
        </p:spPr>
        <p:txBody>
          <a:bodyPr/>
          <a:lstStyle/>
          <a:p>
            <a:r>
              <a:rPr lang="en-US" altLang="en-US" dirty="0"/>
              <a:t>Test. The curve is concave upward where</a:t>
            </a:r>
            <a:endParaRPr lang="en-US" dirty="0"/>
          </a:p>
        </p:txBody>
      </p:sp>
      <p:graphicFrame>
        <p:nvGraphicFramePr>
          <p:cNvPr id="12" name="Content Placeholder 10" descr="f prime prime (x) &gt; 0"/>
          <p:cNvGraphicFramePr>
            <a:graphicFrameLocks noGrp="1" noChangeAspect="1"/>
          </p:cNvGraphicFramePr>
          <p:nvPr>
            <p:ph sz="quarter" idx="30"/>
            <p:extLst>
              <p:ext uri="{D42A27DB-BD31-4B8C-83A1-F6EECF244321}">
                <p14:modId xmlns:p14="http://schemas.microsoft.com/office/powerpoint/2010/main" xmlns="" val="1846636571"/>
              </p:ext>
            </p:extLst>
          </p:nvPr>
        </p:nvGraphicFramePr>
        <p:xfrm>
          <a:off x="6399213" y="1765300"/>
          <a:ext cx="1222375" cy="407988"/>
        </p:xfrm>
        <a:graphic>
          <a:graphicData uri="http://schemas.openxmlformats.org/presentationml/2006/ole">
            <p:oleObj spid="_x0000_s522347" name="Equation" r:id="rId4" imgW="609480" imgH="203040" progId="Equation.DSMT4">
              <p:embed/>
            </p:oleObj>
          </a:graphicData>
        </a:graphic>
      </p:graphicFrame>
      <p:sp>
        <p:nvSpPr>
          <p:cNvPr id="7" name="Content Placeholder 6"/>
          <p:cNvSpPr>
            <a:spLocks noGrp="1"/>
          </p:cNvSpPr>
          <p:nvPr>
            <p:ph sz="quarter" idx="27"/>
          </p:nvPr>
        </p:nvSpPr>
        <p:spPr>
          <a:xfrm>
            <a:off x="7583453" y="1780042"/>
            <a:ext cx="4223327" cy="361805"/>
          </a:xfrm>
        </p:spPr>
        <p:txBody>
          <a:bodyPr/>
          <a:lstStyle/>
          <a:p>
            <a:r>
              <a:rPr lang="en-US" altLang="en-US" dirty="0"/>
              <a:t> and concave downward where</a:t>
            </a:r>
            <a:endParaRPr lang="en-US" dirty="0"/>
          </a:p>
        </p:txBody>
      </p:sp>
      <p:graphicFrame>
        <p:nvGraphicFramePr>
          <p:cNvPr id="14" name="Content Placeholder 10" descr="f prime prime (x) &lt; 0"/>
          <p:cNvGraphicFramePr>
            <a:graphicFrameLocks noGrp="1" noChangeAspect="1"/>
          </p:cNvGraphicFramePr>
          <p:nvPr>
            <p:ph sz="quarter" idx="31"/>
            <p:extLst>
              <p:ext uri="{D42A27DB-BD31-4B8C-83A1-F6EECF244321}">
                <p14:modId xmlns:p14="http://schemas.microsoft.com/office/powerpoint/2010/main" xmlns="" val="3915535530"/>
              </p:ext>
            </p:extLst>
          </p:nvPr>
        </p:nvGraphicFramePr>
        <p:xfrm>
          <a:off x="736600" y="2253116"/>
          <a:ext cx="1270000" cy="406400"/>
        </p:xfrm>
        <a:graphic>
          <a:graphicData uri="http://schemas.openxmlformats.org/presentationml/2006/ole">
            <p:oleObj spid="_x0000_s522348" name="Equation" r:id="rId5" imgW="15240000" imgH="4876800" progId="Equation.DSMT4">
              <p:embed/>
            </p:oleObj>
          </a:graphicData>
        </a:graphic>
      </p:graphicFrame>
      <p:sp>
        <p:nvSpPr>
          <p:cNvPr id="6" name="Content Placeholder 5"/>
          <p:cNvSpPr>
            <a:spLocks noGrp="1"/>
          </p:cNvSpPr>
          <p:nvPr>
            <p:ph sz="quarter" idx="26"/>
          </p:nvPr>
        </p:nvSpPr>
        <p:spPr>
          <a:xfrm>
            <a:off x="2034706" y="2278652"/>
            <a:ext cx="8753367" cy="324994"/>
          </a:xfrm>
        </p:spPr>
        <p:txBody>
          <a:bodyPr/>
          <a:lstStyle/>
          <a:p>
            <a:r>
              <a:rPr lang="en-US" altLang="en-US" dirty="0"/>
              <a:t>Inflection points occur where the direction of concavity changes.</a:t>
            </a:r>
            <a:endParaRPr lang="en-US" dirty="0"/>
          </a:p>
        </p:txBody>
      </p:sp>
      <p:sp>
        <p:nvSpPr>
          <p:cNvPr id="8" name="Content Placeholder 7"/>
          <p:cNvSpPr>
            <a:spLocks noGrp="1"/>
          </p:cNvSpPr>
          <p:nvPr>
            <p:ph sz="quarter" idx="28"/>
          </p:nvPr>
        </p:nvSpPr>
        <p:spPr>
          <a:xfrm>
            <a:off x="736600" y="3074289"/>
            <a:ext cx="10712450" cy="1138814"/>
          </a:xfrm>
        </p:spPr>
        <p:txBody>
          <a:bodyPr/>
          <a:lstStyle/>
          <a:p>
            <a:pPr>
              <a:lnSpc>
                <a:spcPct val="100000"/>
              </a:lnSpc>
              <a:spcAft>
                <a:spcPts val="600"/>
              </a:spcAft>
            </a:pPr>
            <a:r>
              <a:rPr lang="en-US" altLang="en-US" b="1" dirty="0"/>
              <a:t>H. Sketch the Curve </a:t>
            </a:r>
            <a:r>
              <a:rPr lang="en-US" altLang="en-US" dirty="0"/>
              <a:t>Using the information in items A–G, draw the graph. Sketch the asymptotes as dashed lines. Plot the intercepts, maximum and minimum points, and inflection points.</a:t>
            </a:r>
            <a:endParaRPr lang="en-US" dirty="0"/>
          </a:p>
        </p:txBody>
      </p:sp>
    </p:spTree>
    <p:extLst>
      <p:ext uri="{BB962C8B-B14F-4D97-AF65-F5344CB8AC3E}">
        <p14:creationId xmlns:p14="http://schemas.microsoft.com/office/powerpoint/2010/main" xmlns="" val="3484733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F6F6FB-91BD-4F89-B2CF-3E86902A358C}"/>
              </a:ext>
            </a:extLst>
          </p:cNvPr>
          <p:cNvSpPr>
            <a:spLocks noGrp="1"/>
          </p:cNvSpPr>
          <p:nvPr>
            <p:ph type="title"/>
          </p:nvPr>
        </p:nvSpPr>
        <p:spPr/>
        <p:txBody>
          <a:bodyPr/>
          <a:lstStyle/>
          <a:p>
            <a:r>
              <a:rPr lang="en-US" altLang="en-US" dirty="0"/>
              <a:t>Guidelines for Sketching a Curve </a:t>
            </a:r>
            <a:r>
              <a:rPr lang="en-US" altLang="en-US" b="0" dirty="0"/>
              <a:t>(11 of 11)</a:t>
            </a:r>
            <a:endParaRPr lang="en-US" dirty="0"/>
          </a:p>
        </p:txBody>
      </p:sp>
      <p:sp>
        <p:nvSpPr>
          <p:cNvPr id="3" name="Text Placeholder 2">
            <a:extLst>
              <a:ext uri="{FF2B5EF4-FFF2-40B4-BE49-F238E27FC236}">
                <a16:creationId xmlns="" xmlns:a16="http://schemas.microsoft.com/office/drawing/2014/main" id="{574966D2-F92D-49F0-A8F1-A38E522A8D35}"/>
              </a:ext>
            </a:extLst>
          </p:cNvPr>
          <p:cNvSpPr>
            <a:spLocks noGrp="1"/>
          </p:cNvSpPr>
          <p:nvPr>
            <p:ph type="body" sz="quarter" idx="15"/>
          </p:nvPr>
        </p:nvSpPr>
        <p:spPr>
          <a:xfrm>
            <a:off x="743576" y="1289684"/>
            <a:ext cx="10711543" cy="2053880"/>
          </a:xfrm>
        </p:spPr>
        <p:txBody>
          <a:bodyPr/>
          <a:lstStyle/>
          <a:p>
            <a:pPr>
              <a:lnSpc>
                <a:spcPct val="100000"/>
              </a:lnSpc>
              <a:spcAft>
                <a:spcPts val="600"/>
              </a:spcAft>
            </a:pPr>
            <a:r>
              <a:rPr lang="en-US" altLang="en-US" dirty="0"/>
              <a:t>Then make the curve pass through these points, rising and falling according to E, with concavity according to G, and approaching the asymptotes.</a:t>
            </a:r>
          </a:p>
          <a:p>
            <a:pPr>
              <a:lnSpc>
                <a:spcPct val="100000"/>
              </a:lnSpc>
              <a:spcAft>
                <a:spcPts val="600"/>
              </a:spcAft>
            </a:pPr>
            <a:r>
              <a:rPr lang="en-US" altLang="en-US" dirty="0"/>
              <a:t>If additional accuracy is desired near any point, you can compute the value of the derivative there. The tangent indicates the direction in which the curve proceeds.</a:t>
            </a:r>
          </a:p>
        </p:txBody>
      </p:sp>
    </p:spTree>
    <p:extLst>
      <p:ext uri="{BB962C8B-B14F-4D97-AF65-F5344CB8AC3E}">
        <p14:creationId xmlns:p14="http://schemas.microsoft.com/office/powerpoint/2010/main" xmlns="" val="356390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24609C9D-B4E9-4221-B33B-14530A12B5FD}"/>
              </a:ext>
            </a:extLst>
          </p:cNvPr>
          <p:cNvSpPr>
            <a:spLocks noGrp="1"/>
          </p:cNvSpPr>
          <p:nvPr>
            <p:ph type="title"/>
          </p:nvPr>
        </p:nvSpPr>
        <p:spPr>
          <a:xfrm>
            <a:off x="838200" y="365125"/>
            <a:ext cx="10515600" cy="672105"/>
          </a:xfrm>
        </p:spPr>
        <p:txBody>
          <a:bodyPr/>
          <a:lstStyle/>
          <a:p>
            <a:r>
              <a:rPr lang="en-US" altLang="en-US" dirty="0"/>
              <a:t>Example 1 </a:t>
            </a:r>
            <a:r>
              <a:rPr lang="en-US" altLang="en-US" b="0" dirty="0"/>
              <a:t>(1 of 6)</a:t>
            </a:r>
            <a:endParaRPr lang="en-US" b="0" dirty="0"/>
          </a:p>
        </p:txBody>
      </p:sp>
      <p:sp>
        <p:nvSpPr>
          <p:cNvPr id="8" name="Content Placeholder 7">
            <a:extLst>
              <a:ext uri="{FF2B5EF4-FFF2-40B4-BE49-F238E27FC236}">
                <a16:creationId xmlns="" xmlns:a16="http://schemas.microsoft.com/office/drawing/2014/main" id="{E7A66577-C2EF-4FAB-B9CD-5CF756B25FC4}"/>
              </a:ext>
            </a:extLst>
          </p:cNvPr>
          <p:cNvSpPr>
            <a:spLocks noGrp="1"/>
          </p:cNvSpPr>
          <p:nvPr>
            <p:ph sz="quarter" idx="23"/>
          </p:nvPr>
        </p:nvSpPr>
        <p:spPr>
          <a:xfrm>
            <a:off x="736600" y="1289050"/>
            <a:ext cx="5236497" cy="394340"/>
          </a:xfrm>
        </p:spPr>
        <p:txBody>
          <a:bodyPr/>
          <a:lstStyle/>
          <a:p>
            <a:pPr>
              <a:lnSpc>
                <a:spcPct val="100000"/>
              </a:lnSpc>
              <a:spcAft>
                <a:spcPts val="600"/>
              </a:spcAft>
            </a:pPr>
            <a:r>
              <a:rPr lang="en-US" altLang="en-US" dirty="0"/>
              <a:t>Use the guidelines to sketch the curve</a:t>
            </a:r>
          </a:p>
        </p:txBody>
      </p:sp>
      <p:graphicFrame>
        <p:nvGraphicFramePr>
          <p:cNvPr id="17" name="Content Placeholder 16" descr="y =(2(x^2)/((x^2) minus 1)).">
            <a:extLst>
              <a:ext uri="{FF2B5EF4-FFF2-40B4-BE49-F238E27FC236}">
                <a16:creationId xmlns="" xmlns:a16="http://schemas.microsoft.com/office/drawing/2014/main" id="{AB197150-67F7-47CF-B855-27C18ACC1C59}"/>
              </a:ext>
            </a:extLst>
          </p:cNvPr>
          <p:cNvGraphicFramePr>
            <a:graphicFrameLocks noGrp="1" noChangeAspect="1"/>
          </p:cNvGraphicFramePr>
          <p:nvPr>
            <p:ph sz="quarter" idx="24"/>
            <p:extLst>
              <p:ext uri="{D42A27DB-BD31-4B8C-83A1-F6EECF244321}">
                <p14:modId xmlns:p14="http://schemas.microsoft.com/office/powerpoint/2010/main" xmlns="" val="267619571"/>
              </p:ext>
            </p:extLst>
          </p:nvPr>
        </p:nvGraphicFramePr>
        <p:xfrm>
          <a:off x="6003925" y="1105806"/>
          <a:ext cx="1358933" cy="766538"/>
        </p:xfrm>
        <a:graphic>
          <a:graphicData uri="http://schemas.openxmlformats.org/presentationml/2006/ole">
            <p:oleObj spid="_x0000_s508022" name="Equation" r:id="rId3" imgW="33528000" imgH="18897600" progId="Equation.DSMT4">
              <p:embed/>
            </p:oleObj>
          </a:graphicData>
        </a:graphic>
      </p:graphicFrame>
      <p:sp>
        <p:nvSpPr>
          <p:cNvPr id="10" name="Content Placeholder 9">
            <a:extLst>
              <a:ext uri="{FF2B5EF4-FFF2-40B4-BE49-F238E27FC236}">
                <a16:creationId xmlns="" xmlns:a16="http://schemas.microsoft.com/office/drawing/2014/main" id="{9CBDBC49-E481-4400-868B-CFBA34F9A69A}"/>
              </a:ext>
            </a:extLst>
          </p:cNvPr>
          <p:cNvSpPr>
            <a:spLocks noGrp="1"/>
          </p:cNvSpPr>
          <p:nvPr>
            <p:ph sz="quarter" idx="25"/>
          </p:nvPr>
        </p:nvSpPr>
        <p:spPr>
          <a:xfrm>
            <a:off x="736599" y="2088127"/>
            <a:ext cx="5011057" cy="362239"/>
          </a:xfrm>
        </p:spPr>
        <p:txBody>
          <a:bodyPr/>
          <a:lstStyle/>
          <a:p>
            <a:r>
              <a:rPr lang="en-US" altLang="en-US" b="1" dirty="0"/>
              <a:t>A. Domain </a:t>
            </a:r>
            <a:r>
              <a:rPr lang="en-US" altLang="en-US" dirty="0"/>
              <a:t>The domain is</a:t>
            </a:r>
          </a:p>
        </p:txBody>
      </p:sp>
      <p:graphicFrame>
        <p:nvGraphicFramePr>
          <p:cNvPr id="19" name="Content Placeholder 18" descr="{ x|x^2 minus 1 != 0} = { x|x != plus or minus 1} = (negative inifnity, negative 1) union (negative 1, 1) union (1, infinity)">
            <a:extLst>
              <a:ext uri="{FF2B5EF4-FFF2-40B4-BE49-F238E27FC236}">
                <a16:creationId xmlns="" xmlns:a16="http://schemas.microsoft.com/office/drawing/2014/main" id="{B5053543-D694-4196-8310-4D795FF07FF7}"/>
              </a:ext>
            </a:extLst>
          </p:cNvPr>
          <p:cNvGraphicFramePr>
            <a:graphicFrameLocks noGrp="1" noChangeAspect="1"/>
          </p:cNvGraphicFramePr>
          <p:nvPr>
            <p:ph sz="quarter" idx="26"/>
            <p:extLst>
              <p:ext uri="{D42A27DB-BD31-4B8C-83A1-F6EECF244321}">
                <p14:modId xmlns:p14="http://schemas.microsoft.com/office/powerpoint/2010/main" xmlns="" val="2029398046"/>
              </p:ext>
            </p:extLst>
          </p:nvPr>
        </p:nvGraphicFramePr>
        <p:xfrm>
          <a:off x="2467475" y="2731909"/>
          <a:ext cx="5670685" cy="1057422"/>
        </p:xfrm>
        <a:graphic>
          <a:graphicData uri="http://schemas.openxmlformats.org/presentationml/2006/ole">
            <p:oleObj spid="_x0000_s508023" name="Equation" r:id="rId4" imgW="143865600" imgH="26822400" progId="Equation.DSMT4">
              <p:embed/>
            </p:oleObj>
          </a:graphicData>
        </a:graphic>
      </p:graphicFrame>
      <p:sp>
        <p:nvSpPr>
          <p:cNvPr id="12" name="Content Placeholder 11">
            <a:extLst>
              <a:ext uri="{FF2B5EF4-FFF2-40B4-BE49-F238E27FC236}">
                <a16:creationId xmlns="" xmlns:a16="http://schemas.microsoft.com/office/drawing/2014/main" id="{2F8279C8-C2B2-4A8C-8AE7-C56019557F8B}"/>
              </a:ext>
            </a:extLst>
          </p:cNvPr>
          <p:cNvSpPr>
            <a:spLocks noGrp="1"/>
          </p:cNvSpPr>
          <p:nvPr>
            <p:ph sz="quarter" idx="27"/>
          </p:nvPr>
        </p:nvSpPr>
        <p:spPr>
          <a:xfrm>
            <a:off x="736600" y="4315966"/>
            <a:ext cx="10541000" cy="1252968"/>
          </a:xfrm>
        </p:spPr>
        <p:txBody>
          <a:bodyPr/>
          <a:lstStyle/>
          <a:p>
            <a:pPr>
              <a:lnSpc>
                <a:spcPct val="100000"/>
              </a:lnSpc>
              <a:tabLst>
                <a:tab pos="457200" algn="l"/>
                <a:tab pos="1371600" algn="l"/>
                <a:tab pos="1547813" algn="l"/>
              </a:tabLst>
            </a:pPr>
            <a:r>
              <a:rPr lang="en-US" altLang="en-US" b="1" dirty="0"/>
              <a:t>B. Intercepts </a:t>
            </a:r>
            <a:r>
              <a:rPr lang="en-US" altLang="en-US" dirty="0"/>
              <a:t>The </a:t>
            </a:r>
            <a:r>
              <a:rPr lang="en-US" altLang="en-US" i="1" dirty="0"/>
              <a:t>x</a:t>
            </a:r>
            <a:r>
              <a:rPr lang="en-US" altLang="en-US" dirty="0"/>
              <a:t>- and </a:t>
            </a:r>
            <a:r>
              <a:rPr lang="en-US" altLang="en-US" i="1" dirty="0"/>
              <a:t>y</a:t>
            </a:r>
            <a:r>
              <a:rPr lang="en-US" altLang="en-US" dirty="0"/>
              <a:t>-intercepts are both 0.</a:t>
            </a:r>
          </a:p>
          <a:p>
            <a:pPr marL="398463" indent="-398463">
              <a:lnSpc>
                <a:spcPct val="100000"/>
              </a:lnSpc>
              <a:tabLst>
                <a:tab pos="457200" algn="l"/>
                <a:tab pos="1371600" algn="l"/>
                <a:tab pos="1547813" algn="l"/>
              </a:tabLst>
            </a:pPr>
            <a:r>
              <a:rPr lang="en-US" altLang="en-US" b="1" dirty="0"/>
              <a:t>C. Symmetry </a:t>
            </a:r>
            <a:r>
              <a:rPr lang="en-US" altLang="en-US" dirty="0"/>
              <a:t>Since </a:t>
            </a:r>
            <a:r>
              <a:rPr lang="en-US" altLang="en-US" i="1" dirty="0"/>
              <a:t>f</a:t>
            </a:r>
            <a:r>
              <a:rPr lang="en-US" altLang="en-US" sz="400" i="1" dirty="0"/>
              <a:t> </a:t>
            </a:r>
            <a:r>
              <a:rPr lang="en-US" altLang="en-US" dirty="0"/>
              <a:t>(−</a:t>
            </a:r>
            <a:r>
              <a:rPr lang="en-US" altLang="en-US" i="1" dirty="0"/>
              <a:t>x</a:t>
            </a:r>
            <a:r>
              <a:rPr lang="en-US" altLang="en-US" dirty="0"/>
              <a:t>) = </a:t>
            </a:r>
            <a:r>
              <a:rPr lang="en-US" altLang="en-US" i="1" dirty="0"/>
              <a:t>f</a:t>
            </a:r>
            <a:r>
              <a:rPr lang="en-US" altLang="en-US" sz="400" i="1" dirty="0"/>
              <a:t> </a:t>
            </a:r>
            <a:r>
              <a:rPr lang="en-US" altLang="en-US" dirty="0"/>
              <a:t>(</a:t>
            </a:r>
            <a:r>
              <a:rPr lang="en-US" altLang="en-US" i="1" dirty="0"/>
              <a:t>x</a:t>
            </a:r>
            <a:r>
              <a:rPr lang="en-US" altLang="en-US" dirty="0"/>
              <a:t>), the function </a:t>
            </a:r>
            <a:r>
              <a:rPr lang="en-US" altLang="en-US" i="1" dirty="0"/>
              <a:t>f</a:t>
            </a:r>
            <a:r>
              <a:rPr lang="en-US" altLang="en-US" dirty="0"/>
              <a:t> is even. The curve is symmetric about the </a:t>
            </a:r>
            <a:r>
              <a:rPr lang="en-US" altLang="en-US" i="1" dirty="0"/>
              <a:t>y</a:t>
            </a:r>
            <a:r>
              <a:rPr lang="en-US" altLang="en-US" dirty="0"/>
              <a:t>-axis.</a:t>
            </a:r>
          </a:p>
        </p:txBody>
      </p:sp>
    </p:spTree>
    <p:extLst>
      <p:ext uri="{BB962C8B-B14F-4D97-AF65-F5344CB8AC3E}">
        <p14:creationId xmlns:p14="http://schemas.microsoft.com/office/powerpoint/2010/main" xmlns="" val="3529388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0326A6-69E1-4547-87ED-F922AB2494C6}"/>
              </a:ext>
            </a:extLst>
          </p:cNvPr>
          <p:cNvSpPr>
            <a:spLocks noGrp="1"/>
          </p:cNvSpPr>
          <p:nvPr>
            <p:ph type="title"/>
          </p:nvPr>
        </p:nvSpPr>
        <p:spPr>
          <a:xfrm>
            <a:off x="838200" y="365125"/>
            <a:ext cx="10515600" cy="558053"/>
          </a:xfrm>
        </p:spPr>
        <p:txBody>
          <a:bodyPr/>
          <a:lstStyle/>
          <a:p>
            <a:r>
              <a:rPr lang="en-US" altLang="en-US" dirty="0"/>
              <a:t>Example 1 </a:t>
            </a:r>
            <a:r>
              <a:rPr lang="en-US" altLang="en-US" b="0" dirty="0"/>
              <a:t>(2 of 6)</a:t>
            </a:r>
            <a:endParaRPr lang="en-US" dirty="0"/>
          </a:p>
        </p:txBody>
      </p:sp>
      <p:sp>
        <p:nvSpPr>
          <p:cNvPr id="3" name="Content Placeholder 2">
            <a:extLst>
              <a:ext uri="{FF2B5EF4-FFF2-40B4-BE49-F238E27FC236}">
                <a16:creationId xmlns="" xmlns:a16="http://schemas.microsoft.com/office/drawing/2014/main" id="{E1E3B0EE-A995-4F46-8017-D91DE267F026}"/>
              </a:ext>
            </a:extLst>
          </p:cNvPr>
          <p:cNvSpPr>
            <a:spLocks noGrp="1"/>
          </p:cNvSpPr>
          <p:nvPr>
            <p:ph sz="quarter" idx="23"/>
          </p:nvPr>
        </p:nvSpPr>
        <p:spPr>
          <a:xfrm>
            <a:off x="736600" y="1289050"/>
            <a:ext cx="4031343" cy="391968"/>
          </a:xfrm>
        </p:spPr>
        <p:txBody>
          <a:bodyPr/>
          <a:lstStyle/>
          <a:p>
            <a:pPr>
              <a:lnSpc>
                <a:spcPct val="100000"/>
              </a:lnSpc>
            </a:pPr>
            <a:r>
              <a:rPr lang="en-US" b="1" dirty="0"/>
              <a:t>D. Asymptotes</a:t>
            </a:r>
          </a:p>
        </p:txBody>
      </p:sp>
      <p:graphicFrame>
        <p:nvGraphicFramePr>
          <p:cNvPr id="8" name="Content Placeholder 7" descr="lim_(x right arrow plus-minus(infinity)) (2(x^2)/ ((x^2) minus 1)) = lim_(x right arrow plus-minus(infinity)) (2/ (1 minus 1/(x^2)))">
            <a:extLst>
              <a:ext uri="{FF2B5EF4-FFF2-40B4-BE49-F238E27FC236}">
                <a16:creationId xmlns="" xmlns:a16="http://schemas.microsoft.com/office/drawing/2014/main" id="{41F9A403-9125-4BC4-9E65-EB6374CE4B75}"/>
              </a:ext>
            </a:extLst>
          </p:cNvPr>
          <p:cNvGraphicFramePr>
            <a:graphicFrameLocks noGrp="1" noChangeAspect="1"/>
          </p:cNvGraphicFramePr>
          <p:nvPr>
            <p:ph sz="quarter" idx="24"/>
            <p:extLst>
              <p:ext uri="{D42A27DB-BD31-4B8C-83A1-F6EECF244321}">
                <p14:modId xmlns:p14="http://schemas.microsoft.com/office/powerpoint/2010/main" xmlns="" val="578147893"/>
              </p:ext>
            </p:extLst>
          </p:nvPr>
        </p:nvGraphicFramePr>
        <p:xfrm>
          <a:off x="3195842" y="1204506"/>
          <a:ext cx="3432175" cy="1111250"/>
        </p:xfrm>
        <a:graphic>
          <a:graphicData uri="http://schemas.openxmlformats.org/presentationml/2006/ole">
            <p:oleObj spid="_x0000_s509048" name="Equation" r:id="rId3" imgW="86563200" imgH="28041600" progId="Equation.DSMT4">
              <p:embed/>
            </p:oleObj>
          </a:graphicData>
        </a:graphic>
      </p:graphicFrame>
      <p:sp>
        <p:nvSpPr>
          <p:cNvPr id="5" name="Content Placeholder 4">
            <a:extLst>
              <a:ext uri="{FF2B5EF4-FFF2-40B4-BE49-F238E27FC236}">
                <a16:creationId xmlns="" xmlns:a16="http://schemas.microsoft.com/office/drawing/2014/main" id="{E9562F77-3D06-4F25-9848-34F8AB97F9CA}"/>
              </a:ext>
            </a:extLst>
          </p:cNvPr>
          <p:cNvSpPr>
            <a:spLocks noGrp="1"/>
          </p:cNvSpPr>
          <p:nvPr>
            <p:ph sz="quarter" idx="25"/>
          </p:nvPr>
        </p:nvSpPr>
        <p:spPr>
          <a:xfrm>
            <a:off x="736600" y="2471582"/>
            <a:ext cx="10712450" cy="957418"/>
          </a:xfrm>
        </p:spPr>
        <p:txBody>
          <a:bodyPr/>
          <a:lstStyle/>
          <a:p>
            <a:pPr>
              <a:lnSpc>
                <a:spcPct val="100000"/>
              </a:lnSpc>
              <a:tabLst>
                <a:tab pos="457200" algn="l"/>
                <a:tab pos="1371600" algn="l"/>
                <a:tab pos="1547813" algn="l"/>
              </a:tabLst>
            </a:pPr>
            <a:r>
              <a:rPr lang="en-US" altLang="en-US" dirty="0">
                <a:latin typeface="Arial" panose="020B0604020202020204" pitchFamily="34" charset="0"/>
                <a:cs typeface="Arial" panose="020B0604020202020204" pitchFamily="34" charset="0"/>
              </a:rPr>
              <a:t>Therefore the line </a:t>
            </a:r>
            <a:r>
              <a:rPr lang="en-US" altLang="en-US" i="1" dirty="0">
                <a:latin typeface="Arial" panose="020B0604020202020204" pitchFamily="34" charset="0"/>
                <a:cs typeface="Arial" panose="020B0604020202020204" pitchFamily="34" charset="0"/>
              </a:rPr>
              <a:t>y</a:t>
            </a:r>
            <a:r>
              <a:rPr lang="en-US" altLang="en-US" dirty="0">
                <a:latin typeface="Arial" panose="020B0604020202020204" pitchFamily="34" charset="0"/>
                <a:cs typeface="Arial" panose="020B0604020202020204" pitchFamily="34" charset="0"/>
              </a:rPr>
              <a:t> = 2 is a horizontal asymptote.</a:t>
            </a:r>
          </a:p>
          <a:p>
            <a:pPr>
              <a:lnSpc>
                <a:spcPct val="100000"/>
              </a:lnSpc>
              <a:tabLst>
                <a:tab pos="457200" algn="l"/>
                <a:tab pos="1371600" algn="l"/>
                <a:tab pos="1547813" algn="l"/>
              </a:tabLst>
            </a:pPr>
            <a:r>
              <a:rPr lang="en-US" altLang="en-US" dirty="0">
                <a:latin typeface="Arial" panose="020B0604020202020204" pitchFamily="34" charset="0"/>
                <a:cs typeface="Arial" panose="020B0604020202020204" pitchFamily="34" charset="0"/>
              </a:rPr>
              <a:t>Since the denominator is 0 when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 </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latin typeface="Arial" panose="020B0604020202020204" pitchFamily="34" charset="0"/>
                <a:cs typeface="Arial" panose="020B0604020202020204" pitchFamily="34" charset="0"/>
              </a:rPr>
              <a:t>1, we compute the following limits:</a:t>
            </a:r>
          </a:p>
        </p:txBody>
      </p:sp>
      <p:graphicFrame>
        <p:nvGraphicFramePr>
          <p:cNvPr id="10" name="Content Placeholder 9" descr="lim_(x right arrow (1^+)) (2(x^2)/((x^2) minus 1) = infinity. lim_(x right arrow (1^(negative))) (2(x^2)/((x^2) minus 1) = negative(infinity). lim_(x right arrow (1^+)) (2(x^2)/((x^2) minus 1) = negative(infinity). lim_(x right arrow (1^(negative))) (2(x^2)/((x^2) minus 1) = infinity.">
            <a:extLst>
              <a:ext uri="{FF2B5EF4-FFF2-40B4-BE49-F238E27FC236}">
                <a16:creationId xmlns="" xmlns:a16="http://schemas.microsoft.com/office/drawing/2014/main" id="{E1F80A11-23AC-43AC-A0D7-13A7D3711A4A}"/>
              </a:ext>
            </a:extLst>
          </p:cNvPr>
          <p:cNvGraphicFramePr>
            <a:graphicFrameLocks noGrp="1" noChangeAspect="1"/>
          </p:cNvGraphicFramePr>
          <p:nvPr>
            <p:ph sz="quarter" idx="26"/>
            <p:extLst>
              <p:ext uri="{D42A27DB-BD31-4B8C-83A1-F6EECF244321}">
                <p14:modId xmlns:p14="http://schemas.microsoft.com/office/powerpoint/2010/main" xmlns="" val="3898474370"/>
              </p:ext>
            </p:extLst>
          </p:nvPr>
        </p:nvGraphicFramePr>
        <p:xfrm>
          <a:off x="3324885" y="3713019"/>
          <a:ext cx="4277697" cy="1711080"/>
        </p:xfrm>
        <a:graphic>
          <a:graphicData uri="http://schemas.openxmlformats.org/presentationml/2006/ole">
            <p:oleObj spid="_x0000_s509049" name="Equation" r:id="rId4" imgW="109728000" imgH="43891200" progId="Equation.DSMT4">
              <p:embed/>
            </p:oleObj>
          </a:graphicData>
        </a:graphic>
      </p:graphicFrame>
    </p:spTree>
    <p:extLst>
      <p:ext uri="{BB962C8B-B14F-4D97-AF65-F5344CB8AC3E}">
        <p14:creationId xmlns:p14="http://schemas.microsoft.com/office/powerpoint/2010/main" xmlns="" val="2018916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CBAE8D-FA74-43A4-A526-839A26146967}"/>
              </a:ext>
            </a:extLst>
          </p:cNvPr>
          <p:cNvSpPr>
            <a:spLocks noGrp="1"/>
          </p:cNvSpPr>
          <p:nvPr>
            <p:ph type="title"/>
          </p:nvPr>
        </p:nvSpPr>
        <p:spPr>
          <a:xfrm>
            <a:off x="838200" y="365125"/>
            <a:ext cx="10515600" cy="672105"/>
          </a:xfrm>
        </p:spPr>
        <p:txBody>
          <a:bodyPr/>
          <a:lstStyle/>
          <a:p>
            <a:r>
              <a:rPr lang="en-US" altLang="en-US" dirty="0"/>
              <a:t>Example 1 </a:t>
            </a:r>
            <a:r>
              <a:rPr lang="en-US" altLang="en-US" b="0" dirty="0"/>
              <a:t>(3 of 6)</a:t>
            </a:r>
            <a:endParaRPr lang="en-US" dirty="0"/>
          </a:p>
        </p:txBody>
      </p:sp>
      <p:sp>
        <p:nvSpPr>
          <p:cNvPr id="3" name="Content Placeholder 2">
            <a:extLst>
              <a:ext uri="{FF2B5EF4-FFF2-40B4-BE49-F238E27FC236}">
                <a16:creationId xmlns="" xmlns:a16="http://schemas.microsoft.com/office/drawing/2014/main" id="{DFB86D19-F16B-4C4D-9867-6089E2341060}"/>
              </a:ext>
            </a:extLst>
          </p:cNvPr>
          <p:cNvSpPr>
            <a:spLocks noGrp="1"/>
          </p:cNvSpPr>
          <p:nvPr>
            <p:ph sz="quarter" idx="23"/>
          </p:nvPr>
        </p:nvSpPr>
        <p:spPr>
          <a:xfrm>
            <a:off x="736599" y="1289050"/>
            <a:ext cx="10984345" cy="1343314"/>
          </a:xfrm>
        </p:spPr>
        <p:txBody>
          <a:bodyPr/>
          <a:lstStyle/>
          <a:p>
            <a:pPr>
              <a:lnSpc>
                <a:spcPct val="100000"/>
              </a:lnSpc>
              <a:spcAft>
                <a:spcPts val="600"/>
              </a:spcAft>
              <a:tabLst>
                <a:tab pos="457200" algn="l"/>
                <a:tab pos="1371600" algn="l"/>
                <a:tab pos="1547813" algn="l"/>
              </a:tabLst>
            </a:pPr>
            <a:r>
              <a:rPr lang="en-US" altLang="en-US" dirty="0"/>
              <a:t>Therefore the lines </a:t>
            </a:r>
            <a:r>
              <a:rPr lang="en-US" altLang="en-US" i="1" dirty="0"/>
              <a:t>x</a:t>
            </a:r>
            <a:r>
              <a:rPr lang="en-US" altLang="en-US" dirty="0"/>
              <a:t> = 1 and </a:t>
            </a:r>
            <a:r>
              <a:rPr lang="en-US" altLang="en-US" i="1" dirty="0"/>
              <a:t>x</a:t>
            </a:r>
            <a:r>
              <a:rPr lang="en-US" altLang="en-US" dirty="0"/>
              <a:t> = −1 are vertical asymptotes.</a:t>
            </a:r>
          </a:p>
          <a:p>
            <a:pPr>
              <a:lnSpc>
                <a:spcPct val="100000"/>
              </a:lnSpc>
              <a:spcAft>
                <a:spcPts val="600"/>
              </a:spcAft>
              <a:tabLst>
                <a:tab pos="457200" algn="l"/>
                <a:tab pos="1371600" algn="l"/>
                <a:tab pos="1547813" algn="l"/>
              </a:tabLst>
            </a:pPr>
            <a:r>
              <a:rPr lang="en-US" altLang="en-US" dirty="0"/>
              <a:t>This information about limits and asymptotes enables us to draw the preliminary sketch in Figure 5, showing the parts of the curve near the asymptotes.</a:t>
            </a:r>
          </a:p>
        </p:txBody>
      </p:sp>
      <p:sp>
        <p:nvSpPr>
          <p:cNvPr id="6" name="Content Placeholder 5">
            <a:extLst>
              <a:ext uri="{FF2B5EF4-FFF2-40B4-BE49-F238E27FC236}">
                <a16:creationId xmlns="" xmlns:a16="http://schemas.microsoft.com/office/drawing/2014/main" id="{9C20CB9F-44A6-46EE-9C5C-CBD71C329DC3}"/>
              </a:ext>
            </a:extLst>
          </p:cNvPr>
          <p:cNvSpPr>
            <a:spLocks noGrp="1"/>
          </p:cNvSpPr>
          <p:nvPr>
            <p:ph sz="quarter" idx="4294967295"/>
          </p:nvPr>
        </p:nvSpPr>
        <p:spPr>
          <a:xfrm>
            <a:off x="5303584" y="6006511"/>
            <a:ext cx="1665027" cy="263660"/>
          </a:xfrm>
          <a:prstGeom prst="rect">
            <a:avLst/>
          </a:prstGeom>
        </p:spPr>
        <p:txBody>
          <a:bodyPr/>
          <a:lstStyle/>
          <a:p>
            <a:pPr algn="ctr">
              <a:lnSpc>
                <a:spcPct val="100000"/>
              </a:lnSpc>
            </a:pPr>
            <a:r>
              <a:rPr lang="en-US" altLang="en-US" sz="1200" b="1" dirty="0"/>
              <a:t>Figure 5</a:t>
            </a:r>
          </a:p>
        </p:txBody>
      </p:sp>
      <p:sp>
        <p:nvSpPr>
          <p:cNvPr id="5" name="Content Placeholder 4">
            <a:extLst>
              <a:ext uri="{FF2B5EF4-FFF2-40B4-BE49-F238E27FC236}">
                <a16:creationId xmlns="" xmlns:a16="http://schemas.microsoft.com/office/drawing/2014/main" id="{4EB4C211-BBC4-48FA-B7E9-9A1B152E9341}"/>
              </a:ext>
            </a:extLst>
          </p:cNvPr>
          <p:cNvSpPr>
            <a:spLocks noGrp="1"/>
          </p:cNvSpPr>
          <p:nvPr>
            <p:ph sz="quarter" idx="25"/>
          </p:nvPr>
        </p:nvSpPr>
        <p:spPr>
          <a:xfrm>
            <a:off x="5275096" y="5689283"/>
            <a:ext cx="1751571" cy="288200"/>
          </a:xfrm>
        </p:spPr>
        <p:txBody>
          <a:bodyPr/>
          <a:lstStyle/>
          <a:p>
            <a:pPr algn="ctr"/>
            <a:r>
              <a:rPr lang="en-US" altLang="en-US" sz="1400" dirty="0"/>
              <a:t>Preliminary sketch</a:t>
            </a:r>
          </a:p>
        </p:txBody>
      </p:sp>
      <p:pic>
        <p:nvPicPr>
          <p:cNvPr id="7" name="Content Placeholder 6" descr="Three dotted lines are graphed on the x y coordinate plane. There is one horizontal line y = 2 passing through (0, 2). The other two are vertical lines x = negative 1 and x = 1 passing through (negative 1, 0) and (1, 0).">
            <a:extLst>
              <a:ext uri="{FF2B5EF4-FFF2-40B4-BE49-F238E27FC236}">
                <a16:creationId xmlns="" xmlns:a16="http://schemas.microsoft.com/office/drawing/2014/main" id="{06604FAE-6A54-4BBD-A627-EEA0C9D48027}"/>
              </a:ext>
            </a:extLst>
          </p:cNvPr>
          <p:cNvPicPr>
            <a:picLocks noGrp="1" noChangeAspect="1"/>
          </p:cNvPicPr>
          <p:nvPr>
            <p:ph sz="quarter" idx="24"/>
          </p:nvPr>
        </p:nvPicPr>
        <p:blipFill>
          <a:blip r:embed="rId2"/>
          <a:stretch>
            <a:fillRect/>
          </a:stretch>
        </p:blipFill>
        <p:spPr>
          <a:xfrm>
            <a:off x="4559399" y="2797899"/>
            <a:ext cx="3350396" cy="2531747"/>
          </a:xfrm>
          <a:prstGeom prst="rect">
            <a:avLst/>
          </a:prstGeom>
        </p:spPr>
      </p:pic>
    </p:spTree>
    <p:extLst>
      <p:ext uri="{BB962C8B-B14F-4D97-AF65-F5344CB8AC3E}">
        <p14:creationId xmlns:p14="http://schemas.microsoft.com/office/powerpoint/2010/main" xmlns="" val="41609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0326A6-69E1-4547-87ED-F922AB2494C6}"/>
              </a:ext>
            </a:extLst>
          </p:cNvPr>
          <p:cNvSpPr>
            <a:spLocks noGrp="1"/>
          </p:cNvSpPr>
          <p:nvPr>
            <p:ph type="title"/>
          </p:nvPr>
        </p:nvSpPr>
        <p:spPr>
          <a:xfrm>
            <a:off x="838200" y="365126"/>
            <a:ext cx="10515600" cy="521566"/>
          </a:xfrm>
        </p:spPr>
        <p:txBody>
          <a:bodyPr/>
          <a:lstStyle/>
          <a:p>
            <a:r>
              <a:rPr lang="en-US" altLang="en-US" dirty="0"/>
              <a:t>Example 1 </a:t>
            </a:r>
            <a:r>
              <a:rPr lang="en-US" altLang="en-US" b="0" dirty="0"/>
              <a:t>(4 of 6)</a:t>
            </a:r>
            <a:endParaRPr lang="en-US" dirty="0"/>
          </a:p>
        </p:txBody>
      </p:sp>
      <p:sp>
        <p:nvSpPr>
          <p:cNvPr id="3" name="Content Placeholder 2">
            <a:extLst>
              <a:ext uri="{FF2B5EF4-FFF2-40B4-BE49-F238E27FC236}">
                <a16:creationId xmlns="" xmlns:a16="http://schemas.microsoft.com/office/drawing/2014/main" id="{E1E3B0EE-A995-4F46-8017-D91DE267F026}"/>
              </a:ext>
            </a:extLst>
          </p:cNvPr>
          <p:cNvSpPr>
            <a:spLocks noGrp="1"/>
          </p:cNvSpPr>
          <p:nvPr>
            <p:ph sz="quarter" idx="23"/>
          </p:nvPr>
        </p:nvSpPr>
        <p:spPr>
          <a:xfrm>
            <a:off x="736600" y="1289050"/>
            <a:ext cx="7571377" cy="391968"/>
          </a:xfrm>
        </p:spPr>
        <p:txBody>
          <a:bodyPr/>
          <a:lstStyle/>
          <a:p>
            <a:pPr>
              <a:lnSpc>
                <a:spcPct val="100000"/>
              </a:lnSpc>
            </a:pPr>
            <a:r>
              <a:rPr lang="en-US" b="1" dirty="0"/>
              <a:t>E. </a:t>
            </a:r>
            <a:r>
              <a:rPr lang="en-IN" b="1" dirty="0"/>
              <a:t>Intervals of Increase or Decrease</a:t>
            </a:r>
            <a:endParaRPr lang="en-US" b="1" dirty="0"/>
          </a:p>
        </p:txBody>
      </p:sp>
      <p:graphicFrame>
        <p:nvGraphicFramePr>
          <p:cNvPr id="9" name="Content Placeholder 7" descr="f prime (x) = (((x^2) minus 1)(4x) minus 2(x^2) * 2x)/(((x^2) minus 1)^2) = negative (4x)/(((x^2) minus 1))^2">
            <a:extLst>
              <a:ext uri="{FF2B5EF4-FFF2-40B4-BE49-F238E27FC236}">
                <a16:creationId xmlns="" xmlns:a16="http://schemas.microsoft.com/office/drawing/2014/main" id="{109BD46B-889D-4408-9E38-D1764217183B}"/>
              </a:ext>
            </a:extLst>
          </p:cNvPr>
          <p:cNvGraphicFramePr>
            <a:graphicFrameLocks noGrp="1" noChangeAspect="1"/>
          </p:cNvGraphicFramePr>
          <p:nvPr>
            <p:ph sz="quarter" idx="24"/>
            <p:extLst>
              <p:ext uri="{D42A27DB-BD31-4B8C-83A1-F6EECF244321}">
                <p14:modId xmlns:p14="http://schemas.microsoft.com/office/powerpoint/2010/main" xmlns="" val="2783719793"/>
              </p:ext>
            </p:extLst>
          </p:nvPr>
        </p:nvGraphicFramePr>
        <p:xfrm>
          <a:off x="1109663" y="1732742"/>
          <a:ext cx="5129212" cy="1106488"/>
        </p:xfrm>
        <a:graphic>
          <a:graphicData uri="http://schemas.openxmlformats.org/presentationml/2006/ole">
            <p:oleObj spid="_x0000_s510083" name="Equation" r:id="rId3" imgW="5359320" imgH="1155600" progId="Equation.DSMT4">
              <p:embed/>
            </p:oleObj>
          </a:graphicData>
        </a:graphic>
      </p:graphicFrame>
      <p:sp>
        <p:nvSpPr>
          <p:cNvPr id="10" name="Content Placeholder 14"/>
          <p:cNvSpPr>
            <a:spLocks noGrp="1"/>
          </p:cNvSpPr>
          <p:nvPr>
            <p:ph sz="quarter" idx="26"/>
          </p:nvPr>
        </p:nvSpPr>
        <p:spPr>
          <a:xfrm>
            <a:off x="971616" y="2974032"/>
            <a:ext cx="950358" cy="419402"/>
          </a:xfrm>
          <a:prstGeom prst="rect">
            <a:avLst/>
          </a:prstGeom>
        </p:spPr>
        <p:txBody>
          <a:bodyPr/>
          <a:lstStyle/>
          <a:p>
            <a:r>
              <a:rPr lang="en-US" altLang="en-US" sz="2400" dirty="0">
                <a:latin typeface="Arial" panose="020B0604020202020204" pitchFamily="34" charset="0"/>
                <a:cs typeface="Arial" panose="020B0604020202020204" pitchFamily="34" charset="0"/>
              </a:rPr>
              <a:t>Since</a:t>
            </a:r>
            <a:endParaRPr lang="en-US" sz="2400" dirty="0"/>
          </a:p>
        </p:txBody>
      </p:sp>
      <p:graphicFrame>
        <p:nvGraphicFramePr>
          <p:cNvPr id="15" name="Content Placeholder 14" descr="f prime (x) &gt; 0 when x&lt;0 (x ! = negative 1) and f prime (x) &lt; 0 when x &gt; 0 (x ! = 1)"/>
          <p:cNvGraphicFramePr>
            <a:graphicFrameLocks noGrp="1" noChangeAspect="1"/>
          </p:cNvGraphicFramePr>
          <p:nvPr>
            <p:ph sz="quarter" idx="27"/>
            <p:extLst>
              <p:ext uri="{D42A27DB-BD31-4B8C-83A1-F6EECF244321}">
                <p14:modId xmlns:p14="http://schemas.microsoft.com/office/powerpoint/2010/main" xmlns="" val="1249550461"/>
              </p:ext>
            </p:extLst>
          </p:nvPr>
        </p:nvGraphicFramePr>
        <p:xfrm>
          <a:off x="1908175" y="2979065"/>
          <a:ext cx="7807325" cy="387350"/>
        </p:xfrm>
        <a:graphic>
          <a:graphicData uri="http://schemas.openxmlformats.org/presentationml/2006/ole">
            <p:oleObj spid="_x0000_s510084" name="Equation" r:id="rId4" imgW="98145600" imgH="4876800" progId="Equation.DSMT4">
              <p:embed/>
            </p:oleObj>
          </a:graphicData>
        </a:graphic>
      </p:graphicFrame>
      <p:sp>
        <p:nvSpPr>
          <p:cNvPr id="8" name="Content Placeholder 12"/>
          <p:cNvSpPr>
            <a:spLocks noGrp="1"/>
          </p:cNvSpPr>
          <p:nvPr>
            <p:ph sz="quarter" idx="28"/>
          </p:nvPr>
        </p:nvSpPr>
        <p:spPr>
          <a:xfrm>
            <a:off x="958273" y="3447965"/>
            <a:ext cx="10282383" cy="426460"/>
          </a:xfrm>
          <a:prstGeom prst="rect">
            <a:avLst/>
          </a:prstGeom>
        </p:spPr>
        <p:txBody>
          <a:bodyPr/>
          <a:lstStyle/>
          <a:p>
            <a:r>
              <a:rPr lang="en-US" altLang="en-US" sz="2400" i="1" dirty="0">
                <a:latin typeface="Arial" panose="020B0604020202020204" pitchFamily="34" charset="0"/>
                <a:cs typeface="Arial" panose="020B0604020202020204" pitchFamily="34" charset="0"/>
              </a:rPr>
              <a:t>f </a:t>
            </a:r>
            <a:r>
              <a:rPr lang="en-US" altLang="en-US" sz="2400" dirty="0">
                <a:latin typeface="Arial" panose="020B0604020202020204" pitchFamily="34" charset="0"/>
                <a:cs typeface="Arial" panose="020B0604020202020204" pitchFamily="34" charset="0"/>
              </a:rPr>
              <a:t>is increasing on (−</a:t>
            </a:r>
            <a:r>
              <a:rPr lang="en-US" altLang="en-US" sz="2400" dirty="0">
                <a:latin typeface="Arial" panose="020B0604020202020204" pitchFamily="34" charset="0"/>
                <a:cs typeface="Arial" panose="020B0604020202020204" pitchFamily="34" charset="0"/>
                <a:sym typeface="Symbol" panose="05050102010706020507" pitchFamily="18" charset="2"/>
              </a:rPr>
              <a:t>∞,</a:t>
            </a:r>
            <a:r>
              <a:rPr lang="en-US"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sym typeface="Symbol" panose="05050102010706020507" pitchFamily="18" charset="2"/>
              </a:rPr>
              <a:t>−</a:t>
            </a:r>
            <a:r>
              <a:rPr lang="en-US" altLang="en-US" sz="2400" dirty="0">
                <a:latin typeface="Arial" panose="020B0604020202020204" pitchFamily="34" charset="0"/>
                <a:cs typeface="Arial" panose="020B0604020202020204" pitchFamily="34" charset="0"/>
              </a:rPr>
              <a:t>1) and (</a:t>
            </a:r>
            <a:r>
              <a:rPr lang="en-US" altLang="en-US" sz="2400" dirty="0">
                <a:latin typeface="Arial" panose="020B0604020202020204" pitchFamily="34" charset="0"/>
                <a:cs typeface="Arial" panose="020B0604020202020204" pitchFamily="34" charset="0"/>
                <a:sym typeface="Symbol" panose="05050102010706020507" pitchFamily="18" charset="2"/>
              </a:rPr>
              <a:t>−</a:t>
            </a:r>
            <a:r>
              <a:rPr lang="en-US" altLang="en-US" sz="2400" dirty="0">
                <a:latin typeface="Arial" panose="020B0604020202020204" pitchFamily="34" charset="0"/>
                <a:cs typeface="Arial" panose="020B0604020202020204" pitchFamily="34" charset="0"/>
              </a:rPr>
              <a:t>1, 0) and decreasing on (0, 1) and (1, </a:t>
            </a:r>
            <a:r>
              <a:rPr lang="en-US" altLang="en-US" sz="2400" dirty="0">
                <a:latin typeface="Arial" panose="020B0604020202020204" pitchFamily="34" charset="0"/>
                <a:cs typeface="Arial" panose="020B0604020202020204" pitchFamily="34" charset="0"/>
                <a:sym typeface="Symbol" panose="05050102010706020507" pitchFamily="18" charset="2"/>
              </a:rPr>
              <a:t>∞</a:t>
            </a:r>
            <a:r>
              <a:rPr lang="en-US" altLang="en-US" sz="2400" dirty="0">
                <a:latin typeface="Arial" panose="020B0604020202020204" pitchFamily="34" charset="0"/>
                <a:cs typeface="Arial" panose="020B0604020202020204" pitchFamily="34" charset="0"/>
              </a:rPr>
              <a:t>).</a:t>
            </a:r>
            <a:endParaRPr lang="en-US" sz="2400" dirty="0"/>
          </a:p>
        </p:txBody>
      </p:sp>
      <p:sp>
        <p:nvSpPr>
          <p:cNvPr id="5" name="Content Placeholder 4">
            <a:extLst>
              <a:ext uri="{FF2B5EF4-FFF2-40B4-BE49-F238E27FC236}">
                <a16:creationId xmlns="" xmlns:a16="http://schemas.microsoft.com/office/drawing/2014/main" id="{E9562F77-3D06-4F25-9848-34F8AB97F9CA}"/>
              </a:ext>
            </a:extLst>
          </p:cNvPr>
          <p:cNvSpPr>
            <a:spLocks noGrp="1"/>
          </p:cNvSpPr>
          <p:nvPr>
            <p:ph sz="quarter" idx="25"/>
          </p:nvPr>
        </p:nvSpPr>
        <p:spPr>
          <a:xfrm>
            <a:off x="736600" y="4156686"/>
            <a:ext cx="10712450" cy="819082"/>
          </a:xfrm>
        </p:spPr>
        <p:txBody>
          <a:bodyPr/>
          <a:lstStyle/>
          <a:p>
            <a:pPr>
              <a:tabLst>
                <a:tab pos="457200" algn="l"/>
                <a:tab pos="1371600" algn="l"/>
                <a:tab pos="1547813" algn="l"/>
              </a:tabLst>
            </a:pPr>
            <a:r>
              <a:rPr lang="en-US" altLang="en-US" b="1" dirty="0">
                <a:latin typeface="Arial" panose="020B0604020202020204" pitchFamily="34" charset="0"/>
                <a:cs typeface="Arial" panose="020B0604020202020204" pitchFamily="34" charset="0"/>
              </a:rPr>
              <a:t>F. </a:t>
            </a:r>
            <a:r>
              <a:rPr lang="en-IN" b="1" dirty="0"/>
              <a:t>Local Maximum or Minimum Values </a:t>
            </a:r>
            <a:r>
              <a:rPr lang="en-US" altLang="en-US" dirty="0">
                <a:latin typeface="Arial" panose="020B0604020202020204" pitchFamily="34" charset="0"/>
                <a:cs typeface="Arial" panose="020B0604020202020204" pitchFamily="34" charset="0"/>
              </a:rPr>
              <a:t>The only critical number is </a:t>
            </a:r>
            <a:r>
              <a:rPr lang="en-US" altLang="en-US" i="1" dirty="0">
                <a:latin typeface="Arial" panose="020B0604020202020204" pitchFamily="34" charset="0"/>
                <a:cs typeface="Arial" panose="020B0604020202020204" pitchFamily="34" charset="0"/>
              </a:rPr>
              <a:t>x </a:t>
            </a:r>
            <a:r>
              <a:rPr lang="en-US" altLang="en-US" dirty="0">
                <a:latin typeface="Arial" panose="020B0604020202020204" pitchFamily="34" charset="0"/>
                <a:cs typeface="Arial" panose="020B0604020202020204" pitchFamily="34" charset="0"/>
              </a:rPr>
              <a:t>= 0.</a:t>
            </a:r>
          </a:p>
          <a:p>
            <a:pPr marL="339725">
              <a:tabLst>
                <a:tab pos="457200" algn="l"/>
                <a:tab pos="1371600" algn="l"/>
                <a:tab pos="1547813" algn="l"/>
              </a:tabLst>
            </a:pPr>
            <a:r>
              <a:rPr lang="en-US" altLang="en-US" dirty="0">
                <a:latin typeface="Arial" panose="020B0604020202020204" pitchFamily="34" charset="0"/>
                <a:cs typeface="Arial" panose="020B0604020202020204" pitchFamily="34" charset="0"/>
              </a:rPr>
              <a:t>Since</a:t>
            </a:r>
          </a:p>
        </p:txBody>
      </p:sp>
      <p:graphicFrame>
        <p:nvGraphicFramePr>
          <p:cNvPr id="13" name="Content Placeholder 12" descr="f  prime"/>
          <p:cNvGraphicFramePr>
            <a:graphicFrameLocks noGrp="1" noChangeAspect="1"/>
          </p:cNvGraphicFramePr>
          <p:nvPr>
            <p:ph sz="quarter" idx="29"/>
            <p:extLst>
              <p:ext uri="{D42A27DB-BD31-4B8C-83A1-F6EECF244321}">
                <p14:modId xmlns:p14="http://schemas.microsoft.com/office/powerpoint/2010/main" xmlns="" val="2542188555"/>
              </p:ext>
            </p:extLst>
          </p:nvPr>
        </p:nvGraphicFramePr>
        <p:xfrm>
          <a:off x="1895112" y="4592695"/>
          <a:ext cx="288925" cy="341312"/>
        </p:xfrm>
        <a:graphic>
          <a:graphicData uri="http://schemas.openxmlformats.org/presentationml/2006/ole">
            <p:oleObj spid="_x0000_s510085" name="Equation" r:id="rId5" imgW="3352800" imgH="3962400" progId="Equation.DSMT4">
              <p:embed/>
            </p:oleObj>
          </a:graphicData>
        </a:graphic>
      </p:graphicFrame>
      <p:sp>
        <p:nvSpPr>
          <p:cNvPr id="11" name="Content Placeholder 16"/>
          <p:cNvSpPr>
            <a:spLocks noGrp="1"/>
          </p:cNvSpPr>
          <p:nvPr>
            <p:ph sz="quarter" idx="30"/>
          </p:nvPr>
        </p:nvSpPr>
        <p:spPr>
          <a:xfrm>
            <a:off x="2215590" y="4614759"/>
            <a:ext cx="9264072" cy="387927"/>
          </a:xfrm>
          <a:prstGeom prst="rect">
            <a:avLst/>
          </a:prstGeom>
        </p:spPr>
        <p:txBody>
          <a:bodyPr/>
          <a:lstStyle/>
          <a:p>
            <a:r>
              <a:rPr lang="en-US" altLang="en-US" sz="2400" dirty="0">
                <a:latin typeface="Arial" panose="020B0604020202020204" pitchFamily="34" charset="0"/>
                <a:cs typeface="Arial" panose="020B0604020202020204" pitchFamily="34" charset="0"/>
              </a:rPr>
              <a:t>changes from positive to negative at 0, </a:t>
            </a:r>
            <a:r>
              <a:rPr lang="en-US" altLang="en-US" sz="2400" i="1" dirty="0">
                <a:latin typeface="Arial" panose="020B0604020202020204" pitchFamily="34" charset="0"/>
                <a:cs typeface="Arial" panose="020B0604020202020204" pitchFamily="34" charset="0"/>
              </a:rPr>
              <a:t>f </a:t>
            </a:r>
            <a:r>
              <a:rPr lang="en-US" altLang="en-US" sz="2400" dirty="0">
                <a:latin typeface="Arial" panose="020B0604020202020204" pitchFamily="34" charset="0"/>
                <a:cs typeface="Arial" panose="020B0604020202020204" pitchFamily="34" charset="0"/>
              </a:rPr>
              <a:t>(0) = 0 is a local maximum</a:t>
            </a:r>
            <a:endParaRPr lang="en-US" sz="2400" dirty="0"/>
          </a:p>
        </p:txBody>
      </p:sp>
      <p:sp>
        <p:nvSpPr>
          <p:cNvPr id="6" name="Content Placeholder 8"/>
          <p:cNvSpPr>
            <a:spLocks noGrp="1"/>
          </p:cNvSpPr>
          <p:nvPr>
            <p:ph sz="quarter" idx="31"/>
          </p:nvPr>
        </p:nvSpPr>
        <p:spPr>
          <a:xfrm>
            <a:off x="1085355" y="5087533"/>
            <a:ext cx="3872336" cy="411751"/>
          </a:xfrm>
          <a:prstGeom prst="rect">
            <a:avLst/>
          </a:prstGeom>
        </p:spPr>
        <p:txBody>
          <a:bodyPr/>
          <a:lstStyle/>
          <a:p>
            <a:r>
              <a:rPr lang="en-US" altLang="en-US" sz="2400" dirty="0">
                <a:latin typeface="Arial" panose="020B0604020202020204" pitchFamily="34" charset="0"/>
                <a:cs typeface="Arial" panose="020B0604020202020204" pitchFamily="34" charset="0"/>
              </a:rPr>
              <a:t>by the First Derivative Test.</a:t>
            </a:r>
            <a:endParaRPr lang="en-US" sz="2400" dirty="0"/>
          </a:p>
        </p:txBody>
      </p:sp>
    </p:spTree>
    <p:extLst>
      <p:ext uri="{BB962C8B-B14F-4D97-AF65-F5344CB8AC3E}">
        <p14:creationId xmlns:p14="http://schemas.microsoft.com/office/powerpoint/2010/main" xmlns="" val="1645188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5EA99D-C8B8-43A0-9A5F-ABD95EC14E3C}"/>
              </a:ext>
            </a:extLst>
          </p:cNvPr>
          <p:cNvSpPr>
            <a:spLocks noGrp="1"/>
          </p:cNvSpPr>
          <p:nvPr>
            <p:ph type="title"/>
          </p:nvPr>
        </p:nvSpPr>
        <p:spPr>
          <a:xfrm>
            <a:off x="838200" y="365126"/>
            <a:ext cx="10515600" cy="579584"/>
          </a:xfrm>
        </p:spPr>
        <p:txBody>
          <a:bodyPr/>
          <a:lstStyle/>
          <a:p>
            <a:r>
              <a:rPr lang="en-US" altLang="en-US" dirty="0"/>
              <a:t>Example 1 </a:t>
            </a:r>
            <a:r>
              <a:rPr lang="en-US" altLang="en-US" b="0" dirty="0"/>
              <a:t>(5 of 6)</a:t>
            </a:r>
            <a:endParaRPr lang="en-US" dirty="0"/>
          </a:p>
        </p:txBody>
      </p:sp>
      <p:sp>
        <p:nvSpPr>
          <p:cNvPr id="3" name="Content Placeholder 2">
            <a:extLst>
              <a:ext uri="{FF2B5EF4-FFF2-40B4-BE49-F238E27FC236}">
                <a16:creationId xmlns="" xmlns:a16="http://schemas.microsoft.com/office/drawing/2014/main" id="{3AD44FD0-A504-487B-BAC2-4D7964DBC9FF}"/>
              </a:ext>
            </a:extLst>
          </p:cNvPr>
          <p:cNvSpPr>
            <a:spLocks noGrp="1"/>
          </p:cNvSpPr>
          <p:nvPr>
            <p:ph sz="quarter" idx="23"/>
          </p:nvPr>
        </p:nvSpPr>
        <p:spPr>
          <a:xfrm>
            <a:off x="736599" y="1289304"/>
            <a:ext cx="7850809" cy="400307"/>
          </a:xfrm>
        </p:spPr>
        <p:txBody>
          <a:bodyPr/>
          <a:lstStyle/>
          <a:p>
            <a:pPr>
              <a:lnSpc>
                <a:spcPct val="100000"/>
              </a:lnSpc>
              <a:spcAft>
                <a:spcPts val="600"/>
              </a:spcAft>
            </a:pPr>
            <a:r>
              <a:rPr lang="en-US" altLang="en-US" b="1" dirty="0"/>
              <a:t>G. </a:t>
            </a:r>
            <a:r>
              <a:rPr lang="en-IN" b="1" dirty="0"/>
              <a:t>Concavity and Points of Inflection</a:t>
            </a:r>
            <a:endParaRPr lang="en-US" altLang="en-US" b="1" dirty="0"/>
          </a:p>
        </p:txBody>
      </p:sp>
      <p:graphicFrame>
        <p:nvGraphicFramePr>
          <p:cNvPr id="20" name="Content Placeholder 19" descr="f prime prime (x) = (((x^2) minus 1)negative(4) + 4x * (2((x^2) minus 1))2x) =12(x^4) + 4/(((x^2) minus 1)^3)">
            <a:extLst>
              <a:ext uri="{FF2B5EF4-FFF2-40B4-BE49-F238E27FC236}">
                <a16:creationId xmlns="" xmlns:a16="http://schemas.microsoft.com/office/drawing/2014/main" id="{DDCF2120-06DD-49C2-82A2-6A552A400BD7}"/>
              </a:ext>
            </a:extLst>
          </p:cNvPr>
          <p:cNvGraphicFramePr>
            <a:graphicFrameLocks noGrp="1" noChangeAspect="1"/>
          </p:cNvGraphicFramePr>
          <p:nvPr>
            <p:ph sz="quarter" idx="24"/>
            <p:extLst>
              <p:ext uri="{D42A27DB-BD31-4B8C-83A1-F6EECF244321}">
                <p14:modId xmlns:p14="http://schemas.microsoft.com/office/powerpoint/2010/main" xmlns="" val="2145163877"/>
              </p:ext>
            </p:extLst>
          </p:nvPr>
        </p:nvGraphicFramePr>
        <p:xfrm>
          <a:off x="1154113" y="1879600"/>
          <a:ext cx="6394450" cy="1181100"/>
        </p:xfrm>
        <a:graphic>
          <a:graphicData uri="http://schemas.openxmlformats.org/presentationml/2006/ole">
            <p:oleObj spid="_x0000_s511206" name="Equation" r:id="rId3" imgW="6603840" imgH="1218960" progId="Equation.DSMT4">
              <p:embed/>
            </p:oleObj>
          </a:graphicData>
        </a:graphic>
      </p:graphicFrame>
      <p:sp>
        <p:nvSpPr>
          <p:cNvPr id="5" name="Content Placeholder 4">
            <a:extLst>
              <a:ext uri="{FF2B5EF4-FFF2-40B4-BE49-F238E27FC236}">
                <a16:creationId xmlns="" xmlns:a16="http://schemas.microsoft.com/office/drawing/2014/main" id="{C5808396-D324-42AF-9BAC-63A984F178D2}"/>
              </a:ext>
            </a:extLst>
          </p:cNvPr>
          <p:cNvSpPr>
            <a:spLocks noGrp="1"/>
          </p:cNvSpPr>
          <p:nvPr>
            <p:ph sz="quarter" idx="25"/>
          </p:nvPr>
        </p:nvSpPr>
        <p:spPr>
          <a:xfrm>
            <a:off x="736600" y="3488002"/>
            <a:ext cx="840247" cy="289027"/>
          </a:xfrm>
        </p:spPr>
        <p:txBody>
          <a:bodyPr/>
          <a:lstStyle/>
          <a:p>
            <a:r>
              <a:rPr lang="en-US" altLang="en-US" dirty="0"/>
              <a:t>Since</a:t>
            </a:r>
            <a:endParaRPr lang="en-US" dirty="0"/>
          </a:p>
        </p:txBody>
      </p:sp>
      <p:graphicFrame>
        <p:nvGraphicFramePr>
          <p:cNvPr id="22" name="Content Placeholder 21" descr="12  x^2 + 4 &gt; 0 ">
            <a:extLst>
              <a:ext uri="{FF2B5EF4-FFF2-40B4-BE49-F238E27FC236}">
                <a16:creationId xmlns="" xmlns:a16="http://schemas.microsoft.com/office/drawing/2014/main" id="{1E8B13A5-528C-4C35-9EA1-1C751E3D9DCE}"/>
              </a:ext>
            </a:extLst>
          </p:cNvPr>
          <p:cNvGraphicFramePr>
            <a:graphicFrameLocks noGrp="1" noChangeAspect="1"/>
          </p:cNvGraphicFramePr>
          <p:nvPr>
            <p:ph sz="quarter" idx="26"/>
            <p:extLst>
              <p:ext uri="{D42A27DB-BD31-4B8C-83A1-F6EECF244321}">
                <p14:modId xmlns:p14="http://schemas.microsoft.com/office/powerpoint/2010/main" xmlns="" val="2755937317"/>
              </p:ext>
            </p:extLst>
          </p:nvPr>
        </p:nvGraphicFramePr>
        <p:xfrm>
          <a:off x="1576388" y="3429049"/>
          <a:ext cx="1625600" cy="355600"/>
        </p:xfrm>
        <a:graphic>
          <a:graphicData uri="http://schemas.openxmlformats.org/presentationml/2006/ole">
            <p:oleObj spid="_x0000_s511207" name="Equation" r:id="rId4" imgW="39014400" imgH="8534400" progId="Equation.DSMT4">
              <p:embed/>
            </p:oleObj>
          </a:graphicData>
        </a:graphic>
      </p:graphicFrame>
      <p:sp>
        <p:nvSpPr>
          <p:cNvPr id="7" name="Content Placeholder 6">
            <a:extLst>
              <a:ext uri="{FF2B5EF4-FFF2-40B4-BE49-F238E27FC236}">
                <a16:creationId xmlns="" xmlns:a16="http://schemas.microsoft.com/office/drawing/2014/main" id="{123EBDC2-4039-444D-9036-2B8CF5E86413}"/>
              </a:ext>
            </a:extLst>
          </p:cNvPr>
          <p:cNvSpPr>
            <a:spLocks noGrp="1"/>
          </p:cNvSpPr>
          <p:nvPr>
            <p:ph sz="quarter" idx="27"/>
          </p:nvPr>
        </p:nvSpPr>
        <p:spPr>
          <a:xfrm>
            <a:off x="3319984" y="3474494"/>
            <a:ext cx="2402987" cy="331559"/>
          </a:xfrm>
        </p:spPr>
        <p:txBody>
          <a:bodyPr/>
          <a:lstStyle/>
          <a:p>
            <a:r>
              <a:rPr lang="en-US" altLang="en-US" dirty="0"/>
              <a:t>for all </a:t>
            </a:r>
            <a:r>
              <a:rPr lang="en-US" altLang="en-US" i="1" dirty="0"/>
              <a:t>x</a:t>
            </a:r>
            <a:r>
              <a:rPr lang="en-US" altLang="en-US" dirty="0"/>
              <a:t>, we have</a:t>
            </a:r>
            <a:endParaRPr lang="en-US" dirty="0"/>
          </a:p>
        </p:txBody>
      </p:sp>
      <p:graphicFrame>
        <p:nvGraphicFramePr>
          <p:cNvPr id="24" name="Content Placeholder 23" descr="f prime prime (x) &gt; 0 left  right double arrow x^2 minus 1 &gt; 0 left right double arrow abs  (x) &gt; 1 ">
            <a:extLst>
              <a:ext uri="{FF2B5EF4-FFF2-40B4-BE49-F238E27FC236}">
                <a16:creationId xmlns="" xmlns:a16="http://schemas.microsoft.com/office/drawing/2014/main" id="{55475571-BE41-4CE2-805A-B3DA278DB4A1}"/>
              </a:ext>
            </a:extLst>
          </p:cNvPr>
          <p:cNvGraphicFramePr>
            <a:graphicFrameLocks noGrp="1" noChangeAspect="1"/>
          </p:cNvGraphicFramePr>
          <p:nvPr>
            <p:ph sz="quarter" idx="28"/>
            <p:extLst>
              <p:ext uri="{D42A27DB-BD31-4B8C-83A1-F6EECF244321}">
                <p14:modId xmlns:p14="http://schemas.microsoft.com/office/powerpoint/2010/main" xmlns="" val="1331329535"/>
              </p:ext>
            </p:extLst>
          </p:nvPr>
        </p:nvGraphicFramePr>
        <p:xfrm>
          <a:off x="3509963" y="3984625"/>
          <a:ext cx="4470400" cy="501650"/>
        </p:xfrm>
        <a:graphic>
          <a:graphicData uri="http://schemas.openxmlformats.org/presentationml/2006/ole">
            <p:oleObj spid="_x0000_s511208" name="Equation" r:id="rId5" imgW="4076640" imgH="457200" progId="Equation.DSMT4">
              <p:embed/>
            </p:oleObj>
          </a:graphicData>
        </a:graphic>
      </p:graphicFrame>
      <p:sp>
        <p:nvSpPr>
          <p:cNvPr id="9" name="Content Placeholder 8">
            <a:extLst>
              <a:ext uri="{FF2B5EF4-FFF2-40B4-BE49-F238E27FC236}">
                <a16:creationId xmlns="" xmlns:a16="http://schemas.microsoft.com/office/drawing/2014/main" id="{CFD5B5B4-4F5F-48BD-BD29-5EA886A23499}"/>
              </a:ext>
            </a:extLst>
          </p:cNvPr>
          <p:cNvSpPr>
            <a:spLocks noGrp="1"/>
          </p:cNvSpPr>
          <p:nvPr>
            <p:ph sz="quarter" idx="29"/>
          </p:nvPr>
        </p:nvSpPr>
        <p:spPr>
          <a:xfrm>
            <a:off x="736600" y="4846925"/>
            <a:ext cx="635000" cy="289027"/>
          </a:xfrm>
        </p:spPr>
        <p:txBody>
          <a:bodyPr/>
          <a:lstStyle/>
          <a:p>
            <a:r>
              <a:rPr lang="en-US" altLang="en-US" dirty="0"/>
              <a:t>and</a:t>
            </a:r>
            <a:endParaRPr lang="en-US" dirty="0"/>
          </a:p>
        </p:txBody>
      </p:sp>
      <p:graphicFrame>
        <p:nvGraphicFramePr>
          <p:cNvPr id="26" name="Content Placeholder 25" descr="f prime prime (x) &lt; 0 left right double arrow abs (x) &lt; 1">
            <a:extLst>
              <a:ext uri="{FF2B5EF4-FFF2-40B4-BE49-F238E27FC236}">
                <a16:creationId xmlns="" xmlns:a16="http://schemas.microsoft.com/office/drawing/2014/main" id="{C95639D2-8CDB-4D6E-88F8-D9EBFF045ADC}"/>
              </a:ext>
            </a:extLst>
          </p:cNvPr>
          <p:cNvGraphicFramePr>
            <a:graphicFrameLocks noGrp="1" noChangeAspect="1"/>
          </p:cNvGraphicFramePr>
          <p:nvPr>
            <p:ph sz="quarter" idx="30"/>
            <p:extLst>
              <p:ext uri="{D42A27DB-BD31-4B8C-83A1-F6EECF244321}">
                <p14:modId xmlns:p14="http://schemas.microsoft.com/office/powerpoint/2010/main" xmlns="" val="3026531306"/>
              </p:ext>
            </p:extLst>
          </p:nvPr>
        </p:nvGraphicFramePr>
        <p:xfrm>
          <a:off x="1346200" y="4827488"/>
          <a:ext cx="2344738" cy="404812"/>
        </p:xfrm>
        <a:graphic>
          <a:graphicData uri="http://schemas.openxmlformats.org/presentationml/2006/ole">
            <p:oleObj spid="_x0000_s511209" name="Equation" r:id="rId6" imgW="2501640" imgH="431640" progId="Equation.DSMT4">
              <p:embed/>
            </p:oleObj>
          </a:graphicData>
        </a:graphic>
      </p:graphicFrame>
      <p:sp>
        <p:nvSpPr>
          <p:cNvPr id="11" name="Content Placeholder 10">
            <a:extLst>
              <a:ext uri="{FF2B5EF4-FFF2-40B4-BE49-F238E27FC236}">
                <a16:creationId xmlns="" xmlns:a16="http://schemas.microsoft.com/office/drawing/2014/main" id="{24B241BD-D391-4812-A5B9-AF8E21B073D6}"/>
              </a:ext>
            </a:extLst>
          </p:cNvPr>
          <p:cNvSpPr>
            <a:spLocks noGrp="1"/>
          </p:cNvSpPr>
          <p:nvPr>
            <p:ph sz="quarter" idx="31"/>
          </p:nvPr>
        </p:nvSpPr>
        <p:spPr>
          <a:xfrm>
            <a:off x="3730983" y="4840201"/>
            <a:ext cx="6856564" cy="308260"/>
          </a:xfrm>
        </p:spPr>
        <p:txBody>
          <a:bodyPr/>
          <a:lstStyle/>
          <a:p>
            <a:r>
              <a:rPr lang="en-US" altLang="en-US" dirty="0"/>
              <a:t>Thus the curve is concave upward on the intervals</a:t>
            </a:r>
            <a:endParaRPr lang="en-US" dirty="0"/>
          </a:p>
        </p:txBody>
      </p:sp>
      <p:sp>
        <p:nvSpPr>
          <p:cNvPr id="12" name="Content Placeholder 11">
            <a:extLst>
              <a:ext uri="{FF2B5EF4-FFF2-40B4-BE49-F238E27FC236}">
                <a16:creationId xmlns="" xmlns:a16="http://schemas.microsoft.com/office/drawing/2014/main" id="{0AEFA6B4-C5BE-4F62-8C2E-DAA44D3CB259}"/>
              </a:ext>
            </a:extLst>
          </p:cNvPr>
          <p:cNvSpPr>
            <a:spLocks noGrp="1"/>
          </p:cNvSpPr>
          <p:nvPr>
            <p:ph sz="quarter" idx="32"/>
          </p:nvPr>
        </p:nvSpPr>
        <p:spPr>
          <a:xfrm>
            <a:off x="736600" y="5224360"/>
            <a:ext cx="10712450" cy="720088"/>
          </a:xfrm>
        </p:spPr>
        <p:txBody>
          <a:bodyPr/>
          <a:lstStyle/>
          <a:p>
            <a:pPr>
              <a:lnSpc>
                <a:spcPct val="100000"/>
              </a:lnSpc>
            </a:pPr>
            <a:r>
              <a:rPr lang="en-US" altLang="en-US"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latin typeface="Arial" panose="020B0604020202020204" pitchFamily="34" charset="0"/>
                <a:cs typeface="Arial" panose="020B0604020202020204" pitchFamily="34" charset="0"/>
              </a:rPr>
              <a:t>1) and (1,</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dirty="0">
                <a:latin typeface="Arial" panose="020B0604020202020204" pitchFamily="34" charset="0"/>
                <a:cs typeface="Arial" panose="020B0604020202020204" pitchFamily="34" charset="0"/>
              </a:rPr>
              <a:t>) and concave downward on (</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latin typeface="Arial" panose="020B0604020202020204" pitchFamily="34" charset="0"/>
                <a:cs typeface="Arial" panose="020B0604020202020204" pitchFamily="34" charset="0"/>
              </a:rPr>
              <a:t>1, 1). It has no point of inflection since 1 and </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latin typeface="Arial" panose="020B0604020202020204" pitchFamily="34" charset="0"/>
                <a:cs typeface="Arial" panose="020B0604020202020204" pitchFamily="34" charset="0"/>
              </a:rPr>
              <a:t>1 are not in the domain of </a:t>
            </a:r>
            <a:r>
              <a:rPr lang="en-US" altLang="en-US" i="1" dirty="0">
                <a:latin typeface="Arial" panose="020B0604020202020204" pitchFamily="34" charset="0"/>
                <a:cs typeface="Arial" panose="020B0604020202020204" pitchFamily="34" charset="0"/>
              </a:rPr>
              <a:t>f</a:t>
            </a:r>
            <a:r>
              <a:rPr lang="en-US" alt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4076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4.5</a:t>
            </a:r>
            <a:endParaRPr lang="en-IN" dirty="0"/>
          </a:p>
        </p:txBody>
      </p:sp>
      <p:sp>
        <p:nvSpPr>
          <p:cNvPr id="4" name="Text Placeholder 3"/>
          <p:cNvSpPr>
            <a:spLocks noGrp="1"/>
          </p:cNvSpPr>
          <p:nvPr>
            <p:ph type="body" sz="quarter" idx="11"/>
          </p:nvPr>
        </p:nvSpPr>
        <p:spPr/>
        <p:txBody>
          <a:bodyPr/>
          <a:lstStyle/>
          <a:p>
            <a:r>
              <a:rPr lang="en-US" dirty="0"/>
              <a:t>Summary of Curve Sketching</a:t>
            </a:r>
            <a:endParaRPr lang="en-IN"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xmlns="" val="1947061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9315A1-B38E-4244-9619-0E341151D38B}"/>
              </a:ext>
            </a:extLst>
          </p:cNvPr>
          <p:cNvSpPr>
            <a:spLocks noGrp="1"/>
          </p:cNvSpPr>
          <p:nvPr>
            <p:ph type="title"/>
          </p:nvPr>
        </p:nvSpPr>
        <p:spPr>
          <a:xfrm>
            <a:off x="838200" y="365125"/>
            <a:ext cx="10515600" cy="672105"/>
          </a:xfrm>
        </p:spPr>
        <p:txBody>
          <a:bodyPr/>
          <a:lstStyle/>
          <a:p>
            <a:r>
              <a:rPr lang="en-US" altLang="en-US" dirty="0"/>
              <a:t>Example 1 </a:t>
            </a:r>
            <a:r>
              <a:rPr lang="en-US" altLang="en-US" b="0" dirty="0"/>
              <a:t>(6 of 6)</a:t>
            </a:r>
            <a:endParaRPr lang="en-US" dirty="0"/>
          </a:p>
        </p:txBody>
      </p:sp>
      <p:sp>
        <p:nvSpPr>
          <p:cNvPr id="3" name="Content Placeholder 2">
            <a:extLst>
              <a:ext uri="{FF2B5EF4-FFF2-40B4-BE49-F238E27FC236}">
                <a16:creationId xmlns="" xmlns:a16="http://schemas.microsoft.com/office/drawing/2014/main" id="{F5F0EA32-1E5F-47D7-80A0-01E30AE7528A}"/>
              </a:ext>
            </a:extLst>
          </p:cNvPr>
          <p:cNvSpPr>
            <a:spLocks noGrp="1"/>
          </p:cNvSpPr>
          <p:nvPr>
            <p:ph sz="quarter" idx="23"/>
          </p:nvPr>
        </p:nvSpPr>
        <p:spPr>
          <a:xfrm>
            <a:off x="736600" y="1289050"/>
            <a:ext cx="10718800" cy="979136"/>
          </a:xfrm>
        </p:spPr>
        <p:txBody>
          <a:bodyPr/>
          <a:lstStyle/>
          <a:p>
            <a:pPr>
              <a:lnSpc>
                <a:spcPct val="100000"/>
              </a:lnSpc>
              <a:spcAft>
                <a:spcPts val="600"/>
              </a:spcAft>
            </a:pPr>
            <a:r>
              <a:rPr lang="en-US" altLang="en-US" b="1" dirty="0"/>
              <a:t>H. </a:t>
            </a:r>
            <a:r>
              <a:rPr lang="en-US" b="1" dirty="0"/>
              <a:t>Sketch the Curve </a:t>
            </a:r>
            <a:r>
              <a:rPr lang="en-US" altLang="en-US" dirty="0"/>
              <a:t>Using the information in E–G, we finish the sketch in Figure 6.</a:t>
            </a:r>
          </a:p>
        </p:txBody>
      </p:sp>
      <p:sp>
        <p:nvSpPr>
          <p:cNvPr id="6" name="Content Placeholder 5">
            <a:extLst>
              <a:ext uri="{FF2B5EF4-FFF2-40B4-BE49-F238E27FC236}">
                <a16:creationId xmlns="" xmlns:a16="http://schemas.microsoft.com/office/drawing/2014/main" id="{876A2E49-089D-445E-AAA1-B58E57A85892}"/>
              </a:ext>
            </a:extLst>
          </p:cNvPr>
          <p:cNvSpPr>
            <a:spLocks noGrp="1"/>
          </p:cNvSpPr>
          <p:nvPr>
            <p:ph sz="quarter" idx="26"/>
          </p:nvPr>
        </p:nvSpPr>
        <p:spPr>
          <a:xfrm>
            <a:off x="5583419" y="5937694"/>
            <a:ext cx="1025163" cy="226617"/>
          </a:xfrm>
        </p:spPr>
        <p:txBody>
          <a:bodyPr/>
          <a:lstStyle/>
          <a:p>
            <a:pPr algn="ctr"/>
            <a:r>
              <a:rPr lang="en-US" altLang="en-US" sz="1200" b="1" dirty="0"/>
              <a:t>Figure 6</a:t>
            </a:r>
          </a:p>
        </p:txBody>
      </p:sp>
      <p:graphicFrame>
        <p:nvGraphicFramePr>
          <p:cNvPr id="9" name="Content Placeholder 8" descr="Finished sketch of (y = 2x^2 / x^2 minus 1)">
            <a:extLst>
              <a:ext uri="{FF2B5EF4-FFF2-40B4-BE49-F238E27FC236}">
                <a16:creationId xmlns="" xmlns:a16="http://schemas.microsoft.com/office/drawing/2014/main" id="{BE4A9B2D-5E9D-4BC1-9ED2-60505D21FC27}"/>
              </a:ext>
            </a:extLst>
          </p:cNvPr>
          <p:cNvGraphicFramePr>
            <a:graphicFrameLocks noGrp="1" noChangeAspect="1"/>
          </p:cNvGraphicFramePr>
          <p:nvPr>
            <p:ph sz="quarter" idx="25"/>
            <p:extLst>
              <p:ext uri="{D42A27DB-BD31-4B8C-83A1-F6EECF244321}">
                <p14:modId xmlns:p14="http://schemas.microsoft.com/office/powerpoint/2010/main" xmlns="" val="3989675104"/>
              </p:ext>
            </p:extLst>
          </p:nvPr>
        </p:nvGraphicFramePr>
        <p:xfrm>
          <a:off x="4816475" y="5332276"/>
          <a:ext cx="2552700" cy="522288"/>
        </p:xfrm>
        <a:graphic>
          <a:graphicData uri="http://schemas.openxmlformats.org/presentationml/2006/ole">
            <p:oleObj spid="_x0000_s512058" name="Equation" r:id="rId3" imgW="92354400" imgH="18897600" progId="Equation.DSMT4">
              <p:embed/>
            </p:oleObj>
          </a:graphicData>
        </a:graphic>
      </p:graphicFrame>
      <p:pic>
        <p:nvPicPr>
          <p:cNvPr id="7" name="Content Placeholder 6" descr="Three dashed lines and a curve are graphed on the x y coordinate plane. There is one horizontal line y = 2 passing through (0, 2). The other two are vertical lines x = negative 1 and x = 1 passing through (negative 1, 0) and (1, 0). The curve has three branches. The first branch is graphed to the left of x = negative 1, and, above, the line y = 2 approaches both. The second branch is a downward parabola whose vertex is at the origin.  It is graphed to the right of x = negative 1 and to the left of x =1 and approaches both. The branch is graphed to the right of the line x = 1 and above the line y = 2 and approaches both.">
            <a:extLst>
              <a:ext uri="{FF2B5EF4-FFF2-40B4-BE49-F238E27FC236}">
                <a16:creationId xmlns="" xmlns:a16="http://schemas.microsoft.com/office/drawing/2014/main" id="{74FB1539-6541-432B-9605-5B428D14F97B}"/>
              </a:ext>
            </a:extLst>
          </p:cNvPr>
          <p:cNvPicPr>
            <a:picLocks noGrp="1" noChangeAspect="1"/>
          </p:cNvPicPr>
          <p:nvPr>
            <p:ph sz="quarter" idx="24"/>
          </p:nvPr>
        </p:nvPicPr>
        <p:blipFill>
          <a:blip r:embed="rId4"/>
          <a:stretch>
            <a:fillRect/>
          </a:stretch>
        </p:blipFill>
        <p:spPr>
          <a:xfrm>
            <a:off x="3983171" y="2268186"/>
            <a:ext cx="3822359" cy="2868453"/>
          </a:xfrm>
          <a:prstGeom prst="rect">
            <a:avLst/>
          </a:prstGeom>
        </p:spPr>
      </p:pic>
    </p:spTree>
    <p:extLst>
      <p:ext uri="{BB962C8B-B14F-4D97-AF65-F5344CB8AC3E}">
        <p14:creationId xmlns:p14="http://schemas.microsoft.com/office/powerpoint/2010/main" xmlns="" val="1502980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Slant Asymptotes</a:t>
            </a:r>
            <a:endParaRPr lang="en-IN" sz="4000" dirty="0">
              <a:solidFill>
                <a:srgbClr val="0079C2"/>
              </a:solidFill>
            </a:endParaRPr>
          </a:p>
        </p:txBody>
      </p:sp>
    </p:spTree>
    <p:extLst>
      <p:ext uri="{BB962C8B-B14F-4D97-AF65-F5344CB8AC3E}">
        <p14:creationId xmlns:p14="http://schemas.microsoft.com/office/powerpoint/2010/main" xmlns="" val="4150317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2642D81-F191-4FE2-A1BF-93CC418DF549}"/>
              </a:ext>
            </a:extLst>
          </p:cNvPr>
          <p:cNvSpPr>
            <a:spLocks noGrp="1"/>
          </p:cNvSpPr>
          <p:nvPr>
            <p:ph type="title"/>
          </p:nvPr>
        </p:nvSpPr>
        <p:spPr>
          <a:xfrm>
            <a:off x="838200" y="384048"/>
            <a:ext cx="10515600" cy="672105"/>
          </a:xfrm>
        </p:spPr>
        <p:txBody>
          <a:bodyPr/>
          <a:lstStyle/>
          <a:p>
            <a:r>
              <a:rPr lang="en-US" altLang="en-US" dirty="0"/>
              <a:t>Slant Asymptotes </a:t>
            </a:r>
            <a:r>
              <a:rPr lang="en-US" altLang="en-US" b="0" dirty="0"/>
              <a:t>(1 of 2)</a:t>
            </a:r>
            <a:endParaRPr lang="en-US" b="0" dirty="0"/>
          </a:p>
        </p:txBody>
      </p:sp>
      <p:sp>
        <p:nvSpPr>
          <p:cNvPr id="8" name="Content Placeholder 7">
            <a:extLst>
              <a:ext uri="{FF2B5EF4-FFF2-40B4-BE49-F238E27FC236}">
                <a16:creationId xmlns="" xmlns:a16="http://schemas.microsoft.com/office/drawing/2014/main" id="{D84DA0FE-2535-4699-8491-1B406676CB10}"/>
              </a:ext>
            </a:extLst>
          </p:cNvPr>
          <p:cNvSpPr>
            <a:spLocks noGrp="1"/>
          </p:cNvSpPr>
          <p:nvPr>
            <p:ph sz="quarter" idx="23"/>
          </p:nvPr>
        </p:nvSpPr>
        <p:spPr>
          <a:xfrm>
            <a:off x="736600" y="1289050"/>
            <a:ext cx="10718800" cy="672104"/>
          </a:xfrm>
        </p:spPr>
        <p:txBody>
          <a:bodyPr/>
          <a:lstStyle/>
          <a:p>
            <a:pPr>
              <a:lnSpc>
                <a:spcPct val="100000"/>
              </a:lnSpc>
              <a:spcAft>
                <a:spcPts val="600"/>
              </a:spcAft>
            </a:pPr>
            <a:r>
              <a:rPr lang="en-US" altLang="en-US" dirty="0"/>
              <a:t>Some curves have asymptotes that are </a:t>
            </a:r>
            <a:r>
              <a:rPr lang="en-US" altLang="en-US" i="1" dirty="0"/>
              <a:t>oblique, </a:t>
            </a:r>
            <a:r>
              <a:rPr lang="en-US" altLang="en-US" dirty="0"/>
              <a:t>that is, neither horizontal nor vertical. If</a:t>
            </a:r>
          </a:p>
        </p:txBody>
      </p:sp>
      <p:graphicFrame>
        <p:nvGraphicFramePr>
          <p:cNvPr id="17" name="Content Placeholder 16" descr="lim_(x right arrow infinity) ([f(x) minus (mx + b)]) =0">
            <a:extLst>
              <a:ext uri="{FF2B5EF4-FFF2-40B4-BE49-F238E27FC236}">
                <a16:creationId xmlns="" xmlns:a16="http://schemas.microsoft.com/office/drawing/2014/main" id="{E01EDEE7-9251-4E01-A49B-31D7AD1AAF4C}"/>
              </a:ext>
            </a:extLst>
          </p:cNvPr>
          <p:cNvGraphicFramePr>
            <a:graphicFrameLocks noGrp="1" noChangeAspect="1"/>
          </p:cNvGraphicFramePr>
          <p:nvPr>
            <p:ph sz="quarter" idx="24"/>
            <p:extLst>
              <p:ext uri="{D42A27DB-BD31-4B8C-83A1-F6EECF244321}">
                <p14:modId xmlns:p14="http://schemas.microsoft.com/office/powerpoint/2010/main" xmlns="" val="896236618"/>
              </p:ext>
            </p:extLst>
          </p:nvPr>
        </p:nvGraphicFramePr>
        <p:xfrm>
          <a:off x="4402343" y="2340342"/>
          <a:ext cx="3199183" cy="535313"/>
        </p:xfrm>
        <a:graphic>
          <a:graphicData uri="http://schemas.openxmlformats.org/presentationml/2006/ole">
            <p:oleObj spid="_x0000_s513084" name="Equation" r:id="rId3" imgW="78333600" imgH="13106400" progId="Equation.DSMT4">
              <p:embed/>
            </p:oleObj>
          </a:graphicData>
        </a:graphic>
      </p:graphicFrame>
      <p:sp>
        <p:nvSpPr>
          <p:cNvPr id="10" name="Content Placeholder 9">
            <a:extLst>
              <a:ext uri="{FF2B5EF4-FFF2-40B4-BE49-F238E27FC236}">
                <a16:creationId xmlns="" xmlns:a16="http://schemas.microsoft.com/office/drawing/2014/main" id="{AA1D3676-3041-4677-AE86-ABD9AD6DBE44}"/>
              </a:ext>
            </a:extLst>
          </p:cNvPr>
          <p:cNvSpPr>
            <a:spLocks noGrp="1"/>
          </p:cNvSpPr>
          <p:nvPr>
            <p:ph sz="quarter" idx="25"/>
          </p:nvPr>
        </p:nvSpPr>
        <p:spPr>
          <a:xfrm>
            <a:off x="736600" y="3234806"/>
            <a:ext cx="6864927" cy="2237638"/>
          </a:xfrm>
        </p:spPr>
        <p:txBody>
          <a:bodyPr/>
          <a:lstStyle/>
          <a:p>
            <a:pPr>
              <a:lnSpc>
                <a:spcPct val="100000"/>
              </a:lnSpc>
              <a:spcAft>
                <a:spcPts val="600"/>
              </a:spcAft>
            </a:pPr>
            <a:r>
              <a:rPr lang="en-US" altLang="en-US" dirty="0">
                <a:latin typeface="Arial" panose="020B0604020202020204" pitchFamily="34" charset="0"/>
                <a:cs typeface="Arial" panose="020B0604020202020204" pitchFamily="34" charset="0"/>
              </a:rPr>
              <a:t>where </a:t>
            </a:r>
            <a:r>
              <a:rPr lang="en-US" altLang="en-US" i="1" dirty="0">
                <a:latin typeface="Arial" panose="020B0604020202020204" pitchFamily="34" charset="0"/>
                <a:cs typeface="Arial" panose="020B0604020202020204" pitchFamily="34" charset="0"/>
              </a:rPr>
              <a:t>m</a:t>
            </a:r>
            <a:r>
              <a:rPr lang="en-US" altLang="en-US"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sym typeface="Symbol" panose="05050102010706020507" pitchFamily="18" charset="2"/>
              </a:rPr>
              <a:t>≠ 0, </a:t>
            </a:r>
            <a:r>
              <a:rPr lang="en-US" altLang="en-US" dirty="0">
                <a:latin typeface="Arial" panose="020B0604020202020204" pitchFamily="34" charset="0"/>
                <a:cs typeface="Arial" panose="020B0604020202020204" pitchFamily="34" charset="0"/>
              </a:rPr>
              <a:t>then the line </a:t>
            </a:r>
            <a:r>
              <a:rPr lang="en-US" altLang="en-US" i="1" dirty="0">
                <a:latin typeface="Arial" panose="020B0604020202020204" pitchFamily="34" charset="0"/>
                <a:cs typeface="Arial" panose="020B0604020202020204" pitchFamily="34" charset="0"/>
              </a:rPr>
              <a:t>y</a:t>
            </a:r>
            <a:r>
              <a:rPr lang="en-US" altLang="en-US" dirty="0">
                <a:latin typeface="Arial" panose="020B0604020202020204" pitchFamily="34" charset="0"/>
                <a:cs typeface="Arial" panose="020B0604020202020204" pitchFamily="34" charset="0"/>
              </a:rPr>
              <a:t> = </a:t>
            </a:r>
            <a:r>
              <a:rPr lang="en-US" altLang="en-US" i="1" dirty="0">
                <a:latin typeface="Arial" panose="020B0604020202020204" pitchFamily="34" charset="0"/>
                <a:cs typeface="Arial" panose="020B0604020202020204" pitchFamily="34" charset="0"/>
              </a:rPr>
              <a:t>mx</a:t>
            </a:r>
            <a:r>
              <a:rPr lang="en-US" altLang="en-US" dirty="0">
                <a:latin typeface="Arial" panose="020B0604020202020204" pitchFamily="34" charset="0"/>
                <a:cs typeface="Arial" panose="020B0604020202020204" pitchFamily="34" charset="0"/>
              </a:rPr>
              <a:t> + </a:t>
            </a:r>
            <a:r>
              <a:rPr lang="en-US" altLang="en-US" i="1" dirty="0">
                <a:latin typeface="Arial" panose="020B0604020202020204" pitchFamily="34" charset="0"/>
                <a:cs typeface="Arial" panose="020B0604020202020204" pitchFamily="34" charset="0"/>
              </a:rPr>
              <a:t>b</a:t>
            </a:r>
            <a:r>
              <a:rPr lang="en-US" altLang="en-US" dirty="0">
                <a:latin typeface="Arial" panose="020B0604020202020204" pitchFamily="34" charset="0"/>
                <a:cs typeface="Arial" panose="020B0604020202020204" pitchFamily="34" charset="0"/>
              </a:rPr>
              <a:t> is called a </a:t>
            </a:r>
            <a:r>
              <a:rPr lang="en-US" altLang="en-US" b="1" dirty="0">
                <a:latin typeface="Arial" panose="020B0604020202020204" pitchFamily="34" charset="0"/>
                <a:cs typeface="Arial" panose="020B0604020202020204" pitchFamily="34" charset="0"/>
              </a:rPr>
              <a:t>slant asymptote </a:t>
            </a:r>
            <a:r>
              <a:rPr lang="en-US" altLang="en-US" dirty="0">
                <a:latin typeface="Arial" panose="020B0604020202020204" pitchFamily="34" charset="0"/>
                <a:cs typeface="Arial" panose="020B0604020202020204" pitchFamily="34" charset="0"/>
              </a:rPr>
              <a:t>because the vertical distance between the curve </a:t>
            </a:r>
            <a:r>
              <a:rPr lang="en-US" altLang="en-US" i="1" dirty="0">
                <a:latin typeface="Arial" panose="020B0604020202020204" pitchFamily="34" charset="0"/>
                <a:cs typeface="Arial" panose="020B0604020202020204" pitchFamily="34" charset="0"/>
              </a:rPr>
              <a:t>y </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f</a:t>
            </a:r>
            <a:r>
              <a:rPr lang="en-US" altLang="en-US" sz="400"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and the line </a:t>
            </a:r>
            <a:r>
              <a:rPr lang="en-US" altLang="en-US" i="1" dirty="0">
                <a:latin typeface="Arial" panose="020B0604020202020204" pitchFamily="34" charset="0"/>
                <a:cs typeface="Arial" panose="020B0604020202020204" pitchFamily="34" charset="0"/>
              </a:rPr>
              <a:t>y </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mx </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b </a:t>
            </a:r>
            <a:r>
              <a:rPr lang="en-US" altLang="en-US" dirty="0">
                <a:latin typeface="Arial" panose="020B0604020202020204" pitchFamily="34" charset="0"/>
                <a:cs typeface="Arial" panose="020B0604020202020204" pitchFamily="34" charset="0"/>
              </a:rPr>
              <a:t>approaches 0, as in Figure 12.</a:t>
            </a:r>
          </a:p>
          <a:p>
            <a:pPr>
              <a:lnSpc>
                <a:spcPct val="100000"/>
              </a:lnSpc>
              <a:spcAft>
                <a:spcPts val="600"/>
              </a:spcAft>
            </a:pPr>
            <a:r>
              <a:rPr lang="en-US" altLang="en-US" dirty="0">
                <a:latin typeface="Arial" panose="020B0604020202020204" pitchFamily="34" charset="0"/>
                <a:cs typeface="Arial" panose="020B0604020202020204" pitchFamily="34" charset="0"/>
              </a:rPr>
              <a:t>(A similar situation exists if we let </a:t>
            </a:r>
            <a:r>
              <a:rPr lang="en-US" altLang="en-US" i="1" dirty="0">
                <a:latin typeface="Arial" panose="020B0604020202020204" pitchFamily="34" charset="0"/>
                <a:cs typeface="Arial" panose="020B0604020202020204" pitchFamily="34" charset="0"/>
              </a:rPr>
              <a:t>x </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sym typeface="Symbol" panose="05050102010706020507" pitchFamily="18" charset="2"/>
              </a:rPr>
              <a:t>∞.)</a:t>
            </a:r>
          </a:p>
        </p:txBody>
      </p:sp>
      <p:sp>
        <p:nvSpPr>
          <p:cNvPr id="12" name="Content Placeholder 11">
            <a:extLst>
              <a:ext uri="{FF2B5EF4-FFF2-40B4-BE49-F238E27FC236}">
                <a16:creationId xmlns="" xmlns:a16="http://schemas.microsoft.com/office/drawing/2014/main" id="{5806F5D7-2347-443E-96EF-30FB7717035B}"/>
              </a:ext>
            </a:extLst>
          </p:cNvPr>
          <p:cNvSpPr>
            <a:spLocks noGrp="1"/>
          </p:cNvSpPr>
          <p:nvPr>
            <p:ph sz="quarter" idx="27"/>
          </p:nvPr>
        </p:nvSpPr>
        <p:spPr>
          <a:xfrm>
            <a:off x="9050081" y="5375876"/>
            <a:ext cx="1088232" cy="193074"/>
          </a:xfrm>
        </p:spPr>
        <p:txBody>
          <a:bodyPr/>
          <a:lstStyle/>
          <a:p>
            <a:pPr algn="ctr"/>
            <a:r>
              <a:rPr lang="en-US" altLang="en-US" sz="1200" b="1" dirty="0"/>
              <a:t>Figure 12</a:t>
            </a:r>
          </a:p>
        </p:txBody>
      </p:sp>
      <p:pic>
        <p:nvPicPr>
          <p:cNvPr id="18" name="Content Placeholder 17" descr="A line and a curve are graphed on the x y coordinate plane. The line enters from the bottom left of the viewing window on the third quadrant goes up and to the right, and exits to the top right of the viewing window on the first quadrant. It is labeled y = mx + b. The curve enters from top left of the viewing window on the second quadrant rises rapidly to the positive y-axis to reach a high point. Then, the curve falls rapidly to a low point on the first quadrant. It then rises and exits to the top right of the viewing window on the first quadrant. It is labeled as y = f(x). The distance between the right of the low point of the curve and the line is labeled f(x) minus (mx + b). ">
            <a:extLst>
              <a:ext uri="{FF2B5EF4-FFF2-40B4-BE49-F238E27FC236}">
                <a16:creationId xmlns="" xmlns:a16="http://schemas.microsoft.com/office/drawing/2014/main" id="{37F277B7-3373-4B60-8B64-5EBD982AD4F2}"/>
              </a:ext>
            </a:extLst>
          </p:cNvPr>
          <p:cNvPicPr>
            <a:picLocks noGrp="1" noChangeAspect="1"/>
          </p:cNvPicPr>
          <p:nvPr>
            <p:ph sz="quarter" idx="26"/>
          </p:nvPr>
        </p:nvPicPr>
        <p:blipFill>
          <a:blip r:embed="rId4"/>
          <a:stretch>
            <a:fillRect/>
          </a:stretch>
        </p:blipFill>
        <p:spPr>
          <a:xfrm>
            <a:off x="8180631" y="2852654"/>
            <a:ext cx="2797272" cy="2298631"/>
          </a:xfrm>
          <a:prstGeom prst="rect">
            <a:avLst/>
          </a:prstGeom>
        </p:spPr>
      </p:pic>
    </p:spTree>
    <p:extLst>
      <p:ext uri="{BB962C8B-B14F-4D97-AF65-F5344CB8AC3E}">
        <p14:creationId xmlns:p14="http://schemas.microsoft.com/office/powerpoint/2010/main" xmlns="" val="2669578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68D23B-BAE2-4FAB-84EA-6625E8ADA7A6}"/>
              </a:ext>
            </a:extLst>
          </p:cNvPr>
          <p:cNvSpPr>
            <a:spLocks noGrp="1"/>
          </p:cNvSpPr>
          <p:nvPr>
            <p:ph type="title"/>
          </p:nvPr>
        </p:nvSpPr>
        <p:spPr/>
        <p:txBody>
          <a:bodyPr/>
          <a:lstStyle/>
          <a:p>
            <a:r>
              <a:rPr lang="en-US" altLang="en-US" dirty="0"/>
              <a:t>Slant Asymptotes </a:t>
            </a:r>
            <a:r>
              <a:rPr lang="en-US" altLang="en-US" b="0" dirty="0"/>
              <a:t>(2 of 2)</a:t>
            </a:r>
            <a:endParaRPr lang="en-US" dirty="0"/>
          </a:p>
        </p:txBody>
      </p:sp>
      <p:sp>
        <p:nvSpPr>
          <p:cNvPr id="3" name="Text Placeholder 2">
            <a:extLst>
              <a:ext uri="{FF2B5EF4-FFF2-40B4-BE49-F238E27FC236}">
                <a16:creationId xmlns="" xmlns:a16="http://schemas.microsoft.com/office/drawing/2014/main" id="{90B793E9-5E9C-46E1-85DF-5E409D5275E6}"/>
              </a:ext>
            </a:extLst>
          </p:cNvPr>
          <p:cNvSpPr>
            <a:spLocks noGrp="1"/>
          </p:cNvSpPr>
          <p:nvPr>
            <p:ph type="body" sz="quarter" idx="15"/>
          </p:nvPr>
        </p:nvSpPr>
        <p:spPr>
          <a:xfrm>
            <a:off x="743576" y="1289684"/>
            <a:ext cx="10711543" cy="2561880"/>
          </a:xfrm>
        </p:spPr>
        <p:txBody>
          <a:bodyPr/>
          <a:lstStyle/>
          <a:p>
            <a:pPr>
              <a:lnSpc>
                <a:spcPct val="100000"/>
              </a:lnSpc>
              <a:spcAft>
                <a:spcPts val="600"/>
              </a:spcAft>
            </a:pPr>
            <a:r>
              <a:rPr lang="en-IN" dirty="0"/>
              <a:t>In the case of rational functions</a:t>
            </a:r>
            <a:r>
              <a:rPr lang="en-US" altLang="en-US" dirty="0">
                <a:sym typeface="Symbol" panose="05050102010706020507" pitchFamily="18" charset="2"/>
              </a:rPr>
              <a:t>, slant asymptotes occur when the degree of the numerator is one more than the degree of the denominator.</a:t>
            </a:r>
          </a:p>
          <a:p>
            <a:pPr>
              <a:lnSpc>
                <a:spcPct val="100000"/>
              </a:lnSpc>
              <a:spcAft>
                <a:spcPts val="600"/>
              </a:spcAft>
            </a:pPr>
            <a:r>
              <a:rPr lang="en-US" altLang="en-US" dirty="0">
                <a:sym typeface="Symbol" panose="05050102010706020507" pitchFamily="18" charset="2"/>
              </a:rPr>
              <a:t>In such a case the equation of the slant asymptote can be found by long division as in the </a:t>
            </a:r>
            <a:r>
              <a:rPr lang="en-IN" altLang="en-US" dirty="0"/>
              <a:t>next example.</a:t>
            </a:r>
            <a:endParaRPr lang="en-US" altLang="en-US" dirty="0">
              <a:sym typeface="Symbol" panose="05050102010706020507" pitchFamily="18" charset="2"/>
            </a:endParaRPr>
          </a:p>
        </p:txBody>
      </p:sp>
    </p:spTree>
    <p:extLst>
      <p:ext uri="{BB962C8B-B14F-4D97-AF65-F5344CB8AC3E}">
        <p14:creationId xmlns:p14="http://schemas.microsoft.com/office/powerpoint/2010/main" xmlns="" val="4127299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7BCCD3-7FB6-42E0-879B-323251D143DE}"/>
              </a:ext>
            </a:extLst>
          </p:cNvPr>
          <p:cNvSpPr>
            <a:spLocks noGrp="1"/>
          </p:cNvSpPr>
          <p:nvPr>
            <p:ph type="title"/>
          </p:nvPr>
        </p:nvSpPr>
        <p:spPr>
          <a:xfrm>
            <a:off x="838200" y="384048"/>
            <a:ext cx="10515600" cy="545132"/>
          </a:xfrm>
        </p:spPr>
        <p:txBody>
          <a:bodyPr/>
          <a:lstStyle/>
          <a:p>
            <a:r>
              <a:rPr lang="en-US" altLang="en-US" dirty="0"/>
              <a:t>Example 6 </a:t>
            </a:r>
            <a:r>
              <a:rPr lang="en-US" altLang="en-US" b="0" dirty="0"/>
              <a:t>(1 of 6)</a:t>
            </a:r>
            <a:endParaRPr lang="en-US" b="0" dirty="0"/>
          </a:p>
        </p:txBody>
      </p:sp>
      <p:sp>
        <p:nvSpPr>
          <p:cNvPr id="3" name="Content Placeholder 2">
            <a:extLst>
              <a:ext uri="{FF2B5EF4-FFF2-40B4-BE49-F238E27FC236}">
                <a16:creationId xmlns="" xmlns:a16="http://schemas.microsoft.com/office/drawing/2014/main" id="{76DFC740-4D35-4E35-993F-B0A90705C9EC}"/>
              </a:ext>
            </a:extLst>
          </p:cNvPr>
          <p:cNvSpPr>
            <a:spLocks noGrp="1"/>
          </p:cNvSpPr>
          <p:nvPr>
            <p:ph sz="quarter" idx="23"/>
          </p:nvPr>
        </p:nvSpPr>
        <p:spPr>
          <a:xfrm>
            <a:off x="736600" y="1289050"/>
            <a:ext cx="2765871" cy="420285"/>
          </a:xfrm>
        </p:spPr>
        <p:txBody>
          <a:bodyPr/>
          <a:lstStyle/>
          <a:p>
            <a:pPr>
              <a:lnSpc>
                <a:spcPct val="100000"/>
              </a:lnSpc>
              <a:spcAft>
                <a:spcPts val="600"/>
              </a:spcAft>
            </a:pPr>
            <a:r>
              <a:rPr lang="en-US" altLang="en-US" dirty="0"/>
              <a:t>Sketch the graph of</a:t>
            </a:r>
          </a:p>
        </p:txBody>
      </p:sp>
      <p:graphicFrame>
        <p:nvGraphicFramePr>
          <p:cNvPr id="8" name="Content Placeholder 7" descr="f(x) = ((x^3)/((x^2) + 1)).">
            <a:extLst>
              <a:ext uri="{FF2B5EF4-FFF2-40B4-BE49-F238E27FC236}">
                <a16:creationId xmlns="" xmlns:a16="http://schemas.microsoft.com/office/drawing/2014/main" id="{A4AF11F9-81CA-4346-A751-95CD90DA30CD}"/>
              </a:ext>
            </a:extLst>
          </p:cNvPr>
          <p:cNvGraphicFramePr>
            <a:graphicFrameLocks noGrp="1" noChangeAspect="1"/>
          </p:cNvGraphicFramePr>
          <p:nvPr>
            <p:ph sz="quarter" idx="24"/>
            <p:extLst>
              <p:ext uri="{D42A27DB-BD31-4B8C-83A1-F6EECF244321}">
                <p14:modId xmlns:p14="http://schemas.microsoft.com/office/powerpoint/2010/main" xmlns="" val="1691910298"/>
              </p:ext>
            </p:extLst>
          </p:nvPr>
        </p:nvGraphicFramePr>
        <p:xfrm>
          <a:off x="3492500" y="1083128"/>
          <a:ext cx="1743075" cy="766763"/>
        </p:xfrm>
        <a:graphic>
          <a:graphicData uri="http://schemas.openxmlformats.org/presentationml/2006/ole">
            <p:oleObj spid="_x0000_s514236" name="Equation" r:id="rId3" imgW="42976800" imgH="18897600" progId="Equation.DSMT4">
              <p:embed/>
            </p:oleObj>
          </a:graphicData>
        </a:graphic>
      </p:graphicFrame>
      <p:sp>
        <p:nvSpPr>
          <p:cNvPr id="5" name="Content Placeholder 4">
            <a:extLst>
              <a:ext uri="{FF2B5EF4-FFF2-40B4-BE49-F238E27FC236}">
                <a16:creationId xmlns="" xmlns:a16="http://schemas.microsoft.com/office/drawing/2014/main" id="{5557AC5A-37F6-4118-859A-7962F2073D0C}"/>
              </a:ext>
            </a:extLst>
          </p:cNvPr>
          <p:cNvSpPr>
            <a:spLocks noGrp="1"/>
          </p:cNvSpPr>
          <p:nvPr>
            <p:ph sz="quarter" idx="25"/>
          </p:nvPr>
        </p:nvSpPr>
        <p:spPr>
          <a:xfrm>
            <a:off x="736600" y="2088128"/>
            <a:ext cx="4498975" cy="455449"/>
          </a:xfrm>
        </p:spPr>
        <p:txBody>
          <a:bodyPr/>
          <a:lstStyle/>
          <a:p>
            <a:pPr marL="398463" indent="-398463">
              <a:tabLst>
                <a:tab pos="457200" algn="l"/>
                <a:tab pos="1371600" algn="l"/>
                <a:tab pos="1547813" algn="l"/>
              </a:tabLst>
            </a:pPr>
            <a:r>
              <a:rPr lang="en-US" altLang="en-US" b="1" dirty="0"/>
              <a:t>A. </a:t>
            </a:r>
            <a:r>
              <a:rPr lang="en-US" b="1" dirty="0"/>
              <a:t>Domain</a:t>
            </a:r>
            <a:r>
              <a:rPr lang="en-US" altLang="en-US" b="1" dirty="0"/>
              <a:t> </a:t>
            </a:r>
            <a:r>
              <a:rPr lang="en-US" altLang="en-US" dirty="0"/>
              <a:t>The domain is</a:t>
            </a:r>
          </a:p>
        </p:txBody>
      </p:sp>
      <p:graphicFrame>
        <p:nvGraphicFramePr>
          <p:cNvPr id="15" name="Content Placeholder 14" descr=" =  (negative infinity, infinity)">
            <a:extLst>
              <a:ext uri="{FF2B5EF4-FFF2-40B4-BE49-F238E27FC236}">
                <a16:creationId xmlns="" xmlns:a16="http://schemas.microsoft.com/office/drawing/2014/main" id="{8856595F-54DF-4A86-8EA9-6177F789F07B}"/>
              </a:ext>
            </a:extLst>
          </p:cNvPr>
          <p:cNvGraphicFramePr>
            <a:graphicFrameLocks noGrp="1" noChangeAspect="1"/>
          </p:cNvGraphicFramePr>
          <p:nvPr>
            <p:ph sz="quarter" idx="27"/>
            <p:extLst>
              <p:ext uri="{D42A27DB-BD31-4B8C-83A1-F6EECF244321}">
                <p14:modId xmlns:p14="http://schemas.microsoft.com/office/powerpoint/2010/main" xmlns="" val="2246026776"/>
              </p:ext>
            </p:extLst>
          </p:nvPr>
        </p:nvGraphicFramePr>
        <p:xfrm>
          <a:off x="4340871" y="2088128"/>
          <a:ext cx="288925" cy="288925"/>
        </p:xfrm>
        <a:graphic>
          <a:graphicData uri="http://schemas.openxmlformats.org/presentationml/2006/ole">
            <p:oleObj spid="_x0000_s514237" name="Equation" r:id="rId4" imgW="6400800" imgH="6400800" progId="Equation.DSMT4">
              <p:embed/>
            </p:oleObj>
          </a:graphicData>
        </a:graphic>
      </p:graphicFrame>
      <p:sp>
        <p:nvSpPr>
          <p:cNvPr id="9" name="Content Placeholder 8">
            <a:extLst>
              <a:ext uri="{FF2B5EF4-FFF2-40B4-BE49-F238E27FC236}">
                <a16:creationId xmlns="" xmlns:a16="http://schemas.microsoft.com/office/drawing/2014/main" id="{07CCC70D-9AC9-4303-9CA0-3DC3429F383A}"/>
              </a:ext>
            </a:extLst>
          </p:cNvPr>
          <p:cNvSpPr>
            <a:spLocks noGrp="1"/>
          </p:cNvSpPr>
          <p:nvPr>
            <p:ph sz="quarter" idx="26"/>
          </p:nvPr>
        </p:nvSpPr>
        <p:spPr>
          <a:xfrm>
            <a:off x="727364" y="2543577"/>
            <a:ext cx="10217727" cy="2366278"/>
          </a:xfrm>
        </p:spPr>
        <p:txBody>
          <a:bodyPr/>
          <a:lstStyle/>
          <a:p>
            <a:pPr marL="398463" indent="-398463">
              <a:lnSpc>
                <a:spcPct val="150000"/>
              </a:lnSpc>
              <a:tabLst>
                <a:tab pos="457200" algn="l"/>
                <a:tab pos="1371600" algn="l"/>
                <a:tab pos="1547813" algn="l"/>
              </a:tabLst>
            </a:pPr>
            <a:r>
              <a:rPr lang="en-US" altLang="en-US" b="1" dirty="0"/>
              <a:t>B. </a:t>
            </a:r>
            <a:r>
              <a:rPr lang="en-US" b="1" dirty="0"/>
              <a:t>Intercepts</a:t>
            </a:r>
            <a:r>
              <a:rPr lang="en-US" altLang="en-US" b="1" dirty="0"/>
              <a:t> </a:t>
            </a:r>
            <a:r>
              <a:rPr lang="en-US" altLang="en-US" dirty="0"/>
              <a:t>The </a:t>
            </a:r>
            <a:r>
              <a:rPr lang="en-US" altLang="en-US" i="1" dirty="0"/>
              <a:t>x</a:t>
            </a:r>
            <a:r>
              <a:rPr lang="en-US" altLang="en-US" dirty="0"/>
              <a:t>- and </a:t>
            </a:r>
            <a:r>
              <a:rPr lang="en-US" altLang="en-US" i="1" dirty="0"/>
              <a:t>y</a:t>
            </a:r>
            <a:r>
              <a:rPr lang="en-US" altLang="en-US" dirty="0"/>
              <a:t>-intercepts are both 0.</a:t>
            </a:r>
          </a:p>
          <a:p>
            <a:pPr marL="398463" indent="-398463">
              <a:lnSpc>
                <a:spcPct val="150000"/>
              </a:lnSpc>
              <a:tabLst>
                <a:tab pos="457200" algn="l"/>
                <a:tab pos="1371600" algn="l"/>
                <a:tab pos="1547813" algn="l"/>
              </a:tabLst>
            </a:pPr>
            <a:r>
              <a:rPr lang="en-US" altLang="en-US" b="1" dirty="0"/>
              <a:t>C. </a:t>
            </a:r>
            <a:r>
              <a:rPr lang="en-US" b="1" dirty="0"/>
              <a:t>Symmetry </a:t>
            </a:r>
            <a:r>
              <a:rPr lang="en-US" altLang="en-US" dirty="0"/>
              <a:t>Since </a:t>
            </a:r>
            <a:r>
              <a:rPr lang="en-US" altLang="en-US" i="1" dirty="0"/>
              <a:t>f</a:t>
            </a:r>
            <a:r>
              <a:rPr lang="en-US" altLang="en-US" sz="400" i="1" dirty="0"/>
              <a:t> </a:t>
            </a:r>
            <a:r>
              <a:rPr lang="en-US" altLang="en-US" dirty="0"/>
              <a:t>(</a:t>
            </a:r>
            <a:r>
              <a:rPr lang="en-US" altLang="en-US" dirty="0">
                <a:sym typeface="Symbol" panose="05050102010706020507" pitchFamily="18" charset="2"/>
              </a:rPr>
              <a:t>−</a:t>
            </a:r>
            <a:r>
              <a:rPr lang="en-US" altLang="en-US" i="1" dirty="0"/>
              <a:t>x</a:t>
            </a:r>
            <a:r>
              <a:rPr lang="en-US" altLang="en-US" dirty="0"/>
              <a:t>) = </a:t>
            </a:r>
            <a:r>
              <a:rPr lang="en-US" altLang="en-US" dirty="0">
                <a:sym typeface="Symbol" panose="05050102010706020507" pitchFamily="18" charset="2"/>
              </a:rPr>
              <a:t>−</a:t>
            </a:r>
            <a:r>
              <a:rPr lang="en-US" altLang="en-US" i="1" dirty="0"/>
              <a:t>f</a:t>
            </a:r>
            <a:r>
              <a:rPr lang="en-US" altLang="en-US" sz="400" i="1" dirty="0"/>
              <a:t> </a:t>
            </a:r>
            <a:r>
              <a:rPr lang="en-US" altLang="en-US" dirty="0"/>
              <a:t>(</a:t>
            </a:r>
            <a:r>
              <a:rPr lang="en-US" altLang="en-US" i="1" dirty="0"/>
              <a:t>x</a:t>
            </a:r>
            <a:r>
              <a:rPr lang="en-US" altLang="en-US" dirty="0"/>
              <a:t>), </a:t>
            </a:r>
            <a:r>
              <a:rPr lang="en-US" altLang="en-US" i="1" dirty="0"/>
              <a:t>f</a:t>
            </a:r>
            <a:r>
              <a:rPr lang="en-US" altLang="en-US" dirty="0"/>
              <a:t> is odd and its graph is symmetric about the origin.</a:t>
            </a:r>
          </a:p>
          <a:p>
            <a:pPr marL="398463" indent="-398463">
              <a:lnSpc>
                <a:spcPct val="150000"/>
              </a:lnSpc>
              <a:tabLst>
                <a:tab pos="457200" algn="l"/>
                <a:tab pos="1371600" algn="l"/>
                <a:tab pos="1547813" algn="l"/>
              </a:tabLst>
            </a:pPr>
            <a:r>
              <a:rPr lang="en-US" altLang="en-US" b="1" dirty="0"/>
              <a:t>D. </a:t>
            </a:r>
            <a:r>
              <a:rPr lang="en-US" b="1" dirty="0"/>
              <a:t>Asymptotes </a:t>
            </a:r>
            <a:r>
              <a:rPr lang="en-US" altLang="en-US" dirty="0"/>
              <a:t>Since</a:t>
            </a:r>
          </a:p>
        </p:txBody>
      </p:sp>
      <p:graphicFrame>
        <p:nvGraphicFramePr>
          <p:cNvPr id="14" name="Content Placeholder 13" descr="x^2 + 1"/>
          <p:cNvGraphicFramePr>
            <a:graphicFrameLocks noGrp="1" noChangeAspect="1"/>
          </p:cNvGraphicFramePr>
          <p:nvPr>
            <p:ph sz="quarter" idx="29"/>
            <p:extLst>
              <p:ext uri="{D42A27DB-BD31-4B8C-83A1-F6EECF244321}">
                <p14:modId xmlns:p14="http://schemas.microsoft.com/office/powerpoint/2010/main" xmlns="" val="3499236221"/>
              </p:ext>
            </p:extLst>
          </p:nvPr>
        </p:nvGraphicFramePr>
        <p:xfrm>
          <a:off x="3780483" y="4511393"/>
          <a:ext cx="849313" cy="398462"/>
        </p:xfrm>
        <a:graphic>
          <a:graphicData uri="http://schemas.openxmlformats.org/presentationml/2006/ole">
            <p:oleObj spid="_x0000_s514238" name="Equation" r:id="rId5" imgW="9753600" imgH="4572000" progId="Equation.DSMT4">
              <p:embed/>
            </p:oleObj>
          </a:graphicData>
        </a:graphic>
      </p:graphicFrame>
      <p:sp>
        <p:nvSpPr>
          <p:cNvPr id="10" name="Content Placeholder 10"/>
          <p:cNvSpPr>
            <a:spLocks noGrp="1"/>
          </p:cNvSpPr>
          <p:nvPr>
            <p:ph sz="quarter" idx="28"/>
          </p:nvPr>
        </p:nvSpPr>
        <p:spPr>
          <a:xfrm>
            <a:off x="4712305" y="4579525"/>
            <a:ext cx="6520872" cy="303118"/>
          </a:xfrm>
        </p:spPr>
        <p:txBody>
          <a:bodyPr/>
          <a:lstStyle/>
          <a:p>
            <a:r>
              <a:rPr lang="en-US" altLang="en-US" dirty="0"/>
              <a:t>is never 0, there is no vertical asymptote. Since</a:t>
            </a:r>
            <a:endParaRPr lang="en-US" dirty="0"/>
          </a:p>
        </p:txBody>
      </p:sp>
      <p:graphicFrame>
        <p:nvGraphicFramePr>
          <p:cNvPr id="18" name="Content Placeholder 17" descr="f(x) right arrow infinity as x right arrow infinity and f(x) right arrow negative  infinity as x right arrow negative infinity "/>
          <p:cNvGraphicFramePr>
            <a:graphicFrameLocks noGrp="1" noChangeAspect="1"/>
          </p:cNvGraphicFramePr>
          <p:nvPr>
            <p:ph sz="quarter" idx="30"/>
            <p:extLst>
              <p:ext uri="{D42A27DB-BD31-4B8C-83A1-F6EECF244321}">
                <p14:modId xmlns:p14="http://schemas.microsoft.com/office/powerpoint/2010/main" xmlns="" val="1585949741"/>
              </p:ext>
            </p:extLst>
          </p:nvPr>
        </p:nvGraphicFramePr>
        <p:xfrm>
          <a:off x="1082675" y="5027424"/>
          <a:ext cx="6207125" cy="403225"/>
        </p:xfrm>
        <a:graphic>
          <a:graphicData uri="http://schemas.openxmlformats.org/presentationml/2006/ole">
            <p:oleObj spid="_x0000_s514239" name="Equation" r:id="rId6" imgW="74980800" imgH="4876800" progId="Equation.DSMT4">
              <p:embed/>
            </p:oleObj>
          </a:graphicData>
        </a:graphic>
      </p:graphicFrame>
      <p:sp>
        <p:nvSpPr>
          <p:cNvPr id="16" name="Content Placeholder 13"/>
          <p:cNvSpPr>
            <a:spLocks noGrp="1"/>
          </p:cNvSpPr>
          <p:nvPr>
            <p:ph sz="quarter" idx="31"/>
          </p:nvPr>
        </p:nvSpPr>
        <p:spPr>
          <a:xfrm>
            <a:off x="7328460" y="5094822"/>
            <a:ext cx="1689100" cy="400916"/>
          </a:xfrm>
          <a:prstGeom prst="rect">
            <a:avLst/>
          </a:prstGeom>
        </p:spPr>
        <p:txBody>
          <a:bodyPr/>
          <a:lstStyle/>
          <a:p>
            <a:r>
              <a:rPr lang="en-US" altLang="en-US" sz="2400" dirty="0"/>
              <a:t>there is no</a:t>
            </a:r>
            <a:endParaRPr lang="en-US" sz="2400" dirty="0"/>
          </a:p>
        </p:txBody>
      </p:sp>
      <p:sp>
        <p:nvSpPr>
          <p:cNvPr id="13" name="Content Placeholder 16"/>
          <p:cNvSpPr>
            <a:spLocks noGrp="1"/>
          </p:cNvSpPr>
          <p:nvPr>
            <p:ph sz="quarter" idx="4294967295"/>
          </p:nvPr>
        </p:nvSpPr>
        <p:spPr>
          <a:xfrm>
            <a:off x="1102654" y="5491814"/>
            <a:ext cx="3101975" cy="382588"/>
          </a:xfrm>
          <a:prstGeom prst="rect">
            <a:avLst/>
          </a:prstGeom>
        </p:spPr>
        <p:txBody>
          <a:bodyPr/>
          <a:lstStyle/>
          <a:p>
            <a:r>
              <a:rPr lang="en-US" altLang="en-US" sz="2400" dirty="0"/>
              <a:t>horizontal asymptote.</a:t>
            </a:r>
            <a:endParaRPr lang="en-US" sz="2400" dirty="0"/>
          </a:p>
        </p:txBody>
      </p:sp>
    </p:spTree>
    <p:extLst>
      <p:ext uri="{BB962C8B-B14F-4D97-AF65-F5344CB8AC3E}">
        <p14:creationId xmlns:p14="http://schemas.microsoft.com/office/powerpoint/2010/main" xmlns="" val="241412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3F8DC9-1B65-40AE-BB5A-810B79695778}"/>
              </a:ext>
            </a:extLst>
          </p:cNvPr>
          <p:cNvSpPr>
            <a:spLocks noGrp="1"/>
          </p:cNvSpPr>
          <p:nvPr>
            <p:ph type="title"/>
          </p:nvPr>
        </p:nvSpPr>
        <p:spPr>
          <a:xfrm>
            <a:off x="838200" y="384048"/>
            <a:ext cx="10515600" cy="672105"/>
          </a:xfrm>
        </p:spPr>
        <p:txBody>
          <a:bodyPr/>
          <a:lstStyle/>
          <a:p>
            <a:r>
              <a:rPr lang="en-US" altLang="en-US" dirty="0"/>
              <a:t>Example 6 </a:t>
            </a:r>
            <a:r>
              <a:rPr lang="en-US" altLang="en-US" b="0" dirty="0"/>
              <a:t>(2 of 6)</a:t>
            </a:r>
            <a:endParaRPr lang="en-US" dirty="0"/>
          </a:p>
        </p:txBody>
      </p:sp>
      <p:sp>
        <p:nvSpPr>
          <p:cNvPr id="3" name="Content Placeholder 2">
            <a:extLst>
              <a:ext uri="{FF2B5EF4-FFF2-40B4-BE49-F238E27FC236}">
                <a16:creationId xmlns="" xmlns:a16="http://schemas.microsoft.com/office/drawing/2014/main" id="{52DBA936-B864-4AA3-9F9E-21B1E0D5292D}"/>
              </a:ext>
            </a:extLst>
          </p:cNvPr>
          <p:cNvSpPr>
            <a:spLocks noGrp="1"/>
          </p:cNvSpPr>
          <p:nvPr>
            <p:ph sz="quarter" idx="23"/>
          </p:nvPr>
        </p:nvSpPr>
        <p:spPr>
          <a:xfrm>
            <a:off x="736600" y="1289050"/>
            <a:ext cx="3127477" cy="377805"/>
          </a:xfrm>
        </p:spPr>
        <p:txBody>
          <a:bodyPr/>
          <a:lstStyle/>
          <a:p>
            <a:pPr>
              <a:lnSpc>
                <a:spcPct val="100000"/>
              </a:lnSpc>
              <a:spcAft>
                <a:spcPts val="600"/>
              </a:spcAft>
            </a:pPr>
            <a:r>
              <a:rPr lang="en-US" altLang="en-US" dirty="0"/>
              <a:t>But long division gives</a:t>
            </a:r>
            <a:endParaRPr lang="en-US" dirty="0"/>
          </a:p>
        </p:txBody>
      </p:sp>
      <p:graphicFrame>
        <p:nvGraphicFramePr>
          <p:cNvPr id="8" name="Content Placeholder 7" descr="f(x) = ((x^3)/((x^2) + 1))= (x minus (x/((x^2) + 1)))">
            <a:extLst>
              <a:ext uri="{FF2B5EF4-FFF2-40B4-BE49-F238E27FC236}">
                <a16:creationId xmlns="" xmlns:a16="http://schemas.microsoft.com/office/drawing/2014/main" id="{4DE855AA-6D6A-4907-8EB3-6D3BABC2AEFB}"/>
              </a:ext>
            </a:extLst>
          </p:cNvPr>
          <p:cNvGraphicFramePr>
            <a:graphicFrameLocks noGrp="1" noChangeAspect="1"/>
          </p:cNvGraphicFramePr>
          <p:nvPr>
            <p:ph sz="quarter" idx="24"/>
            <p:extLst>
              <p:ext uri="{D42A27DB-BD31-4B8C-83A1-F6EECF244321}">
                <p14:modId xmlns:p14="http://schemas.microsoft.com/office/powerpoint/2010/main" xmlns="" val="3415569826"/>
              </p:ext>
            </p:extLst>
          </p:nvPr>
        </p:nvGraphicFramePr>
        <p:xfrm>
          <a:off x="4167188" y="1562100"/>
          <a:ext cx="3168650" cy="766763"/>
        </p:xfrm>
        <a:graphic>
          <a:graphicData uri="http://schemas.openxmlformats.org/presentationml/2006/ole">
            <p:oleObj spid="_x0000_s515190" name="Equation" r:id="rId3" imgW="78028800" imgH="18897600" progId="Equation.DSMT4">
              <p:embed/>
            </p:oleObj>
          </a:graphicData>
        </a:graphic>
      </p:graphicFrame>
      <p:sp>
        <p:nvSpPr>
          <p:cNvPr id="5" name="Content Placeholder 4">
            <a:extLst>
              <a:ext uri="{FF2B5EF4-FFF2-40B4-BE49-F238E27FC236}">
                <a16:creationId xmlns="" xmlns:a16="http://schemas.microsoft.com/office/drawing/2014/main" id="{B59FC01A-1CD3-448C-AA46-4A40D28BDFFE}"/>
              </a:ext>
            </a:extLst>
          </p:cNvPr>
          <p:cNvSpPr>
            <a:spLocks noGrp="1"/>
          </p:cNvSpPr>
          <p:nvPr>
            <p:ph sz="quarter" idx="25"/>
          </p:nvPr>
        </p:nvSpPr>
        <p:spPr>
          <a:xfrm>
            <a:off x="736600" y="2663312"/>
            <a:ext cx="10712450" cy="772394"/>
          </a:xfrm>
        </p:spPr>
        <p:txBody>
          <a:bodyPr/>
          <a:lstStyle/>
          <a:p>
            <a:pPr>
              <a:spcBef>
                <a:spcPct val="0"/>
              </a:spcBef>
              <a:tabLst>
                <a:tab pos="457200" algn="l"/>
                <a:tab pos="1371600" algn="l"/>
                <a:tab pos="1547813" algn="l"/>
              </a:tabLst>
            </a:pPr>
            <a:r>
              <a:rPr lang="en-US" altLang="en-US" dirty="0"/>
              <a:t>This equation suggests that </a:t>
            </a:r>
            <a:r>
              <a:rPr lang="en-US" altLang="en-US" i="1" dirty="0"/>
              <a:t>y </a:t>
            </a:r>
            <a:r>
              <a:rPr lang="en-US" altLang="en-US" dirty="0"/>
              <a:t>=</a:t>
            </a:r>
            <a:r>
              <a:rPr lang="en-US" altLang="en-US" i="1" dirty="0"/>
              <a:t> x </a:t>
            </a:r>
            <a:r>
              <a:rPr lang="en-US" altLang="en-US" dirty="0"/>
              <a:t>is a candidate for a slant asymptote. </a:t>
            </a:r>
            <a:endParaRPr lang="en-US" altLang="en-US" sz="1200" dirty="0"/>
          </a:p>
          <a:p>
            <a:pPr>
              <a:spcBef>
                <a:spcPct val="0"/>
              </a:spcBef>
              <a:tabLst>
                <a:tab pos="457200" algn="l"/>
                <a:tab pos="1371600" algn="l"/>
                <a:tab pos="1547813" algn="l"/>
              </a:tabLst>
            </a:pPr>
            <a:r>
              <a:rPr lang="en-US" altLang="en-US" dirty="0"/>
              <a:t>In fact,</a:t>
            </a:r>
          </a:p>
        </p:txBody>
      </p:sp>
      <p:graphicFrame>
        <p:nvGraphicFramePr>
          <p:cNvPr id="10" name="Content Placeholder 9" descr="f(x) minus x = negative((x/(x^2) +1))  = negative((1/x)/(1 + (1/(x^2)))) right arrow 0 as x right arrow (plus-minus infinity)">
            <a:extLst>
              <a:ext uri="{FF2B5EF4-FFF2-40B4-BE49-F238E27FC236}">
                <a16:creationId xmlns="" xmlns:a16="http://schemas.microsoft.com/office/drawing/2014/main" id="{63E27A2F-DC1E-4B5C-9AB7-AB15908DA62A}"/>
              </a:ext>
            </a:extLst>
          </p:cNvPr>
          <p:cNvGraphicFramePr>
            <a:graphicFrameLocks noGrp="1" noChangeAspect="1"/>
          </p:cNvGraphicFramePr>
          <p:nvPr>
            <p:ph sz="quarter" idx="26"/>
            <p:extLst>
              <p:ext uri="{D42A27DB-BD31-4B8C-83A1-F6EECF244321}">
                <p14:modId xmlns:p14="http://schemas.microsoft.com/office/powerpoint/2010/main" xmlns="" val="477924777"/>
              </p:ext>
            </p:extLst>
          </p:nvPr>
        </p:nvGraphicFramePr>
        <p:xfrm>
          <a:off x="3444323" y="3435706"/>
          <a:ext cx="5525389" cy="2408503"/>
        </p:xfrm>
        <a:graphic>
          <a:graphicData uri="http://schemas.openxmlformats.org/presentationml/2006/ole">
            <p:oleObj spid="_x0000_s515191" name="Equation" r:id="rId4" imgW="134416800" imgH="58521600" progId="Equation.DSMT4">
              <p:embed/>
            </p:oleObj>
          </a:graphicData>
        </a:graphic>
      </p:graphicFrame>
    </p:spTree>
    <p:extLst>
      <p:ext uri="{BB962C8B-B14F-4D97-AF65-F5344CB8AC3E}">
        <p14:creationId xmlns:p14="http://schemas.microsoft.com/office/powerpoint/2010/main" xmlns="" val="2752659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96EED0-B6FC-4B1E-A934-D56BB1259837}"/>
              </a:ext>
            </a:extLst>
          </p:cNvPr>
          <p:cNvSpPr>
            <a:spLocks noGrp="1"/>
          </p:cNvSpPr>
          <p:nvPr>
            <p:ph type="title"/>
          </p:nvPr>
        </p:nvSpPr>
        <p:spPr>
          <a:xfrm>
            <a:off x="838200" y="384048"/>
            <a:ext cx="10515600" cy="672105"/>
          </a:xfrm>
        </p:spPr>
        <p:txBody>
          <a:bodyPr/>
          <a:lstStyle/>
          <a:p>
            <a:r>
              <a:rPr lang="en-US" altLang="en-US" dirty="0"/>
              <a:t>Example 6 </a:t>
            </a:r>
            <a:r>
              <a:rPr lang="en-US" altLang="en-US" b="0" dirty="0"/>
              <a:t>(3 of 6)</a:t>
            </a:r>
            <a:endParaRPr lang="en-US" dirty="0"/>
          </a:p>
        </p:txBody>
      </p:sp>
      <p:sp>
        <p:nvSpPr>
          <p:cNvPr id="3" name="Content Placeholder 2">
            <a:extLst>
              <a:ext uri="{FF2B5EF4-FFF2-40B4-BE49-F238E27FC236}">
                <a16:creationId xmlns="" xmlns:a16="http://schemas.microsoft.com/office/drawing/2014/main" id="{24D78035-1CBA-4CFC-B22D-23C35393A741}"/>
              </a:ext>
            </a:extLst>
          </p:cNvPr>
          <p:cNvSpPr>
            <a:spLocks noGrp="1"/>
          </p:cNvSpPr>
          <p:nvPr>
            <p:ph sz="quarter" idx="23"/>
          </p:nvPr>
        </p:nvSpPr>
        <p:spPr>
          <a:xfrm>
            <a:off x="736600" y="1289050"/>
            <a:ext cx="5128491" cy="379219"/>
          </a:xfrm>
        </p:spPr>
        <p:txBody>
          <a:bodyPr/>
          <a:lstStyle/>
          <a:p>
            <a:pPr>
              <a:lnSpc>
                <a:spcPct val="100000"/>
              </a:lnSpc>
              <a:spcAft>
                <a:spcPts val="600"/>
              </a:spcAft>
            </a:pPr>
            <a:r>
              <a:rPr lang="en-US" altLang="en-US" dirty="0"/>
              <a:t>So the line </a:t>
            </a:r>
            <a:r>
              <a:rPr lang="en-US" altLang="en-US" i="1" dirty="0"/>
              <a:t>y</a:t>
            </a:r>
            <a:r>
              <a:rPr lang="en-US" altLang="en-US" dirty="0"/>
              <a:t> = </a:t>
            </a:r>
            <a:r>
              <a:rPr lang="en-US" altLang="en-US" i="1" dirty="0"/>
              <a:t>x</a:t>
            </a:r>
            <a:r>
              <a:rPr lang="en-US" altLang="en-US" dirty="0"/>
              <a:t> is a slant asymptote.</a:t>
            </a:r>
          </a:p>
        </p:txBody>
      </p:sp>
      <p:sp>
        <p:nvSpPr>
          <p:cNvPr id="4" name="Content Placeholder 3">
            <a:extLst>
              <a:ext uri="{FF2B5EF4-FFF2-40B4-BE49-F238E27FC236}">
                <a16:creationId xmlns="" xmlns:a16="http://schemas.microsoft.com/office/drawing/2014/main" id="{43B50A7E-BC8B-4A58-B6F3-E8C60C5F9822}"/>
              </a:ext>
            </a:extLst>
          </p:cNvPr>
          <p:cNvSpPr>
            <a:spLocks noGrp="1"/>
          </p:cNvSpPr>
          <p:nvPr>
            <p:ph sz="quarter" idx="24"/>
          </p:nvPr>
        </p:nvSpPr>
        <p:spPr>
          <a:xfrm>
            <a:off x="736600" y="2133648"/>
            <a:ext cx="5690704" cy="346075"/>
          </a:xfrm>
        </p:spPr>
        <p:txBody>
          <a:bodyPr/>
          <a:lstStyle/>
          <a:p>
            <a:r>
              <a:rPr lang="en-US" b="1" dirty="0"/>
              <a:t>E. </a:t>
            </a:r>
            <a:r>
              <a:rPr lang="en-IN" b="1" dirty="0"/>
              <a:t>Intervals of Increase or Decrease</a:t>
            </a:r>
            <a:endParaRPr lang="en-US" b="1" dirty="0"/>
          </a:p>
        </p:txBody>
      </p:sp>
      <p:graphicFrame>
        <p:nvGraphicFramePr>
          <p:cNvPr id="8" name="Content Placeholder 7" descr="f prime(x) = 3(x^2)(((x^2) + 1)) minus (x^3) * 2x/(((x^2) + 1)^2)&#10; = (((x^2)((x^2) + 3))/(((x^2) + 1)^2))">
            <a:extLst>
              <a:ext uri="{FF2B5EF4-FFF2-40B4-BE49-F238E27FC236}">
                <a16:creationId xmlns="" xmlns:a16="http://schemas.microsoft.com/office/drawing/2014/main" id="{0BFCD728-6C26-4A43-B2A1-0BBAC7A068B4}"/>
              </a:ext>
            </a:extLst>
          </p:cNvPr>
          <p:cNvGraphicFramePr>
            <a:graphicFrameLocks noGrp="1" noChangeAspect="1"/>
          </p:cNvGraphicFramePr>
          <p:nvPr>
            <p:ph sz="quarter" idx="25"/>
            <p:extLst>
              <p:ext uri="{D42A27DB-BD31-4B8C-83A1-F6EECF244321}">
                <p14:modId xmlns:p14="http://schemas.microsoft.com/office/powerpoint/2010/main" xmlns="" val="3635222906"/>
              </p:ext>
            </p:extLst>
          </p:nvPr>
        </p:nvGraphicFramePr>
        <p:xfrm>
          <a:off x="4060825" y="2520950"/>
          <a:ext cx="3717925" cy="2352675"/>
        </p:xfrm>
        <a:graphic>
          <a:graphicData uri="http://schemas.openxmlformats.org/presentationml/2006/ole">
            <p:oleObj spid="_x0000_s516217" name="Equation" r:id="rId3" imgW="4012920" imgH="2539800" progId="Equation.DSMT4">
              <p:embed/>
            </p:oleObj>
          </a:graphicData>
        </a:graphic>
      </p:graphicFrame>
      <p:sp>
        <p:nvSpPr>
          <p:cNvPr id="6" name="Content Placeholder 5">
            <a:extLst>
              <a:ext uri="{FF2B5EF4-FFF2-40B4-BE49-F238E27FC236}">
                <a16:creationId xmlns="" xmlns:a16="http://schemas.microsoft.com/office/drawing/2014/main" id="{622BA2D5-217A-4278-B9E0-35085E9E2891}"/>
              </a:ext>
            </a:extLst>
          </p:cNvPr>
          <p:cNvSpPr>
            <a:spLocks noGrp="1"/>
          </p:cNvSpPr>
          <p:nvPr>
            <p:ph sz="quarter" idx="26"/>
          </p:nvPr>
        </p:nvSpPr>
        <p:spPr>
          <a:xfrm>
            <a:off x="736600" y="5111519"/>
            <a:ext cx="1203036" cy="321474"/>
          </a:xfrm>
        </p:spPr>
        <p:txBody>
          <a:bodyPr/>
          <a:lstStyle/>
          <a:p>
            <a:pPr marL="339725">
              <a:spcBef>
                <a:spcPct val="0"/>
              </a:spcBef>
              <a:tabLst>
                <a:tab pos="457200" algn="l"/>
                <a:tab pos="1371600" algn="l"/>
                <a:tab pos="1547813" algn="l"/>
              </a:tabLst>
            </a:pPr>
            <a:r>
              <a:rPr lang="en-US" altLang="en-US" dirty="0"/>
              <a:t>Since</a:t>
            </a:r>
          </a:p>
        </p:txBody>
      </p:sp>
      <p:graphicFrame>
        <p:nvGraphicFramePr>
          <p:cNvPr id="5" name="Content Placeholder 4" descr="f prime (x) &gt; 0 "/>
          <p:cNvGraphicFramePr>
            <a:graphicFrameLocks noGrp="1" noChangeAspect="1"/>
          </p:cNvGraphicFramePr>
          <p:nvPr>
            <p:ph sz="quarter" idx="29"/>
            <p:extLst>
              <p:ext uri="{D42A27DB-BD31-4B8C-83A1-F6EECF244321}">
                <p14:modId xmlns:p14="http://schemas.microsoft.com/office/powerpoint/2010/main" xmlns="" val="2660337300"/>
              </p:ext>
            </p:extLst>
          </p:nvPr>
        </p:nvGraphicFramePr>
        <p:xfrm>
          <a:off x="1885950" y="5116810"/>
          <a:ext cx="1109663" cy="385762"/>
        </p:xfrm>
        <a:graphic>
          <a:graphicData uri="http://schemas.openxmlformats.org/presentationml/2006/ole">
            <p:oleObj spid="_x0000_s516218" name="Equation" r:id="rId4" imgW="14020800" imgH="4876800" progId="Equation.DSMT4">
              <p:embed/>
            </p:oleObj>
          </a:graphicData>
        </a:graphic>
      </p:graphicFrame>
      <p:sp>
        <p:nvSpPr>
          <p:cNvPr id="12" name="Content Placeholder 33"/>
          <p:cNvSpPr>
            <a:spLocks noGrp="1"/>
          </p:cNvSpPr>
          <p:nvPr>
            <p:ph sz="quarter" idx="32"/>
          </p:nvPr>
        </p:nvSpPr>
        <p:spPr>
          <a:xfrm>
            <a:off x="2952174" y="5124508"/>
            <a:ext cx="6207414" cy="406400"/>
          </a:xfrm>
        </p:spPr>
        <p:txBody>
          <a:bodyPr/>
          <a:lstStyle/>
          <a:p>
            <a:r>
              <a:rPr lang="en-US" altLang="en-US" sz="2400" dirty="0"/>
              <a:t> for all </a:t>
            </a:r>
            <a:r>
              <a:rPr lang="en-US" altLang="en-US" sz="2400" i="1" dirty="0"/>
              <a:t>x</a:t>
            </a:r>
            <a:r>
              <a:rPr lang="en-US" altLang="en-US" sz="2400" dirty="0"/>
              <a:t> (except 0), </a:t>
            </a:r>
            <a:r>
              <a:rPr lang="en-US" altLang="en-US" sz="2400" i="1" dirty="0"/>
              <a:t>f</a:t>
            </a:r>
            <a:r>
              <a:rPr lang="en-US" altLang="en-US" sz="2400" dirty="0"/>
              <a:t> is increasing on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sym typeface="Symbol" panose="05050102010706020507" pitchFamily="18" charset="2"/>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t>).</a:t>
            </a:r>
            <a:endParaRPr lang="en-US" sz="2400" dirty="0"/>
          </a:p>
        </p:txBody>
      </p:sp>
      <p:sp>
        <p:nvSpPr>
          <p:cNvPr id="11" name="Content Placeholder 31"/>
          <p:cNvSpPr>
            <a:spLocks noGrp="1"/>
          </p:cNvSpPr>
          <p:nvPr>
            <p:ph sz="quarter" idx="31"/>
          </p:nvPr>
        </p:nvSpPr>
        <p:spPr>
          <a:xfrm>
            <a:off x="741219" y="5679937"/>
            <a:ext cx="8164241" cy="356854"/>
          </a:xfrm>
        </p:spPr>
        <p:txBody>
          <a:bodyPr/>
          <a:lstStyle/>
          <a:p>
            <a:r>
              <a:rPr lang="en-US" altLang="en-US" sz="2400" b="1" dirty="0"/>
              <a:t>F. </a:t>
            </a:r>
            <a:r>
              <a:rPr lang="en-IN" sz="2400" b="1" dirty="0"/>
              <a:t>Local Maximum or Minimum Values </a:t>
            </a:r>
            <a:r>
              <a:rPr lang="en-US" altLang="en-US" sz="2400" dirty="0"/>
              <a:t>Although</a:t>
            </a:r>
            <a:endParaRPr lang="en-US" sz="2400" dirty="0"/>
          </a:p>
        </p:txBody>
      </p:sp>
      <p:graphicFrame>
        <p:nvGraphicFramePr>
          <p:cNvPr id="13" name="Content Placeholder 4" descr="f prime (0) = 0, f prime"/>
          <p:cNvGraphicFramePr>
            <a:graphicFrameLocks noGrp="1" noChangeAspect="1"/>
          </p:cNvGraphicFramePr>
          <p:nvPr>
            <p:ph sz="quarter" idx="30"/>
            <p:extLst>
              <p:ext uri="{D42A27DB-BD31-4B8C-83A1-F6EECF244321}">
                <p14:modId xmlns:p14="http://schemas.microsoft.com/office/powerpoint/2010/main" xmlns="" val="113032642"/>
              </p:ext>
            </p:extLst>
          </p:nvPr>
        </p:nvGraphicFramePr>
        <p:xfrm>
          <a:off x="7583557" y="5664497"/>
          <a:ext cx="1557337" cy="407988"/>
        </p:xfrm>
        <a:graphic>
          <a:graphicData uri="http://schemas.openxmlformats.org/presentationml/2006/ole">
            <p:oleObj spid="_x0000_s516219" name="Equation" r:id="rId5" imgW="18592800" imgH="4876800" progId="Equation.DSMT4">
              <p:embed/>
            </p:oleObj>
          </a:graphicData>
        </a:graphic>
      </p:graphicFrame>
      <p:sp>
        <p:nvSpPr>
          <p:cNvPr id="7" name="Content Placeholder 28"/>
          <p:cNvSpPr>
            <a:spLocks noGrp="1"/>
          </p:cNvSpPr>
          <p:nvPr>
            <p:ph sz="quarter" idx="27"/>
          </p:nvPr>
        </p:nvSpPr>
        <p:spPr>
          <a:xfrm>
            <a:off x="1073434" y="6062875"/>
            <a:ext cx="10040196" cy="376696"/>
          </a:xfrm>
        </p:spPr>
        <p:txBody>
          <a:bodyPr/>
          <a:lstStyle/>
          <a:p>
            <a:r>
              <a:rPr lang="en-US" altLang="en-US" sz="2400" dirty="0"/>
              <a:t>does not change sign at 0, so there is no local maximum or minimum.</a:t>
            </a:r>
            <a:endParaRPr lang="en-US" sz="2400" dirty="0"/>
          </a:p>
        </p:txBody>
      </p:sp>
    </p:spTree>
    <p:extLst>
      <p:ext uri="{BB962C8B-B14F-4D97-AF65-F5344CB8AC3E}">
        <p14:creationId xmlns:p14="http://schemas.microsoft.com/office/powerpoint/2010/main" xmlns="" val="2356207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C58D7C-6B51-4996-8A54-D0E4A4F5AFAD}"/>
              </a:ext>
            </a:extLst>
          </p:cNvPr>
          <p:cNvSpPr>
            <a:spLocks noGrp="1"/>
          </p:cNvSpPr>
          <p:nvPr>
            <p:ph type="title"/>
          </p:nvPr>
        </p:nvSpPr>
        <p:spPr>
          <a:xfrm>
            <a:off x="838200" y="384048"/>
            <a:ext cx="10515600" cy="672105"/>
          </a:xfrm>
        </p:spPr>
        <p:txBody>
          <a:bodyPr/>
          <a:lstStyle/>
          <a:p>
            <a:r>
              <a:rPr lang="en-US" altLang="en-US" dirty="0"/>
              <a:t>Example 6 </a:t>
            </a:r>
            <a:r>
              <a:rPr lang="en-US" altLang="en-US" b="0" dirty="0"/>
              <a:t>(4 of 6)</a:t>
            </a:r>
            <a:endParaRPr lang="en-US" dirty="0"/>
          </a:p>
        </p:txBody>
      </p:sp>
      <p:sp>
        <p:nvSpPr>
          <p:cNvPr id="3" name="Content Placeholder 2">
            <a:extLst>
              <a:ext uri="{FF2B5EF4-FFF2-40B4-BE49-F238E27FC236}">
                <a16:creationId xmlns="" xmlns:a16="http://schemas.microsoft.com/office/drawing/2014/main" id="{5C86CC3F-D567-4159-AD93-D2951EBA1AAF}"/>
              </a:ext>
            </a:extLst>
          </p:cNvPr>
          <p:cNvSpPr>
            <a:spLocks noGrp="1"/>
          </p:cNvSpPr>
          <p:nvPr>
            <p:ph sz="quarter" idx="23"/>
          </p:nvPr>
        </p:nvSpPr>
        <p:spPr>
          <a:xfrm>
            <a:off x="736601" y="1289304"/>
            <a:ext cx="8632686" cy="420549"/>
          </a:xfrm>
        </p:spPr>
        <p:txBody>
          <a:bodyPr/>
          <a:lstStyle/>
          <a:p>
            <a:r>
              <a:rPr lang="en-US" altLang="en-US" b="1" dirty="0"/>
              <a:t>G. </a:t>
            </a:r>
            <a:r>
              <a:rPr lang="en-IN" b="1" dirty="0"/>
              <a:t>Concavity and Points of Inflection</a:t>
            </a:r>
            <a:endParaRPr lang="en-US" altLang="en-US" b="1" dirty="0"/>
          </a:p>
        </p:txBody>
      </p:sp>
      <p:graphicFrame>
        <p:nvGraphicFramePr>
          <p:cNvPr id="8" name="Content Placeholder 7" descr="f prime prime (x) = (4x^3 + 6 x) (x^2 + 1)^2 minus (x^4 + 3x^2) * 2 (x^2 + 1) 2x /(x^2 + 1)^4  =  (2x(3 minus (x^2)))/(((x^3) + 1))^(3)">
            <a:extLst>
              <a:ext uri="{FF2B5EF4-FFF2-40B4-BE49-F238E27FC236}">
                <a16:creationId xmlns="" xmlns:a16="http://schemas.microsoft.com/office/drawing/2014/main" id="{140FBB2F-152A-48CA-AF23-2F48FCF48230}"/>
              </a:ext>
            </a:extLst>
          </p:cNvPr>
          <p:cNvGraphicFramePr>
            <a:graphicFrameLocks noGrp="1" noChangeAspect="1"/>
          </p:cNvGraphicFramePr>
          <p:nvPr>
            <p:ph sz="quarter" idx="24"/>
            <p:extLst>
              <p:ext uri="{D42A27DB-BD31-4B8C-83A1-F6EECF244321}">
                <p14:modId xmlns:p14="http://schemas.microsoft.com/office/powerpoint/2010/main" xmlns="" val="4222030850"/>
              </p:ext>
            </p:extLst>
          </p:nvPr>
        </p:nvGraphicFramePr>
        <p:xfrm>
          <a:off x="1373911" y="2161507"/>
          <a:ext cx="8562975" cy="1201737"/>
        </p:xfrm>
        <a:graphic>
          <a:graphicData uri="http://schemas.openxmlformats.org/presentationml/2006/ole">
            <p:oleObj spid="_x0000_s517230" name="Equation" r:id="rId3" imgW="8686800" imgH="1218960" progId="Equation.DSMT4">
              <p:embed/>
            </p:oleObj>
          </a:graphicData>
        </a:graphic>
      </p:graphicFrame>
    </p:spTree>
    <p:extLst>
      <p:ext uri="{BB962C8B-B14F-4D97-AF65-F5344CB8AC3E}">
        <p14:creationId xmlns:p14="http://schemas.microsoft.com/office/powerpoint/2010/main" xmlns="" val="3349665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C66E14-B01A-4C4C-A76D-47208B3C79E2}"/>
              </a:ext>
            </a:extLst>
          </p:cNvPr>
          <p:cNvSpPr>
            <a:spLocks noGrp="1"/>
          </p:cNvSpPr>
          <p:nvPr>
            <p:ph type="title"/>
          </p:nvPr>
        </p:nvSpPr>
        <p:spPr/>
        <p:txBody>
          <a:bodyPr/>
          <a:lstStyle/>
          <a:p>
            <a:r>
              <a:rPr lang="en-US" altLang="en-US" dirty="0"/>
              <a:t>Example 6 </a:t>
            </a:r>
            <a:r>
              <a:rPr lang="en-US" altLang="en-US" b="0" dirty="0"/>
              <a:t>(5 of 6)</a:t>
            </a:r>
            <a:endParaRPr lang="en-US" dirty="0"/>
          </a:p>
        </p:txBody>
      </p:sp>
      <p:sp>
        <p:nvSpPr>
          <p:cNvPr id="42" name="Content Placeholder 3">
            <a:extLst>
              <a:ext uri="{FF2B5EF4-FFF2-40B4-BE49-F238E27FC236}">
                <a16:creationId xmlns="" xmlns:a16="http://schemas.microsoft.com/office/drawing/2014/main" id="{7ED3AC1B-D954-4AF6-B245-DD2BD363CFE4}"/>
              </a:ext>
            </a:extLst>
          </p:cNvPr>
          <p:cNvSpPr>
            <a:spLocks noGrp="1"/>
          </p:cNvSpPr>
          <p:nvPr>
            <p:ph sz="quarter" idx="24"/>
          </p:nvPr>
        </p:nvSpPr>
        <p:spPr>
          <a:xfrm>
            <a:off x="740664" y="1289304"/>
            <a:ext cx="1117165" cy="328612"/>
          </a:xfrm>
        </p:spPr>
        <p:txBody>
          <a:bodyPr/>
          <a:lstStyle/>
          <a:p>
            <a:pPr>
              <a:lnSpc>
                <a:spcPct val="100000"/>
              </a:lnSpc>
            </a:pPr>
            <a:r>
              <a:rPr lang="en-US" altLang="en-US" dirty="0"/>
              <a:t>Since</a:t>
            </a:r>
            <a:endParaRPr lang="en-IN" dirty="0"/>
          </a:p>
        </p:txBody>
      </p:sp>
      <p:graphicFrame>
        <p:nvGraphicFramePr>
          <p:cNvPr id="4" name="Content Placeholder 3" descr="f prime prime = 0 when x= 0 or x=  plus-minus(sqrt(3)),"/>
          <p:cNvGraphicFramePr>
            <a:graphicFrameLocks noGrp="1" noChangeAspect="1"/>
          </p:cNvGraphicFramePr>
          <p:nvPr>
            <p:ph sz="quarter" idx="24"/>
            <p:extLst>
              <p:ext uri="{D42A27DB-BD31-4B8C-83A1-F6EECF244321}">
                <p14:modId xmlns:p14="http://schemas.microsoft.com/office/powerpoint/2010/main" xmlns="" val="2459984928"/>
              </p:ext>
            </p:extLst>
          </p:nvPr>
        </p:nvGraphicFramePr>
        <p:xfrm>
          <a:off x="1616905" y="1255535"/>
          <a:ext cx="4821238" cy="477837"/>
        </p:xfrm>
        <a:graphic>
          <a:graphicData uri="http://schemas.openxmlformats.org/presentationml/2006/ole">
            <p:oleObj spid="_x0000_s518796" name="Equation" r:id="rId3" imgW="4356000" imgH="431640" progId="Equation.DSMT4">
              <p:embed/>
            </p:oleObj>
          </a:graphicData>
        </a:graphic>
      </p:graphicFrame>
      <p:sp>
        <p:nvSpPr>
          <p:cNvPr id="43" name="Content Placeholder 9">
            <a:extLst>
              <a:ext uri="{FF2B5EF4-FFF2-40B4-BE49-F238E27FC236}">
                <a16:creationId xmlns="" xmlns:a16="http://schemas.microsoft.com/office/drawing/2014/main" id="{E409AF70-DA5A-4CCE-92B1-C0949C78E060}"/>
              </a:ext>
            </a:extLst>
          </p:cNvPr>
          <p:cNvSpPr>
            <a:spLocks noGrp="1"/>
          </p:cNvSpPr>
          <p:nvPr>
            <p:ph sz="quarter" idx="27"/>
          </p:nvPr>
        </p:nvSpPr>
        <p:spPr>
          <a:xfrm>
            <a:off x="6565504" y="1297739"/>
            <a:ext cx="4132563" cy="434975"/>
          </a:xfrm>
        </p:spPr>
        <p:txBody>
          <a:bodyPr/>
          <a:lstStyle/>
          <a:p>
            <a:pPr>
              <a:lnSpc>
                <a:spcPct val="100000"/>
              </a:lnSpc>
            </a:pPr>
            <a:r>
              <a:rPr lang="en-US" altLang="en-US" dirty="0"/>
              <a:t>we set up the following chart:</a:t>
            </a:r>
            <a:endParaRPr lang="en-US" dirty="0"/>
          </a:p>
        </p:txBody>
      </p:sp>
      <p:pic>
        <p:nvPicPr>
          <p:cNvPr id="518795" name="Picture 651" descr="The following table gives the following information about the function. &#10;(Row 1) Interval: x &lt; negative sqrt(3). x: negative. 3 minus x^2: negative. (x^2 + 1)^3: positive. F prime prime (x): positive. F: concave upward on (negative infinity, negative sqrt (3)).&#10;(Row 2). Interval: negative sqrt (3) &lt; x &lt; 0. x: negative. 3 minus x^2: positive. (x^2 + 1) : positive. f prime prime (x): negative. f: Concave downward on (negative sqrt(3), 0).&#10;(Row 3). Interval: 0 &lt; x &lt; sqrt(3). x: positive. 3 minus x^2: positive. (x^2 + 1)^3: positive. f: concave upward on (0, sqrt(3).&#10;(Row 4). Interval: x &gt; 3. x: positive. 3 minus x^2: negative. (x^2 minus 1)^3: positive. f: concave downward on (sqrt(3), infinity)."/>
          <p:cNvPicPr>
            <a:picLocks noGrp="1" noChangeAspect="1" noChangeArrowheads="1"/>
          </p:cNvPicPr>
          <p:nvPr>
            <p:ph sz="quarter" idx="23"/>
          </p:nvPr>
        </p:nvPicPr>
        <p:blipFill>
          <a:blip r:embed="rId4">
            <a:extLst>
              <a:ext uri="{28A0092B-C50C-407E-A947-70E740481C1C}">
                <a14:useLocalDpi xmlns:a14="http://schemas.microsoft.com/office/drawing/2010/main" xmlns="" val="0"/>
              </a:ext>
            </a:extLst>
          </a:blip>
          <a:srcRect/>
          <a:stretch>
            <a:fillRect/>
          </a:stretch>
        </p:blipFill>
        <p:spPr bwMode="auto">
          <a:xfrm>
            <a:off x="1918763" y="1915771"/>
            <a:ext cx="8280586" cy="20794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Content Placeholder 13">
            <a:extLst>
              <a:ext uri="{FF2B5EF4-FFF2-40B4-BE49-F238E27FC236}">
                <a16:creationId xmlns="" xmlns:a16="http://schemas.microsoft.com/office/drawing/2014/main" id="{2975DA61-4407-4722-B314-84DCB96C8210}"/>
              </a:ext>
            </a:extLst>
          </p:cNvPr>
          <p:cNvSpPr>
            <a:spLocks noGrp="1"/>
          </p:cNvSpPr>
          <p:nvPr>
            <p:ph sz="quarter" idx="34"/>
          </p:nvPr>
        </p:nvSpPr>
        <p:spPr>
          <a:xfrm>
            <a:off x="723898" y="4771532"/>
            <a:ext cx="3612128" cy="333350"/>
          </a:xfrm>
        </p:spPr>
        <p:txBody>
          <a:bodyPr/>
          <a:lstStyle/>
          <a:p>
            <a:r>
              <a:rPr lang="en-US" altLang="en-US" dirty="0"/>
              <a:t>The points of inflection are</a:t>
            </a:r>
            <a:endParaRPr lang="en-US" dirty="0"/>
          </a:p>
        </p:txBody>
      </p:sp>
      <p:graphicFrame>
        <p:nvGraphicFramePr>
          <p:cNvPr id="41" name="Content Placeholder 40" descr="(negative(srqt(3)), ((negative(3/4)(sqrt(3))), (0, 0),  and (srqt(3), ((3/4)(sqrt(3)).">
            <a:extLst>
              <a:ext uri="{FF2B5EF4-FFF2-40B4-BE49-F238E27FC236}">
                <a16:creationId xmlns="" xmlns:a16="http://schemas.microsoft.com/office/drawing/2014/main" id="{9034FEEE-9D03-4168-B3F1-1333FA1353C3}"/>
              </a:ext>
            </a:extLst>
          </p:cNvPr>
          <p:cNvGraphicFramePr>
            <a:graphicFrameLocks noGrp="1" noChangeAspect="1"/>
          </p:cNvGraphicFramePr>
          <p:nvPr>
            <p:ph sz="quarter" idx="35"/>
            <p:extLst>
              <p:ext uri="{D42A27DB-BD31-4B8C-83A1-F6EECF244321}">
                <p14:modId xmlns:p14="http://schemas.microsoft.com/office/powerpoint/2010/main" xmlns="" val="2252910825"/>
              </p:ext>
            </p:extLst>
          </p:nvPr>
        </p:nvGraphicFramePr>
        <p:xfrm>
          <a:off x="4370388" y="4573798"/>
          <a:ext cx="5280025" cy="785813"/>
        </p:xfrm>
        <a:graphic>
          <a:graphicData uri="http://schemas.openxmlformats.org/presentationml/2006/ole">
            <p:oleObj spid="_x0000_s518797" name="Equation" r:id="rId5" imgW="131064000" imgH="19507200" progId="Equation.DSMT4">
              <p:embed/>
            </p:oleObj>
          </a:graphicData>
        </a:graphic>
      </p:graphicFrame>
    </p:spTree>
    <p:extLst>
      <p:ext uri="{BB962C8B-B14F-4D97-AF65-F5344CB8AC3E}">
        <p14:creationId xmlns:p14="http://schemas.microsoft.com/office/powerpoint/2010/main" xmlns="" val="1852964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E977E9-3A43-492B-8F72-AC2B000C6E74}"/>
              </a:ext>
            </a:extLst>
          </p:cNvPr>
          <p:cNvSpPr>
            <a:spLocks noGrp="1"/>
          </p:cNvSpPr>
          <p:nvPr>
            <p:ph type="title"/>
          </p:nvPr>
        </p:nvSpPr>
        <p:spPr>
          <a:xfrm>
            <a:off x="838200" y="384048"/>
            <a:ext cx="10515600" cy="503093"/>
          </a:xfrm>
        </p:spPr>
        <p:txBody>
          <a:bodyPr/>
          <a:lstStyle/>
          <a:p>
            <a:r>
              <a:rPr lang="en-US" altLang="en-US" dirty="0"/>
              <a:t>Example 6 </a:t>
            </a:r>
            <a:r>
              <a:rPr lang="en-US" altLang="en-US" b="0" dirty="0"/>
              <a:t>(6 of 6)</a:t>
            </a:r>
            <a:endParaRPr lang="en-US" dirty="0"/>
          </a:p>
        </p:txBody>
      </p:sp>
      <p:sp>
        <p:nvSpPr>
          <p:cNvPr id="3" name="Content Placeholder 2">
            <a:extLst>
              <a:ext uri="{FF2B5EF4-FFF2-40B4-BE49-F238E27FC236}">
                <a16:creationId xmlns="" xmlns:a16="http://schemas.microsoft.com/office/drawing/2014/main" id="{2CA5CBFC-9578-4829-A9DB-ABEAADA07CB3}"/>
              </a:ext>
            </a:extLst>
          </p:cNvPr>
          <p:cNvSpPr>
            <a:spLocks noGrp="1"/>
          </p:cNvSpPr>
          <p:nvPr>
            <p:ph sz="quarter" idx="23"/>
          </p:nvPr>
        </p:nvSpPr>
        <p:spPr>
          <a:xfrm>
            <a:off x="736600" y="1289050"/>
            <a:ext cx="10718800" cy="410441"/>
          </a:xfrm>
        </p:spPr>
        <p:txBody>
          <a:bodyPr/>
          <a:lstStyle/>
          <a:p>
            <a:pPr>
              <a:lnSpc>
                <a:spcPct val="100000"/>
              </a:lnSpc>
            </a:pPr>
            <a:r>
              <a:rPr lang="en-US" altLang="en-US" b="1" dirty="0"/>
              <a:t>H. </a:t>
            </a:r>
            <a:r>
              <a:rPr lang="en-US" b="1" dirty="0"/>
              <a:t>Sketch the Curve </a:t>
            </a:r>
            <a:r>
              <a:rPr lang="en-US" altLang="en-US" dirty="0"/>
              <a:t>The graph of </a:t>
            </a:r>
            <a:r>
              <a:rPr lang="en-US" altLang="en-US" i="1" dirty="0"/>
              <a:t>f</a:t>
            </a:r>
            <a:r>
              <a:rPr lang="en-US" altLang="en-US" dirty="0"/>
              <a:t> is sketched in Figure 13.</a:t>
            </a:r>
          </a:p>
        </p:txBody>
      </p:sp>
      <p:sp>
        <p:nvSpPr>
          <p:cNvPr id="5" name="Content Placeholder 4">
            <a:extLst>
              <a:ext uri="{FF2B5EF4-FFF2-40B4-BE49-F238E27FC236}">
                <a16:creationId xmlns="" xmlns:a16="http://schemas.microsoft.com/office/drawing/2014/main" id="{4B9F6889-0D1B-4C03-9192-A42A82D835AE}"/>
              </a:ext>
            </a:extLst>
          </p:cNvPr>
          <p:cNvSpPr>
            <a:spLocks noGrp="1"/>
          </p:cNvSpPr>
          <p:nvPr>
            <p:ph sz="quarter" idx="25"/>
          </p:nvPr>
        </p:nvSpPr>
        <p:spPr>
          <a:xfrm>
            <a:off x="5592574" y="5673259"/>
            <a:ext cx="1087587" cy="201365"/>
          </a:xfrm>
        </p:spPr>
        <p:txBody>
          <a:bodyPr/>
          <a:lstStyle/>
          <a:p>
            <a:pPr algn="ctr"/>
            <a:r>
              <a:rPr lang="en-US" altLang="en-US" sz="1200" b="1" dirty="0"/>
              <a:t>Figure 13</a:t>
            </a:r>
          </a:p>
        </p:txBody>
      </p:sp>
      <p:pic>
        <p:nvPicPr>
          <p:cNvPr id="7" name="Content Placeholder 6" descr="A curve and a dotted line are graphed on the x y coordinate plane. The line starts from the bottom left of the viewing window on the third quadrant, goes up and to the right through the origin and exits to the top right of the viewing window on the first quadrant. It is labeled y = x. The curve starts from the bottom left of the viewing window on the third quadrant above the line, rises and passes through the points (negative sqrt 3, negative 3 sqrt (3)∕4), (0, 0), (sqrt 3, 3 sqrt (3)∕4), and exits to the top right of the viewing window on the first quadrant below the line. The equation of the curve is y = x^3∕x^2 + 1. The three points through which the curve passes are labeled inflection points. ">
            <a:extLst>
              <a:ext uri="{FF2B5EF4-FFF2-40B4-BE49-F238E27FC236}">
                <a16:creationId xmlns="" xmlns:a16="http://schemas.microsoft.com/office/drawing/2014/main" id="{EF0F27C4-43CC-4100-8DB6-1FF3ECC90B62}"/>
              </a:ext>
            </a:extLst>
          </p:cNvPr>
          <p:cNvPicPr>
            <a:picLocks noGrp="1" noChangeAspect="1"/>
          </p:cNvPicPr>
          <p:nvPr>
            <p:ph sz="quarter" idx="24"/>
          </p:nvPr>
        </p:nvPicPr>
        <p:blipFill>
          <a:blip r:embed="rId2"/>
          <a:stretch>
            <a:fillRect/>
          </a:stretch>
        </p:blipFill>
        <p:spPr>
          <a:xfrm>
            <a:off x="4390831" y="2147666"/>
            <a:ext cx="3200140" cy="3104239"/>
          </a:xfrm>
          <a:prstGeom prst="rect">
            <a:avLst/>
          </a:prstGeom>
        </p:spPr>
      </p:pic>
    </p:spTree>
    <p:extLst>
      <p:ext uri="{BB962C8B-B14F-4D97-AF65-F5344CB8AC3E}">
        <p14:creationId xmlns:p14="http://schemas.microsoft.com/office/powerpoint/2010/main" xmlns="" val="406697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Guidelines for Sketching a Curve</a:t>
            </a:r>
            <a:endParaRPr lang="en-IN" sz="4000" dirty="0">
              <a:solidFill>
                <a:srgbClr val="0079C2"/>
              </a:solidFill>
            </a:endParaRPr>
          </a:p>
        </p:txBody>
      </p:sp>
    </p:spTree>
    <p:extLst>
      <p:ext uri="{BB962C8B-B14F-4D97-AF65-F5344CB8AC3E}">
        <p14:creationId xmlns:p14="http://schemas.microsoft.com/office/powerpoint/2010/main" xmlns="" val="4150317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1F2EC4-F1FB-45C5-84B5-54EC293F15DF}"/>
              </a:ext>
            </a:extLst>
          </p:cNvPr>
          <p:cNvSpPr>
            <a:spLocks noGrp="1"/>
          </p:cNvSpPr>
          <p:nvPr>
            <p:ph type="title"/>
          </p:nvPr>
        </p:nvSpPr>
        <p:spPr/>
        <p:txBody>
          <a:bodyPr/>
          <a:lstStyle/>
          <a:p>
            <a:r>
              <a:rPr lang="en-US" altLang="en-US" dirty="0"/>
              <a:t>Guidelines for Sketching a Curve </a:t>
            </a:r>
            <a:r>
              <a:rPr lang="en-US" altLang="en-US" b="0" dirty="0"/>
              <a:t>(1 of 11)</a:t>
            </a:r>
            <a:endParaRPr lang="en-US" b="0" dirty="0"/>
          </a:p>
        </p:txBody>
      </p:sp>
      <p:sp>
        <p:nvSpPr>
          <p:cNvPr id="3" name="Text Placeholder 2">
            <a:extLst>
              <a:ext uri="{FF2B5EF4-FFF2-40B4-BE49-F238E27FC236}">
                <a16:creationId xmlns="" xmlns:a16="http://schemas.microsoft.com/office/drawing/2014/main" id="{AF3A363F-BBE9-4B94-A146-E30919FBA5A6}"/>
              </a:ext>
            </a:extLst>
          </p:cNvPr>
          <p:cNvSpPr>
            <a:spLocks noGrp="1"/>
          </p:cNvSpPr>
          <p:nvPr>
            <p:ph type="body" sz="quarter" idx="15"/>
          </p:nvPr>
        </p:nvSpPr>
        <p:spPr>
          <a:xfrm>
            <a:off x="743576" y="1289683"/>
            <a:ext cx="10711543" cy="3108145"/>
          </a:xfrm>
        </p:spPr>
        <p:txBody>
          <a:bodyPr/>
          <a:lstStyle/>
          <a:p>
            <a:pPr>
              <a:lnSpc>
                <a:spcPct val="100000"/>
              </a:lnSpc>
              <a:spcAft>
                <a:spcPts val="600"/>
              </a:spcAft>
            </a:pPr>
            <a:r>
              <a:rPr lang="en-US" altLang="en-US" dirty="0"/>
              <a:t>The following checklist is intended as a guide to sketching a curve </a:t>
            </a:r>
            <a:r>
              <a:rPr lang="en-US" altLang="en-US" i="1" dirty="0"/>
              <a:t>y </a:t>
            </a:r>
            <a:r>
              <a:rPr lang="en-US" altLang="en-US" dirty="0"/>
              <a:t>= </a:t>
            </a:r>
            <a:r>
              <a:rPr lang="en-US" altLang="en-US" i="1" dirty="0"/>
              <a:t>f</a:t>
            </a:r>
            <a:r>
              <a:rPr lang="en-US" altLang="en-US" sz="400" i="1" dirty="0"/>
              <a:t> </a:t>
            </a:r>
            <a:r>
              <a:rPr lang="en-US" altLang="en-US" dirty="0"/>
              <a:t>(</a:t>
            </a:r>
            <a:r>
              <a:rPr lang="en-US" altLang="en-US" i="1" dirty="0"/>
              <a:t>x</a:t>
            </a:r>
            <a:r>
              <a:rPr lang="en-US" altLang="en-US" dirty="0"/>
              <a:t>) by hand. Not every item is relevant to every function. (For instance, a given curve might not have an asymptote or possess symmetry.)</a:t>
            </a:r>
          </a:p>
          <a:p>
            <a:pPr>
              <a:lnSpc>
                <a:spcPct val="100000"/>
              </a:lnSpc>
              <a:spcAft>
                <a:spcPts val="600"/>
              </a:spcAft>
            </a:pPr>
            <a:r>
              <a:rPr lang="en-US" altLang="en-US" dirty="0"/>
              <a:t>But the guidelines provide all the information you need to make a sketch that displays the most important aspects of the function.</a:t>
            </a:r>
          </a:p>
          <a:p>
            <a:pPr>
              <a:lnSpc>
                <a:spcPct val="100000"/>
              </a:lnSpc>
              <a:spcAft>
                <a:spcPts val="600"/>
              </a:spcAft>
            </a:pPr>
            <a:r>
              <a:rPr lang="en-US" altLang="en-US" b="1" dirty="0"/>
              <a:t>A. Domain </a:t>
            </a:r>
            <a:r>
              <a:rPr lang="en-US" altLang="en-US" dirty="0"/>
              <a:t>It’s often useful to start by determining the domain </a:t>
            </a:r>
            <a:r>
              <a:rPr lang="en-US" altLang="en-US" i="1" dirty="0"/>
              <a:t>D</a:t>
            </a:r>
            <a:r>
              <a:rPr lang="en-US" altLang="en-US" dirty="0"/>
              <a:t> of </a:t>
            </a:r>
            <a:r>
              <a:rPr lang="en-US" altLang="en-US" i="1" dirty="0"/>
              <a:t>f</a:t>
            </a:r>
            <a:r>
              <a:rPr lang="en-US" altLang="en-US" dirty="0"/>
              <a:t>, that is, the set of values of </a:t>
            </a:r>
            <a:r>
              <a:rPr lang="en-US" altLang="en-US" i="1" dirty="0"/>
              <a:t>x</a:t>
            </a:r>
            <a:r>
              <a:rPr lang="en-US" altLang="en-US" dirty="0"/>
              <a:t> for which </a:t>
            </a:r>
            <a:r>
              <a:rPr lang="en-US" altLang="en-US" i="1" dirty="0"/>
              <a:t>f</a:t>
            </a:r>
            <a:r>
              <a:rPr lang="en-US" altLang="en-US" sz="400" dirty="0"/>
              <a:t> </a:t>
            </a:r>
            <a:r>
              <a:rPr lang="en-US" altLang="en-US" dirty="0"/>
              <a:t>(</a:t>
            </a:r>
            <a:r>
              <a:rPr lang="en-US" altLang="en-US" i="1" dirty="0"/>
              <a:t>x</a:t>
            </a:r>
            <a:r>
              <a:rPr lang="en-US" altLang="en-US" dirty="0"/>
              <a:t>) is defined.</a:t>
            </a:r>
          </a:p>
        </p:txBody>
      </p:sp>
    </p:spTree>
    <p:extLst>
      <p:ext uri="{BB962C8B-B14F-4D97-AF65-F5344CB8AC3E}">
        <p14:creationId xmlns:p14="http://schemas.microsoft.com/office/powerpoint/2010/main" xmlns="" val="244270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1F2EC4-F1FB-45C5-84B5-54EC293F15DF}"/>
              </a:ext>
            </a:extLst>
          </p:cNvPr>
          <p:cNvSpPr>
            <a:spLocks noGrp="1"/>
          </p:cNvSpPr>
          <p:nvPr>
            <p:ph type="title"/>
          </p:nvPr>
        </p:nvSpPr>
        <p:spPr/>
        <p:txBody>
          <a:bodyPr/>
          <a:lstStyle/>
          <a:p>
            <a:r>
              <a:rPr lang="en-US" altLang="en-US" dirty="0"/>
              <a:t>Guidelines for Sketching a Curve </a:t>
            </a:r>
            <a:r>
              <a:rPr lang="en-US" altLang="en-US" b="0" dirty="0"/>
              <a:t>(2 of 11)</a:t>
            </a:r>
            <a:endParaRPr lang="en-US" dirty="0"/>
          </a:p>
        </p:txBody>
      </p:sp>
      <p:sp>
        <p:nvSpPr>
          <p:cNvPr id="3" name="Text Placeholder 2">
            <a:extLst>
              <a:ext uri="{FF2B5EF4-FFF2-40B4-BE49-F238E27FC236}">
                <a16:creationId xmlns="" xmlns:a16="http://schemas.microsoft.com/office/drawing/2014/main" id="{AF3A363F-BBE9-4B94-A146-E30919FBA5A6}"/>
              </a:ext>
            </a:extLst>
          </p:cNvPr>
          <p:cNvSpPr>
            <a:spLocks noGrp="1"/>
          </p:cNvSpPr>
          <p:nvPr>
            <p:ph type="body" sz="quarter" idx="15"/>
          </p:nvPr>
        </p:nvSpPr>
        <p:spPr>
          <a:xfrm>
            <a:off x="743576" y="1289683"/>
            <a:ext cx="10711543" cy="3254607"/>
          </a:xfrm>
        </p:spPr>
        <p:txBody>
          <a:bodyPr/>
          <a:lstStyle/>
          <a:p>
            <a:pPr>
              <a:lnSpc>
                <a:spcPct val="100000"/>
              </a:lnSpc>
              <a:spcAft>
                <a:spcPts val="600"/>
              </a:spcAft>
            </a:pPr>
            <a:r>
              <a:rPr lang="en-US" altLang="en-US" b="1" dirty="0"/>
              <a:t>B. Intercepts </a:t>
            </a:r>
            <a:r>
              <a:rPr lang="en-US" altLang="en-US" dirty="0"/>
              <a:t>The </a:t>
            </a:r>
            <a:r>
              <a:rPr lang="en-US" altLang="en-US" i="1" dirty="0"/>
              <a:t>y</a:t>
            </a:r>
            <a:r>
              <a:rPr lang="en-US" altLang="en-US" dirty="0"/>
              <a:t>-intercept is </a:t>
            </a:r>
            <a:r>
              <a:rPr lang="en-US" altLang="en-US" i="1" dirty="0"/>
              <a:t>f</a:t>
            </a:r>
            <a:r>
              <a:rPr lang="en-US" altLang="en-US" sz="400" dirty="0"/>
              <a:t> </a:t>
            </a:r>
            <a:r>
              <a:rPr lang="en-US" altLang="en-US" dirty="0"/>
              <a:t>(0) and this tells us where the curve intersects the </a:t>
            </a:r>
            <a:r>
              <a:rPr lang="en-US" altLang="en-US" i="1" dirty="0"/>
              <a:t>y</a:t>
            </a:r>
            <a:r>
              <a:rPr lang="en-US" altLang="en-US" dirty="0"/>
              <a:t>-axis. To find the </a:t>
            </a:r>
            <a:r>
              <a:rPr lang="en-US" altLang="en-US" i="1" dirty="0"/>
              <a:t>x</a:t>
            </a:r>
            <a:r>
              <a:rPr lang="en-US" altLang="en-US" dirty="0"/>
              <a:t>-intercepts, we set </a:t>
            </a:r>
            <a:r>
              <a:rPr lang="en-US" altLang="en-US" i="1" dirty="0"/>
              <a:t>y</a:t>
            </a:r>
            <a:r>
              <a:rPr lang="en-US" altLang="en-US" dirty="0"/>
              <a:t> = 0 and solve for </a:t>
            </a:r>
            <a:r>
              <a:rPr lang="en-US" altLang="en-US" i="1" dirty="0"/>
              <a:t>x</a:t>
            </a:r>
            <a:r>
              <a:rPr lang="en-US" altLang="en-US" dirty="0"/>
              <a:t>. (You can omit this step if the equation is difficult to solve.)</a:t>
            </a:r>
          </a:p>
          <a:p>
            <a:pPr>
              <a:lnSpc>
                <a:spcPct val="100000"/>
              </a:lnSpc>
              <a:spcAft>
                <a:spcPts val="600"/>
              </a:spcAft>
            </a:pPr>
            <a:r>
              <a:rPr lang="en-US" altLang="en-US" b="1" dirty="0"/>
              <a:t>C. Symmetry</a:t>
            </a:r>
          </a:p>
          <a:p>
            <a:pPr>
              <a:lnSpc>
                <a:spcPct val="100000"/>
              </a:lnSpc>
              <a:spcAft>
                <a:spcPts val="600"/>
              </a:spcAft>
            </a:pPr>
            <a:r>
              <a:rPr lang="en-US" altLang="en-US" dirty="0"/>
              <a:t>(i) If </a:t>
            </a:r>
            <a:r>
              <a:rPr lang="en-US" altLang="en-US" i="1" dirty="0"/>
              <a:t>f</a:t>
            </a:r>
            <a:r>
              <a:rPr lang="en-US" altLang="en-US" sz="400" i="1" dirty="0"/>
              <a:t> </a:t>
            </a:r>
            <a:r>
              <a:rPr lang="en-US" altLang="en-US" dirty="0"/>
              <a:t>(−</a:t>
            </a:r>
            <a:r>
              <a:rPr lang="en-US" altLang="en-US" i="1" dirty="0"/>
              <a:t>x</a:t>
            </a:r>
            <a:r>
              <a:rPr lang="en-US" altLang="en-US" dirty="0"/>
              <a:t>) = </a:t>
            </a:r>
            <a:r>
              <a:rPr lang="en-US" altLang="en-US" i="1" dirty="0"/>
              <a:t>f</a:t>
            </a:r>
            <a:r>
              <a:rPr lang="en-US" altLang="en-US" sz="400" i="1" dirty="0"/>
              <a:t> </a:t>
            </a:r>
            <a:r>
              <a:rPr lang="en-US" altLang="en-US" dirty="0"/>
              <a:t>(</a:t>
            </a:r>
            <a:r>
              <a:rPr lang="en-US" altLang="en-US" i="1" dirty="0"/>
              <a:t>x</a:t>
            </a:r>
            <a:r>
              <a:rPr lang="en-US" altLang="en-US" dirty="0"/>
              <a:t>) for all </a:t>
            </a:r>
            <a:r>
              <a:rPr lang="en-US" altLang="en-US" i="1" dirty="0"/>
              <a:t>x</a:t>
            </a:r>
            <a:r>
              <a:rPr lang="en-US" altLang="en-US" dirty="0"/>
              <a:t> in </a:t>
            </a:r>
            <a:r>
              <a:rPr lang="en-US" altLang="en-US" i="1" dirty="0"/>
              <a:t>D</a:t>
            </a:r>
            <a:r>
              <a:rPr lang="en-US" altLang="en-US" dirty="0"/>
              <a:t>, that is, the equation of the curve is unchanged when </a:t>
            </a:r>
            <a:r>
              <a:rPr lang="en-US" altLang="en-US" i="1" dirty="0"/>
              <a:t>x</a:t>
            </a:r>
            <a:r>
              <a:rPr lang="en-US" altLang="en-US" dirty="0"/>
              <a:t> is replaced by −</a:t>
            </a:r>
            <a:r>
              <a:rPr lang="en-US" altLang="en-US" i="1" dirty="0"/>
              <a:t>x</a:t>
            </a:r>
            <a:r>
              <a:rPr lang="en-US" altLang="en-US" dirty="0"/>
              <a:t>, then </a:t>
            </a:r>
            <a:r>
              <a:rPr lang="en-US" altLang="en-US" i="1" dirty="0"/>
              <a:t>f</a:t>
            </a:r>
            <a:r>
              <a:rPr lang="en-US" altLang="en-US" dirty="0"/>
              <a:t> is an </a:t>
            </a:r>
            <a:r>
              <a:rPr lang="en-US" altLang="en-US" i="1" dirty="0"/>
              <a:t>even function</a:t>
            </a:r>
            <a:r>
              <a:rPr lang="en-US" altLang="en-US" dirty="0"/>
              <a:t> and the curve is symmetric about the </a:t>
            </a:r>
            <a:r>
              <a:rPr lang="en-US" altLang="en-US" i="1" dirty="0"/>
              <a:t>y</a:t>
            </a:r>
            <a:r>
              <a:rPr lang="en-US" altLang="en-US" dirty="0"/>
              <a:t>-axis.</a:t>
            </a:r>
          </a:p>
        </p:txBody>
      </p:sp>
    </p:spTree>
    <p:extLst>
      <p:ext uri="{BB962C8B-B14F-4D97-AF65-F5344CB8AC3E}">
        <p14:creationId xmlns:p14="http://schemas.microsoft.com/office/powerpoint/2010/main" xmlns="" val="68290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4E6829-2B69-4D6A-9C15-A666451A0FB1}"/>
              </a:ext>
            </a:extLst>
          </p:cNvPr>
          <p:cNvSpPr>
            <a:spLocks noGrp="1"/>
          </p:cNvSpPr>
          <p:nvPr>
            <p:ph type="title"/>
          </p:nvPr>
        </p:nvSpPr>
        <p:spPr>
          <a:xfrm>
            <a:off x="838200" y="384048"/>
            <a:ext cx="10515600" cy="672105"/>
          </a:xfrm>
        </p:spPr>
        <p:txBody>
          <a:bodyPr/>
          <a:lstStyle/>
          <a:p>
            <a:r>
              <a:rPr lang="en-US" altLang="en-US" dirty="0"/>
              <a:t>Guidelines for Sketching a Curve </a:t>
            </a:r>
            <a:r>
              <a:rPr lang="en-US" altLang="en-US" b="0" dirty="0"/>
              <a:t>(3 of 11)</a:t>
            </a:r>
            <a:endParaRPr lang="en-US" dirty="0"/>
          </a:p>
        </p:txBody>
      </p:sp>
      <p:sp>
        <p:nvSpPr>
          <p:cNvPr id="3" name="Content Placeholder 2">
            <a:extLst>
              <a:ext uri="{FF2B5EF4-FFF2-40B4-BE49-F238E27FC236}">
                <a16:creationId xmlns="" xmlns:a16="http://schemas.microsoft.com/office/drawing/2014/main" id="{F263396A-628E-46DD-9997-CB058483F41D}"/>
              </a:ext>
            </a:extLst>
          </p:cNvPr>
          <p:cNvSpPr>
            <a:spLocks noGrp="1"/>
          </p:cNvSpPr>
          <p:nvPr>
            <p:ph sz="quarter" idx="23"/>
          </p:nvPr>
        </p:nvSpPr>
        <p:spPr>
          <a:xfrm>
            <a:off x="736600" y="1289049"/>
            <a:ext cx="10718800" cy="1343315"/>
          </a:xfrm>
        </p:spPr>
        <p:txBody>
          <a:bodyPr/>
          <a:lstStyle/>
          <a:p>
            <a:pPr>
              <a:lnSpc>
                <a:spcPct val="100000"/>
              </a:lnSpc>
              <a:spcAft>
                <a:spcPts val="600"/>
              </a:spcAft>
            </a:pPr>
            <a:r>
              <a:rPr lang="en-US" altLang="en-US" dirty="0"/>
              <a:t>This means that our work is cut in half. If we know what the curve looks like for </a:t>
            </a:r>
            <a:r>
              <a:rPr lang="en-US" altLang="en-US" i="1" dirty="0"/>
              <a:t>x</a:t>
            </a:r>
            <a:r>
              <a:rPr lang="en-US" altLang="en-US" dirty="0"/>
              <a:t> ≥ 0, then we need only reflect about the </a:t>
            </a:r>
            <a:r>
              <a:rPr lang="en-US" altLang="en-US" i="1" dirty="0"/>
              <a:t>y</a:t>
            </a:r>
            <a:r>
              <a:rPr lang="en-US" altLang="en-US" dirty="0"/>
              <a:t>-axis to obtain the complete curve [see Figure 3(a)].</a:t>
            </a:r>
          </a:p>
        </p:txBody>
      </p:sp>
      <p:sp>
        <p:nvSpPr>
          <p:cNvPr id="8" name="Content Placeholder 5">
            <a:extLst>
              <a:ext uri="{FF2B5EF4-FFF2-40B4-BE49-F238E27FC236}">
                <a16:creationId xmlns="" xmlns:a16="http://schemas.microsoft.com/office/drawing/2014/main" id="{9C20CB9F-44A6-46EE-9C5C-CBD71C329DC3}"/>
              </a:ext>
            </a:extLst>
          </p:cNvPr>
          <p:cNvSpPr>
            <a:spLocks noGrp="1"/>
          </p:cNvSpPr>
          <p:nvPr>
            <p:ph sz="quarter" idx="4294967295"/>
          </p:nvPr>
        </p:nvSpPr>
        <p:spPr>
          <a:xfrm>
            <a:off x="5269998" y="5002364"/>
            <a:ext cx="1665027" cy="275031"/>
          </a:xfrm>
          <a:prstGeom prst="rect">
            <a:avLst/>
          </a:prstGeom>
        </p:spPr>
        <p:txBody>
          <a:bodyPr/>
          <a:lstStyle/>
          <a:p>
            <a:pPr algn="ctr">
              <a:lnSpc>
                <a:spcPct val="100000"/>
              </a:lnSpc>
            </a:pPr>
            <a:r>
              <a:rPr lang="en-US" altLang="en-US" sz="1200" b="1" dirty="0"/>
              <a:t>Figure 3(a)</a:t>
            </a:r>
          </a:p>
        </p:txBody>
      </p:sp>
      <p:sp>
        <p:nvSpPr>
          <p:cNvPr id="5" name="Content Placeholder 4">
            <a:extLst>
              <a:ext uri="{FF2B5EF4-FFF2-40B4-BE49-F238E27FC236}">
                <a16:creationId xmlns="" xmlns:a16="http://schemas.microsoft.com/office/drawing/2014/main" id="{341181BD-AB5C-4CCF-810B-41FDACD9130C}"/>
              </a:ext>
            </a:extLst>
          </p:cNvPr>
          <p:cNvSpPr>
            <a:spLocks noGrp="1"/>
          </p:cNvSpPr>
          <p:nvPr>
            <p:ph sz="quarter" idx="25"/>
          </p:nvPr>
        </p:nvSpPr>
        <p:spPr>
          <a:xfrm>
            <a:off x="4349591" y="4736935"/>
            <a:ext cx="3413317" cy="266139"/>
          </a:xfrm>
        </p:spPr>
        <p:txBody>
          <a:bodyPr/>
          <a:lstStyle/>
          <a:p>
            <a:pPr algn="ctr"/>
            <a:r>
              <a:rPr lang="en-US" altLang="en-US" sz="1400" dirty="0"/>
              <a:t>Even function: reflectional symmetry</a:t>
            </a:r>
            <a:endParaRPr lang="en-US" altLang="en-US" sz="1400" b="1" dirty="0"/>
          </a:p>
        </p:txBody>
      </p:sp>
      <p:pic>
        <p:nvPicPr>
          <p:cNvPr id="11" name="Content Placeholder 10" descr="An oscillating curve is graphed on the x y coordinate plane. It enters from the bottom left of the viewing window in the second quadrant and goes up to reach a high point in the second quadrant. Then, it goes down to reach a low point in the third quadrant. From that point, the curve again goes up to reach a high point on the positive y-axis. The curve then goes down to reach a low in the fourth quadrant and goes up to reach a high point in the first quadrant. Then, the curve goes down and exits to the bottom right of the viewing window in the first quadrant.">
            <a:extLst>
              <a:ext uri="{FF2B5EF4-FFF2-40B4-BE49-F238E27FC236}">
                <a16:creationId xmlns="" xmlns:a16="http://schemas.microsoft.com/office/drawing/2014/main" id="{38D939D3-60A5-47D3-BA2E-8B284790113C}"/>
              </a:ext>
            </a:extLst>
          </p:cNvPr>
          <p:cNvPicPr>
            <a:picLocks noGrp="1" noChangeAspect="1"/>
          </p:cNvPicPr>
          <p:nvPr>
            <p:ph sz="quarter" idx="24"/>
          </p:nvPr>
        </p:nvPicPr>
        <p:blipFill>
          <a:blip r:embed="rId3"/>
          <a:stretch>
            <a:fillRect/>
          </a:stretch>
        </p:blipFill>
        <p:spPr>
          <a:xfrm>
            <a:off x="3867016" y="2494196"/>
            <a:ext cx="4146027" cy="2030068"/>
          </a:xfrm>
          <a:prstGeom prst="rect">
            <a:avLst/>
          </a:prstGeom>
        </p:spPr>
      </p:pic>
      <p:sp>
        <p:nvSpPr>
          <p:cNvPr id="6" name="Content Placeholder 5">
            <a:extLst>
              <a:ext uri="{FF2B5EF4-FFF2-40B4-BE49-F238E27FC236}">
                <a16:creationId xmlns="" xmlns:a16="http://schemas.microsoft.com/office/drawing/2014/main" id="{93F3190B-0294-4B6B-9B6A-5007FEA1D8C2}"/>
              </a:ext>
            </a:extLst>
          </p:cNvPr>
          <p:cNvSpPr>
            <a:spLocks noGrp="1"/>
          </p:cNvSpPr>
          <p:nvPr>
            <p:ph sz="quarter" idx="26"/>
          </p:nvPr>
        </p:nvSpPr>
        <p:spPr>
          <a:xfrm>
            <a:off x="736600" y="5636492"/>
            <a:ext cx="3559603" cy="336549"/>
          </a:xfrm>
        </p:spPr>
        <p:txBody>
          <a:bodyPr/>
          <a:lstStyle/>
          <a:p>
            <a:r>
              <a:rPr lang="en-US" altLang="en-US" dirty="0"/>
              <a:t>Here are some examples:</a:t>
            </a:r>
            <a:endParaRPr lang="en-US" dirty="0"/>
          </a:p>
        </p:txBody>
      </p:sp>
      <p:graphicFrame>
        <p:nvGraphicFramePr>
          <p:cNvPr id="13" name="Content Placeholder 12" descr="y =  x^2, y = x^4, y = abs (x), and y = cos(x).">
            <a:extLst>
              <a:ext uri="{FF2B5EF4-FFF2-40B4-BE49-F238E27FC236}">
                <a16:creationId xmlns="" xmlns:a16="http://schemas.microsoft.com/office/drawing/2014/main" id="{686D3F71-E55F-4216-89B8-B66A15767E69}"/>
              </a:ext>
            </a:extLst>
          </p:cNvPr>
          <p:cNvGraphicFramePr>
            <a:graphicFrameLocks noGrp="1" noChangeAspect="1"/>
          </p:cNvGraphicFramePr>
          <p:nvPr>
            <p:ph sz="quarter" idx="27"/>
            <p:extLst>
              <p:ext uri="{D42A27DB-BD31-4B8C-83A1-F6EECF244321}">
                <p14:modId xmlns:p14="http://schemas.microsoft.com/office/powerpoint/2010/main" xmlns="" val="1839445767"/>
              </p:ext>
            </p:extLst>
          </p:nvPr>
        </p:nvGraphicFramePr>
        <p:xfrm>
          <a:off x="4296203" y="5973041"/>
          <a:ext cx="4762500" cy="457200"/>
        </p:xfrm>
        <a:graphic>
          <a:graphicData uri="http://schemas.openxmlformats.org/presentationml/2006/ole">
            <p:oleObj spid="_x0000_s502842" name="Equation" r:id="rId4" imgW="114300000" imgH="10972800" progId="Equation.DSMT4">
              <p:embed/>
            </p:oleObj>
          </a:graphicData>
        </a:graphic>
      </p:graphicFrame>
    </p:spTree>
    <p:extLst>
      <p:ext uri="{BB962C8B-B14F-4D97-AF65-F5344CB8AC3E}">
        <p14:creationId xmlns:p14="http://schemas.microsoft.com/office/powerpoint/2010/main" xmlns="" val="55289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4E6829-2B69-4D6A-9C15-A666451A0FB1}"/>
              </a:ext>
            </a:extLst>
          </p:cNvPr>
          <p:cNvSpPr>
            <a:spLocks noGrp="1"/>
          </p:cNvSpPr>
          <p:nvPr>
            <p:ph type="title"/>
          </p:nvPr>
        </p:nvSpPr>
        <p:spPr>
          <a:xfrm>
            <a:off x="838200" y="384048"/>
            <a:ext cx="10515600" cy="672105"/>
          </a:xfrm>
        </p:spPr>
        <p:txBody>
          <a:bodyPr/>
          <a:lstStyle/>
          <a:p>
            <a:r>
              <a:rPr lang="en-US" altLang="en-US" dirty="0"/>
              <a:t>Guidelines for Sketching a Curve </a:t>
            </a:r>
            <a:r>
              <a:rPr lang="en-US" altLang="en-US" b="0" dirty="0"/>
              <a:t>(4 of 11)</a:t>
            </a:r>
            <a:endParaRPr lang="en-US" dirty="0"/>
          </a:p>
        </p:txBody>
      </p:sp>
      <p:sp>
        <p:nvSpPr>
          <p:cNvPr id="3" name="Content Placeholder 2">
            <a:extLst>
              <a:ext uri="{FF2B5EF4-FFF2-40B4-BE49-F238E27FC236}">
                <a16:creationId xmlns="" xmlns:a16="http://schemas.microsoft.com/office/drawing/2014/main" id="{F263396A-628E-46DD-9997-CB058483F41D}"/>
              </a:ext>
            </a:extLst>
          </p:cNvPr>
          <p:cNvSpPr>
            <a:spLocks noGrp="1"/>
          </p:cNvSpPr>
          <p:nvPr>
            <p:ph sz="quarter" idx="23"/>
          </p:nvPr>
        </p:nvSpPr>
        <p:spPr>
          <a:xfrm>
            <a:off x="736600" y="1289049"/>
            <a:ext cx="10718800" cy="1739689"/>
          </a:xfrm>
        </p:spPr>
        <p:txBody>
          <a:bodyPr/>
          <a:lstStyle/>
          <a:p>
            <a:pPr>
              <a:lnSpc>
                <a:spcPct val="100000"/>
              </a:lnSpc>
              <a:spcAft>
                <a:spcPts val="600"/>
              </a:spcAft>
            </a:pPr>
            <a:r>
              <a:rPr lang="en-US" altLang="en-US" dirty="0"/>
              <a:t>(ii) If </a:t>
            </a:r>
            <a:r>
              <a:rPr lang="en-US" altLang="en-US" i="1" dirty="0"/>
              <a:t>f</a:t>
            </a:r>
            <a:r>
              <a:rPr lang="en-US" altLang="en-US" sz="400" i="1" dirty="0"/>
              <a:t> </a:t>
            </a:r>
            <a:r>
              <a:rPr lang="en-US" altLang="en-US" dirty="0"/>
              <a:t>(−</a:t>
            </a:r>
            <a:r>
              <a:rPr lang="en-US" altLang="en-US" i="1" dirty="0"/>
              <a:t>x</a:t>
            </a:r>
            <a:r>
              <a:rPr lang="en-US" altLang="en-US" dirty="0"/>
              <a:t>) = −</a:t>
            </a:r>
            <a:r>
              <a:rPr lang="en-US" altLang="en-US" i="1" dirty="0"/>
              <a:t>f</a:t>
            </a:r>
            <a:r>
              <a:rPr lang="en-US" altLang="en-US" sz="400" i="1" dirty="0"/>
              <a:t> </a:t>
            </a:r>
            <a:r>
              <a:rPr lang="en-US" altLang="en-US" dirty="0"/>
              <a:t>(</a:t>
            </a:r>
            <a:r>
              <a:rPr lang="en-US" altLang="en-US" i="1" dirty="0"/>
              <a:t>x</a:t>
            </a:r>
            <a:r>
              <a:rPr lang="en-US" altLang="en-US" dirty="0"/>
              <a:t>) for all </a:t>
            </a:r>
            <a:r>
              <a:rPr lang="en-US" altLang="en-US" i="1" dirty="0"/>
              <a:t>x</a:t>
            </a:r>
            <a:r>
              <a:rPr lang="en-US" altLang="en-US" dirty="0"/>
              <a:t> in </a:t>
            </a:r>
            <a:r>
              <a:rPr lang="en-US" altLang="en-US" i="1" dirty="0"/>
              <a:t>D</a:t>
            </a:r>
            <a:r>
              <a:rPr lang="en-US" altLang="en-US" dirty="0"/>
              <a:t>, then </a:t>
            </a:r>
            <a:r>
              <a:rPr lang="en-US" altLang="en-US" i="1" dirty="0"/>
              <a:t>f </a:t>
            </a:r>
            <a:r>
              <a:rPr lang="en-US" altLang="en-US" dirty="0"/>
              <a:t>is an </a:t>
            </a:r>
            <a:r>
              <a:rPr lang="en-US" altLang="en-US" i="1" dirty="0"/>
              <a:t>odd function </a:t>
            </a:r>
            <a:r>
              <a:rPr lang="en-US" altLang="en-US" dirty="0"/>
              <a:t>and the curve is symmetric about the origin. Again we can obtain the complete curve if we know what it looks like for </a:t>
            </a:r>
            <a:r>
              <a:rPr lang="en-US" altLang="en-US" i="1" dirty="0"/>
              <a:t>x</a:t>
            </a:r>
            <a:r>
              <a:rPr lang="en-US" altLang="en-US" dirty="0"/>
              <a:t> ≥ 0.</a:t>
            </a:r>
          </a:p>
          <a:p>
            <a:pPr>
              <a:lnSpc>
                <a:spcPct val="100000"/>
              </a:lnSpc>
              <a:spcAft>
                <a:spcPts val="600"/>
              </a:spcAft>
            </a:pPr>
            <a:r>
              <a:rPr lang="en-US" altLang="en-US" dirty="0"/>
              <a:t>[Rotate 180</a:t>
            </a:r>
            <a:r>
              <a:rPr lang="en-US" altLang="en-US" b="1" dirty="0">
                <a:latin typeface="Arial" panose="020B0604020202020204" pitchFamily="34" charset="0"/>
                <a:cs typeface="Arial" panose="020B0604020202020204" pitchFamily="34" charset="0"/>
                <a:sym typeface="Symbol" panose="05050102010706020507" pitchFamily="18" charset="2"/>
              </a:rPr>
              <a:t>°</a:t>
            </a:r>
            <a:r>
              <a:rPr lang="en-US" altLang="en-US" dirty="0"/>
              <a:t> about the origin; see Figure 3(b).]</a:t>
            </a:r>
          </a:p>
        </p:txBody>
      </p:sp>
      <p:sp>
        <p:nvSpPr>
          <p:cNvPr id="9" name="Content Placeholder 5">
            <a:extLst>
              <a:ext uri="{FF2B5EF4-FFF2-40B4-BE49-F238E27FC236}">
                <a16:creationId xmlns="" xmlns:a16="http://schemas.microsoft.com/office/drawing/2014/main" id="{9C20CB9F-44A6-46EE-9C5C-CBD71C329DC3}"/>
              </a:ext>
            </a:extLst>
          </p:cNvPr>
          <p:cNvSpPr>
            <a:spLocks noGrp="1"/>
          </p:cNvSpPr>
          <p:nvPr>
            <p:ph sz="quarter" idx="4294967295"/>
          </p:nvPr>
        </p:nvSpPr>
        <p:spPr>
          <a:xfrm>
            <a:off x="5134659" y="5199018"/>
            <a:ext cx="1665027" cy="274080"/>
          </a:xfrm>
          <a:prstGeom prst="rect">
            <a:avLst/>
          </a:prstGeom>
        </p:spPr>
        <p:txBody>
          <a:bodyPr/>
          <a:lstStyle/>
          <a:p>
            <a:pPr algn="ctr">
              <a:lnSpc>
                <a:spcPct val="100000"/>
              </a:lnSpc>
            </a:pPr>
            <a:r>
              <a:rPr lang="en-US" altLang="en-US" sz="1200" b="1" dirty="0"/>
              <a:t>Figure 3(b)</a:t>
            </a:r>
          </a:p>
        </p:txBody>
      </p:sp>
      <p:sp>
        <p:nvSpPr>
          <p:cNvPr id="5" name="Content Placeholder 4">
            <a:extLst>
              <a:ext uri="{FF2B5EF4-FFF2-40B4-BE49-F238E27FC236}">
                <a16:creationId xmlns="" xmlns:a16="http://schemas.microsoft.com/office/drawing/2014/main" id="{341181BD-AB5C-4CCF-810B-41FDACD9130C}"/>
              </a:ext>
            </a:extLst>
          </p:cNvPr>
          <p:cNvSpPr>
            <a:spLocks noGrp="1"/>
          </p:cNvSpPr>
          <p:nvPr>
            <p:ph sz="quarter" idx="25"/>
          </p:nvPr>
        </p:nvSpPr>
        <p:spPr>
          <a:xfrm>
            <a:off x="4386167" y="4919815"/>
            <a:ext cx="3413317" cy="213888"/>
          </a:xfrm>
        </p:spPr>
        <p:txBody>
          <a:bodyPr/>
          <a:lstStyle/>
          <a:p>
            <a:r>
              <a:rPr lang="en-US" altLang="en-US" sz="1400" dirty="0"/>
              <a:t> Odd function: rotational symmetry</a:t>
            </a:r>
            <a:endParaRPr lang="en-US" altLang="en-US" sz="1400" b="1" dirty="0"/>
          </a:p>
        </p:txBody>
      </p:sp>
      <p:pic>
        <p:nvPicPr>
          <p:cNvPr id="8" name="Content Placeholder 7" descr="A curve is graphed on the x y coordinate plane. The curve enters from the bottom left of the viewing window in the second quadrant and falls rapidly to reach a low point in the third quadrant. The curve then rises steadily, passes through the origin, and reaches a high point in the first quadrant. Then, the curve falls rapidly and exits from the bottom right of the viewing window in the fourth quadrant.">
            <a:extLst>
              <a:ext uri="{FF2B5EF4-FFF2-40B4-BE49-F238E27FC236}">
                <a16:creationId xmlns="" xmlns:a16="http://schemas.microsoft.com/office/drawing/2014/main" id="{7017D2D1-88C7-4D3F-B33C-731199C1A246}"/>
              </a:ext>
            </a:extLst>
          </p:cNvPr>
          <p:cNvPicPr>
            <a:picLocks noGrp="1" noChangeAspect="1"/>
          </p:cNvPicPr>
          <p:nvPr>
            <p:ph sz="quarter" idx="24"/>
          </p:nvPr>
        </p:nvPicPr>
        <p:blipFill>
          <a:blip r:embed="rId3"/>
          <a:stretch>
            <a:fillRect/>
          </a:stretch>
        </p:blipFill>
        <p:spPr>
          <a:xfrm>
            <a:off x="3918307" y="3107116"/>
            <a:ext cx="4174840" cy="1677742"/>
          </a:xfrm>
          <a:prstGeom prst="rect">
            <a:avLst/>
          </a:prstGeom>
        </p:spPr>
      </p:pic>
      <p:sp>
        <p:nvSpPr>
          <p:cNvPr id="6" name="Content Placeholder 5">
            <a:extLst>
              <a:ext uri="{FF2B5EF4-FFF2-40B4-BE49-F238E27FC236}">
                <a16:creationId xmlns="" xmlns:a16="http://schemas.microsoft.com/office/drawing/2014/main" id="{93F3190B-0294-4B6B-9B6A-5007FEA1D8C2}"/>
              </a:ext>
            </a:extLst>
          </p:cNvPr>
          <p:cNvSpPr>
            <a:spLocks noGrp="1"/>
          </p:cNvSpPr>
          <p:nvPr>
            <p:ph sz="quarter" idx="26"/>
          </p:nvPr>
        </p:nvSpPr>
        <p:spPr>
          <a:xfrm>
            <a:off x="736600" y="5691356"/>
            <a:ext cx="6062406" cy="336549"/>
          </a:xfrm>
        </p:spPr>
        <p:txBody>
          <a:bodyPr/>
          <a:lstStyle/>
          <a:p>
            <a:r>
              <a:rPr lang="en-US" altLang="en-US" dirty="0"/>
              <a:t>Some simple examples of odd functions are</a:t>
            </a:r>
            <a:endParaRPr lang="en-US" dirty="0"/>
          </a:p>
        </p:txBody>
      </p:sp>
      <p:graphicFrame>
        <p:nvGraphicFramePr>
          <p:cNvPr id="13" name="Content Placeholder 12" descr="y = x, y =x^3 , y = x^5 ,  and y =sin x">
            <a:extLst>
              <a:ext uri="{FF2B5EF4-FFF2-40B4-BE49-F238E27FC236}">
                <a16:creationId xmlns="" xmlns:a16="http://schemas.microsoft.com/office/drawing/2014/main" id="{686D3F71-E55F-4216-89B8-B66A15767E69}"/>
              </a:ext>
            </a:extLst>
          </p:cNvPr>
          <p:cNvGraphicFramePr>
            <a:graphicFrameLocks noGrp="1" noChangeAspect="1"/>
          </p:cNvGraphicFramePr>
          <p:nvPr>
            <p:ph sz="quarter" idx="27"/>
            <p:extLst>
              <p:ext uri="{D42A27DB-BD31-4B8C-83A1-F6EECF244321}">
                <p14:modId xmlns:p14="http://schemas.microsoft.com/office/powerpoint/2010/main" xmlns="" val="2467816910"/>
              </p:ext>
            </p:extLst>
          </p:nvPr>
        </p:nvGraphicFramePr>
        <p:xfrm>
          <a:off x="6765697" y="5551476"/>
          <a:ext cx="3818540" cy="618309"/>
        </p:xfrm>
        <a:graphic>
          <a:graphicData uri="http://schemas.openxmlformats.org/presentationml/2006/ole">
            <p:oleObj spid="_x0000_s503865" name="Equation" r:id="rId4" imgW="107289600" imgH="17373600" progId="Equation.DSMT4">
              <p:embed/>
            </p:oleObj>
          </a:graphicData>
        </a:graphic>
      </p:graphicFrame>
    </p:spTree>
    <p:extLst>
      <p:ext uri="{BB962C8B-B14F-4D97-AF65-F5344CB8AC3E}">
        <p14:creationId xmlns:p14="http://schemas.microsoft.com/office/powerpoint/2010/main" xmlns="" val="117899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4E6829-2B69-4D6A-9C15-A666451A0FB1}"/>
              </a:ext>
            </a:extLst>
          </p:cNvPr>
          <p:cNvSpPr>
            <a:spLocks noGrp="1"/>
          </p:cNvSpPr>
          <p:nvPr>
            <p:ph type="title"/>
          </p:nvPr>
        </p:nvSpPr>
        <p:spPr>
          <a:xfrm>
            <a:off x="838200" y="384048"/>
            <a:ext cx="10515600" cy="672105"/>
          </a:xfrm>
        </p:spPr>
        <p:txBody>
          <a:bodyPr/>
          <a:lstStyle/>
          <a:p>
            <a:r>
              <a:rPr lang="en-US" altLang="en-US" dirty="0"/>
              <a:t>Guidelines for Sketching a Curve </a:t>
            </a:r>
            <a:r>
              <a:rPr lang="en-US" altLang="en-US" b="0" dirty="0"/>
              <a:t>(5 of 11)</a:t>
            </a:r>
            <a:endParaRPr lang="en-US" dirty="0"/>
          </a:p>
        </p:txBody>
      </p:sp>
      <p:sp>
        <p:nvSpPr>
          <p:cNvPr id="3" name="Content Placeholder 2">
            <a:extLst>
              <a:ext uri="{FF2B5EF4-FFF2-40B4-BE49-F238E27FC236}">
                <a16:creationId xmlns="" xmlns:a16="http://schemas.microsoft.com/office/drawing/2014/main" id="{F263396A-628E-46DD-9997-CB058483F41D}"/>
              </a:ext>
            </a:extLst>
          </p:cNvPr>
          <p:cNvSpPr>
            <a:spLocks noGrp="1"/>
          </p:cNvSpPr>
          <p:nvPr>
            <p:ph sz="quarter" idx="23"/>
          </p:nvPr>
        </p:nvSpPr>
        <p:spPr>
          <a:xfrm>
            <a:off x="736600" y="1289048"/>
            <a:ext cx="10718800" cy="2133420"/>
          </a:xfrm>
        </p:spPr>
        <p:txBody>
          <a:bodyPr/>
          <a:lstStyle/>
          <a:p>
            <a:pPr>
              <a:lnSpc>
                <a:spcPct val="100000"/>
              </a:lnSpc>
              <a:spcAft>
                <a:spcPts val="600"/>
              </a:spcAft>
            </a:pPr>
            <a:r>
              <a:rPr lang="en-US" altLang="en-US" dirty="0"/>
              <a:t>(iii) If </a:t>
            </a:r>
            <a:r>
              <a:rPr lang="en-US" altLang="en-US" i="1" dirty="0"/>
              <a:t>f</a:t>
            </a:r>
            <a:r>
              <a:rPr lang="en-US" altLang="en-US" sz="400" i="1" dirty="0"/>
              <a:t> </a:t>
            </a:r>
            <a:r>
              <a:rPr lang="en-US" altLang="en-US" dirty="0"/>
              <a:t>(</a:t>
            </a:r>
            <a:r>
              <a:rPr lang="en-US" altLang="en-US" i="1" dirty="0"/>
              <a:t>x </a:t>
            </a:r>
            <a:r>
              <a:rPr lang="en-US" altLang="en-US" dirty="0"/>
              <a:t>+ </a:t>
            </a:r>
            <a:r>
              <a:rPr lang="en-US" altLang="en-US" i="1" dirty="0"/>
              <a:t>p</a:t>
            </a:r>
            <a:r>
              <a:rPr lang="en-US" altLang="en-US" dirty="0"/>
              <a:t>) = </a:t>
            </a:r>
            <a:r>
              <a:rPr lang="en-US" altLang="en-US" i="1" dirty="0"/>
              <a:t>f</a:t>
            </a:r>
            <a:r>
              <a:rPr lang="en-US" altLang="en-US" sz="400" i="1" dirty="0"/>
              <a:t> </a:t>
            </a:r>
            <a:r>
              <a:rPr lang="en-US" altLang="en-US" dirty="0"/>
              <a:t>(</a:t>
            </a:r>
            <a:r>
              <a:rPr lang="en-US" altLang="en-US" i="1" dirty="0"/>
              <a:t>x</a:t>
            </a:r>
            <a:r>
              <a:rPr lang="en-US" altLang="en-US" dirty="0"/>
              <a:t>)</a:t>
            </a:r>
            <a:r>
              <a:rPr lang="en-US" altLang="en-US" i="1" dirty="0"/>
              <a:t> </a:t>
            </a:r>
            <a:r>
              <a:rPr lang="en-US" altLang="en-US" dirty="0"/>
              <a:t>for all </a:t>
            </a:r>
            <a:r>
              <a:rPr lang="en-US" altLang="en-US" i="1" dirty="0"/>
              <a:t>x</a:t>
            </a:r>
            <a:r>
              <a:rPr lang="en-US" altLang="en-US" dirty="0"/>
              <a:t> in </a:t>
            </a:r>
            <a:r>
              <a:rPr lang="en-US" altLang="en-US" i="1" dirty="0"/>
              <a:t>D</a:t>
            </a:r>
            <a:r>
              <a:rPr lang="en-US" altLang="en-US" dirty="0"/>
              <a:t>, where </a:t>
            </a:r>
            <a:r>
              <a:rPr lang="en-US" altLang="en-US" i="1" dirty="0"/>
              <a:t>p</a:t>
            </a:r>
            <a:r>
              <a:rPr lang="en-US" altLang="en-US" dirty="0"/>
              <a:t> is a positive constant, then </a:t>
            </a:r>
            <a:r>
              <a:rPr lang="en-US" altLang="en-US" i="1" dirty="0"/>
              <a:t>f</a:t>
            </a:r>
            <a:r>
              <a:rPr lang="en-US" altLang="en-US" dirty="0"/>
              <a:t> is called a </a:t>
            </a:r>
            <a:r>
              <a:rPr lang="en-US" altLang="en-US" b="1" dirty="0"/>
              <a:t>periodic function </a:t>
            </a:r>
            <a:r>
              <a:rPr lang="en-US" altLang="en-US" dirty="0"/>
              <a:t>and the smallest such number </a:t>
            </a:r>
            <a:r>
              <a:rPr lang="en-US" altLang="en-US" i="1" dirty="0"/>
              <a:t>p</a:t>
            </a:r>
            <a:r>
              <a:rPr lang="en-US" altLang="en-US" dirty="0"/>
              <a:t> is called the </a:t>
            </a:r>
            <a:r>
              <a:rPr lang="en-US" altLang="en-US" b="1" dirty="0"/>
              <a:t>period</a:t>
            </a:r>
            <a:r>
              <a:rPr lang="en-US" altLang="en-US" dirty="0"/>
              <a:t>.</a:t>
            </a:r>
          </a:p>
          <a:p>
            <a:pPr>
              <a:lnSpc>
                <a:spcPct val="100000"/>
              </a:lnSpc>
              <a:spcAft>
                <a:spcPts val="600"/>
              </a:spcAft>
            </a:pPr>
            <a:r>
              <a:rPr lang="en-US" altLang="en-US" dirty="0"/>
              <a:t>For instance, </a:t>
            </a:r>
            <a:r>
              <a:rPr lang="en-US" altLang="en-US" i="1" dirty="0"/>
              <a:t>y </a:t>
            </a:r>
            <a:r>
              <a:rPr lang="en-US" altLang="en-US" dirty="0"/>
              <a:t>= sin </a:t>
            </a:r>
            <a:r>
              <a:rPr lang="en-US" altLang="en-US" i="1" dirty="0"/>
              <a:t>x </a:t>
            </a:r>
            <a:r>
              <a:rPr lang="en-US" altLang="en-US" dirty="0"/>
              <a:t>has period 2</a:t>
            </a:r>
            <a:r>
              <a:rPr lang="el-GR" altLang="en-US" i="1" dirty="0">
                <a:latin typeface="Arial" panose="020B0604020202020204" pitchFamily="34" charset="0"/>
                <a:cs typeface="Arial" panose="020B0604020202020204" pitchFamily="34" charset="0"/>
                <a:sym typeface="Symbol" panose="05050102010706020507" pitchFamily="18" charset="2"/>
              </a:rPr>
              <a:t>π</a:t>
            </a:r>
            <a:r>
              <a:rPr lang="en-US" altLang="en-US" dirty="0"/>
              <a:t> and </a:t>
            </a:r>
            <a:r>
              <a:rPr lang="en-US" altLang="en-US" i="1" dirty="0"/>
              <a:t>y </a:t>
            </a:r>
            <a:r>
              <a:rPr lang="en-US" altLang="en-US" dirty="0"/>
              <a:t>= tan </a:t>
            </a:r>
            <a:r>
              <a:rPr lang="en-US" altLang="en-US" i="1" dirty="0"/>
              <a:t>x </a:t>
            </a:r>
            <a:r>
              <a:rPr lang="en-US" altLang="en-US" dirty="0"/>
              <a:t>has period </a:t>
            </a:r>
            <a:r>
              <a:rPr lang="el-GR" altLang="en-US" i="1" dirty="0">
                <a:latin typeface="Arial" panose="020B0604020202020204" pitchFamily="34" charset="0"/>
                <a:cs typeface="Arial" panose="020B0604020202020204" pitchFamily="34" charset="0"/>
                <a:sym typeface="Symbol" panose="05050102010706020507" pitchFamily="18" charset="2"/>
              </a:rPr>
              <a:t>π</a:t>
            </a:r>
            <a:r>
              <a:rPr lang="en-US" altLang="en-US" dirty="0">
                <a:sym typeface="Symbol" panose="05050102010706020507" pitchFamily="18" charset="2"/>
              </a:rPr>
              <a:t>. If we know what the graph looks like in an interval of length </a:t>
            </a:r>
            <a:r>
              <a:rPr lang="en-US" altLang="en-US" i="1" dirty="0">
                <a:sym typeface="Symbol" panose="05050102010706020507" pitchFamily="18" charset="2"/>
              </a:rPr>
              <a:t>p</a:t>
            </a:r>
            <a:r>
              <a:rPr lang="en-US" altLang="en-US" dirty="0">
                <a:sym typeface="Symbol" panose="05050102010706020507" pitchFamily="18" charset="2"/>
              </a:rPr>
              <a:t>, then we can use translation to sketch the entire graph (see Figure 4).</a:t>
            </a:r>
          </a:p>
        </p:txBody>
      </p:sp>
      <p:sp>
        <p:nvSpPr>
          <p:cNvPr id="6" name="Content Placeholder 5">
            <a:extLst>
              <a:ext uri="{FF2B5EF4-FFF2-40B4-BE49-F238E27FC236}">
                <a16:creationId xmlns="" xmlns:a16="http://schemas.microsoft.com/office/drawing/2014/main" id="{9C20CB9F-44A6-46EE-9C5C-CBD71C329DC3}"/>
              </a:ext>
            </a:extLst>
          </p:cNvPr>
          <p:cNvSpPr>
            <a:spLocks noGrp="1"/>
          </p:cNvSpPr>
          <p:nvPr>
            <p:ph sz="quarter" idx="4294967295"/>
          </p:nvPr>
        </p:nvSpPr>
        <p:spPr>
          <a:xfrm>
            <a:off x="5145513" y="5812972"/>
            <a:ext cx="1665027" cy="248194"/>
          </a:xfrm>
          <a:prstGeom prst="rect">
            <a:avLst/>
          </a:prstGeom>
        </p:spPr>
        <p:txBody>
          <a:bodyPr/>
          <a:lstStyle/>
          <a:p>
            <a:pPr algn="ctr">
              <a:lnSpc>
                <a:spcPct val="100000"/>
              </a:lnSpc>
            </a:pPr>
            <a:r>
              <a:rPr lang="en-US" altLang="en-US" sz="1200" b="1" dirty="0"/>
              <a:t>Figure 4</a:t>
            </a:r>
          </a:p>
        </p:txBody>
      </p:sp>
      <p:sp>
        <p:nvSpPr>
          <p:cNvPr id="5" name="Content Placeholder 4">
            <a:extLst>
              <a:ext uri="{FF2B5EF4-FFF2-40B4-BE49-F238E27FC236}">
                <a16:creationId xmlns="" xmlns:a16="http://schemas.microsoft.com/office/drawing/2014/main" id="{341181BD-AB5C-4CCF-810B-41FDACD9130C}"/>
              </a:ext>
            </a:extLst>
          </p:cNvPr>
          <p:cNvSpPr>
            <a:spLocks noGrp="1"/>
          </p:cNvSpPr>
          <p:nvPr>
            <p:ph sz="quarter" idx="25"/>
          </p:nvPr>
        </p:nvSpPr>
        <p:spPr>
          <a:xfrm>
            <a:off x="4222728" y="5493050"/>
            <a:ext cx="3740194" cy="254607"/>
          </a:xfrm>
        </p:spPr>
        <p:txBody>
          <a:bodyPr/>
          <a:lstStyle/>
          <a:p>
            <a:r>
              <a:rPr lang="en-US" altLang="en-US" sz="1400" dirty="0"/>
              <a:t>Periodic function: translational symmetry</a:t>
            </a:r>
            <a:endParaRPr lang="en-US" altLang="en-US" sz="1400" b="1" dirty="0"/>
          </a:p>
        </p:txBody>
      </p:sp>
      <p:pic>
        <p:nvPicPr>
          <p:cNvPr id="9" name="Content Placeholder 8" descr="A periodic function of period p is graphed on the x y coordinate plane. In each period, the curve goes up and to the right, reaches a high point, then goes down and to the right to reach a low point, again goes up and to the right to reach another high point, and finally goes down and to the right to end at the same level it started. The first period to the right of the vertical axis starts at x = a and ends at x = a + p. The span of a horizontal left right arrow marks this period as period p.">
            <a:extLst>
              <a:ext uri="{FF2B5EF4-FFF2-40B4-BE49-F238E27FC236}">
                <a16:creationId xmlns="" xmlns:a16="http://schemas.microsoft.com/office/drawing/2014/main" id="{9B40E854-4B9F-44A7-ABF0-0BC0F479E9BD}"/>
              </a:ext>
            </a:extLst>
          </p:cNvPr>
          <p:cNvPicPr>
            <a:picLocks noGrp="1" noChangeAspect="1"/>
          </p:cNvPicPr>
          <p:nvPr>
            <p:ph sz="quarter" idx="24"/>
          </p:nvPr>
        </p:nvPicPr>
        <p:blipFill>
          <a:blip r:embed="rId2"/>
          <a:stretch>
            <a:fillRect/>
          </a:stretch>
        </p:blipFill>
        <p:spPr>
          <a:xfrm>
            <a:off x="2461886" y="3422468"/>
            <a:ext cx="7246009" cy="1841863"/>
          </a:xfrm>
          <a:prstGeom prst="rect">
            <a:avLst/>
          </a:prstGeom>
        </p:spPr>
      </p:pic>
    </p:spTree>
    <p:extLst>
      <p:ext uri="{BB962C8B-B14F-4D97-AF65-F5344CB8AC3E}">
        <p14:creationId xmlns:p14="http://schemas.microsoft.com/office/powerpoint/2010/main" xmlns="" val="2451670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en-US" dirty="0"/>
              <a:t>Guidelines for Sketching a Curve </a:t>
            </a:r>
            <a:r>
              <a:rPr lang="en-US" altLang="en-US" b="0" dirty="0"/>
              <a:t>(6 of 11)</a:t>
            </a:r>
            <a:endParaRPr lang="en-US" dirty="0"/>
          </a:p>
        </p:txBody>
      </p:sp>
      <p:sp>
        <p:nvSpPr>
          <p:cNvPr id="12" name="Content Placeholder 11"/>
          <p:cNvSpPr>
            <a:spLocks noGrp="1"/>
          </p:cNvSpPr>
          <p:nvPr>
            <p:ph sz="quarter" idx="23"/>
          </p:nvPr>
        </p:nvSpPr>
        <p:spPr>
          <a:xfrm>
            <a:off x="736600" y="1289050"/>
            <a:ext cx="4612640" cy="841502"/>
          </a:xfrm>
        </p:spPr>
        <p:txBody>
          <a:bodyPr/>
          <a:lstStyle/>
          <a:p>
            <a:pPr>
              <a:lnSpc>
                <a:spcPct val="100000"/>
              </a:lnSpc>
            </a:pPr>
            <a:r>
              <a:rPr lang="en-US" altLang="en-US" b="1" dirty="0"/>
              <a:t>D. Asymptotes</a:t>
            </a:r>
          </a:p>
          <a:p>
            <a:pPr>
              <a:lnSpc>
                <a:spcPct val="100000"/>
              </a:lnSpc>
            </a:pPr>
            <a:r>
              <a:rPr lang="en-US" altLang="en-US" dirty="0"/>
              <a:t>(i) </a:t>
            </a:r>
            <a:r>
              <a:rPr lang="en-US" altLang="en-US" i="1" dirty="0"/>
              <a:t>Horizontal Asymptotes</a:t>
            </a:r>
            <a:r>
              <a:rPr lang="en-US" altLang="en-US" dirty="0"/>
              <a:t>. If either</a:t>
            </a:r>
            <a:endParaRPr lang="en-US" dirty="0"/>
          </a:p>
        </p:txBody>
      </p:sp>
      <p:graphicFrame>
        <p:nvGraphicFramePr>
          <p:cNvPr id="28" name="Content Placeholder 27" descr="lim_x right arrow infinity f(x) = l or lim_x right arrow infinity f(x) = L,"/>
          <p:cNvGraphicFramePr>
            <a:graphicFrameLocks noGrp="1" noChangeAspect="1"/>
          </p:cNvGraphicFramePr>
          <p:nvPr>
            <p:ph sz="quarter" idx="26"/>
            <p:extLst>
              <p:ext uri="{D42A27DB-BD31-4B8C-83A1-F6EECF244321}">
                <p14:modId xmlns:p14="http://schemas.microsoft.com/office/powerpoint/2010/main" xmlns="" val="1312402526"/>
              </p:ext>
            </p:extLst>
          </p:nvPr>
        </p:nvGraphicFramePr>
        <p:xfrm>
          <a:off x="5390016" y="1783895"/>
          <a:ext cx="3676650" cy="554038"/>
        </p:xfrm>
        <a:graphic>
          <a:graphicData uri="http://schemas.openxmlformats.org/presentationml/2006/ole">
            <p:oleObj spid="_x0000_s519246" name="Equation" r:id="rId3" imgW="44500800" imgH="6705600" progId="Equation.DSMT4">
              <p:embed/>
            </p:oleObj>
          </a:graphicData>
        </a:graphic>
      </p:graphicFrame>
      <p:sp>
        <p:nvSpPr>
          <p:cNvPr id="13" name="Content Placeholder 12"/>
          <p:cNvSpPr>
            <a:spLocks noGrp="1"/>
          </p:cNvSpPr>
          <p:nvPr>
            <p:ph sz="quarter" idx="24"/>
          </p:nvPr>
        </p:nvSpPr>
        <p:spPr>
          <a:xfrm>
            <a:off x="9127308" y="1820907"/>
            <a:ext cx="1756410" cy="329437"/>
          </a:xfrm>
        </p:spPr>
        <p:txBody>
          <a:bodyPr/>
          <a:lstStyle/>
          <a:p>
            <a:r>
              <a:rPr lang="en-US" altLang="en-US" dirty="0"/>
              <a:t>then the line</a:t>
            </a:r>
            <a:endParaRPr lang="en-US" dirty="0"/>
          </a:p>
        </p:txBody>
      </p:sp>
      <p:sp>
        <p:nvSpPr>
          <p:cNvPr id="14" name="Content Placeholder 13"/>
          <p:cNvSpPr>
            <a:spLocks noGrp="1"/>
          </p:cNvSpPr>
          <p:nvPr>
            <p:ph sz="quarter" idx="25"/>
          </p:nvPr>
        </p:nvSpPr>
        <p:spPr>
          <a:xfrm>
            <a:off x="793060" y="2391464"/>
            <a:ext cx="7282688" cy="340865"/>
          </a:xfrm>
        </p:spPr>
        <p:txBody>
          <a:bodyPr/>
          <a:lstStyle/>
          <a:p>
            <a:r>
              <a:rPr lang="en-US" altLang="en-US" i="1" dirty="0"/>
              <a:t>y</a:t>
            </a:r>
            <a:r>
              <a:rPr lang="en-US" altLang="en-US" dirty="0"/>
              <a:t> = </a:t>
            </a:r>
            <a:r>
              <a:rPr lang="en-US" altLang="en-US" i="1" dirty="0"/>
              <a:t>L</a:t>
            </a:r>
            <a:r>
              <a:rPr lang="en-US" altLang="en-US" dirty="0"/>
              <a:t> is a horizontal asymptote of the curve </a:t>
            </a:r>
            <a:r>
              <a:rPr lang="en-US" altLang="en-US" i="1" dirty="0"/>
              <a:t>y </a:t>
            </a:r>
            <a:r>
              <a:rPr lang="en-US" altLang="en-US" dirty="0"/>
              <a:t>=</a:t>
            </a:r>
            <a:r>
              <a:rPr lang="en-US" altLang="en-US" i="1" dirty="0"/>
              <a:t> f</a:t>
            </a:r>
            <a:r>
              <a:rPr lang="en-US" altLang="en-US" sz="400" i="1" dirty="0"/>
              <a:t> </a:t>
            </a:r>
            <a:r>
              <a:rPr lang="en-US" altLang="en-US" dirty="0"/>
              <a:t>(</a:t>
            </a:r>
            <a:r>
              <a:rPr lang="en-US" altLang="en-US" i="1" dirty="0"/>
              <a:t>x</a:t>
            </a:r>
            <a:r>
              <a:rPr lang="en-US" altLang="en-US" dirty="0"/>
              <a:t>).</a:t>
            </a:r>
            <a:endParaRPr lang="en-US" dirty="0"/>
          </a:p>
        </p:txBody>
      </p:sp>
      <p:sp>
        <p:nvSpPr>
          <p:cNvPr id="16" name="Content Placeholder 15"/>
          <p:cNvSpPr>
            <a:spLocks noGrp="1"/>
          </p:cNvSpPr>
          <p:nvPr>
            <p:ph sz="quarter" idx="27"/>
          </p:nvPr>
        </p:nvSpPr>
        <p:spPr>
          <a:xfrm>
            <a:off x="793060" y="3016175"/>
            <a:ext cx="2363216" cy="314855"/>
          </a:xfrm>
        </p:spPr>
        <p:txBody>
          <a:bodyPr/>
          <a:lstStyle/>
          <a:p>
            <a:r>
              <a:rPr lang="en-US" altLang="en-US" dirty="0"/>
              <a:t>If it turns out that</a:t>
            </a:r>
            <a:endParaRPr lang="en-US" dirty="0"/>
          </a:p>
        </p:txBody>
      </p:sp>
      <p:graphicFrame>
        <p:nvGraphicFramePr>
          <p:cNvPr id="29" name="Content Placeholder 27" descr="lim_x right arrow infinity f(x) = infinity (or  negative infinity)"/>
          <p:cNvGraphicFramePr>
            <a:graphicFrameLocks noGrp="1" noChangeAspect="1"/>
          </p:cNvGraphicFramePr>
          <p:nvPr>
            <p:ph sz="quarter" idx="29"/>
            <p:extLst>
              <p:ext uri="{D42A27DB-BD31-4B8C-83A1-F6EECF244321}">
                <p14:modId xmlns:p14="http://schemas.microsoft.com/office/powerpoint/2010/main" xmlns="" val="2672094981"/>
              </p:ext>
            </p:extLst>
          </p:nvPr>
        </p:nvGraphicFramePr>
        <p:xfrm>
          <a:off x="3131003" y="2961820"/>
          <a:ext cx="2836863" cy="552450"/>
        </p:xfrm>
        <a:graphic>
          <a:graphicData uri="http://schemas.openxmlformats.org/presentationml/2006/ole">
            <p:oleObj spid="_x0000_s519247" name="Equation" r:id="rId4" imgW="34442400" imgH="6705600" progId="Equation.DSMT4">
              <p:embed/>
            </p:oleObj>
          </a:graphicData>
        </a:graphic>
      </p:graphicFrame>
      <p:sp>
        <p:nvSpPr>
          <p:cNvPr id="18" name="Content Placeholder 17"/>
          <p:cNvSpPr>
            <a:spLocks noGrp="1"/>
          </p:cNvSpPr>
          <p:nvPr>
            <p:ph sz="quarter" idx="28"/>
          </p:nvPr>
        </p:nvSpPr>
        <p:spPr>
          <a:xfrm>
            <a:off x="6009376" y="3038624"/>
            <a:ext cx="5151016" cy="356900"/>
          </a:xfrm>
        </p:spPr>
        <p:txBody>
          <a:bodyPr/>
          <a:lstStyle/>
          <a:p>
            <a:r>
              <a:rPr lang="en-US" altLang="en-US" dirty="0">
                <a:sym typeface="Symbol" panose="05050102010706020507" pitchFamily="18" charset="2"/>
              </a:rPr>
              <a:t>then we do not have an asymptote to</a:t>
            </a:r>
            <a:endParaRPr lang="en-US" dirty="0"/>
          </a:p>
        </p:txBody>
      </p:sp>
      <p:sp>
        <p:nvSpPr>
          <p:cNvPr id="20" name="Content Placeholder 19"/>
          <p:cNvSpPr>
            <a:spLocks noGrp="1"/>
          </p:cNvSpPr>
          <p:nvPr>
            <p:ph sz="quarter" idx="30"/>
          </p:nvPr>
        </p:nvSpPr>
        <p:spPr>
          <a:xfrm>
            <a:off x="793060" y="3613601"/>
            <a:ext cx="9687560" cy="391350"/>
          </a:xfrm>
        </p:spPr>
        <p:txBody>
          <a:bodyPr/>
          <a:lstStyle/>
          <a:p>
            <a:r>
              <a:rPr lang="en-US" altLang="en-US" dirty="0">
                <a:sym typeface="Symbol" panose="05050102010706020507" pitchFamily="18" charset="2"/>
              </a:rPr>
              <a:t>the right, </a:t>
            </a:r>
            <a:r>
              <a:rPr lang="en-US" altLang="en-US" dirty="0"/>
              <a:t>but this fact is still useful information</a:t>
            </a:r>
            <a:r>
              <a:rPr lang="en-US" altLang="en-US" dirty="0">
                <a:sym typeface="Symbol" panose="05050102010706020507" pitchFamily="18" charset="2"/>
              </a:rPr>
              <a:t> for sketching the curve.</a:t>
            </a:r>
            <a:endParaRPr lang="en-US" dirty="0"/>
          </a:p>
        </p:txBody>
      </p:sp>
    </p:spTree>
    <p:extLst>
      <p:ext uri="{BB962C8B-B14F-4D97-AF65-F5344CB8AC3E}">
        <p14:creationId xmlns:p14="http://schemas.microsoft.com/office/powerpoint/2010/main" xmlns="" val="1053274917"/>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Props1.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4.xml><?xml version="1.0" encoding="utf-8"?>
<ds:datastoreItem xmlns:ds="http://schemas.openxmlformats.org/officeDocument/2006/customXml" ds:itemID="{7F60B298-C6B1-4CA0-A44C-8B6FAB39D879}">
  <ds:schemaRef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http://www.w3.org/XML/1998/namespace"/>
    <ds:schemaRef ds:uri="http://purl.org/dc/terms/"/>
    <ds:schemaRef ds:uri="a4d2ff27-a226-42e2-a79e-c1ae662d212e"/>
    <ds:schemaRef ds:uri="a3520c62-91d1-4715-93cb-6b6cc6733a1f"/>
    <ds:schemaRef ds:uri="f856fc18-c0f7-462c-a53d-fc2610d0c4c8"/>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5030</TotalTime>
  <Words>1757</Words>
  <Application>Microsoft Office PowerPoint</Application>
  <PresentationFormat>Custom</PresentationFormat>
  <Paragraphs>145</Paragraphs>
  <Slides>29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1_Office Theme</vt:lpstr>
      <vt:lpstr>Equation</vt:lpstr>
      <vt:lpstr>4</vt:lpstr>
      <vt:lpstr>4.5</vt:lpstr>
      <vt:lpstr>Guidelines for Sketching a Curve</vt:lpstr>
      <vt:lpstr>Guidelines for Sketching a Curve (1 of 11)</vt:lpstr>
      <vt:lpstr>Guidelines for Sketching a Curve (2 of 11)</vt:lpstr>
      <vt:lpstr>Guidelines for Sketching a Curve (3 of 11)</vt:lpstr>
      <vt:lpstr>Guidelines for Sketching a Curve (4 of 11)</vt:lpstr>
      <vt:lpstr>Guidelines for Sketching a Curve (5 of 11)</vt:lpstr>
      <vt:lpstr>Guidelines for Sketching a Curve (6 of 11)</vt:lpstr>
      <vt:lpstr>Guidelines for Sketching a Curve (7 of 11)</vt:lpstr>
      <vt:lpstr>Guidelines for Sketching a Curve (8 of 11)</vt:lpstr>
      <vt:lpstr>Guidelines for Sketching a Curve (9 of 11)</vt:lpstr>
      <vt:lpstr>Guidelines for Sketching a Curve (10 of 11)</vt:lpstr>
      <vt:lpstr>Guidelines for Sketching a Curve (11 of 11)</vt:lpstr>
      <vt:lpstr>Example 1 (1 of 6)</vt:lpstr>
      <vt:lpstr>Example 1 (2 of 6)</vt:lpstr>
      <vt:lpstr>Example 1 (3 of 6)</vt:lpstr>
      <vt:lpstr>Example 1 (4 of 6)</vt:lpstr>
      <vt:lpstr>Example 1 (5 of 6)</vt:lpstr>
      <vt:lpstr>Example 1 (6 of 6)</vt:lpstr>
      <vt:lpstr>Slant Asymptotes</vt:lpstr>
      <vt:lpstr>Slant Asymptotes (1 of 2)</vt:lpstr>
      <vt:lpstr>Slant Asymptotes (2 of 2)</vt:lpstr>
      <vt:lpstr>Example 6 (1 of 6)</vt:lpstr>
      <vt:lpstr>Example 6 (2 of 6)</vt:lpstr>
      <vt:lpstr>Example 6 (3 of 6)</vt:lpstr>
      <vt:lpstr>Example 6 (4 of 6)</vt:lpstr>
      <vt:lpstr>Example 6 (5 of 6)</vt:lpstr>
      <vt:lpstr>Example 6 (6 of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Microsoft</cp:lastModifiedBy>
  <cp:revision>1098</cp:revision>
  <cp:lastPrinted>2016-10-03T15:29:39Z</cp:lastPrinted>
  <dcterms:created xsi:type="dcterms:W3CDTF">2017-12-08T21:17:47Z</dcterms:created>
  <dcterms:modified xsi:type="dcterms:W3CDTF">2020-04-16T14:24:30Z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