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5"/>
  </p:sldMasterIdLst>
  <p:notesMasterIdLst>
    <p:notesMasterId r:id="rId16"/>
  </p:notesMasterIdLst>
  <p:handoutMasterIdLst>
    <p:handoutMasterId r:id="rId17"/>
  </p:handoutMasterIdLst>
  <p:sldIdLst>
    <p:sldId id="613" r:id="rId6"/>
    <p:sldId id="614" r:id="rId7"/>
    <p:sldId id="604" r:id="rId8"/>
    <p:sldId id="605" r:id="rId9"/>
    <p:sldId id="606" r:id="rId10"/>
    <p:sldId id="607" r:id="rId11"/>
    <p:sldId id="612" r:id="rId12"/>
    <p:sldId id="608" r:id="rId13"/>
    <p:sldId id="609" r:id="rId14"/>
    <p:sldId id="610" r:id="rId1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xmlns="">
        <p15:guide id="1" orient="horz" pos="777"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3"/>
    <a:srgbClr val="000000"/>
    <a:srgbClr val="A30000"/>
    <a:srgbClr val="E7EFF7"/>
    <a:srgbClr val="CBDDEF"/>
    <a:srgbClr val="004A78"/>
    <a:srgbClr val="006298"/>
    <a:srgbClr val="FF6300"/>
    <a:srgbClr val="E9255F"/>
    <a:srgbClr val="009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240" autoAdjust="0"/>
    <p:restoredTop sz="95349" autoAdjust="0"/>
  </p:normalViewPr>
  <p:slideViewPr>
    <p:cSldViewPr snapToGrid="0" snapToObjects="1">
      <p:cViewPr>
        <p:scale>
          <a:sx n="50" d="100"/>
          <a:sy n="50" d="100"/>
        </p:scale>
        <p:origin x="-546" y="-522"/>
      </p:cViewPr>
      <p:guideLst>
        <p:guide orient="horz" pos="777"/>
        <p:guide pos="3840"/>
      </p:guideLst>
    </p:cSldViewPr>
  </p:slideViewPr>
  <p:outlineViewPr>
    <p:cViewPr>
      <p:scale>
        <a:sx n="50" d="100"/>
        <a:sy n="50" d="100"/>
      </p:scale>
      <p:origin x="0" y="0"/>
    </p:cViewPr>
  </p:outlineViewPr>
  <p:notesTextViewPr>
    <p:cViewPr>
      <p:scale>
        <a:sx n="20" d="100"/>
        <a:sy n="20" d="100"/>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4/15/2020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4/15/2020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1</a:t>
            </a:fld>
            <a:endParaRPr lang="en-US"/>
          </a:p>
        </p:txBody>
      </p:sp>
    </p:spTree>
    <p:extLst>
      <p:ext uri="{BB962C8B-B14F-4D97-AF65-F5344CB8AC3E}">
        <p14:creationId xmlns:p14="http://schemas.microsoft.com/office/powerpoint/2010/main" val="376011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426792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7109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2057439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9"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2384519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a16="http://schemas.microsoft.com/office/drawing/2014/main" xmlns=""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xmlns=""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2944217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2064282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3096207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40845487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874716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dirty="0"/>
              <a:t>Click to edit Master title style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IN" dirty="0"/>
              <a:t>Stewart, Calculus Early Trancendentals,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dirty="0"/>
              <a:t>Click to edit Master title style</a:t>
            </a:r>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IN" dirty="0"/>
              <a:t>Stewart, Calculus Early Trancendentals,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49220" y="1536700"/>
            <a:ext cx="8093559" cy="4775200"/>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41563474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guide id="3" orient="horz" pos="81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65603226"/>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guide id="3" orient="horz" pos="79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4342697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xmlns=""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a16="http://schemas.microsoft.com/office/drawing/2014/main" xmlns=""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xmlns=""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a16="http://schemas.microsoft.com/office/drawing/2014/main" xmlns=""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a16="http://schemas.microsoft.com/office/drawing/2014/main" xmlns=""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292299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20940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836264913"/>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guide id="3" orient="horz" pos="816"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a16="http://schemas.microsoft.com/office/drawing/2014/main" xmlns=""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xmlns=""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266946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656757439"/>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guide id="3" orient="horz" pos="7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2" name="Rounded Rectangle 2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ounded Rectangle 2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2553493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xmlns=""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a16="http://schemas.microsoft.com/office/drawing/2014/main" xmlns=""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xmlns=""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a16="http://schemas.microsoft.com/office/drawing/2014/main" xmlns=""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a16="http://schemas.microsoft.com/office/drawing/2014/main" xmlns=""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58550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0"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2419438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9"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271744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413580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spTree>
    <p:extLst>
      <p:ext uri="{BB962C8B-B14F-4D97-AF65-F5344CB8AC3E}">
        <p14:creationId xmlns:p14="http://schemas.microsoft.com/office/powerpoint/2010/main" val="2525590309"/>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21" r:id="rId18"/>
    <p:sldLayoutId id="2147483722" r:id="rId19"/>
    <p:sldLayoutId id="2147483714" r:id="rId20"/>
    <p:sldLayoutId id="2147483725" r:id="rId21"/>
    <p:sldLayoutId id="2147483729" r:id="rId22"/>
    <p:sldLayoutId id="2147483726" r:id="rId23"/>
    <p:sldLayoutId id="2147483718" r:id="rId24"/>
    <p:sldLayoutId id="2147483715" r:id="rId25"/>
    <p:sldLayoutId id="2147483716" r:id="rId26"/>
    <p:sldLayoutId id="2147483719" r:id="rId27"/>
    <p:sldLayoutId id="2147483720" r:id="rId28"/>
    <p:sldLayoutId id="2147483727" r:id="rId29"/>
    <p:sldLayoutId id="2147483728" r:id="rId30"/>
    <p:sldLayoutId id="2147483723" r:id="rId31"/>
    <p:sldLayoutId id="2147483724" r:id="rId32"/>
    <p:sldLayoutId id="2147483713" r:id="rId33"/>
    <p:sldLayoutId id="2147483717" r:id="rId34"/>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1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8.png"/><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0.wmf"/><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17.png"/><Relationship Id="rId4"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4</a:t>
            </a:r>
          </a:p>
        </p:txBody>
      </p:sp>
      <p:sp>
        <p:nvSpPr>
          <p:cNvPr id="6" name="Text Placeholder 5"/>
          <p:cNvSpPr>
            <a:spLocks noGrp="1"/>
          </p:cNvSpPr>
          <p:nvPr>
            <p:ph type="body" sz="quarter" idx="11"/>
          </p:nvPr>
        </p:nvSpPr>
        <p:spPr>
          <a:xfrm>
            <a:off x="2002877" y="481562"/>
            <a:ext cx="7291248" cy="895457"/>
          </a:xfrm>
        </p:spPr>
        <p:txBody>
          <a:bodyPr/>
          <a:lstStyle/>
          <a:p>
            <a:r>
              <a:rPr lang="en-IN" altLang="en-US" dirty="0"/>
              <a:t>Applications of Differentiation</a:t>
            </a:r>
            <a:endParaRPr lang="en-US" dirty="0"/>
          </a:p>
        </p:txBody>
      </p:sp>
      <p:sp>
        <p:nvSpPr>
          <p:cNvPr id="11"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3346745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EFCB19-07AA-41DA-AF0B-FA7CCAB5219B}"/>
              </a:ext>
            </a:extLst>
          </p:cNvPr>
          <p:cNvSpPr>
            <a:spLocks noGrp="1"/>
          </p:cNvSpPr>
          <p:nvPr>
            <p:ph type="title"/>
          </p:nvPr>
        </p:nvSpPr>
        <p:spPr/>
        <p:txBody>
          <a:bodyPr/>
          <a:lstStyle/>
          <a:p>
            <a:r>
              <a:rPr lang="en-US" altLang="en-US" dirty="0"/>
              <a:t>Example 1 – Solution </a:t>
            </a:r>
            <a:r>
              <a:rPr lang="en-US" altLang="en-US" b="0" dirty="0"/>
              <a:t>(6 of 6)</a:t>
            </a:r>
            <a:endParaRPr lang="en-IN" dirty="0"/>
          </a:p>
        </p:txBody>
      </p:sp>
      <p:sp>
        <p:nvSpPr>
          <p:cNvPr id="3" name="Text Placeholder 2">
            <a:extLst>
              <a:ext uri="{FF2B5EF4-FFF2-40B4-BE49-F238E27FC236}">
                <a16:creationId xmlns:a16="http://schemas.microsoft.com/office/drawing/2014/main" xmlns="" id="{81E37650-CDC3-4CE0-B98B-C4544B876520}"/>
              </a:ext>
            </a:extLst>
          </p:cNvPr>
          <p:cNvSpPr>
            <a:spLocks noGrp="1"/>
          </p:cNvSpPr>
          <p:nvPr>
            <p:ph sz="quarter" idx="23"/>
          </p:nvPr>
        </p:nvSpPr>
        <p:spPr>
          <a:xfrm>
            <a:off x="736600" y="1289050"/>
            <a:ext cx="1733331" cy="340053"/>
          </a:xfrm>
        </p:spPr>
        <p:txBody>
          <a:bodyPr/>
          <a:lstStyle/>
          <a:p>
            <a:r>
              <a:rPr lang="en-US" altLang="en-US" dirty="0"/>
              <a:t>We see that </a:t>
            </a:r>
          </a:p>
        </p:txBody>
      </p:sp>
      <p:graphicFrame>
        <p:nvGraphicFramePr>
          <p:cNvPr id="11" name="Content Placeholder 10" descr="f prime prime"/>
          <p:cNvGraphicFramePr>
            <a:graphicFrameLocks noGrp="1" noChangeAspect="1"/>
          </p:cNvGraphicFramePr>
          <p:nvPr>
            <p:ph sz="quarter" idx="25"/>
            <p:extLst>
              <p:ext uri="{D42A27DB-BD31-4B8C-83A1-F6EECF244321}">
                <p14:modId xmlns:p14="http://schemas.microsoft.com/office/powerpoint/2010/main" val="153313490"/>
              </p:ext>
            </p:extLst>
          </p:nvPr>
        </p:nvGraphicFramePr>
        <p:xfrm>
          <a:off x="2438400" y="1265238"/>
          <a:ext cx="392113" cy="392112"/>
        </p:xfrm>
        <a:graphic>
          <a:graphicData uri="http://schemas.openxmlformats.org/presentationml/2006/ole">
            <mc:AlternateContent xmlns:mc="http://schemas.openxmlformats.org/markup-compatibility/2006">
              <mc:Choice xmlns:v="urn:schemas-microsoft-com:vml" Requires="v">
                <p:oleObj spid="_x0000_s567358" name="Equation" r:id="rId3" imgW="164880" imgH="164880" progId="Equation.DSMT4">
                  <p:embed/>
                </p:oleObj>
              </mc:Choice>
              <mc:Fallback>
                <p:oleObj name="Equation" r:id="rId3" imgW="164880" imgH="164880" progId="Equation.DSMT4">
                  <p:embed/>
                  <p:pic>
                    <p:nvPicPr>
                      <p:cNvPr id="0" name=""/>
                      <p:cNvPicPr/>
                      <p:nvPr/>
                    </p:nvPicPr>
                    <p:blipFill>
                      <a:blip r:embed="rId4"/>
                      <a:stretch>
                        <a:fillRect/>
                      </a:stretch>
                    </p:blipFill>
                    <p:spPr>
                      <a:xfrm>
                        <a:off x="2438400" y="1265238"/>
                        <a:ext cx="392113" cy="392112"/>
                      </a:xfrm>
                      <a:prstGeom prst="rect">
                        <a:avLst/>
                      </a:prstGeom>
                    </p:spPr>
                  </p:pic>
                </p:oleObj>
              </mc:Fallback>
            </mc:AlternateContent>
          </a:graphicData>
        </a:graphic>
      </p:graphicFrame>
      <p:sp>
        <p:nvSpPr>
          <p:cNvPr id="6" name="Content Placeholder 5"/>
          <p:cNvSpPr>
            <a:spLocks noGrp="1"/>
          </p:cNvSpPr>
          <p:nvPr>
            <p:ph sz="quarter" idx="26"/>
          </p:nvPr>
        </p:nvSpPr>
        <p:spPr>
          <a:xfrm>
            <a:off x="2880710" y="1275439"/>
            <a:ext cx="8165662" cy="385762"/>
          </a:xfrm>
        </p:spPr>
        <p:txBody>
          <a:bodyPr/>
          <a:lstStyle/>
          <a:p>
            <a:r>
              <a:rPr lang="en-US" altLang="en-US" dirty="0"/>
              <a:t>changes from positive to negative when </a:t>
            </a:r>
            <a:r>
              <a:rPr lang="en-US" altLang="en-US" i="1" dirty="0"/>
              <a:t>x</a:t>
            </a:r>
            <a:r>
              <a:rPr lang="en-US" altLang="en-US" dirty="0"/>
              <a:t> </a:t>
            </a:r>
            <a:r>
              <a:rPr lang="en-US" altLang="en-US" dirty="0">
                <a:latin typeface="Arial" panose="020B0604020202020204" pitchFamily="34" charset="0"/>
                <a:cs typeface="Arial" panose="020B0604020202020204" pitchFamily="34" charset="0"/>
              </a:rPr>
              <a:t>≈</a:t>
            </a:r>
            <a:r>
              <a:rPr lang="en-US" altLang="en-US" dirty="0"/>
              <a:t> −1.23 and from</a:t>
            </a:r>
          </a:p>
        </p:txBody>
      </p:sp>
      <p:sp>
        <p:nvSpPr>
          <p:cNvPr id="4" name="Content Placeholder 3"/>
          <p:cNvSpPr>
            <a:spLocks noGrp="1"/>
          </p:cNvSpPr>
          <p:nvPr>
            <p:ph sz="quarter" idx="24"/>
          </p:nvPr>
        </p:nvSpPr>
        <p:spPr>
          <a:xfrm>
            <a:off x="736600" y="1604263"/>
            <a:ext cx="10730186" cy="3238672"/>
          </a:xfrm>
        </p:spPr>
        <p:txBody>
          <a:bodyPr/>
          <a:lstStyle/>
          <a:p>
            <a:pPr>
              <a:lnSpc>
                <a:spcPct val="100000"/>
              </a:lnSpc>
              <a:spcAft>
                <a:spcPts val="600"/>
              </a:spcAft>
            </a:pPr>
            <a:r>
              <a:rPr lang="en-US" altLang="en-US" dirty="0"/>
              <a:t>negative to positive when </a:t>
            </a:r>
            <a:r>
              <a:rPr lang="en-US" altLang="en-US" i="1" dirty="0"/>
              <a:t>x</a:t>
            </a:r>
            <a:r>
              <a:rPr lang="en-US" altLang="en-US" dirty="0"/>
              <a:t> </a:t>
            </a:r>
            <a:r>
              <a:rPr lang="en-US" altLang="en-US" dirty="0">
                <a:latin typeface="Arial" panose="020B0604020202020204" pitchFamily="34" charset="0"/>
                <a:cs typeface="Arial" panose="020B0604020202020204" pitchFamily="34" charset="0"/>
              </a:rPr>
              <a:t>≈</a:t>
            </a:r>
            <a:r>
              <a:rPr lang="en-US" altLang="en-US" dirty="0"/>
              <a:t> 0.19.</a:t>
            </a:r>
          </a:p>
          <a:p>
            <a:pPr>
              <a:lnSpc>
                <a:spcPct val="100000"/>
              </a:lnSpc>
              <a:spcAft>
                <a:spcPts val="600"/>
              </a:spcAft>
            </a:pPr>
            <a:r>
              <a:rPr lang="en-US" altLang="en-US" dirty="0"/>
              <a:t>So, correct to two decimal places, </a:t>
            </a:r>
            <a:r>
              <a:rPr lang="en-US" altLang="en-US" i="1" dirty="0"/>
              <a:t>f</a:t>
            </a:r>
            <a:r>
              <a:rPr lang="en-US" altLang="en-US" dirty="0"/>
              <a:t> is concave upward on (−∞, −1.23) and (0.19, ∞) and concave downward on (−1.23, 0.19).</a:t>
            </a:r>
          </a:p>
          <a:p>
            <a:pPr>
              <a:lnSpc>
                <a:spcPct val="100000"/>
              </a:lnSpc>
              <a:spcAft>
                <a:spcPts val="600"/>
              </a:spcAft>
            </a:pPr>
            <a:r>
              <a:rPr lang="en-US" altLang="en-US" dirty="0"/>
              <a:t>The inflection points are (−1.23, −10.18) and (0.19, −0.05).</a:t>
            </a:r>
          </a:p>
          <a:p>
            <a:pPr>
              <a:lnSpc>
                <a:spcPct val="100000"/>
              </a:lnSpc>
              <a:spcAft>
                <a:spcPts val="600"/>
              </a:spcAft>
            </a:pPr>
            <a:r>
              <a:rPr lang="en-US" altLang="en-US" dirty="0"/>
              <a:t>We have discovered that no single graph reveals all the important features of this polynomial. But Figures 2 and 4, when taken together, do provide an accurate picture.</a:t>
            </a:r>
          </a:p>
        </p:txBody>
      </p:sp>
    </p:spTree>
    <p:extLst>
      <p:ext uri="{BB962C8B-B14F-4D97-AF65-F5344CB8AC3E}">
        <p14:creationId xmlns:p14="http://schemas.microsoft.com/office/powerpoint/2010/main" val="2304859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4.6</a:t>
            </a:r>
            <a:endParaRPr lang="en-IN" dirty="0"/>
          </a:p>
        </p:txBody>
      </p:sp>
      <p:sp>
        <p:nvSpPr>
          <p:cNvPr id="4" name="Text Placeholder 3"/>
          <p:cNvSpPr>
            <a:spLocks noGrp="1"/>
          </p:cNvSpPr>
          <p:nvPr>
            <p:ph type="body" sz="quarter" idx="11"/>
          </p:nvPr>
        </p:nvSpPr>
        <p:spPr/>
        <p:txBody>
          <a:bodyPr/>
          <a:lstStyle/>
          <a:p>
            <a:r>
              <a:rPr lang="en-US" altLang="en-US" dirty="0"/>
              <a:t>Graphing with Calculus </a:t>
            </a:r>
            <a:r>
              <a:rPr lang="en-US" altLang="en-US" i="1" dirty="0"/>
              <a:t>and</a:t>
            </a:r>
            <a:r>
              <a:rPr lang="en-US" altLang="en-US" dirty="0"/>
              <a:t> Technology</a:t>
            </a:r>
            <a:endParaRPr lang="en-IN" dirty="0"/>
          </a:p>
        </p:txBody>
      </p:sp>
      <p:sp>
        <p:nvSpPr>
          <p:cNvPr id="8"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3715536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C46301-AD57-42C6-B8E6-18EF986CEBEC}"/>
              </a:ext>
            </a:extLst>
          </p:cNvPr>
          <p:cNvSpPr>
            <a:spLocks noGrp="1"/>
          </p:cNvSpPr>
          <p:nvPr>
            <p:ph type="title"/>
          </p:nvPr>
        </p:nvSpPr>
        <p:spPr/>
        <p:txBody>
          <a:bodyPr/>
          <a:lstStyle/>
          <a:p>
            <a:r>
              <a:rPr lang="en-US" altLang="en-US" sz="3900" dirty="0"/>
              <a:t>Graphing with Calculus </a:t>
            </a:r>
            <a:r>
              <a:rPr lang="en-US" altLang="en-US" sz="3900" i="1" dirty="0"/>
              <a:t>and</a:t>
            </a:r>
            <a:r>
              <a:rPr lang="en-US" altLang="en-US" sz="3900" dirty="0"/>
              <a:t> Technology (1 of 1)</a:t>
            </a:r>
            <a:endParaRPr lang="en-IN" sz="3900" dirty="0"/>
          </a:p>
        </p:txBody>
      </p:sp>
      <p:sp>
        <p:nvSpPr>
          <p:cNvPr id="3" name="Text Placeholder 2">
            <a:extLst>
              <a:ext uri="{FF2B5EF4-FFF2-40B4-BE49-F238E27FC236}">
                <a16:creationId xmlns:a16="http://schemas.microsoft.com/office/drawing/2014/main" xmlns="" id="{46FEED31-6A66-49E8-BCB6-AD4F000A2148}"/>
              </a:ext>
            </a:extLst>
          </p:cNvPr>
          <p:cNvSpPr>
            <a:spLocks noGrp="1"/>
          </p:cNvSpPr>
          <p:nvPr>
            <p:ph type="body" sz="quarter" idx="15"/>
          </p:nvPr>
        </p:nvSpPr>
        <p:spPr>
          <a:xfrm>
            <a:off x="743576" y="1289684"/>
            <a:ext cx="10711543" cy="3129916"/>
          </a:xfrm>
        </p:spPr>
        <p:txBody>
          <a:bodyPr/>
          <a:lstStyle/>
          <a:p>
            <a:pPr>
              <a:lnSpc>
                <a:spcPct val="100000"/>
              </a:lnSpc>
              <a:spcAft>
                <a:spcPts val="600"/>
              </a:spcAft>
            </a:pPr>
            <a:r>
              <a:rPr lang="en-US" altLang="en-US" dirty="0"/>
              <a:t>In this section we </a:t>
            </a:r>
            <a:r>
              <a:rPr lang="en-US" altLang="en-US" i="1" dirty="0"/>
              <a:t>start </a:t>
            </a:r>
            <a:r>
              <a:rPr lang="en-US" altLang="en-US" dirty="0"/>
              <a:t>with a graph produced by a graphing calculator or computer and then we refine it.</a:t>
            </a:r>
          </a:p>
          <a:p>
            <a:pPr>
              <a:lnSpc>
                <a:spcPct val="100000"/>
              </a:lnSpc>
              <a:spcAft>
                <a:spcPts val="600"/>
              </a:spcAft>
            </a:pPr>
            <a:r>
              <a:rPr lang="en-US" altLang="en-US" dirty="0"/>
              <a:t>We use calculus to make sure that we reveal all the important aspects of the curve.</a:t>
            </a:r>
          </a:p>
          <a:p>
            <a:pPr>
              <a:lnSpc>
                <a:spcPct val="100000"/>
              </a:lnSpc>
              <a:spcAft>
                <a:spcPts val="600"/>
              </a:spcAft>
            </a:pPr>
            <a:r>
              <a:rPr lang="en-US" altLang="en-US" dirty="0"/>
              <a:t>And with the use of graphing devices we can tackle curves that would be far too complicated to consider without technology. The theme is the </a:t>
            </a:r>
            <a:r>
              <a:rPr lang="en-US" altLang="en-US" i="1" dirty="0"/>
              <a:t>interaction </a:t>
            </a:r>
            <a:r>
              <a:rPr lang="en-US" altLang="en-US" dirty="0"/>
              <a:t>between calculus and calculators.</a:t>
            </a:r>
          </a:p>
        </p:txBody>
      </p:sp>
    </p:spTree>
    <p:extLst>
      <p:ext uri="{BB962C8B-B14F-4D97-AF65-F5344CB8AC3E}">
        <p14:creationId xmlns:p14="http://schemas.microsoft.com/office/powerpoint/2010/main" val="2653086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7DD3D1BF-E5FA-4CCF-B64F-74B7B9F3250B}"/>
              </a:ext>
            </a:extLst>
          </p:cNvPr>
          <p:cNvSpPr>
            <a:spLocks noGrp="1"/>
          </p:cNvSpPr>
          <p:nvPr>
            <p:ph type="title"/>
          </p:nvPr>
        </p:nvSpPr>
        <p:spPr/>
        <p:txBody>
          <a:bodyPr/>
          <a:lstStyle/>
          <a:p>
            <a:r>
              <a:rPr lang="en-US" altLang="en-US" dirty="0"/>
              <a:t>Example 1</a:t>
            </a:r>
            <a:endParaRPr lang="en-IN" dirty="0"/>
          </a:p>
        </p:txBody>
      </p:sp>
      <p:sp>
        <p:nvSpPr>
          <p:cNvPr id="13" name="Content Placeholder 12">
            <a:extLst>
              <a:ext uri="{FF2B5EF4-FFF2-40B4-BE49-F238E27FC236}">
                <a16:creationId xmlns:a16="http://schemas.microsoft.com/office/drawing/2014/main" xmlns="" id="{FC124447-B04A-41A3-98BA-954452C70C37}"/>
              </a:ext>
            </a:extLst>
          </p:cNvPr>
          <p:cNvSpPr>
            <a:spLocks noGrp="1"/>
          </p:cNvSpPr>
          <p:nvPr>
            <p:ph sz="quarter" idx="12"/>
          </p:nvPr>
        </p:nvSpPr>
        <p:spPr>
          <a:xfrm>
            <a:off x="741972" y="1292278"/>
            <a:ext cx="2955822" cy="294760"/>
          </a:xfrm>
        </p:spPr>
        <p:txBody>
          <a:bodyPr/>
          <a:lstStyle/>
          <a:p>
            <a:r>
              <a:rPr lang="en-US" dirty="0"/>
              <a:t>Graph the polynomial</a:t>
            </a:r>
            <a:endParaRPr lang="en-IN" dirty="0"/>
          </a:p>
        </p:txBody>
      </p:sp>
      <p:graphicFrame>
        <p:nvGraphicFramePr>
          <p:cNvPr id="21" name="Content Placeholder 20" descr="f (x) = 2 (x^6) + 3 (x^5) + 3 (x^3) minus 2 (x^2)">
            <a:extLst>
              <a:ext uri="{FF2B5EF4-FFF2-40B4-BE49-F238E27FC236}">
                <a16:creationId xmlns:a16="http://schemas.microsoft.com/office/drawing/2014/main" xmlns="" id="{E6953A8C-0362-4E3B-AC4F-963B811FC6B9}"/>
              </a:ext>
            </a:extLst>
          </p:cNvPr>
          <p:cNvGraphicFramePr>
            <a:graphicFrameLocks noGrp="1" noChangeAspect="1"/>
          </p:cNvGraphicFramePr>
          <p:nvPr>
            <p:ph sz="quarter" idx="13"/>
            <p:extLst>
              <p:ext uri="{D42A27DB-BD31-4B8C-83A1-F6EECF244321}">
                <p14:modId xmlns:p14="http://schemas.microsoft.com/office/powerpoint/2010/main" val="1003070744"/>
              </p:ext>
            </p:extLst>
          </p:nvPr>
        </p:nvGraphicFramePr>
        <p:xfrm>
          <a:off x="3727450" y="1249363"/>
          <a:ext cx="3756025" cy="439737"/>
        </p:xfrm>
        <a:graphic>
          <a:graphicData uri="http://schemas.openxmlformats.org/presentationml/2006/ole">
            <mc:AlternateContent xmlns:mc="http://schemas.openxmlformats.org/markup-compatibility/2006">
              <mc:Choice xmlns:v="urn:schemas-microsoft-com:vml" Requires="v">
                <p:oleObj spid="_x0000_s562370" name="Equation" r:id="rId3" imgW="3797280" imgH="444240" progId="Equation.DSMT4">
                  <p:embed/>
                </p:oleObj>
              </mc:Choice>
              <mc:Fallback>
                <p:oleObj name="Equation" r:id="rId3" imgW="3797280" imgH="444240" progId="Equation.DSMT4">
                  <p:embed/>
                  <p:pic>
                    <p:nvPicPr>
                      <p:cNvPr id="20" name="Object 19">
                        <a:extLst>
                          <a:ext uri="{FF2B5EF4-FFF2-40B4-BE49-F238E27FC236}">
                            <a16:creationId xmlns:a16="http://schemas.microsoft.com/office/drawing/2014/main" xmlns="" id="{5C1EBDFA-D61B-4106-91AE-CCDEEB7A7D7E}"/>
                          </a:ext>
                        </a:extLst>
                      </p:cNvPr>
                      <p:cNvPicPr/>
                      <p:nvPr/>
                    </p:nvPicPr>
                    <p:blipFill>
                      <a:blip r:embed="rId4"/>
                      <a:stretch>
                        <a:fillRect/>
                      </a:stretch>
                    </p:blipFill>
                    <p:spPr>
                      <a:xfrm>
                        <a:off x="3727450" y="1249363"/>
                        <a:ext cx="3756025" cy="439737"/>
                      </a:xfrm>
                      <a:prstGeom prst="rect">
                        <a:avLst/>
                      </a:prstGeom>
                    </p:spPr>
                  </p:pic>
                </p:oleObj>
              </mc:Fallback>
            </mc:AlternateContent>
          </a:graphicData>
        </a:graphic>
      </p:graphicFrame>
      <p:sp>
        <p:nvSpPr>
          <p:cNvPr id="15" name="Content Placeholder 14">
            <a:extLst>
              <a:ext uri="{FF2B5EF4-FFF2-40B4-BE49-F238E27FC236}">
                <a16:creationId xmlns:a16="http://schemas.microsoft.com/office/drawing/2014/main" xmlns="" id="{275E5632-E3EC-44E7-BB37-CD7150C3B2AA}"/>
              </a:ext>
            </a:extLst>
          </p:cNvPr>
          <p:cNvSpPr>
            <a:spLocks noGrp="1"/>
          </p:cNvSpPr>
          <p:nvPr>
            <p:ph sz="quarter" idx="15"/>
          </p:nvPr>
        </p:nvSpPr>
        <p:spPr>
          <a:xfrm>
            <a:off x="7635769" y="1292278"/>
            <a:ext cx="2515108" cy="343628"/>
          </a:xfrm>
        </p:spPr>
        <p:txBody>
          <a:bodyPr/>
          <a:lstStyle/>
          <a:p>
            <a:r>
              <a:rPr lang="en-US" dirty="0"/>
              <a:t>Use the graphs of</a:t>
            </a:r>
            <a:endParaRPr lang="en-IN" dirty="0"/>
          </a:p>
        </p:txBody>
      </p:sp>
      <p:graphicFrame>
        <p:nvGraphicFramePr>
          <p:cNvPr id="3" name="Content Placeholder 2" descr="f prime and f prime prime"/>
          <p:cNvGraphicFramePr>
            <a:graphicFrameLocks noGrp="1" noChangeAspect="1"/>
          </p:cNvGraphicFramePr>
          <p:nvPr>
            <p:ph sz="quarter" idx="14"/>
            <p:extLst>
              <p:ext uri="{D42A27DB-BD31-4B8C-83A1-F6EECF244321}">
                <p14:modId xmlns:p14="http://schemas.microsoft.com/office/powerpoint/2010/main" val="1955783827"/>
              </p:ext>
            </p:extLst>
          </p:nvPr>
        </p:nvGraphicFramePr>
        <p:xfrm>
          <a:off x="10120313" y="1247775"/>
          <a:ext cx="1103312" cy="384175"/>
        </p:xfrm>
        <a:graphic>
          <a:graphicData uri="http://schemas.openxmlformats.org/presentationml/2006/ole">
            <mc:AlternateContent xmlns:mc="http://schemas.openxmlformats.org/markup-compatibility/2006">
              <mc:Choice xmlns:v="urn:schemas-microsoft-com:vml" Requires="v">
                <p:oleObj spid="_x0000_s562371" name="Equation" r:id="rId5" imgW="583920" imgH="203040" progId="Equation.DSMT4">
                  <p:embed/>
                </p:oleObj>
              </mc:Choice>
              <mc:Fallback>
                <p:oleObj name="Equation" r:id="rId5" imgW="583920" imgH="203040" progId="Equation.DSMT4">
                  <p:embed/>
                  <p:pic>
                    <p:nvPicPr>
                      <p:cNvPr id="0" name=""/>
                      <p:cNvPicPr/>
                      <p:nvPr/>
                    </p:nvPicPr>
                    <p:blipFill>
                      <a:blip r:embed="rId6"/>
                      <a:stretch>
                        <a:fillRect/>
                      </a:stretch>
                    </p:blipFill>
                    <p:spPr>
                      <a:xfrm>
                        <a:off x="10120313" y="1247775"/>
                        <a:ext cx="1103312" cy="384175"/>
                      </a:xfrm>
                      <a:prstGeom prst="rect">
                        <a:avLst/>
                      </a:prstGeom>
                    </p:spPr>
                  </p:pic>
                </p:oleObj>
              </mc:Fallback>
            </mc:AlternateContent>
          </a:graphicData>
        </a:graphic>
      </p:graphicFrame>
      <p:sp>
        <p:nvSpPr>
          <p:cNvPr id="16" name="Content Placeholder 15">
            <a:extLst>
              <a:ext uri="{FF2B5EF4-FFF2-40B4-BE49-F238E27FC236}">
                <a16:creationId xmlns:a16="http://schemas.microsoft.com/office/drawing/2014/main" xmlns="" id="{C11B9DA1-C7E3-4593-B889-012051616587}"/>
              </a:ext>
            </a:extLst>
          </p:cNvPr>
          <p:cNvSpPr>
            <a:spLocks noGrp="1"/>
          </p:cNvSpPr>
          <p:nvPr>
            <p:ph sz="quarter" idx="16"/>
          </p:nvPr>
        </p:nvSpPr>
        <p:spPr>
          <a:xfrm>
            <a:off x="733425" y="1615234"/>
            <a:ext cx="10729913" cy="2573626"/>
          </a:xfrm>
        </p:spPr>
        <p:txBody>
          <a:bodyPr/>
          <a:lstStyle/>
          <a:p>
            <a:pPr>
              <a:lnSpc>
                <a:spcPct val="100000"/>
              </a:lnSpc>
              <a:spcAft>
                <a:spcPts val="600"/>
              </a:spcAft>
              <a:defRPr/>
            </a:pPr>
            <a:r>
              <a:rPr lang="en-US" dirty="0"/>
              <a:t>to estimate all maximum and minimum points and intervals of concavity.</a:t>
            </a:r>
          </a:p>
          <a:p>
            <a:pPr>
              <a:lnSpc>
                <a:spcPct val="100000"/>
              </a:lnSpc>
              <a:spcAft>
                <a:spcPts val="600"/>
              </a:spcAft>
              <a:defRPr/>
            </a:pPr>
            <a:r>
              <a:rPr lang="en-US" dirty="0">
                <a:solidFill>
                  <a:srgbClr val="0079C2"/>
                </a:solidFill>
              </a:rPr>
              <a:t>Solution:</a:t>
            </a:r>
          </a:p>
          <a:p>
            <a:pPr>
              <a:lnSpc>
                <a:spcPct val="100000"/>
              </a:lnSpc>
              <a:spcAft>
                <a:spcPts val="600"/>
              </a:spcAft>
              <a:defRPr/>
            </a:pPr>
            <a:r>
              <a:rPr lang="en-US" dirty="0"/>
              <a:t>If we specify a domain but not a range, graphing software will often deduce a suitable range from the values computed.</a:t>
            </a:r>
          </a:p>
          <a:p>
            <a:r>
              <a:rPr lang="en-IN" dirty="0"/>
              <a:t>Figure 1 shows a plot that may result if we specify that </a:t>
            </a:r>
            <a:r>
              <a:rPr lang="en-US" dirty="0"/>
              <a:t>−5 ≤ </a:t>
            </a:r>
            <a:r>
              <a:rPr lang="en-US" i="1" dirty="0"/>
              <a:t>x</a:t>
            </a:r>
            <a:r>
              <a:rPr lang="en-US" dirty="0"/>
              <a:t> ≤ 5.</a:t>
            </a:r>
          </a:p>
        </p:txBody>
      </p:sp>
      <p:sp>
        <p:nvSpPr>
          <p:cNvPr id="18" name="Content Placeholder 17">
            <a:extLst>
              <a:ext uri="{FF2B5EF4-FFF2-40B4-BE49-F238E27FC236}">
                <a16:creationId xmlns:a16="http://schemas.microsoft.com/office/drawing/2014/main" xmlns="" id="{C986D5E0-2D33-44B4-9967-3AD80117676D}"/>
              </a:ext>
            </a:extLst>
          </p:cNvPr>
          <p:cNvSpPr>
            <a:spLocks noGrp="1"/>
          </p:cNvSpPr>
          <p:nvPr>
            <p:ph sz="quarter" idx="18"/>
          </p:nvPr>
        </p:nvSpPr>
        <p:spPr>
          <a:xfrm>
            <a:off x="733425" y="6265791"/>
            <a:ext cx="10729913" cy="246708"/>
          </a:xfrm>
        </p:spPr>
        <p:txBody>
          <a:bodyPr/>
          <a:lstStyle/>
          <a:p>
            <a:pPr algn="ctr"/>
            <a:r>
              <a:rPr lang="en-US" altLang="en-US" sz="1200" b="1" dirty="0"/>
              <a:t>Figure 1</a:t>
            </a:r>
          </a:p>
        </p:txBody>
      </p:sp>
      <p:pic>
        <p:nvPicPr>
          <p:cNvPr id="22" name="Content Placeholder 21" descr="A curve is graphed on an x y coordinate plane. It enters from the mid left of the viewing window on the second quadrant, falls rapidly to the negative x-axis, goes right along the x-axis through the origin and enters the first quadrant. It then rises rapidly and exits to the top right of the viewing window on the first quadrant. It is labeled y = f(x).">
            <a:extLst>
              <a:ext uri="{FF2B5EF4-FFF2-40B4-BE49-F238E27FC236}">
                <a16:creationId xmlns:a16="http://schemas.microsoft.com/office/drawing/2014/main" xmlns="" id="{951999D3-4AE1-44F1-852E-195BDFDA038C}"/>
              </a:ext>
            </a:extLst>
          </p:cNvPr>
          <p:cNvPicPr>
            <a:picLocks noGrp="1" noChangeAspect="1"/>
          </p:cNvPicPr>
          <p:nvPr>
            <p:ph sz="quarter" idx="17"/>
          </p:nvPr>
        </p:nvPicPr>
        <p:blipFill>
          <a:blip r:embed="rId7"/>
          <a:stretch>
            <a:fillRect/>
          </a:stretch>
        </p:blipFill>
        <p:spPr>
          <a:xfrm>
            <a:off x="4572616" y="4188860"/>
            <a:ext cx="2830466" cy="1989419"/>
          </a:xfrm>
          <a:prstGeom prst="rect">
            <a:avLst/>
          </a:prstGeom>
        </p:spPr>
      </p:pic>
    </p:spTree>
    <p:extLst>
      <p:ext uri="{BB962C8B-B14F-4D97-AF65-F5344CB8AC3E}">
        <p14:creationId xmlns:p14="http://schemas.microsoft.com/office/powerpoint/2010/main" val="1583083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DB6001-A3C8-482D-B838-D0B0C96F316C}"/>
              </a:ext>
            </a:extLst>
          </p:cNvPr>
          <p:cNvSpPr>
            <a:spLocks noGrp="1"/>
          </p:cNvSpPr>
          <p:nvPr>
            <p:ph type="title"/>
          </p:nvPr>
        </p:nvSpPr>
        <p:spPr/>
        <p:txBody>
          <a:bodyPr/>
          <a:lstStyle/>
          <a:p>
            <a:r>
              <a:rPr lang="en-US" altLang="en-US" dirty="0"/>
              <a:t>Example 1 – Solution </a:t>
            </a:r>
            <a:r>
              <a:rPr lang="en-US" altLang="en-US" b="0" dirty="0"/>
              <a:t>(1 of 6)</a:t>
            </a:r>
            <a:endParaRPr lang="en-IN" b="0" dirty="0"/>
          </a:p>
        </p:txBody>
      </p:sp>
      <p:sp>
        <p:nvSpPr>
          <p:cNvPr id="3" name="Content Placeholder 2">
            <a:extLst>
              <a:ext uri="{FF2B5EF4-FFF2-40B4-BE49-F238E27FC236}">
                <a16:creationId xmlns:a16="http://schemas.microsoft.com/office/drawing/2014/main" xmlns="" id="{9BD3ED56-C452-4F58-AB45-531291AD2CAA}"/>
              </a:ext>
            </a:extLst>
          </p:cNvPr>
          <p:cNvSpPr>
            <a:spLocks noGrp="1"/>
          </p:cNvSpPr>
          <p:nvPr>
            <p:ph sz="quarter" idx="12"/>
          </p:nvPr>
        </p:nvSpPr>
        <p:spPr>
          <a:xfrm>
            <a:off x="741971" y="1292278"/>
            <a:ext cx="10721975" cy="294760"/>
          </a:xfrm>
        </p:spPr>
        <p:txBody>
          <a:bodyPr/>
          <a:lstStyle/>
          <a:p>
            <a:r>
              <a:rPr lang="en-US" altLang="en-US" dirty="0">
                <a:latin typeface="Arial" panose="020B0604020202020204" pitchFamily="34" charset="0"/>
              </a:rPr>
              <a:t>Although this viewing rectangle is useful for showing that the asymptotic</a:t>
            </a:r>
            <a:endParaRPr lang="en-IN" dirty="0">
              <a:latin typeface="Arial" panose="020B0604020202020204" pitchFamily="34" charset="0"/>
            </a:endParaRPr>
          </a:p>
        </p:txBody>
      </p:sp>
      <p:sp>
        <p:nvSpPr>
          <p:cNvPr id="4" name="Content Placeholder 3">
            <a:extLst>
              <a:ext uri="{FF2B5EF4-FFF2-40B4-BE49-F238E27FC236}">
                <a16:creationId xmlns:a16="http://schemas.microsoft.com/office/drawing/2014/main" xmlns="" id="{9C2095B4-E63B-42C7-B0E1-27990DC6BC90}"/>
              </a:ext>
            </a:extLst>
          </p:cNvPr>
          <p:cNvSpPr>
            <a:spLocks noGrp="1"/>
          </p:cNvSpPr>
          <p:nvPr>
            <p:ph sz="quarter" idx="13"/>
          </p:nvPr>
        </p:nvSpPr>
        <p:spPr>
          <a:xfrm>
            <a:off x="733425" y="1640226"/>
            <a:ext cx="6103793" cy="323773"/>
          </a:xfrm>
        </p:spPr>
        <p:txBody>
          <a:bodyPr/>
          <a:lstStyle/>
          <a:p>
            <a:r>
              <a:rPr lang="en-US" altLang="en-US" dirty="0">
                <a:latin typeface="Arial" panose="020B0604020202020204" pitchFamily="34" charset="0"/>
              </a:rPr>
              <a:t>behavior (or end behavior) is the same as for</a:t>
            </a:r>
            <a:endParaRPr lang="en-IN" dirty="0">
              <a:latin typeface="Arial" panose="020B0604020202020204" pitchFamily="34" charset="0"/>
            </a:endParaRPr>
          </a:p>
        </p:txBody>
      </p:sp>
      <p:graphicFrame>
        <p:nvGraphicFramePr>
          <p:cNvPr id="12" name="Content Placeholder 11" descr="Y = 2 (x^6),">
            <a:extLst>
              <a:ext uri="{FF2B5EF4-FFF2-40B4-BE49-F238E27FC236}">
                <a16:creationId xmlns:a16="http://schemas.microsoft.com/office/drawing/2014/main" xmlns="" id="{8FE4ACFB-4CEA-4006-8283-7B5491C00112}"/>
              </a:ext>
            </a:extLst>
          </p:cNvPr>
          <p:cNvGraphicFramePr>
            <a:graphicFrameLocks noGrp="1" noChangeAspect="1"/>
          </p:cNvGraphicFramePr>
          <p:nvPr>
            <p:ph sz="quarter" idx="14"/>
            <p:extLst>
              <p:ext uri="{D42A27DB-BD31-4B8C-83A1-F6EECF244321}">
                <p14:modId xmlns:p14="http://schemas.microsoft.com/office/powerpoint/2010/main" val="580977045"/>
              </p:ext>
            </p:extLst>
          </p:nvPr>
        </p:nvGraphicFramePr>
        <p:xfrm>
          <a:off x="6910388" y="1612373"/>
          <a:ext cx="1049337" cy="377825"/>
        </p:xfrm>
        <a:graphic>
          <a:graphicData uri="http://schemas.openxmlformats.org/presentationml/2006/ole">
            <mc:AlternateContent xmlns:mc="http://schemas.openxmlformats.org/markup-compatibility/2006">
              <mc:Choice xmlns:v="urn:schemas-microsoft-com:vml" Requires="v">
                <p:oleObj spid="_x0000_s563318" name="Equation" r:id="rId3" imgW="1091880" imgH="393480" progId="Equation.DSMT4">
                  <p:embed/>
                </p:oleObj>
              </mc:Choice>
              <mc:Fallback>
                <p:oleObj name="Equation" r:id="rId3" imgW="1091880" imgH="393480" progId="Equation.DSMT4">
                  <p:embed/>
                  <p:pic>
                    <p:nvPicPr>
                      <p:cNvPr id="11" name="Object 10">
                        <a:extLst>
                          <a:ext uri="{FF2B5EF4-FFF2-40B4-BE49-F238E27FC236}">
                            <a16:creationId xmlns:a16="http://schemas.microsoft.com/office/drawing/2014/main" xmlns="" id="{D6876A32-093D-469D-A8DC-570B5F15AFF4}"/>
                          </a:ext>
                        </a:extLst>
                      </p:cNvPr>
                      <p:cNvPicPr/>
                      <p:nvPr/>
                    </p:nvPicPr>
                    <p:blipFill>
                      <a:blip r:embed="rId4"/>
                      <a:stretch>
                        <a:fillRect/>
                      </a:stretch>
                    </p:blipFill>
                    <p:spPr>
                      <a:xfrm>
                        <a:off x="6910388" y="1612373"/>
                        <a:ext cx="1049337" cy="377825"/>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xmlns="" id="{1F78334C-DCC9-4324-B903-67CBE92B59C6}"/>
              </a:ext>
            </a:extLst>
          </p:cNvPr>
          <p:cNvSpPr>
            <a:spLocks noGrp="1"/>
          </p:cNvSpPr>
          <p:nvPr>
            <p:ph sz="quarter" idx="15"/>
          </p:nvPr>
        </p:nvSpPr>
        <p:spPr>
          <a:xfrm>
            <a:off x="8054108" y="1644116"/>
            <a:ext cx="3430012" cy="319883"/>
          </a:xfrm>
        </p:spPr>
        <p:txBody>
          <a:bodyPr/>
          <a:lstStyle/>
          <a:p>
            <a:r>
              <a:rPr lang="en-US" altLang="en-US" dirty="0">
                <a:latin typeface="Arial" panose="020B0604020202020204" pitchFamily="34" charset="0"/>
              </a:rPr>
              <a:t>it is obviously hiding</a:t>
            </a:r>
            <a:endParaRPr lang="en-IN" dirty="0">
              <a:latin typeface="Arial" panose="020B0604020202020204" pitchFamily="34" charset="0"/>
            </a:endParaRPr>
          </a:p>
        </p:txBody>
      </p:sp>
      <p:sp>
        <p:nvSpPr>
          <p:cNvPr id="8" name="Content Placeholder 7">
            <a:extLst>
              <a:ext uri="{FF2B5EF4-FFF2-40B4-BE49-F238E27FC236}">
                <a16:creationId xmlns:a16="http://schemas.microsoft.com/office/drawing/2014/main" xmlns="" id="{8204450C-CD2F-4C61-BC70-3838CD6714FC}"/>
              </a:ext>
            </a:extLst>
          </p:cNvPr>
          <p:cNvSpPr>
            <a:spLocks noGrp="1"/>
          </p:cNvSpPr>
          <p:nvPr>
            <p:ph sz="quarter" idx="16"/>
          </p:nvPr>
        </p:nvSpPr>
        <p:spPr>
          <a:xfrm>
            <a:off x="733425" y="1990199"/>
            <a:ext cx="10729913" cy="1002384"/>
          </a:xfrm>
        </p:spPr>
        <p:txBody>
          <a:bodyPr/>
          <a:lstStyle/>
          <a:p>
            <a:pPr>
              <a:lnSpc>
                <a:spcPct val="100000"/>
              </a:lnSpc>
              <a:spcAft>
                <a:spcPts val="600"/>
              </a:spcAft>
            </a:pPr>
            <a:r>
              <a:rPr lang="en-US" altLang="en-US" dirty="0">
                <a:latin typeface="Arial" panose="020B0604020202020204" pitchFamily="34" charset="0"/>
              </a:rPr>
              <a:t>some finer detail.</a:t>
            </a:r>
          </a:p>
          <a:p>
            <a:pPr>
              <a:lnSpc>
                <a:spcPct val="100000"/>
              </a:lnSpc>
              <a:spcAft>
                <a:spcPts val="600"/>
              </a:spcAft>
            </a:pPr>
            <a:r>
              <a:rPr lang="en-US" altLang="en-US" dirty="0">
                <a:latin typeface="Arial" panose="020B0604020202020204" pitchFamily="34" charset="0"/>
              </a:rPr>
              <a:t>So we change to the viewing rectangle [−3, 2] by [−50, 100] shown in Figure 2.</a:t>
            </a:r>
          </a:p>
        </p:txBody>
      </p:sp>
      <p:sp>
        <p:nvSpPr>
          <p:cNvPr id="10" name="Content Placeholder 9">
            <a:extLst>
              <a:ext uri="{FF2B5EF4-FFF2-40B4-BE49-F238E27FC236}">
                <a16:creationId xmlns:a16="http://schemas.microsoft.com/office/drawing/2014/main" xmlns="" id="{FDF34A1E-7426-4AD8-9FC5-E4380AEA7CE2}"/>
              </a:ext>
            </a:extLst>
          </p:cNvPr>
          <p:cNvSpPr>
            <a:spLocks noGrp="1"/>
          </p:cNvSpPr>
          <p:nvPr>
            <p:ph sz="quarter" idx="18"/>
          </p:nvPr>
        </p:nvSpPr>
        <p:spPr>
          <a:xfrm>
            <a:off x="733425" y="5609705"/>
            <a:ext cx="10729913" cy="311728"/>
          </a:xfrm>
        </p:spPr>
        <p:txBody>
          <a:bodyPr/>
          <a:lstStyle/>
          <a:p>
            <a:pPr algn="ctr"/>
            <a:r>
              <a:rPr lang="en-US" altLang="en-US" sz="1200" b="1" dirty="0"/>
              <a:t>Figure 2</a:t>
            </a:r>
          </a:p>
        </p:txBody>
      </p:sp>
      <p:pic>
        <p:nvPicPr>
          <p:cNvPr id="13" name="Content Placeholder 12" descr="A curve is graphed on a coordinate plane. It enters from the top left of the viewing window on the second quadrant, falls rapidly through the point (negative 2, 0), and reaches a low point on the third quadrant. It then rises steeply through the origin, goes right along the positive x-axis to the point (0.8, 0). It then rises rapidly and exits from the top right of the viewing window at the point (1.8, 100).">
            <a:extLst>
              <a:ext uri="{FF2B5EF4-FFF2-40B4-BE49-F238E27FC236}">
                <a16:creationId xmlns:a16="http://schemas.microsoft.com/office/drawing/2014/main" xmlns="" id="{08627E34-EE79-4854-92C3-E39580772AF6}"/>
              </a:ext>
            </a:extLst>
          </p:cNvPr>
          <p:cNvPicPr>
            <a:picLocks noGrp="1" noChangeAspect="1"/>
          </p:cNvPicPr>
          <p:nvPr>
            <p:ph sz="quarter" idx="17"/>
          </p:nvPr>
        </p:nvPicPr>
        <p:blipFill>
          <a:blip r:embed="rId5"/>
          <a:stretch>
            <a:fillRect/>
          </a:stretch>
        </p:blipFill>
        <p:spPr>
          <a:xfrm>
            <a:off x="4521201" y="3268133"/>
            <a:ext cx="3113766" cy="2228804"/>
          </a:xfrm>
          <a:prstGeom prst="rect">
            <a:avLst/>
          </a:prstGeom>
        </p:spPr>
      </p:pic>
    </p:spTree>
    <p:extLst>
      <p:ext uri="{BB962C8B-B14F-4D97-AF65-F5344CB8AC3E}">
        <p14:creationId xmlns:p14="http://schemas.microsoft.com/office/powerpoint/2010/main" val="19621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8D241D-B76E-4AE4-840A-80BA072A1B70}"/>
              </a:ext>
            </a:extLst>
          </p:cNvPr>
          <p:cNvSpPr>
            <a:spLocks noGrp="1"/>
          </p:cNvSpPr>
          <p:nvPr>
            <p:ph type="title"/>
          </p:nvPr>
        </p:nvSpPr>
        <p:spPr/>
        <p:txBody>
          <a:bodyPr/>
          <a:lstStyle/>
          <a:p>
            <a:r>
              <a:rPr lang="en-US" altLang="en-US" dirty="0"/>
              <a:t>Example 1 – Solution </a:t>
            </a:r>
            <a:r>
              <a:rPr lang="en-US" altLang="en-US" b="0" dirty="0"/>
              <a:t>(2 of 6)</a:t>
            </a:r>
            <a:endParaRPr lang="en-IN" dirty="0"/>
          </a:p>
        </p:txBody>
      </p:sp>
      <p:sp>
        <p:nvSpPr>
          <p:cNvPr id="3" name="Content Placeholder 2">
            <a:extLst>
              <a:ext uri="{FF2B5EF4-FFF2-40B4-BE49-F238E27FC236}">
                <a16:creationId xmlns:a16="http://schemas.microsoft.com/office/drawing/2014/main" xmlns="" id="{EA7F4F9E-7380-4B84-AD14-FAE1E45BD578}"/>
              </a:ext>
            </a:extLst>
          </p:cNvPr>
          <p:cNvSpPr>
            <a:spLocks noGrp="1"/>
          </p:cNvSpPr>
          <p:nvPr>
            <p:ph sz="quarter" idx="23"/>
          </p:nvPr>
        </p:nvSpPr>
        <p:spPr>
          <a:xfrm>
            <a:off x="736600" y="1289050"/>
            <a:ext cx="10718800" cy="4110803"/>
          </a:xfrm>
        </p:spPr>
        <p:txBody>
          <a:bodyPr/>
          <a:lstStyle/>
          <a:p>
            <a:pPr>
              <a:lnSpc>
                <a:spcPct val="100000"/>
              </a:lnSpc>
              <a:spcAft>
                <a:spcPts val="600"/>
              </a:spcAft>
            </a:pPr>
            <a:r>
              <a:rPr lang="en-IN" altLang="en-US" dirty="0"/>
              <a:t>Most graphing calculators and graphing software allow us to “trace” along a curve and see approximate coordinates of points. (Some also have features to identify the approximate locations of local maximum and minimum points.) </a:t>
            </a:r>
          </a:p>
          <a:p>
            <a:pPr>
              <a:lnSpc>
                <a:spcPct val="100000"/>
              </a:lnSpc>
              <a:spcAft>
                <a:spcPts val="600"/>
              </a:spcAft>
            </a:pPr>
            <a:r>
              <a:rPr lang="en-IN" altLang="en-US" dirty="0"/>
              <a:t>Here it appears that there is an absolute minimum value of about</a:t>
            </a:r>
            <a:r>
              <a:rPr lang="en-US" altLang="en-US" dirty="0"/>
              <a:t> −15.33 when </a:t>
            </a:r>
            <a:r>
              <a:rPr lang="en-US" altLang="en-US" i="1" dirty="0"/>
              <a:t>x</a:t>
            </a:r>
            <a:r>
              <a:rPr lang="en-US" altLang="en-US" dirty="0"/>
              <a:t> </a:t>
            </a:r>
            <a:r>
              <a:rPr lang="en-US" altLang="en-US" dirty="0">
                <a:latin typeface="Arial" panose="020B0604020202020204" pitchFamily="34" charset="0"/>
                <a:cs typeface="Arial" panose="020B0604020202020204" pitchFamily="34" charset="0"/>
              </a:rPr>
              <a:t>≈</a:t>
            </a:r>
            <a:r>
              <a:rPr lang="en-US" altLang="en-US" dirty="0"/>
              <a:t> −1.62 and </a:t>
            </a:r>
            <a:r>
              <a:rPr lang="en-US" altLang="en-US" i="1" dirty="0"/>
              <a:t>f</a:t>
            </a:r>
            <a:r>
              <a:rPr lang="en-US" altLang="en-US" dirty="0"/>
              <a:t> is decreasing on (−∞, −1.62) and increasing on (−1.62, ∞).</a:t>
            </a:r>
          </a:p>
          <a:p>
            <a:pPr>
              <a:lnSpc>
                <a:spcPct val="100000"/>
              </a:lnSpc>
              <a:spcAft>
                <a:spcPts val="600"/>
              </a:spcAft>
            </a:pPr>
            <a:r>
              <a:rPr lang="en-US" altLang="en-US" dirty="0"/>
              <a:t>Also there appears to be a horizontal tangent at the origin and inflection points when </a:t>
            </a:r>
            <a:r>
              <a:rPr lang="en-US" altLang="en-US" i="1" dirty="0"/>
              <a:t>x</a:t>
            </a:r>
            <a:r>
              <a:rPr lang="en-US" altLang="en-US" dirty="0"/>
              <a:t> = 0 and when </a:t>
            </a:r>
            <a:r>
              <a:rPr lang="en-US" altLang="en-US" i="1" dirty="0"/>
              <a:t>x</a:t>
            </a:r>
            <a:r>
              <a:rPr lang="en-US" altLang="en-US" dirty="0"/>
              <a:t> is somewhere between −2 and −1.</a:t>
            </a:r>
          </a:p>
          <a:p>
            <a:pPr>
              <a:lnSpc>
                <a:spcPct val="100000"/>
              </a:lnSpc>
              <a:spcAft>
                <a:spcPts val="600"/>
              </a:spcAft>
            </a:pPr>
            <a:r>
              <a:rPr lang="en-US" altLang="en-US" dirty="0"/>
              <a:t>Now let’s try to confirm these impressions using calculus. We differentiate and get</a:t>
            </a:r>
            <a:endParaRPr lang="en-IN" dirty="0"/>
          </a:p>
        </p:txBody>
      </p:sp>
      <p:graphicFrame>
        <p:nvGraphicFramePr>
          <p:cNvPr id="8" name="Content Placeholder 7" descr="f prime (x) = 12 (x^5) + 15 (x^4) + 9 (x^2) minus 4 x, &#10;f prime prime (x) = 60 (x^4) + 60 (x^3) + 18 x minus 4">
            <a:extLst>
              <a:ext uri="{FF2B5EF4-FFF2-40B4-BE49-F238E27FC236}">
                <a16:creationId xmlns:a16="http://schemas.microsoft.com/office/drawing/2014/main" xmlns="" id="{A83A95A4-D2FF-4891-B80C-2C40220877F2}"/>
              </a:ext>
            </a:extLst>
          </p:cNvPr>
          <p:cNvGraphicFramePr>
            <a:graphicFrameLocks noGrp="1" noChangeAspect="1"/>
          </p:cNvGraphicFramePr>
          <p:nvPr>
            <p:ph sz="quarter" idx="24"/>
            <p:extLst>
              <p:ext uri="{D42A27DB-BD31-4B8C-83A1-F6EECF244321}">
                <p14:modId xmlns:p14="http://schemas.microsoft.com/office/powerpoint/2010/main" val="634374589"/>
              </p:ext>
            </p:extLst>
          </p:nvPr>
        </p:nvGraphicFramePr>
        <p:xfrm>
          <a:off x="3805238" y="5235575"/>
          <a:ext cx="4233862" cy="1052513"/>
        </p:xfrm>
        <a:graphic>
          <a:graphicData uri="http://schemas.openxmlformats.org/presentationml/2006/ole">
            <mc:AlternateContent xmlns:mc="http://schemas.openxmlformats.org/markup-compatibility/2006">
              <mc:Choice xmlns:v="urn:schemas-microsoft-com:vml" Requires="v">
                <p:oleObj spid="_x0000_s564335" name="Equation" r:id="rId3" imgW="3987720" imgH="990360" progId="Equation.DSMT4">
                  <p:embed/>
                </p:oleObj>
              </mc:Choice>
              <mc:Fallback>
                <p:oleObj name="Equation" r:id="rId3" imgW="3987720" imgH="990360" progId="Equation.DSMT4">
                  <p:embed/>
                  <p:pic>
                    <p:nvPicPr>
                      <p:cNvPr id="7" name="Object 6">
                        <a:extLst>
                          <a:ext uri="{FF2B5EF4-FFF2-40B4-BE49-F238E27FC236}">
                            <a16:creationId xmlns:a16="http://schemas.microsoft.com/office/drawing/2014/main" xmlns="" id="{57579A79-9B9A-43B6-9917-C8A41908C188}"/>
                          </a:ext>
                        </a:extLst>
                      </p:cNvPr>
                      <p:cNvPicPr/>
                      <p:nvPr/>
                    </p:nvPicPr>
                    <p:blipFill>
                      <a:blip r:embed="rId4"/>
                      <a:stretch>
                        <a:fillRect/>
                      </a:stretch>
                    </p:blipFill>
                    <p:spPr>
                      <a:xfrm>
                        <a:off x="3805238" y="5235575"/>
                        <a:ext cx="4233862" cy="1052513"/>
                      </a:xfrm>
                      <a:prstGeom prst="rect">
                        <a:avLst/>
                      </a:prstGeom>
                    </p:spPr>
                  </p:pic>
                </p:oleObj>
              </mc:Fallback>
            </mc:AlternateContent>
          </a:graphicData>
        </a:graphic>
      </p:graphicFrame>
    </p:spTree>
    <p:extLst>
      <p:ext uri="{BB962C8B-B14F-4D97-AF65-F5344CB8AC3E}">
        <p14:creationId xmlns:p14="http://schemas.microsoft.com/office/powerpoint/2010/main" val="828397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ltLang="en-US" dirty="0"/>
              <a:t>Example 1 – Solution </a:t>
            </a:r>
            <a:r>
              <a:rPr lang="en-US" altLang="en-US" b="0" dirty="0"/>
              <a:t>(3 of 6)</a:t>
            </a:r>
            <a:endParaRPr lang="en-IN" dirty="0"/>
          </a:p>
        </p:txBody>
      </p:sp>
      <p:sp>
        <p:nvSpPr>
          <p:cNvPr id="12" name="Content Placeholder 11"/>
          <p:cNvSpPr>
            <a:spLocks noGrp="1"/>
          </p:cNvSpPr>
          <p:nvPr>
            <p:ph sz="quarter" idx="23"/>
          </p:nvPr>
        </p:nvSpPr>
        <p:spPr>
          <a:xfrm>
            <a:off x="736600" y="1289051"/>
            <a:ext cx="2214562" cy="319700"/>
          </a:xfrm>
        </p:spPr>
        <p:txBody>
          <a:bodyPr/>
          <a:lstStyle/>
          <a:p>
            <a:r>
              <a:rPr lang="en-US" altLang="en-US" dirty="0"/>
              <a:t>When we graph</a:t>
            </a:r>
            <a:endParaRPr lang="en-IN" dirty="0"/>
          </a:p>
        </p:txBody>
      </p:sp>
      <p:graphicFrame>
        <p:nvGraphicFramePr>
          <p:cNvPr id="4" name="Content Placeholder 3" descr="f prime"/>
          <p:cNvGraphicFramePr>
            <a:graphicFrameLocks noGrp="1" noChangeAspect="1"/>
          </p:cNvGraphicFramePr>
          <p:nvPr>
            <p:ph sz="quarter" idx="31"/>
            <p:extLst>
              <p:ext uri="{D42A27DB-BD31-4B8C-83A1-F6EECF244321}">
                <p14:modId xmlns:p14="http://schemas.microsoft.com/office/powerpoint/2010/main" val="1416683071"/>
              </p:ext>
            </p:extLst>
          </p:nvPr>
        </p:nvGraphicFramePr>
        <p:xfrm>
          <a:off x="2938463" y="1252009"/>
          <a:ext cx="314325" cy="371475"/>
        </p:xfrm>
        <a:graphic>
          <a:graphicData uri="http://schemas.openxmlformats.org/presentationml/2006/ole">
            <mc:AlternateContent xmlns:mc="http://schemas.openxmlformats.org/markup-compatibility/2006">
              <mc:Choice xmlns:v="urn:schemas-microsoft-com:vml" Requires="v">
                <p:oleObj spid="_x0000_s565451" name="Equation" r:id="rId3" imgW="139680" imgH="164880" progId="Equation.DSMT4">
                  <p:embed/>
                </p:oleObj>
              </mc:Choice>
              <mc:Fallback>
                <p:oleObj name="Equation" r:id="rId3" imgW="139680" imgH="164880" progId="Equation.DSMT4">
                  <p:embed/>
                  <p:pic>
                    <p:nvPicPr>
                      <p:cNvPr id="0" name=""/>
                      <p:cNvPicPr/>
                      <p:nvPr/>
                    </p:nvPicPr>
                    <p:blipFill>
                      <a:blip r:embed="rId4"/>
                      <a:stretch>
                        <a:fillRect/>
                      </a:stretch>
                    </p:blipFill>
                    <p:spPr>
                      <a:xfrm>
                        <a:off x="2938463" y="1252009"/>
                        <a:ext cx="314325" cy="371475"/>
                      </a:xfrm>
                      <a:prstGeom prst="rect">
                        <a:avLst/>
                      </a:prstGeom>
                    </p:spPr>
                  </p:pic>
                </p:oleObj>
              </mc:Fallback>
            </mc:AlternateContent>
          </a:graphicData>
        </a:graphic>
      </p:graphicFrame>
      <p:sp>
        <p:nvSpPr>
          <p:cNvPr id="14" name="Content Placeholder 13"/>
          <p:cNvSpPr>
            <a:spLocks noGrp="1"/>
          </p:cNvSpPr>
          <p:nvPr>
            <p:ph sz="quarter" idx="25"/>
          </p:nvPr>
        </p:nvSpPr>
        <p:spPr>
          <a:xfrm>
            <a:off x="3312319" y="1300387"/>
            <a:ext cx="3236309" cy="381108"/>
          </a:xfrm>
        </p:spPr>
        <p:txBody>
          <a:bodyPr/>
          <a:lstStyle/>
          <a:p>
            <a:r>
              <a:rPr lang="en-US" altLang="en-US" dirty="0"/>
              <a:t>in Figure 3 we see that</a:t>
            </a:r>
            <a:endParaRPr lang="en-IN" dirty="0"/>
          </a:p>
        </p:txBody>
      </p:sp>
      <p:graphicFrame>
        <p:nvGraphicFramePr>
          <p:cNvPr id="2" name="Content Placeholder 1" descr="f prime (x)"/>
          <p:cNvGraphicFramePr>
            <a:graphicFrameLocks noGrp="1" noChangeAspect="1"/>
          </p:cNvGraphicFramePr>
          <p:nvPr>
            <p:ph sz="quarter" idx="26"/>
            <p:extLst>
              <p:ext uri="{D42A27DB-BD31-4B8C-83A1-F6EECF244321}">
                <p14:modId xmlns:p14="http://schemas.microsoft.com/office/powerpoint/2010/main" val="4270463510"/>
              </p:ext>
            </p:extLst>
          </p:nvPr>
        </p:nvGraphicFramePr>
        <p:xfrm>
          <a:off x="6472238" y="1287463"/>
          <a:ext cx="635000" cy="390525"/>
        </p:xfrm>
        <a:graphic>
          <a:graphicData uri="http://schemas.openxmlformats.org/presentationml/2006/ole">
            <mc:AlternateContent xmlns:mc="http://schemas.openxmlformats.org/markup-compatibility/2006">
              <mc:Choice xmlns:v="urn:schemas-microsoft-com:vml" Requires="v">
                <p:oleObj spid="_x0000_s565452" name="Equation" r:id="rId5" imgW="330120" imgH="203040" progId="Equation.DSMT4">
                  <p:embed/>
                </p:oleObj>
              </mc:Choice>
              <mc:Fallback>
                <p:oleObj name="Equation" r:id="rId5" imgW="330120" imgH="203040" progId="Equation.DSMT4">
                  <p:embed/>
                  <p:pic>
                    <p:nvPicPr>
                      <p:cNvPr id="0" name=""/>
                      <p:cNvPicPr/>
                      <p:nvPr/>
                    </p:nvPicPr>
                    <p:blipFill>
                      <a:blip r:embed="rId6"/>
                      <a:stretch>
                        <a:fillRect/>
                      </a:stretch>
                    </p:blipFill>
                    <p:spPr>
                      <a:xfrm>
                        <a:off x="6472238" y="1287463"/>
                        <a:ext cx="635000" cy="390525"/>
                      </a:xfrm>
                      <a:prstGeom prst="rect">
                        <a:avLst/>
                      </a:prstGeom>
                    </p:spPr>
                  </p:pic>
                </p:oleObj>
              </mc:Fallback>
            </mc:AlternateContent>
          </a:graphicData>
        </a:graphic>
      </p:graphicFrame>
      <p:sp>
        <p:nvSpPr>
          <p:cNvPr id="13" name="Content Placeholder 12"/>
          <p:cNvSpPr>
            <a:spLocks noGrp="1"/>
          </p:cNvSpPr>
          <p:nvPr>
            <p:ph sz="quarter" idx="24"/>
          </p:nvPr>
        </p:nvSpPr>
        <p:spPr>
          <a:xfrm>
            <a:off x="7106746" y="1289051"/>
            <a:ext cx="4391571" cy="361130"/>
          </a:xfrm>
        </p:spPr>
        <p:txBody>
          <a:bodyPr/>
          <a:lstStyle/>
          <a:p>
            <a:r>
              <a:rPr lang="en-US" altLang="en-US" dirty="0"/>
              <a:t>changes from negative to</a:t>
            </a:r>
            <a:endParaRPr lang="en-IN" dirty="0"/>
          </a:p>
        </p:txBody>
      </p:sp>
      <p:sp>
        <p:nvSpPr>
          <p:cNvPr id="16" name="Content Placeholder 15"/>
          <p:cNvSpPr>
            <a:spLocks noGrp="1"/>
          </p:cNvSpPr>
          <p:nvPr>
            <p:ph sz="quarter" idx="27"/>
          </p:nvPr>
        </p:nvSpPr>
        <p:spPr>
          <a:xfrm>
            <a:off x="736599" y="1681717"/>
            <a:ext cx="10908861" cy="655090"/>
          </a:xfrm>
        </p:spPr>
        <p:txBody>
          <a:bodyPr/>
          <a:lstStyle/>
          <a:p>
            <a:pPr>
              <a:lnSpc>
                <a:spcPct val="100000"/>
              </a:lnSpc>
            </a:pPr>
            <a:r>
              <a:rPr lang="en-US" altLang="en-US" dirty="0"/>
              <a:t>positive</a:t>
            </a:r>
            <a:r>
              <a:rPr lang="en-IN" altLang="en-US" dirty="0"/>
              <a:t> </a:t>
            </a:r>
            <a:r>
              <a:rPr lang="en-US" altLang="en-US" dirty="0"/>
              <a:t>when </a:t>
            </a:r>
            <a:r>
              <a:rPr lang="en-US" altLang="en-US" i="1" dirty="0"/>
              <a:t>x</a:t>
            </a:r>
            <a:r>
              <a:rPr lang="en-US" altLang="en-US" dirty="0"/>
              <a:t> </a:t>
            </a:r>
            <a:r>
              <a:rPr lang="en-US" altLang="en-US" dirty="0">
                <a:ea typeface="Times New Roman" panose="02020603050405020304" pitchFamily="18" charset="0"/>
                <a:cs typeface="Arial" panose="020B0604020202020204" pitchFamily="34" charset="0"/>
                <a:sym typeface="Symbol" panose="05050102010706020507" pitchFamily="18" charset="2"/>
              </a:rPr>
              <a:t>≈</a:t>
            </a:r>
            <a:r>
              <a:rPr lang="en-US" altLang="en-US" dirty="0"/>
              <a:t> –1.62; this confirms (by the First Derivative Test) the minimum value that we found earlier. But, perhaps to our surprise, we also notice that </a:t>
            </a:r>
            <a:endParaRPr lang="en-IN" dirty="0"/>
          </a:p>
        </p:txBody>
      </p:sp>
      <p:graphicFrame>
        <p:nvGraphicFramePr>
          <p:cNvPr id="3" name="Content Placeholder 2" descr="f prime (x)"/>
          <p:cNvGraphicFramePr>
            <a:graphicFrameLocks noGrp="1" noChangeAspect="1"/>
          </p:cNvGraphicFramePr>
          <p:nvPr>
            <p:ph sz="quarter" idx="29"/>
            <p:extLst>
              <p:ext uri="{D42A27DB-BD31-4B8C-83A1-F6EECF244321}">
                <p14:modId xmlns:p14="http://schemas.microsoft.com/office/powerpoint/2010/main" val="1993709040"/>
              </p:ext>
            </p:extLst>
          </p:nvPr>
        </p:nvGraphicFramePr>
        <p:xfrm>
          <a:off x="685801" y="2420937"/>
          <a:ext cx="722313" cy="444500"/>
        </p:xfrm>
        <a:graphic>
          <a:graphicData uri="http://schemas.openxmlformats.org/presentationml/2006/ole">
            <mc:AlternateContent xmlns:mc="http://schemas.openxmlformats.org/markup-compatibility/2006">
              <mc:Choice xmlns:v="urn:schemas-microsoft-com:vml" Requires="v">
                <p:oleObj spid="_x0000_s565453" name="Equation" r:id="rId7" imgW="330120" imgH="203040" progId="Equation.DSMT4">
                  <p:embed/>
                </p:oleObj>
              </mc:Choice>
              <mc:Fallback>
                <p:oleObj name="Equation" r:id="rId7" imgW="330120" imgH="203040" progId="Equation.DSMT4">
                  <p:embed/>
                  <p:pic>
                    <p:nvPicPr>
                      <p:cNvPr id="0" name=""/>
                      <p:cNvPicPr/>
                      <p:nvPr/>
                    </p:nvPicPr>
                    <p:blipFill>
                      <a:blip r:embed="rId8"/>
                      <a:stretch>
                        <a:fillRect/>
                      </a:stretch>
                    </p:blipFill>
                    <p:spPr>
                      <a:xfrm>
                        <a:off x="685801" y="2420937"/>
                        <a:ext cx="722313" cy="444500"/>
                      </a:xfrm>
                      <a:prstGeom prst="rect">
                        <a:avLst/>
                      </a:prstGeom>
                    </p:spPr>
                  </p:pic>
                </p:oleObj>
              </mc:Fallback>
            </mc:AlternateContent>
          </a:graphicData>
        </a:graphic>
      </p:graphicFrame>
      <p:sp>
        <p:nvSpPr>
          <p:cNvPr id="17" name="Content Placeholder 16"/>
          <p:cNvSpPr>
            <a:spLocks noGrp="1"/>
          </p:cNvSpPr>
          <p:nvPr>
            <p:ph sz="quarter" idx="28"/>
          </p:nvPr>
        </p:nvSpPr>
        <p:spPr>
          <a:xfrm>
            <a:off x="1481525" y="2448901"/>
            <a:ext cx="10195033" cy="334587"/>
          </a:xfrm>
        </p:spPr>
        <p:txBody>
          <a:bodyPr/>
          <a:lstStyle/>
          <a:p>
            <a:r>
              <a:rPr lang="en-US" altLang="en-US" dirty="0"/>
              <a:t>changes from positive to negative when </a:t>
            </a:r>
            <a:r>
              <a:rPr lang="en-US" altLang="en-US" i="1" dirty="0"/>
              <a:t>x</a:t>
            </a:r>
            <a:r>
              <a:rPr lang="en-US" altLang="en-US" dirty="0"/>
              <a:t> = 0 and from negative to positive</a:t>
            </a:r>
            <a:endParaRPr lang="en-IN" dirty="0"/>
          </a:p>
        </p:txBody>
      </p:sp>
      <p:sp>
        <p:nvSpPr>
          <p:cNvPr id="19" name="Content Placeholder 18"/>
          <p:cNvSpPr>
            <a:spLocks noGrp="1"/>
          </p:cNvSpPr>
          <p:nvPr>
            <p:ph sz="quarter" idx="30"/>
          </p:nvPr>
        </p:nvSpPr>
        <p:spPr>
          <a:xfrm>
            <a:off x="736600" y="2865668"/>
            <a:ext cx="2048642" cy="390785"/>
          </a:xfrm>
        </p:spPr>
        <p:txBody>
          <a:bodyPr/>
          <a:lstStyle/>
          <a:p>
            <a:r>
              <a:rPr lang="en-US" altLang="en-US" dirty="0"/>
              <a:t>when </a:t>
            </a:r>
            <a:r>
              <a:rPr lang="en-US" altLang="en-US" i="1" dirty="0"/>
              <a:t>x</a:t>
            </a:r>
            <a:r>
              <a:rPr lang="en-US" altLang="en-US" dirty="0"/>
              <a:t> ≈ 0.35.</a:t>
            </a:r>
            <a:endParaRPr lang="en-IN" dirty="0"/>
          </a:p>
        </p:txBody>
      </p:sp>
      <p:sp>
        <p:nvSpPr>
          <p:cNvPr id="23" name="Content Placeholder 22"/>
          <p:cNvSpPr>
            <a:spLocks noGrp="1"/>
          </p:cNvSpPr>
          <p:nvPr>
            <p:ph sz="quarter" idx="33"/>
          </p:nvPr>
        </p:nvSpPr>
        <p:spPr>
          <a:xfrm>
            <a:off x="6001958" y="6206612"/>
            <a:ext cx="1154166" cy="276471"/>
          </a:xfrm>
        </p:spPr>
        <p:txBody>
          <a:bodyPr/>
          <a:lstStyle/>
          <a:p>
            <a:r>
              <a:rPr lang="en-US" altLang="en-US" sz="1200" b="1" dirty="0"/>
              <a:t>Figure 3</a:t>
            </a:r>
          </a:p>
        </p:txBody>
      </p:sp>
      <p:pic>
        <p:nvPicPr>
          <p:cNvPr id="28" name="Content Placeholder 7" descr="A curve is graphed on an x y coordinate plane. It enters from mid bottom of the window at the point (negative 1.6, negative 5), and rises rapidly to a high point (negative 1, 18). It then falls rapidly through the origin and reaches a low point on the fourth quadrant just near the origin. It then rises rapidly through the point (0.3, 0), and exits from the top of the viewing window at the point (1, 20). It is labeled y = f prime (x).">
            <a:extLst>
              <a:ext uri="{FF2B5EF4-FFF2-40B4-BE49-F238E27FC236}">
                <a16:creationId xmlns:a16="http://schemas.microsoft.com/office/drawing/2014/main" xmlns="" id="{6C47C4A3-0C40-4D40-8046-69DD43D5F54C}"/>
              </a:ext>
            </a:extLst>
          </p:cNvPr>
          <p:cNvPicPr>
            <a:picLocks noGrp="1" noChangeAspect="1"/>
          </p:cNvPicPr>
          <p:nvPr>
            <p:ph sz="quarter" idx="32"/>
          </p:nvPr>
        </p:nvPicPr>
        <p:blipFill>
          <a:blip r:embed="rId9"/>
          <a:stretch>
            <a:fillRect/>
          </a:stretch>
        </p:blipFill>
        <p:spPr>
          <a:xfrm>
            <a:off x="4156710" y="3024793"/>
            <a:ext cx="4270743" cy="3009789"/>
          </a:xfrm>
          <a:prstGeom prst="rect">
            <a:avLst/>
          </a:prstGeom>
        </p:spPr>
      </p:pic>
    </p:spTree>
    <p:extLst>
      <p:ext uri="{BB962C8B-B14F-4D97-AF65-F5344CB8AC3E}">
        <p14:creationId xmlns:p14="http://schemas.microsoft.com/office/powerpoint/2010/main" val="406779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E5D0D2-D2DA-4095-AE4E-C3E8AC6AC575}"/>
              </a:ext>
            </a:extLst>
          </p:cNvPr>
          <p:cNvSpPr>
            <a:spLocks noGrp="1"/>
          </p:cNvSpPr>
          <p:nvPr>
            <p:ph type="title"/>
          </p:nvPr>
        </p:nvSpPr>
        <p:spPr/>
        <p:txBody>
          <a:bodyPr/>
          <a:lstStyle/>
          <a:p>
            <a:r>
              <a:rPr lang="en-US" altLang="en-US" dirty="0"/>
              <a:t>Example 1 – Solution </a:t>
            </a:r>
            <a:r>
              <a:rPr lang="en-US" altLang="en-US" b="0" dirty="0"/>
              <a:t>(4 of 6)</a:t>
            </a:r>
            <a:endParaRPr lang="en-IN" dirty="0"/>
          </a:p>
        </p:txBody>
      </p:sp>
      <p:sp>
        <p:nvSpPr>
          <p:cNvPr id="3" name="Content Placeholder 2">
            <a:extLst>
              <a:ext uri="{FF2B5EF4-FFF2-40B4-BE49-F238E27FC236}">
                <a16:creationId xmlns:a16="http://schemas.microsoft.com/office/drawing/2014/main" xmlns="" id="{EA654E34-62BB-47AB-93CB-23AC42222B1A}"/>
              </a:ext>
            </a:extLst>
          </p:cNvPr>
          <p:cNvSpPr>
            <a:spLocks noGrp="1"/>
          </p:cNvSpPr>
          <p:nvPr>
            <p:ph sz="quarter" idx="12"/>
          </p:nvPr>
        </p:nvSpPr>
        <p:spPr>
          <a:xfrm>
            <a:off x="741971" y="1292278"/>
            <a:ext cx="10924003" cy="1580448"/>
          </a:xfrm>
        </p:spPr>
        <p:txBody>
          <a:bodyPr/>
          <a:lstStyle/>
          <a:p>
            <a:pPr>
              <a:lnSpc>
                <a:spcPct val="100000"/>
              </a:lnSpc>
            </a:pPr>
            <a:r>
              <a:rPr lang="en-US" altLang="en-US" dirty="0"/>
              <a:t>This means that </a:t>
            </a:r>
            <a:r>
              <a:rPr lang="en-US" altLang="en-US" i="1" dirty="0"/>
              <a:t>f</a:t>
            </a:r>
            <a:r>
              <a:rPr lang="en-US" altLang="en-US" dirty="0"/>
              <a:t> has a local maximum at 0 and a local minimum when </a:t>
            </a:r>
            <a:r>
              <a:rPr lang="en-US" altLang="en-US" i="1" dirty="0"/>
              <a:t>x</a:t>
            </a:r>
            <a:r>
              <a:rPr lang="en-US" altLang="en-US" dirty="0"/>
              <a:t> ≈ 0.35, but these were hidden in Figure 2. Indeed, if we now zoom in toward the origin in Figure 4, we see what we missed before: a local maximum value of 0 when </a:t>
            </a:r>
            <a:r>
              <a:rPr lang="en-US" altLang="en-US" i="1" dirty="0"/>
              <a:t>x</a:t>
            </a:r>
            <a:r>
              <a:rPr lang="en-US" altLang="en-US" dirty="0"/>
              <a:t> = 0 and a local minimum value of about −0.1 when </a:t>
            </a:r>
            <a:r>
              <a:rPr lang="en-US" altLang="en-US" i="1" dirty="0"/>
              <a:t>x</a:t>
            </a:r>
            <a:r>
              <a:rPr lang="en-US" altLang="en-US" dirty="0"/>
              <a:t> </a:t>
            </a:r>
            <a:r>
              <a:rPr lang="en-US" altLang="en-US" dirty="0">
                <a:latin typeface="Arial" panose="020B0604020202020204" pitchFamily="34" charset="0"/>
                <a:cs typeface="Arial" panose="020B0604020202020204" pitchFamily="34" charset="0"/>
              </a:rPr>
              <a:t>≈</a:t>
            </a:r>
            <a:r>
              <a:rPr lang="en-US" altLang="en-US" dirty="0"/>
              <a:t> 0.35.</a:t>
            </a:r>
          </a:p>
        </p:txBody>
      </p:sp>
      <p:sp>
        <p:nvSpPr>
          <p:cNvPr id="7" name="Content Placeholder 6">
            <a:extLst>
              <a:ext uri="{FF2B5EF4-FFF2-40B4-BE49-F238E27FC236}">
                <a16:creationId xmlns:a16="http://schemas.microsoft.com/office/drawing/2014/main" xmlns="" id="{D3D99109-BB4F-42CB-94B6-819BDEEA69F6}"/>
              </a:ext>
            </a:extLst>
          </p:cNvPr>
          <p:cNvSpPr>
            <a:spLocks noGrp="1"/>
          </p:cNvSpPr>
          <p:nvPr>
            <p:ph sz="quarter" idx="15"/>
          </p:nvPr>
        </p:nvSpPr>
        <p:spPr>
          <a:xfrm>
            <a:off x="2091446" y="5526273"/>
            <a:ext cx="2850205" cy="261463"/>
          </a:xfrm>
        </p:spPr>
        <p:txBody>
          <a:bodyPr/>
          <a:lstStyle/>
          <a:p>
            <a:pPr algn="ctr"/>
            <a:r>
              <a:rPr lang="en-US" altLang="en-US" sz="1200" b="1" dirty="0"/>
              <a:t>Figure 2</a:t>
            </a:r>
          </a:p>
        </p:txBody>
      </p:sp>
      <p:pic>
        <p:nvPicPr>
          <p:cNvPr id="6" name="Content Placeholder 5" descr="A curve is graphed on a coordinate plane. It enters from the top left of the viewing window on the second quadrant, falls rapidly through the point (negative 2, 0), and reaches a low point on the third quadrant. It then rises steeply through the origin, goes right along the positive x-axis to the point (0.8, 0). It then rises rapidly and exits from the top right of the viewing window at the point (1.8, 100).">
            <a:extLst>
              <a:ext uri="{FF2B5EF4-FFF2-40B4-BE49-F238E27FC236}">
                <a16:creationId xmlns:a16="http://schemas.microsoft.com/office/drawing/2014/main" xmlns="" id="{7893513E-C847-4AF0-AED5-E2F31C67212B}"/>
              </a:ext>
            </a:extLst>
          </p:cNvPr>
          <p:cNvPicPr>
            <a:picLocks noGrp="1" noChangeAspect="1"/>
          </p:cNvPicPr>
          <p:nvPr>
            <p:ph sz="quarter" idx="13"/>
          </p:nvPr>
        </p:nvPicPr>
        <p:blipFill>
          <a:blip r:embed="rId2"/>
          <a:stretch>
            <a:fillRect/>
          </a:stretch>
        </p:blipFill>
        <p:spPr>
          <a:xfrm>
            <a:off x="1868575" y="3062950"/>
            <a:ext cx="3110748" cy="2230555"/>
          </a:xfrm>
          <a:prstGeom prst="rect">
            <a:avLst/>
          </a:prstGeom>
        </p:spPr>
      </p:pic>
      <p:sp>
        <p:nvSpPr>
          <p:cNvPr id="8" name="Content Placeholder 7">
            <a:extLst>
              <a:ext uri="{FF2B5EF4-FFF2-40B4-BE49-F238E27FC236}">
                <a16:creationId xmlns:a16="http://schemas.microsoft.com/office/drawing/2014/main" xmlns="" id="{2C52BDD3-DBE3-4137-802C-A22C966C53BE}"/>
              </a:ext>
            </a:extLst>
          </p:cNvPr>
          <p:cNvSpPr>
            <a:spLocks noGrp="1"/>
          </p:cNvSpPr>
          <p:nvPr>
            <p:ph sz="quarter" idx="16"/>
          </p:nvPr>
        </p:nvSpPr>
        <p:spPr>
          <a:xfrm>
            <a:off x="6935821" y="5526273"/>
            <a:ext cx="2937753" cy="292980"/>
          </a:xfrm>
        </p:spPr>
        <p:txBody>
          <a:bodyPr/>
          <a:lstStyle/>
          <a:p>
            <a:pPr algn="ctr"/>
            <a:r>
              <a:rPr lang="en-US" altLang="en-US" sz="1200" b="1" dirty="0"/>
              <a:t>Figure 4</a:t>
            </a:r>
          </a:p>
        </p:txBody>
      </p:sp>
      <p:pic>
        <p:nvPicPr>
          <p:cNvPr id="11" name="Content Placeholder 10" descr="A curve is graphed on a coordinate plane. It enters from left bottom on the third quadrant at the point (negative 0.5, negative 1), rises rapidly to a high point at the origin. It then falls rapidly to a low point on the fourth quadrant. It then rises steeply and exits to the top right of the viewing window on the first quadrant. It is labeled y = f(x).">
            <a:extLst>
              <a:ext uri="{FF2B5EF4-FFF2-40B4-BE49-F238E27FC236}">
                <a16:creationId xmlns:a16="http://schemas.microsoft.com/office/drawing/2014/main" xmlns="" id="{E60443FD-7740-4768-AAF5-6971694E9D00}"/>
              </a:ext>
            </a:extLst>
          </p:cNvPr>
          <p:cNvPicPr>
            <a:picLocks noGrp="1" noChangeAspect="1"/>
          </p:cNvPicPr>
          <p:nvPr>
            <p:ph sz="quarter" idx="14"/>
          </p:nvPr>
        </p:nvPicPr>
        <p:blipFill>
          <a:blip r:embed="rId3"/>
          <a:stretch>
            <a:fillRect/>
          </a:stretch>
        </p:blipFill>
        <p:spPr>
          <a:xfrm>
            <a:off x="6686568" y="3024602"/>
            <a:ext cx="3558101" cy="2349795"/>
          </a:xfrm>
          <a:prstGeom prst="rect">
            <a:avLst/>
          </a:prstGeom>
        </p:spPr>
      </p:pic>
    </p:spTree>
    <p:extLst>
      <p:ext uri="{BB962C8B-B14F-4D97-AF65-F5344CB8AC3E}">
        <p14:creationId xmlns:p14="http://schemas.microsoft.com/office/powerpoint/2010/main" val="1657599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745DBA-4D5E-4CE4-B7FB-A51619C43B88}"/>
              </a:ext>
            </a:extLst>
          </p:cNvPr>
          <p:cNvSpPr>
            <a:spLocks noGrp="1"/>
          </p:cNvSpPr>
          <p:nvPr>
            <p:ph type="title"/>
          </p:nvPr>
        </p:nvSpPr>
        <p:spPr/>
        <p:txBody>
          <a:bodyPr/>
          <a:lstStyle/>
          <a:p>
            <a:r>
              <a:rPr lang="en-US" altLang="en-US" dirty="0"/>
              <a:t>Example 1 – Solution </a:t>
            </a:r>
            <a:r>
              <a:rPr lang="en-US" altLang="en-US" b="0" dirty="0"/>
              <a:t>(5 of 6)</a:t>
            </a:r>
            <a:endParaRPr lang="en-IN" b="0" dirty="0"/>
          </a:p>
        </p:txBody>
      </p:sp>
      <p:sp>
        <p:nvSpPr>
          <p:cNvPr id="3" name="Content Placeholder 2">
            <a:extLst>
              <a:ext uri="{FF2B5EF4-FFF2-40B4-BE49-F238E27FC236}">
                <a16:creationId xmlns:a16="http://schemas.microsoft.com/office/drawing/2014/main" xmlns="" id="{D26B6F3B-2B84-41BA-B92B-610A4AE97901}"/>
              </a:ext>
            </a:extLst>
          </p:cNvPr>
          <p:cNvSpPr>
            <a:spLocks noGrp="1"/>
          </p:cNvSpPr>
          <p:nvPr>
            <p:ph sz="quarter" idx="12"/>
          </p:nvPr>
        </p:nvSpPr>
        <p:spPr>
          <a:xfrm>
            <a:off x="741971" y="1292277"/>
            <a:ext cx="10703795" cy="1320215"/>
          </a:xfrm>
        </p:spPr>
        <p:txBody>
          <a:bodyPr/>
          <a:lstStyle/>
          <a:p>
            <a:pPr>
              <a:lnSpc>
                <a:spcPct val="100000"/>
              </a:lnSpc>
              <a:spcAft>
                <a:spcPts val="600"/>
              </a:spcAft>
            </a:pPr>
            <a:r>
              <a:rPr lang="en-US" altLang="en-US" dirty="0"/>
              <a:t>What about concavity and inflection points?</a:t>
            </a:r>
          </a:p>
          <a:p>
            <a:pPr>
              <a:lnSpc>
                <a:spcPct val="100000"/>
              </a:lnSpc>
              <a:spcAft>
                <a:spcPts val="600"/>
              </a:spcAft>
            </a:pPr>
            <a:r>
              <a:rPr lang="en-US" altLang="en-US" dirty="0"/>
              <a:t>From Figures 2 and 4 there appear to be inflection points when </a:t>
            </a:r>
            <a:r>
              <a:rPr lang="en-US" altLang="en-US" i="1" dirty="0"/>
              <a:t>x</a:t>
            </a:r>
            <a:r>
              <a:rPr lang="en-US" altLang="en-US" dirty="0"/>
              <a:t> is a little to the left of −1 and when </a:t>
            </a:r>
            <a:r>
              <a:rPr lang="en-US" altLang="en-US" i="1" dirty="0"/>
              <a:t>x</a:t>
            </a:r>
            <a:r>
              <a:rPr lang="en-US" altLang="en-US" dirty="0"/>
              <a:t> is a little to the right of 0. But it’s difficult to determine</a:t>
            </a:r>
          </a:p>
        </p:txBody>
      </p:sp>
      <p:sp>
        <p:nvSpPr>
          <p:cNvPr id="9" name="Content Placeholder 8"/>
          <p:cNvSpPr>
            <a:spLocks noGrp="1"/>
          </p:cNvSpPr>
          <p:nvPr>
            <p:ph sz="quarter" idx="17"/>
          </p:nvPr>
        </p:nvSpPr>
        <p:spPr>
          <a:xfrm>
            <a:off x="741971" y="2647019"/>
            <a:ext cx="9570405" cy="379987"/>
          </a:xfrm>
        </p:spPr>
        <p:txBody>
          <a:bodyPr/>
          <a:lstStyle/>
          <a:p>
            <a:r>
              <a:rPr lang="en-US" altLang="en-US" dirty="0"/>
              <a:t>inflection points from the graph of </a:t>
            </a:r>
            <a:r>
              <a:rPr lang="en-US" altLang="en-US" i="1" dirty="0"/>
              <a:t>f</a:t>
            </a:r>
            <a:r>
              <a:rPr lang="en-US" altLang="en-US" dirty="0"/>
              <a:t>, so we graph the second derivative</a:t>
            </a:r>
          </a:p>
        </p:txBody>
      </p:sp>
      <p:graphicFrame>
        <p:nvGraphicFramePr>
          <p:cNvPr id="11" name="Content Placeholder 10" descr="f prime prime"/>
          <p:cNvGraphicFramePr>
            <a:graphicFrameLocks noGrp="1" noChangeAspect="1"/>
          </p:cNvGraphicFramePr>
          <p:nvPr>
            <p:ph sz="quarter" idx="15"/>
            <p:extLst>
              <p:ext uri="{D42A27DB-BD31-4B8C-83A1-F6EECF244321}">
                <p14:modId xmlns:p14="http://schemas.microsoft.com/office/powerpoint/2010/main" val="630948117"/>
              </p:ext>
            </p:extLst>
          </p:nvPr>
        </p:nvGraphicFramePr>
        <p:xfrm>
          <a:off x="10293350" y="2612492"/>
          <a:ext cx="411163" cy="411162"/>
        </p:xfrm>
        <a:graphic>
          <a:graphicData uri="http://schemas.openxmlformats.org/presentationml/2006/ole">
            <mc:AlternateContent xmlns:mc="http://schemas.openxmlformats.org/markup-compatibility/2006">
              <mc:Choice xmlns:v="urn:schemas-microsoft-com:vml" Requires="v">
                <p:oleObj spid="_x0000_s566335" name="Equation" r:id="rId3" imgW="164880" imgH="164880" progId="Equation.DSMT4">
                  <p:embed/>
                </p:oleObj>
              </mc:Choice>
              <mc:Fallback>
                <p:oleObj name="Equation" r:id="rId3" imgW="164880" imgH="164880" progId="Equation.DSMT4">
                  <p:embed/>
                  <p:pic>
                    <p:nvPicPr>
                      <p:cNvPr id="0" name=""/>
                      <p:cNvPicPr/>
                      <p:nvPr/>
                    </p:nvPicPr>
                    <p:blipFill>
                      <a:blip r:embed="rId4"/>
                      <a:stretch>
                        <a:fillRect/>
                      </a:stretch>
                    </p:blipFill>
                    <p:spPr>
                      <a:xfrm>
                        <a:off x="10293350" y="2612492"/>
                        <a:ext cx="411163" cy="411162"/>
                      </a:xfrm>
                      <a:prstGeom prst="rect">
                        <a:avLst/>
                      </a:prstGeom>
                    </p:spPr>
                  </p:pic>
                </p:oleObj>
              </mc:Fallback>
            </mc:AlternateContent>
          </a:graphicData>
        </a:graphic>
      </p:graphicFrame>
      <p:sp>
        <p:nvSpPr>
          <p:cNvPr id="8" name="Content Placeholder 7"/>
          <p:cNvSpPr>
            <a:spLocks noGrp="1"/>
          </p:cNvSpPr>
          <p:nvPr>
            <p:ph sz="quarter" idx="16"/>
          </p:nvPr>
        </p:nvSpPr>
        <p:spPr>
          <a:xfrm>
            <a:off x="720951" y="2999776"/>
            <a:ext cx="1683954" cy="329001"/>
          </a:xfrm>
        </p:spPr>
        <p:txBody>
          <a:bodyPr/>
          <a:lstStyle/>
          <a:p>
            <a:r>
              <a:rPr lang="en-US" altLang="en-US" dirty="0"/>
              <a:t>In Figure 5.</a:t>
            </a:r>
            <a:endParaRPr lang="en-IN" dirty="0"/>
          </a:p>
        </p:txBody>
      </p:sp>
      <p:sp>
        <p:nvSpPr>
          <p:cNvPr id="5" name="Content Placeholder 4">
            <a:extLst>
              <a:ext uri="{FF2B5EF4-FFF2-40B4-BE49-F238E27FC236}">
                <a16:creationId xmlns:a16="http://schemas.microsoft.com/office/drawing/2014/main" xmlns="" id="{962F2D0D-455A-47E9-BFB1-386C8C50AD7B}"/>
              </a:ext>
            </a:extLst>
          </p:cNvPr>
          <p:cNvSpPr>
            <a:spLocks noGrp="1"/>
          </p:cNvSpPr>
          <p:nvPr>
            <p:ph sz="quarter" idx="14"/>
          </p:nvPr>
        </p:nvSpPr>
        <p:spPr>
          <a:xfrm>
            <a:off x="4988546" y="5959868"/>
            <a:ext cx="1989927" cy="265281"/>
          </a:xfrm>
        </p:spPr>
        <p:txBody>
          <a:bodyPr/>
          <a:lstStyle/>
          <a:p>
            <a:pPr algn="ctr"/>
            <a:r>
              <a:rPr lang="en-US" altLang="en-US" sz="1200" b="1" dirty="0"/>
              <a:t>Figure 5</a:t>
            </a:r>
          </a:p>
        </p:txBody>
      </p:sp>
      <p:pic>
        <p:nvPicPr>
          <p:cNvPr id="7" name="Content Placeholder 6" descr="A curve is graphed on a coordinate plane. It enters from the top left on the second quadrant at the point (negative 1.4, 10), falls rapidly and reaches a low point (negative 1, negative 25). It then rises rapidly through the points (0, negative 5), (0.2, 0), and exits from the top right on the first quadrant at the point (1.5, 10).">
            <a:extLst>
              <a:ext uri="{FF2B5EF4-FFF2-40B4-BE49-F238E27FC236}">
                <a16:creationId xmlns:a16="http://schemas.microsoft.com/office/drawing/2014/main" xmlns="" id="{F7524B02-4E0E-440A-8981-A16A0A67C106}"/>
              </a:ext>
            </a:extLst>
          </p:cNvPr>
          <p:cNvPicPr>
            <a:picLocks noGrp="1" noChangeAspect="1"/>
          </p:cNvPicPr>
          <p:nvPr>
            <p:ph sz="quarter" idx="13"/>
          </p:nvPr>
        </p:nvPicPr>
        <p:blipFill>
          <a:blip r:embed="rId5"/>
          <a:stretch>
            <a:fillRect/>
          </a:stretch>
        </p:blipFill>
        <p:spPr>
          <a:xfrm>
            <a:off x="3901429" y="3219147"/>
            <a:ext cx="3911915" cy="2698972"/>
          </a:xfrm>
          <a:prstGeom prst="rect">
            <a:avLst/>
          </a:prstGeom>
        </p:spPr>
      </p:pic>
    </p:spTree>
    <p:extLst>
      <p:ext uri="{BB962C8B-B14F-4D97-AF65-F5344CB8AC3E}">
        <p14:creationId xmlns:p14="http://schemas.microsoft.com/office/powerpoint/2010/main" val="517563552"/>
      </p:ext>
    </p:extLst>
  </p:cSld>
  <p:clrMapOvr>
    <a:masterClrMapping/>
  </p:clrMapOvr>
</p:sld>
</file>

<file path=ppt/theme/theme1.xml><?xml version="1.0" encoding="utf-8"?>
<a:theme xmlns:a="http://schemas.openxmlformats.org/drawingml/2006/main" name="1_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xmlns=""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7F60B298-C6B1-4CA0-A44C-8B6FAB39D879}">
  <ds:schemaRefs>
    <ds:schemaRef ds:uri="http://schemas.microsoft.com/office/2006/documentManagement/types"/>
    <ds:schemaRef ds:uri="http://purl.org/dc/dcmitype/"/>
    <ds:schemaRef ds:uri="http://www.w3.org/XML/1998/namespace"/>
    <ds:schemaRef ds:uri="http://purl.org/dc/elements/1.1/"/>
    <ds:schemaRef ds:uri="http://schemas.microsoft.com/office/infopath/2007/PartnerControls"/>
    <ds:schemaRef ds:uri="f856fc18-c0f7-462c-a53d-fc2610d0c4c8"/>
    <ds:schemaRef ds:uri="http://purl.org/dc/terms/"/>
    <ds:schemaRef ds:uri="http://schemas.openxmlformats.org/package/2006/metadata/core-properties"/>
    <ds:schemaRef ds:uri="a3520c62-91d1-4715-93cb-6b6cc6733a1f"/>
    <ds:schemaRef ds:uri="a4d2ff27-a226-42e2-a79e-c1ae662d212e"/>
    <ds:schemaRef ds:uri="http://schemas.microsoft.com/office/2006/metadata/properties"/>
  </ds:schemaRefs>
</ds:datastoreItem>
</file>

<file path=customXml/itemProps2.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4.xml><?xml version="1.0" encoding="utf-8"?>
<ds:datastoreItem xmlns:ds="http://schemas.openxmlformats.org/officeDocument/2006/customXml" ds:itemID="{1FBD255F-1AB4-4B7F-97CA-248D24762D41}">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4139</TotalTime>
  <Words>728</Words>
  <Application>Microsoft Office PowerPoint</Application>
  <PresentationFormat>Custom</PresentationFormat>
  <Paragraphs>56</Paragraphs>
  <Slides>10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1_Office Theme</vt:lpstr>
      <vt:lpstr>Equation</vt:lpstr>
      <vt:lpstr>4</vt:lpstr>
      <vt:lpstr>4.6</vt:lpstr>
      <vt:lpstr>Graphing with Calculus and Technology (1 of 1)</vt:lpstr>
      <vt:lpstr>Example 1</vt:lpstr>
      <vt:lpstr>Example 1 – Solution (1 of 6)</vt:lpstr>
      <vt:lpstr>Example 1 – Solution (2 of 6)</vt:lpstr>
      <vt:lpstr>Example 1 – Solution (3 of 6)</vt:lpstr>
      <vt:lpstr>Example 1 – Solution (4 of 6)</vt:lpstr>
      <vt:lpstr>Example 1 – Solution (5 of 6)</vt:lpstr>
      <vt:lpstr>Example 1 – Solution (6 of 6)</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Triola, Courtney A</dc:creator>
  <cp:lastModifiedBy>Harshita G. Khandagle</cp:lastModifiedBy>
  <cp:revision>1160</cp:revision>
  <cp:lastPrinted>2016-10-03T15:29:39Z</cp:lastPrinted>
  <dcterms:created xsi:type="dcterms:W3CDTF">2017-12-08T21:17:47Z</dcterms:created>
  <dcterms:modified xsi:type="dcterms:W3CDTF">2020-04-15T11:38:45Z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