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5"/>
  </p:sldMasterIdLst>
  <p:notesMasterIdLst>
    <p:notesMasterId r:id="rId26"/>
  </p:notesMasterIdLst>
  <p:handoutMasterIdLst>
    <p:handoutMasterId r:id="rId27"/>
  </p:handoutMasterIdLst>
  <p:sldIdLst>
    <p:sldId id="313" r:id="rId6"/>
    <p:sldId id="320" r:id="rId7"/>
    <p:sldId id="604" r:id="rId8"/>
    <p:sldId id="605" r:id="rId9"/>
    <p:sldId id="606" r:id="rId10"/>
    <p:sldId id="607" r:id="rId11"/>
    <p:sldId id="608" r:id="rId12"/>
    <p:sldId id="570" r:id="rId13"/>
    <p:sldId id="609" r:id="rId14"/>
    <p:sldId id="610" r:id="rId15"/>
    <p:sldId id="611" r:id="rId16"/>
    <p:sldId id="612" r:id="rId17"/>
    <p:sldId id="613" r:id="rId18"/>
    <p:sldId id="340" r:id="rId19"/>
    <p:sldId id="614" r:id="rId20"/>
    <p:sldId id="615" r:id="rId21"/>
    <p:sldId id="616" r:id="rId22"/>
    <p:sldId id="617" r:id="rId23"/>
    <p:sldId id="618" r:id="rId24"/>
    <p:sldId id="619" r:id="rId2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C2"/>
    <a:srgbClr val="004A78"/>
    <a:srgbClr val="EF2E24"/>
    <a:srgbClr val="000000"/>
    <a:srgbClr val="0000A3"/>
    <a:srgbClr val="A30000"/>
    <a:srgbClr val="E7EFF7"/>
    <a:srgbClr val="CBDDEF"/>
    <a:srgbClr val="006298"/>
    <a:srgbClr val="FF6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94291" autoAdjust="0"/>
  </p:normalViewPr>
  <p:slideViewPr>
    <p:cSldViewPr snapToGrid="0" snapToObjects="1">
      <p:cViewPr varScale="1">
        <p:scale>
          <a:sx n="70" d="100"/>
          <a:sy n="70" d="100"/>
        </p:scale>
        <p:origin x="-126" y="-96"/>
      </p:cViewPr>
      <p:guideLst>
        <p:guide orient="horz" pos="2160"/>
        <p:guide pos="3840"/>
      </p:guideLst>
    </p:cSldViewPr>
  </p:slideViewPr>
  <p:outlineViewPr>
    <p:cViewPr>
      <p:scale>
        <a:sx n="66" d="100"/>
        <a:sy n="66" d="100"/>
      </p:scale>
      <p:origin x="0" y="0"/>
    </p:cViewPr>
  </p:outlineViewPr>
  <p:notesTextViewPr>
    <p:cViewPr>
      <p:scale>
        <a:sx n="20" d="100"/>
        <a:sy n="20" d="100"/>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5" Type="http://schemas.openxmlformats.org/officeDocument/2006/relationships/image" Target="../media/image18.wmf"/><Relationship Id="rId4"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4/15/2020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4/15/2020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91CAE60C-72A0-D14D-8733-C13212F694AD}" type="slidenum">
              <a:rPr lang="en-US" smtClean="0"/>
              <a:pPr>
                <a:defRPr/>
              </a:pPr>
              <a:t>1</a:t>
            </a:fld>
            <a:endParaRPr lang="en-US"/>
          </a:p>
        </p:txBody>
      </p:sp>
    </p:spTree>
    <p:extLst>
      <p:ext uri="{BB962C8B-B14F-4D97-AF65-F5344CB8AC3E}">
        <p14:creationId xmlns:p14="http://schemas.microsoft.com/office/powerpoint/2010/main" val="376011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flipH="1">
            <a:off x="1274574" y="2759656"/>
            <a:ext cx="1487676" cy="748138"/>
          </a:xfrm>
          <a:prstGeom prst="round1Rect">
            <a:avLst/>
          </a:prstGeom>
          <a:solidFill>
            <a:srgbClr val="0079C2"/>
          </a:solidFill>
          <a:ln w="20320">
            <a:solidFill>
              <a:srgbClr val="0079C2"/>
            </a:solidFill>
          </a:ln>
        </p:spPr>
        <p:txBody>
          <a:bodyPr anchor="ctr"/>
          <a:lstStyle>
            <a:lvl1pPr>
              <a:defRPr sz="4000">
                <a:solidFill>
                  <a:schemeClr val="bg1"/>
                </a:solidFill>
              </a:defRPr>
            </a:lvl1pPr>
          </a:lstStyle>
          <a:p>
            <a:r>
              <a:rPr lang="en-US" dirty="0"/>
              <a:t>17.17</a:t>
            </a:r>
          </a:p>
        </p:txBody>
      </p:sp>
      <p:sp>
        <p:nvSpPr>
          <p:cNvPr id="10" name="Text Placeholder 2"/>
          <p:cNvSpPr>
            <a:spLocks noGrp="1"/>
          </p:cNvSpPr>
          <p:nvPr>
            <p:ph type="body" sz="quarter" idx="11" hasCustomPrompt="1"/>
          </p:nvPr>
        </p:nvSpPr>
        <p:spPr>
          <a:xfrm>
            <a:off x="2762250" y="2552700"/>
            <a:ext cx="9048750" cy="1162050"/>
          </a:xfrm>
          <a:solidFill>
            <a:srgbClr val="E1EBF7"/>
          </a:solidFill>
        </p:spPr>
        <p:txBody>
          <a:bodyPr anchor="ctr">
            <a:normAutofit/>
          </a:bodyPr>
          <a:lstStyle>
            <a:lvl1pPr marL="182880" indent="0" algn="l">
              <a:buNone/>
              <a:defRPr sz="4000" b="1" i="0">
                <a:solidFill>
                  <a:srgbClr val="000000"/>
                </a:solidFill>
                <a:latin typeface="Arial" charset="0"/>
                <a:ea typeface="Arial" charset="0"/>
                <a:cs typeface="Arial" charset="0"/>
              </a:defRPr>
            </a:lvl1pPr>
          </a:lstStyle>
          <a:p>
            <a:pPr lvl="0"/>
            <a:r>
              <a:rPr lang="en-IN" dirty="0"/>
              <a:t>Four Ways to Represent a Function</a:t>
            </a:r>
            <a:endParaRPr lang="en-US" dirty="0"/>
          </a:p>
        </p:txBody>
      </p:sp>
      <p:cxnSp>
        <p:nvCxnSpPr>
          <p:cNvPr id="13" name="Straight Connector 12"/>
          <p:cNvCxnSpPr/>
          <p:nvPr userDrawn="1"/>
        </p:nvCxnSpPr>
        <p:spPr>
          <a:xfrm>
            <a:off x="13270" y="2908276"/>
            <a:ext cx="1261303"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3007668"/>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3108437"/>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3270" y="3219704"/>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sp>
        <p:nvSpPr>
          <p:cNvPr id="18"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4224846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4291153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824676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 xmlns:a16="http://schemas.microsoft.com/office/drawing/2014/main"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 xmlns:a16="http://schemas.microsoft.com/office/drawing/2014/main"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 xmlns:a16="http://schemas.microsoft.com/office/drawing/2014/main"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1363145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 and Caption">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 xmlns:a16="http://schemas.microsoft.com/office/drawing/2014/main"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 xmlns:a16="http://schemas.microsoft.com/office/drawing/2014/main"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 xmlns:a16="http://schemas.microsoft.com/office/drawing/2014/main"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 xmlns:a16="http://schemas.microsoft.com/office/drawing/2014/main"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 xmlns:a16="http://schemas.microsoft.com/office/drawing/2014/main"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 xmlns:a16="http://schemas.microsoft.com/office/drawing/2014/main"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1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5" name="Rounded Rectangle 14"/>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458240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2394927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2008640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25164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Tree>
    <p:extLst>
      <p:ext uri="{BB962C8B-B14F-4D97-AF65-F5344CB8AC3E}">
        <p14:creationId xmlns:p14="http://schemas.microsoft.com/office/powerpoint/2010/main" val="1487163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flipH="1">
            <a:off x="1274574" y="2759656"/>
            <a:ext cx="1487676" cy="748138"/>
          </a:xfrm>
          <a:prstGeom prst="round1Rect">
            <a:avLst/>
          </a:prstGeom>
          <a:solidFill>
            <a:srgbClr val="0079C2"/>
          </a:solidFill>
          <a:ln w="20320">
            <a:solidFill>
              <a:srgbClr val="0079C2"/>
            </a:solidFill>
          </a:ln>
        </p:spPr>
        <p:txBody>
          <a:bodyPr anchor="ctr"/>
          <a:lstStyle>
            <a:lvl1pPr>
              <a:defRPr sz="4000">
                <a:solidFill>
                  <a:schemeClr val="bg1"/>
                </a:solidFill>
              </a:defRPr>
            </a:lvl1pPr>
          </a:lstStyle>
          <a:p>
            <a:r>
              <a:rPr lang="en-US" dirty="0"/>
              <a:t>17.17</a:t>
            </a:r>
          </a:p>
        </p:txBody>
      </p:sp>
      <p:sp>
        <p:nvSpPr>
          <p:cNvPr id="10" name="Text Placeholder 2"/>
          <p:cNvSpPr>
            <a:spLocks noGrp="1"/>
          </p:cNvSpPr>
          <p:nvPr>
            <p:ph type="body" sz="quarter" idx="11" hasCustomPrompt="1"/>
          </p:nvPr>
        </p:nvSpPr>
        <p:spPr>
          <a:xfrm>
            <a:off x="2762250" y="2552700"/>
            <a:ext cx="9048750" cy="1162050"/>
          </a:xfrm>
          <a:solidFill>
            <a:srgbClr val="E1EBF7"/>
          </a:solidFill>
        </p:spPr>
        <p:txBody>
          <a:bodyPr anchor="ctr">
            <a:normAutofit/>
          </a:bodyPr>
          <a:lstStyle>
            <a:lvl1pPr marL="182880" indent="0" algn="l">
              <a:buNone/>
              <a:defRPr sz="4000" b="1" i="0">
                <a:solidFill>
                  <a:srgbClr val="000000"/>
                </a:solidFill>
                <a:latin typeface="Arial" charset="0"/>
                <a:ea typeface="Arial" charset="0"/>
                <a:cs typeface="Arial" charset="0"/>
              </a:defRPr>
            </a:lvl1pPr>
          </a:lstStyle>
          <a:p>
            <a:pPr lvl="0"/>
            <a:r>
              <a:rPr lang="en-IN" dirty="0"/>
              <a:t>Four Ways to Represent a Function</a:t>
            </a:r>
            <a:endParaRPr lang="en-US" dirty="0"/>
          </a:p>
        </p:txBody>
      </p:sp>
      <p:cxnSp>
        <p:nvCxnSpPr>
          <p:cNvPr id="13" name="Straight Connector 12"/>
          <p:cNvCxnSpPr/>
          <p:nvPr userDrawn="1"/>
        </p:nvCxnSpPr>
        <p:spPr>
          <a:xfrm>
            <a:off x="13270" y="2908276"/>
            <a:ext cx="1261303"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3007668"/>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3108437"/>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3270" y="3219704"/>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sp>
        <p:nvSpPr>
          <p:cNvPr id="18"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42142644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hapter Slid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836214" y="481562"/>
            <a:ext cx="1128564" cy="895457"/>
          </a:xfrm>
        </p:spPr>
        <p:txBody>
          <a:bodyPr/>
          <a:lstStyle>
            <a:lvl1pPr algn="l">
              <a:defRPr sz="7200">
                <a:solidFill>
                  <a:srgbClr val="0079C2"/>
                </a:solidFill>
              </a:defRPr>
            </a:lvl1pPr>
          </a:lstStyle>
          <a:p>
            <a:r>
              <a:rPr lang="en-US" dirty="0"/>
              <a:t>1</a:t>
            </a:r>
          </a:p>
        </p:txBody>
      </p:sp>
      <p:sp>
        <p:nvSpPr>
          <p:cNvPr id="6" name="Text Placeholder 5"/>
          <p:cNvSpPr>
            <a:spLocks noGrp="1"/>
          </p:cNvSpPr>
          <p:nvPr>
            <p:ph type="body" sz="quarter" idx="11" hasCustomPrompt="1"/>
          </p:nvPr>
        </p:nvSpPr>
        <p:spPr>
          <a:xfrm>
            <a:off x="2002878" y="481562"/>
            <a:ext cx="6321972" cy="895457"/>
          </a:xfrm>
          <a:ln w="3175"/>
        </p:spPr>
        <p:txBody>
          <a:bodyPr anchor="ctr">
            <a:noAutofit/>
          </a:bodyPr>
          <a:lstStyle>
            <a:lvl1pPr marL="0" indent="0" algn="l">
              <a:buNone/>
              <a:defRPr sz="4000" b="1" i="0">
                <a:solidFill>
                  <a:srgbClr val="000000"/>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Functions and Models</a:t>
            </a:r>
          </a:p>
        </p:txBody>
      </p:sp>
      <p:cxnSp>
        <p:nvCxnSpPr>
          <p:cNvPr id="10" name="Straight Connector 9"/>
          <p:cNvCxnSpPr/>
          <p:nvPr userDrawn="1"/>
        </p:nvCxnSpPr>
        <p:spPr>
          <a:xfrm>
            <a:off x="13270" y="2464916"/>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3270" y="2564308"/>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2676952"/>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2776344"/>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753600" y="2468880"/>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9753600" y="2569559"/>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9753600" y="2667317"/>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753600" y="2779776"/>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pic>
        <p:nvPicPr>
          <p:cNvPr id="386060" name="Picture 38605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32000" y="1536700"/>
            <a:ext cx="8128000" cy="4775200"/>
          </a:xfrm>
          <a:prstGeom prst="rect">
            <a:avLst/>
          </a:prstGeom>
        </p:spPr>
      </p:pic>
      <p:sp>
        <p:nvSpPr>
          <p:cNvPr id="3"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1627513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836214" y="481562"/>
            <a:ext cx="1128564" cy="895457"/>
          </a:xfrm>
        </p:spPr>
        <p:txBody>
          <a:bodyPr/>
          <a:lstStyle>
            <a:lvl1pPr algn="l">
              <a:defRPr sz="7200">
                <a:solidFill>
                  <a:srgbClr val="0079C2"/>
                </a:solidFill>
              </a:defRPr>
            </a:lvl1pPr>
          </a:lstStyle>
          <a:p>
            <a:r>
              <a:rPr lang="en-US" dirty="0"/>
              <a:t>1</a:t>
            </a:r>
          </a:p>
        </p:txBody>
      </p:sp>
      <p:sp>
        <p:nvSpPr>
          <p:cNvPr id="6" name="Text Placeholder 5"/>
          <p:cNvSpPr>
            <a:spLocks noGrp="1"/>
          </p:cNvSpPr>
          <p:nvPr>
            <p:ph type="body" sz="quarter" idx="11" hasCustomPrompt="1"/>
          </p:nvPr>
        </p:nvSpPr>
        <p:spPr>
          <a:xfrm>
            <a:off x="2002878" y="481562"/>
            <a:ext cx="6321972" cy="895457"/>
          </a:xfrm>
          <a:ln w="3175"/>
        </p:spPr>
        <p:txBody>
          <a:bodyPr anchor="ctr">
            <a:noAutofit/>
          </a:bodyPr>
          <a:lstStyle>
            <a:lvl1pPr marL="0" indent="0" algn="l">
              <a:buNone/>
              <a:defRPr sz="4000" b="1" i="0">
                <a:solidFill>
                  <a:srgbClr val="000000"/>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Functions and Models</a:t>
            </a:r>
          </a:p>
        </p:txBody>
      </p:sp>
      <p:cxnSp>
        <p:nvCxnSpPr>
          <p:cNvPr id="10" name="Straight Connector 9"/>
          <p:cNvCxnSpPr/>
          <p:nvPr userDrawn="1"/>
        </p:nvCxnSpPr>
        <p:spPr>
          <a:xfrm>
            <a:off x="13270" y="2464916"/>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3270" y="2564308"/>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2676952"/>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2776344"/>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753600" y="2468880"/>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9753600" y="2569559"/>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9753600" y="2667317"/>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753600" y="2779776"/>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pic>
        <p:nvPicPr>
          <p:cNvPr id="386060" name="Picture 386059"/>
          <p:cNvPicPr>
            <a:picLocks noChangeAspect="1"/>
          </p:cNvPicPr>
          <p:nvPr userDrawn="1"/>
        </p:nvPicPr>
        <p:blipFill>
          <a:blip r:embed="rId2"/>
          <a:srcRect/>
          <a:stretch/>
        </p:blipFill>
        <p:spPr>
          <a:xfrm>
            <a:off x="2049220" y="1536700"/>
            <a:ext cx="8093559" cy="4775200"/>
          </a:xfrm>
          <a:prstGeom prst="rect">
            <a:avLst/>
          </a:prstGeom>
        </p:spPr>
      </p:pic>
      <p:sp>
        <p:nvSpPr>
          <p:cNvPr id="3"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4810562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486987243"/>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guide id="3" orient="horz" pos="81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175"/>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541537982"/>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guide id="3" orient="horz" pos="79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 xmlns:a16="http://schemas.microsoft.com/office/drawing/2014/main"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 xmlns:a16="http://schemas.microsoft.com/office/drawing/2014/main"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 xmlns:a16="http://schemas.microsoft.com/office/drawing/2014/main"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 xmlns:a16="http://schemas.microsoft.com/office/drawing/2014/main"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1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 name="Title 1"/>
          <p:cNvSpPr>
            <a:spLocks noGrp="1"/>
          </p:cNvSpPr>
          <p:nvPr>
            <p:ph type="title"/>
          </p:nvPr>
        </p:nvSpPr>
        <p:spPr>
          <a:xfrm>
            <a:off x="841248" y="380891"/>
            <a:ext cx="10515600" cy="672105"/>
          </a:xfrm>
        </p:spPr>
        <p:txBody>
          <a:bodyPr/>
          <a:lstStyle>
            <a:lvl1pPr algn="l">
              <a:defRPr sz="4000" b="0">
                <a:solidFill>
                  <a:srgbClr val="000000"/>
                </a:solidFill>
              </a:defRPr>
            </a:lvl1pPr>
          </a:lstStyle>
          <a:p>
            <a:r>
              <a:rPr lang="en-US" dirty="0"/>
              <a:t>Click to edit Master title style</a:t>
            </a:r>
          </a:p>
        </p:txBody>
      </p:sp>
      <p:sp>
        <p:nvSpPr>
          <p:cNvPr id="16" name="Rounded Rectangle 15"/>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716903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 xmlns:a16="http://schemas.microsoft.com/office/drawing/2014/main"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 xmlns:a16="http://schemas.microsoft.com/office/drawing/2014/main"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 xmlns:a16="http://schemas.microsoft.com/office/drawing/2014/main"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 xmlns:a16="http://schemas.microsoft.com/office/drawing/2014/main"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 xmlns:a16="http://schemas.microsoft.com/office/drawing/2014/main"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 xmlns:a16="http://schemas.microsoft.com/office/drawing/2014/main"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 xmlns:a16="http://schemas.microsoft.com/office/drawing/2014/main"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 xmlns:a16="http://schemas.microsoft.com/office/drawing/2014/main"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 xmlns:a16="http://schemas.microsoft.com/office/drawing/2014/main"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 xmlns:a16="http://schemas.microsoft.com/office/drawing/2014/main"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 xmlns:a16="http://schemas.microsoft.com/office/drawing/2014/main"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 xmlns:a16="http://schemas.microsoft.com/office/drawing/2014/main"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2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4" name="Rounded Rectangle 23"/>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i="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5697695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Tree>
    <p:extLst>
      <p:ext uri="{BB962C8B-B14F-4D97-AF65-F5344CB8AC3E}">
        <p14:creationId xmlns:p14="http://schemas.microsoft.com/office/powerpoint/2010/main" val="19676364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Tree>
    <p:extLst>
      <p:ext uri="{BB962C8B-B14F-4D97-AF65-F5344CB8AC3E}">
        <p14:creationId xmlns:p14="http://schemas.microsoft.com/office/powerpoint/2010/main" val="32758745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Tree>
    <p:extLst>
      <p:ext uri="{BB962C8B-B14F-4D97-AF65-F5344CB8AC3E}">
        <p14:creationId xmlns:p14="http://schemas.microsoft.com/office/powerpoint/2010/main" val="8901013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40206155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33635484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 xmlns:a16="http://schemas.microsoft.com/office/drawing/2014/main"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 xmlns:a16="http://schemas.microsoft.com/office/drawing/2014/main"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 xmlns:a16="http://schemas.microsoft.com/office/drawing/2014/main"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3435614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2440414396"/>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guide id="3" orient="horz" pos="816">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Image and Caption">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 xmlns:a16="http://schemas.microsoft.com/office/drawing/2014/main"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 xmlns:a16="http://schemas.microsoft.com/office/drawing/2014/main"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 xmlns:a16="http://schemas.microsoft.com/office/drawing/2014/main"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 xmlns:a16="http://schemas.microsoft.com/office/drawing/2014/main"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 xmlns:a16="http://schemas.microsoft.com/office/drawing/2014/main"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 xmlns:a16="http://schemas.microsoft.com/office/drawing/2014/main"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1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5" name="Rounded Rectangle 14"/>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17645109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40051692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38904637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214360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Tree>
    <p:extLst>
      <p:ext uri="{BB962C8B-B14F-4D97-AF65-F5344CB8AC3E}">
        <p14:creationId xmlns:p14="http://schemas.microsoft.com/office/powerpoint/2010/main" val="3428718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175"/>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98091026"/>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guide id="3" orient="horz" pos="79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 xmlns:a16="http://schemas.microsoft.com/office/drawing/2014/main"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 xmlns:a16="http://schemas.microsoft.com/office/drawing/2014/main"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 xmlns:a16="http://schemas.microsoft.com/office/drawing/2014/main"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 xmlns:a16="http://schemas.microsoft.com/office/drawing/2014/main"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1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 name="Title 1"/>
          <p:cNvSpPr>
            <a:spLocks noGrp="1"/>
          </p:cNvSpPr>
          <p:nvPr>
            <p:ph type="title"/>
          </p:nvPr>
        </p:nvSpPr>
        <p:spPr>
          <a:xfrm>
            <a:off x="841248" y="380891"/>
            <a:ext cx="10515600" cy="672105"/>
          </a:xfrm>
        </p:spPr>
        <p:txBody>
          <a:bodyPr/>
          <a:lstStyle>
            <a:lvl1pPr algn="l">
              <a:defRPr sz="4000" b="0">
                <a:solidFill>
                  <a:srgbClr val="000000"/>
                </a:solidFill>
              </a:defRPr>
            </a:lvl1pPr>
          </a:lstStyle>
          <a:p>
            <a:r>
              <a:rPr lang="en-US" dirty="0"/>
              <a:t>Click to edit Master title style</a:t>
            </a:r>
          </a:p>
        </p:txBody>
      </p:sp>
      <p:sp>
        <p:nvSpPr>
          <p:cNvPr id="16" name="Rounded Rectangle 15"/>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02562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 xmlns:a16="http://schemas.microsoft.com/office/drawing/2014/main"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 xmlns:a16="http://schemas.microsoft.com/office/drawing/2014/main"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 xmlns:a16="http://schemas.microsoft.com/office/drawing/2014/main"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 xmlns:a16="http://schemas.microsoft.com/office/drawing/2014/main"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 xmlns:a16="http://schemas.microsoft.com/office/drawing/2014/main"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 xmlns:a16="http://schemas.microsoft.com/office/drawing/2014/main"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 xmlns:a16="http://schemas.microsoft.com/office/drawing/2014/main"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 xmlns:a16="http://schemas.microsoft.com/office/drawing/2014/main"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 xmlns:a16="http://schemas.microsoft.com/office/drawing/2014/main"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 xmlns:a16="http://schemas.microsoft.com/office/drawing/2014/main"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 xmlns:a16="http://schemas.microsoft.com/office/drawing/2014/main"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 xmlns:a16="http://schemas.microsoft.com/office/drawing/2014/main"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2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4" name="Rounded Rectangle 23"/>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i="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4137003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Tree>
    <p:extLst>
      <p:ext uri="{BB962C8B-B14F-4D97-AF65-F5344CB8AC3E}">
        <p14:creationId xmlns:p14="http://schemas.microsoft.com/office/powerpoint/2010/main" val="2325596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Tree>
    <p:extLst>
      <p:ext uri="{BB962C8B-B14F-4D97-AF65-F5344CB8AC3E}">
        <p14:creationId xmlns:p14="http://schemas.microsoft.com/office/powerpoint/2010/main" val="11574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Tree>
    <p:extLst>
      <p:ext uri="{BB962C8B-B14F-4D97-AF65-F5344CB8AC3E}">
        <p14:creationId xmlns:p14="http://schemas.microsoft.com/office/powerpoint/2010/main" val="2859558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spTree>
    <p:extLst>
      <p:ext uri="{BB962C8B-B14F-4D97-AF65-F5344CB8AC3E}">
        <p14:creationId xmlns:p14="http://schemas.microsoft.com/office/powerpoint/2010/main" val="2149855067"/>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 id="2147483755" r:id="rId25"/>
    <p:sldLayoutId id="2147483756" r:id="rId26"/>
    <p:sldLayoutId id="2147483757" r:id="rId27"/>
    <p:sldLayoutId id="2147483758" r:id="rId28"/>
    <p:sldLayoutId id="2147483759" r:id="rId29"/>
    <p:sldLayoutId id="2147483760" r:id="rId30"/>
    <p:sldLayoutId id="2147483761" r:id="rId31"/>
    <p:sldLayoutId id="2147483762" r:id="rId32"/>
    <p:sldLayoutId id="2147483763" r:id="rId33"/>
    <p:sldLayoutId id="2147483764" r:id="rId34"/>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6.bin"/><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5.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5.xml"/><Relationship Id="rId1" Type="http://schemas.openxmlformats.org/officeDocument/2006/relationships/vmlDrawing" Target="../drawings/vmlDrawing7.vml"/><Relationship Id="rId4" Type="http://schemas.openxmlformats.org/officeDocument/2006/relationships/image" Target="../media/image13.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18.wmf"/><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image" Target="../media/image15.w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4.xml"/><Relationship Id="rId1" Type="http://schemas.openxmlformats.org/officeDocument/2006/relationships/vmlDrawing" Target="../drawings/vmlDrawing9.vml"/><Relationship Id="rId4" Type="http://schemas.openxmlformats.org/officeDocument/2006/relationships/image" Target="../media/image19.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4</a:t>
            </a:r>
          </a:p>
        </p:txBody>
      </p:sp>
      <p:sp>
        <p:nvSpPr>
          <p:cNvPr id="6" name="Text Placeholder 5"/>
          <p:cNvSpPr>
            <a:spLocks noGrp="1"/>
          </p:cNvSpPr>
          <p:nvPr>
            <p:ph type="body" sz="quarter" idx="11"/>
          </p:nvPr>
        </p:nvSpPr>
        <p:spPr>
          <a:xfrm>
            <a:off x="2002877" y="481562"/>
            <a:ext cx="8083231" cy="895457"/>
          </a:xfrm>
        </p:spPr>
        <p:txBody>
          <a:bodyPr/>
          <a:lstStyle/>
          <a:p>
            <a:r>
              <a:rPr lang="en-US" dirty="0"/>
              <a:t>Applications of Differentiation</a:t>
            </a:r>
          </a:p>
        </p:txBody>
      </p:sp>
      <p:sp>
        <p:nvSpPr>
          <p:cNvPr id="11" name="Content Placeholder 10"/>
          <p:cNvSpPr>
            <a:spLocks noGrp="1"/>
          </p:cNvSpPr>
          <p:nvPr>
            <p:ph sz="quarter" idx="12"/>
          </p:nvPr>
        </p:nvSpPr>
        <p:spPr/>
        <p:txBody>
          <a:bodyPr/>
          <a:lstStyle/>
          <a:p>
            <a:r>
              <a:rPr lang="en-IN"/>
              <a:t>Copyright © Cengage Learning. All rights reserved. </a:t>
            </a:r>
            <a:endParaRPr lang="en-IN" dirty="0"/>
          </a:p>
        </p:txBody>
      </p:sp>
    </p:spTree>
    <p:extLst>
      <p:ext uri="{BB962C8B-B14F-4D97-AF65-F5344CB8AC3E}">
        <p14:creationId xmlns:p14="http://schemas.microsoft.com/office/powerpoint/2010/main" val="1057549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84E598-77D0-404F-BFED-DB50C4EDEC25}"/>
              </a:ext>
            </a:extLst>
          </p:cNvPr>
          <p:cNvSpPr>
            <a:spLocks noGrp="1"/>
          </p:cNvSpPr>
          <p:nvPr>
            <p:ph type="title"/>
          </p:nvPr>
        </p:nvSpPr>
        <p:spPr/>
        <p:txBody>
          <a:bodyPr/>
          <a:lstStyle/>
          <a:p>
            <a:r>
              <a:rPr lang="en-US" altLang="en-US" dirty="0"/>
              <a:t>Example 1 – Solution </a:t>
            </a:r>
            <a:r>
              <a:rPr lang="en-US" altLang="en-US" b="0" dirty="0"/>
              <a:t>(3 of 5)</a:t>
            </a:r>
            <a:endParaRPr lang="en-IN" dirty="0"/>
          </a:p>
        </p:txBody>
      </p:sp>
      <p:sp>
        <p:nvSpPr>
          <p:cNvPr id="3" name="Content Placeholder 2">
            <a:extLst>
              <a:ext uri="{FF2B5EF4-FFF2-40B4-BE49-F238E27FC236}">
                <a16:creationId xmlns="" xmlns:a16="http://schemas.microsoft.com/office/drawing/2014/main" id="{49114F7E-EF01-4954-8289-D70999F314A6}"/>
              </a:ext>
            </a:extLst>
          </p:cNvPr>
          <p:cNvSpPr>
            <a:spLocks noGrp="1"/>
          </p:cNvSpPr>
          <p:nvPr>
            <p:ph sz="quarter" idx="23"/>
          </p:nvPr>
        </p:nvSpPr>
        <p:spPr>
          <a:xfrm>
            <a:off x="736600" y="1289049"/>
            <a:ext cx="10718800" cy="4279902"/>
          </a:xfrm>
        </p:spPr>
        <p:txBody>
          <a:bodyPr/>
          <a:lstStyle/>
          <a:p>
            <a:pPr>
              <a:lnSpc>
                <a:spcPct val="100000"/>
              </a:lnSpc>
            </a:pPr>
            <a:r>
              <a:rPr lang="en-US" altLang="en-US" dirty="0"/>
              <a:t>Let </a:t>
            </a:r>
            <a:r>
              <a:rPr lang="en-US" altLang="en-US" i="1" dirty="0"/>
              <a:t>x</a:t>
            </a:r>
            <a:r>
              <a:rPr lang="en-US" altLang="en-US" dirty="0"/>
              <a:t> and </a:t>
            </a:r>
            <a:r>
              <a:rPr lang="en-US" altLang="en-US" i="1" dirty="0"/>
              <a:t>y</a:t>
            </a:r>
            <a:r>
              <a:rPr lang="en-US" altLang="en-US" dirty="0"/>
              <a:t> be the depth and width of the rectangle (in feet). Then we express </a:t>
            </a:r>
            <a:r>
              <a:rPr lang="en-US" altLang="en-US" i="1" dirty="0"/>
              <a:t>A</a:t>
            </a:r>
            <a:r>
              <a:rPr lang="en-US" altLang="en-US" dirty="0"/>
              <a:t> in terms of </a:t>
            </a:r>
            <a:r>
              <a:rPr lang="en-US" altLang="en-US" i="1" dirty="0"/>
              <a:t>x</a:t>
            </a:r>
            <a:r>
              <a:rPr lang="en-US" altLang="en-US" dirty="0"/>
              <a:t> and </a:t>
            </a:r>
            <a:r>
              <a:rPr lang="en-US" altLang="en-US" i="1" dirty="0"/>
              <a:t>y</a:t>
            </a:r>
            <a:r>
              <a:rPr lang="en-US" altLang="en-US" dirty="0"/>
              <a:t>:</a:t>
            </a:r>
          </a:p>
          <a:p>
            <a:pPr algn="ctr">
              <a:lnSpc>
                <a:spcPct val="100000"/>
              </a:lnSpc>
            </a:pPr>
            <a:r>
              <a:rPr lang="en-US" altLang="en-US" i="1" dirty="0"/>
              <a:t>A </a:t>
            </a:r>
            <a:r>
              <a:rPr lang="en-US" altLang="en-US" dirty="0"/>
              <a:t>=</a:t>
            </a:r>
            <a:r>
              <a:rPr lang="en-US" altLang="en-US" i="1" dirty="0"/>
              <a:t> xy</a:t>
            </a:r>
          </a:p>
          <a:p>
            <a:pPr>
              <a:lnSpc>
                <a:spcPct val="100000"/>
              </a:lnSpc>
            </a:pPr>
            <a:r>
              <a:rPr lang="en-US" altLang="en-US" dirty="0"/>
              <a:t>We want to express </a:t>
            </a:r>
            <a:r>
              <a:rPr lang="en-US" altLang="en-US" i="1" dirty="0"/>
              <a:t>A</a:t>
            </a:r>
            <a:r>
              <a:rPr lang="en-US" altLang="en-US" dirty="0"/>
              <a:t> as a function of just one variable, so we eliminate </a:t>
            </a:r>
            <a:r>
              <a:rPr lang="en-US" altLang="en-US" i="1" dirty="0"/>
              <a:t>y</a:t>
            </a:r>
            <a:r>
              <a:rPr lang="en-US" altLang="en-US" dirty="0"/>
              <a:t> by expressing it in terms of </a:t>
            </a:r>
            <a:r>
              <a:rPr lang="en-US" altLang="en-US" i="1" dirty="0"/>
              <a:t>x</a:t>
            </a:r>
            <a:r>
              <a:rPr lang="en-US" altLang="en-US" dirty="0"/>
              <a:t>. To do this we use the given information that the total length of the fencing is 2400 ft.</a:t>
            </a:r>
          </a:p>
          <a:p>
            <a:pPr>
              <a:lnSpc>
                <a:spcPct val="100000"/>
              </a:lnSpc>
            </a:pPr>
            <a:r>
              <a:rPr lang="en-US" altLang="en-US" dirty="0"/>
              <a:t>Thus</a:t>
            </a:r>
          </a:p>
          <a:p>
            <a:pPr algn="ctr">
              <a:lnSpc>
                <a:spcPct val="100000"/>
              </a:lnSpc>
            </a:pPr>
            <a:r>
              <a:rPr lang="en-US" altLang="en-US" dirty="0"/>
              <a:t>2</a:t>
            </a:r>
            <a:r>
              <a:rPr lang="en-US" altLang="en-US" i="1" dirty="0"/>
              <a:t>x +</a:t>
            </a:r>
            <a:r>
              <a:rPr lang="en-US" altLang="en-US" dirty="0"/>
              <a:t> </a:t>
            </a:r>
            <a:r>
              <a:rPr lang="en-US" altLang="en-US" i="1" dirty="0"/>
              <a:t>y </a:t>
            </a:r>
            <a:r>
              <a:rPr lang="en-US" altLang="en-US" dirty="0"/>
              <a:t>= 2400</a:t>
            </a:r>
          </a:p>
          <a:p>
            <a:pPr algn="ctr">
              <a:lnSpc>
                <a:spcPct val="100000"/>
              </a:lnSpc>
            </a:pPr>
            <a:endParaRPr lang="en-US" altLang="en-US" sz="1200" dirty="0"/>
          </a:p>
          <a:p>
            <a:pPr>
              <a:lnSpc>
                <a:spcPct val="100000"/>
              </a:lnSpc>
            </a:pPr>
            <a:r>
              <a:rPr lang="en-US" altLang="en-US" dirty="0"/>
              <a:t>From this equation we have </a:t>
            </a:r>
            <a:r>
              <a:rPr lang="en-US" altLang="en-US" i="1" dirty="0"/>
              <a:t>y</a:t>
            </a:r>
            <a:r>
              <a:rPr lang="en-US" altLang="en-US" dirty="0"/>
              <a:t> = 2400 − 2</a:t>
            </a:r>
            <a:r>
              <a:rPr lang="en-US" altLang="en-US" i="1" dirty="0"/>
              <a:t>x</a:t>
            </a:r>
            <a:r>
              <a:rPr lang="en-US" altLang="en-US" dirty="0"/>
              <a:t>, which gives</a:t>
            </a:r>
            <a:endParaRPr lang="en-IN" dirty="0"/>
          </a:p>
        </p:txBody>
      </p:sp>
      <p:graphicFrame>
        <p:nvGraphicFramePr>
          <p:cNvPr id="8" name="Content Placeholder 7" descr="A = x y = x (2400 minus 2 x) = 2400 x minus 2 x^2">
            <a:extLst>
              <a:ext uri="{FF2B5EF4-FFF2-40B4-BE49-F238E27FC236}">
                <a16:creationId xmlns="" xmlns:a16="http://schemas.microsoft.com/office/drawing/2014/main" id="{E47A2A3E-96F7-4352-B082-49EA73096AB0}"/>
              </a:ext>
            </a:extLst>
          </p:cNvPr>
          <p:cNvGraphicFramePr>
            <a:graphicFrameLocks noGrp="1" noChangeAspect="1"/>
          </p:cNvGraphicFramePr>
          <p:nvPr>
            <p:ph sz="quarter" idx="24"/>
            <p:extLst>
              <p:ext uri="{D42A27DB-BD31-4B8C-83A1-F6EECF244321}">
                <p14:modId xmlns:p14="http://schemas.microsoft.com/office/powerpoint/2010/main" val="607837372"/>
              </p:ext>
            </p:extLst>
          </p:nvPr>
        </p:nvGraphicFramePr>
        <p:xfrm>
          <a:off x="3971637" y="5638226"/>
          <a:ext cx="4464050" cy="401638"/>
        </p:xfrm>
        <a:graphic>
          <a:graphicData uri="http://schemas.openxmlformats.org/presentationml/2006/ole">
            <mc:AlternateContent xmlns:mc="http://schemas.openxmlformats.org/markup-compatibility/2006">
              <mc:Choice xmlns:v="urn:schemas-microsoft-com:vml" Requires="v">
                <p:oleObj spid="_x0000_s562277" name="Equation" r:id="rId3" imgW="4940280" imgH="444240" progId="Equation.DSMT4">
                  <p:embed/>
                </p:oleObj>
              </mc:Choice>
              <mc:Fallback>
                <p:oleObj name="Equation" r:id="rId3" imgW="4940280" imgH="444240" progId="Equation.DSMT4">
                  <p:embed/>
                  <p:pic>
                    <p:nvPicPr>
                      <p:cNvPr id="7" name="Object 6">
                        <a:extLst>
                          <a:ext uri="{FF2B5EF4-FFF2-40B4-BE49-F238E27FC236}">
                            <a16:creationId xmlns="" xmlns:a16="http://schemas.microsoft.com/office/drawing/2014/main" id="{3C620662-7792-422F-BB7C-712C2CDA5345}"/>
                          </a:ext>
                        </a:extLst>
                      </p:cNvPr>
                      <p:cNvPicPr/>
                      <p:nvPr/>
                    </p:nvPicPr>
                    <p:blipFill>
                      <a:blip r:embed="rId4"/>
                      <a:stretch>
                        <a:fillRect/>
                      </a:stretch>
                    </p:blipFill>
                    <p:spPr>
                      <a:xfrm>
                        <a:off x="3971637" y="5638226"/>
                        <a:ext cx="4464050" cy="401638"/>
                      </a:xfrm>
                      <a:prstGeom prst="rect">
                        <a:avLst/>
                      </a:prstGeom>
                    </p:spPr>
                  </p:pic>
                </p:oleObj>
              </mc:Fallback>
            </mc:AlternateContent>
          </a:graphicData>
        </a:graphic>
      </p:graphicFrame>
    </p:spTree>
    <p:extLst>
      <p:ext uri="{BB962C8B-B14F-4D97-AF65-F5344CB8AC3E}">
        <p14:creationId xmlns:p14="http://schemas.microsoft.com/office/powerpoint/2010/main" val="312934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2A0A1D-F95A-4916-8F2D-EA7DD979F930}"/>
              </a:ext>
            </a:extLst>
          </p:cNvPr>
          <p:cNvSpPr>
            <a:spLocks noGrp="1"/>
          </p:cNvSpPr>
          <p:nvPr>
            <p:ph type="title"/>
          </p:nvPr>
        </p:nvSpPr>
        <p:spPr/>
        <p:txBody>
          <a:bodyPr/>
          <a:lstStyle/>
          <a:p>
            <a:r>
              <a:rPr lang="en-US" altLang="en-US" dirty="0"/>
              <a:t>Example 1 – Solution </a:t>
            </a:r>
            <a:r>
              <a:rPr lang="en-US" altLang="en-US" b="0" dirty="0"/>
              <a:t>(4 of 5)</a:t>
            </a:r>
            <a:endParaRPr lang="en-IN" dirty="0"/>
          </a:p>
        </p:txBody>
      </p:sp>
      <p:sp>
        <p:nvSpPr>
          <p:cNvPr id="3" name="Content Placeholder 2">
            <a:extLst>
              <a:ext uri="{FF2B5EF4-FFF2-40B4-BE49-F238E27FC236}">
                <a16:creationId xmlns="" xmlns:a16="http://schemas.microsoft.com/office/drawing/2014/main" id="{55472223-B4E1-4CF6-97B7-6E631AB4E249}"/>
              </a:ext>
            </a:extLst>
          </p:cNvPr>
          <p:cNvSpPr>
            <a:spLocks noGrp="1"/>
          </p:cNvSpPr>
          <p:nvPr>
            <p:ph sz="quarter" idx="23"/>
          </p:nvPr>
        </p:nvSpPr>
        <p:spPr>
          <a:xfrm>
            <a:off x="736600" y="1289049"/>
            <a:ext cx="10718800" cy="1054021"/>
          </a:xfrm>
        </p:spPr>
        <p:txBody>
          <a:bodyPr/>
          <a:lstStyle/>
          <a:p>
            <a:pPr>
              <a:lnSpc>
                <a:spcPct val="100000"/>
              </a:lnSpc>
            </a:pPr>
            <a:r>
              <a:rPr lang="en-IN" altLang="en-US" dirty="0"/>
              <a:t>Note that the largest </a:t>
            </a:r>
            <a:r>
              <a:rPr lang="en-IN" altLang="en-US" i="1" dirty="0"/>
              <a:t>x</a:t>
            </a:r>
            <a:r>
              <a:rPr lang="en-IN" altLang="en-US" dirty="0"/>
              <a:t> can be is 1200 (this uses all the fence for the depth and none for the width) and </a:t>
            </a:r>
            <a:r>
              <a:rPr lang="en-IN" altLang="en-US" i="1" dirty="0"/>
              <a:t>x</a:t>
            </a:r>
            <a:r>
              <a:rPr lang="en-IN" altLang="en-US" dirty="0"/>
              <a:t> can’t be negative, so the function that we wish to maximize is</a:t>
            </a:r>
            <a:endParaRPr lang="en-IN" dirty="0"/>
          </a:p>
        </p:txBody>
      </p:sp>
      <p:graphicFrame>
        <p:nvGraphicFramePr>
          <p:cNvPr id="8" name="Content Placeholder 7" descr="A(x) = 2400 x minus 2 (x^2). 0 &lt;= x &lt;= 1200">
            <a:extLst>
              <a:ext uri="{FF2B5EF4-FFF2-40B4-BE49-F238E27FC236}">
                <a16:creationId xmlns="" xmlns:a16="http://schemas.microsoft.com/office/drawing/2014/main" id="{F7979AF9-26E8-42CE-A11F-F75C5D7642A5}"/>
              </a:ext>
            </a:extLst>
          </p:cNvPr>
          <p:cNvGraphicFramePr>
            <a:graphicFrameLocks noGrp="1" noChangeAspect="1"/>
          </p:cNvGraphicFramePr>
          <p:nvPr>
            <p:ph sz="quarter" idx="24"/>
            <p:extLst>
              <p:ext uri="{D42A27DB-BD31-4B8C-83A1-F6EECF244321}">
                <p14:modId xmlns:p14="http://schemas.microsoft.com/office/powerpoint/2010/main" val="496262195"/>
              </p:ext>
            </p:extLst>
          </p:nvPr>
        </p:nvGraphicFramePr>
        <p:xfrm>
          <a:off x="3883025" y="2426200"/>
          <a:ext cx="4418013" cy="401638"/>
        </p:xfrm>
        <a:graphic>
          <a:graphicData uri="http://schemas.openxmlformats.org/presentationml/2006/ole">
            <mc:AlternateContent xmlns:mc="http://schemas.openxmlformats.org/markup-compatibility/2006">
              <mc:Choice xmlns:v="urn:schemas-microsoft-com:vml" Requires="v">
                <p:oleObj spid="_x0000_s563348" name="Equation" r:id="rId3" imgW="4889160" imgH="444240" progId="Equation.DSMT4">
                  <p:embed/>
                </p:oleObj>
              </mc:Choice>
              <mc:Fallback>
                <p:oleObj name="Equation" r:id="rId3" imgW="4889160" imgH="444240" progId="Equation.DSMT4">
                  <p:embed/>
                  <p:pic>
                    <p:nvPicPr>
                      <p:cNvPr id="7" name="Object 6">
                        <a:extLst>
                          <a:ext uri="{FF2B5EF4-FFF2-40B4-BE49-F238E27FC236}">
                            <a16:creationId xmlns="" xmlns:a16="http://schemas.microsoft.com/office/drawing/2014/main" id="{58AA9845-6115-411C-8DEB-22A2563DC9D3}"/>
                          </a:ext>
                        </a:extLst>
                      </p:cNvPr>
                      <p:cNvPicPr/>
                      <p:nvPr/>
                    </p:nvPicPr>
                    <p:blipFill>
                      <a:blip r:embed="rId4"/>
                      <a:stretch>
                        <a:fillRect/>
                      </a:stretch>
                    </p:blipFill>
                    <p:spPr>
                      <a:xfrm>
                        <a:off x="3883025" y="2426200"/>
                        <a:ext cx="4418013" cy="401638"/>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C1EE365E-2ACF-425F-94B4-580EB6817590}"/>
              </a:ext>
            </a:extLst>
          </p:cNvPr>
          <p:cNvSpPr>
            <a:spLocks noGrp="1"/>
          </p:cNvSpPr>
          <p:nvPr>
            <p:ph sz="quarter" idx="25"/>
          </p:nvPr>
        </p:nvSpPr>
        <p:spPr>
          <a:xfrm>
            <a:off x="736600" y="3235030"/>
            <a:ext cx="2245698" cy="317375"/>
          </a:xfrm>
        </p:spPr>
        <p:txBody>
          <a:bodyPr/>
          <a:lstStyle/>
          <a:p>
            <a:r>
              <a:rPr lang="en-US" altLang="en-US" dirty="0"/>
              <a:t>The derivative is</a:t>
            </a:r>
          </a:p>
        </p:txBody>
      </p:sp>
      <p:graphicFrame>
        <p:nvGraphicFramePr>
          <p:cNvPr id="9" name="Content Placeholder 7" descr="A prime (x) = 2400 minus 4 x,">
            <a:extLst>
              <a:ext uri="{FF2B5EF4-FFF2-40B4-BE49-F238E27FC236}">
                <a16:creationId xmlns="" xmlns:a16="http://schemas.microsoft.com/office/drawing/2014/main" id="{F7979AF9-26E8-42CE-A11F-F75C5D7642A5}"/>
              </a:ext>
            </a:extLst>
          </p:cNvPr>
          <p:cNvGraphicFramePr>
            <a:graphicFrameLocks noGrp="1" noChangeAspect="1"/>
          </p:cNvGraphicFramePr>
          <p:nvPr>
            <p:ph sz="quarter" idx="26"/>
            <p:extLst>
              <p:ext uri="{D42A27DB-BD31-4B8C-83A1-F6EECF244321}">
                <p14:modId xmlns:p14="http://schemas.microsoft.com/office/powerpoint/2010/main" val="613978450"/>
              </p:ext>
            </p:extLst>
          </p:nvPr>
        </p:nvGraphicFramePr>
        <p:xfrm>
          <a:off x="3028950" y="3235030"/>
          <a:ext cx="2540000" cy="366713"/>
        </p:xfrm>
        <a:graphic>
          <a:graphicData uri="http://schemas.openxmlformats.org/presentationml/2006/ole">
            <mc:AlternateContent xmlns:mc="http://schemas.openxmlformats.org/markup-compatibility/2006">
              <mc:Choice xmlns:v="urn:schemas-microsoft-com:vml" Requires="v">
                <p:oleObj spid="_x0000_s563349" name="Equation" r:id="rId5" imgW="2374560" imgH="342720" progId="Equation.DSMT4">
                  <p:embed/>
                </p:oleObj>
              </mc:Choice>
              <mc:Fallback>
                <p:oleObj name="Equation" r:id="rId5" imgW="2374560" imgH="342720" progId="Equation.DSMT4">
                  <p:embed/>
                  <p:pic>
                    <p:nvPicPr>
                      <p:cNvPr id="8" name="Content Placeholder 7">
                        <a:extLst>
                          <a:ext uri="{FF2B5EF4-FFF2-40B4-BE49-F238E27FC236}">
                            <a16:creationId xmlns="" xmlns:a16="http://schemas.microsoft.com/office/drawing/2014/main" id="{F7979AF9-26E8-42CE-A11F-F75C5D7642A5}"/>
                          </a:ext>
                        </a:extLst>
                      </p:cNvPr>
                      <p:cNvPicPr/>
                      <p:nvPr/>
                    </p:nvPicPr>
                    <p:blipFill>
                      <a:blip r:embed="rId6"/>
                      <a:stretch>
                        <a:fillRect/>
                      </a:stretch>
                    </p:blipFill>
                    <p:spPr>
                      <a:xfrm>
                        <a:off x="3028950" y="3235030"/>
                        <a:ext cx="2540000" cy="366713"/>
                      </a:xfrm>
                      <a:prstGeom prst="rect">
                        <a:avLst/>
                      </a:prstGeom>
                    </p:spPr>
                  </p:pic>
                </p:oleObj>
              </mc:Fallback>
            </mc:AlternateContent>
          </a:graphicData>
        </a:graphic>
      </p:graphicFrame>
      <p:sp>
        <p:nvSpPr>
          <p:cNvPr id="7" name="Content Placeholder 6"/>
          <p:cNvSpPr>
            <a:spLocks noGrp="1"/>
          </p:cNvSpPr>
          <p:nvPr>
            <p:ph sz="quarter" idx="4294967295"/>
          </p:nvPr>
        </p:nvSpPr>
        <p:spPr>
          <a:xfrm>
            <a:off x="5637649" y="3246143"/>
            <a:ext cx="5778500" cy="323850"/>
          </a:xfrm>
        </p:spPr>
        <p:txBody>
          <a:bodyPr/>
          <a:lstStyle/>
          <a:p>
            <a:r>
              <a:rPr lang="en-US" altLang="en-US" sz="2400" dirty="0"/>
              <a:t>so to find the critical numbers we solve the</a:t>
            </a:r>
            <a:endParaRPr lang="en-IN" sz="2400" dirty="0"/>
          </a:p>
        </p:txBody>
      </p:sp>
      <p:sp>
        <p:nvSpPr>
          <p:cNvPr id="12" name="Content Placeholder 11"/>
          <p:cNvSpPr>
            <a:spLocks noGrp="1"/>
          </p:cNvSpPr>
          <p:nvPr>
            <p:ph sz="quarter" idx="4294967295"/>
          </p:nvPr>
        </p:nvSpPr>
        <p:spPr>
          <a:xfrm>
            <a:off x="761996" y="3577929"/>
            <a:ext cx="10718800" cy="2739743"/>
          </a:xfrm>
        </p:spPr>
        <p:txBody>
          <a:bodyPr/>
          <a:lstStyle/>
          <a:p>
            <a:pPr>
              <a:lnSpc>
                <a:spcPct val="100000"/>
              </a:lnSpc>
            </a:pPr>
            <a:r>
              <a:rPr lang="en-US" altLang="en-US" sz="2400" dirty="0"/>
              <a:t>equation</a:t>
            </a:r>
          </a:p>
          <a:p>
            <a:pPr algn="ctr">
              <a:lnSpc>
                <a:spcPct val="100000"/>
              </a:lnSpc>
            </a:pPr>
            <a:r>
              <a:rPr lang="en-US" altLang="en-US" sz="2400" dirty="0"/>
              <a:t>2400 − 4</a:t>
            </a:r>
            <a:r>
              <a:rPr lang="en-US" altLang="en-US" sz="2400" i="1" dirty="0"/>
              <a:t>x </a:t>
            </a:r>
            <a:r>
              <a:rPr lang="en-US" altLang="en-US" sz="2400" dirty="0"/>
              <a:t>= 0</a:t>
            </a:r>
          </a:p>
          <a:p>
            <a:pPr>
              <a:lnSpc>
                <a:spcPct val="100000"/>
              </a:lnSpc>
            </a:pPr>
            <a:r>
              <a:rPr lang="en-US" altLang="en-US" sz="2400" dirty="0"/>
              <a:t>which gives </a:t>
            </a:r>
            <a:r>
              <a:rPr lang="en-US" altLang="en-US" sz="2400" i="1" dirty="0"/>
              <a:t>x </a:t>
            </a:r>
            <a:r>
              <a:rPr lang="en-US" altLang="en-US" sz="2400" dirty="0"/>
              <a:t>= 600.</a:t>
            </a:r>
          </a:p>
          <a:p>
            <a:pPr>
              <a:lnSpc>
                <a:spcPct val="100000"/>
              </a:lnSpc>
            </a:pPr>
            <a:endParaRPr lang="en-US" altLang="en-US" sz="1600" dirty="0"/>
          </a:p>
          <a:p>
            <a:pPr>
              <a:lnSpc>
                <a:spcPct val="100000"/>
              </a:lnSpc>
            </a:pPr>
            <a:r>
              <a:rPr lang="en-US" altLang="en-US" sz="2400" dirty="0"/>
              <a:t>The maximum value of </a:t>
            </a:r>
            <a:r>
              <a:rPr lang="en-US" altLang="en-US" sz="2400" i="1" dirty="0"/>
              <a:t>A</a:t>
            </a:r>
            <a:r>
              <a:rPr lang="en-US" altLang="en-US" sz="2400" dirty="0"/>
              <a:t> must occur either at this critical number or at an endpoint of the interval.</a:t>
            </a:r>
          </a:p>
        </p:txBody>
      </p:sp>
    </p:spTree>
    <p:extLst>
      <p:ext uri="{BB962C8B-B14F-4D97-AF65-F5344CB8AC3E}">
        <p14:creationId xmlns:p14="http://schemas.microsoft.com/office/powerpoint/2010/main" val="1894900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25420C-950B-4702-91AA-D2893F04B82D}"/>
              </a:ext>
            </a:extLst>
          </p:cNvPr>
          <p:cNvSpPr>
            <a:spLocks noGrp="1"/>
          </p:cNvSpPr>
          <p:nvPr>
            <p:ph type="title"/>
          </p:nvPr>
        </p:nvSpPr>
        <p:spPr/>
        <p:txBody>
          <a:bodyPr/>
          <a:lstStyle/>
          <a:p>
            <a:r>
              <a:rPr lang="en-US" altLang="en-US" dirty="0"/>
              <a:t>Example 1 – Solution </a:t>
            </a:r>
            <a:r>
              <a:rPr lang="en-US" altLang="en-US" b="0" dirty="0"/>
              <a:t>(5 of 5)</a:t>
            </a:r>
            <a:endParaRPr lang="en-IN" dirty="0"/>
          </a:p>
        </p:txBody>
      </p:sp>
      <p:sp>
        <p:nvSpPr>
          <p:cNvPr id="3" name="Text Placeholder 2">
            <a:extLst>
              <a:ext uri="{FF2B5EF4-FFF2-40B4-BE49-F238E27FC236}">
                <a16:creationId xmlns="" xmlns:a16="http://schemas.microsoft.com/office/drawing/2014/main" id="{64A0DC47-28AC-435C-8F7A-374F809D6EAC}"/>
              </a:ext>
            </a:extLst>
          </p:cNvPr>
          <p:cNvSpPr>
            <a:spLocks noGrp="1"/>
          </p:cNvSpPr>
          <p:nvPr>
            <p:ph sz="quarter" idx="23"/>
          </p:nvPr>
        </p:nvSpPr>
        <p:spPr>
          <a:xfrm>
            <a:off x="736600" y="1289049"/>
            <a:ext cx="10706100" cy="858405"/>
          </a:xfrm>
        </p:spPr>
        <p:txBody>
          <a:bodyPr/>
          <a:lstStyle/>
          <a:p>
            <a:pPr>
              <a:lnSpc>
                <a:spcPct val="100000"/>
              </a:lnSpc>
            </a:pPr>
            <a:r>
              <a:rPr lang="en-US" altLang="en-US" dirty="0"/>
              <a:t>Since </a:t>
            </a:r>
            <a:r>
              <a:rPr lang="en-US" altLang="en-US" i="1" dirty="0"/>
              <a:t>A</a:t>
            </a:r>
            <a:r>
              <a:rPr lang="en-US" altLang="en-US" dirty="0"/>
              <a:t>(0) = 0, </a:t>
            </a:r>
            <a:r>
              <a:rPr lang="en-US" altLang="en-US" i="1" dirty="0"/>
              <a:t>A</a:t>
            </a:r>
            <a:r>
              <a:rPr lang="en-US" altLang="en-US" dirty="0"/>
              <a:t>(600) = 720,000, and </a:t>
            </a:r>
            <a:r>
              <a:rPr lang="en-US" altLang="en-US" i="1" dirty="0"/>
              <a:t>A</a:t>
            </a:r>
            <a:r>
              <a:rPr lang="en-US" altLang="en-US" dirty="0"/>
              <a:t>(1200) = 0, the Closed Interval Method gives the maximum value as </a:t>
            </a:r>
            <a:r>
              <a:rPr lang="en-US" altLang="en-US" i="1" dirty="0"/>
              <a:t>A</a:t>
            </a:r>
            <a:r>
              <a:rPr lang="en-US" altLang="en-US" dirty="0"/>
              <a:t>(600) = 720,000.</a:t>
            </a:r>
          </a:p>
        </p:txBody>
      </p:sp>
      <p:sp>
        <p:nvSpPr>
          <p:cNvPr id="5" name="Content Placeholder 4"/>
          <p:cNvSpPr>
            <a:spLocks noGrp="1"/>
          </p:cNvSpPr>
          <p:nvPr>
            <p:ph sz="quarter" idx="25"/>
          </p:nvPr>
        </p:nvSpPr>
        <p:spPr>
          <a:xfrm>
            <a:off x="736600" y="2368340"/>
            <a:ext cx="5789706" cy="327396"/>
          </a:xfrm>
        </p:spPr>
        <p:txBody>
          <a:bodyPr/>
          <a:lstStyle/>
          <a:p>
            <a:r>
              <a:rPr lang="en-US" altLang="en-US" dirty="0"/>
              <a:t>[Alternatively, we could have observed that</a:t>
            </a:r>
            <a:endParaRPr lang="en-IN" dirty="0"/>
          </a:p>
        </p:txBody>
      </p:sp>
      <p:graphicFrame>
        <p:nvGraphicFramePr>
          <p:cNvPr id="19" name="Content Placeholder 18" descr="A prime prime (x) = negative 4 &lt; 0"/>
          <p:cNvGraphicFramePr>
            <a:graphicFrameLocks noGrp="1" noChangeAspect="1"/>
          </p:cNvGraphicFramePr>
          <p:nvPr>
            <p:ph sz="quarter" idx="24"/>
            <p:extLst>
              <p:ext uri="{D42A27DB-BD31-4B8C-83A1-F6EECF244321}">
                <p14:modId xmlns:p14="http://schemas.microsoft.com/office/powerpoint/2010/main" val="3337675290"/>
              </p:ext>
            </p:extLst>
          </p:nvPr>
        </p:nvGraphicFramePr>
        <p:xfrm>
          <a:off x="6586538" y="2342005"/>
          <a:ext cx="1931987" cy="379413"/>
        </p:xfrm>
        <a:graphic>
          <a:graphicData uri="http://schemas.openxmlformats.org/presentationml/2006/ole">
            <mc:AlternateContent xmlns:mc="http://schemas.openxmlformats.org/markup-compatibility/2006">
              <mc:Choice xmlns:v="urn:schemas-microsoft-com:vml" Requires="v">
                <p:oleObj spid="_x0000_s566322" name="Equation" r:id="rId3" imgW="1422360" imgH="279360" progId="Equation.DSMT4">
                  <p:embed/>
                </p:oleObj>
              </mc:Choice>
              <mc:Fallback>
                <p:oleObj name="Equation" r:id="rId3" imgW="1422360" imgH="279360" progId="Equation.DSMT4">
                  <p:embed/>
                  <p:pic>
                    <p:nvPicPr>
                      <p:cNvPr id="0" name=""/>
                      <p:cNvPicPr/>
                      <p:nvPr/>
                    </p:nvPicPr>
                    <p:blipFill>
                      <a:blip r:embed="rId4"/>
                      <a:stretch>
                        <a:fillRect/>
                      </a:stretch>
                    </p:blipFill>
                    <p:spPr>
                      <a:xfrm>
                        <a:off x="6586538" y="2342005"/>
                        <a:ext cx="1931987" cy="379413"/>
                      </a:xfrm>
                      <a:prstGeom prst="rect">
                        <a:avLst/>
                      </a:prstGeom>
                    </p:spPr>
                  </p:pic>
                </p:oleObj>
              </mc:Fallback>
            </mc:AlternateContent>
          </a:graphicData>
        </a:graphic>
      </p:graphicFrame>
      <p:sp>
        <p:nvSpPr>
          <p:cNvPr id="6" name="Content Placeholder 5"/>
          <p:cNvSpPr>
            <a:spLocks noGrp="1"/>
          </p:cNvSpPr>
          <p:nvPr>
            <p:ph sz="quarter" idx="26"/>
          </p:nvPr>
        </p:nvSpPr>
        <p:spPr>
          <a:xfrm>
            <a:off x="8596687" y="2374958"/>
            <a:ext cx="2066280" cy="355872"/>
          </a:xfrm>
        </p:spPr>
        <p:txBody>
          <a:bodyPr/>
          <a:lstStyle/>
          <a:p>
            <a:r>
              <a:rPr lang="en-US" altLang="en-US" dirty="0"/>
              <a:t>for all </a:t>
            </a:r>
            <a:r>
              <a:rPr lang="en-US" altLang="en-US" i="1" dirty="0"/>
              <a:t>x</a:t>
            </a:r>
            <a:r>
              <a:rPr lang="en-US" altLang="en-US" dirty="0"/>
              <a:t>, so </a:t>
            </a:r>
            <a:r>
              <a:rPr lang="en-US" altLang="en-US" i="1" dirty="0"/>
              <a:t>A </a:t>
            </a:r>
            <a:r>
              <a:rPr lang="en-US" altLang="en-US" dirty="0"/>
              <a:t>is</a:t>
            </a:r>
            <a:endParaRPr lang="en-IN" dirty="0"/>
          </a:p>
        </p:txBody>
      </p:sp>
      <p:sp>
        <p:nvSpPr>
          <p:cNvPr id="7" name="Content Placeholder 6"/>
          <p:cNvSpPr>
            <a:spLocks noGrp="1"/>
          </p:cNvSpPr>
          <p:nvPr>
            <p:ph sz="quarter" idx="27"/>
          </p:nvPr>
        </p:nvSpPr>
        <p:spPr>
          <a:xfrm>
            <a:off x="736600" y="2695297"/>
            <a:ext cx="10706100" cy="2015249"/>
          </a:xfrm>
        </p:spPr>
        <p:txBody>
          <a:bodyPr/>
          <a:lstStyle/>
          <a:p>
            <a:pPr>
              <a:lnSpc>
                <a:spcPct val="100000"/>
              </a:lnSpc>
              <a:spcAft>
                <a:spcPts val="1800"/>
              </a:spcAft>
            </a:pPr>
            <a:r>
              <a:rPr lang="en-US" altLang="en-US" dirty="0"/>
              <a:t>always concave downward and the local maximum at </a:t>
            </a:r>
            <a:r>
              <a:rPr lang="en-US" altLang="en-US" i="1" dirty="0"/>
              <a:t>x</a:t>
            </a:r>
            <a:r>
              <a:rPr lang="en-US" altLang="en-US" dirty="0"/>
              <a:t> = 600 must be an absolute maximum.]</a:t>
            </a:r>
          </a:p>
          <a:p>
            <a:pPr>
              <a:lnSpc>
                <a:spcPct val="100000"/>
              </a:lnSpc>
              <a:spcAft>
                <a:spcPts val="1800"/>
              </a:spcAft>
            </a:pPr>
            <a:r>
              <a:rPr lang="en-IN" altLang="en-US" dirty="0"/>
              <a:t>The corresponding </a:t>
            </a:r>
            <a:r>
              <a:rPr lang="en-IN" altLang="en-US" i="1" dirty="0"/>
              <a:t>y</a:t>
            </a:r>
            <a:r>
              <a:rPr lang="en-IN" altLang="en-US" dirty="0"/>
              <a:t>-value is </a:t>
            </a:r>
            <a:r>
              <a:rPr lang="en-IN" altLang="en-US" i="1" dirty="0"/>
              <a:t>y </a:t>
            </a:r>
            <a:r>
              <a:rPr lang="en-IN" altLang="en-US" dirty="0"/>
              <a:t>= 2400 </a:t>
            </a:r>
            <a:r>
              <a:rPr lang="en-US" altLang="en-US" dirty="0"/>
              <a:t>−</a:t>
            </a:r>
            <a:r>
              <a:rPr lang="en-IN" altLang="en-US" dirty="0"/>
              <a:t> 2(600) = 1200; so the rectangular field should be 600 ft deep and 1200 ft wide.</a:t>
            </a:r>
            <a:endParaRPr lang="en-US" altLang="en-US" dirty="0"/>
          </a:p>
        </p:txBody>
      </p:sp>
    </p:spTree>
    <p:extLst>
      <p:ext uri="{BB962C8B-B14F-4D97-AF65-F5344CB8AC3E}">
        <p14:creationId xmlns:p14="http://schemas.microsoft.com/office/powerpoint/2010/main" val="3143410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25420C-950B-4702-91AA-D2893F04B82D}"/>
              </a:ext>
            </a:extLst>
          </p:cNvPr>
          <p:cNvSpPr>
            <a:spLocks noGrp="1"/>
          </p:cNvSpPr>
          <p:nvPr>
            <p:ph type="title"/>
          </p:nvPr>
        </p:nvSpPr>
        <p:spPr/>
        <p:txBody>
          <a:bodyPr/>
          <a:lstStyle/>
          <a:p>
            <a:r>
              <a:rPr lang="en-US" altLang="en-US" dirty="0"/>
              <a:t>Optimization Problems </a:t>
            </a:r>
            <a:r>
              <a:rPr lang="en-US" altLang="en-US" b="0" dirty="0"/>
              <a:t>(5 of 5)</a:t>
            </a:r>
            <a:endParaRPr lang="en-IN" dirty="0"/>
          </a:p>
        </p:txBody>
      </p:sp>
      <p:sp>
        <p:nvSpPr>
          <p:cNvPr id="3" name="Text Placeholder 2">
            <a:extLst>
              <a:ext uri="{FF2B5EF4-FFF2-40B4-BE49-F238E27FC236}">
                <a16:creationId xmlns="" xmlns:a16="http://schemas.microsoft.com/office/drawing/2014/main" id="{64A0DC47-28AC-435C-8F7A-374F809D6EAC}"/>
              </a:ext>
            </a:extLst>
          </p:cNvPr>
          <p:cNvSpPr>
            <a:spLocks noGrp="1"/>
          </p:cNvSpPr>
          <p:nvPr>
            <p:ph sz="quarter" idx="23"/>
          </p:nvPr>
        </p:nvSpPr>
        <p:spPr>
          <a:xfrm>
            <a:off x="736600" y="1289050"/>
            <a:ext cx="10800976" cy="823780"/>
          </a:xfrm>
        </p:spPr>
        <p:txBody>
          <a:bodyPr/>
          <a:lstStyle/>
          <a:p>
            <a:pPr>
              <a:lnSpc>
                <a:spcPct val="100000"/>
              </a:lnSpc>
            </a:pPr>
            <a:r>
              <a:rPr lang="en-IN" b="1" dirty="0">
                <a:solidFill>
                  <a:srgbClr val="EF2E24"/>
                </a:solidFill>
              </a:rPr>
              <a:t>First Derivative Test for Absolute Extreme Values </a:t>
            </a:r>
            <a:r>
              <a:rPr lang="en-IN" dirty="0"/>
              <a:t>Suppose that </a:t>
            </a:r>
            <a:r>
              <a:rPr lang="en-IN" i="1" dirty="0"/>
              <a:t>c </a:t>
            </a:r>
            <a:r>
              <a:rPr lang="en-IN" dirty="0"/>
              <a:t>is a critical number of a continuous function </a:t>
            </a:r>
            <a:r>
              <a:rPr lang="en-IN" i="1" dirty="0"/>
              <a:t>f </a:t>
            </a:r>
            <a:r>
              <a:rPr lang="en-IN" dirty="0"/>
              <a:t>defined on an interval.</a:t>
            </a:r>
          </a:p>
        </p:txBody>
      </p:sp>
      <p:sp>
        <p:nvSpPr>
          <p:cNvPr id="5" name="Content Placeholder 4"/>
          <p:cNvSpPr>
            <a:spLocks noGrp="1"/>
          </p:cNvSpPr>
          <p:nvPr>
            <p:ph sz="quarter" idx="25"/>
          </p:nvPr>
        </p:nvSpPr>
        <p:spPr>
          <a:xfrm>
            <a:off x="736600" y="2428862"/>
            <a:ext cx="697753" cy="355872"/>
          </a:xfrm>
        </p:spPr>
        <p:txBody>
          <a:bodyPr/>
          <a:lstStyle/>
          <a:p>
            <a:r>
              <a:rPr lang="en-IN" dirty="0"/>
              <a:t>(a) If</a:t>
            </a:r>
          </a:p>
        </p:txBody>
      </p:sp>
      <p:graphicFrame>
        <p:nvGraphicFramePr>
          <p:cNvPr id="19" name="Content Placeholder 18" descr="f prime (x) &gt; 0"/>
          <p:cNvGraphicFramePr>
            <a:graphicFrameLocks noGrp="1" noChangeAspect="1"/>
          </p:cNvGraphicFramePr>
          <p:nvPr>
            <p:ph sz="quarter" idx="24"/>
            <p:extLst>
              <p:ext uri="{D42A27DB-BD31-4B8C-83A1-F6EECF244321}">
                <p14:modId xmlns:p14="http://schemas.microsoft.com/office/powerpoint/2010/main" val="3602606505"/>
              </p:ext>
            </p:extLst>
          </p:nvPr>
        </p:nvGraphicFramePr>
        <p:xfrm>
          <a:off x="1425575" y="2416468"/>
          <a:ext cx="1071563" cy="357188"/>
        </p:xfrm>
        <a:graphic>
          <a:graphicData uri="http://schemas.openxmlformats.org/presentationml/2006/ole">
            <mc:AlternateContent xmlns:mc="http://schemas.openxmlformats.org/markup-compatibility/2006">
              <mc:Choice xmlns:v="urn:schemas-microsoft-com:vml" Requires="v">
                <p:oleObj spid="_x0000_s567494" name="Equation" r:id="rId3" imgW="838080" imgH="279360" progId="Equation.DSMT4">
                  <p:embed/>
                </p:oleObj>
              </mc:Choice>
              <mc:Fallback>
                <p:oleObj name="Equation" r:id="rId3" imgW="838080" imgH="279360" progId="Equation.DSMT4">
                  <p:embed/>
                  <p:pic>
                    <p:nvPicPr>
                      <p:cNvPr id="0" name=""/>
                      <p:cNvPicPr/>
                      <p:nvPr/>
                    </p:nvPicPr>
                    <p:blipFill>
                      <a:blip r:embed="rId4"/>
                      <a:stretch>
                        <a:fillRect/>
                      </a:stretch>
                    </p:blipFill>
                    <p:spPr>
                      <a:xfrm>
                        <a:off x="1425575" y="2416468"/>
                        <a:ext cx="1071563" cy="357188"/>
                      </a:xfrm>
                      <a:prstGeom prst="rect">
                        <a:avLst/>
                      </a:prstGeom>
                    </p:spPr>
                  </p:pic>
                </p:oleObj>
              </mc:Fallback>
            </mc:AlternateContent>
          </a:graphicData>
        </a:graphic>
      </p:graphicFrame>
      <p:sp>
        <p:nvSpPr>
          <p:cNvPr id="6" name="Content Placeholder 5"/>
          <p:cNvSpPr>
            <a:spLocks noGrp="1"/>
          </p:cNvSpPr>
          <p:nvPr>
            <p:ph sz="quarter" idx="26"/>
          </p:nvPr>
        </p:nvSpPr>
        <p:spPr>
          <a:xfrm>
            <a:off x="2533369" y="2423986"/>
            <a:ext cx="2160494" cy="307227"/>
          </a:xfrm>
        </p:spPr>
        <p:txBody>
          <a:bodyPr/>
          <a:lstStyle/>
          <a:p>
            <a:r>
              <a:rPr lang="en-IN" dirty="0"/>
              <a:t>for all </a:t>
            </a:r>
            <a:r>
              <a:rPr lang="en-IN" i="1" dirty="0"/>
              <a:t>x </a:t>
            </a:r>
            <a:r>
              <a:rPr lang="en-IN" dirty="0"/>
              <a:t>&lt; </a:t>
            </a:r>
            <a:r>
              <a:rPr lang="en-IN" i="1" dirty="0"/>
              <a:t>c </a:t>
            </a:r>
            <a:r>
              <a:rPr lang="en-IN" dirty="0"/>
              <a:t>and</a:t>
            </a:r>
          </a:p>
        </p:txBody>
      </p:sp>
      <p:graphicFrame>
        <p:nvGraphicFramePr>
          <p:cNvPr id="20" name="Content Placeholder 18" descr="f prime (x) &lt; 0"/>
          <p:cNvGraphicFramePr>
            <a:graphicFrameLocks noGrp="1" noChangeAspect="1"/>
          </p:cNvGraphicFramePr>
          <p:nvPr>
            <p:ph sz="quarter" idx="28"/>
            <p:extLst>
              <p:ext uri="{D42A27DB-BD31-4B8C-83A1-F6EECF244321}">
                <p14:modId xmlns:p14="http://schemas.microsoft.com/office/powerpoint/2010/main" val="1807563636"/>
              </p:ext>
            </p:extLst>
          </p:nvPr>
        </p:nvGraphicFramePr>
        <p:xfrm>
          <a:off x="4679950" y="2418056"/>
          <a:ext cx="1085850" cy="361950"/>
        </p:xfrm>
        <a:graphic>
          <a:graphicData uri="http://schemas.openxmlformats.org/presentationml/2006/ole">
            <mc:AlternateContent xmlns:mc="http://schemas.openxmlformats.org/markup-compatibility/2006">
              <mc:Choice xmlns:v="urn:schemas-microsoft-com:vml" Requires="v">
                <p:oleObj spid="_x0000_s567495" name="Equation" r:id="rId5" imgW="838080" imgH="279360" progId="Equation.DSMT4">
                  <p:embed/>
                </p:oleObj>
              </mc:Choice>
              <mc:Fallback>
                <p:oleObj name="Equation" r:id="rId5" imgW="838080" imgH="279360" progId="Equation.DSMT4">
                  <p:embed/>
                  <p:pic>
                    <p:nvPicPr>
                      <p:cNvPr id="19" name="Content Placeholder 18"/>
                      <p:cNvPicPr/>
                      <p:nvPr/>
                    </p:nvPicPr>
                    <p:blipFill>
                      <a:blip r:embed="rId6"/>
                      <a:stretch>
                        <a:fillRect/>
                      </a:stretch>
                    </p:blipFill>
                    <p:spPr>
                      <a:xfrm>
                        <a:off x="4679950" y="2418056"/>
                        <a:ext cx="1085850" cy="361950"/>
                      </a:xfrm>
                      <a:prstGeom prst="rect">
                        <a:avLst/>
                      </a:prstGeom>
                    </p:spPr>
                  </p:pic>
                </p:oleObj>
              </mc:Fallback>
            </mc:AlternateContent>
          </a:graphicData>
        </a:graphic>
      </p:graphicFrame>
      <p:sp>
        <p:nvSpPr>
          <p:cNvPr id="10" name="Content Placeholder 9"/>
          <p:cNvSpPr>
            <a:spLocks noGrp="1"/>
          </p:cNvSpPr>
          <p:nvPr>
            <p:ph sz="quarter" idx="30"/>
          </p:nvPr>
        </p:nvSpPr>
        <p:spPr>
          <a:xfrm>
            <a:off x="5794575" y="2428862"/>
            <a:ext cx="4872182" cy="333514"/>
          </a:xfrm>
        </p:spPr>
        <p:txBody>
          <a:bodyPr/>
          <a:lstStyle/>
          <a:p>
            <a:r>
              <a:rPr lang="en-IN" dirty="0"/>
              <a:t>for all </a:t>
            </a:r>
            <a:r>
              <a:rPr lang="en-IN" i="1" dirty="0"/>
              <a:t>x </a:t>
            </a:r>
            <a:r>
              <a:rPr lang="en-IN" dirty="0"/>
              <a:t>&gt; </a:t>
            </a:r>
            <a:r>
              <a:rPr lang="en-IN" i="1" dirty="0"/>
              <a:t>c</a:t>
            </a:r>
            <a:r>
              <a:rPr lang="en-IN" dirty="0"/>
              <a:t>, then </a:t>
            </a:r>
            <a:r>
              <a:rPr lang="en-IN" i="1" dirty="0"/>
              <a:t>f</a:t>
            </a:r>
            <a:r>
              <a:rPr lang="en-IN" dirty="0"/>
              <a:t>(</a:t>
            </a:r>
            <a:r>
              <a:rPr lang="en-IN" i="1" dirty="0"/>
              <a:t>c</a:t>
            </a:r>
            <a:r>
              <a:rPr lang="en-IN" dirty="0"/>
              <a:t>) is the absolute</a:t>
            </a:r>
          </a:p>
        </p:txBody>
      </p:sp>
      <p:sp>
        <p:nvSpPr>
          <p:cNvPr id="4" name="Content Placeholder 3"/>
          <p:cNvSpPr>
            <a:spLocks noGrp="1"/>
          </p:cNvSpPr>
          <p:nvPr>
            <p:ph sz="quarter" idx="31"/>
          </p:nvPr>
        </p:nvSpPr>
        <p:spPr>
          <a:xfrm>
            <a:off x="1202765" y="2762376"/>
            <a:ext cx="2866970" cy="333514"/>
          </a:xfrm>
        </p:spPr>
        <p:txBody>
          <a:bodyPr/>
          <a:lstStyle/>
          <a:p>
            <a:r>
              <a:rPr lang="en-IN" dirty="0"/>
              <a:t>maximum value of </a:t>
            </a:r>
            <a:r>
              <a:rPr lang="en-IN" i="1" dirty="0"/>
              <a:t>f</a:t>
            </a:r>
            <a:r>
              <a:rPr lang="en-IN" dirty="0"/>
              <a:t>.</a:t>
            </a:r>
          </a:p>
        </p:txBody>
      </p:sp>
      <p:sp>
        <p:nvSpPr>
          <p:cNvPr id="7" name="Content Placeholder 6"/>
          <p:cNvSpPr>
            <a:spLocks noGrp="1"/>
          </p:cNvSpPr>
          <p:nvPr>
            <p:ph sz="quarter" idx="27"/>
          </p:nvPr>
        </p:nvSpPr>
        <p:spPr>
          <a:xfrm>
            <a:off x="736208" y="3356196"/>
            <a:ext cx="697753" cy="338853"/>
          </a:xfrm>
        </p:spPr>
        <p:txBody>
          <a:bodyPr/>
          <a:lstStyle/>
          <a:p>
            <a:r>
              <a:rPr lang="en-IN" dirty="0"/>
              <a:t>(b) If</a:t>
            </a:r>
          </a:p>
        </p:txBody>
      </p:sp>
      <p:graphicFrame>
        <p:nvGraphicFramePr>
          <p:cNvPr id="21" name="Content Placeholder 18" descr="f prime (x) &lt; 0"/>
          <p:cNvGraphicFramePr>
            <a:graphicFrameLocks noGrp="1" noChangeAspect="1"/>
          </p:cNvGraphicFramePr>
          <p:nvPr>
            <p:ph sz="quarter" idx="29"/>
            <p:extLst>
              <p:ext uri="{D42A27DB-BD31-4B8C-83A1-F6EECF244321}">
                <p14:modId xmlns:p14="http://schemas.microsoft.com/office/powerpoint/2010/main" val="3461375310"/>
              </p:ext>
            </p:extLst>
          </p:nvPr>
        </p:nvGraphicFramePr>
        <p:xfrm>
          <a:off x="1414463" y="3335631"/>
          <a:ext cx="1081087" cy="360362"/>
        </p:xfrm>
        <a:graphic>
          <a:graphicData uri="http://schemas.openxmlformats.org/presentationml/2006/ole">
            <mc:AlternateContent xmlns:mc="http://schemas.openxmlformats.org/markup-compatibility/2006">
              <mc:Choice xmlns:v="urn:schemas-microsoft-com:vml" Requires="v">
                <p:oleObj spid="_x0000_s567496" name="Equation" r:id="rId7" imgW="838080" imgH="279360" progId="Equation.DSMT4">
                  <p:embed/>
                </p:oleObj>
              </mc:Choice>
              <mc:Fallback>
                <p:oleObj name="Equation" r:id="rId7" imgW="838080" imgH="279360" progId="Equation.DSMT4">
                  <p:embed/>
                  <p:pic>
                    <p:nvPicPr>
                      <p:cNvPr id="20" name="Content Placeholder 18"/>
                      <p:cNvPicPr/>
                      <p:nvPr/>
                    </p:nvPicPr>
                    <p:blipFill>
                      <a:blip r:embed="rId6"/>
                      <a:stretch>
                        <a:fillRect/>
                      </a:stretch>
                    </p:blipFill>
                    <p:spPr>
                      <a:xfrm>
                        <a:off x="1414463" y="3335631"/>
                        <a:ext cx="1081087" cy="360362"/>
                      </a:xfrm>
                      <a:prstGeom prst="rect">
                        <a:avLst/>
                      </a:prstGeom>
                    </p:spPr>
                  </p:pic>
                </p:oleObj>
              </mc:Fallback>
            </mc:AlternateContent>
          </a:graphicData>
        </a:graphic>
      </p:graphicFrame>
      <p:sp>
        <p:nvSpPr>
          <p:cNvPr id="12" name="Content Placeholder 11"/>
          <p:cNvSpPr>
            <a:spLocks noGrp="1"/>
          </p:cNvSpPr>
          <p:nvPr>
            <p:ph sz="quarter" idx="32"/>
          </p:nvPr>
        </p:nvSpPr>
        <p:spPr>
          <a:xfrm>
            <a:off x="2533369" y="3356196"/>
            <a:ext cx="2088776" cy="292380"/>
          </a:xfrm>
        </p:spPr>
        <p:txBody>
          <a:bodyPr/>
          <a:lstStyle/>
          <a:p>
            <a:r>
              <a:rPr lang="en-IN" dirty="0"/>
              <a:t>for all </a:t>
            </a:r>
            <a:r>
              <a:rPr lang="en-IN" i="1" dirty="0"/>
              <a:t>x </a:t>
            </a:r>
            <a:r>
              <a:rPr lang="en-IN" dirty="0"/>
              <a:t>&lt; </a:t>
            </a:r>
            <a:r>
              <a:rPr lang="en-IN" i="1" dirty="0"/>
              <a:t>c </a:t>
            </a:r>
            <a:r>
              <a:rPr lang="en-IN" dirty="0"/>
              <a:t>and</a:t>
            </a:r>
          </a:p>
        </p:txBody>
      </p:sp>
      <p:graphicFrame>
        <p:nvGraphicFramePr>
          <p:cNvPr id="22" name="Content Placeholder 18" descr="f prime (x) &gt; 0"/>
          <p:cNvGraphicFramePr>
            <a:graphicFrameLocks noGrp="1" noChangeAspect="1"/>
          </p:cNvGraphicFramePr>
          <p:nvPr>
            <p:ph sz="quarter" idx="34"/>
            <p:extLst>
              <p:ext uri="{D42A27DB-BD31-4B8C-83A1-F6EECF244321}">
                <p14:modId xmlns:p14="http://schemas.microsoft.com/office/powerpoint/2010/main" val="1687388186"/>
              </p:ext>
            </p:extLst>
          </p:nvPr>
        </p:nvGraphicFramePr>
        <p:xfrm>
          <a:off x="4657725" y="3349918"/>
          <a:ext cx="1071563" cy="357188"/>
        </p:xfrm>
        <a:graphic>
          <a:graphicData uri="http://schemas.openxmlformats.org/presentationml/2006/ole">
            <mc:AlternateContent xmlns:mc="http://schemas.openxmlformats.org/markup-compatibility/2006">
              <mc:Choice xmlns:v="urn:schemas-microsoft-com:vml" Requires="v">
                <p:oleObj spid="_x0000_s567497" name="Equation" r:id="rId8" imgW="838080" imgH="279360" progId="Equation.DSMT4">
                  <p:embed/>
                </p:oleObj>
              </mc:Choice>
              <mc:Fallback>
                <p:oleObj name="Equation" r:id="rId8" imgW="838080" imgH="279360" progId="Equation.DSMT4">
                  <p:embed/>
                  <p:pic>
                    <p:nvPicPr>
                      <p:cNvPr id="19" name="Content Placeholder 18"/>
                      <p:cNvPicPr/>
                      <p:nvPr/>
                    </p:nvPicPr>
                    <p:blipFill>
                      <a:blip r:embed="rId4"/>
                      <a:stretch>
                        <a:fillRect/>
                      </a:stretch>
                    </p:blipFill>
                    <p:spPr>
                      <a:xfrm>
                        <a:off x="4657725" y="3349918"/>
                        <a:ext cx="1071563" cy="357188"/>
                      </a:xfrm>
                      <a:prstGeom prst="rect">
                        <a:avLst/>
                      </a:prstGeom>
                    </p:spPr>
                  </p:pic>
                </p:oleObj>
              </mc:Fallback>
            </mc:AlternateContent>
          </a:graphicData>
        </a:graphic>
      </p:graphicFrame>
      <p:sp>
        <p:nvSpPr>
          <p:cNvPr id="16" name="Content Placeholder 15"/>
          <p:cNvSpPr>
            <a:spLocks noGrp="1"/>
          </p:cNvSpPr>
          <p:nvPr>
            <p:ph sz="quarter" idx="35"/>
          </p:nvPr>
        </p:nvSpPr>
        <p:spPr>
          <a:xfrm>
            <a:off x="5794575" y="3365330"/>
            <a:ext cx="4954108" cy="341491"/>
          </a:xfrm>
        </p:spPr>
        <p:txBody>
          <a:bodyPr/>
          <a:lstStyle/>
          <a:p>
            <a:r>
              <a:rPr lang="en-IN" dirty="0"/>
              <a:t>for all </a:t>
            </a:r>
            <a:r>
              <a:rPr lang="en-IN" i="1" dirty="0"/>
              <a:t>x </a:t>
            </a:r>
            <a:r>
              <a:rPr lang="en-IN" dirty="0"/>
              <a:t>&gt; </a:t>
            </a:r>
            <a:r>
              <a:rPr lang="en-IN" i="1" dirty="0"/>
              <a:t>c</a:t>
            </a:r>
            <a:r>
              <a:rPr lang="en-IN" dirty="0"/>
              <a:t>, then </a:t>
            </a:r>
            <a:r>
              <a:rPr lang="en-IN" i="1" dirty="0"/>
              <a:t>f</a:t>
            </a:r>
            <a:r>
              <a:rPr lang="en-IN" dirty="0"/>
              <a:t>(</a:t>
            </a:r>
            <a:r>
              <a:rPr lang="en-IN" i="1" dirty="0"/>
              <a:t>c</a:t>
            </a:r>
            <a:r>
              <a:rPr lang="en-IN" dirty="0"/>
              <a:t>) is the absolute</a:t>
            </a:r>
          </a:p>
        </p:txBody>
      </p:sp>
      <p:sp>
        <p:nvSpPr>
          <p:cNvPr id="13" name="Content Placeholder 12"/>
          <p:cNvSpPr>
            <a:spLocks noGrp="1"/>
          </p:cNvSpPr>
          <p:nvPr>
            <p:ph sz="quarter" idx="33"/>
          </p:nvPr>
        </p:nvSpPr>
        <p:spPr>
          <a:xfrm>
            <a:off x="1202765" y="3690382"/>
            <a:ext cx="2705847" cy="333350"/>
          </a:xfrm>
        </p:spPr>
        <p:txBody>
          <a:bodyPr/>
          <a:lstStyle/>
          <a:p>
            <a:r>
              <a:rPr lang="en-IN" dirty="0"/>
              <a:t>minimum value of </a:t>
            </a:r>
            <a:r>
              <a:rPr lang="en-IN" i="1" dirty="0"/>
              <a:t>f</a:t>
            </a:r>
            <a:r>
              <a:rPr lang="en-IN" dirty="0"/>
              <a:t>.</a:t>
            </a:r>
          </a:p>
        </p:txBody>
      </p:sp>
    </p:spTree>
    <p:extLst>
      <p:ext uri="{BB962C8B-B14F-4D97-AF65-F5344CB8AC3E}">
        <p14:creationId xmlns:p14="http://schemas.microsoft.com/office/powerpoint/2010/main" val="3333369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439C50-9C46-4233-8285-16AF474E7A69}"/>
              </a:ext>
            </a:extLst>
          </p:cNvPr>
          <p:cNvSpPr>
            <a:spLocks noGrp="1"/>
          </p:cNvSpPr>
          <p:nvPr>
            <p:ph type="title"/>
          </p:nvPr>
        </p:nvSpPr>
        <p:spPr>
          <a:xfrm>
            <a:off x="838200" y="3060442"/>
            <a:ext cx="10515600" cy="1126076"/>
          </a:xfrm>
        </p:spPr>
        <p:txBody>
          <a:bodyPr/>
          <a:lstStyle/>
          <a:p>
            <a:pPr algn="ctr"/>
            <a:r>
              <a:rPr lang="en-IN" dirty="0">
                <a:solidFill>
                  <a:srgbClr val="0079C2"/>
                </a:solidFill>
              </a:rPr>
              <a:t>Applications to Business and Economics</a:t>
            </a:r>
            <a:endParaRPr lang="en-IN" sz="4000" dirty="0">
              <a:solidFill>
                <a:srgbClr val="0079C2"/>
              </a:solidFill>
            </a:endParaRPr>
          </a:p>
        </p:txBody>
      </p:sp>
    </p:spTree>
    <p:extLst>
      <p:ext uri="{BB962C8B-B14F-4D97-AF65-F5344CB8AC3E}">
        <p14:creationId xmlns:p14="http://schemas.microsoft.com/office/powerpoint/2010/main" val="2778241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057DA1-9352-4BB3-A399-DDED734410D5}"/>
              </a:ext>
            </a:extLst>
          </p:cNvPr>
          <p:cNvSpPr>
            <a:spLocks noGrp="1"/>
          </p:cNvSpPr>
          <p:nvPr>
            <p:ph type="title"/>
          </p:nvPr>
        </p:nvSpPr>
        <p:spPr/>
        <p:txBody>
          <a:bodyPr/>
          <a:lstStyle/>
          <a:p>
            <a:r>
              <a:rPr lang="en-US" altLang="en-US" sz="3800" dirty="0"/>
              <a:t>Applications to Business and Economics </a:t>
            </a:r>
            <a:r>
              <a:rPr lang="en-US" altLang="en-US" sz="3800" b="0" dirty="0"/>
              <a:t>(1 of 3)</a:t>
            </a:r>
            <a:endParaRPr lang="en-IN" sz="3800" b="0" dirty="0"/>
          </a:p>
        </p:txBody>
      </p:sp>
      <p:sp>
        <p:nvSpPr>
          <p:cNvPr id="3" name="Text Placeholder 2">
            <a:extLst>
              <a:ext uri="{FF2B5EF4-FFF2-40B4-BE49-F238E27FC236}">
                <a16:creationId xmlns="" xmlns:a16="http://schemas.microsoft.com/office/drawing/2014/main" id="{FAB338F0-CDFA-4B89-9731-A748AB035C62}"/>
              </a:ext>
            </a:extLst>
          </p:cNvPr>
          <p:cNvSpPr>
            <a:spLocks noGrp="1"/>
          </p:cNvSpPr>
          <p:nvPr>
            <p:ph sz="quarter" idx="23"/>
          </p:nvPr>
        </p:nvSpPr>
        <p:spPr>
          <a:xfrm>
            <a:off x="736600" y="1289050"/>
            <a:ext cx="10718800" cy="1190914"/>
          </a:xfrm>
        </p:spPr>
        <p:txBody>
          <a:bodyPr/>
          <a:lstStyle/>
          <a:p>
            <a:pPr>
              <a:lnSpc>
                <a:spcPct val="100000"/>
              </a:lnSpc>
            </a:pPr>
            <a:r>
              <a:rPr lang="en-US" altLang="en-US" dirty="0"/>
              <a:t>We know that if </a:t>
            </a:r>
            <a:r>
              <a:rPr lang="en-US" altLang="en-US" i="1" dirty="0"/>
              <a:t>C</a:t>
            </a:r>
            <a:r>
              <a:rPr lang="en-US" altLang="en-US" dirty="0"/>
              <a:t>(</a:t>
            </a:r>
            <a:r>
              <a:rPr lang="en-US" altLang="en-US" i="1" dirty="0"/>
              <a:t>x</a:t>
            </a:r>
            <a:r>
              <a:rPr lang="en-US" altLang="en-US" dirty="0"/>
              <a:t>), the </a:t>
            </a:r>
            <a:r>
              <a:rPr lang="en-US" altLang="en-US" b="1" dirty="0"/>
              <a:t>cost function</a:t>
            </a:r>
            <a:r>
              <a:rPr lang="en-US" altLang="en-US" dirty="0"/>
              <a:t>, is the cost of producing </a:t>
            </a:r>
            <a:r>
              <a:rPr lang="en-US" altLang="en-US" i="1" dirty="0"/>
              <a:t>x</a:t>
            </a:r>
            <a:r>
              <a:rPr lang="en-US" altLang="en-US" dirty="0"/>
              <a:t> units of a certain product, then the </a:t>
            </a:r>
            <a:r>
              <a:rPr lang="en-US" altLang="en-US" b="1" dirty="0"/>
              <a:t>marginal cost </a:t>
            </a:r>
            <a:r>
              <a:rPr lang="en-US" altLang="en-US" dirty="0"/>
              <a:t>is the rate of change of </a:t>
            </a:r>
            <a:r>
              <a:rPr lang="en-US" altLang="en-US" i="1" dirty="0"/>
              <a:t>C </a:t>
            </a:r>
            <a:r>
              <a:rPr lang="en-US" altLang="en-US" dirty="0"/>
              <a:t>with respect to </a:t>
            </a:r>
            <a:r>
              <a:rPr lang="en-US" altLang="en-US" i="1" dirty="0"/>
              <a:t>x</a:t>
            </a:r>
            <a:r>
              <a:rPr lang="en-US" altLang="en-US" dirty="0"/>
              <a:t>.</a:t>
            </a:r>
          </a:p>
        </p:txBody>
      </p:sp>
      <p:sp>
        <p:nvSpPr>
          <p:cNvPr id="4" name="Content Placeholder 3"/>
          <p:cNvSpPr>
            <a:spLocks noGrp="1"/>
          </p:cNvSpPr>
          <p:nvPr>
            <p:ph sz="quarter" idx="24"/>
          </p:nvPr>
        </p:nvSpPr>
        <p:spPr>
          <a:xfrm>
            <a:off x="736600" y="2681318"/>
            <a:ext cx="7905376" cy="401638"/>
          </a:xfrm>
        </p:spPr>
        <p:txBody>
          <a:bodyPr/>
          <a:lstStyle/>
          <a:p>
            <a:r>
              <a:rPr lang="en-US" altLang="en-US" dirty="0"/>
              <a:t>In other words, the marginal cost function is the derivative,</a:t>
            </a:r>
            <a:endParaRPr lang="en-IN" dirty="0"/>
          </a:p>
        </p:txBody>
      </p:sp>
      <p:graphicFrame>
        <p:nvGraphicFramePr>
          <p:cNvPr id="11" name="Content Placeholder 10" descr="C prime (x),"/>
          <p:cNvGraphicFramePr>
            <a:graphicFrameLocks noGrp="1" noChangeAspect="1"/>
          </p:cNvGraphicFramePr>
          <p:nvPr>
            <p:ph sz="quarter" idx="25"/>
            <p:extLst>
              <p:ext uri="{D42A27DB-BD31-4B8C-83A1-F6EECF244321}">
                <p14:modId xmlns:p14="http://schemas.microsoft.com/office/powerpoint/2010/main" val="2612335657"/>
              </p:ext>
            </p:extLst>
          </p:nvPr>
        </p:nvGraphicFramePr>
        <p:xfrm>
          <a:off x="8659813" y="2651996"/>
          <a:ext cx="796925" cy="381000"/>
        </p:xfrm>
        <a:graphic>
          <a:graphicData uri="http://schemas.openxmlformats.org/presentationml/2006/ole">
            <mc:AlternateContent xmlns:mc="http://schemas.openxmlformats.org/markup-compatibility/2006">
              <mc:Choice xmlns:v="urn:schemas-microsoft-com:vml" Requires="v">
                <p:oleObj spid="_x0000_s568369" name="Equation" r:id="rId3" imgW="583920" imgH="279360" progId="Equation.DSMT4">
                  <p:embed/>
                </p:oleObj>
              </mc:Choice>
              <mc:Fallback>
                <p:oleObj name="Equation" r:id="rId3" imgW="583920" imgH="279360" progId="Equation.DSMT4">
                  <p:embed/>
                  <p:pic>
                    <p:nvPicPr>
                      <p:cNvPr id="0" name=""/>
                      <p:cNvPicPr/>
                      <p:nvPr/>
                    </p:nvPicPr>
                    <p:blipFill>
                      <a:blip r:embed="rId4"/>
                      <a:stretch>
                        <a:fillRect/>
                      </a:stretch>
                    </p:blipFill>
                    <p:spPr>
                      <a:xfrm>
                        <a:off x="8659813" y="2651996"/>
                        <a:ext cx="796925" cy="381000"/>
                      </a:xfrm>
                      <a:prstGeom prst="rect">
                        <a:avLst/>
                      </a:prstGeom>
                    </p:spPr>
                  </p:pic>
                </p:oleObj>
              </mc:Fallback>
            </mc:AlternateContent>
          </a:graphicData>
        </a:graphic>
      </p:graphicFrame>
      <p:sp>
        <p:nvSpPr>
          <p:cNvPr id="6" name="Content Placeholder 5"/>
          <p:cNvSpPr>
            <a:spLocks noGrp="1"/>
          </p:cNvSpPr>
          <p:nvPr>
            <p:ph sz="quarter" idx="26"/>
          </p:nvPr>
        </p:nvSpPr>
        <p:spPr>
          <a:xfrm>
            <a:off x="9501183" y="2678687"/>
            <a:ext cx="1448437" cy="364970"/>
          </a:xfrm>
        </p:spPr>
        <p:txBody>
          <a:bodyPr/>
          <a:lstStyle/>
          <a:p>
            <a:r>
              <a:rPr lang="en-US" altLang="en-US" dirty="0"/>
              <a:t>of the cost</a:t>
            </a:r>
            <a:endParaRPr lang="en-IN" dirty="0"/>
          </a:p>
        </p:txBody>
      </p:sp>
      <p:sp>
        <p:nvSpPr>
          <p:cNvPr id="7" name="Content Placeholder 6"/>
          <p:cNvSpPr>
            <a:spLocks noGrp="1"/>
          </p:cNvSpPr>
          <p:nvPr>
            <p:ph sz="quarter" idx="27"/>
          </p:nvPr>
        </p:nvSpPr>
        <p:spPr>
          <a:xfrm>
            <a:off x="736600" y="3012643"/>
            <a:ext cx="10718800" cy="2972521"/>
          </a:xfrm>
        </p:spPr>
        <p:txBody>
          <a:bodyPr/>
          <a:lstStyle/>
          <a:p>
            <a:pPr>
              <a:lnSpc>
                <a:spcPct val="100000"/>
              </a:lnSpc>
              <a:spcAft>
                <a:spcPts val="1800"/>
              </a:spcAft>
            </a:pPr>
            <a:r>
              <a:rPr lang="en-US" altLang="en-US" dirty="0"/>
              <a:t>function.</a:t>
            </a:r>
          </a:p>
          <a:p>
            <a:pPr>
              <a:lnSpc>
                <a:spcPct val="100000"/>
              </a:lnSpc>
              <a:spcAft>
                <a:spcPts val="1800"/>
              </a:spcAft>
            </a:pPr>
            <a:r>
              <a:rPr lang="en-US" altLang="en-US" dirty="0"/>
              <a:t>Now let’s consider marketing. Let </a:t>
            </a:r>
            <a:r>
              <a:rPr lang="en-US" altLang="en-US" i="1" dirty="0"/>
              <a:t>p</a:t>
            </a:r>
            <a:r>
              <a:rPr lang="en-US" altLang="en-US" dirty="0"/>
              <a:t>(</a:t>
            </a:r>
            <a:r>
              <a:rPr lang="en-US" altLang="en-US" i="1" dirty="0"/>
              <a:t>x</a:t>
            </a:r>
            <a:r>
              <a:rPr lang="en-US" altLang="en-US" dirty="0"/>
              <a:t>) be the price per unit that the company can charge if it sells </a:t>
            </a:r>
            <a:r>
              <a:rPr lang="en-US" altLang="en-US" i="1" dirty="0"/>
              <a:t>x</a:t>
            </a:r>
            <a:r>
              <a:rPr lang="en-US" altLang="en-US" dirty="0"/>
              <a:t> units.</a:t>
            </a:r>
          </a:p>
          <a:p>
            <a:pPr>
              <a:lnSpc>
                <a:spcPct val="100000"/>
              </a:lnSpc>
              <a:spcAft>
                <a:spcPts val="1800"/>
              </a:spcAft>
            </a:pPr>
            <a:r>
              <a:rPr lang="en-US" altLang="en-US" dirty="0"/>
              <a:t>Then </a:t>
            </a:r>
            <a:r>
              <a:rPr lang="en-US" altLang="en-US" i="1" dirty="0"/>
              <a:t>p</a:t>
            </a:r>
            <a:r>
              <a:rPr lang="en-US" altLang="en-US" dirty="0"/>
              <a:t> is called the </a:t>
            </a:r>
            <a:r>
              <a:rPr lang="en-US" altLang="en-US" b="1" dirty="0"/>
              <a:t>demand function </a:t>
            </a:r>
            <a:r>
              <a:rPr lang="en-US" altLang="en-US" dirty="0"/>
              <a:t>(or </a:t>
            </a:r>
            <a:r>
              <a:rPr lang="en-US" altLang="en-US" b="1" dirty="0"/>
              <a:t>price function</a:t>
            </a:r>
            <a:r>
              <a:rPr lang="en-US" altLang="en-US" dirty="0"/>
              <a:t>) and we would expect it to be a decreasing function of </a:t>
            </a:r>
            <a:r>
              <a:rPr lang="en-US" altLang="en-US" i="1" dirty="0"/>
              <a:t>x</a:t>
            </a:r>
            <a:r>
              <a:rPr lang="en-US" altLang="en-US" dirty="0"/>
              <a:t>.</a:t>
            </a:r>
            <a:r>
              <a:rPr lang="en-IN" altLang="en-US" dirty="0"/>
              <a:t> (More units sold corresponds to a lower price.)</a:t>
            </a:r>
            <a:endParaRPr lang="en-US" altLang="en-US" dirty="0"/>
          </a:p>
        </p:txBody>
      </p:sp>
    </p:spTree>
    <p:extLst>
      <p:ext uri="{BB962C8B-B14F-4D97-AF65-F5344CB8AC3E}">
        <p14:creationId xmlns:p14="http://schemas.microsoft.com/office/powerpoint/2010/main" val="3372744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057DA1-9352-4BB3-A399-DDED734410D5}"/>
              </a:ext>
            </a:extLst>
          </p:cNvPr>
          <p:cNvSpPr>
            <a:spLocks noGrp="1"/>
          </p:cNvSpPr>
          <p:nvPr>
            <p:ph type="title"/>
          </p:nvPr>
        </p:nvSpPr>
        <p:spPr/>
        <p:txBody>
          <a:bodyPr/>
          <a:lstStyle/>
          <a:p>
            <a:r>
              <a:rPr lang="en-US" altLang="en-US" sz="3800" dirty="0"/>
              <a:t>Applications to Business and Economics </a:t>
            </a:r>
            <a:r>
              <a:rPr lang="en-US" altLang="en-US" sz="3800" b="0" dirty="0"/>
              <a:t>(2 of 3)</a:t>
            </a:r>
            <a:endParaRPr lang="en-IN" sz="3800" b="0" dirty="0"/>
          </a:p>
        </p:txBody>
      </p:sp>
      <p:sp>
        <p:nvSpPr>
          <p:cNvPr id="3" name="Text Placeholder 2">
            <a:extLst>
              <a:ext uri="{FF2B5EF4-FFF2-40B4-BE49-F238E27FC236}">
                <a16:creationId xmlns="" xmlns:a16="http://schemas.microsoft.com/office/drawing/2014/main" id="{FAB338F0-CDFA-4B89-9731-A748AB035C62}"/>
              </a:ext>
            </a:extLst>
          </p:cNvPr>
          <p:cNvSpPr>
            <a:spLocks noGrp="1"/>
          </p:cNvSpPr>
          <p:nvPr>
            <p:ph sz="quarter" idx="23"/>
          </p:nvPr>
        </p:nvSpPr>
        <p:spPr>
          <a:xfrm>
            <a:off x="736600" y="1289049"/>
            <a:ext cx="10718800" cy="1634259"/>
          </a:xfrm>
        </p:spPr>
        <p:txBody>
          <a:bodyPr/>
          <a:lstStyle/>
          <a:p>
            <a:pPr>
              <a:lnSpc>
                <a:spcPct val="100000"/>
              </a:lnSpc>
              <a:spcAft>
                <a:spcPts val="600"/>
              </a:spcAft>
            </a:pPr>
            <a:r>
              <a:rPr lang="en-US" altLang="en-US" dirty="0"/>
              <a:t>If </a:t>
            </a:r>
            <a:r>
              <a:rPr lang="en-US" altLang="en-US" i="1" dirty="0"/>
              <a:t>x</a:t>
            </a:r>
            <a:r>
              <a:rPr lang="en-US" altLang="en-US" dirty="0"/>
              <a:t> units are sold and the price per unit is </a:t>
            </a:r>
            <a:r>
              <a:rPr lang="en-US" altLang="en-US" i="1" dirty="0"/>
              <a:t>p</a:t>
            </a:r>
            <a:r>
              <a:rPr lang="en-US" altLang="en-US" dirty="0"/>
              <a:t>(</a:t>
            </a:r>
            <a:r>
              <a:rPr lang="en-US" altLang="en-US" i="1" dirty="0"/>
              <a:t>x</a:t>
            </a:r>
            <a:r>
              <a:rPr lang="en-US" altLang="en-US" dirty="0"/>
              <a:t>), then the total revenue is</a:t>
            </a:r>
          </a:p>
          <a:p>
            <a:pPr algn="ctr">
              <a:lnSpc>
                <a:spcPct val="100000"/>
              </a:lnSpc>
              <a:spcAft>
                <a:spcPts val="600"/>
              </a:spcAft>
            </a:pPr>
            <a:r>
              <a:rPr lang="en-US" altLang="en-US" i="1" dirty="0"/>
              <a:t>R</a:t>
            </a:r>
            <a:r>
              <a:rPr lang="en-US" altLang="en-US" dirty="0"/>
              <a:t>(</a:t>
            </a:r>
            <a:r>
              <a:rPr lang="en-US" altLang="en-US" i="1" dirty="0"/>
              <a:t>x</a:t>
            </a:r>
            <a:r>
              <a:rPr lang="en-US" altLang="en-US" dirty="0"/>
              <a:t>) = </a:t>
            </a:r>
            <a:r>
              <a:rPr lang="en-IN" altLang="en-US" dirty="0"/>
              <a:t>quantity × price = </a:t>
            </a:r>
            <a:r>
              <a:rPr lang="en-US" altLang="en-US" i="1" dirty="0"/>
              <a:t>x</a:t>
            </a:r>
            <a:r>
              <a:rPr lang="en-US" altLang="en-US" sz="100" i="1" dirty="0"/>
              <a:t> </a:t>
            </a:r>
            <a:r>
              <a:rPr lang="en-US" altLang="en-US" i="1" dirty="0"/>
              <a:t>p</a:t>
            </a:r>
            <a:r>
              <a:rPr lang="en-US" altLang="en-US" dirty="0"/>
              <a:t>(</a:t>
            </a:r>
            <a:r>
              <a:rPr lang="en-US" altLang="en-US" i="1" dirty="0"/>
              <a:t>x</a:t>
            </a:r>
            <a:r>
              <a:rPr lang="en-US" altLang="en-US" dirty="0"/>
              <a:t>)</a:t>
            </a:r>
          </a:p>
          <a:p>
            <a:pPr>
              <a:lnSpc>
                <a:spcPct val="100000"/>
              </a:lnSpc>
              <a:spcAft>
                <a:spcPts val="600"/>
              </a:spcAft>
            </a:pPr>
            <a:r>
              <a:rPr lang="en-US" altLang="en-US" dirty="0"/>
              <a:t>and </a:t>
            </a:r>
            <a:r>
              <a:rPr lang="en-US" altLang="en-US" i="1" dirty="0"/>
              <a:t>R </a:t>
            </a:r>
            <a:r>
              <a:rPr lang="en-US" altLang="en-US" dirty="0"/>
              <a:t>is called the </a:t>
            </a:r>
            <a:r>
              <a:rPr lang="en-US" altLang="en-US" b="1" dirty="0"/>
              <a:t>revenue function</a:t>
            </a:r>
            <a:r>
              <a:rPr lang="en-US" altLang="en-US" dirty="0"/>
              <a:t>.</a:t>
            </a:r>
          </a:p>
        </p:txBody>
      </p:sp>
      <p:sp>
        <p:nvSpPr>
          <p:cNvPr id="4" name="Content Placeholder 3"/>
          <p:cNvSpPr>
            <a:spLocks noGrp="1"/>
          </p:cNvSpPr>
          <p:nvPr>
            <p:ph sz="quarter" idx="24"/>
          </p:nvPr>
        </p:nvSpPr>
        <p:spPr>
          <a:xfrm>
            <a:off x="736600" y="3238985"/>
            <a:ext cx="1943847" cy="301756"/>
          </a:xfrm>
        </p:spPr>
        <p:txBody>
          <a:bodyPr/>
          <a:lstStyle/>
          <a:p>
            <a:r>
              <a:rPr lang="en-US" altLang="en-US" dirty="0"/>
              <a:t>The derivative</a:t>
            </a:r>
            <a:endParaRPr lang="en-IN" dirty="0"/>
          </a:p>
        </p:txBody>
      </p:sp>
      <p:graphicFrame>
        <p:nvGraphicFramePr>
          <p:cNvPr id="11" name="Content Placeholder 10" descr="R prime"/>
          <p:cNvGraphicFramePr>
            <a:graphicFrameLocks noGrp="1" noChangeAspect="1"/>
          </p:cNvGraphicFramePr>
          <p:nvPr>
            <p:ph sz="quarter" idx="25"/>
            <p:extLst>
              <p:ext uri="{D42A27DB-BD31-4B8C-83A1-F6EECF244321}">
                <p14:modId xmlns:p14="http://schemas.microsoft.com/office/powerpoint/2010/main" val="4106116049"/>
              </p:ext>
            </p:extLst>
          </p:nvPr>
        </p:nvGraphicFramePr>
        <p:xfrm>
          <a:off x="2716213" y="3228545"/>
          <a:ext cx="344487" cy="295275"/>
        </p:xfrm>
        <a:graphic>
          <a:graphicData uri="http://schemas.openxmlformats.org/presentationml/2006/ole">
            <mc:AlternateContent xmlns:mc="http://schemas.openxmlformats.org/markup-compatibility/2006">
              <mc:Choice xmlns:v="urn:schemas-microsoft-com:vml" Requires="v">
                <p:oleObj spid="_x0000_s569393" name="Equation" r:id="rId3" imgW="266400" imgH="228600" progId="Equation.DSMT4">
                  <p:embed/>
                </p:oleObj>
              </mc:Choice>
              <mc:Fallback>
                <p:oleObj name="Equation" r:id="rId3" imgW="266400" imgH="228600" progId="Equation.DSMT4">
                  <p:embed/>
                  <p:pic>
                    <p:nvPicPr>
                      <p:cNvPr id="0" name=""/>
                      <p:cNvPicPr/>
                      <p:nvPr/>
                    </p:nvPicPr>
                    <p:blipFill>
                      <a:blip r:embed="rId4"/>
                      <a:stretch>
                        <a:fillRect/>
                      </a:stretch>
                    </p:blipFill>
                    <p:spPr>
                      <a:xfrm>
                        <a:off x="2716213" y="3228545"/>
                        <a:ext cx="344487" cy="295275"/>
                      </a:xfrm>
                      <a:prstGeom prst="rect">
                        <a:avLst/>
                      </a:prstGeom>
                    </p:spPr>
                  </p:pic>
                </p:oleObj>
              </mc:Fallback>
            </mc:AlternateContent>
          </a:graphicData>
        </a:graphic>
      </p:graphicFrame>
      <p:sp>
        <p:nvSpPr>
          <p:cNvPr id="6" name="Content Placeholder 5"/>
          <p:cNvSpPr>
            <a:spLocks noGrp="1"/>
          </p:cNvSpPr>
          <p:nvPr>
            <p:ph sz="quarter" idx="26"/>
          </p:nvPr>
        </p:nvSpPr>
        <p:spPr>
          <a:xfrm>
            <a:off x="3105776" y="3228652"/>
            <a:ext cx="7511358" cy="331791"/>
          </a:xfrm>
        </p:spPr>
        <p:txBody>
          <a:bodyPr/>
          <a:lstStyle/>
          <a:p>
            <a:r>
              <a:rPr lang="en-US" altLang="en-US" dirty="0"/>
              <a:t>of the revenue function is called the </a:t>
            </a:r>
            <a:r>
              <a:rPr lang="en-US" altLang="en-US" b="1" dirty="0"/>
              <a:t>marginal revenue</a:t>
            </a:r>
            <a:endParaRPr lang="en-IN" dirty="0"/>
          </a:p>
        </p:txBody>
      </p:sp>
      <p:sp>
        <p:nvSpPr>
          <p:cNvPr id="7" name="Content Placeholder 6"/>
          <p:cNvSpPr>
            <a:spLocks noGrp="1"/>
          </p:cNvSpPr>
          <p:nvPr>
            <p:ph sz="quarter" idx="27"/>
          </p:nvPr>
        </p:nvSpPr>
        <p:spPr>
          <a:xfrm>
            <a:off x="736600" y="3555254"/>
            <a:ext cx="10718800" cy="808928"/>
          </a:xfrm>
        </p:spPr>
        <p:txBody>
          <a:bodyPr/>
          <a:lstStyle/>
          <a:p>
            <a:pPr>
              <a:lnSpc>
                <a:spcPct val="100000"/>
              </a:lnSpc>
            </a:pPr>
            <a:r>
              <a:rPr lang="en-US" altLang="en-US" b="1" dirty="0"/>
              <a:t>function </a:t>
            </a:r>
            <a:r>
              <a:rPr lang="en-US" altLang="en-US" dirty="0"/>
              <a:t>and it is the rate of change of revenue with respect to the number of units sold.</a:t>
            </a:r>
          </a:p>
        </p:txBody>
      </p:sp>
    </p:spTree>
    <p:extLst>
      <p:ext uri="{BB962C8B-B14F-4D97-AF65-F5344CB8AC3E}">
        <p14:creationId xmlns:p14="http://schemas.microsoft.com/office/powerpoint/2010/main" val="974587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057DA1-9352-4BB3-A399-DDED734410D5}"/>
              </a:ext>
            </a:extLst>
          </p:cNvPr>
          <p:cNvSpPr>
            <a:spLocks noGrp="1"/>
          </p:cNvSpPr>
          <p:nvPr>
            <p:ph type="title"/>
          </p:nvPr>
        </p:nvSpPr>
        <p:spPr/>
        <p:txBody>
          <a:bodyPr/>
          <a:lstStyle/>
          <a:p>
            <a:r>
              <a:rPr lang="en-US" altLang="en-US" sz="3800" dirty="0"/>
              <a:t>Applications to Business and Economics </a:t>
            </a:r>
            <a:r>
              <a:rPr lang="en-US" altLang="en-US" sz="3800" b="0" dirty="0"/>
              <a:t>(3 of 3)</a:t>
            </a:r>
            <a:endParaRPr lang="en-IN" sz="3800" b="0" dirty="0"/>
          </a:p>
        </p:txBody>
      </p:sp>
      <p:sp>
        <p:nvSpPr>
          <p:cNvPr id="3" name="Text Placeholder 2">
            <a:extLst>
              <a:ext uri="{FF2B5EF4-FFF2-40B4-BE49-F238E27FC236}">
                <a16:creationId xmlns="" xmlns:a16="http://schemas.microsoft.com/office/drawing/2014/main" id="{FAB338F0-CDFA-4B89-9731-A748AB035C62}"/>
              </a:ext>
            </a:extLst>
          </p:cNvPr>
          <p:cNvSpPr>
            <a:spLocks noGrp="1"/>
          </p:cNvSpPr>
          <p:nvPr>
            <p:ph sz="quarter" idx="23"/>
          </p:nvPr>
        </p:nvSpPr>
        <p:spPr>
          <a:xfrm>
            <a:off x="736600" y="1289049"/>
            <a:ext cx="10718800" cy="1648115"/>
          </a:xfrm>
        </p:spPr>
        <p:txBody>
          <a:bodyPr/>
          <a:lstStyle/>
          <a:p>
            <a:pPr>
              <a:lnSpc>
                <a:spcPct val="100000"/>
              </a:lnSpc>
              <a:spcAft>
                <a:spcPts val="1000"/>
              </a:spcAft>
            </a:pPr>
            <a:r>
              <a:rPr lang="en-US" altLang="en-US" dirty="0"/>
              <a:t>If </a:t>
            </a:r>
            <a:r>
              <a:rPr lang="en-US" altLang="en-US" i="1" dirty="0"/>
              <a:t>x</a:t>
            </a:r>
            <a:r>
              <a:rPr lang="en-US" altLang="en-US" dirty="0"/>
              <a:t> units are sold, then the total profit is</a:t>
            </a:r>
          </a:p>
          <a:p>
            <a:pPr algn="ctr">
              <a:lnSpc>
                <a:spcPct val="100000"/>
              </a:lnSpc>
              <a:spcAft>
                <a:spcPts val="1000"/>
              </a:spcAft>
            </a:pPr>
            <a:r>
              <a:rPr lang="en-US" altLang="en-US" i="1" dirty="0"/>
              <a:t>P</a:t>
            </a:r>
            <a:r>
              <a:rPr lang="en-US" altLang="en-US" dirty="0"/>
              <a:t>(</a:t>
            </a:r>
            <a:r>
              <a:rPr lang="en-US" altLang="en-US" i="1" dirty="0"/>
              <a:t>x</a:t>
            </a:r>
            <a:r>
              <a:rPr lang="en-US" altLang="en-US" dirty="0"/>
              <a:t>)</a:t>
            </a:r>
            <a:r>
              <a:rPr lang="en-US" altLang="en-US" i="1" dirty="0"/>
              <a:t> </a:t>
            </a:r>
            <a:r>
              <a:rPr lang="en-US" altLang="en-US" dirty="0"/>
              <a:t>=</a:t>
            </a:r>
            <a:r>
              <a:rPr lang="en-US" altLang="en-US" i="1" dirty="0"/>
              <a:t> R</a:t>
            </a:r>
            <a:r>
              <a:rPr lang="en-US" altLang="en-US" dirty="0"/>
              <a:t>(</a:t>
            </a:r>
            <a:r>
              <a:rPr lang="en-US" altLang="en-US" i="1" dirty="0"/>
              <a:t>x</a:t>
            </a:r>
            <a:r>
              <a:rPr lang="en-US" altLang="en-US" dirty="0"/>
              <a:t>)</a:t>
            </a:r>
            <a:r>
              <a:rPr lang="en-US" altLang="en-US" i="1" dirty="0"/>
              <a:t> </a:t>
            </a:r>
            <a:r>
              <a:rPr lang="en-US" altLang="en-US" dirty="0"/>
              <a:t>−</a:t>
            </a:r>
            <a:r>
              <a:rPr lang="en-US" altLang="en-US" i="1" dirty="0"/>
              <a:t> C</a:t>
            </a:r>
            <a:r>
              <a:rPr lang="en-US" altLang="en-US" dirty="0"/>
              <a:t>(</a:t>
            </a:r>
            <a:r>
              <a:rPr lang="en-US" altLang="en-US" i="1" dirty="0"/>
              <a:t>x</a:t>
            </a:r>
            <a:r>
              <a:rPr lang="en-US" altLang="en-US" dirty="0"/>
              <a:t>)</a:t>
            </a:r>
          </a:p>
          <a:p>
            <a:pPr>
              <a:lnSpc>
                <a:spcPct val="100000"/>
              </a:lnSpc>
              <a:spcAft>
                <a:spcPts val="1000"/>
              </a:spcAft>
            </a:pPr>
            <a:r>
              <a:rPr lang="en-US" altLang="en-US" dirty="0"/>
              <a:t>and </a:t>
            </a:r>
            <a:r>
              <a:rPr lang="en-US" altLang="en-US" i="1" dirty="0"/>
              <a:t>P</a:t>
            </a:r>
            <a:r>
              <a:rPr lang="en-US" altLang="en-US" dirty="0"/>
              <a:t> is called the </a:t>
            </a:r>
            <a:r>
              <a:rPr lang="en-US" altLang="en-US" b="1" dirty="0"/>
              <a:t>profit function</a:t>
            </a:r>
            <a:r>
              <a:rPr lang="en-US" altLang="en-US" dirty="0"/>
              <a:t>.</a:t>
            </a:r>
          </a:p>
        </p:txBody>
      </p:sp>
      <p:sp>
        <p:nvSpPr>
          <p:cNvPr id="4" name="Content Placeholder 3"/>
          <p:cNvSpPr>
            <a:spLocks noGrp="1"/>
          </p:cNvSpPr>
          <p:nvPr>
            <p:ph sz="quarter" idx="24"/>
          </p:nvPr>
        </p:nvSpPr>
        <p:spPr>
          <a:xfrm>
            <a:off x="736600" y="3324960"/>
            <a:ext cx="4418106" cy="331932"/>
          </a:xfrm>
        </p:spPr>
        <p:txBody>
          <a:bodyPr/>
          <a:lstStyle/>
          <a:p>
            <a:r>
              <a:rPr lang="en-US" altLang="en-US" dirty="0"/>
              <a:t>The </a:t>
            </a:r>
            <a:r>
              <a:rPr lang="en-US" altLang="en-US" b="1" dirty="0"/>
              <a:t>marginal profit function </a:t>
            </a:r>
            <a:r>
              <a:rPr lang="en-US" altLang="en-US" dirty="0"/>
              <a:t>is</a:t>
            </a:r>
            <a:endParaRPr lang="en-IN" dirty="0"/>
          </a:p>
        </p:txBody>
      </p:sp>
      <p:graphicFrame>
        <p:nvGraphicFramePr>
          <p:cNvPr id="11" name="Content Placeholder 10" descr="P prime,"/>
          <p:cNvGraphicFramePr>
            <a:graphicFrameLocks noGrp="1" noChangeAspect="1"/>
          </p:cNvGraphicFramePr>
          <p:nvPr>
            <p:ph sz="quarter" idx="25"/>
            <p:extLst>
              <p:ext uri="{D42A27DB-BD31-4B8C-83A1-F6EECF244321}">
                <p14:modId xmlns:p14="http://schemas.microsoft.com/office/powerpoint/2010/main" val="333158675"/>
              </p:ext>
            </p:extLst>
          </p:nvPr>
        </p:nvGraphicFramePr>
        <p:xfrm>
          <a:off x="5106988" y="3300566"/>
          <a:ext cx="417512" cy="381000"/>
        </p:xfrm>
        <a:graphic>
          <a:graphicData uri="http://schemas.openxmlformats.org/presentationml/2006/ole">
            <mc:AlternateContent xmlns:mc="http://schemas.openxmlformats.org/markup-compatibility/2006">
              <mc:Choice xmlns:v="urn:schemas-microsoft-com:vml" Requires="v">
                <p:oleObj spid="_x0000_s570417" name="Equation" r:id="rId3" imgW="291960" imgH="266400" progId="Equation.DSMT4">
                  <p:embed/>
                </p:oleObj>
              </mc:Choice>
              <mc:Fallback>
                <p:oleObj name="Equation" r:id="rId3" imgW="291960" imgH="266400" progId="Equation.DSMT4">
                  <p:embed/>
                  <p:pic>
                    <p:nvPicPr>
                      <p:cNvPr id="0" name=""/>
                      <p:cNvPicPr/>
                      <p:nvPr/>
                    </p:nvPicPr>
                    <p:blipFill>
                      <a:blip r:embed="rId4"/>
                      <a:stretch>
                        <a:fillRect/>
                      </a:stretch>
                    </p:blipFill>
                    <p:spPr>
                      <a:xfrm>
                        <a:off x="5106988" y="3300566"/>
                        <a:ext cx="417512" cy="381000"/>
                      </a:xfrm>
                      <a:prstGeom prst="rect">
                        <a:avLst/>
                      </a:prstGeom>
                    </p:spPr>
                  </p:pic>
                </p:oleObj>
              </mc:Fallback>
            </mc:AlternateContent>
          </a:graphicData>
        </a:graphic>
      </p:graphicFrame>
      <p:sp>
        <p:nvSpPr>
          <p:cNvPr id="6" name="Content Placeholder 5"/>
          <p:cNvSpPr>
            <a:spLocks noGrp="1"/>
          </p:cNvSpPr>
          <p:nvPr>
            <p:ph sz="quarter" idx="26"/>
          </p:nvPr>
        </p:nvSpPr>
        <p:spPr>
          <a:xfrm>
            <a:off x="5599736" y="3321657"/>
            <a:ext cx="4757709" cy="364970"/>
          </a:xfrm>
        </p:spPr>
        <p:txBody>
          <a:bodyPr/>
          <a:lstStyle/>
          <a:p>
            <a:r>
              <a:rPr lang="en-US" altLang="en-US" dirty="0"/>
              <a:t>the derivative of the profit function.</a:t>
            </a:r>
          </a:p>
        </p:txBody>
      </p:sp>
    </p:spTree>
    <p:extLst>
      <p:ext uri="{BB962C8B-B14F-4D97-AF65-F5344CB8AC3E}">
        <p14:creationId xmlns:p14="http://schemas.microsoft.com/office/powerpoint/2010/main" val="77600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057DA1-9352-4BB3-A399-DDED734410D5}"/>
              </a:ext>
            </a:extLst>
          </p:cNvPr>
          <p:cNvSpPr>
            <a:spLocks noGrp="1"/>
          </p:cNvSpPr>
          <p:nvPr>
            <p:ph type="title"/>
          </p:nvPr>
        </p:nvSpPr>
        <p:spPr/>
        <p:txBody>
          <a:bodyPr/>
          <a:lstStyle/>
          <a:p>
            <a:r>
              <a:rPr lang="en-US" altLang="en-US" dirty="0"/>
              <a:t>Example 6</a:t>
            </a:r>
            <a:endParaRPr lang="en-IN" sz="2400" b="0" dirty="0"/>
          </a:p>
        </p:txBody>
      </p:sp>
      <p:sp>
        <p:nvSpPr>
          <p:cNvPr id="3" name="Text Placeholder 2">
            <a:extLst>
              <a:ext uri="{FF2B5EF4-FFF2-40B4-BE49-F238E27FC236}">
                <a16:creationId xmlns="" xmlns:a16="http://schemas.microsoft.com/office/drawing/2014/main" id="{FAB338F0-CDFA-4B89-9731-A748AB035C62}"/>
              </a:ext>
            </a:extLst>
          </p:cNvPr>
          <p:cNvSpPr>
            <a:spLocks noGrp="1"/>
          </p:cNvSpPr>
          <p:nvPr>
            <p:ph type="body" sz="quarter" idx="15"/>
          </p:nvPr>
        </p:nvSpPr>
        <p:spPr>
          <a:xfrm>
            <a:off x="743576" y="1289683"/>
            <a:ext cx="10414575" cy="4667772"/>
          </a:xfrm>
        </p:spPr>
        <p:txBody>
          <a:bodyPr/>
          <a:lstStyle/>
          <a:p>
            <a:pPr>
              <a:lnSpc>
                <a:spcPct val="100000"/>
              </a:lnSpc>
              <a:spcAft>
                <a:spcPts val="600"/>
              </a:spcAft>
              <a:defRPr/>
            </a:pPr>
            <a:r>
              <a:rPr lang="en-IN" dirty="0" smtClean="0"/>
              <a:t>A store </a:t>
            </a:r>
            <a:r>
              <a:rPr lang="en-IN" dirty="0"/>
              <a:t>has been selling 200 TV monitors a week at $350 each. A market survey indicates that for each $10 rebate offered to buyers, the number of monitors sold will increase by 20 a week. Find the demand function and the revenue function. How large a rebate should the store offer to maximize revenue?</a:t>
            </a:r>
          </a:p>
          <a:p>
            <a:pPr>
              <a:lnSpc>
                <a:spcPct val="100000"/>
              </a:lnSpc>
              <a:spcAft>
                <a:spcPts val="600"/>
              </a:spcAft>
              <a:defRPr/>
            </a:pPr>
            <a:endParaRPr lang="en-IN" sz="1050" dirty="0"/>
          </a:p>
          <a:p>
            <a:pPr>
              <a:lnSpc>
                <a:spcPct val="100000"/>
              </a:lnSpc>
              <a:spcAft>
                <a:spcPts val="600"/>
              </a:spcAft>
              <a:defRPr/>
            </a:pPr>
            <a:r>
              <a:rPr lang="en-US" dirty="0">
                <a:solidFill>
                  <a:srgbClr val="0079C2"/>
                </a:solidFill>
              </a:rPr>
              <a:t>Solution:</a:t>
            </a:r>
          </a:p>
          <a:p>
            <a:pPr>
              <a:lnSpc>
                <a:spcPct val="100000"/>
              </a:lnSpc>
              <a:spcAft>
                <a:spcPts val="600"/>
              </a:spcAft>
              <a:defRPr/>
            </a:pPr>
            <a:r>
              <a:rPr lang="en-US" dirty="0"/>
              <a:t>If </a:t>
            </a:r>
            <a:r>
              <a:rPr lang="en-US" i="1" dirty="0"/>
              <a:t>x</a:t>
            </a:r>
            <a:r>
              <a:rPr lang="en-US" dirty="0"/>
              <a:t> is the number of </a:t>
            </a:r>
            <a:r>
              <a:rPr lang="en-IN" dirty="0"/>
              <a:t>monitors sold per week</a:t>
            </a:r>
            <a:r>
              <a:rPr lang="en-US" dirty="0"/>
              <a:t>, then the weekly increase in sales is </a:t>
            </a:r>
            <a:r>
              <a:rPr lang="en-US" i="1" dirty="0"/>
              <a:t>x</a:t>
            </a:r>
            <a:r>
              <a:rPr lang="en-US" dirty="0"/>
              <a:t> − 200.</a:t>
            </a:r>
          </a:p>
          <a:p>
            <a:pPr>
              <a:lnSpc>
                <a:spcPct val="100000"/>
              </a:lnSpc>
              <a:spcAft>
                <a:spcPts val="600"/>
              </a:spcAft>
              <a:defRPr/>
            </a:pPr>
            <a:endParaRPr lang="en-US" sz="100" dirty="0"/>
          </a:p>
          <a:p>
            <a:pPr>
              <a:lnSpc>
                <a:spcPct val="100000"/>
              </a:lnSpc>
              <a:spcAft>
                <a:spcPts val="600"/>
              </a:spcAft>
              <a:defRPr/>
            </a:pPr>
            <a:r>
              <a:rPr lang="en-US" dirty="0"/>
              <a:t>For each increase of 20 units sold, the price is decreased by $10.</a:t>
            </a:r>
          </a:p>
        </p:txBody>
      </p:sp>
    </p:spTree>
    <p:extLst>
      <p:ext uri="{BB962C8B-B14F-4D97-AF65-F5344CB8AC3E}">
        <p14:creationId xmlns:p14="http://schemas.microsoft.com/office/powerpoint/2010/main" val="454788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 xmlns:a16="http://schemas.microsoft.com/office/drawing/2014/main" id="{1DF1BC59-BB02-4745-BB94-DB63B2DFCE8E}"/>
              </a:ext>
            </a:extLst>
          </p:cNvPr>
          <p:cNvSpPr>
            <a:spLocks noGrp="1"/>
          </p:cNvSpPr>
          <p:nvPr>
            <p:ph type="title"/>
          </p:nvPr>
        </p:nvSpPr>
        <p:spPr>
          <a:xfrm>
            <a:off x="838200" y="384175"/>
            <a:ext cx="10515600" cy="672105"/>
          </a:xfrm>
        </p:spPr>
        <p:txBody>
          <a:bodyPr/>
          <a:lstStyle/>
          <a:p>
            <a:r>
              <a:rPr lang="en-US" altLang="en-US" dirty="0"/>
              <a:t>Example 6 – Solution</a:t>
            </a:r>
            <a:r>
              <a:rPr lang="en-US" altLang="en-US" i="1" dirty="0"/>
              <a:t> </a:t>
            </a:r>
            <a:r>
              <a:rPr lang="en-US" altLang="en-US" b="0" dirty="0" smtClean="0"/>
              <a:t>(1 </a:t>
            </a:r>
            <a:r>
              <a:rPr lang="en-US" altLang="en-US" b="0" dirty="0"/>
              <a:t>of 2)</a:t>
            </a:r>
            <a:endParaRPr lang="en-IN" dirty="0"/>
          </a:p>
        </p:txBody>
      </p:sp>
      <p:sp>
        <p:nvSpPr>
          <p:cNvPr id="3" name="Content Placeholder 2">
            <a:extLst>
              <a:ext uri="{FF2B5EF4-FFF2-40B4-BE49-F238E27FC236}">
                <a16:creationId xmlns="" xmlns:a16="http://schemas.microsoft.com/office/drawing/2014/main" id="{F25C8219-D5F9-45CB-BE74-BA64EEED0B9D}"/>
              </a:ext>
            </a:extLst>
          </p:cNvPr>
          <p:cNvSpPr>
            <a:spLocks noGrp="1"/>
          </p:cNvSpPr>
          <p:nvPr>
            <p:ph sz="quarter" idx="23"/>
          </p:nvPr>
        </p:nvSpPr>
        <p:spPr>
          <a:xfrm>
            <a:off x="736600" y="1289050"/>
            <a:ext cx="8126046" cy="352427"/>
          </a:xfrm>
        </p:spPr>
        <p:txBody>
          <a:bodyPr/>
          <a:lstStyle/>
          <a:p>
            <a:r>
              <a:rPr lang="en-US" altLang="en-US" dirty="0"/>
              <a:t>So for each additional unit sold, the decrease in price will be</a:t>
            </a:r>
            <a:endParaRPr lang="en-IN" dirty="0"/>
          </a:p>
        </p:txBody>
      </p:sp>
      <p:graphicFrame>
        <p:nvGraphicFramePr>
          <p:cNvPr id="12" name="Content Placeholder 11" descr="(1∕20) times 10">
            <a:extLst>
              <a:ext uri="{FF2B5EF4-FFF2-40B4-BE49-F238E27FC236}">
                <a16:creationId xmlns="" xmlns:a16="http://schemas.microsoft.com/office/drawing/2014/main" id="{715302FD-AA76-4BCE-9754-9341278CBA87}"/>
              </a:ext>
            </a:extLst>
          </p:cNvPr>
          <p:cNvGraphicFramePr>
            <a:graphicFrameLocks noGrp="1" noChangeAspect="1"/>
          </p:cNvGraphicFramePr>
          <p:nvPr>
            <p:ph sz="quarter" idx="24"/>
            <p:extLst>
              <p:ext uri="{D42A27DB-BD31-4B8C-83A1-F6EECF244321}">
                <p14:modId xmlns:p14="http://schemas.microsoft.com/office/powerpoint/2010/main" val="1778761354"/>
              </p:ext>
            </p:extLst>
          </p:nvPr>
        </p:nvGraphicFramePr>
        <p:xfrm>
          <a:off x="8934450" y="1165514"/>
          <a:ext cx="903537" cy="672105"/>
        </p:xfrm>
        <a:graphic>
          <a:graphicData uri="http://schemas.openxmlformats.org/presentationml/2006/ole">
            <mc:AlternateContent xmlns:mc="http://schemas.openxmlformats.org/markup-compatibility/2006">
              <mc:Choice xmlns:v="urn:schemas-microsoft-com:vml" Requires="v">
                <p:oleObj spid="_x0000_s564517" name="Equation" r:id="rId3" imgW="990360" imgH="736560" progId="Equation.DSMT4">
                  <p:embed/>
                </p:oleObj>
              </mc:Choice>
              <mc:Fallback>
                <p:oleObj name="Equation" r:id="rId3" imgW="990360" imgH="736560" progId="Equation.DSMT4">
                  <p:embed/>
                  <p:pic>
                    <p:nvPicPr>
                      <p:cNvPr id="11" name="Object 10">
                        <a:extLst>
                          <a:ext uri="{FF2B5EF4-FFF2-40B4-BE49-F238E27FC236}">
                            <a16:creationId xmlns="" xmlns:a16="http://schemas.microsoft.com/office/drawing/2014/main" id="{2FE39433-B033-4C5D-B010-D3883EB5DA44}"/>
                          </a:ext>
                        </a:extLst>
                      </p:cNvPr>
                      <p:cNvPicPr/>
                      <p:nvPr/>
                    </p:nvPicPr>
                    <p:blipFill>
                      <a:blip r:embed="rId4"/>
                      <a:stretch>
                        <a:fillRect/>
                      </a:stretch>
                    </p:blipFill>
                    <p:spPr>
                      <a:xfrm>
                        <a:off x="8934450" y="1165514"/>
                        <a:ext cx="903537" cy="672105"/>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550EBB8B-772C-4DEC-ACAE-45A291FDBD0A}"/>
              </a:ext>
            </a:extLst>
          </p:cNvPr>
          <p:cNvSpPr>
            <a:spLocks noGrp="1"/>
          </p:cNvSpPr>
          <p:nvPr>
            <p:ph sz="quarter" idx="25"/>
          </p:nvPr>
        </p:nvSpPr>
        <p:spPr>
          <a:xfrm>
            <a:off x="736600" y="1620806"/>
            <a:ext cx="3976077" cy="324300"/>
          </a:xfrm>
        </p:spPr>
        <p:txBody>
          <a:bodyPr/>
          <a:lstStyle/>
          <a:p>
            <a:r>
              <a:rPr lang="en-US" altLang="en-US" dirty="0"/>
              <a:t>and the demand function is</a:t>
            </a:r>
          </a:p>
        </p:txBody>
      </p:sp>
      <p:graphicFrame>
        <p:nvGraphicFramePr>
          <p:cNvPr id="14" name="Content Placeholder 13" descr="P(x) = 350 minus (10∕20) (x minus 200) = 450 minus (1∕2) x">
            <a:extLst>
              <a:ext uri="{FF2B5EF4-FFF2-40B4-BE49-F238E27FC236}">
                <a16:creationId xmlns="" xmlns:a16="http://schemas.microsoft.com/office/drawing/2014/main" id="{662687CB-04CC-4ED7-AB86-607889D0599D}"/>
              </a:ext>
            </a:extLst>
          </p:cNvPr>
          <p:cNvGraphicFramePr>
            <a:graphicFrameLocks noGrp="1" noChangeAspect="1"/>
          </p:cNvGraphicFramePr>
          <p:nvPr>
            <p:ph sz="quarter" idx="26"/>
            <p:extLst>
              <p:ext uri="{D42A27DB-BD31-4B8C-83A1-F6EECF244321}">
                <p14:modId xmlns:p14="http://schemas.microsoft.com/office/powerpoint/2010/main" val="333455502"/>
              </p:ext>
            </p:extLst>
          </p:nvPr>
        </p:nvGraphicFramePr>
        <p:xfrm>
          <a:off x="3668713" y="2216150"/>
          <a:ext cx="4854575" cy="717550"/>
        </p:xfrm>
        <a:graphic>
          <a:graphicData uri="http://schemas.openxmlformats.org/presentationml/2006/ole">
            <mc:AlternateContent xmlns:mc="http://schemas.openxmlformats.org/markup-compatibility/2006">
              <mc:Choice xmlns:v="urn:schemas-microsoft-com:vml" Requires="v">
                <p:oleObj spid="_x0000_s564518" name="Equation" r:id="rId5" imgW="4978080" imgH="736560" progId="Equation.DSMT4">
                  <p:embed/>
                </p:oleObj>
              </mc:Choice>
              <mc:Fallback>
                <p:oleObj name="Equation" r:id="rId5" imgW="4978080" imgH="736560" progId="Equation.DSMT4">
                  <p:embed/>
                  <p:pic>
                    <p:nvPicPr>
                      <p:cNvPr id="13" name="Object 12">
                        <a:extLst>
                          <a:ext uri="{FF2B5EF4-FFF2-40B4-BE49-F238E27FC236}">
                            <a16:creationId xmlns="" xmlns:a16="http://schemas.microsoft.com/office/drawing/2014/main" id="{9B8684C2-E5B5-42D6-AB0E-2B6AE7F71B3F}"/>
                          </a:ext>
                        </a:extLst>
                      </p:cNvPr>
                      <p:cNvPicPr/>
                      <p:nvPr/>
                    </p:nvPicPr>
                    <p:blipFill>
                      <a:blip r:embed="rId6"/>
                      <a:stretch>
                        <a:fillRect/>
                      </a:stretch>
                    </p:blipFill>
                    <p:spPr>
                      <a:xfrm>
                        <a:off x="3668713" y="2216150"/>
                        <a:ext cx="4854575" cy="717550"/>
                      </a:xfrm>
                      <a:prstGeom prst="rect">
                        <a:avLst/>
                      </a:prstGeom>
                    </p:spPr>
                  </p:pic>
                </p:oleObj>
              </mc:Fallback>
            </mc:AlternateContent>
          </a:graphicData>
        </a:graphic>
      </p:graphicFrame>
      <p:sp>
        <p:nvSpPr>
          <p:cNvPr id="7" name="Content Placeholder 6">
            <a:extLst>
              <a:ext uri="{FF2B5EF4-FFF2-40B4-BE49-F238E27FC236}">
                <a16:creationId xmlns="" xmlns:a16="http://schemas.microsoft.com/office/drawing/2014/main" id="{70AE7957-C462-4738-AFC7-94F439322EB2}"/>
              </a:ext>
            </a:extLst>
          </p:cNvPr>
          <p:cNvSpPr>
            <a:spLocks noGrp="1"/>
          </p:cNvSpPr>
          <p:nvPr>
            <p:ph sz="quarter" idx="27"/>
          </p:nvPr>
        </p:nvSpPr>
        <p:spPr>
          <a:xfrm>
            <a:off x="736600" y="3190490"/>
            <a:ext cx="3272692" cy="324301"/>
          </a:xfrm>
        </p:spPr>
        <p:txBody>
          <a:bodyPr/>
          <a:lstStyle/>
          <a:p>
            <a:r>
              <a:rPr lang="en-US" altLang="en-US" dirty="0"/>
              <a:t>The revenue function is</a:t>
            </a:r>
            <a:endParaRPr lang="en-IN" dirty="0"/>
          </a:p>
        </p:txBody>
      </p:sp>
      <p:graphicFrame>
        <p:nvGraphicFramePr>
          <p:cNvPr id="16" name="Content Placeholder 15" descr="R(x) = x p (x) = 450 x minus (1∕2) x^2">
            <a:extLst>
              <a:ext uri="{FF2B5EF4-FFF2-40B4-BE49-F238E27FC236}">
                <a16:creationId xmlns="" xmlns:a16="http://schemas.microsoft.com/office/drawing/2014/main" id="{F3C9BB81-9300-49C6-9263-1268F3C9E09B}"/>
              </a:ext>
            </a:extLst>
          </p:cNvPr>
          <p:cNvGraphicFramePr>
            <a:graphicFrameLocks noGrp="1" noChangeAspect="1"/>
          </p:cNvGraphicFramePr>
          <p:nvPr>
            <p:ph sz="quarter" idx="28"/>
            <p:extLst>
              <p:ext uri="{D42A27DB-BD31-4B8C-83A1-F6EECF244321}">
                <p14:modId xmlns:p14="http://schemas.microsoft.com/office/powerpoint/2010/main" val="456308376"/>
              </p:ext>
            </p:extLst>
          </p:nvPr>
        </p:nvGraphicFramePr>
        <p:xfrm>
          <a:off x="4276725" y="3741738"/>
          <a:ext cx="3632200" cy="714375"/>
        </p:xfrm>
        <a:graphic>
          <a:graphicData uri="http://schemas.openxmlformats.org/presentationml/2006/ole">
            <mc:AlternateContent xmlns:mc="http://schemas.openxmlformats.org/markup-compatibility/2006">
              <mc:Choice xmlns:v="urn:schemas-microsoft-com:vml" Requires="v">
                <p:oleObj spid="_x0000_s564519" name="Equation" r:id="rId7" imgW="3682800" imgH="723600" progId="Equation.DSMT4">
                  <p:embed/>
                </p:oleObj>
              </mc:Choice>
              <mc:Fallback>
                <p:oleObj name="Equation" r:id="rId7" imgW="3682800" imgH="723600" progId="Equation.DSMT4">
                  <p:embed/>
                  <p:pic>
                    <p:nvPicPr>
                      <p:cNvPr id="15" name="Object 14">
                        <a:extLst>
                          <a:ext uri="{FF2B5EF4-FFF2-40B4-BE49-F238E27FC236}">
                            <a16:creationId xmlns="" xmlns:a16="http://schemas.microsoft.com/office/drawing/2014/main" id="{6D844771-6976-4721-8A53-83C9EAF59E20}"/>
                          </a:ext>
                        </a:extLst>
                      </p:cNvPr>
                      <p:cNvPicPr/>
                      <p:nvPr/>
                    </p:nvPicPr>
                    <p:blipFill>
                      <a:blip r:embed="rId8"/>
                      <a:stretch>
                        <a:fillRect/>
                      </a:stretch>
                    </p:blipFill>
                    <p:spPr>
                      <a:xfrm>
                        <a:off x="4276725" y="3741738"/>
                        <a:ext cx="3632200" cy="714375"/>
                      </a:xfrm>
                      <a:prstGeom prst="rect">
                        <a:avLst/>
                      </a:prstGeom>
                    </p:spPr>
                  </p:pic>
                </p:oleObj>
              </mc:Fallback>
            </mc:AlternateContent>
          </a:graphicData>
        </a:graphic>
      </p:graphicFrame>
      <p:sp>
        <p:nvSpPr>
          <p:cNvPr id="9" name="Content Placeholder 8">
            <a:extLst>
              <a:ext uri="{FF2B5EF4-FFF2-40B4-BE49-F238E27FC236}">
                <a16:creationId xmlns="" xmlns:a16="http://schemas.microsoft.com/office/drawing/2014/main" id="{593EFC4B-5B5D-46D5-9EFC-32777B8CC2BD}"/>
              </a:ext>
            </a:extLst>
          </p:cNvPr>
          <p:cNvSpPr>
            <a:spLocks noGrp="1"/>
          </p:cNvSpPr>
          <p:nvPr>
            <p:ph sz="quarter" idx="29"/>
          </p:nvPr>
        </p:nvSpPr>
        <p:spPr>
          <a:xfrm>
            <a:off x="736600" y="4683791"/>
            <a:ext cx="826840" cy="348584"/>
          </a:xfrm>
        </p:spPr>
        <p:txBody>
          <a:bodyPr/>
          <a:lstStyle/>
          <a:p>
            <a:r>
              <a:rPr lang="en-US" altLang="en-US" dirty="0"/>
              <a:t>Since</a:t>
            </a:r>
          </a:p>
        </p:txBody>
      </p:sp>
      <p:graphicFrame>
        <p:nvGraphicFramePr>
          <p:cNvPr id="6" name="Content Placeholder 5" descr="R prime (x) = 450 minus x,"/>
          <p:cNvGraphicFramePr>
            <a:graphicFrameLocks noGrp="1" noChangeAspect="1"/>
          </p:cNvGraphicFramePr>
          <p:nvPr>
            <p:ph sz="quarter" idx="30"/>
            <p:extLst>
              <p:ext uri="{D42A27DB-BD31-4B8C-83A1-F6EECF244321}">
                <p14:modId xmlns:p14="http://schemas.microsoft.com/office/powerpoint/2010/main" val="3597300763"/>
              </p:ext>
            </p:extLst>
          </p:nvPr>
        </p:nvGraphicFramePr>
        <p:xfrm>
          <a:off x="1565275" y="4656138"/>
          <a:ext cx="2060575" cy="371475"/>
        </p:xfrm>
        <a:graphic>
          <a:graphicData uri="http://schemas.openxmlformats.org/presentationml/2006/ole">
            <mc:AlternateContent xmlns:mc="http://schemas.openxmlformats.org/markup-compatibility/2006">
              <mc:Choice xmlns:v="urn:schemas-microsoft-com:vml" Requires="v">
                <p:oleObj spid="_x0000_s564520" name="Equation" r:id="rId9" imgW="1549080" imgH="279360" progId="Equation.DSMT4">
                  <p:embed/>
                </p:oleObj>
              </mc:Choice>
              <mc:Fallback>
                <p:oleObj name="Equation" r:id="rId9" imgW="1549080" imgH="279360" progId="Equation.DSMT4">
                  <p:embed/>
                  <p:pic>
                    <p:nvPicPr>
                      <p:cNvPr id="0" name=""/>
                      <p:cNvPicPr/>
                      <p:nvPr/>
                    </p:nvPicPr>
                    <p:blipFill>
                      <a:blip r:embed="rId10"/>
                      <a:stretch>
                        <a:fillRect/>
                      </a:stretch>
                    </p:blipFill>
                    <p:spPr>
                      <a:xfrm>
                        <a:off x="1565275" y="4656138"/>
                        <a:ext cx="2060575" cy="371475"/>
                      </a:xfrm>
                      <a:prstGeom prst="rect">
                        <a:avLst/>
                      </a:prstGeom>
                    </p:spPr>
                  </p:pic>
                </p:oleObj>
              </mc:Fallback>
            </mc:AlternateContent>
          </a:graphicData>
        </a:graphic>
      </p:graphicFrame>
      <p:sp>
        <p:nvSpPr>
          <p:cNvPr id="8" name="Content Placeholder 7"/>
          <p:cNvSpPr>
            <a:spLocks noGrp="1"/>
          </p:cNvSpPr>
          <p:nvPr>
            <p:ph sz="quarter" idx="4294967295"/>
          </p:nvPr>
        </p:nvSpPr>
        <p:spPr>
          <a:xfrm>
            <a:off x="3668713" y="4707270"/>
            <a:ext cx="1639888" cy="301625"/>
          </a:xfrm>
        </p:spPr>
        <p:txBody>
          <a:bodyPr/>
          <a:lstStyle/>
          <a:p>
            <a:r>
              <a:rPr lang="en-US" altLang="en-US" sz="2400" dirty="0"/>
              <a:t>we see that</a:t>
            </a:r>
            <a:endParaRPr lang="en-IN" sz="2400" dirty="0"/>
          </a:p>
        </p:txBody>
      </p:sp>
      <p:graphicFrame>
        <p:nvGraphicFramePr>
          <p:cNvPr id="17" name="Content Placeholder 5" descr="R prime (x) = 0 when x = 450."/>
          <p:cNvGraphicFramePr>
            <a:graphicFrameLocks noGrp="1" noChangeAspect="1"/>
          </p:cNvGraphicFramePr>
          <p:nvPr>
            <p:ph sz="quarter" idx="4294967295"/>
            <p:extLst>
              <p:ext uri="{D42A27DB-BD31-4B8C-83A1-F6EECF244321}">
                <p14:modId xmlns:p14="http://schemas.microsoft.com/office/powerpoint/2010/main" val="1954471920"/>
              </p:ext>
            </p:extLst>
          </p:nvPr>
        </p:nvGraphicFramePr>
        <p:xfrm>
          <a:off x="5349876" y="4715907"/>
          <a:ext cx="3173412" cy="371475"/>
        </p:xfrm>
        <a:graphic>
          <a:graphicData uri="http://schemas.openxmlformats.org/presentationml/2006/ole">
            <mc:AlternateContent xmlns:mc="http://schemas.openxmlformats.org/markup-compatibility/2006">
              <mc:Choice xmlns:v="urn:schemas-microsoft-com:vml" Requires="v">
                <p:oleObj spid="_x0000_s564521" name="Equation" r:id="rId11" imgW="2387520" imgH="279360" progId="Equation.DSMT4">
                  <p:embed/>
                </p:oleObj>
              </mc:Choice>
              <mc:Fallback>
                <p:oleObj name="Equation" r:id="rId11" imgW="2387520" imgH="279360" progId="Equation.DSMT4">
                  <p:embed/>
                  <p:pic>
                    <p:nvPicPr>
                      <p:cNvPr id="6" name="Content Placeholder 5"/>
                      <p:cNvPicPr/>
                      <p:nvPr/>
                    </p:nvPicPr>
                    <p:blipFill>
                      <a:blip r:embed="rId12"/>
                      <a:stretch>
                        <a:fillRect/>
                      </a:stretch>
                    </p:blipFill>
                    <p:spPr>
                      <a:xfrm>
                        <a:off x="5349876" y="4715907"/>
                        <a:ext cx="3173412" cy="371475"/>
                      </a:xfrm>
                      <a:prstGeom prst="rect">
                        <a:avLst/>
                      </a:prstGeom>
                    </p:spPr>
                  </p:pic>
                </p:oleObj>
              </mc:Fallback>
            </mc:AlternateContent>
          </a:graphicData>
        </a:graphic>
      </p:graphicFrame>
      <p:sp>
        <p:nvSpPr>
          <p:cNvPr id="19" name="Content Placeholder 18"/>
          <p:cNvSpPr>
            <a:spLocks noGrp="1"/>
          </p:cNvSpPr>
          <p:nvPr>
            <p:ph sz="quarter" idx="4294967295"/>
          </p:nvPr>
        </p:nvSpPr>
        <p:spPr>
          <a:xfrm>
            <a:off x="644398" y="5410993"/>
            <a:ext cx="10712450" cy="827327"/>
          </a:xfrm>
        </p:spPr>
        <p:txBody>
          <a:bodyPr/>
          <a:lstStyle/>
          <a:p>
            <a:pPr>
              <a:lnSpc>
                <a:spcPct val="100000"/>
              </a:lnSpc>
            </a:pPr>
            <a:r>
              <a:rPr lang="en-US" altLang="en-US" sz="2400" dirty="0"/>
              <a:t>This value of </a:t>
            </a:r>
            <a:r>
              <a:rPr lang="en-US" altLang="en-US" sz="2400" i="1" dirty="0"/>
              <a:t>x</a:t>
            </a:r>
            <a:r>
              <a:rPr lang="en-US" altLang="en-US" sz="2400" dirty="0"/>
              <a:t> gives an absolute maximum by the First Derivative Test (or simply by observing that the graph of </a:t>
            </a:r>
            <a:r>
              <a:rPr lang="en-US" altLang="en-US" sz="2400" i="1" dirty="0"/>
              <a:t>R </a:t>
            </a:r>
            <a:r>
              <a:rPr lang="en-US" altLang="en-US" sz="2400" dirty="0"/>
              <a:t>is a parabola that opens downward).</a:t>
            </a:r>
          </a:p>
        </p:txBody>
      </p:sp>
    </p:spTree>
    <p:extLst>
      <p:ext uri="{BB962C8B-B14F-4D97-AF65-F5344CB8AC3E}">
        <p14:creationId xmlns:p14="http://schemas.microsoft.com/office/powerpoint/2010/main" val="3616208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4.7</a:t>
            </a:r>
            <a:endParaRPr lang="en-IN" dirty="0"/>
          </a:p>
        </p:txBody>
      </p:sp>
      <p:sp>
        <p:nvSpPr>
          <p:cNvPr id="4" name="Text Placeholder 3"/>
          <p:cNvSpPr>
            <a:spLocks noGrp="1"/>
          </p:cNvSpPr>
          <p:nvPr>
            <p:ph type="body" sz="quarter" idx="11"/>
          </p:nvPr>
        </p:nvSpPr>
        <p:spPr/>
        <p:txBody>
          <a:bodyPr>
            <a:normAutofit/>
          </a:bodyPr>
          <a:lstStyle/>
          <a:p>
            <a:r>
              <a:rPr lang="en-IN" altLang="en-US" dirty="0"/>
              <a:t>Optimization Problems</a:t>
            </a:r>
            <a:endParaRPr lang="en-IN" dirty="0"/>
          </a:p>
        </p:txBody>
      </p:sp>
      <p:sp>
        <p:nvSpPr>
          <p:cNvPr id="8" name="Content Placeholder 10"/>
          <p:cNvSpPr>
            <a:spLocks noGrp="1"/>
          </p:cNvSpPr>
          <p:nvPr>
            <p:ph sz="quarter" idx="12"/>
          </p:nvPr>
        </p:nvSpPr>
        <p:spPr/>
        <p:txBody>
          <a:bodyPr/>
          <a:lstStyle/>
          <a:p>
            <a:r>
              <a:rPr lang="en-IN"/>
              <a:t>Copyright © Cengage Learning. All rights reserved. </a:t>
            </a:r>
            <a:endParaRPr lang="en-IN" dirty="0"/>
          </a:p>
        </p:txBody>
      </p:sp>
    </p:spTree>
    <p:extLst>
      <p:ext uri="{BB962C8B-B14F-4D97-AF65-F5344CB8AC3E}">
        <p14:creationId xmlns:p14="http://schemas.microsoft.com/office/powerpoint/2010/main" val="3601255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F1BC59-BB02-4745-BB94-DB63B2DFCE8E}"/>
              </a:ext>
            </a:extLst>
          </p:cNvPr>
          <p:cNvSpPr>
            <a:spLocks noGrp="1"/>
          </p:cNvSpPr>
          <p:nvPr>
            <p:ph type="title"/>
          </p:nvPr>
        </p:nvSpPr>
        <p:spPr/>
        <p:txBody>
          <a:bodyPr/>
          <a:lstStyle/>
          <a:p>
            <a:r>
              <a:rPr lang="en-US" altLang="en-US" dirty="0"/>
              <a:t>Example 6 – Solution</a:t>
            </a:r>
            <a:r>
              <a:rPr lang="en-US" altLang="en-US" i="1" dirty="0"/>
              <a:t> </a:t>
            </a:r>
            <a:r>
              <a:rPr lang="en-US" altLang="en-US" b="0" dirty="0"/>
              <a:t>(2 of 2)</a:t>
            </a:r>
            <a:endParaRPr lang="en-IN" dirty="0"/>
          </a:p>
        </p:txBody>
      </p:sp>
      <p:sp>
        <p:nvSpPr>
          <p:cNvPr id="3" name="Content Placeholder 2">
            <a:extLst>
              <a:ext uri="{FF2B5EF4-FFF2-40B4-BE49-F238E27FC236}">
                <a16:creationId xmlns="" xmlns:a16="http://schemas.microsoft.com/office/drawing/2014/main" id="{2C017C3F-72C4-4925-8C85-60FEF7EBB120}"/>
              </a:ext>
            </a:extLst>
          </p:cNvPr>
          <p:cNvSpPr>
            <a:spLocks noGrp="1"/>
          </p:cNvSpPr>
          <p:nvPr>
            <p:ph sz="quarter" idx="23"/>
          </p:nvPr>
        </p:nvSpPr>
        <p:spPr/>
        <p:txBody>
          <a:bodyPr/>
          <a:lstStyle/>
          <a:p>
            <a:r>
              <a:rPr lang="en-US" altLang="en-US" dirty="0"/>
              <a:t>The corresponding price is</a:t>
            </a:r>
            <a:endParaRPr lang="en-IN" dirty="0"/>
          </a:p>
        </p:txBody>
      </p:sp>
      <p:graphicFrame>
        <p:nvGraphicFramePr>
          <p:cNvPr id="8" name="Content Placeholder 7" descr="p (450) = 450 minus (1∕2) (450) = 225">
            <a:extLst>
              <a:ext uri="{FF2B5EF4-FFF2-40B4-BE49-F238E27FC236}">
                <a16:creationId xmlns="" xmlns:a16="http://schemas.microsoft.com/office/drawing/2014/main" id="{85B5D1BF-B55B-4418-8422-D2EE62A7A7F0}"/>
              </a:ext>
            </a:extLst>
          </p:cNvPr>
          <p:cNvGraphicFramePr>
            <a:graphicFrameLocks noGrp="1" noChangeAspect="1"/>
          </p:cNvGraphicFramePr>
          <p:nvPr>
            <p:ph sz="quarter" idx="24"/>
            <p:extLst>
              <p:ext uri="{D42A27DB-BD31-4B8C-83A1-F6EECF244321}">
                <p14:modId xmlns:p14="http://schemas.microsoft.com/office/powerpoint/2010/main" val="1481187253"/>
              </p:ext>
            </p:extLst>
          </p:nvPr>
        </p:nvGraphicFramePr>
        <p:xfrm>
          <a:off x="3664239" y="1884671"/>
          <a:ext cx="3734090" cy="682605"/>
        </p:xfrm>
        <a:graphic>
          <a:graphicData uri="http://schemas.openxmlformats.org/presentationml/2006/ole">
            <mc:AlternateContent xmlns:mc="http://schemas.openxmlformats.org/markup-compatibility/2006">
              <mc:Choice xmlns:v="urn:schemas-microsoft-com:vml" Requires="v">
                <p:oleObj spid="_x0000_s565310" name="Equation" r:id="rId3" imgW="3962160" imgH="723600" progId="Equation.DSMT4">
                  <p:embed/>
                </p:oleObj>
              </mc:Choice>
              <mc:Fallback>
                <p:oleObj name="Equation" r:id="rId3" imgW="3962160" imgH="723600" progId="Equation.DSMT4">
                  <p:embed/>
                  <p:pic>
                    <p:nvPicPr>
                      <p:cNvPr id="7" name="Object 6">
                        <a:extLst>
                          <a:ext uri="{FF2B5EF4-FFF2-40B4-BE49-F238E27FC236}">
                            <a16:creationId xmlns="" xmlns:a16="http://schemas.microsoft.com/office/drawing/2014/main" id="{A33EA32C-00FE-426A-ACC6-E49FC623FF4A}"/>
                          </a:ext>
                        </a:extLst>
                      </p:cNvPr>
                      <p:cNvPicPr/>
                      <p:nvPr/>
                    </p:nvPicPr>
                    <p:blipFill>
                      <a:blip r:embed="rId4"/>
                      <a:stretch>
                        <a:fillRect/>
                      </a:stretch>
                    </p:blipFill>
                    <p:spPr>
                      <a:xfrm>
                        <a:off x="3664239" y="1884671"/>
                        <a:ext cx="3734090" cy="682605"/>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D014A146-CC13-4412-A5E8-79712C562EF1}"/>
              </a:ext>
            </a:extLst>
          </p:cNvPr>
          <p:cNvSpPr>
            <a:spLocks noGrp="1"/>
          </p:cNvSpPr>
          <p:nvPr>
            <p:ph sz="quarter" idx="25"/>
          </p:nvPr>
        </p:nvSpPr>
        <p:spPr>
          <a:xfrm>
            <a:off x="736600" y="2877785"/>
            <a:ext cx="10712450" cy="1378822"/>
          </a:xfrm>
        </p:spPr>
        <p:txBody>
          <a:bodyPr/>
          <a:lstStyle/>
          <a:p>
            <a:r>
              <a:rPr lang="en-US" altLang="en-US" dirty="0"/>
              <a:t>and the rebate is 350 − 225 = 125.</a:t>
            </a:r>
          </a:p>
          <a:p>
            <a:endParaRPr lang="en-US" altLang="en-US" dirty="0"/>
          </a:p>
          <a:p>
            <a:r>
              <a:rPr lang="en-US" altLang="en-US" dirty="0"/>
              <a:t>Therefore, to maximize revenue, the store should offer a rebate of $125.</a:t>
            </a:r>
          </a:p>
        </p:txBody>
      </p:sp>
    </p:spTree>
    <p:extLst>
      <p:ext uri="{BB962C8B-B14F-4D97-AF65-F5344CB8AC3E}">
        <p14:creationId xmlns:p14="http://schemas.microsoft.com/office/powerpoint/2010/main" val="565766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140402-A44E-423C-B696-3C6AF711E23B}"/>
              </a:ext>
            </a:extLst>
          </p:cNvPr>
          <p:cNvSpPr>
            <a:spLocks noGrp="1"/>
          </p:cNvSpPr>
          <p:nvPr>
            <p:ph type="title"/>
          </p:nvPr>
        </p:nvSpPr>
        <p:spPr/>
        <p:txBody>
          <a:bodyPr/>
          <a:lstStyle/>
          <a:p>
            <a:r>
              <a:rPr lang="en-US" altLang="en-US" dirty="0"/>
              <a:t>Optimization Problems </a:t>
            </a:r>
            <a:r>
              <a:rPr lang="en-US" altLang="en-US" b="0" dirty="0"/>
              <a:t>(1 of 5)</a:t>
            </a:r>
            <a:endParaRPr lang="en-IN" b="0" dirty="0"/>
          </a:p>
        </p:txBody>
      </p:sp>
      <p:sp>
        <p:nvSpPr>
          <p:cNvPr id="3" name="Text Placeholder 2">
            <a:extLst>
              <a:ext uri="{FF2B5EF4-FFF2-40B4-BE49-F238E27FC236}">
                <a16:creationId xmlns="" xmlns:a16="http://schemas.microsoft.com/office/drawing/2014/main" id="{8F4CDA24-1C0E-4308-90AD-9B0E7A21BC4F}"/>
              </a:ext>
            </a:extLst>
          </p:cNvPr>
          <p:cNvSpPr>
            <a:spLocks noGrp="1"/>
          </p:cNvSpPr>
          <p:nvPr>
            <p:ph type="body" sz="quarter" idx="15"/>
          </p:nvPr>
        </p:nvSpPr>
        <p:spPr>
          <a:xfrm>
            <a:off x="743576" y="1289684"/>
            <a:ext cx="10711543" cy="2139316"/>
          </a:xfrm>
        </p:spPr>
        <p:txBody>
          <a:bodyPr/>
          <a:lstStyle/>
          <a:p>
            <a:pPr>
              <a:lnSpc>
                <a:spcPct val="100000"/>
              </a:lnSpc>
            </a:pPr>
            <a:r>
              <a:rPr lang="en-US" altLang="en-US" dirty="0"/>
              <a:t>In solving such practical problems the greatest challenge is often to convert the word problem into a mathematical optimization problem by setting up the function that is to be maximized or minimized.</a:t>
            </a:r>
          </a:p>
          <a:p>
            <a:pPr>
              <a:lnSpc>
                <a:spcPct val="100000"/>
              </a:lnSpc>
            </a:pPr>
            <a:endParaRPr lang="en-US" altLang="en-US" dirty="0"/>
          </a:p>
          <a:p>
            <a:pPr>
              <a:lnSpc>
                <a:spcPct val="100000"/>
              </a:lnSpc>
            </a:pPr>
            <a:r>
              <a:rPr lang="en-US" altLang="en-US" dirty="0"/>
              <a:t>Let’s recall the problem-solving principles.</a:t>
            </a:r>
          </a:p>
        </p:txBody>
      </p:sp>
    </p:spTree>
    <p:extLst>
      <p:ext uri="{BB962C8B-B14F-4D97-AF65-F5344CB8AC3E}">
        <p14:creationId xmlns:p14="http://schemas.microsoft.com/office/powerpoint/2010/main" val="1086888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140402-A44E-423C-B696-3C6AF711E23B}"/>
              </a:ext>
            </a:extLst>
          </p:cNvPr>
          <p:cNvSpPr>
            <a:spLocks noGrp="1"/>
          </p:cNvSpPr>
          <p:nvPr>
            <p:ph type="title"/>
          </p:nvPr>
        </p:nvSpPr>
        <p:spPr/>
        <p:txBody>
          <a:bodyPr/>
          <a:lstStyle/>
          <a:p>
            <a:r>
              <a:rPr lang="en-US" altLang="en-US" dirty="0"/>
              <a:t>Optimization Problems </a:t>
            </a:r>
            <a:r>
              <a:rPr lang="en-US" altLang="en-US" b="0" dirty="0"/>
              <a:t>(2 of 5)</a:t>
            </a:r>
            <a:endParaRPr lang="en-IN" b="0" dirty="0"/>
          </a:p>
        </p:txBody>
      </p:sp>
      <p:sp>
        <p:nvSpPr>
          <p:cNvPr id="3" name="Text Placeholder 2">
            <a:extLst>
              <a:ext uri="{FF2B5EF4-FFF2-40B4-BE49-F238E27FC236}">
                <a16:creationId xmlns="" xmlns:a16="http://schemas.microsoft.com/office/drawing/2014/main" id="{8F4CDA24-1C0E-4308-90AD-9B0E7A21BC4F}"/>
              </a:ext>
            </a:extLst>
          </p:cNvPr>
          <p:cNvSpPr>
            <a:spLocks noGrp="1"/>
          </p:cNvSpPr>
          <p:nvPr>
            <p:ph type="body" sz="quarter" idx="15"/>
          </p:nvPr>
        </p:nvSpPr>
        <p:spPr>
          <a:xfrm>
            <a:off x="743576" y="1289683"/>
            <a:ext cx="10711543" cy="3878061"/>
          </a:xfrm>
        </p:spPr>
        <p:txBody>
          <a:bodyPr/>
          <a:lstStyle/>
          <a:p>
            <a:pPr>
              <a:lnSpc>
                <a:spcPct val="100000"/>
              </a:lnSpc>
              <a:spcAft>
                <a:spcPts val="1200"/>
              </a:spcAft>
            </a:pPr>
            <a:r>
              <a:rPr lang="en-US" altLang="en-US" b="1" dirty="0"/>
              <a:t>Steps In Solving Optimization Problems</a:t>
            </a:r>
          </a:p>
          <a:p>
            <a:pPr marL="360363" indent="-360363">
              <a:lnSpc>
                <a:spcPct val="100000"/>
              </a:lnSpc>
              <a:spcAft>
                <a:spcPts val="1200"/>
              </a:spcAft>
            </a:pPr>
            <a:r>
              <a:rPr lang="en-US" altLang="en-US" b="1" dirty="0"/>
              <a:t>1. Understand the Problem </a:t>
            </a:r>
            <a:r>
              <a:rPr lang="en-US" altLang="en-US" dirty="0"/>
              <a:t>The first step is to read the problem carefully until it is clearly understood. Ask yourself: What is the unknown? What are the given quantities? What are the given conditions?</a:t>
            </a:r>
          </a:p>
          <a:p>
            <a:pPr marL="360363" indent="-360363">
              <a:lnSpc>
                <a:spcPct val="100000"/>
              </a:lnSpc>
              <a:spcAft>
                <a:spcPts val="1200"/>
              </a:spcAft>
            </a:pPr>
            <a:r>
              <a:rPr lang="en-US" altLang="en-US" b="1" dirty="0"/>
              <a:t>2. Draw a Diagram </a:t>
            </a:r>
            <a:r>
              <a:rPr lang="en-US" altLang="en-US" dirty="0"/>
              <a:t>In most problems it is useful to draw a diagram and identify the given and required quantities on the diagram.</a:t>
            </a:r>
          </a:p>
          <a:p>
            <a:pPr marL="360363" indent="-360363">
              <a:lnSpc>
                <a:spcPct val="100000"/>
              </a:lnSpc>
              <a:spcAft>
                <a:spcPts val="1200"/>
              </a:spcAft>
            </a:pPr>
            <a:r>
              <a:rPr lang="en-US" altLang="en-US" b="1" dirty="0"/>
              <a:t>3. Introduce Notation </a:t>
            </a:r>
            <a:r>
              <a:rPr lang="en-US" altLang="en-US" dirty="0"/>
              <a:t>Assign a symbol to the quantity that is to be maximized or minimized (let’s call it </a:t>
            </a:r>
            <a:r>
              <a:rPr lang="en-US" altLang="en-US" i="1" dirty="0"/>
              <a:t>Q </a:t>
            </a:r>
            <a:r>
              <a:rPr lang="en-US" altLang="en-US" dirty="0"/>
              <a:t>for now).</a:t>
            </a:r>
          </a:p>
        </p:txBody>
      </p:sp>
    </p:spTree>
    <p:extLst>
      <p:ext uri="{BB962C8B-B14F-4D97-AF65-F5344CB8AC3E}">
        <p14:creationId xmlns:p14="http://schemas.microsoft.com/office/powerpoint/2010/main" val="278826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140402-A44E-423C-B696-3C6AF711E23B}"/>
              </a:ext>
            </a:extLst>
          </p:cNvPr>
          <p:cNvSpPr>
            <a:spLocks noGrp="1"/>
          </p:cNvSpPr>
          <p:nvPr>
            <p:ph type="title"/>
          </p:nvPr>
        </p:nvSpPr>
        <p:spPr/>
        <p:txBody>
          <a:bodyPr/>
          <a:lstStyle/>
          <a:p>
            <a:r>
              <a:rPr lang="en-US" altLang="en-US" dirty="0"/>
              <a:t>Optimization Problems </a:t>
            </a:r>
            <a:r>
              <a:rPr lang="en-US" altLang="en-US" b="0" dirty="0"/>
              <a:t>(3 of 5)</a:t>
            </a:r>
            <a:endParaRPr lang="en-IN" b="0" dirty="0"/>
          </a:p>
        </p:txBody>
      </p:sp>
      <p:sp>
        <p:nvSpPr>
          <p:cNvPr id="3" name="Text Placeholder 2">
            <a:extLst>
              <a:ext uri="{FF2B5EF4-FFF2-40B4-BE49-F238E27FC236}">
                <a16:creationId xmlns="" xmlns:a16="http://schemas.microsoft.com/office/drawing/2014/main" id="{8F4CDA24-1C0E-4308-90AD-9B0E7A21BC4F}"/>
              </a:ext>
            </a:extLst>
          </p:cNvPr>
          <p:cNvSpPr>
            <a:spLocks noGrp="1"/>
          </p:cNvSpPr>
          <p:nvPr>
            <p:ph type="body" sz="quarter" idx="15"/>
          </p:nvPr>
        </p:nvSpPr>
        <p:spPr>
          <a:xfrm>
            <a:off x="743576" y="1289684"/>
            <a:ext cx="10711543" cy="3531698"/>
          </a:xfrm>
        </p:spPr>
        <p:txBody>
          <a:bodyPr/>
          <a:lstStyle/>
          <a:p>
            <a:pPr marL="403200">
              <a:lnSpc>
                <a:spcPct val="100000"/>
              </a:lnSpc>
              <a:spcAft>
                <a:spcPts val="1200"/>
              </a:spcAft>
              <a:defRPr/>
            </a:pPr>
            <a:r>
              <a:rPr lang="en-US" dirty="0"/>
              <a:t>Also select symbols</a:t>
            </a:r>
            <a:r>
              <a:rPr lang="en-US" i="1" dirty="0"/>
              <a:t> </a:t>
            </a:r>
            <a:r>
              <a:rPr lang="en-US" dirty="0"/>
              <a:t>(</a:t>
            </a:r>
            <a:r>
              <a:rPr lang="en-US" i="1" dirty="0"/>
              <a:t>a</a:t>
            </a:r>
            <a:r>
              <a:rPr lang="en-US" dirty="0"/>
              <a:t>,</a:t>
            </a:r>
            <a:r>
              <a:rPr lang="en-US" i="1" dirty="0"/>
              <a:t> b</a:t>
            </a:r>
            <a:r>
              <a:rPr lang="en-US" dirty="0"/>
              <a:t>,</a:t>
            </a:r>
            <a:r>
              <a:rPr lang="en-US" i="1" dirty="0"/>
              <a:t> c</a:t>
            </a:r>
            <a:r>
              <a:rPr lang="en-US" dirty="0"/>
              <a:t>, . . . , </a:t>
            </a:r>
            <a:r>
              <a:rPr lang="en-US" i="1" dirty="0"/>
              <a:t>x</a:t>
            </a:r>
            <a:r>
              <a:rPr lang="en-US" dirty="0"/>
              <a:t>,</a:t>
            </a:r>
            <a:r>
              <a:rPr lang="en-US" i="1" dirty="0"/>
              <a:t> y</a:t>
            </a:r>
            <a:r>
              <a:rPr lang="en-US" dirty="0"/>
              <a:t>)</a:t>
            </a:r>
            <a:r>
              <a:rPr lang="en-US" i="1" dirty="0"/>
              <a:t> </a:t>
            </a:r>
            <a:r>
              <a:rPr lang="en-US" dirty="0"/>
              <a:t>for other unknown quantities and label the diagram with these symbols. It may help to use initials as suggestive symbols—for example, </a:t>
            </a:r>
            <a:r>
              <a:rPr lang="en-US" i="1" dirty="0"/>
              <a:t>A </a:t>
            </a:r>
            <a:r>
              <a:rPr lang="en-US" dirty="0"/>
              <a:t>for area, </a:t>
            </a:r>
            <a:r>
              <a:rPr lang="en-US" i="1" dirty="0"/>
              <a:t>h</a:t>
            </a:r>
            <a:r>
              <a:rPr lang="en-US" dirty="0"/>
              <a:t> for height, </a:t>
            </a:r>
            <a:r>
              <a:rPr lang="en-US" i="1" dirty="0"/>
              <a:t>t</a:t>
            </a:r>
            <a:r>
              <a:rPr lang="en-US" dirty="0"/>
              <a:t> for time.</a:t>
            </a:r>
          </a:p>
          <a:p>
            <a:pPr>
              <a:lnSpc>
                <a:spcPct val="100000"/>
              </a:lnSpc>
              <a:spcAft>
                <a:spcPts val="1200"/>
              </a:spcAft>
              <a:buClr>
                <a:srgbClr val="C00000"/>
              </a:buClr>
              <a:defRPr/>
            </a:pPr>
            <a:r>
              <a:rPr lang="en-US" b="1" dirty="0"/>
              <a:t>4.</a:t>
            </a:r>
            <a:r>
              <a:rPr lang="en-US" dirty="0"/>
              <a:t> Express </a:t>
            </a:r>
            <a:r>
              <a:rPr lang="en-US" i="1" dirty="0"/>
              <a:t>Q </a:t>
            </a:r>
            <a:r>
              <a:rPr lang="en-US" dirty="0"/>
              <a:t>in terms of some of the other symbols from Step 3.</a:t>
            </a:r>
          </a:p>
          <a:p>
            <a:pPr marL="360363" indent="-360363">
              <a:lnSpc>
                <a:spcPct val="100000"/>
              </a:lnSpc>
              <a:spcAft>
                <a:spcPts val="1200"/>
              </a:spcAft>
              <a:defRPr/>
            </a:pPr>
            <a:r>
              <a:rPr lang="en-US" b="1" dirty="0"/>
              <a:t>5.</a:t>
            </a:r>
            <a:r>
              <a:rPr lang="en-US" dirty="0"/>
              <a:t> If </a:t>
            </a:r>
            <a:r>
              <a:rPr lang="en-US" i="1" dirty="0"/>
              <a:t>Q </a:t>
            </a:r>
            <a:r>
              <a:rPr lang="en-US" dirty="0"/>
              <a:t>has been expressed as a function of more than one variable in Step 4, use the given information to find relationships (in the form of equations) among these variables. Then use these equations to eliminate all but one of the variables in the expression for </a:t>
            </a:r>
            <a:r>
              <a:rPr lang="en-US" i="1" dirty="0"/>
              <a:t>Q</a:t>
            </a:r>
            <a:r>
              <a:rPr lang="en-US" dirty="0"/>
              <a:t>.</a:t>
            </a:r>
          </a:p>
        </p:txBody>
      </p:sp>
    </p:spTree>
    <p:extLst>
      <p:ext uri="{BB962C8B-B14F-4D97-AF65-F5344CB8AC3E}">
        <p14:creationId xmlns:p14="http://schemas.microsoft.com/office/powerpoint/2010/main" val="908362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140402-A44E-423C-B696-3C6AF711E23B}"/>
              </a:ext>
            </a:extLst>
          </p:cNvPr>
          <p:cNvSpPr>
            <a:spLocks noGrp="1"/>
          </p:cNvSpPr>
          <p:nvPr>
            <p:ph type="title"/>
          </p:nvPr>
        </p:nvSpPr>
        <p:spPr/>
        <p:txBody>
          <a:bodyPr/>
          <a:lstStyle/>
          <a:p>
            <a:r>
              <a:rPr lang="en-US" altLang="en-US" dirty="0"/>
              <a:t>Optimization Problems </a:t>
            </a:r>
            <a:r>
              <a:rPr lang="en-US" altLang="en-US" b="0" dirty="0"/>
              <a:t>(4 of 5)</a:t>
            </a:r>
            <a:endParaRPr lang="en-IN" b="0" dirty="0"/>
          </a:p>
        </p:txBody>
      </p:sp>
      <p:sp>
        <p:nvSpPr>
          <p:cNvPr id="3" name="Text Placeholder 2">
            <a:extLst>
              <a:ext uri="{FF2B5EF4-FFF2-40B4-BE49-F238E27FC236}">
                <a16:creationId xmlns="" xmlns:a16="http://schemas.microsoft.com/office/drawing/2014/main" id="{8F4CDA24-1C0E-4308-90AD-9B0E7A21BC4F}"/>
              </a:ext>
            </a:extLst>
          </p:cNvPr>
          <p:cNvSpPr>
            <a:spLocks noGrp="1"/>
          </p:cNvSpPr>
          <p:nvPr>
            <p:ph type="body" sz="quarter" idx="15"/>
          </p:nvPr>
        </p:nvSpPr>
        <p:spPr>
          <a:xfrm>
            <a:off x="743576" y="1289684"/>
            <a:ext cx="10711543" cy="2423334"/>
          </a:xfrm>
        </p:spPr>
        <p:txBody>
          <a:bodyPr/>
          <a:lstStyle/>
          <a:p>
            <a:pPr marL="461963">
              <a:lnSpc>
                <a:spcPct val="100000"/>
              </a:lnSpc>
              <a:spcAft>
                <a:spcPts val="1200"/>
              </a:spcAft>
            </a:pPr>
            <a:r>
              <a:rPr lang="en-US" altLang="en-US" dirty="0"/>
              <a:t>Thus </a:t>
            </a:r>
            <a:r>
              <a:rPr lang="en-US" altLang="en-US" i="1" dirty="0"/>
              <a:t>Q</a:t>
            </a:r>
            <a:r>
              <a:rPr lang="en-US" altLang="en-US" dirty="0"/>
              <a:t> will be expressed as a function of </a:t>
            </a:r>
            <a:r>
              <a:rPr lang="en-US" altLang="en-US" i="1" dirty="0"/>
              <a:t>one</a:t>
            </a:r>
            <a:r>
              <a:rPr lang="en-US" altLang="en-US" dirty="0"/>
              <a:t> variable </a:t>
            </a:r>
            <a:r>
              <a:rPr lang="en-US" altLang="en-US" i="1" dirty="0"/>
              <a:t>x</a:t>
            </a:r>
            <a:r>
              <a:rPr lang="en-US" altLang="en-US" dirty="0"/>
              <a:t>, say, </a:t>
            </a:r>
            <a:r>
              <a:rPr lang="en-US" altLang="en-US" i="1" dirty="0"/>
              <a:t>Q</a:t>
            </a:r>
            <a:r>
              <a:rPr lang="en-US" altLang="en-US" dirty="0"/>
              <a:t> = </a:t>
            </a:r>
            <a:r>
              <a:rPr lang="en-US" altLang="en-US" i="1" dirty="0" smtClean="0"/>
              <a:t>f</a:t>
            </a:r>
            <a:r>
              <a:rPr lang="en-US" altLang="en-US" sz="400" i="1" dirty="0" smtClean="0"/>
              <a:t> </a:t>
            </a:r>
            <a:r>
              <a:rPr lang="en-US" altLang="en-US" dirty="0" smtClean="0"/>
              <a:t>(</a:t>
            </a:r>
            <a:r>
              <a:rPr lang="en-US" altLang="en-US" i="1" dirty="0"/>
              <a:t>x</a:t>
            </a:r>
            <a:r>
              <a:rPr lang="en-US" altLang="en-US" dirty="0"/>
              <a:t>). Write the domain of this function in the given context.</a:t>
            </a:r>
          </a:p>
          <a:p>
            <a:pPr marL="360363" indent="-360363">
              <a:lnSpc>
                <a:spcPct val="100000"/>
              </a:lnSpc>
              <a:spcAft>
                <a:spcPts val="1200"/>
              </a:spcAft>
              <a:buClr>
                <a:srgbClr val="C00000"/>
              </a:buClr>
              <a:tabLst>
                <a:tab pos="442913" algn="l"/>
              </a:tabLst>
            </a:pPr>
            <a:r>
              <a:rPr lang="en-US" altLang="en-US" b="1" dirty="0"/>
              <a:t>6.</a:t>
            </a:r>
            <a:r>
              <a:rPr lang="en-US" altLang="en-US" dirty="0"/>
              <a:t> Use the </a:t>
            </a:r>
            <a:r>
              <a:rPr lang="en-IN" altLang="en-US" dirty="0"/>
              <a:t>previous</a:t>
            </a:r>
            <a:r>
              <a:rPr lang="en-US" altLang="en-US" dirty="0"/>
              <a:t> methods to find the </a:t>
            </a:r>
            <a:r>
              <a:rPr lang="en-US" altLang="en-US" i="1" dirty="0"/>
              <a:t>absolute</a:t>
            </a:r>
            <a:r>
              <a:rPr lang="en-US" altLang="en-US" dirty="0"/>
              <a:t> maximum or minimum value of </a:t>
            </a:r>
            <a:r>
              <a:rPr lang="en-US" altLang="en-US" i="1" dirty="0"/>
              <a:t>f</a:t>
            </a:r>
            <a:r>
              <a:rPr lang="en-US" altLang="en-US" dirty="0"/>
              <a:t>. In particular, if the domain of </a:t>
            </a:r>
            <a:r>
              <a:rPr lang="en-US" altLang="en-US" i="1" dirty="0"/>
              <a:t>f</a:t>
            </a:r>
            <a:r>
              <a:rPr lang="en-US" altLang="en-US" dirty="0"/>
              <a:t> is a closed interval, then the Closed Interval Method can be used.</a:t>
            </a:r>
          </a:p>
        </p:txBody>
      </p:sp>
    </p:spTree>
    <p:extLst>
      <p:ext uri="{BB962C8B-B14F-4D97-AF65-F5344CB8AC3E}">
        <p14:creationId xmlns:p14="http://schemas.microsoft.com/office/powerpoint/2010/main" val="1029341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140402-A44E-423C-B696-3C6AF711E23B}"/>
              </a:ext>
            </a:extLst>
          </p:cNvPr>
          <p:cNvSpPr>
            <a:spLocks noGrp="1"/>
          </p:cNvSpPr>
          <p:nvPr>
            <p:ph type="title"/>
          </p:nvPr>
        </p:nvSpPr>
        <p:spPr/>
        <p:txBody>
          <a:bodyPr/>
          <a:lstStyle/>
          <a:p>
            <a:r>
              <a:rPr lang="en-US" altLang="en-US" dirty="0"/>
              <a:t>Example 1</a:t>
            </a:r>
            <a:endParaRPr lang="en-IN" sz="2400" b="0" dirty="0"/>
          </a:p>
        </p:txBody>
      </p:sp>
      <p:sp>
        <p:nvSpPr>
          <p:cNvPr id="3" name="Text Placeholder 2">
            <a:extLst>
              <a:ext uri="{FF2B5EF4-FFF2-40B4-BE49-F238E27FC236}">
                <a16:creationId xmlns="" xmlns:a16="http://schemas.microsoft.com/office/drawing/2014/main" id="{8F4CDA24-1C0E-4308-90AD-9B0E7A21BC4F}"/>
              </a:ext>
            </a:extLst>
          </p:cNvPr>
          <p:cNvSpPr>
            <a:spLocks noGrp="1"/>
          </p:cNvSpPr>
          <p:nvPr>
            <p:ph type="body" sz="quarter" idx="15"/>
          </p:nvPr>
        </p:nvSpPr>
        <p:spPr>
          <a:xfrm>
            <a:off x="743576" y="1289684"/>
            <a:ext cx="10711543" cy="1292151"/>
          </a:xfrm>
        </p:spPr>
        <p:txBody>
          <a:bodyPr/>
          <a:lstStyle/>
          <a:p>
            <a:pPr>
              <a:lnSpc>
                <a:spcPct val="100000"/>
              </a:lnSpc>
            </a:pPr>
            <a:r>
              <a:rPr lang="en-US" altLang="en-US" dirty="0"/>
              <a:t>A farmer has 2400 ft of fencing and wants to fence off a rectangular field that borders a straight river. He needs no fence along the river. What are the dimensions of the field that has the largest area?</a:t>
            </a:r>
          </a:p>
        </p:txBody>
      </p:sp>
    </p:spTree>
    <p:extLst>
      <p:ext uri="{BB962C8B-B14F-4D97-AF65-F5344CB8AC3E}">
        <p14:creationId xmlns:p14="http://schemas.microsoft.com/office/powerpoint/2010/main" val="3389967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745DBA-4D5E-4CE4-B7FB-A51619C43B88}"/>
              </a:ext>
            </a:extLst>
          </p:cNvPr>
          <p:cNvSpPr>
            <a:spLocks noGrp="1"/>
          </p:cNvSpPr>
          <p:nvPr>
            <p:ph type="title"/>
          </p:nvPr>
        </p:nvSpPr>
        <p:spPr/>
        <p:txBody>
          <a:bodyPr/>
          <a:lstStyle/>
          <a:p>
            <a:r>
              <a:rPr lang="en-US" altLang="en-US" dirty="0"/>
              <a:t>Example 1 – Solution </a:t>
            </a:r>
            <a:r>
              <a:rPr lang="en-US" altLang="en-US" b="0" dirty="0"/>
              <a:t>(1 of 5)</a:t>
            </a:r>
            <a:endParaRPr lang="en-IN" b="0" dirty="0"/>
          </a:p>
        </p:txBody>
      </p:sp>
      <p:sp>
        <p:nvSpPr>
          <p:cNvPr id="3" name="Content Placeholder 2">
            <a:extLst>
              <a:ext uri="{FF2B5EF4-FFF2-40B4-BE49-F238E27FC236}">
                <a16:creationId xmlns="" xmlns:a16="http://schemas.microsoft.com/office/drawing/2014/main" id="{D26B6F3B-2B84-41BA-B92B-610A4AE97901}"/>
              </a:ext>
            </a:extLst>
          </p:cNvPr>
          <p:cNvSpPr>
            <a:spLocks noGrp="1"/>
          </p:cNvSpPr>
          <p:nvPr>
            <p:ph sz="quarter" idx="12"/>
          </p:nvPr>
        </p:nvSpPr>
        <p:spPr>
          <a:xfrm>
            <a:off x="741971" y="1292277"/>
            <a:ext cx="10721975" cy="1187687"/>
          </a:xfrm>
        </p:spPr>
        <p:txBody>
          <a:bodyPr/>
          <a:lstStyle/>
          <a:p>
            <a:pPr>
              <a:lnSpc>
                <a:spcPct val="100000"/>
              </a:lnSpc>
            </a:pPr>
            <a:r>
              <a:rPr lang="en-US" altLang="en-US" dirty="0"/>
              <a:t>In order to get a feeling for what is happening in this problem, let’s experiment with some special cases. Figure 1 (not to scale) shows three possible ways of laying out the 2400 ft of fencing.</a:t>
            </a:r>
          </a:p>
        </p:txBody>
      </p:sp>
      <p:sp>
        <p:nvSpPr>
          <p:cNvPr id="5" name="Content Placeholder 4">
            <a:extLst>
              <a:ext uri="{FF2B5EF4-FFF2-40B4-BE49-F238E27FC236}">
                <a16:creationId xmlns="" xmlns:a16="http://schemas.microsoft.com/office/drawing/2014/main" id="{962F2D0D-455A-47E9-BFB1-386C8C50AD7B}"/>
              </a:ext>
            </a:extLst>
          </p:cNvPr>
          <p:cNvSpPr>
            <a:spLocks noGrp="1"/>
          </p:cNvSpPr>
          <p:nvPr>
            <p:ph sz="quarter" idx="14"/>
          </p:nvPr>
        </p:nvSpPr>
        <p:spPr>
          <a:xfrm>
            <a:off x="733425" y="5371136"/>
            <a:ext cx="10721975" cy="277938"/>
          </a:xfrm>
        </p:spPr>
        <p:txBody>
          <a:bodyPr/>
          <a:lstStyle/>
          <a:p>
            <a:pPr algn="ctr"/>
            <a:r>
              <a:rPr lang="en-US" altLang="en-US" sz="1200" b="1" dirty="0"/>
              <a:t>Figure 1</a:t>
            </a:r>
          </a:p>
        </p:txBody>
      </p:sp>
      <p:pic>
        <p:nvPicPr>
          <p:cNvPr id="8" name="Content Placeholder 7" descr="A visual representation has three images.&#10;The first image shows a rectangular area 2200 feet long and 100 feet wide. It is drawn beside a stream. Caption. Area = 100 times 2200 = 220000 square feet. &#10;The second image shows a rectangular area 1000 feet long and 700 feet wide. It is drawn beside a stream. Caption. Area = 700 times 1000 = 700,000 square feet. &#10;The third image shows a rectangular area 1000 feet long and 400 feet wide. It is drawn beside a stream. Caption. Area = 1000 times 400 = 400,000 square feet.">
            <a:extLst>
              <a:ext uri="{FF2B5EF4-FFF2-40B4-BE49-F238E27FC236}">
                <a16:creationId xmlns="" xmlns:a16="http://schemas.microsoft.com/office/drawing/2014/main" id="{8CB4E2F8-758B-4B67-B948-BF9892F0B3B8}"/>
              </a:ext>
            </a:extLst>
          </p:cNvPr>
          <p:cNvPicPr>
            <a:picLocks noGrp="1" noChangeAspect="1"/>
          </p:cNvPicPr>
          <p:nvPr>
            <p:ph sz="quarter" idx="13"/>
          </p:nvPr>
        </p:nvPicPr>
        <p:blipFill>
          <a:blip r:embed="rId2"/>
          <a:stretch>
            <a:fillRect/>
          </a:stretch>
        </p:blipFill>
        <p:spPr>
          <a:xfrm>
            <a:off x="909186" y="2892661"/>
            <a:ext cx="9767553" cy="2230555"/>
          </a:xfrm>
          <a:prstGeom prst="rect">
            <a:avLst/>
          </a:prstGeom>
        </p:spPr>
      </p:pic>
    </p:spTree>
    <p:extLst>
      <p:ext uri="{BB962C8B-B14F-4D97-AF65-F5344CB8AC3E}">
        <p14:creationId xmlns:p14="http://schemas.microsoft.com/office/powerpoint/2010/main" val="2482832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745DBA-4D5E-4CE4-B7FB-A51619C43B88}"/>
              </a:ext>
            </a:extLst>
          </p:cNvPr>
          <p:cNvSpPr>
            <a:spLocks noGrp="1"/>
          </p:cNvSpPr>
          <p:nvPr>
            <p:ph type="title"/>
          </p:nvPr>
        </p:nvSpPr>
        <p:spPr/>
        <p:txBody>
          <a:bodyPr/>
          <a:lstStyle/>
          <a:p>
            <a:r>
              <a:rPr lang="en-US" altLang="en-US" dirty="0"/>
              <a:t>Example 1 – Solution </a:t>
            </a:r>
            <a:r>
              <a:rPr lang="en-US" altLang="en-US" b="0" dirty="0"/>
              <a:t>(2 of 5)</a:t>
            </a:r>
            <a:endParaRPr lang="en-IN" b="0" dirty="0"/>
          </a:p>
        </p:txBody>
      </p:sp>
      <p:sp>
        <p:nvSpPr>
          <p:cNvPr id="3" name="Content Placeholder 2">
            <a:extLst>
              <a:ext uri="{FF2B5EF4-FFF2-40B4-BE49-F238E27FC236}">
                <a16:creationId xmlns="" xmlns:a16="http://schemas.microsoft.com/office/drawing/2014/main" id="{D26B6F3B-2B84-41BA-B92B-610A4AE97901}"/>
              </a:ext>
            </a:extLst>
          </p:cNvPr>
          <p:cNvSpPr>
            <a:spLocks noGrp="1"/>
          </p:cNvSpPr>
          <p:nvPr>
            <p:ph sz="quarter" idx="12"/>
          </p:nvPr>
        </p:nvSpPr>
        <p:spPr>
          <a:xfrm>
            <a:off x="741971" y="1292276"/>
            <a:ext cx="10721975" cy="2136723"/>
          </a:xfrm>
        </p:spPr>
        <p:txBody>
          <a:bodyPr/>
          <a:lstStyle/>
          <a:p>
            <a:pPr>
              <a:lnSpc>
                <a:spcPct val="100000"/>
              </a:lnSpc>
              <a:spcAft>
                <a:spcPts val="1200"/>
              </a:spcAft>
            </a:pPr>
            <a:r>
              <a:rPr lang="en-US" altLang="en-US" dirty="0"/>
              <a:t>We see that when we try shallow, wide fields or deep, narrow fields, we get relatively small areas. It seems plausible that there is some intermediate configuration that produces the largest area.</a:t>
            </a:r>
          </a:p>
          <a:p>
            <a:pPr>
              <a:lnSpc>
                <a:spcPct val="100000"/>
              </a:lnSpc>
              <a:spcAft>
                <a:spcPts val="1200"/>
              </a:spcAft>
            </a:pPr>
            <a:r>
              <a:rPr lang="en-US" altLang="en-US" dirty="0"/>
              <a:t>Figure 2 illustrates the general case. We wish to maximize the area </a:t>
            </a:r>
            <a:r>
              <a:rPr lang="en-US" altLang="en-US" i="1" dirty="0"/>
              <a:t>A</a:t>
            </a:r>
            <a:r>
              <a:rPr lang="en-US" altLang="en-US" dirty="0"/>
              <a:t> of the rectangle.</a:t>
            </a:r>
          </a:p>
        </p:txBody>
      </p:sp>
      <p:sp>
        <p:nvSpPr>
          <p:cNvPr id="5" name="Content Placeholder 4">
            <a:extLst>
              <a:ext uri="{FF2B5EF4-FFF2-40B4-BE49-F238E27FC236}">
                <a16:creationId xmlns="" xmlns:a16="http://schemas.microsoft.com/office/drawing/2014/main" id="{962F2D0D-455A-47E9-BFB1-386C8C50AD7B}"/>
              </a:ext>
            </a:extLst>
          </p:cNvPr>
          <p:cNvSpPr>
            <a:spLocks noGrp="1"/>
          </p:cNvSpPr>
          <p:nvPr>
            <p:ph sz="quarter" idx="14"/>
          </p:nvPr>
        </p:nvSpPr>
        <p:spPr>
          <a:xfrm>
            <a:off x="733425" y="5892697"/>
            <a:ext cx="10721975" cy="277938"/>
          </a:xfrm>
        </p:spPr>
        <p:txBody>
          <a:bodyPr/>
          <a:lstStyle/>
          <a:p>
            <a:pPr algn="ctr"/>
            <a:r>
              <a:rPr lang="en-US" altLang="en-US" sz="1200" b="1" dirty="0"/>
              <a:t>Figure 2</a:t>
            </a:r>
          </a:p>
        </p:txBody>
      </p:sp>
      <p:pic>
        <p:nvPicPr>
          <p:cNvPr id="7" name="Content Placeholder 6" descr="The image shows a rectangular area A that is y feet long and x feet wide. It is drawn beside a stream.">
            <a:extLst>
              <a:ext uri="{FF2B5EF4-FFF2-40B4-BE49-F238E27FC236}">
                <a16:creationId xmlns="" xmlns:a16="http://schemas.microsoft.com/office/drawing/2014/main" id="{B1747374-5DAB-49D0-A6FD-055FE5DC6BBA}"/>
              </a:ext>
            </a:extLst>
          </p:cNvPr>
          <p:cNvPicPr>
            <a:picLocks noGrp="1" noChangeAspect="1"/>
          </p:cNvPicPr>
          <p:nvPr>
            <p:ph sz="quarter" idx="13"/>
          </p:nvPr>
        </p:nvPicPr>
        <p:blipFill>
          <a:blip r:embed="rId2"/>
          <a:stretch>
            <a:fillRect/>
          </a:stretch>
        </p:blipFill>
        <p:spPr>
          <a:xfrm>
            <a:off x="4009233" y="3637713"/>
            <a:ext cx="3828715" cy="2027777"/>
          </a:xfrm>
          <a:prstGeom prst="rect">
            <a:avLst/>
          </a:prstGeom>
        </p:spPr>
      </p:pic>
    </p:spTree>
    <p:extLst>
      <p:ext uri="{BB962C8B-B14F-4D97-AF65-F5344CB8AC3E}">
        <p14:creationId xmlns:p14="http://schemas.microsoft.com/office/powerpoint/2010/main" val="3612387487"/>
      </p:ext>
    </p:extLst>
  </p:cSld>
  <p:clrMapOvr>
    <a:masterClrMapping/>
  </p:clrMapOvr>
</p:sld>
</file>

<file path=ppt/theme/theme1.xml><?xml version="1.0" encoding="utf-8"?>
<a:theme xmlns:a="http://schemas.openxmlformats.org/drawingml/2006/main" name="1_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E2E xmlns="f856fc18-c0f7-462c-a53d-fc2610d0c4c8">false</E2E>
    <Review_x0020_Notes xmlns="f856fc18-c0f7-462c-a53d-fc2610d0c4c8" xsi:nil="true"/>
    <_x0031_e_x0020_Audience xmlns="f856fc18-c0f7-462c-a53d-fc2610d0c4c8"/>
    <Screen xmlns="f856fc18-c0f7-462c-a53d-fc2610d0c4c8" xsi:nil="true"/>
    <Also_x0020_on_x0020_Doc_x0020_Center xmlns="f856fc18-c0f7-462c-a53d-fc2610d0c4c8">false</Also_x0020_on_x0020_Doc_x0020_Center>
    <Sub_x002d_Topic2 xmlns="f856fc18-c0f7-462c-a53d-fc2610d0c4c8" xsi:nil="true"/>
    <Current_x0020_Vrs_x002e__x0020_Date xmlns="f856fc18-c0f7-462c-a53d-fc2610d0c4c8" xsi:nil="true"/>
    <Product_x0020_Delivery_x0020_Format xmlns="f856fc18-c0f7-462c-a53d-fc2610d0c4c8"/>
    <Topic2 xmlns="f856fc18-c0f7-462c-a53d-fc2610d0c4c8" xsi:nil="true"/>
    <Source_x0020_File_x0020_Only xmlns="f856fc18-c0f7-462c-a53d-fc2610d0c4c8">false</Source_x0020_File_x0020_Only>
    <Doc_x0020_Type2 xmlns="f856fc18-c0f7-462c-a53d-fc2610d0c4c8" xsi:nil="true"/>
    <Owner xmlns="f856fc18-c0f7-462c-a53d-fc2610d0c4c8">
      <UserInfo>
        <DisplayName/>
        <AccountId xsi:nil="true"/>
        <AccountType/>
      </UserInfo>
    </Owner>
    <Software xmlns="f856fc18-c0f7-462c-a53d-fc2610d0c4c8" xsi:nil="true"/>
    <System_x0028_s_x0029_ xmlns="f856fc18-c0f7-462c-a53d-fc2610d0c4c8">
      <Value>None</Value>
    </System_x0028_s_x0029_>
    <Description0 xmlns="a4d2ff27-a226-42e2-a79e-c1ae662d212e" xsi:nil="true"/>
    <Product_x0020_Type_x0028_s_x0029_ xmlns="f856fc18-c0f7-462c-a53d-fc2610d0c4c8">
      <Value>None</Value>
    </Product_x0020_Type_x0028_s_x0029_>
    <Component_x0028_s_x0029_ xmlns="f856fc18-c0f7-462c-a53d-fc2610d0c4c8">
      <Value>None</Value>
    </Component_x0028_s_x0029_>
    <Function xmlns="f856fc18-c0f7-462c-a53d-fc2610d0c4c8" xsi:nil="true"/>
    <Portfolio xmlns="f856fc18-c0f7-462c-a53d-fc2610d0c4c8"/>
    <SPM_x0020_Definitions_x0020_Doc xmlns="f856fc18-c0f7-462c-a53d-fc2610d0c4c8">false</SPM_x0020_Definitions_x0020_Doc>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2A5D52E595BC2A47A3DCA88123D2A30D" ma:contentTypeVersion="35" ma:contentTypeDescription="Create a new document." ma:contentTypeScope="" ma:versionID="4c660e2e17d3ab93da6a423d8c1d122d">
  <xsd:schema xmlns:xsd="http://www.w3.org/2001/XMLSchema" xmlns:xs="http://www.w3.org/2001/XMLSchema" xmlns:p="http://schemas.microsoft.com/office/2006/metadata/properties" xmlns:ns2="a4d2ff27-a226-42e2-a79e-c1ae662d212e" xmlns:ns3="f856fc18-c0f7-462c-a53d-fc2610d0c4c8" xmlns:ns4="a3520c62-91d1-4715-93cb-6b6cc6733a1f" targetNamespace="http://schemas.microsoft.com/office/2006/metadata/properties" ma:root="true" ma:fieldsID="59feb48a41e2f3269242cbc893d6fc9a" ns2:_="" ns3:_="" ns4:_="">
    <xsd:import namespace="a4d2ff27-a226-42e2-a79e-c1ae662d212e"/>
    <xsd:import namespace="f856fc18-c0f7-462c-a53d-fc2610d0c4c8"/>
    <xsd:import namespace="a3520c62-91d1-4715-93cb-6b6cc6733a1f"/>
    <xsd:element name="properties">
      <xsd:complexType>
        <xsd:sequence>
          <xsd:element name="documentManagement">
            <xsd:complexType>
              <xsd:all>
                <xsd:element ref="ns2:Description0" minOccurs="0"/>
                <xsd:element ref="ns3:Review_x0020_Notes" minOccurs="0"/>
                <xsd:element ref="ns3:Source_x0020_File_x0020_Only" minOccurs="0"/>
                <xsd:element ref="ns3:SPM_x0020_Definitions_x0020_Doc" minOccurs="0"/>
                <xsd:element ref="ns3:Also_x0020_on_x0020_Doc_x0020_Center" minOccurs="0"/>
                <xsd:element ref="ns3:E2E" minOccurs="0"/>
                <xsd:element ref="ns3:Function" minOccurs="0"/>
                <xsd:element ref="ns3:Topic2" minOccurs="0"/>
                <xsd:element ref="ns3:Sub_x002d_Topic2" minOccurs="0"/>
                <xsd:element ref="ns3:Current_x0020_Vrs_x002e__x0020_Date" minOccurs="0"/>
                <xsd:element ref="ns3:Owner" minOccurs="0"/>
                <xsd:element ref="ns3:Doc_x0020_Type2" minOccurs="0"/>
                <xsd:element ref="ns3:_x0031_e_x0020_Audience" minOccurs="0"/>
                <xsd:element ref="ns3:Product_x0020_Delivery_x0020_Format" minOccurs="0"/>
                <xsd:element ref="ns3:Product_x0020_Type_x0028_s_x0029_" minOccurs="0"/>
                <xsd:element ref="ns3:System_x0028_s_x0029_" minOccurs="0"/>
                <xsd:element ref="ns3:Software" minOccurs="0"/>
                <xsd:element ref="ns3:Screen" minOccurs="0"/>
                <xsd:element ref="ns3:Component_x0028_s_x0029_" minOccurs="0"/>
                <xsd:element ref="ns4:_dlc_DocIdUrl" minOccurs="0"/>
                <xsd:element ref="ns4:_dlc_DocId" minOccurs="0"/>
                <xsd:element ref="ns4:_dlc_DocIdPersistId" minOccurs="0"/>
                <xsd:element ref="ns3:Portfol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d2ff27-a226-42e2-a79e-c1ae662d212e" elementFormDefault="qualified">
    <xsd:import namespace="http://schemas.microsoft.com/office/2006/documentManagement/types"/>
    <xsd:import namespace="http://schemas.microsoft.com/office/infopath/2007/PartnerControls"/>
    <xsd:element name="Description0" ma:index="2"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56fc18-c0f7-462c-a53d-fc2610d0c4c8" elementFormDefault="qualified">
    <xsd:import namespace="http://schemas.microsoft.com/office/2006/documentManagement/types"/>
    <xsd:import namespace="http://schemas.microsoft.com/office/infopath/2007/PartnerControls"/>
    <xsd:element name="Review_x0020_Notes" ma:index="3" nillable="true" ma:displayName="Review Notes" ma:internalName="Review_x0020_Notes">
      <xsd:simpleType>
        <xsd:restriction base="dms:Text">
          <xsd:maxLength value="255"/>
        </xsd:restriction>
      </xsd:simpleType>
    </xsd:element>
    <xsd:element name="Source_x0020_File_x0020_Only" ma:index="4" nillable="true" ma:displayName="Source File Only" ma:default="0" ma:internalName="Source_x0020_File_x0020_Only">
      <xsd:simpleType>
        <xsd:restriction base="dms:Boolean"/>
      </xsd:simpleType>
    </xsd:element>
    <xsd:element name="SPM_x0020_Definitions_x0020_Doc" ma:index="5" nillable="true" ma:displayName="SPM Definitions Doc" ma:default="0" ma:description="Documents that are referenced in scales vendor pricing definition documentation." ma:internalName="SPM_x0020_Definitions_x0020_Doc">
      <xsd:simpleType>
        <xsd:restriction base="dms:Boolean"/>
      </xsd:simpleType>
    </xsd:element>
    <xsd:element name="Also_x0020_on_x0020_Doc_x0020_Center" ma:index="6" nillable="true" ma:displayName="Shared Doc" ma:default="0" ma:internalName="Also_x0020_on_x0020_Doc_x0020_Center">
      <xsd:simpleType>
        <xsd:restriction base="dms:Boolean"/>
      </xsd:simpleType>
    </xsd:element>
    <xsd:element name="E2E" ma:index="7" nillable="true" ma:displayName="Outsourced Services" ma:default="0" ma:internalName="E2E">
      <xsd:simpleType>
        <xsd:restriction base="dms:Boolean"/>
      </xsd:simpleType>
    </xsd:element>
    <xsd:element name="Function" ma:index="8" nillable="true" ma:displayName="Function" ma:format="Dropdown" ma:internalName="Function">
      <xsd:simpleType>
        <xsd:restriction base="dms:Choice">
          <xsd:enumeration value="Product Setup"/>
          <xsd:enumeration value="Asset Selection"/>
          <xsd:enumeration value="Product Funding"/>
          <xsd:enumeration value="Content Authoring"/>
          <xsd:enumeration value="Content Development"/>
          <xsd:enumeration value="Content Design"/>
          <xsd:enumeration value="Content Clearance"/>
          <xsd:enumeration value="Content Production"/>
          <xsd:enumeration value="Project Management"/>
          <xsd:enumeration value="Content Finalization"/>
          <xsd:enumeration value="Product Closeout Activities"/>
          <xsd:enumeration value="Content Revision and Reprint"/>
          <xsd:enumeration value="General Reference"/>
        </xsd:restriction>
      </xsd:simpleType>
    </xsd:element>
    <xsd:element name="Topic2" ma:index="9" nillable="true" ma:displayName="Topic" ma:format="Dropdown" ma:internalName="Topic2">
      <xsd:simpleType>
        <xsd:restriction base="dms:Choice">
          <xsd:enumeration value="Managing Files"/>
          <xsd:enumeration value="Managing Quality and Compliance"/>
          <xsd:enumeration value="Managing Partners"/>
          <xsd:enumeration value="Managing Data"/>
          <xsd:enumeration value="Managing Budgets"/>
          <xsd:enumeration value="Managing Content Creation"/>
          <xsd:enumeration value="Other (Admin, Tools, Resources)"/>
        </xsd:restriction>
      </xsd:simpleType>
    </xsd:element>
    <xsd:element name="Sub_x002d_Topic2" ma:index="10" nillable="true" ma:displayName="Sub-Topic" ma:format="Dropdown" ma:internalName="Sub_x002d_Topic2">
      <xsd:simpleType>
        <xsd:restriction base="dms:Choice">
          <xsd:enumeration value="--MANAGING FILES--"/>
          <xsd:enumeration value="Archiving/File Sharing"/>
          <xsd:enumeration value="Automation"/>
          <xsd:enumeration value="Composition Standards"/>
          <xsd:enumeration value="File Approval"/>
          <xsd:enumeration value="File Certification"/>
          <xsd:enumeration value="File Delivery to Printer"/>
          <xsd:enumeration value="File Naming"/>
          <xsd:enumeration value="File Setup"/>
          <xsd:enumeration value="Format Conversion"/>
          <xsd:enumeration value="In-Prod Deliverables"/>
          <xsd:enumeration value="Page Proofs"/>
          <xsd:enumeration value="Print On Demand"/>
          <xsd:enumeration value="Printer Proofs"/>
          <xsd:enumeration value="Routing for Transmittal/Review"/>
          <xsd:enumeration value="Watermarking"/>
          <xsd:enumeration value="Word Downloads"/>
          <xsd:enumeration value="--MANAGING QUALITY &amp; COMPLIANCE--"/>
          <xsd:enumeration value="Alt text"/>
          <xsd:enumeration value="Assessments"/>
          <xsd:enumeration value="Branding"/>
          <xsd:enumeration value="Copyediting"/>
          <xsd:enumeration value="Copyright Lines and License Agreements"/>
          <xsd:enumeration value="Credit Line Placement"/>
          <xsd:enumeration value="CXX Processing"/>
          <xsd:enumeration value="CenDoc"/>
          <xsd:enumeration value="Design &amp; Semantic Coding"/>
          <xsd:enumeration value="Indexing"/>
          <xsd:enumeration value="Proofreading/QA"/>
          <xsd:enumeration value="Systems Testing"/>
          <xsd:enumeration value="--MANAGING PARTNERS--"/>
          <xsd:enumeration value="Author Communication"/>
          <xsd:enumeration value="Contact Lists"/>
          <xsd:enumeration value="Outsourced Services"/>
          <xsd:enumeration value="Escalation"/>
          <xsd:enumeration value="Project Team"/>
          <xsd:enumeration value="Vendor Assignments"/>
          <xsd:enumeration value="Vendor Communication"/>
          <xsd:enumeration value="Vendor Start Up"/>
          <xsd:enumeration value="Vendor Tracking"/>
          <xsd:enumeration value="--MANAGING DATA--"/>
          <xsd:enumeration value="Asset  Metadata"/>
          <xsd:enumeration value="Attachments"/>
          <xsd:enumeration value="Close-Out Materials"/>
          <xsd:enumeration value="Dashboard"/>
          <xsd:enumeration value="Data Integrity"/>
          <xsd:enumeration value="Meetings"/>
          <xsd:enumeration value="Order/Print Management"/>
          <xsd:enumeration value="Product Setup"/>
          <xsd:enumeration value="Schedules"/>
          <xsd:enumeration value="Specifications"/>
          <xsd:enumeration value="--MANAGING BUDGETS--"/>
          <xsd:enumeration value="Charge-Back Tracking"/>
          <xsd:enumeration value="Invoice Processing"/>
          <xsd:enumeration value="Plate &amp; Plate Wizard"/>
          <xsd:enumeration value="Purchase Orders"/>
          <xsd:enumeration value="Time Entry"/>
          <xsd:enumeration value="--MANAGING CONTENT CREATION--"/>
          <xsd:enumeration value="Approved Content Providers"/>
          <xsd:enumeration value="Art Manuscript / Logs"/>
          <xsd:enumeration value="Author Contract"/>
          <xsd:enumeration value="Content Authoring"/>
          <xsd:enumeration value="Content Design"/>
          <xsd:enumeration value="Content Development"/>
          <xsd:enumeration value="CXX Submission"/>
          <xsd:enumeration value="--OTHER: ADMIN/TOOLS/RESOURCES--"/>
          <xsd:enumeration value="Book Requests / Sample Copies"/>
          <xsd:enumeration value="Carts Request Form"/>
          <xsd:enumeration value="Codes &amp; Standard IDs"/>
          <xsd:enumeration value="Document Management *"/>
          <xsd:enumeration value="Other"/>
          <xsd:enumeration value="Shipping (Hardcopy)"/>
          <xsd:enumeration value="Tips &amp; Tricks *"/>
        </xsd:restriction>
      </xsd:simpleType>
    </xsd:element>
    <xsd:element name="Current_x0020_Vrs_x002e__x0020_Date" ma:index="11" nillable="true" ma:displayName="Current Vrs. Date" ma:format="DateOnly" ma:internalName="Current_x0020_Vrs_x002e__x0020_Date">
      <xsd:simpleType>
        <xsd:restriction base="dms:DateTime"/>
      </xsd:simpleType>
    </xsd:element>
    <xsd:element name="Owner" ma:index="12" nillable="true" ma:displayName="Owner" ma:description="Owner of this document" ma:list="UserInfo" ma:SearchPeopleOnly="false" ma:SharePointGroup="0"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_x0020_Type2" ma:index="13" nillable="true" ma:displayName="Doc Type" ma:format="Dropdown" ma:internalName="Doc_x0020_Type2">
      <xsd:simpleType>
        <xsd:restriction base="dms:Choice">
          <xsd:enumeration value="Application File"/>
          <xsd:enumeration value="Calculator"/>
          <xsd:enumeration value="Cendoc Stylesheet"/>
          <xsd:enumeration value="Checklist/1-Pager"/>
          <xsd:enumeration value="Email Template"/>
          <xsd:enumeration value="Form"/>
          <xsd:enumeration value="Guidelines"/>
          <xsd:enumeration value="Non-PAL Stylesheet"/>
          <xsd:enumeration value="Presentation"/>
          <xsd:enumeration value="Process or Policy"/>
          <xsd:enumeration value="Reference FAQ"/>
          <xsd:enumeration value="Report"/>
          <xsd:enumeration value="Requirements (System)"/>
          <xsd:enumeration value="Sample / Example"/>
          <xsd:enumeration value="Style Guide"/>
          <xsd:enumeration value="Template"/>
          <xsd:enumeration value="User Guide/Manual"/>
          <xsd:enumeration value="Value List/Table"/>
          <xsd:enumeration value="Workflow"/>
        </xsd:restriction>
      </xsd:simpleType>
    </xsd:element>
    <xsd:element name="_x0031_e_x0020_Audience" ma:index="14" nillable="true" ma:displayName="Primary Audience" ma:internalName="_x0031_e_x0020_Audience">
      <xsd:complexType>
        <xsd:complexContent>
          <xsd:extension base="dms:MultiChoice">
            <xsd:sequence>
              <xsd:element name="Value" maxOccurs="unbounded" minOccurs="0" nillable="true">
                <xsd:simpleType>
                  <xsd:restriction base="dms:Choice">
                    <xsd:enumeration value="Content Development"/>
                    <xsd:enumeration value="Design"/>
                    <xsd:enumeration value="Digital Production"/>
                    <xsd:enumeration value="E2E Site Lead"/>
                    <xsd:enumeration value="Finance &amp; Metrics"/>
                    <xsd:enumeration value="Inventory"/>
                    <xsd:enumeration value="Manufacturing"/>
                    <xsd:enumeration value="Marketing / Sales"/>
                    <xsd:enumeration value="Media Development"/>
                    <xsd:enumeration value="Production"/>
                    <xsd:enumeration value="Product Management"/>
                    <xsd:enumeration value="R&amp;P Acquisitions"/>
                    <xsd:enumeration value="R&amp;P Clearance"/>
                    <xsd:enumeration value="Standards/Ops Only"/>
                    <xsd:enumeration value="Vendors (VIP)"/>
                  </xsd:restriction>
                </xsd:simpleType>
              </xsd:element>
            </xsd:sequence>
          </xsd:extension>
        </xsd:complexContent>
      </xsd:complexType>
    </xsd:element>
    <xsd:element name="Product_x0020_Delivery_x0020_Format" ma:index="15" nillable="true" ma:displayName="Product Delivery Format" ma:internalName="Product_x0020_Delivery_x0020_Format">
      <xsd:complexType>
        <xsd:complexContent>
          <xsd:extension base="dms:MultiChoice">
            <xsd:sequence>
              <xsd:element name="Value" maxOccurs="unbounded" minOccurs="0" nillable="true">
                <xsd:simpleType>
                  <xsd:restriction base="dms:Choice">
                    <xsd:enumeration value="Print"/>
                    <xsd:enumeration value="Manufactured Media"/>
                    <xsd:enumeration value="Online/Digital"/>
                  </xsd:restriction>
                </xsd:simpleType>
              </xsd:element>
            </xsd:sequence>
          </xsd:extension>
        </xsd:complexContent>
      </xsd:complexType>
    </xsd:element>
    <xsd:element name="Product_x0020_Type_x0028_s_x0029_" ma:index="16" nillable="true" ma:displayName="Product Type(s)" ma:default="None" ma:internalName="Product_x0020_Type_x0028_s_x0029_">
      <xsd:complexType>
        <xsd:complexContent>
          <xsd:extension base="dms:MultiChoice">
            <xsd:sequence>
              <xsd:element name="Value" maxOccurs="unbounded" minOccurs="0" nillable="true">
                <xsd:simpleType>
                  <xsd:restriction base="dms:Choice">
                    <xsd:enumeration value="None"/>
                    <xsd:enumeration value="Advantage Editions"/>
                    <xsd:enumeration value="Ancillaries - Digital"/>
                    <xsd:enumeration value="Ancillaries - Print"/>
                    <xsd:enumeration value="Annotated Editions"/>
                    <xsd:enumeration value="AP Editions"/>
                    <xsd:enumeration value="Custom"/>
                    <xsd:enumeration value="Digital Products (non-eBook)"/>
                    <xsd:enumeration value="eBook"/>
                    <xsd:enumeration value="K-12 Editions"/>
                    <xsd:enumeration value="K-12 HS Editions"/>
                    <xsd:enumeration value="Instructor Editions"/>
                    <xsd:enumeration value="International Editions"/>
                    <xsd:enumeration value="MindTap"/>
                    <xsd:enumeration value="National Geographic Learning"/>
                    <xsd:enumeration value="SimPub"/>
                    <xsd:enumeration value="Student/Base Editions"/>
                  </xsd:restriction>
                </xsd:simpleType>
              </xsd:element>
            </xsd:sequence>
          </xsd:extension>
        </xsd:complexContent>
      </xsd:complexType>
    </xsd:element>
    <xsd:element name="System_x0028_s_x0029_" ma:index="17" nillable="true" ma:displayName="System(s)" ma:default="None" ma:internalName="System_x0028_s_x0029_">
      <xsd:complexType>
        <xsd:complexContent>
          <xsd:extension base="dms:MultiChoice">
            <xsd:sequence>
              <xsd:element name="Value" maxOccurs="unbounded" minOccurs="0" nillable="true">
                <xsd:simpleType>
                  <xsd:restriction base="dms:Choice">
                    <xsd:enumeration value="None"/>
                    <xsd:enumeration value="Cardinal"/>
                    <xsd:enumeration value="CARTS"/>
                    <xsd:enumeration value="Compose"/>
                    <xsd:enumeration value="Docusphere"/>
                    <xsd:enumeration value="DropBox"/>
                    <xsd:enumeration value="E1"/>
                    <xsd:enumeration value="eProd"/>
                    <xsd:enumeration value="Geyser"/>
                    <xsd:enumeration value="Inside"/>
                    <xsd:enumeration value="Inside:ProdShare"/>
                    <xsd:enumeration value="IPS"/>
                    <xsd:enumeration value="JIRA"/>
                    <xsd:enumeration value="Mass Transit"/>
                    <xsd:enumeration value="ORCA"/>
                    <xsd:enumeration value="Printer Systems (JA/InSite/ePAC)"/>
                    <xsd:enumeration value="Rights Reporting Tool (RRT)"/>
                    <xsd:enumeration value="Rights Systems (RMS/CRS)"/>
                    <xsd:enumeration value="Telescope"/>
                  </xsd:restriction>
                </xsd:simpleType>
              </xsd:element>
            </xsd:sequence>
          </xsd:extension>
        </xsd:complexContent>
      </xsd:complexType>
    </xsd:element>
    <xsd:element name="Software" ma:index="18" nillable="true" ma:displayName="Software" ma:format="Dropdown" ma:internalName="Software">
      <xsd:simpleType>
        <xsd:restriction base="dms:Choice">
          <xsd:enumeration value="Adobe Acrobat"/>
          <xsd:enumeration value="Microsoft Visio"/>
          <xsd:enumeration value="PitStop"/>
        </xsd:restriction>
      </xsd:simpleType>
    </xsd:element>
    <xsd:element name="Screen" ma:index="19" nillable="true" ma:displayName="Screen" ma:format="Dropdown" ma:internalName="Screen">
      <xsd:simpleType>
        <xsd:restriction base="dms:Choice">
          <xsd:enumeration value="Attachments"/>
          <xsd:enumeration value="Dashboard(s)"/>
          <xsd:enumeration value="General/Multiple"/>
          <xsd:enumeration value="Main Setup"/>
          <xsd:enumeration value="MyTasks"/>
          <xsd:enumeration value="Narrative"/>
          <xsd:enumeration value="Plate"/>
          <xsd:enumeration value="Project Team"/>
          <xsd:enumeration value="Reprint Corrections"/>
          <xsd:enumeration value="Rights System View"/>
          <xsd:enumeration value="Routing"/>
          <xsd:enumeration value="Schedule"/>
          <xsd:enumeration value="Specifications"/>
          <xsd:enumeration value="Vendor Address Book"/>
          <xsd:enumeration value="Vendor Assignments"/>
        </xsd:restriction>
      </xsd:simpleType>
    </xsd:element>
    <xsd:element name="Component_x0028_s_x0029_" ma:index="20" nillable="true" ma:displayName="Component(s)" ma:default="None" ma:internalName="Component_x0028_s_x0029_">
      <xsd:complexType>
        <xsd:complexContent>
          <xsd:extension base="dms:MultiChoice">
            <xsd:sequence>
              <xsd:element name="Value" maxOccurs="unbounded" minOccurs="0" nillable="true">
                <xsd:simpleType>
                  <xsd:restriction base="dms:Choice">
                    <xsd:enumeration value="None"/>
                    <xsd:enumeration value="Book Covers"/>
                    <xsd:enumeration value="Book Endsheets"/>
                    <xsd:enumeration value="Book Inserts"/>
                    <xsd:enumeration value="Book Inside Covers"/>
                    <xsd:enumeration value="Book Interiors"/>
                    <xsd:enumeration value="Book Preface/FM/CR"/>
                    <xsd:enumeration value="CDs"/>
                    <xsd:enumeration value="DVDs"/>
                    <xsd:enumeration value="In-Book Ads"/>
                    <xsd:enumeration value="PACs"/>
                  </xsd:restriction>
                </xsd:simpleType>
              </xsd:element>
            </xsd:sequence>
          </xsd:extension>
        </xsd:complexContent>
      </xsd:complexType>
    </xsd:element>
    <xsd:element name="Portfolio" ma:index="30" nillable="true" ma:displayName="Portfolio" ma:hidden="true" ma:internalName="Portfolio" ma:readOnly="false">
      <xsd:complexType>
        <xsd:complexContent>
          <xsd:extension base="dms:MultiChoice">
            <xsd:sequence>
              <xsd:element name="Value" maxOccurs="unbounded" minOccurs="0" nillable="true">
                <xsd:simpleType>
                  <xsd:restriction base="dms:Choice">
                    <xsd:enumeration value="Higher Ed"/>
                    <xsd:enumeration value="NGL/International"/>
                    <xsd:enumeration value="School/Reference"/>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3520c62-91d1-4715-93cb-6b6cc6733a1f" elementFormDefault="qualified">
    <xsd:import namespace="http://schemas.microsoft.com/office/2006/documentManagement/types"/>
    <xsd:import namespace="http://schemas.microsoft.com/office/infopath/2007/PartnerControls"/>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2.xml><?xml version="1.0" encoding="utf-8"?>
<ds:datastoreItem xmlns:ds="http://schemas.openxmlformats.org/officeDocument/2006/customXml" ds:itemID="{1FBD255F-1AB4-4B7F-97CA-248D24762D41}">
  <ds:schemaRefs>
    <ds:schemaRef ds:uri="http://schemas.microsoft.com/sharepoint/events"/>
  </ds:schemaRefs>
</ds:datastoreItem>
</file>

<file path=customXml/itemProps3.xml><?xml version="1.0" encoding="utf-8"?>
<ds:datastoreItem xmlns:ds="http://schemas.openxmlformats.org/officeDocument/2006/customXml" ds:itemID="{7F60B298-C6B1-4CA0-A44C-8B6FAB39D879}">
  <ds:schemaRefs>
    <ds:schemaRef ds:uri="http://schemas.microsoft.com/office/2006/documentManagement/types"/>
    <ds:schemaRef ds:uri="a3520c62-91d1-4715-93cb-6b6cc6733a1f"/>
    <ds:schemaRef ds:uri="http://schemas.microsoft.com/office/infopath/2007/PartnerControls"/>
    <ds:schemaRef ds:uri="http://purl.org/dc/terms/"/>
    <ds:schemaRef ds:uri="http://schemas.microsoft.com/office/2006/metadata/properties"/>
    <ds:schemaRef ds:uri="http://purl.org/dc/dcmitype/"/>
    <ds:schemaRef ds:uri="http://purl.org/dc/elements/1.1/"/>
    <ds:schemaRef ds:uri="http://www.w3.org/XML/1998/namespace"/>
    <ds:schemaRef ds:uri="http://schemas.openxmlformats.org/package/2006/metadata/core-properties"/>
    <ds:schemaRef ds:uri="f856fc18-c0f7-462c-a53d-fc2610d0c4c8"/>
    <ds:schemaRef ds:uri="a4d2ff27-a226-42e2-a79e-c1ae662d212e"/>
  </ds:schemaRefs>
</ds:datastoreItem>
</file>

<file path=customXml/itemProps4.xml><?xml version="1.0" encoding="utf-8"?>
<ds:datastoreItem xmlns:ds="http://schemas.openxmlformats.org/officeDocument/2006/customXml" ds:itemID="{D75FD8AF-03B6-40B7-84F4-489ECF9A0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d2ff27-a226-42e2-a79e-c1ae662d212e"/>
    <ds:schemaRef ds:uri="f856fc18-c0f7-462c-a53d-fc2610d0c4c8"/>
    <ds:schemaRef ds:uri="a3520c62-91d1-4715-93cb-6b6cc6733a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3888</TotalTime>
  <Words>1300</Words>
  <Application>Microsoft Office PowerPoint</Application>
  <PresentationFormat>Custom</PresentationFormat>
  <Paragraphs>105</Paragraphs>
  <Slides>20</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1_Office Theme</vt:lpstr>
      <vt:lpstr>Equation</vt:lpstr>
      <vt:lpstr>4</vt:lpstr>
      <vt:lpstr>4.7</vt:lpstr>
      <vt:lpstr>Optimization Problems (1 of 5)</vt:lpstr>
      <vt:lpstr>Optimization Problems (2 of 5)</vt:lpstr>
      <vt:lpstr>Optimization Problems (3 of 5)</vt:lpstr>
      <vt:lpstr>Optimization Problems (4 of 5)</vt:lpstr>
      <vt:lpstr>Example 1</vt:lpstr>
      <vt:lpstr>Example 1 – Solution (1 of 5)</vt:lpstr>
      <vt:lpstr>Example 1 – Solution (2 of 5)</vt:lpstr>
      <vt:lpstr>Example 1 – Solution (3 of 5)</vt:lpstr>
      <vt:lpstr>Example 1 – Solution (4 of 5)</vt:lpstr>
      <vt:lpstr>Example 1 – Solution (5 of 5)</vt:lpstr>
      <vt:lpstr>Optimization Problems (5 of 5)</vt:lpstr>
      <vt:lpstr>Applications to Business and Economics</vt:lpstr>
      <vt:lpstr>Applications to Business and Economics (1 of 3)</vt:lpstr>
      <vt:lpstr>Applications to Business and Economics (2 of 3)</vt:lpstr>
      <vt:lpstr>Applications to Business and Economics (3 of 3)</vt:lpstr>
      <vt:lpstr>Example 6</vt:lpstr>
      <vt:lpstr>Example 6 – Solution (1 of 2)</vt:lpstr>
      <vt:lpstr>Example 6 – Solution (2 of 2)</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Triola, Courtney A</dc:creator>
  <cp:lastModifiedBy>Harshita G. Khandagle</cp:lastModifiedBy>
  <cp:revision>1155</cp:revision>
  <cp:lastPrinted>2016-10-03T15:29:39Z</cp:lastPrinted>
  <dcterms:created xsi:type="dcterms:W3CDTF">2017-12-08T21:17:47Z</dcterms:created>
  <dcterms:modified xsi:type="dcterms:W3CDTF">2020-04-15T11:51:51Z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0x0101002A5D52E595BC2A47A3DCA88123D2A30D</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dlc_DocIdItemGuid">
    <vt:lpwstr>8b70cda3-413b-4766-b009-7cf0a547d69e</vt:lpwstr>
  </property>
</Properties>
</file>