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19"/>
  </p:notesMasterIdLst>
  <p:handoutMasterIdLst>
    <p:handoutMasterId r:id="rId20"/>
  </p:handoutMasterIdLst>
  <p:sldIdLst>
    <p:sldId id="277" r:id="rId6"/>
    <p:sldId id="27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00A3"/>
    <a:srgbClr val="000000"/>
    <a:srgbClr val="A30000"/>
    <a:srgbClr val="E7EFF7"/>
    <a:srgbClr val="CBDDEF"/>
    <a:srgbClr val="006298"/>
    <a:srgbClr val="FF6300"/>
    <a:srgbClr val="E9255F"/>
    <a:srgbClr val="00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6414" autoAdjust="0"/>
  </p:normalViewPr>
  <p:slideViewPr>
    <p:cSldViewPr snapToGrid="0" snapToObjects="1">
      <p:cViewPr varScale="1">
        <p:scale>
          <a:sx n="70" d="100"/>
          <a:sy n="70" d="100"/>
        </p:scale>
        <p:origin x="-138" y="-96"/>
      </p:cViewPr>
      <p:guideLst>
        <p:guide orient="horz" pos="2160"/>
        <p:guide pos="3840"/>
      </p:guideLst>
    </p:cSldViewPr>
  </p:slideViewPr>
  <p:outlineViewPr>
    <p:cViewPr>
      <p:scale>
        <a:sx n="66" d="100"/>
        <a:sy n="66" d="100"/>
      </p:scale>
      <p:origin x="0" y="-24653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0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6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8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6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9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4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7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6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9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 Early Trancendentals,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 Early Trancendentals,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20" y="1536700"/>
            <a:ext cx="8093559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571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656032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4269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29229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 Early Trancendentals,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 Early Trancendentals,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09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75267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266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29515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14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xmlns="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71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7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56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21" r:id="rId18"/>
    <p:sldLayoutId id="2147483722" r:id="rId19"/>
    <p:sldLayoutId id="2147483714" r:id="rId20"/>
    <p:sldLayoutId id="2147483725" r:id="rId21"/>
    <p:sldLayoutId id="2147483729" r:id="rId22"/>
    <p:sldLayoutId id="2147483726" r:id="rId23"/>
    <p:sldLayoutId id="2147483718" r:id="rId24"/>
    <p:sldLayoutId id="2147483715" r:id="rId25"/>
    <p:sldLayoutId id="2147483716" r:id="rId26"/>
    <p:sldLayoutId id="2147483719" r:id="rId27"/>
    <p:sldLayoutId id="2147483720" r:id="rId28"/>
    <p:sldLayoutId id="2147483727" r:id="rId29"/>
    <p:sldLayoutId id="2147483728" r:id="rId30"/>
    <p:sldLayoutId id="2147483723" r:id="rId31"/>
    <p:sldLayoutId id="2147483724" r:id="rId32"/>
    <p:sldLayoutId id="2147483713" r:id="rId33"/>
    <p:sldLayoutId id="2147483717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02877" y="481562"/>
            <a:ext cx="7291248" cy="895457"/>
          </a:xfrm>
        </p:spPr>
        <p:txBody>
          <a:bodyPr/>
          <a:lstStyle/>
          <a:p>
            <a:r>
              <a:rPr lang="en-IN" altLang="en-US" dirty="0"/>
              <a:t>Applications of Differentiation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854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80FC8-D518-4ACB-963B-620AE92F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(8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20665-FEA4-4962-858F-07B7CA9955B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981700" cy="343031"/>
          </a:xfrm>
        </p:spPr>
        <p:txBody>
          <a:bodyPr/>
          <a:lstStyle/>
          <a:p>
            <a:r>
              <a:rPr lang="en-US" altLang="en-US" dirty="0"/>
              <a:t>In general, if the </a:t>
            </a:r>
            <a:r>
              <a:rPr lang="en-US" altLang="en-US" i="1" dirty="0"/>
              <a:t>n</a:t>
            </a:r>
            <a:r>
              <a:rPr lang="en-US" altLang="en-US" dirty="0"/>
              <a:t>th approximation is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n</a:t>
            </a:r>
            <a:r>
              <a:rPr lang="en-US" altLang="en-US" dirty="0"/>
              <a:t> and</a:t>
            </a:r>
            <a:endParaRPr lang="en-US" dirty="0"/>
          </a:p>
        </p:txBody>
      </p:sp>
      <p:graphicFrame>
        <p:nvGraphicFramePr>
          <p:cNvPr id="12" name="Content Placeholder 7" descr="f prime (x _n)  ! = 0,">
            <a:extLst>
              <a:ext uri="{FF2B5EF4-FFF2-40B4-BE49-F238E27FC236}">
                <a16:creationId xmlns:a16="http://schemas.microsoft.com/office/drawing/2014/main" xmlns="" id="{E032AAE0-A4DF-427D-A83C-7B72EB7017E8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60256686"/>
              </p:ext>
            </p:extLst>
          </p:nvPr>
        </p:nvGraphicFramePr>
        <p:xfrm>
          <a:off x="6742113" y="1265238"/>
          <a:ext cx="12636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0" name="Equation" r:id="rId3" imgW="1155600" imgH="355320" progId="Equation.DSMT4">
                  <p:embed/>
                </p:oleObj>
              </mc:Choice>
              <mc:Fallback>
                <p:oleObj name="Equation" r:id="rId3" imgW="1155600" imgH="35532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xmlns="" id="{E032AAE0-A4DF-427D-A83C-7B72EB701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2113" y="1265238"/>
                        <a:ext cx="126365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28"/>
          </p:nvPr>
        </p:nvSpPr>
        <p:spPr>
          <a:xfrm>
            <a:off x="8141602" y="1279208"/>
            <a:ext cx="1926728" cy="364714"/>
          </a:xfrm>
        </p:spPr>
        <p:txBody>
          <a:bodyPr/>
          <a:lstStyle/>
          <a:p>
            <a:r>
              <a:rPr lang="en-US" altLang="en-US" dirty="0"/>
              <a:t>then the next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9"/>
          </p:nvPr>
        </p:nvSpPr>
        <p:spPr>
          <a:xfrm>
            <a:off x="736600" y="1632081"/>
            <a:ext cx="3476812" cy="401467"/>
          </a:xfrm>
        </p:spPr>
        <p:txBody>
          <a:bodyPr/>
          <a:lstStyle/>
          <a:p>
            <a:r>
              <a:rPr lang="en-US" altLang="en-US" dirty="0"/>
              <a:t>approximation is given by</a:t>
            </a:r>
            <a:endParaRPr lang="en-US" dirty="0"/>
          </a:p>
        </p:txBody>
      </p:sp>
      <p:graphicFrame>
        <p:nvGraphicFramePr>
          <p:cNvPr id="8" name="Content Placeholder 7" descr="Equation label 2. (x_n + 1) = ((x_n) minus (f(x_n)∕f prime (x_n))).">
            <a:extLst>
              <a:ext uri="{FF2B5EF4-FFF2-40B4-BE49-F238E27FC236}">
                <a16:creationId xmlns:a16="http://schemas.microsoft.com/office/drawing/2014/main" xmlns="" id="{E032AAE0-A4DF-427D-A83C-7B72EB7017E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623192457"/>
              </p:ext>
            </p:extLst>
          </p:nvPr>
        </p:nvGraphicFramePr>
        <p:xfrm>
          <a:off x="4446588" y="2332038"/>
          <a:ext cx="27813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1" name="Equation" r:id="rId5" imgW="2387520" imgH="736560" progId="Equation.DSMT4">
                  <p:embed/>
                </p:oleObj>
              </mc:Choice>
              <mc:Fallback>
                <p:oleObj name="Equation" r:id="rId5" imgW="238752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C882788E-8DDA-43C9-87AB-5A26E4325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6588" y="2332038"/>
                        <a:ext cx="2781300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83A944-9A4B-432B-849F-80B68422C1E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474791"/>
            <a:ext cx="10712450" cy="695166"/>
          </a:xfrm>
        </p:spPr>
        <p:txBody>
          <a:bodyPr/>
          <a:lstStyle/>
          <a:p>
            <a:r>
              <a:rPr lang="en-US" altLang="en-US" dirty="0"/>
              <a:t>If the numbers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n</a:t>
            </a:r>
            <a:r>
              <a:rPr lang="en-US" altLang="en-US" dirty="0"/>
              <a:t> become closer and closer to </a:t>
            </a:r>
            <a:r>
              <a:rPr lang="en-US" altLang="en-US" i="1" dirty="0"/>
              <a:t>r</a:t>
            </a:r>
            <a:r>
              <a:rPr lang="en-US" altLang="en-US" dirty="0"/>
              <a:t> as </a:t>
            </a:r>
            <a:r>
              <a:rPr lang="en-US" altLang="en-US" i="1" dirty="0"/>
              <a:t>n</a:t>
            </a:r>
            <a:r>
              <a:rPr lang="en-US" altLang="en-US" dirty="0"/>
              <a:t> becomes large, then we say that the sequence </a:t>
            </a:r>
            <a:r>
              <a:rPr lang="en-US" altLang="en-US" i="1" dirty="0"/>
              <a:t>converges </a:t>
            </a:r>
            <a:r>
              <a:rPr lang="en-US" altLang="en-US" dirty="0"/>
              <a:t>to </a:t>
            </a:r>
            <a:r>
              <a:rPr lang="en-US" altLang="en-US" i="1" dirty="0"/>
              <a:t>r</a:t>
            </a:r>
            <a:r>
              <a:rPr lang="en-US" altLang="en-US" dirty="0"/>
              <a:t> and we write</a:t>
            </a:r>
            <a:endParaRPr lang="en-US" dirty="0"/>
          </a:p>
        </p:txBody>
      </p:sp>
      <p:graphicFrame>
        <p:nvGraphicFramePr>
          <p:cNvPr id="11" name="Content Placeholder 10" descr="lim_(n rightarrow infinity) (x_n) = r">
            <a:extLst>
              <a:ext uri="{FF2B5EF4-FFF2-40B4-BE49-F238E27FC236}">
                <a16:creationId xmlns:a16="http://schemas.microsoft.com/office/drawing/2014/main" xmlns="" id="{AA9FBAA5-6841-4075-A44E-732CEA54EFC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719583577"/>
              </p:ext>
            </p:extLst>
          </p:nvPr>
        </p:nvGraphicFramePr>
        <p:xfrm>
          <a:off x="4468844" y="4392122"/>
          <a:ext cx="1479543" cy="56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2" name="Equation" r:id="rId7" imgW="1155600" imgH="444240" progId="Equation.DSMT4">
                  <p:embed/>
                </p:oleObj>
              </mc:Choice>
              <mc:Fallback>
                <p:oleObj name="Equation" r:id="rId7" imgW="1155600" imgH="4442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xmlns="" id="{15E4C6AF-5E59-4A25-8984-B3D5839ED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8844" y="4392122"/>
                        <a:ext cx="1479543" cy="56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36683-CA04-4947-A061-F03388D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2971B5-92E6-4578-8495-90DFC2CC263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38200" y="1289050"/>
            <a:ext cx="10617200" cy="302622"/>
          </a:xfrm>
        </p:spPr>
        <p:txBody>
          <a:bodyPr/>
          <a:lstStyle/>
          <a:p>
            <a:r>
              <a:rPr lang="en-US" altLang="en-US" dirty="0"/>
              <a:t>Starting with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= 2, find the third approximation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 to the </a:t>
            </a:r>
            <a:r>
              <a:rPr lang="en-US" dirty="0"/>
              <a:t>solution </a:t>
            </a:r>
            <a:r>
              <a:rPr lang="en-US" altLang="en-US" dirty="0"/>
              <a:t>of the equation</a:t>
            </a:r>
            <a:endParaRPr lang="en-US" dirty="0"/>
          </a:p>
        </p:txBody>
      </p:sp>
      <p:graphicFrame>
        <p:nvGraphicFramePr>
          <p:cNvPr id="12" name="Content Placeholder 11" descr="x^3 minus 2 x minus 5 = 0.">
            <a:extLst>
              <a:ext uri="{FF2B5EF4-FFF2-40B4-BE49-F238E27FC236}">
                <a16:creationId xmlns:a16="http://schemas.microsoft.com/office/drawing/2014/main" xmlns="" id="{23616880-534A-4316-B5DF-2074A562FA7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1426900"/>
              </p:ext>
            </p:extLst>
          </p:nvPr>
        </p:nvGraphicFramePr>
        <p:xfrm>
          <a:off x="2045183" y="1591672"/>
          <a:ext cx="2003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62" name="Equation" r:id="rId3" imgW="1854000" imgH="317160" progId="Equation.DSMT4">
                  <p:embed/>
                </p:oleObj>
              </mc:Choice>
              <mc:Fallback>
                <p:oleObj name="Equation" r:id="rId3" imgW="185400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8707F69A-7C43-419E-91D9-186E38B29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183" y="1591672"/>
                        <a:ext cx="200342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0DA11C9-D54F-4B80-931C-85955DFC851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38200" y="2322295"/>
            <a:ext cx="10515600" cy="810650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We apply Newton’s method with.</a:t>
            </a:r>
            <a:endParaRPr lang="en-US" dirty="0"/>
          </a:p>
        </p:txBody>
      </p:sp>
      <p:graphicFrame>
        <p:nvGraphicFramePr>
          <p:cNvPr id="17" name="Content Placeholder 16" descr="f(x) = x^3 minus 2 x minus 5 and f prime (x) = 3 x^2 minus 2">
            <a:extLst>
              <a:ext uri="{FF2B5EF4-FFF2-40B4-BE49-F238E27FC236}">
                <a16:creationId xmlns:a16="http://schemas.microsoft.com/office/drawing/2014/main" xmlns="" id="{0AB7F37E-0E1E-489B-9414-A5FF3E1810D8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640727742"/>
              </p:ext>
            </p:extLst>
          </p:nvPr>
        </p:nvGraphicFramePr>
        <p:xfrm>
          <a:off x="3752850" y="3394075"/>
          <a:ext cx="468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63" name="Equation" r:id="rId5" imgW="4686120" imgH="368280" progId="Equation.DSMT4">
                  <p:embed/>
                </p:oleObj>
              </mc:Choice>
              <mc:Fallback>
                <p:oleObj name="Equation" r:id="rId5" imgW="4686120" imgH="3682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xmlns="" id="{97FD94B3-5FF3-4C9F-B7E4-9845B0E209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2850" y="3394075"/>
                        <a:ext cx="4686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5CB49C5-6F81-446A-AF1E-3AB5E1096E3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38200" y="4047347"/>
            <a:ext cx="10718800" cy="961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Newton himself used this equation to illustrate his method and he chose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= 2 after some experimentation because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\</a:t>
            </a:r>
            <a:r>
              <a:rPr lang="en-US" altLang="en-US" dirty="0" smtClean="0"/>
              <a:t>(1</a:t>
            </a:r>
            <a:r>
              <a:rPr lang="en-US" altLang="en-US" dirty="0"/>
              <a:t>) = −6,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2) = −1, and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3) = 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4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3DFCA-BFD8-48E2-B6CF-A577134A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(1 of 2)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2CD494-C2EB-4219-9F2D-BEEF109A9A8C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altLang="en-US" dirty="0"/>
              <a:t>Equation 2 becomes</a:t>
            </a:r>
          </a:p>
        </p:txBody>
      </p:sp>
      <p:graphicFrame>
        <p:nvGraphicFramePr>
          <p:cNvPr id="12" name="Content Placeholder 11" descr="(x_n + 1) = ((x_n) minus (f(x_n)/f prime (x_n)))  =  (x_n) minus ((x_n^3 minus 2x_n minus 5)/(3x_n^2 minus 2))">
            <a:extLst>
              <a:ext uri="{FF2B5EF4-FFF2-40B4-BE49-F238E27FC236}">
                <a16:creationId xmlns:a16="http://schemas.microsoft.com/office/drawing/2014/main" xmlns="" id="{9A72AEF3-50FC-4A36-8E85-A12407CA1CE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65624667"/>
              </p:ext>
            </p:extLst>
          </p:nvPr>
        </p:nvGraphicFramePr>
        <p:xfrm>
          <a:off x="4473029" y="1857375"/>
          <a:ext cx="4188918" cy="82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89" name="Equation" r:id="rId3" imgW="4254480" imgH="838080" progId="Equation.DSMT4">
                  <p:embed/>
                </p:oleObj>
              </mc:Choice>
              <mc:Fallback>
                <p:oleObj name="Equation" r:id="rId3" imgW="4254480" imgH="838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D4C7F2B4-EFA3-4DF4-9DDF-0814058460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3029" y="1857375"/>
                        <a:ext cx="4188918" cy="82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0240A8-B55D-46E2-842C-78589BCCA90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2950" y="2929502"/>
            <a:ext cx="2720708" cy="396404"/>
          </a:xfrm>
        </p:spPr>
        <p:txBody>
          <a:bodyPr/>
          <a:lstStyle/>
          <a:p>
            <a:r>
              <a:rPr lang="en-US" altLang="en-US" dirty="0"/>
              <a:t>With </a:t>
            </a:r>
            <a:r>
              <a:rPr lang="en-US" altLang="en-US" i="1" dirty="0"/>
              <a:t>n</a:t>
            </a:r>
            <a:r>
              <a:rPr lang="en-US" altLang="en-US" dirty="0"/>
              <a:t> = 1 we have</a:t>
            </a:r>
          </a:p>
        </p:txBody>
      </p:sp>
      <p:graphicFrame>
        <p:nvGraphicFramePr>
          <p:cNvPr id="17" name="Content Placeholder 13" descr="(x_2) = (x_1 minus (f(x_1)∕f prime (x_1))  =  (x_1) minus ((x_1^3 minus 2 x_1 minus 5)∕(3 x_1^2 minus 2)).&#10;=  (2) minus ((2^3 minus 2(2) minus 5)∕(3(2)^2 minus 2)).&#10;=  (2.1)">
            <a:extLst>
              <a:ext uri="{FF2B5EF4-FFF2-40B4-BE49-F238E27FC236}">
                <a16:creationId xmlns:a16="http://schemas.microsoft.com/office/drawing/2014/main" xmlns="" id="{63021D90-427A-4A14-A8E7-828581D1A6CC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670535360"/>
              </p:ext>
            </p:extLst>
          </p:nvPr>
        </p:nvGraphicFramePr>
        <p:xfrm>
          <a:off x="4605181" y="3325906"/>
          <a:ext cx="4056765" cy="208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90" name="Equation" r:id="rId5" imgW="4165560" imgH="2145960" progId="Equation.DSMT4">
                  <p:embed/>
                </p:oleObj>
              </mc:Choice>
              <mc:Fallback>
                <p:oleObj name="Equation" r:id="rId5" imgW="4165560" imgH="2145960" progId="Equation.DSMT4">
                  <p:embed/>
                  <p:pic>
                    <p:nvPicPr>
                      <p:cNvPr id="14" name="Content Placeholder 13">
                        <a:extLst>
                          <a:ext uri="{FF2B5EF4-FFF2-40B4-BE49-F238E27FC236}">
                            <a16:creationId xmlns:a16="http://schemas.microsoft.com/office/drawing/2014/main" xmlns="" id="{6298E725-81C8-4AE1-B068-A46BF1BCBA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5181" y="3325906"/>
                        <a:ext cx="4056765" cy="2089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9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5F4646-9521-4549-881C-D5728D0C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 </a:t>
            </a:r>
            <a:r>
              <a:rPr lang="en-US" altLang="en-US" b="0" dirty="0"/>
              <a:t>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8D985-9635-45DD-A28F-F832C92DAE6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541611" cy="333562"/>
          </a:xfrm>
        </p:spPr>
        <p:txBody>
          <a:bodyPr/>
          <a:lstStyle/>
          <a:p>
            <a:r>
              <a:rPr lang="en-US" altLang="en-US" dirty="0"/>
              <a:t>Then with </a:t>
            </a:r>
            <a:r>
              <a:rPr lang="en-US" altLang="en-US" i="1" dirty="0"/>
              <a:t>n</a:t>
            </a:r>
            <a:r>
              <a:rPr lang="en-US" altLang="en-US" dirty="0"/>
              <a:t> = 2 we obtain</a:t>
            </a:r>
          </a:p>
        </p:txBody>
      </p:sp>
      <p:graphicFrame>
        <p:nvGraphicFramePr>
          <p:cNvPr id="15" name="Content Placeholder 14" descr="(x_3) = (x_2) minus ((x_2^3 minus 2 x_2 minus 5)∕(3x_2^2 minus 2)),  &#10;=  (2.1) minus ((2.1)^3 minus 2(2.1) minus 5)∕(3(2.1)^2 minus 2)), approximately (2.0946)">
            <a:extLst>
              <a:ext uri="{FF2B5EF4-FFF2-40B4-BE49-F238E27FC236}">
                <a16:creationId xmlns:a16="http://schemas.microsoft.com/office/drawing/2014/main" xmlns="" id="{D0E6F150-FA2B-4EC7-88B4-7098B263818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785191816"/>
              </p:ext>
            </p:extLst>
          </p:nvPr>
        </p:nvGraphicFramePr>
        <p:xfrm>
          <a:off x="4278211" y="1992287"/>
          <a:ext cx="3655023" cy="2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95" name="Equation" r:id="rId3" imgW="3593880" imgH="2209680" progId="Equation.DSMT4">
                  <p:embed/>
                </p:oleObj>
              </mc:Choice>
              <mc:Fallback>
                <p:oleObj name="Equation" r:id="rId3" imgW="3593880" imgH="22096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xmlns="" id="{2E8E1088-FEA9-4DA0-98C6-5971E2214E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211" y="1992287"/>
                        <a:ext cx="3655023" cy="2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49D818B-4B8F-4D3A-8358-F56D33854A3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677051"/>
            <a:ext cx="10712450" cy="7684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It turns out that this third approximation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 ≈ 2.0946 is accurate to four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5672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4.8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Newton’s Method</a:t>
            </a:r>
            <a:endParaRPr lang="en-IN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9161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81B96-36AD-454F-A8DB-1D53AF7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(1 of 8)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E3B24D-C1EF-4F69-95F9-C1C46FD3A46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617200" cy="179228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Suppose that a car dealer offers to sell you a car for $18,000 or for payments of $375 per month for five years. You would like to know what monthly interest rate the dealer is, in effect, charging you.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To find the answer, you have to solve the equation</a:t>
            </a:r>
          </a:p>
        </p:txBody>
      </p:sp>
      <p:graphicFrame>
        <p:nvGraphicFramePr>
          <p:cNvPr id="20" name="Content Placeholder 19" descr="Equation label 1. 48 times (1 + x)^60 minus (1 + x) 60 + 1 = 0.">
            <a:extLst>
              <a:ext uri="{FF2B5EF4-FFF2-40B4-BE49-F238E27FC236}">
                <a16:creationId xmlns:a16="http://schemas.microsoft.com/office/drawing/2014/main" xmlns="" id="{D1444E96-A0D2-451B-8D05-0D3F50EF734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80930392"/>
              </p:ext>
            </p:extLst>
          </p:nvPr>
        </p:nvGraphicFramePr>
        <p:xfrm>
          <a:off x="3819525" y="3082925"/>
          <a:ext cx="44497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34" name="Equation" r:id="rId4" imgW="3860640" imgH="368280" progId="Equation.DSMT4">
                  <p:embed/>
                </p:oleObj>
              </mc:Choice>
              <mc:Fallback>
                <p:oleObj name="Equation" r:id="rId4" imgW="3860640" imgH="3682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xmlns="" id="{04B6BAD0-94FE-4787-B3FB-7164AD34F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9525" y="3082925"/>
                        <a:ext cx="4449763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5162F3-A7F0-4B70-9804-602F3775010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876581"/>
            <a:ext cx="10617200" cy="765757"/>
          </a:xfrm>
        </p:spPr>
        <p:txBody>
          <a:bodyPr/>
          <a:lstStyle/>
          <a:p>
            <a:r>
              <a:rPr lang="en-US" altLang="en-US" dirty="0"/>
              <a:t>We can find an </a:t>
            </a:r>
            <a:r>
              <a:rPr lang="en-US" altLang="en-US" i="1" dirty="0"/>
              <a:t>approximate </a:t>
            </a:r>
            <a:r>
              <a:rPr lang="en-US" altLang="en-US" dirty="0"/>
              <a:t>solution to Equation 1 by plotting the left side of the equation </a:t>
            </a:r>
            <a:r>
              <a:rPr lang="en-US" dirty="0"/>
              <a:t>and finding the </a:t>
            </a:r>
            <a:r>
              <a:rPr lang="en-US" i="1" dirty="0"/>
              <a:t>x</a:t>
            </a:r>
            <a:r>
              <a:rPr lang="en-US" dirty="0"/>
              <a:t>-intercepts.</a:t>
            </a:r>
          </a:p>
        </p:txBody>
      </p:sp>
    </p:spTree>
    <p:extLst>
      <p:ext uri="{BB962C8B-B14F-4D97-AF65-F5344CB8AC3E}">
        <p14:creationId xmlns:p14="http://schemas.microsoft.com/office/powerpoint/2010/main" val="25024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15915-3F23-4418-B9CE-DB310704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(2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4407C-BD19-4DFD-93C9-409601301FC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48146" y="1173632"/>
            <a:ext cx="10605654" cy="669335"/>
          </a:xfrm>
        </p:spPr>
        <p:txBody>
          <a:bodyPr/>
          <a:lstStyle/>
          <a:p>
            <a:r>
              <a:rPr lang="en-US" dirty="0"/>
              <a:t>Using a graphing calculator (or computer),</a:t>
            </a:r>
            <a:r>
              <a:rPr lang="en-US" altLang="en-US" dirty="0"/>
              <a:t> and after experimenting with viewing rectangles, we produce the graph in Figure 1.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95EACD4D-E35F-439F-A660-AB4466CCA9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5656" y="3979682"/>
            <a:ext cx="10605654" cy="252687"/>
          </a:xfrm>
        </p:spPr>
        <p:txBody>
          <a:bodyPr/>
          <a:lstStyle/>
          <a:p>
            <a:pPr algn="ctr"/>
            <a:r>
              <a:rPr lang="en-US" altLang="en-US" sz="1200" b="1" dirty="0"/>
              <a:t>Figure 1</a:t>
            </a:r>
            <a:endParaRPr lang="en-US" sz="1400" dirty="0"/>
          </a:p>
        </p:txBody>
      </p:sp>
      <p:pic>
        <p:nvPicPr>
          <p:cNvPr id="25" name="Content Placeholder 24" descr="A curve is graphed on the x y coordinate plane. It starts from the origin, goes down to the right reaches a low point (0.004, negative 0.025). It again goes up and to the right cuts the x-axis to the left of (0.008, 0) and enters the first quadrant. Then it again goes up and to the right exits the top right of the viewing window.">
            <a:extLst>
              <a:ext uri="{FF2B5EF4-FFF2-40B4-BE49-F238E27FC236}">
                <a16:creationId xmlns:a16="http://schemas.microsoft.com/office/drawing/2014/main" xmlns="" id="{27B30E58-246B-40BA-8502-849D77C4BF82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3"/>
          <a:stretch>
            <a:fillRect/>
          </a:stretch>
        </p:blipFill>
        <p:spPr>
          <a:xfrm>
            <a:off x="4592318" y="1974470"/>
            <a:ext cx="2961102" cy="199604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5EACD4D-E35F-439F-A660-AB4466CCA9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8146" y="4280024"/>
            <a:ext cx="10605654" cy="208363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see that in addition to the solution </a:t>
            </a:r>
            <a:r>
              <a:rPr lang="en-US" altLang="en-US" i="1" dirty="0"/>
              <a:t>x</a:t>
            </a:r>
            <a:r>
              <a:rPr lang="en-US" altLang="en-US" dirty="0"/>
              <a:t> = 0, which doesn’t interest us, there is a solution between 0.007 and 0.008. Zooming in </a:t>
            </a:r>
            <a:r>
              <a:rPr lang="en-US" dirty="0"/>
              <a:t>that the </a:t>
            </a:r>
            <a:r>
              <a:rPr lang="en-US" i="1" dirty="0"/>
              <a:t>x</a:t>
            </a:r>
            <a:r>
              <a:rPr lang="en-US" dirty="0"/>
              <a:t>-intercept is approximately 0.0076.</a:t>
            </a:r>
            <a:endParaRPr lang="en-US" alt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If we need more accuracy than graphing provides, we can use a calculator or computer algebra system to solve the equation numerically.</a:t>
            </a:r>
          </a:p>
        </p:txBody>
      </p:sp>
    </p:spTree>
    <p:extLst>
      <p:ext uri="{BB962C8B-B14F-4D97-AF65-F5344CB8AC3E}">
        <p14:creationId xmlns:p14="http://schemas.microsoft.com/office/powerpoint/2010/main" val="208558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E0C0E2-B7BB-42AC-8B86-3AFCAF15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(3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C7934-D361-4872-8491-C5820A8BC8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23812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If we do so, we find that the solution, correct to nine decimal places, is 0.007628603.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altLang="en-US" dirty="0"/>
              <a:t>How do these devices solve equations</a:t>
            </a:r>
            <a:r>
              <a:rPr lang="en-US" altLang="en-US" dirty="0"/>
              <a:t>? They use a variety of methods, but most of them make some use of </a:t>
            </a:r>
            <a:r>
              <a:rPr lang="en-US" altLang="en-US" b="1" dirty="0"/>
              <a:t>Newton’s method</a:t>
            </a:r>
            <a:r>
              <a:rPr lang="en-US" altLang="en-US" dirty="0"/>
              <a:t>, also called the </a:t>
            </a:r>
            <a:r>
              <a:rPr lang="en-US" altLang="en-US" b="1" dirty="0"/>
              <a:t>Newton-Raphson method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will explain how this method works, partly to show what happens inside a calculator or computer, and partly as an application of the idea of linear approximation.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D441A-BA79-4553-A4D6-51EC6F00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(4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C9E57D-D3E0-48F3-A3A5-B1CCDC65D2F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672105"/>
          </a:xfrm>
        </p:spPr>
        <p:txBody>
          <a:bodyPr/>
          <a:lstStyle/>
          <a:p>
            <a:r>
              <a:rPr lang="en-US" altLang="en-US" dirty="0"/>
              <a:t>The geometry behind Newton’s method is shown in Figure 2, where the </a:t>
            </a:r>
            <a:r>
              <a:rPr lang="en-US" dirty="0"/>
              <a:t>solution </a:t>
            </a:r>
            <a:r>
              <a:rPr lang="en-US" altLang="en-US" dirty="0"/>
              <a:t>that we are trying to find is labeled </a:t>
            </a:r>
            <a:r>
              <a:rPr lang="en-US" altLang="en-US" i="1" dirty="0"/>
              <a:t>r </a:t>
            </a:r>
            <a:r>
              <a:rPr lang="en-US" dirty="0"/>
              <a:t>in the figure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95EACD4D-E35F-439F-A660-AB4466CCA9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5656" y="4933902"/>
            <a:ext cx="10605654" cy="252687"/>
          </a:xfrm>
        </p:spPr>
        <p:txBody>
          <a:bodyPr/>
          <a:lstStyle/>
          <a:p>
            <a:pPr algn="ctr"/>
            <a:r>
              <a:rPr lang="en-US" altLang="en-US" sz="1200" b="1" dirty="0"/>
              <a:t>Figure 2</a:t>
            </a:r>
            <a:endParaRPr lang="en-US" sz="1400" dirty="0"/>
          </a:p>
        </p:txBody>
      </p:sp>
      <p:pic>
        <p:nvPicPr>
          <p:cNvPr id="7" name="Content Placeholder 6" descr="A curve labeled y = f(x) is graphed on the x y coordinate plane. It enters from the bottom left of the viewing window in the third quadrant, goes up and to the right cuts the x-axis at the point (r, 0) and enters the first quadrant. It again goes up and to the right passes through the point (x_1, f(x_1)) and exits the top right of the viewing window. A dotted perpendicular line is graphed from the point (x_1, f(x_1)) to the x-axis. It cuts the x-axis at the point (x_1, 0). Another increasing line labeled L is drawn through the points (x_1, f(x_1)) and (x_2, 0).">
            <a:extLst>
              <a:ext uri="{FF2B5EF4-FFF2-40B4-BE49-F238E27FC236}">
                <a16:creationId xmlns:a16="http://schemas.microsoft.com/office/drawing/2014/main" xmlns="" id="{93FFD26E-CD85-422E-99DE-29256B030A90}"/>
              </a:ext>
            </a:extLst>
          </p:cNvPr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3316"/>
          <a:stretch>
            <a:fillRect/>
          </a:stretch>
        </p:blipFill>
        <p:spPr bwMode="auto">
          <a:xfrm>
            <a:off x="4088100" y="2107017"/>
            <a:ext cx="3840191" cy="270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6C243D-B47B-488C-90CB-17F21107E0D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5261539"/>
            <a:ext cx="10712450" cy="747486"/>
          </a:xfrm>
        </p:spPr>
        <p:txBody>
          <a:bodyPr/>
          <a:lstStyle/>
          <a:p>
            <a:r>
              <a:rPr lang="en-US" altLang="en-US" dirty="0"/>
              <a:t>We start with a first approximation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which is obtained by guessing, or from a rough sketch of the graph of </a:t>
            </a:r>
            <a:r>
              <a:rPr lang="en-US" altLang="en-US" i="1" dirty="0"/>
              <a:t>f</a:t>
            </a:r>
            <a:r>
              <a:rPr lang="en-US" altLang="en-US" dirty="0"/>
              <a:t>, or from a computer-generated graph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7AD3005-6CA9-470E-AEA9-A569DA0A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(5 of 8)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C46B3BF-629A-441F-8DA9-2216E386B60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49"/>
            <a:ext cx="10809941" cy="238354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Consider the tangent line </a:t>
            </a:r>
            <a:r>
              <a:rPr lang="en-US" altLang="en-US" i="1" dirty="0"/>
              <a:t>L</a:t>
            </a:r>
            <a:r>
              <a:rPr lang="en-US" altLang="en-US" dirty="0"/>
              <a:t> to the curve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4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at the point 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sz="5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)) and look at the </a:t>
            </a:r>
            <a:r>
              <a:rPr lang="en-US" altLang="en-US" i="1" dirty="0"/>
              <a:t>x</a:t>
            </a:r>
            <a:r>
              <a:rPr lang="en-US" altLang="en-US" dirty="0"/>
              <a:t>-intercept of </a:t>
            </a:r>
            <a:r>
              <a:rPr lang="en-US" altLang="en-US" i="1" dirty="0"/>
              <a:t>L</a:t>
            </a:r>
            <a:r>
              <a:rPr lang="en-US" altLang="en-US" dirty="0"/>
              <a:t>, labeled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idea behind Newton’s method is that the tangent line is close to the curve and so its </a:t>
            </a:r>
            <a:r>
              <a:rPr lang="en-US" altLang="en-US" i="1" dirty="0"/>
              <a:t>x</a:t>
            </a:r>
            <a:r>
              <a:rPr lang="en-US" altLang="en-US" dirty="0"/>
              <a:t>-intercept,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is close to the </a:t>
            </a:r>
            <a:r>
              <a:rPr lang="en-US" altLang="en-US" i="1" dirty="0"/>
              <a:t>x</a:t>
            </a:r>
            <a:r>
              <a:rPr lang="en-US" altLang="en-US" dirty="0"/>
              <a:t>-intercept of the curve (namely, the root </a:t>
            </a:r>
            <a:r>
              <a:rPr lang="en-US" altLang="en-US" i="1" dirty="0"/>
              <a:t>r </a:t>
            </a:r>
            <a:r>
              <a:rPr lang="en-US" altLang="en-US" dirty="0"/>
              <a:t>that we are seeking). Because the tangent is a line, we can easily find its </a:t>
            </a:r>
            <a:r>
              <a:rPr lang="en-US" altLang="en-US" i="1" dirty="0"/>
              <a:t>x</a:t>
            </a:r>
            <a:r>
              <a:rPr lang="en-US" altLang="en-US" dirty="0"/>
              <a:t>-intercept.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5"/>
          </p:nvPr>
        </p:nvSpPr>
        <p:spPr>
          <a:xfrm>
            <a:off x="736600" y="3872329"/>
            <a:ext cx="9886576" cy="392403"/>
          </a:xfrm>
        </p:spPr>
        <p:txBody>
          <a:bodyPr/>
          <a:lstStyle/>
          <a:p>
            <a:r>
              <a:rPr lang="en-US" altLang="en-US" dirty="0"/>
              <a:t>To find a formula for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in terms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we use the fact that the slope of </a:t>
            </a:r>
            <a:r>
              <a:rPr lang="en-US" altLang="en-US" i="1" dirty="0"/>
              <a:t>L </a:t>
            </a:r>
            <a:r>
              <a:rPr lang="en-US" altLang="en-US" dirty="0"/>
              <a:t>is</a:t>
            </a:r>
            <a:endParaRPr lang="en-IN" dirty="0"/>
          </a:p>
        </p:txBody>
      </p:sp>
      <p:graphicFrame>
        <p:nvGraphicFramePr>
          <p:cNvPr id="11" name="Content Placeholder 16" descr="f prime (x_1),">
            <a:extLst>
              <a:ext uri="{FF2B5EF4-FFF2-40B4-BE49-F238E27FC236}">
                <a16:creationId xmlns:a16="http://schemas.microsoft.com/office/drawing/2014/main" xmlns="" id="{E7052852-D12C-4330-9880-3A9ACF3B0B66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958185863"/>
              </p:ext>
            </p:extLst>
          </p:nvPr>
        </p:nvGraphicFramePr>
        <p:xfrm>
          <a:off x="10655300" y="3872329"/>
          <a:ext cx="698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04" name="Equation" r:id="rId3" imgW="698400" imgH="355320" progId="Equation.DSMT4">
                  <p:embed/>
                </p:oleObj>
              </mc:Choice>
              <mc:Fallback>
                <p:oleObj name="Equation" r:id="rId3" imgW="698400" imgH="355320" progId="Equation.DSMT4">
                  <p:embed/>
                  <p:pic>
                    <p:nvPicPr>
                      <p:cNvPr id="17" name="Content Placeholder 16">
                        <a:extLst>
                          <a:ext uri="{FF2B5EF4-FFF2-40B4-BE49-F238E27FC236}">
                            <a16:creationId xmlns:a16="http://schemas.microsoft.com/office/drawing/2014/main" xmlns="" id="{E7052852-D12C-4330-9880-3A9ACF3B0B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5300" y="3872329"/>
                        <a:ext cx="698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7"/>
          </p:nvPr>
        </p:nvSpPr>
        <p:spPr>
          <a:xfrm>
            <a:off x="751590" y="4198704"/>
            <a:ext cx="2392082" cy="376246"/>
          </a:xfrm>
        </p:spPr>
        <p:txBody>
          <a:bodyPr/>
          <a:lstStyle/>
          <a:p>
            <a:r>
              <a:rPr lang="en-US" altLang="en-US" dirty="0"/>
              <a:t>so its equation is</a:t>
            </a:r>
            <a:endParaRPr lang="en-US" dirty="0"/>
          </a:p>
        </p:txBody>
      </p:sp>
      <p:graphicFrame>
        <p:nvGraphicFramePr>
          <p:cNvPr id="17" name="Content Placeholder 16" descr="y minus f(x_1) =  f prime (x_1) (x minus x_1)">
            <a:extLst>
              <a:ext uri="{FF2B5EF4-FFF2-40B4-BE49-F238E27FC236}">
                <a16:creationId xmlns:a16="http://schemas.microsoft.com/office/drawing/2014/main" xmlns="" id="{E7052852-D12C-4330-9880-3A9ACF3B0B6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39919739"/>
              </p:ext>
            </p:extLst>
          </p:nvPr>
        </p:nvGraphicFramePr>
        <p:xfrm>
          <a:off x="4511363" y="4663681"/>
          <a:ext cx="274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05" name="Equation" r:id="rId5" imgW="2743200" imgH="355320" progId="Equation.DSMT4">
                  <p:embed/>
                </p:oleObj>
              </mc:Choice>
              <mc:Fallback>
                <p:oleObj name="Equation" r:id="rId5" imgW="27432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xmlns="" id="{141B8D54-4444-475A-AA45-3EB22D1EA0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363" y="4663681"/>
                        <a:ext cx="2743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92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9D447-A36A-47FB-ABAB-7395AC28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(6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6E224-2596-41C9-8F97-29815708FAD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1078882" cy="423209"/>
          </a:xfrm>
        </p:spPr>
        <p:txBody>
          <a:bodyPr/>
          <a:lstStyle/>
          <a:p>
            <a:r>
              <a:rPr lang="en-US" altLang="en-US" dirty="0"/>
              <a:t>Since the </a:t>
            </a:r>
            <a:r>
              <a:rPr lang="en-US" altLang="en-US" i="1" dirty="0"/>
              <a:t>x</a:t>
            </a:r>
            <a:r>
              <a:rPr lang="en-US" altLang="en-US" dirty="0"/>
              <a:t>-intercept of </a:t>
            </a:r>
            <a:r>
              <a:rPr lang="en-US" altLang="en-US" i="1" dirty="0"/>
              <a:t>L</a:t>
            </a:r>
            <a:r>
              <a:rPr lang="en-US" altLang="en-US" dirty="0"/>
              <a:t> is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IN" altLang="en-US" dirty="0"/>
              <a:t>we know that the point (</a:t>
            </a:r>
            <a:r>
              <a:rPr lang="en-IN" altLang="en-US" i="1" dirty="0"/>
              <a:t>x</a:t>
            </a:r>
            <a:r>
              <a:rPr lang="en-IN" altLang="en-US" baseline="-25000" dirty="0"/>
              <a:t>2</a:t>
            </a:r>
            <a:r>
              <a:rPr lang="en-IN" altLang="en-US" dirty="0"/>
              <a:t>, 0)</a:t>
            </a:r>
            <a:r>
              <a:rPr lang="en-IN" altLang="en-US" i="1" dirty="0"/>
              <a:t> </a:t>
            </a:r>
            <a:r>
              <a:rPr lang="en-IN" altLang="en-US" dirty="0"/>
              <a:t>is on the line, and so</a:t>
            </a:r>
            <a:endParaRPr lang="en-US" dirty="0"/>
          </a:p>
        </p:txBody>
      </p:sp>
      <p:graphicFrame>
        <p:nvGraphicFramePr>
          <p:cNvPr id="12" name="Content Placeholder 11" descr="0 minus f(x_1) = f prime (x_1) (x_2 minus x_1)">
            <a:extLst>
              <a:ext uri="{FF2B5EF4-FFF2-40B4-BE49-F238E27FC236}">
                <a16:creationId xmlns:a16="http://schemas.microsoft.com/office/drawing/2014/main" xmlns="" id="{F349790E-AE7E-4806-80BD-9EFC1BD1672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326127178"/>
              </p:ext>
            </p:extLst>
          </p:nvPr>
        </p:nvGraphicFramePr>
        <p:xfrm>
          <a:off x="4676775" y="1881188"/>
          <a:ext cx="283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1" name="Equation" r:id="rId4" imgW="2831760" imgH="355320" progId="Equation.DSMT4">
                  <p:embed/>
                </p:oleObj>
              </mc:Choice>
              <mc:Fallback>
                <p:oleObj name="Equation" r:id="rId4" imgW="2831760" imgH="355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15F59EF4-323A-46BD-A017-96DB2D490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6775" y="1881188"/>
                        <a:ext cx="2832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9FCFE7-3C01-452B-892B-1F6E3560B9D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864595"/>
            <a:ext cx="237873" cy="303646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10" name="Content Placeholder 11" descr="f prime (x_1) != 0">
            <a:extLst>
              <a:ext uri="{FF2B5EF4-FFF2-40B4-BE49-F238E27FC236}">
                <a16:creationId xmlns:a16="http://schemas.microsoft.com/office/drawing/2014/main" xmlns="" id="{F349790E-AE7E-4806-80BD-9EFC1BD16728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171035525"/>
              </p:ext>
            </p:extLst>
          </p:nvPr>
        </p:nvGraphicFramePr>
        <p:xfrm>
          <a:off x="992188" y="2840038"/>
          <a:ext cx="12541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2" name="Equation" r:id="rId6" imgW="1117440" imgH="355320" progId="Equation.DSMT4">
                  <p:embed/>
                </p:oleObj>
              </mc:Choice>
              <mc:Fallback>
                <p:oleObj name="Equation" r:id="rId6" imgW="1117440" imgH="355320" progId="Equation.DSMT4">
                  <p:embed/>
                  <p:pic>
                    <p:nvPicPr>
                      <p:cNvPr id="12" name="Content Placeholder 11">
                        <a:extLst>
                          <a:ext uri="{FF2B5EF4-FFF2-40B4-BE49-F238E27FC236}">
                            <a16:creationId xmlns:a16="http://schemas.microsoft.com/office/drawing/2014/main" xmlns="" id="{F349790E-AE7E-4806-80BD-9EFC1BD167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188" y="2840038"/>
                        <a:ext cx="125412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2335840" y="2844433"/>
            <a:ext cx="4611807" cy="324300"/>
          </a:xfrm>
        </p:spPr>
        <p:txBody>
          <a:bodyPr/>
          <a:lstStyle/>
          <a:p>
            <a:r>
              <a:rPr lang="en-US" altLang="en-US" dirty="0"/>
              <a:t>we can solve this equation for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:</a:t>
            </a:r>
            <a:endParaRPr lang="en-US" dirty="0"/>
          </a:p>
        </p:txBody>
      </p:sp>
      <p:graphicFrame>
        <p:nvGraphicFramePr>
          <p:cNvPr id="14" name="Content Placeholder 13" descr="x_2 =  x_1 minus (f(x_1)∕f prime (x_1))">
            <a:extLst>
              <a:ext uri="{FF2B5EF4-FFF2-40B4-BE49-F238E27FC236}">
                <a16:creationId xmlns:a16="http://schemas.microsoft.com/office/drawing/2014/main" xmlns="" id="{58EB08DF-ACC8-4AB0-A683-F6A2E5BB2133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55414596"/>
              </p:ext>
            </p:extLst>
          </p:nvPr>
        </p:nvGraphicFramePr>
        <p:xfrm>
          <a:off x="5374493" y="3365066"/>
          <a:ext cx="1962897" cy="89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3" name="Equation" r:id="rId8" imgW="1828800" imgH="838080" progId="Equation.DSMT4">
                  <p:embed/>
                </p:oleObj>
              </mc:Choice>
              <mc:Fallback>
                <p:oleObj name="Equation" r:id="rId8" imgW="1828800" imgH="838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xmlns="" id="{812FDD2E-AA80-497B-982D-29F7B4103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4493" y="3365066"/>
                        <a:ext cx="1962897" cy="89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FBA7401-4C92-4B07-9A53-FF4A64EAF47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591698"/>
            <a:ext cx="10718800" cy="143434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 use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as a second approximation to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  <a:endParaRPr lang="en-US" altLang="en-US" sz="1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Next we repeat this procedure with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replaced by the second approximation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using the tangent line at 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 smtClean="0"/>
              <a:t>f</a:t>
            </a:r>
            <a:r>
              <a:rPr lang="en-US" altLang="en-US" sz="400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5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27BBC-9B98-44BB-8137-5C7F74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Newton’s Method </a:t>
            </a:r>
            <a:r>
              <a:rPr lang="en-US" altLang="en-US" b="0" dirty="0"/>
              <a:t>(7 of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4B799-8A9D-46F2-B0E3-5E6C45BF17A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32100"/>
            <a:ext cx="10718800" cy="448670"/>
          </a:xfrm>
        </p:spPr>
        <p:txBody>
          <a:bodyPr/>
          <a:lstStyle/>
          <a:p>
            <a:r>
              <a:rPr lang="en-US" altLang="en-US" dirty="0"/>
              <a:t>This gives a third approximation:</a:t>
            </a:r>
            <a:endParaRPr lang="en-US" dirty="0"/>
          </a:p>
        </p:txBody>
      </p:sp>
      <p:graphicFrame>
        <p:nvGraphicFramePr>
          <p:cNvPr id="12" name="Content Placeholder 11" descr="(x_3) = (x_2) minus (f(x_2)∕f prime (x_2))">
            <a:extLst>
              <a:ext uri="{FF2B5EF4-FFF2-40B4-BE49-F238E27FC236}">
                <a16:creationId xmlns:a16="http://schemas.microsoft.com/office/drawing/2014/main" xmlns="" id="{CBC288B0-12A3-4023-8070-83CF8B2AFB6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157145705"/>
              </p:ext>
            </p:extLst>
          </p:nvPr>
        </p:nvGraphicFramePr>
        <p:xfrm>
          <a:off x="4716463" y="1847850"/>
          <a:ext cx="2089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8" name="Equation" r:id="rId3" imgW="1790640" imgH="761760" progId="Equation.DSMT4">
                  <p:embed/>
                </p:oleObj>
              </mc:Choice>
              <mc:Fallback>
                <p:oleObj name="Equation" r:id="rId3" imgW="1790640" imgH="7617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xmlns="" id="{274DFD63-E2DA-4A43-A110-6125489C3A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847850"/>
                        <a:ext cx="208915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88E76A4-879C-42C0-AAB2-C142E8D4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38200" y="2968679"/>
            <a:ext cx="10712450" cy="703701"/>
          </a:xfrm>
        </p:spPr>
        <p:txBody>
          <a:bodyPr/>
          <a:lstStyle/>
          <a:p>
            <a:r>
              <a:rPr lang="en-US" altLang="en-US" dirty="0"/>
              <a:t>If we keep repeating this process, we obtain a sequence of approximations 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baseline="-25000" dirty="0"/>
              <a:t>4</a:t>
            </a:r>
            <a:r>
              <a:rPr lang="en-US" altLang="en-US" dirty="0"/>
              <a:t>, . . . as shown in Figure 3.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2D2D22F-32E6-43D6-92D2-3ED7065C328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002605" y="6152857"/>
            <a:ext cx="1790700" cy="257031"/>
          </a:xfrm>
        </p:spPr>
        <p:txBody>
          <a:bodyPr/>
          <a:lstStyle/>
          <a:p>
            <a:pPr algn="ctr"/>
            <a:r>
              <a:rPr lang="en-US" altLang="en-US" sz="1200" b="1" dirty="0"/>
              <a:t>Figure 3</a:t>
            </a:r>
            <a:endParaRPr lang="en-US" sz="1200" dirty="0"/>
          </a:p>
        </p:txBody>
      </p:sp>
      <p:pic>
        <p:nvPicPr>
          <p:cNvPr id="16" name="Content Placeholder 15" descr="A curve labeled y = f(x) is graphed on the x y coordinate plane. It enters from the bottom left of the viewing window in the third quadrant, goes up and to the right cuts the x-axis at the point (r, 0) and enters the first quadrant. It again goes up and to the right passes through the point (x_1, f(x_1)) and exits the top right of the viewing window. Two dotted perpendicular lines are graphed from the points (x_2, f(x_2)) and (x_1, f(x_1)) to the x-axis. They cut the x-axis at the points (x_2, 0) and (x_1, 0). An increasing line is drawn through the points (x_1, f(x_1)) and (x_2, 0). Another two increasing lines are graphed through the point (x_2, f(x_2)). They cut the x-axis at the points (x_3, 0) and (x_4, 0) respectively from right to left.">
            <a:extLst>
              <a:ext uri="{FF2B5EF4-FFF2-40B4-BE49-F238E27FC236}">
                <a16:creationId xmlns:a16="http://schemas.microsoft.com/office/drawing/2014/main" xmlns="" id="{5891D010-5BA9-426E-8950-5EFA1CAEAAFA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5"/>
          <a:stretch>
            <a:fillRect/>
          </a:stretch>
        </p:blipFill>
        <p:spPr>
          <a:xfrm>
            <a:off x="4424778" y="3671577"/>
            <a:ext cx="3046081" cy="240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01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0B298-C6B1-4CA0-A44C-8B6FAB39D879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f856fc18-c0f7-462c-a53d-fc2610d0c4c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3520c62-91d1-4715-93cb-6b6cc6733a1f"/>
    <ds:schemaRef ds:uri="a4d2ff27-a226-42e2-a79e-c1ae662d212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778</Words>
  <Application>Microsoft Office PowerPoint</Application>
  <PresentationFormat>Custom</PresentationFormat>
  <Paragraphs>58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1_Office Theme</vt:lpstr>
      <vt:lpstr>Equation</vt:lpstr>
      <vt:lpstr>4</vt:lpstr>
      <vt:lpstr>4.8</vt:lpstr>
      <vt:lpstr>Newton’s Method (1 of 8)</vt:lpstr>
      <vt:lpstr>Newton’s Method (2 of 8)</vt:lpstr>
      <vt:lpstr>Newton’s Method (3 of 8)</vt:lpstr>
      <vt:lpstr>Newton’s Method (4 of 8)</vt:lpstr>
      <vt:lpstr>Newton’s Method (5 of 8)</vt:lpstr>
      <vt:lpstr>Newton’s Method (6 of 8)</vt:lpstr>
      <vt:lpstr>Newton’s Method (7 of 8)</vt:lpstr>
      <vt:lpstr>Newton’s Method (8 of 8)</vt:lpstr>
      <vt:lpstr>Example 1</vt:lpstr>
      <vt:lpstr>Example 1 – Solution (1 of 2)</vt:lpstr>
      <vt:lpstr>Example 1 – Solution (2 of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Harshita G. Khandagle</cp:lastModifiedBy>
  <cp:revision>1082</cp:revision>
  <cp:lastPrinted>2016-10-03T15:29:39Z</cp:lastPrinted>
  <dcterms:created xsi:type="dcterms:W3CDTF">2017-12-08T21:17:47Z</dcterms:created>
  <dcterms:modified xsi:type="dcterms:W3CDTF">2020-04-15T13:33:08Z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