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33"/>
  </p:notesMasterIdLst>
  <p:handoutMasterIdLst>
    <p:handoutMasterId r:id="rId34"/>
  </p:handoutMasterIdLst>
  <p:sldIdLst>
    <p:sldId id="620" r:id="rId6"/>
    <p:sldId id="621" r:id="rId7"/>
    <p:sldId id="604" r:id="rId8"/>
    <p:sldId id="622" r:id="rId9"/>
    <p:sldId id="623" r:id="rId10"/>
    <p:sldId id="606" r:id="rId11"/>
    <p:sldId id="607" r:id="rId12"/>
    <p:sldId id="608" r:id="rId13"/>
    <p:sldId id="609" r:id="rId14"/>
    <p:sldId id="610" r:id="rId15"/>
    <p:sldId id="611" r:id="rId16"/>
    <p:sldId id="612" r:id="rId17"/>
    <p:sldId id="624" r:id="rId18"/>
    <p:sldId id="613" r:id="rId19"/>
    <p:sldId id="614" r:id="rId20"/>
    <p:sldId id="625" r:id="rId21"/>
    <p:sldId id="626" r:id="rId22"/>
    <p:sldId id="615" r:id="rId23"/>
    <p:sldId id="569" r:id="rId24"/>
    <p:sldId id="629" r:id="rId25"/>
    <p:sldId id="630" r:id="rId26"/>
    <p:sldId id="631" r:id="rId27"/>
    <p:sldId id="632" r:id="rId28"/>
    <p:sldId id="627" r:id="rId29"/>
    <p:sldId id="616" r:id="rId30"/>
    <p:sldId id="617" r:id="rId31"/>
    <p:sldId id="618" r:id="rId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A3"/>
    <a:srgbClr val="000000"/>
    <a:srgbClr val="A30000"/>
    <a:srgbClr val="E7EFF7"/>
    <a:srgbClr val="CBDDEF"/>
    <a:srgbClr val="006298"/>
    <a:srgbClr val="FF6300"/>
    <a:srgbClr val="E9255F"/>
    <a:srgbClr val="009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57" autoAdjust="0"/>
    <p:restoredTop sz="94291" autoAdjust="0"/>
  </p:normalViewPr>
  <p:slideViewPr>
    <p:cSldViewPr snapToGrid="0" snapToObjects="1">
      <p:cViewPr varScale="1">
        <p:scale>
          <a:sx n="52" d="100"/>
          <a:sy n="52" d="100"/>
        </p:scale>
        <p:origin x="84" y="486"/>
      </p:cViewPr>
      <p:guideLst>
        <p:guide orient="horz" pos="2160"/>
        <p:guide pos="3840"/>
      </p:guideLst>
    </p:cSldViewPr>
  </p:slideViewPr>
  <p:outlineViewPr>
    <p:cViewPr>
      <p:scale>
        <a:sx n="33" d="100"/>
        <a:sy n="33" d="100"/>
      </p:scale>
      <p:origin x="0" y="3762"/>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4/17/2020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109344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4283446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65749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415304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49804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437242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217239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349579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776790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437447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48683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Trancendentals,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Trancendentals,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49220" y="1536700"/>
            <a:ext cx="8093559"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772387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656032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34269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292299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2094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2788573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266946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67258607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2" name="Rounded Rectangle 2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55271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81948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0"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4093755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57784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87069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158357066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21" r:id="rId18"/>
    <p:sldLayoutId id="2147483722" r:id="rId19"/>
    <p:sldLayoutId id="2147483714" r:id="rId20"/>
    <p:sldLayoutId id="2147483725" r:id="rId21"/>
    <p:sldLayoutId id="2147483729" r:id="rId22"/>
    <p:sldLayoutId id="2147483726" r:id="rId23"/>
    <p:sldLayoutId id="2147483718" r:id="rId24"/>
    <p:sldLayoutId id="2147483715" r:id="rId25"/>
    <p:sldLayoutId id="2147483716" r:id="rId26"/>
    <p:sldLayoutId id="2147483719" r:id="rId27"/>
    <p:sldLayoutId id="2147483720" r:id="rId28"/>
    <p:sldLayoutId id="2147483727" r:id="rId29"/>
    <p:sldLayoutId id="2147483728" r:id="rId30"/>
    <p:sldLayoutId id="2147483723" r:id="rId31"/>
    <p:sldLayoutId id="2147483724" r:id="rId32"/>
    <p:sldLayoutId id="2147483713" r:id="rId33"/>
    <p:sldLayoutId id="2147483717"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3.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4.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1.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4.bin"/><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27.bin"/><Relationship Id="rId4" Type="http://schemas.openxmlformats.org/officeDocument/2006/relationships/image" Target="../media/image3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30.bin"/><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40.wmf"/><Relationship Id="rId5" Type="http://schemas.openxmlformats.org/officeDocument/2006/relationships/oleObject" Target="../embeddings/oleObject33.bin"/><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42.wmf"/><Relationship Id="rId5" Type="http://schemas.openxmlformats.org/officeDocument/2006/relationships/oleObject" Target="../embeddings/oleObject35.bin"/><Relationship Id="rId4" Type="http://schemas.openxmlformats.org/officeDocument/2006/relationships/image" Target="../media/image41.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3.xml"/><Relationship Id="rId7" Type="http://schemas.openxmlformats.org/officeDocument/2006/relationships/image" Target="../media/image44.wmf"/><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oleObject" Target="../embeddings/oleObject37.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4</a:t>
            </a:r>
          </a:p>
        </p:txBody>
      </p:sp>
      <p:sp>
        <p:nvSpPr>
          <p:cNvPr id="6" name="Text Placeholder 5"/>
          <p:cNvSpPr>
            <a:spLocks noGrp="1"/>
          </p:cNvSpPr>
          <p:nvPr>
            <p:ph type="body" sz="quarter" idx="11"/>
          </p:nvPr>
        </p:nvSpPr>
        <p:spPr>
          <a:xfrm>
            <a:off x="2002877" y="481562"/>
            <a:ext cx="7291248" cy="895457"/>
          </a:xfrm>
        </p:spPr>
        <p:txBody>
          <a:bodyPr/>
          <a:lstStyle/>
          <a:p>
            <a:r>
              <a:rPr lang="en-IN" altLang="en-US" dirty="0"/>
              <a:t>Applications of Differentiation</a:t>
            </a:r>
            <a:endParaRPr lang="en-US" dirty="0"/>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440675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B7800-1F0B-47DA-9AB4-8AA970FEAD68}"/>
              </a:ext>
            </a:extLst>
          </p:cNvPr>
          <p:cNvSpPr>
            <a:spLocks noGrp="1"/>
          </p:cNvSpPr>
          <p:nvPr>
            <p:ph type="title"/>
          </p:nvPr>
        </p:nvSpPr>
        <p:spPr/>
        <p:txBody>
          <a:bodyPr/>
          <a:lstStyle/>
          <a:p>
            <a:r>
              <a:rPr lang="en-US" altLang="en-US" dirty="0"/>
              <a:t>Example 1 – Solution </a:t>
            </a:r>
            <a:r>
              <a:rPr lang="en-US" altLang="en-US" b="0" dirty="0"/>
              <a:t>(1 of 3)</a:t>
            </a:r>
            <a:endParaRPr lang="en-IN" b="0" dirty="0"/>
          </a:p>
        </p:txBody>
      </p:sp>
      <p:sp>
        <p:nvSpPr>
          <p:cNvPr id="3" name="Content Placeholder 2">
            <a:extLst>
              <a:ext uri="{FF2B5EF4-FFF2-40B4-BE49-F238E27FC236}">
                <a16:creationId xmlns:a16="http://schemas.microsoft.com/office/drawing/2014/main" xmlns="" id="{A2246A8B-94B4-409C-8E1A-108CA2CA0E37}"/>
              </a:ext>
            </a:extLst>
          </p:cNvPr>
          <p:cNvSpPr>
            <a:spLocks noGrp="1"/>
          </p:cNvSpPr>
          <p:nvPr>
            <p:ph sz="quarter" idx="23"/>
          </p:nvPr>
        </p:nvSpPr>
        <p:spPr>
          <a:xfrm>
            <a:off x="736600" y="1289050"/>
            <a:ext cx="2423160" cy="316230"/>
          </a:xfrm>
        </p:spPr>
        <p:txBody>
          <a:bodyPr/>
          <a:lstStyle/>
          <a:p>
            <a:r>
              <a:rPr lang="en-US" altLang="en-US" kern="0" dirty="0">
                <a:latin typeface="Arial"/>
                <a:ea typeface="+mn-ea"/>
                <a:cs typeface="+mn-cs"/>
              </a:rPr>
              <a:t>(b) We know that</a:t>
            </a:r>
            <a:endParaRPr lang="en-IN" dirty="0"/>
          </a:p>
        </p:txBody>
      </p:sp>
      <p:graphicFrame>
        <p:nvGraphicFramePr>
          <p:cNvPr id="20" name="Content Placeholder 19" descr="d/dx (In x) = 1/x">
            <a:extLst>
              <a:ext uri="{FF2B5EF4-FFF2-40B4-BE49-F238E27FC236}">
                <a16:creationId xmlns:a16="http://schemas.microsoft.com/office/drawing/2014/main" xmlns="" id="{9486DC8B-E632-498E-A648-B794ECA8D0F2}"/>
              </a:ext>
            </a:extLst>
          </p:cNvPr>
          <p:cNvGraphicFramePr>
            <a:graphicFrameLocks noGrp="1" noChangeAspect="1"/>
          </p:cNvGraphicFramePr>
          <p:nvPr>
            <p:ph sz="quarter" idx="24"/>
            <p:extLst>
              <p:ext uri="{D42A27DB-BD31-4B8C-83A1-F6EECF244321}">
                <p14:modId xmlns:p14="http://schemas.microsoft.com/office/powerpoint/2010/main" val="4294243851"/>
              </p:ext>
            </p:extLst>
          </p:nvPr>
        </p:nvGraphicFramePr>
        <p:xfrm>
          <a:off x="5054600" y="1617663"/>
          <a:ext cx="1665288" cy="731837"/>
        </p:xfrm>
        <a:graphic>
          <a:graphicData uri="http://schemas.openxmlformats.org/presentationml/2006/ole">
            <mc:AlternateContent xmlns:mc="http://schemas.openxmlformats.org/markup-compatibility/2006">
              <mc:Choice xmlns:v="urn:schemas-microsoft-com:vml" Requires="v">
                <p:oleObj spid="_x0000_s566974" name="Equation" r:id="rId3" imgW="1676160" imgH="736560" progId="Equation.DSMT4">
                  <p:embed/>
                </p:oleObj>
              </mc:Choice>
              <mc:Fallback>
                <p:oleObj name="Equation" r:id="rId3" imgW="1676160" imgH="736560" progId="Equation.DSMT4">
                  <p:embed/>
                  <p:pic>
                    <p:nvPicPr>
                      <p:cNvPr id="0" name="Picture 658" descr="(d∕d x) (In x) = 1∕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600" y="1617663"/>
                        <a:ext cx="1665288"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B0C6B8AB-4441-4A08-99BD-738D15F38609}"/>
              </a:ext>
            </a:extLst>
          </p:cNvPr>
          <p:cNvSpPr>
            <a:spLocks noGrp="1"/>
          </p:cNvSpPr>
          <p:nvPr>
            <p:ph sz="quarter" idx="25"/>
          </p:nvPr>
        </p:nvSpPr>
        <p:spPr>
          <a:xfrm>
            <a:off x="1127760" y="2560321"/>
            <a:ext cx="7081520" cy="370796"/>
          </a:xfrm>
        </p:spPr>
        <p:txBody>
          <a:bodyPr/>
          <a:lstStyle/>
          <a:p>
            <a:r>
              <a:rPr lang="en-US" altLang="en-US" dirty="0"/>
              <a:t>So on the interval (0, ∞) the general antiderivative of</a:t>
            </a:r>
            <a:endParaRPr lang="en-IN" dirty="0"/>
          </a:p>
        </p:txBody>
      </p:sp>
      <p:graphicFrame>
        <p:nvGraphicFramePr>
          <p:cNvPr id="22" name="Content Placeholder 21" descr="1/x">
            <a:extLst>
              <a:ext uri="{FF2B5EF4-FFF2-40B4-BE49-F238E27FC236}">
                <a16:creationId xmlns:a16="http://schemas.microsoft.com/office/drawing/2014/main" xmlns="" id="{267D3096-5812-4212-ADDA-392954E54FFD}"/>
              </a:ext>
            </a:extLst>
          </p:cNvPr>
          <p:cNvGraphicFramePr>
            <a:graphicFrameLocks noGrp="1" noChangeAspect="1"/>
          </p:cNvGraphicFramePr>
          <p:nvPr>
            <p:ph sz="quarter" idx="26"/>
            <p:extLst>
              <p:ext uri="{D42A27DB-BD31-4B8C-83A1-F6EECF244321}">
                <p14:modId xmlns:p14="http://schemas.microsoft.com/office/powerpoint/2010/main" val="3557811707"/>
              </p:ext>
            </p:extLst>
          </p:nvPr>
        </p:nvGraphicFramePr>
        <p:xfrm>
          <a:off x="8270875" y="2373313"/>
          <a:ext cx="250825" cy="681037"/>
        </p:xfrm>
        <a:graphic>
          <a:graphicData uri="http://schemas.openxmlformats.org/presentationml/2006/ole">
            <mc:AlternateContent xmlns:mc="http://schemas.openxmlformats.org/markup-compatibility/2006">
              <mc:Choice xmlns:v="urn:schemas-microsoft-com:vml" Requires="v">
                <p:oleObj spid="_x0000_s566975" name="Equation" r:id="rId5" imgW="266400" imgH="723600" progId="Equation.DSMT4">
                  <p:embed/>
                </p:oleObj>
              </mc:Choice>
              <mc:Fallback>
                <p:oleObj name="Equation" r:id="rId5" imgW="266400" imgH="723600" progId="Equation.DSMT4">
                  <p:embed/>
                  <p:pic>
                    <p:nvPicPr>
                      <p:cNvPr id="0" name="Picture 659" descr="1∕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75" y="2373313"/>
                        <a:ext cx="250825"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884E4D39-24AB-473E-91C7-B7CB5273EC27}"/>
              </a:ext>
            </a:extLst>
          </p:cNvPr>
          <p:cNvSpPr>
            <a:spLocks noGrp="1"/>
          </p:cNvSpPr>
          <p:nvPr>
            <p:ph sz="quarter" idx="27"/>
          </p:nvPr>
        </p:nvSpPr>
        <p:spPr>
          <a:xfrm>
            <a:off x="8619688" y="2524461"/>
            <a:ext cx="2787151" cy="370796"/>
          </a:xfrm>
        </p:spPr>
        <p:txBody>
          <a:bodyPr/>
          <a:lstStyle/>
          <a:p>
            <a:r>
              <a:rPr lang="en-US" altLang="en-US" dirty="0"/>
              <a:t>is ln </a:t>
            </a:r>
            <a:r>
              <a:rPr lang="en-US" altLang="en-US" i="1" dirty="0"/>
              <a:t>x </a:t>
            </a:r>
            <a:r>
              <a:rPr lang="en-US" altLang="en-US" dirty="0"/>
              <a:t>+ </a:t>
            </a:r>
            <a:r>
              <a:rPr lang="en-US" altLang="en-US" i="1" dirty="0"/>
              <a:t>C</a:t>
            </a:r>
            <a:r>
              <a:rPr lang="en-US" altLang="en-US" dirty="0"/>
              <a:t>. We also</a:t>
            </a:r>
            <a:endParaRPr lang="en-IN" dirty="0"/>
          </a:p>
        </p:txBody>
      </p:sp>
      <p:sp>
        <p:nvSpPr>
          <p:cNvPr id="8" name="Content Placeholder 7">
            <a:extLst>
              <a:ext uri="{FF2B5EF4-FFF2-40B4-BE49-F238E27FC236}">
                <a16:creationId xmlns:a16="http://schemas.microsoft.com/office/drawing/2014/main" xmlns="" id="{341B0318-E285-4EAC-AF78-9424390B584F}"/>
              </a:ext>
            </a:extLst>
          </p:cNvPr>
          <p:cNvSpPr>
            <a:spLocks noGrp="1"/>
          </p:cNvSpPr>
          <p:nvPr>
            <p:ph sz="quarter" idx="28"/>
          </p:nvPr>
        </p:nvSpPr>
        <p:spPr>
          <a:xfrm>
            <a:off x="1127761" y="2912965"/>
            <a:ext cx="2032000" cy="313834"/>
          </a:xfrm>
        </p:spPr>
        <p:txBody>
          <a:bodyPr/>
          <a:lstStyle/>
          <a:p>
            <a:r>
              <a:rPr lang="en-US" altLang="en-US" dirty="0"/>
              <a:t>learned that</a:t>
            </a:r>
            <a:endParaRPr lang="en-IN" dirty="0"/>
          </a:p>
        </p:txBody>
      </p:sp>
      <p:graphicFrame>
        <p:nvGraphicFramePr>
          <p:cNvPr id="24" name="Content Placeholder 23" descr="d/dx (In abs (x)) = 1/x">
            <a:extLst>
              <a:ext uri="{FF2B5EF4-FFF2-40B4-BE49-F238E27FC236}">
                <a16:creationId xmlns:a16="http://schemas.microsoft.com/office/drawing/2014/main" xmlns="" id="{C9198595-DB7D-4AE5-8258-3E491FDE99A6}"/>
              </a:ext>
            </a:extLst>
          </p:cNvPr>
          <p:cNvGraphicFramePr>
            <a:graphicFrameLocks noGrp="1" noChangeAspect="1"/>
          </p:cNvGraphicFramePr>
          <p:nvPr>
            <p:ph sz="quarter" idx="29"/>
            <p:extLst>
              <p:ext uri="{D42A27DB-BD31-4B8C-83A1-F6EECF244321}">
                <p14:modId xmlns:p14="http://schemas.microsoft.com/office/powerpoint/2010/main" val="2376370352"/>
              </p:ext>
            </p:extLst>
          </p:nvPr>
        </p:nvGraphicFramePr>
        <p:xfrm>
          <a:off x="5054600" y="3391688"/>
          <a:ext cx="1666674" cy="691362"/>
        </p:xfrm>
        <a:graphic>
          <a:graphicData uri="http://schemas.openxmlformats.org/presentationml/2006/ole">
            <mc:AlternateContent xmlns:mc="http://schemas.openxmlformats.org/markup-compatibility/2006">
              <mc:Choice xmlns:v="urn:schemas-microsoft-com:vml" Requires="v">
                <p:oleObj spid="_x0000_s566976" name="Equation" r:id="rId7" imgW="1777680" imgH="736560" progId="Equation.DSMT4">
                  <p:embed/>
                </p:oleObj>
              </mc:Choice>
              <mc:Fallback>
                <p:oleObj name="Equation" r:id="rId7" imgW="1777680" imgH="736560" progId="Equation.DSMT4">
                  <p:embed/>
                  <p:pic>
                    <p:nvPicPr>
                      <p:cNvPr id="0" name="Picture 660" descr="(d∕d x) (In abs (x)) = 1∕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4600" y="3391688"/>
                        <a:ext cx="1666674" cy="69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xmlns="" id="{D01B29F4-0969-48B3-8AAD-B14AACAB6623}"/>
              </a:ext>
            </a:extLst>
          </p:cNvPr>
          <p:cNvSpPr>
            <a:spLocks noGrp="1"/>
          </p:cNvSpPr>
          <p:nvPr>
            <p:ph sz="quarter" idx="30"/>
          </p:nvPr>
        </p:nvSpPr>
        <p:spPr>
          <a:xfrm>
            <a:off x="1127760" y="4535764"/>
            <a:ext cx="9357360" cy="335353"/>
          </a:xfrm>
        </p:spPr>
        <p:txBody>
          <a:bodyPr/>
          <a:lstStyle/>
          <a:p>
            <a:r>
              <a:rPr lang="en-US" altLang="en-US" dirty="0"/>
              <a:t>for all </a:t>
            </a:r>
            <a:r>
              <a:rPr lang="en-US" altLang="en-US" i="1" dirty="0"/>
              <a:t>x </a:t>
            </a:r>
            <a:r>
              <a:rPr lang="en-US" altLang="en-US" b="1" dirty="0">
                <a:sym typeface="Symbol" panose="05050102010706020507" pitchFamily="18" charset="2"/>
              </a:rPr>
              <a:t></a:t>
            </a:r>
            <a:r>
              <a:rPr lang="en-US" altLang="en-US" dirty="0"/>
              <a:t> 0. Theorem 1 then tells us that the general antiderivative of</a:t>
            </a:r>
            <a:endParaRPr lang="en-IN" dirty="0"/>
          </a:p>
        </p:txBody>
      </p:sp>
      <p:graphicFrame>
        <p:nvGraphicFramePr>
          <p:cNvPr id="26" name="Content Placeholder 25" descr="f(x) =  1/x is In abs (x) + c">
            <a:extLst>
              <a:ext uri="{FF2B5EF4-FFF2-40B4-BE49-F238E27FC236}">
                <a16:creationId xmlns:a16="http://schemas.microsoft.com/office/drawing/2014/main" xmlns="" id="{9A4125B2-2180-4883-9AC5-547FB891D917}"/>
              </a:ext>
            </a:extLst>
          </p:cNvPr>
          <p:cNvGraphicFramePr>
            <a:graphicFrameLocks noGrp="1" noChangeAspect="1"/>
          </p:cNvGraphicFramePr>
          <p:nvPr>
            <p:ph sz="quarter" idx="31"/>
            <p:extLst>
              <p:ext uri="{D42A27DB-BD31-4B8C-83A1-F6EECF244321}">
                <p14:modId xmlns:p14="http://schemas.microsoft.com/office/powerpoint/2010/main" val="2588390755"/>
              </p:ext>
            </p:extLst>
          </p:nvPr>
        </p:nvGraphicFramePr>
        <p:xfrm>
          <a:off x="1087438" y="4837113"/>
          <a:ext cx="2686050" cy="722312"/>
        </p:xfrm>
        <a:graphic>
          <a:graphicData uri="http://schemas.openxmlformats.org/presentationml/2006/ole">
            <mc:AlternateContent xmlns:mc="http://schemas.openxmlformats.org/markup-compatibility/2006">
              <mc:Choice xmlns:v="urn:schemas-microsoft-com:vml" Requires="v">
                <p:oleObj spid="_x0000_s566977" name="Equation" r:id="rId9" imgW="2692080" imgH="723600" progId="Equation.DSMT4">
                  <p:embed/>
                </p:oleObj>
              </mc:Choice>
              <mc:Fallback>
                <p:oleObj name="Equation" r:id="rId9" imgW="2692080" imgH="723600" progId="Equation.DSMT4">
                  <p:embed/>
                  <p:pic>
                    <p:nvPicPr>
                      <p:cNvPr id="0" name="Picture 661" descr="f(x) =  1∕x is In abs (x) + C"/>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7438" y="4837113"/>
                        <a:ext cx="268605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a16="http://schemas.microsoft.com/office/drawing/2014/main" xmlns="" id="{46602388-70F5-4520-A663-ABD67D13D621}"/>
              </a:ext>
            </a:extLst>
          </p:cNvPr>
          <p:cNvSpPr>
            <a:spLocks noGrp="1"/>
          </p:cNvSpPr>
          <p:nvPr>
            <p:ph sz="quarter" idx="32"/>
          </p:nvPr>
        </p:nvSpPr>
        <p:spPr>
          <a:xfrm>
            <a:off x="3853030" y="5013354"/>
            <a:ext cx="7730490" cy="335354"/>
          </a:xfrm>
        </p:spPr>
        <p:txBody>
          <a:bodyPr/>
          <a:lstStyle/>
          <a:p>
            <a:r>
              <a:rPr lang="en-US" altLang="en-US" dirty="0"/>
              <a:t>on any interval that doesn’t contain 0. In particular, this</a:t>
            </a:r>
            <a:endParaRPr lang="en-IN" dirty="0"/>
          </a:p>
        </p:txBody>
      </p:sp>
      <p:sp>
        <p:nvSpPr>
          <p:cNvPr id="13" name="Content Placeholder 12">
            <a:extLst>
              <a:ext uri="{FF2B5EF4-FFF2-40B4-BE49-F238E27FC236}">
                <a16:creationId xmlns:a16="http://schemas.microsoft.com/office/drawing/2014/main" xmlns="" id="{7FE4EF14-FD7C-470B-8EE5-1719B62381D4}"/>
              </a:ext>
            </a:extLst>
          </p:cNvPr>
          <p:cNvSpPr>
            <a:spLocks noGrp="1"/>
          </p:cNvSpPr>
          <p:nvPr>
            <p:ph sz="quarter" idx="33"/>
          </p:nvPr>
        </p:nvSpPr>
        <p:spPr>
          <a:xfrm>
            <a:off x="1123382" y="5555928"/>
            <a:ext cx="6684877" cy="335353"/>
          </a:xfrm>
        </p:spPr>
        <p:txBody>
          <a:bodyPr/>
          <a:lstStyle/>
          <a:p>
            <a:r>
              <a:rPr lang="en-US" altLang="en-US" dirty="0"/>
              <a:t>is true on each of the intervals (−∞, 0) and (0, ∞).</a:t>
            </a:r>
          </a:p>
        </p:txBody>
      </p:sp>
    </p:spTree>
    <p:extLst>
      <p:ext uri="{BB962C8B-B14F-4D97-AF65-F5344CB8AC3E}">
        <p14:creationId xmlns:p14="http://schemas.microsoft.com/office/powerpoint/2010/main" val="222160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ECAB9-B59F-4027-9575-7CAE637E51C4}"/>
              </a:ext>
            </a:extLst>
          </p:cNvPr>
          <p:cNvSpPr>
            <a:spLocks noGrp="1"/>
          </p:cNvSpPr>
          <p:nvPr>
            <p:ph type="title"/>
          </p:nvPr>
        </p:nvSpPr>
        <p:spPr/>
        <p:txBody>
          <a:bodyPr/>
          <a:lstStyle/>
          <a:p>
            <a:r>
              <a:rPr lang="en-US" altLang="en-US" dirty="0"/>
              <a:t>Example 1 – Solution </a:t>
            </a:r>
            <a:r>
              <a:rPr lang="en-US" altLang="en-US" b="0" dirty="0"/>
              <a:t>(2 of 3)</a:t>
            </a:r>
            <a:endParaRPr lang="en-IN" dirty="0"/>
          </a:p>
        </p:txBody>
      </p:sp>
      <p:sp>
        <p:nvSpPr>
          <p:cNvPr id="3" name="Content Placeholder 2">
            <a:extLst>
              <a:ext uri="{FF2B5EF4-FFF2-40B4-BE49-F238E27FC236}">
                <a16:creationId xmlns:a16="http://schemas.microsoft.com/office/drawing/2014/main" xmlns="" id="{EB0388FE-E8F6-4A91-9230-8D4E170F274C}"/>
              </a:ext>
            </a:extLst>
          </p:cNvPr>
          <p:cNvSpPr>
            <a:spLocks noGrp="1"/>
          </p:cNvSpPr>
          <p:nvPr>
            <p:ph sz="quarter" idx="23"/>
          </p:nvPr>
        </p:nvSpPr>
        <p:spPr>
          <a:xfrm>
            <a:off x="1117597" y="1289050"/>
            <a:ext cx="4968240" cy="336550"/>
          </a:xfrm>
        </p:spPr>
        <p:txBody>
          <a:bodyPr/>
          <a:lstStyle/>
          <a:p>
            <a:r>
              <a:rPr lang="en-US" altLang="en-US" dirty="0"/>
              <a:t>So the general antiderivative of </a:t>
            </a:r>
            <a:r>
              <a:rPr lang="en-US" altLang="en-US" i="1" dirty="0"/>
              <a:t>f</a:t>
            </a:r>
            <a:r>
              <a:rPr lang="en-US" altLang="en-US" dirty="0"/>
              <a:t> is</a:t>
            </a:r>
            <a:endParaRPr lang="en-IN" dirty="0"/>
          </a:p>
        </p:txBody>
      </p:sp>
      <p:graphicFrame>
        <p:nvGraphicFramePr>
          <p:cNvPr id="20" name="Content Placeholder 19" descr="F(x) = {(ln x + C_1 if x &gt; 0, and (ln(negative x) + C_2 if x &lt; 0)">
            <a:extLst>
              <a:ext uri="{FF2B5EF4-FFF2-40B4-BE49-F238E27FC236}">
                <a16:creationId xmlns:a16="http://schemas.microsoft.com/office/drawing/2014/main" xmlns="" id="{7AF31671-9D52-4ECD-82FF-9D45486C0C1A}"/>
              </a:ext>
            </a:extLst>
          </p:cNvPr>
          <p:cNvGraphicFramePr>
            <a:graphicFrameLocks noGrp="1" noChangeAspect="1"/>
          </p:cNvGraphicFramePr>
          <p:nvPr>
            <p:ph sz="quarter" idx="24"/>
            <p:extLst>
              <p:ext uri="{D42A27DB-BD31-4B8C-83A1-F6EECF244321}">
                <p14:modId xmlns:p14="http://schemas.microsoft.com/office/powerpoint/2010/main" val="3157328356"/>
              </p:ext>
            </p:extLst>
          </p:nvPr>
        </p:nvGraphicFramePr>
        <p:xfrm>
          <a:off x="4067175" y="1889125"/>
          <a:ext cx="4043363" cy="898525"/>
        </p:xfrm>
        <a:graphic>
          <a:graphicData uri="http://schemas.openxmlformats.org/presentationml/2006/ole">
            <mc:AlternateContent xmlns:mc="http://schemas.openxmlformats.org/markup-compatibility/2006">
              <mc:Choice xmlns:v="urn:schemas-microsoft-com:vml" Requires="v">
                <p:oleObj spid="_x0000_s568152" name="Equation" r:id="rId3" imgW="4114800" imgH="914400" progId="Equation.DSMT4">
                  <p:embed/>
                </p:oleObj>
              </mc:Choice>
              <mc:Fallback>
                <p:oleObj name="Equation" r:id="rId3" imgW="4114800" imgH="914400" progId="Equation.DSMT4">
                  <p:embed/>
                  <p:pic>
                    <p:nvPicPr>
                      <p:cNvPr id="0" name="Picture 801" descr="F(x) = ln x + C_1, if x &gt; 0, and F(x) = ln(negative x) + C_2, if x &lt;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1889125"/>
                        <a:ext cx="4043363"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4C321945-3479-49C8-B676-342BB98A4D13}"/>
              </a:ext>
            </a:extLst>
          </p:cNvPr>
          <p:cNvSpPr>
            <a:spLocks noGrp="1"/>
          </p:cNvSpPr>
          <p:nvPr>
            <p:ph sz="quarter" idx="25"/>
          </p:nvPr>
        </p:nvSpPr>
        <p:spPr>
          <a:xfrm>
            <a:off x="736600" y="2974182"/>
            <a:ext cx="7929245" cy="355872"/>
          </a:xfrm>
        </p:spPr>
        <p:txBody>
          <a:bodyPr/>
          <a:lstStyle/>
          <a:p>
            <a:r>
              <a:rPr lang="en-US" altLang="en-US" dirty="0"/>
              <a:t>(c) We use the Power Rule to discover an antiderivative of</a:t>
            </a:r>
            <a:endParaRPr lang="en-IN" dirty="0"/>
          </a:p>
        </p:txBody>
      </p:sp>
      <p:graphicFrame>
        <p:nvGraphicFramePr>
          <p:cNvPr id="22" name="Content Placeholder 21" descr="x^n">
            <a:extLst>
              <a:ext uri="{FF2B5EF4-FFF2-40B4-BE49-F238E27FC236}">
                <a16:creationId xmlns:a16="http://schemas.microsoft.com/office/drawing/2014/main" xmlns="" id="{65A89EA4-D7A9-4C0E-BB3C-E143F302BE25}"/>
              </a:ext>
            </a:extLst>
          </p:cNvPr>
          <p:cNvGraphicFramePr>
            <a:graphicFrameLocks noGrp="1" noChangeAspect="1"/>
          </p:cNvGraphicFramePr>
          <p:nvPr>
            <p:ph sz="quarter" idx="26"/>
            <p:extLst>
              <p:ext uri="{D42A27DB-BD31-4B8C-83A1-F6EECF244321}">
                <p14:modId xmlns:p14="http://schemas.microsoft.com/office/powerpoint/2010/main" val="2263351442"/>
              </p:ext>
            </p:extLst>
          </p:nvPr>
        </p:nvGraphicFramePr>
        <p:xfrm>
          <a:off x="8665845" y="2932834"/>
          <a:ext cx="419100" cy="330200"/>
        </p:xfrm>
        <a:graphic>
          <a:graphicData uri="http://schemas.openxmlformats.org/presentationml/2006/ole">
            <mc:AlternateContent xmlns:mc="http://schemas.openxmlformats.org/markup-compatibility/2006">
              <mc:Choice xmlns:v="urn:schemas-microsoft-com:vml" Requires="v">
                <p:oleObj spid="_x0000_s568153" name="Equation" r:id="rId5" imgW="419040" imgH="330120" progId="Equation.DSMT4">
                  <p:embed/>
                </p:oleObj>
              </mc:Choice>
              <mc:Fallback>
                <p:oleObj name="Equation" r:id="rId5" imgW="419040" imgH="330120" progId="Equation.DSMT4">
                  <p:embed/>
                  <p:pic>
                    <p:nvPicPr>
                      <p:cNvPr id="0" name="Picture 802" descr="x^n"/>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5845" y="2932834"/>
                        <a:ext cx="4191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EC8C4B88-EE87-4AC8-8F71-F4FB463F76C1}"/>
              </a:ext>
            </a:extLst>
          </p:cNvPr>
          <p:cNvSpPr>
            <a:spLocks noGrp="1"/>
          </p:cNvSpPr>
          <p:nvPr>
            <p:ph sz="quarter" idx="27"/>
          </p:nvPr>
        </p:nvSpPr>
        <p:spPr>
          <a:xfrm>
            <a:off x="9156550" y="2974183"/>
            <a:ext cx="2926080" cy="355872"/>
          </a:xfrm>
        </p:spPr>
        <p:txBody>
          <a:bodyPr/>
          <a:lstStyle/>
          <a:p>
            <a:r>
              <a:rPr lang="en-US" altLang="en-US" dirty="0"/>
              <a:t>In fact, if </a:t>
            </a:r>
            <a:r>
              <a:rPr lang="en-US" altLang="en-US" i="1" dirty="0"/>
              <a:t>n ≠</a:t>
            </a:r>
            <a:r>
              <a:rPr lang="en-US" altLang="en-US" dirty="0"/>
              <a:t> −1, then</a:t>
            </a:r>
            <a:endParaRPr lang="en-IN" dirty="0"/>
          </a:p>
        </p:txBody>
      </p:sp>
      <p:graphicFrame>
        <p:nvGraphicFramePr>
          <p:cNvPr id="24" name="Content Placeholder 23" descr="(d/dx) (x^n + 1)/(n + 1)) = (n + 1)x^n/(n + 1) = (x^n)">
            <a:extLst>
              <a:ext uri="{FF2B5EF4-FFF2-40B4-BE49-F238E27FC236}">
                <a16:creationId xmlns:a16="http://schemas.microsoft.com/office/drawing/2014/main" xmlns="" id="{7862F1DD-3059-4DCD-BF02-A9D9FEB38A2C}"/>
              </a:ext>
            </a:extLst>
          </p:cNvPr>
          <p:cNvGraphicFramePr>
            <a:graphicFrameLocks noGrp="1" noChangeAspect="1"/>
          </p:cNvGraphicFramePr>
          <p:nvPr>
            <p:ph sz="quarter" idx="28"/>
            <p:extLst>
              <p:ext uri="{D42A27DB-BD31-4B8C-83A1-F6EECF244321}">
                <p14:modId xmlns:p14="http://schemas.microsoft.com/office/powerpoint/2010/main" val="1628663183"/>
              </p:ext>
            </p:extLst>
          </p:nvPr>
        </p:nvGraphicFramePr>
        <p:xfrm>
          <a:off x="4175816" y="3495998"/>
          <a:ext cx="3205646" cy="819033"/>
        </p:xfrm>
        <a:graphic>
          <a:graphicData uri="http://schemas.openxmlformats.org/presentationml/2006/ole">
            <mc:AlternateContent xmlns:mc="http://schemas.openxmlformats.org/markup-compatibility/2006">
              <mc:Choice xmlns:v="urn:schemas-microsoft-com:vml" Requires="v">
                <p:oleObj spid="_x0000_s568154" name="Equation" r:id="rId7" imgW="3530520" imgH="901440" progId="Equation.DSMT4">
                  <p:embed/>
                </p:oleObj>
              </mc:Choice>
              <mc:Fallback>
                <p:oleObj name="Equation" r:id="rId7" imgW="3530520" imgH="901440" progId="Equation.DSMT4">
                  <p:embed/>
                  <p:pic>
                    <p:nvPicPr>
                      <p:cNvPr id="0" name="Picture 803" descr="(d∕d x) ((x^n + 1)∕(n + 1)) = ((n + 1) x^n)∕(n + 1) = (x^n)"/>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5816" y="3495998"/>
                        <a:ext cx="3205646" cy="819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xmlns="" id="{7BE4D1D9-2D0B-4F89-B5B2-111B1BDC98E8}"/>
              </a:ext>
            </a:extLst>
          </p:cNvPr>
          <p:cNvSpPr>
            <a:spLocks noGrp="1"/>
          </p:cNvSpPr>
          <p:nvPr>
            <p:ph sz="quarter" idx="29"/>
          </p:nvPr>
        </p:nvSpPr>
        <p:spPr>
          <a:xfrm>
            <a:off x="1270000" y="4697148"/>
            <a:ext cx="5211482" cy="337829"/>
          </a:xfrm>
        </p:spPr>
        <p:txBody>
          <a:bodyPr/>
          <a:lstStyle/>
          <a:p>
            <a:r>
              <a:rPr lang="en-US" altLang="en-US" dirty="0"/>
              <a:t>Therefore the general antiderivative of</a:t>
            </a:r>
            <a:endParaRPr lang="en-IN" dirty="0"/>
          </a:p>
        </p:txBody>
      </p:sp>
      <p:graphicFrame>
        <p:nvGraphicFramePr>
          <p:cNvPr id="26" name="Content Placeholder 25" descr="f(x) =  x^n is">
            <a:extLst>
              <a:ext uri="{FF2B5EF4-FFF2-40B4-BE49-F238E27FC236}">
                <a16:creationId xmlns:a16="http://schemas.microsoft.com/office/drawing/2014/main" xmlns="" id="{5DED49ED-DCAD-475A-A520-351D1764D176}"/>
              </a:ext>
            </a:extLst>
          </p:cNvPr>
          <p:cNvGraphicFramePr>
            <a:graphicFrameLocks noGrp="1" noChangeAspect="1"/>
          </p:cNvGraphicFramePr>
          <p:nvPr>
            <p:ph sz="quarter" idx="30"/>
            <p:extLst>
              <p:ext uri="{D42A27DB-BD31-4B8C-83A1-F6EECF244321}">
                <p14:modId xmlns:p14="http://schemas.microsoft.com/office/powerpoint/2010/main" val="23207457"/>
              </p:ext>
            </p:extLst>
          </p:nvPr>
        </p:nvGraphicFramePr>
        <p:xfrm>
          <a:off x="6513513" y="4619625"/>
          <a:ext cx="1677987" cy="469900"/>
        </p:xfrm>
        <a:graphic>
          <a:graphicData uri="http://schemas.openxmlformats.org/presentationml/2006/ole">
            <mc:AlternateContent xmlns:mc="http://schemas.openxmlformats.org/markup-compatibility/2006">
              <mc:Choice xmlns:v="urn:schemas-microsoft-com:vml" Requires="v">
                <p:oleObj spid="_x0000_s568155" name="Equation" r:id="rId9" imgW="1587240" imgH="444240" progId="Equation.DSMT4">
                  <p:embed/>
                </p:oleObj>
              </mc:Choice>
              <mc:Fallback>
                <p:oleObj name="Equation" r:id="rId9" imgW="1587240" imgH="444240" progId="Equation.DSMT4">
                  <p:embed/>
                  <p:pic>
                    <p:nvPicPr>
                      <p:cNvPr id="0" name="Picture 804" descr="f(x) =  x^n is"/>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3513" y="4619625"/>
                        <a:ext cx="1677987"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Content Placeholder 27" descr="F(x) = (x^n + 1)/(n + 1) + C">
            <a:extLst>
              <a:ext uri="{FF2B5EF4-FFF2-40B4-BE49-F238E27FC236}">
                <a16:creationId xmlns:a16="http://schemas.microsoft.com/office/drawing/2014/main" xmlns="" id="{107C7C75-E6C7-4786-81E7-BCC5758B8CDF}"/>
              </a:ext>
            </a:extLst>
          </p:cNvPr>
          <p:cNvGraphicFramePr>
            <a:graphicFrameLocks noGrp="1" noChangeAspect="1"/>
          </p:cNvGraphicFramePr>
          <p:nvPr>
            <p:ph sz="quarter" idx="31"/>
            <p:extLst>
              <p:ext uri="{D42A27DB-BD31-4B8C-83A1-F6EECF244321}">
                <p14:modId xmlns:p14="http://schemas.microsoft.com/office/powerpoint/2010/main" val="461283292"/>
              </p:ext>
            </p:extLst>
          </p:nvPr>
        </p:nvGraphicFramePr>
        <p:xfrm>
          <a:off x="4808847" y="5309730"/>
          <a:ext cx="2065498" cy="733262"/>
        </p:xfrm>
        <a:graphic>
          <a:graphicData uri="http://schemas.openxmlformats.org/presentationml/2006/ole">
            <mc:AlternateContent xmlns:mc="http://schemas.openxmlformats.org/markup-compatibility/2006">
              <mc:Choice xmlns:v="urn:schemas-microsoft-com:vml" Requires="v">
                <p:oleObj spid="_x0000_s568156" name="Equation" r:id="rId11" imgW="2145960" imgH="761760" progId="Equation.DSMT4">
                  <p:embed/>
                </p:oleObj>
              </mc:Choice>
              <mc:Fallback>
                <p:oleObj name="Equation" r:id="rId11" imgW="2145960" imgH="761760" progId="Equation.DSMT4">
                  <p:embed/>
                  <p:pic>
                    <p:nvPicPr>
                      <p:cNvPr id="0" name="Picture 805" descr="F(x) = (x^(n + 1))∕(n + 1) + C"/>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8847" y="5309730"/>
                        <a:ext cx="2065498" cy="73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1379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9D059-84B9-415F-841F-C0B4BCEFDC8A}"/>
              </a:ext>
            </a:extLst>
          </p:cNvPr>
          <p:cNvSpPr>
            <a:spLocks noGrp="1"/>
          </p:cNvSpPr>
          <p:nvPr>
            <p:ph type="title"/>
          </p:nvPr>
        </p:nvSpPr>
        <p:spPr/>
        <p:txBody>
          <a:bodyPr/>
          <a:lstStyle/>
          <a:p>
            <a:r>
              <a:rPr lang="en-US" altLang="en-US" dirty="0"/>
              <a:t>Example 1 – Solution </a:t>
            </a:r>
            <a:r>
              <a:rPr lang="en-US" altLang="en-US" b="0" dirty="0"/>
              <a:t>(3 of 3)</a:t>
            </a:r>
            <a:endParaRPr lang="en-IN" dirty="0"/>
          </a:p>
        </p:txBody>
      </p:sp>
      <p:sp>
        <p:nvSpPr>
          <p:cNvPr id="3" name="Content Placeholder 2">
            <a:extLst>
              <a:ext uri="{FF2B5EF4-FFF2-40B4-BE49-F238E27FC236}">
                <a16:creationId xmlns:a16="http://schemas.microsoft.com/office/drawing/2014/main" xmlns="" id="{72D0AE50-47D4-4180-8C02-71406C1D0645}"/>
              </a:ext>
            </a:extLst>
          </p:cNvPr>
          <p:cNvSpPr>
            <a:spLocks noGrp="1"/>
          </p:cNvSpPr>
          <p:nvPr>
            <p:ph sz="quarter" idx="23"/>
          </p:nvPr>
        </p:nvSpPr>
        <p:spPr>
          <a:xfrm>
            <a:off x="736600" y="1289050"/>
            <a:ext cx="4363720" cy="352427"/>
          </a:xfrm>
        </p:spPr>
        <p:txBody>
          <a:bodyPr/>
          <a:lstStyle/>
          <a:p>
            <a:r>
              <a:rPr lang="en-US" altLang="en-US" dirty="0"/>
              <a:t>This is valid for </a:t>
            </a:r>
            <a:r>
              <a:rPr lang="en-US" altLang="en-US" i="1" dirty="0"/>
              <a:t>n</a:t>
            </a:r>
            <a:r>
              <a:rPr lang="en-US" altLang="en-US" dirty="0"/>
              <a:t> ≥ 0 since then</a:t>
            </a:r>
            <a:endParaRPr lang="en-IN" dirty="0"/>
          </a:p>
        </p:txBody>
      </p:sp>
      <p:graphicFrame>
        <p:nvGraphicFramePr>
          <p:cNvPr id="12" name="Content Placeholder 11" descr="f(x) =  x^n">
            <a:extLst>
              <a:ext uri="{FF2B5EF4-FFF2-40B4-BE49-F238E27FC236}">
                <a16:creationId xmlns:a16="http://schemas.microsoft.com/office/drawing/2014/main" xmlns="" id="{7E783266-45EF-477F-AD21-50FDCBA49BB9}"/>
              </a:ext>
            </a:extLst>
          </p:cNvPr>
          <p:cNvGraphicFramePr>
            <a:graphicFrameLocks noGrp="1" noChangeAspect="1"/>
          </p:cNvGraphicFramePr>
          <p:nvPr>
            <p:ph sz="quarter" idx="24"/>
            <p:extLst>
              <p:ext uri="{D42A27DB-BD31-4B8C-83A1-F6EECF244321}">
                <p14:modId xmlns:p14="http://schemas.microsoft.com/office/powerpoint/2010/main" val="3905189606"/>
              </p:ext>
            </p:extLst>
          </p:nvPr>
        </p:nvGraphicFramePr>
        <p:xfrm>
          <a:off x="5080000" y="1249363"/>
          <a:ext cx="1317625" cy="474662"/>
        </p:xfrm>
        <a:graphic>
          <a:graphicData uri="http://schemas.openxmlformats.org/presentationml/2006/ole">
            <mc:AlternateContent xmlns:mc="http://schemas.openxmlformats.org/markup-compatibility/2006">
              <mc:Choice xmlns:v="urn:schemas-microsoft-com:vml" Requires="v">
                <p:oleObj spid="_x0000_s568490" name="Equation" r:id="rId3" imgW="1231560" imgH="444240" progId="Equation.DSMT4">
                  <p:embed/>
                </p:oleObj>
              </mc:Choice>
              <mc:Fallback>
                <p:oleObj name="Equation" r:id="rId3" imgW="1231560" imgH="444240" progId="Equation.DSMT4">
                  <p:embed/>
                  <p:pic>
                    <p:nvPicPr>
                      <p:cNvPr id="0" name="Picture 159" descr="f(x) =  x^n"/>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0" y="1249363"/>
                        <a:ext cx="131762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834AA09B-6679-41D6-9065-782723DBE3B8}"/>
              </a:ext>
            </a:extLst>
          </p:cNvPr>
          <p:cNvSpPr>
            <a:spLocks noGrp="1"/>
          </p:cNvSpPr>
          <p:nvPr>
            <p:ph sz="quarter" idx="25"/>
          </p:nvPr>
        </p:nvSpPr>
        <p:spPr>
          <a:xfrm>
            <a:off x="6477232" y="1290245"/>
            <a:ext cx="4988619" cy="342267"/>
          </a:xfrm>
        </p:spPr>
        <p:txBody>
          <a:bodyPr/>
          <a:lstStyle/>
          <a:p>
            <a:r>
              <a:rPr lang="en-US" altLang="en-US" dirty="0"/>
              <a:t>is defined on an interval. If </a:t>
            </a:r>
            <a:r>
              <a:rPr lang="en-US" altLang="en-US" i="1" dirty="0"/>
              <a:t>n </a:t>
            </a:r>
            <a:r>
              <a:rPr lang="en-US" altLang="en-US" dirty="0"/>
              <a:t>is</a:t>
            </a:r>
            <a:endParaRPr lang="en-IN" dirty="0"/>
          </a:p>
        </p:txBody>
      </p:sp>
      <p:sp>
        <p:nvSpPr>
          <p:cNvPr id="6" name="Content Placeholder 5">
            <a:extLst>
              <a:ext uri="{FF2B5EF4-FFF2-40B4-BE49-F238E27FC236}">
                <a16:creationId xmlns:a16="http://schemas.microsoft.com/office/drawing/2014/main" xmlns="" id="{A8423413-148F-4671-A24C-103EF6E06B79}"/>
              </a:ext>
            </a:extLst>
          </p:cNvPr>
          <p:cNvSpPr>
            <a:spLocks noGrp="1"/>
          </p:cNvSpPr>
          <p:nvPr>
            <p:ph sz="quarter" idx="26"/>
          </p:nvPr>
        </p:nvSpPr>
        <p:spPr>
          <a:xfrm>
            <a:off x="736600" y="1752051"/>
            <a:ext cx="10718800" cy="335109"/>
          </a:xfrm>
        </p:spPr>
        <p:txBody>
          <a:bodyPr/>
          <a:lstStyle/>
          <a:p>
            <a:r>
              <a:rPr lang="en-US" altLang="en-US" dirty="0"/>
              <a:t>negative (but </a:t>
            </a:r>
            <a:r>
              <a:rPr lang="en-US" altLang="en-US" i="1" dirty="0"/>
              <a:t>n ≠</a:t>
            </a:r>
            <a:r>
              <a:rPr lang="en-US" altLang="en-US" dirty="0"/>
              <a:t> −1), it is valid on any interval that doesn’t contain 0.</a:t>
            </a:r>
          </a:p>
        </p:txBody>
      </p:sp>
    </p:spTree>
    <p:extLst>
      <p:ext uri="{BB962C8B-B14F-4D97-AF65-F5344CB8AC3E}">
        <p14:creationId xmlns:p14="http://schemas.microsoft.com/office/powerpoint/2010/main" val="143346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83766-4918-4BB9-BD78-2CFCD9C67DB7}"/>
              </a:ext>
            </a:extLst>
          </p:cNvPr>
          <p:cNvSpPr>
            <a:spLocks noGrp="1"/>
          </p:cNvSpPr>
          <p:nvPr>
            <p:ph type="title"/>
          </p:nvPr>
        </p:nvSpPr>
        <p:spPr>
          <a:xfrm>
            <a:off x="838200" y="3133440"/>
            <a:ext cx="10515600" cy="533400"/>
          </a:xfrm>
        </p:spPr>
        <p:txBody>
          <a:bodyPr/>
          <a:lstStyle/>
          <a:p>
            <a:pPr algn="ctr"/>
            <a:r>
              <a:rPr lang="en-US" dirty="0" err="1">
                <a:solidFill>
                  <a:srgbClr val="0079C2"/>
                </a:solidFill>
              </a:rPr>
              <a:t>Antidifferentiation</a:t>
            </a:r>
            <a:r>
              <a:rPr lang="en-US" dirty="0">
                <a:solidFill>
                  <a:srgbClr val="0079C2"/>
                </a:solidFill>
              </a:rPr>
              <a:t> Formulas</a:t>
            </a:r>
            <a:endParaRPr lang="en-IN" dirty="0">
              <a:solidFill>
                <a:srgbClr val="0079C2"/>
              </a:solidFill>
            </a:endParaRPr>
          </a:p>
        </p:txBody>
      </p:sp>
    </p:spTree>
    <p:extLst>
      <p:ext uri="{BB962C8B-B14F-4D97-AF65-F5344CB8AC3E}">
        <p14:creationId xmlns:p14="http://schemas.microsoft.com/office/powerpoint/2010/main" val="675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F3C56C-35A6-4B05-A166-C346BD121F94}"/>
              </a:ext>
            </a:extLst>
          </p:cNvPr>
          <p:cNvSpPr>
            <a:spLocks noGrp="1"/>
          </p:cNvSpPr>
          <p:nvPr>
            <p:ph type="title"/>
          </p:nvPr>
        </p:nvSpPr>
        <p:spPr/>
        <p:txBody>
          <a:bodyPr/>
          <a:lstStyle/>
          <a:p>
            <a:r>
              <a:rPr lang="en-US" altLang="en-US" dirty="0" err="1"/>
              <a:t>Antidifferentiation</a:t>
            </a:r>
            <a:r>
              <a:rPr lang="en-US" altLang="en-US" dirty="0"/>
              <a:t> Formulas </a:t>
            </a:r>
            <a:r>
              <a:rPr lang="en-US" altLang="en-US" b="0" dirty="0"/>
              <a:t>(1 of 3)</a:t>
            </a:r>
            <a:endParaRPr lang="en-IN" dirty="0"/>
          </a:p>
        </p:txBody>
      </p:sp>
      <p:sp>
        <p:nvSpPr>
          <p:cNvPr id="3" name="Content Placeholder 2">
            <a:extLst>
              <a:ext uri="{FF2B5EF4-FFF2-40B4-BE49-F238E27FC236}">
                <a16:creationId xmlns:a16="http://schemas.microsoft.com/office/drawing/2014/main" xmlns="" id="{FFF9B031-90CA-4232-9816-B4BD135B0522}"/>
              </a:ext>
            </a:extLst>
          </p:cNvPr>
          <p:cNvSpPr>
            <a:spLocks noGrp="1"/>
          </p:cNvSpPr>
          <p:nvPr>
            <p:ph sz="quarter" idx="23"/>
          </p:nvPr>
        </p:nvSpPr>
        <p:spPr>
          <a:xfrm>
            <a:off x="736599" y="1289050"/>
            <a:ext cx="10872695" cy="1272464"/>
          </a:xfrm>
        </p:spPr>
        <p:txBody>
          <a:bodyPr/>
          <a:lstStyle/>
          <a:p>
            <a:pPr>
              <a:lnSpc>
                <a:spcPct val="100000"/>
              </a:lnSpc>
            </a:pPr>
            <a:r>
              <a:rPr lang="en-US" altLang="en-US" dirty="0"/>
              <a:t>As in Example 1, every differentiation formula, when read from right to left, gives rise to an antidifferentiation formula. In Table 2 we list some particular antiderivatives.</a:t>
            </a:r>
          </a:p>
        </p:txBody>
      </p:sp>
      <p:sp>
        <p:nvSpPr>
          <p:cNvPr id="4" name="Content Placeholder 3">
            <a:extLst>
              <a:ext uri="{FF2B5EF4-FFF2-40B4-BE49-F238E27FC236}">
                <a16:creationId xmlns:a16="http://schemas.microsoft.com/office/drawing/2014/main" xmlns="" id="{66C96916-C75D-420F-B929-F1E9761AF91E}"/>
              </a:ext>
            </a:extLst>
          </p:cNvPr>
          <p:cNvSpPr>
            <a:spLocks noGrp="1"/>
          </p:cNvSpPr>
          <p:nvPr>
            <p:ph sz="quarter" idx="24"/>
          </p:nvPr>
        </p:nvSpPr>
        <p:spPr>
          <a:xfrm>
            <a:off x="3544198" y="2495020"/>
            <a:ext cx="6539963" cy="274319"/>
          </a:xfrm>
        </p:spPr>
        <p:txBody>
          <a:bodyPr/>
          <a:lstStyle/>
          <a:p>
            <a:r>
              <a:rPr lang="en-IN" b="1" dirty="0">
                <a:solidFill>
                  <a:srgbClr val="EF2E24"/>
                </a:solidFill>
              </a:rPr>
              <a:t>2 Table of Antidifferentiation Formulas</a:t>
            </a:r>
          </a:p>
        </p:txBody>
      </p:sp>
      <p:sp>
        <p:nvSpPr>
          <p:cNvPr id="6" name="Content Placeholder 5">
            <a:extLst>
              <a:ext uri="{FF2B5EF4-FFF2-40B4-BE49-F238E27FC236}">
                <a16:creationId xmlns:a16="http://schemas.microsoft.com/office/drawing/2014/main" xmlns="" id="{D0BAEC4A-4473-4F1B-8040-6C0180836470}"/>
              </a:ext>
            </a:extLst>
          </p:cNvPr>
          <p:cNvSpPr>
            <a:spLocks noGrp="1"/>
          </p:cNvSpPr>
          <p:nvPr>
            <p:ph sz="quarter" idx="26"/>
          </p:nvPr>
        </p:nvSpPr>
        <p:spPr>
          <a:xfrm>
            <a:off x="3504305" y="5867178"/>
            <a:ext cx="5664200" cy="567227"/>
          </a:xfrm>
        </p:spPr>
        <p:txBody>
          <a:bodyPr/>
          <a:lstStyle/>
          <a:p>
            <a:pPr algn="ctr"/>
            <a:r>
              <a:rPr lang="en-US" altLang="en-US" sz="1400" dirty="0"/>
              <a:t>To obtain the most general antiderivative from the particular ones in Table 2, we have to add a constant (or constants), as in Example 1.</a:t>
            </a:r>
          </a:p>
        </p:txBody>
      </p:sp>
      <p:pic>
        <p:nvPicPr>
          <p:cNvPr id="7" name="Content Placeholder 6" descr="The table lists the function and the particular antiderivative. &#10;(Row 1). Function: c f(x). Particular antiderivative: c F(x). &#10;(Row 2). Function: f(x) + g(x). Particular antiderivative: F(x) + G(x). &#10;(Row 3). Function: x^n (n!= negative 1). Particular antiderivative: (x^(n + 1))∕(n + 1). &#10;(Row 4). Function: 1∕x. Particular antiderivative: ln (abs(x)). &#10;(Row 5). Function: e^x. Particular antiderivative: e^x. &#10;(Row 6). Function: b^x. Particular antiderivative: b^x∕(ln b).&#10;(Row 7). Function: cos(x). Particular antiderivative: sin(x). &#10;(Row 8). Function: sin(x). Particular antiderivative: negative cos(x). &#10;(Row 9) Function: sec^2 (x). Particular antiderivative: tan(x). &#10;(Row 10). Function: sec(x) tan(x). Particular antiderivative, sec(x). &#10;(Row 11). Function: 1∕sqrt(1 minus x^2). Particular antiderivative: sin^(negative 1) (x). &#10;(Row 12). Function: 1∕(1 + x^2). Particular antiderivative: tan^(negative 1) (x). &#10;(Row 13). Function: cos h x. Particular antiderivative: sin h x.&#10;(Row 14). Function: sin h x. Particular antiderivative: cos h x."/>
          <p:cNvPicPr>
            <a:picLocks noGrp="1" noChangeAspect="1"/>
          </p:cNvPicPr>
          <p:nvPr>
            <p:ph sz="quarter" idx="25"/>
          </p:nvPr>
        </p:nvPicPr>
        <p:blipFill>
          <a:blip r:embed="rId3"/>
          <a:stretch>
            <a:fillRect/>
          </a:stretch>
        </p:blipFill>
        <p:spPr>
          <a:xfrm>
            <a:off x="3606085" y="2982684"/>
            <a:ext cx="5435556" cy="2757797"/>
          </a:xfrm>
          <a:prstGeom prst="rect">
            <a:avLst/>
          </a:prstGeom>
        </p:spPr>
      </p:pic>
    </p:spTree>
    <p:extLst>
      <p:ext uri="{BB962C8B-B14F-4D97-AF65-F5344CB8AC3E}">
        <p14:creationId xmlns:p14="http://schemas.microsoft.com/office/powerpoint/2010/main" val="2226086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6BFA5-4672-4774-A0C3-D6445D908C82}"/>
              </a:ext>
            </a:extLst>
          </p:cNvPr>
          <p:cNvSpPr>
            <a:spLocks noGrp="1"/>
          </p:cNvSpPr>
          <p:nvPr>
            <p:ph type="title"/>
          </p:nvPr>
        </p:nvSpPr>
        <p:spPr/>
        <p:txBody>
          <a:bodyPr/>
          <a:lstStyle/>
          <a:p>
            <a:r>
              <a:rPr lang="en-US" altLang="en-US" dirty="0" err="1"/>
              <a:t>Antidifferentiation</a:t>
            </a:r>
            <a:r>
              <a:rPr lang="en-US" altLang="en-US" dirty="0"/>
              <a:t> Formulas (2 of 3)</a:t>
            </a:r>
            <a:endParaRPr lang="en-IN" dirty="0"/>
          </a:p>
        </p:txBody>
      </p:sp>
      <p:sp>
        <p:nvSpPr>
          <p:cNvPr id="3" name="Text Placeholder 2">
            <a:extLst>
              <a:ext uri="{FF2B5EF4-FFF2-40B4-BE49-F238E27FC236}">
                <a16:creationId xmlns:a16="http://schemas.microsoft.com/office/drawing/2014/main" xmlns="" id="{3150B56D-3E1B-492F-B136-8955A8487293}"/>
              </a:ext>
            </a:extLst>
          </p:cNvPr>
          <p:cNvSpPr>
            <a:spLocks noGrp="1"/>
          </p:cNvSpPr>
          <p:nvPr>
            <p:ph sz="quarter" idx="23"/>
          </p:nvPr>
        </p:nvSpPr>
        <p:spPr>
          <a:xfrm>
            <a:off x="736600" y="1289049"/>
            <a:ext cx="10718800" cy="2244039"/>
          </a:xfrm>
        </p:spPr>
        <p:txBody>
          <a:bodyPr/>
          <a:lstStyle/>
          <a:p>
            <a:pPr>
              <a:lnSpc>
                <a:spcPct val="100000"/>
              </a:lnSpc>
              <a:spcAft>
                <a:spcPts val="600"/>
              </a:spcAft>
            </a:pPr>
            <a:r>
              <a:rPr lang="en-US" altLang="en-US" dirty="0"/>
              <a:t>Each formula in the table is true because the derivative of the function in the right column appears in the left column.</a:t>
            </a:r>
          </a:p>
          <a:p>
            <a:pPr>
              <a:lnSpc>
                <a:spcPct val="100000"/>
              </a:lnSpc>
              <a:spcAft>
                <a:spcPts val="600"/>
              </a:spcAft>
            </a:pPr>
            <a:r>
              <a:rPr lang="en-US" altLang="en-US" dirty="0"/>
              <a:t>In particular, the first formula says that the </a:t>
            </a:r>
            <a:r>
              <a:rPr lang="en-US" altLang="en-US" dirty="0" err="1"/>
              <a:t>antiderivative</a:t>
            </a:r>
            <a:r>
              <a:rPr lang="en-US" altLang="en-US" dirty="0"/>
              <a:t> of a constant times a function is the constant times the </a:t>
            </a:r>
            <a:r>
              <a:rPr lang="en-US" altLang="en-US" dirty="0" err="1"/>
              <a:t>antiderivative</a:t>
            </a:r>
            <a:r>
              <a:rPr lang="en-US" altLang="en-US" dirty="0"/>
              <a:t> of the function.</a:t>
            </a:r>
          </a:p>
          <a:p>
            <a:pPr>
              <a:lnSpc>
                <a:spcPct val="100000"/>
              </a:lnSpc>
              <a:spcAft>
                <a:spcPts val="600"/>
              </a:spcAft>
            </a:pPr>
            <a:r>
              <a:rPr lang="en-US" altLang="en-US" dirty="0"/>
              <a:t>The second formula says that the </a:t>
            </a:r>
            <a:r>
              <a:rPr lang="en-US" altLang="en-US" dirty="0" err="1"/>
              <a:t>antiderivative</a:t>
            </a:r>
            <a:r>
              <a:rPr lang="en-US" altLang="en-US" dirty="0"/>
              <a:t> of a sum is the sum of the</a:t>
            </a:r>
          </a:p>
        </p:txBody>
      </p:sp>
      <p:sp>
        <p:nvSpPr>
          <p:cNvPr id="4" name="Content Placeholder 3"/>
          <p:cNvSpPr>
            <a:spLocks noGrp="1"/>
          </p:cNvSpPr>
          <p:nvPr>
            <p:ph sz="quarter" idx="24"/>
          </p:nvPr>
        </p:nvSpPr>
        <p:spPr>
          <a:xfrm>
            <a:off x="736600" y="3533088"/>
            <a:ext cx="4955988" cy="301756"/>
          </a:xfrm>
        </p:spPr>
        <p:txBody>
          <a:bodyPr/>
          <a:lstStyle/>
          <a:p>
            <a:r>
              <a:rPr lang="en-US" altLang="en-US" dirty="0"/>
              <a:t>antiderivatives. (We use the notation</a:t>
            </a:r>
            <a:endParaRPr lang="en-IN" dirty="0"/>
          </a:p>
        </p:txBody>
      </p:sp>
      <p:graphicFrame>
        <p:nvGraphicFramePr>
          <p:cNvPr id="7" name="Content Placeholder 6" descr="F prime = f, G prime = g"/>
          <p:cNvGraphicFramePr>
            <a:graphicFrameLocks noGrp="1" noChangeAspect="1"/>
          </p:cNvGraphicFramePr>
          <p:nvPr>
            <p:ph sz="quarter" idx="25"/>
            <p:extLst>
              <p:ext uri="{D42A27DB-BD31-4B8C-83A1-F6EECF244321}">
                <p14:modId xmlns:p14="http://schemas.microsoft.com/office/powerpoint/2010/main" val="331561003"/>
              </p:ext>
            </p:extLst>
          </p:nvPr>
        </p:nvGraphicFramePr>
        <p:xfrm>
          <a:off x="5718346" y="3555444"/>
          <a:ext cx="1652272" cy="333486"/>
        </p:xfrm>
        <a:graphic>
          <a:graphicData uri="http://schemas.openxmlformats.org/presentationml/2006/ole">
            <mc:AlternateContent xmlns:mc="http://schemas.openxmlformats.org/markup-compatibility/2006">
              <mc:Choice xmlns:v="urn:schemas-microsoft-com:vml" Requires="v">
                <p:oleObj spid="_x0000_s572532" name="Equation" r:id="rId3" imgW="1384200" imgH="279360" progId="Equation.DSMT4">
                  <p:embed/>
                </p:oleObj>
              </mc:Choice>
              <mc:Fallback>
                <p:oleObj name="Equation" r:id="rId3" imgW="1384200" imgH="279360" progId="Equation.DSMT4">
                  <p:embed/>
                  <p:pic>
                    <p:nvPicPr>
                      <p:cNvPr id="0" name="Picture 105" descr="F prime = f, G prime = g.)"/>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346" y="3555444"/>
                        <a:ext cx="1652272" cy="333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5505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D341D-33BE-4E85-B064-00BB96E1F95C}"/>
              </a:ext>
            </a:extLst>
          </p:cNvPr>
          <p:cNvSpPr>
            <a:spLocks noGrp="1"/>
          </p:cNvSpPr>
          <p:nvPr>
            <p:ph type="title"/>
          </p:nvPr>
        </p:nvSpPr>
        <p:spPr/>
        <p:txBody>
          <a:bodyPr/>
          <a:lstStyle/>
          <a:p>
            <a:r>
              <a:rPr lang="en-US" altLang="en-US" dirty="0"/>
              <a:t>Example 2</a:t>
            </a:r>
            <a:endParaRPr lang="en-IN" dirty="0"/>
          </a:p>
        </p:txBody>
      </p:sp>
      <p:sp>
        <p:nvSpPr>
          <p:cNvPr id="3" name="Content Placeholder 2">
            <a:extLst>
              <a:ext uri="{FF2B5EF4-FFF2-40B4-BE49-F238E27FC236}">
                <a16:creationId xmlns:a16="http://schemas.microsoft.com/office/drawing/2014/main" xmlns="" id="{87324167-7446-49FC-91B7-9C2C5DFA16C8}"/>
              </a:ext>
            </a:extLst>
          </p:cNvPr>
          <p:cNvSpPr>
            <a:spLocks noGrp="1"/>
          </p:cNvSpPr>
          <p:nvPr>
            <p:ph sz="quarter" idx="23"/>
          </p:nvPr>
        </p:nvSpPr>
        <p:spPr>
          <a:xfrm>
            <a:off x="736600" y="1289050"/>
            <a:ext cx="10718800" cy="372325"/>
          </a:xfrm>
        </p:spPr>
        <p:txBody>
          <a:bodyPr/>
          <a:lstStyle/>
          <a:p>
            <a:pPr>
              <a:tabLst>
                <a:tab pos="0" algn="l"/>
              </a:tabLst>
            </a:pPr>
            <a:r>
              <a:rPr lang="en-US" dirty="0"/>
              <a:t>Find all functions </a:t>
            </a:r>
            <a:r>
              <a:rPr lang="en-US" i="1" dirty="0"/>
              <a:t>g</a:t>
            </a:r>
            <a:r>
              <a:rPr lang="en-US" dirty="0"/>
              <a:t> such that</a:t>
            </a:r>
            <a:endParaRPr lang="en-IN" dirty="0"/>
          </a:p>
        </p:txBody>
      </p:sp>
      <p:graphicFrame>
        <p:nvGraphicFramePr>
          <p:cNvPr id="20" name="Content Placeholder 19" descr="g prime (x) = 4 sin x + ((2 x^5 minus sqrt (x))∕x)">
            <a:extLst>
              <a:ext uri="{FF2B5EF4-FFF2-40B4-BE49-F238E27FC236}">
                <a16:creationId xmlns:a16="http://schemas.microsoft.com/office/drawing/2014/main" xmlns="" id="{5E383D12-5DAB-4C40-A494-5659AE18A6DB}"/>
              </a:ext>
            </a:extLst>
          </p:cNvPr>
          <p:cNvGraphicFramePr>
            <a:graphicFrameLocks noGrp="1" noChangeAspect="1"/>
          </p:cNvGraphicFramePr>
          <p:nvPr>
            <p:ph sz="quarter" idx="25"/>
            <p:extLst>
              <p:ext uri="{D42A27DB-BD31-4B8C-83A1-F6EECF244321}">
                <p14:modId xmlns:p14="http://schemas.microsoft.com/office/powerpoint/2010/main" val="2921521194"/>
              </p:ext>
            </p:extLst>
          </p:nvPr>
        </p:nvGraphicFramePr>
        <p:xfrm>
          <a:off x="4168775" y="1779588"/>
          <a:ext cx="3316288" cy="782637"/>
        </p:xfrm>
        <a:graphic>
          <a:graphicData uri="http://schemas.openxmlformats.org/presentationml/2006/ole">
            <mc:AlternateContent xmlns:mc="http://schemas.openxmlformats.org/markup-compatibility/2006">
              <mc:Choice xmlns:v="urn:schemas-microsoft-com:vml" Requires="v">
                <p:oleObj spid="_x0000_s575673" name="Equation" r:id="rId3" imgW="3390840" imgH="799920" progId="Equation.DSMT4">
                  <p:embed/>
                </p:oleObj>
              </mc:Choice>
              <mc:Fallback>
                <p:oleObj name="Equation" r:id="rId3" imgW="3390840" imgH="799920" progId="Equation.DSMT4">
                  <p:embed/>
                  <p:pic>
                    <p:nvPicPr>
                      <p:cNvPr id="0" name="Picture 152" descr="g prime (x) = 4 sin x + ((2 x^5 minus sqrt (x))∕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775" y="1779588"/>
                        <a:ext cx="3316288"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xmlns="" id="{B5CDFA77-D498-4362-BE46-396792CE8CDF}"/>
              </a:ext>
            </a:extLst>
          </p:cNvPr>
          <p:cNvSpPr>
            <a:spLocks noGrp="1"/>
          </p:cNvSpPr>
          <p:nvPr>
            <p:ph sz="quarter" idx="31"/>
          </p:nvPr>
        </p:nvSpPr>
        <p:spPr>
          <a:xfrm>
            <a:off x="736600" y="2827939"/>
            <a:ext cx="10718799" cy="815744"/>
          </a:xfrm>
        </p:spPr>
        <p:txBody>
          <a:bodyPr/>
          <a:lstStyle/>
          <a:p>
            <a:pPr>
              <a:tabLst>
                <a:tab pos="0" algn="l"/>
              </a:tabLst>
            </a:pPr>
            <a:r>
              <a:rPr lang="en-US" altLang="en-US" dirty="0">
                <a:solidFill>
                  <a:srgbClr val="0079C2"/>
                </a:solidFill>
              </a:rPr>
              <a:t>Solution:</a:t>
            </a:r>
          </a:p>
          <a:p>
            <a:pPr>
              <a:tabLst>
                <a:tab pos="0" algn="l"/>
              </a:tabLst>
            </a:pPr>
            <a:r>
              <a:rPr lang="en-US" dirty="0"/>
              <a:t>We first rewrite the given function as follows:</a:t>
            </a:r>
            <a:endParaRPr lang="en-US" altLang="en-US" dirty="0"/>
          </a:p>
        </p:txBody>
      </p:sp>
      <p:graphicFrame>
        <p:nvGraphicFramePr>
          <p:cNvPr id="7" name="Content Placeholder 6" descr="g prime (x) = 4 sin x + (2 x^5∕x) minus sqrt (x)∕x = 4 sin x + 2 x^4 minus 1∕sqrt(x)"/>
          <p:cNvGraphicFramePr>
            <a:graphicFrameLocks noGrp="1" noChangeAspect="1"/>
          </p:cNvGraphicFramePr>
          <p:nvPr>
            <p:ph sz="quarter" idx="30"/>
            <p:extLst>
              <p:ext uri="{D42A27DB-BD31-4B8C-83A1-F6EECF244321}">
                <p14:modId xmlns:p14="http://schemas.microsoft.com/office/powerpoint/2010/main" val="2521882148"/>
              </p:ext>
            </p:extLst>
          </p:nvPr>
        </p:nvGraphicFramePr>
        <p:xfrm>
          <a:off x="3651250" y="3779838"/>
          <a:ext cx="5481638" cy="763587"/>
        </p:xfrm>
        <a:graphic>
          <a:graphicData uri="http://schemas.openxmlformats.org/presentationml/2006/ole">
            <mc:AlternateContent xmlns:mc="http://schemas.openxmlformats.org/markup-compatibility/2006">
              <mc:Choice xmlns:v="urn:schemas-microsoft-com:vml" Requires="v">
                <p:oleObj spid="_x0000_s575674" name="Equation" r:id="rId5" imgW="6108480" imgH="850680" progId="Equation.DSMT4">
                  <p:embed/>
                </p:oleObj>
              </mc:Choice>
              <mc:Fallback>
                <p:oleObj name="Equation" r:id="rId5" imgW="6108480" imgH="850680" progId="Equation.DSMT4">
                  <p:embed/>
                  <p:pic>
                    <p:nvPicPr>
                      <p:cNvPr id="0" name="Picture 153" descr="g prime (x) = 4 sin x + (2 x^5∕x) minus sqrt (x)∕x = 4 sin x + 2 x^4 minus 1∕sqrt(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50" y="3779838"/>
                        <a:ext cx="5481638"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p:cNvSpPr>
            <a:spLocks noGrp="1"/>
          </p:cNvSpPr>
          <p:nvPr>
            <p:ph sz="quarter" idx="28"/>
          </p:nvPr>
        </p:nvSpPr>
        <p:spPr>
          <a:xfrm>
            <a:off x="736600" y="4786791"/>
            <a:ext cx="10292979" cy="364715"/>
          </a:xfrm>
        </p:spPr>
        <p:txBody>
          <a:bodyPr/>
          <a:lstStyle/>
          <a:p>
            <a:r>
              <a:rPr lang="en-US" dirty="0"/>
              <a:t>Thus we want to find an </a:t>
            </a:r>
            <a:r>
              <a:rPr lang="en-US" dirty="0" err="1"/>
              <a:t>antiderivative</a:t>
            </a:r>
            <a:r>
              <a:rPr lang="en-US" dirty="0"/>
              <a:t> of</a:t>
            </a:r>
            <a:endParaRPr lang="en-US" altLang="en-US" dirty="0"/>
          </a:p>
        </p:txBody>
      </p:sp>
      <p:graphicFrame>
        <p:nvGraphicFramePr>
          <p:cNvPr id="22" name="Content Placeholder 21" descr="g prime (x) = 4 sin x + 2 x^4 minus x^(negative 1∕2)">
            <a:extLst>
              <a:ext uri="{FF2B5EF4-FFF2-40B4-BE49-F238E27FC236}">
                <a16:creationId xmlns:a16="http://schemas.microsoft.com/office/drawing/2014/main" xmlns="" id="{520CB89A-4191-4764-BEEB-59AF112AF5DC}"/>
              </a:ext>
            </a:extLst>
          </p:cNvPr>
          <p:cNvGraphicFramePr>
            <a:graphicFrameLocks noGrp="1" noChangeAspect="1"/>
          </p:cNvGraphicFramePr>
          <p:nvPr>
            <p:ph sz="quarter" idx="27"/>
            <p:extLst>
              <p:ext uri="{D42A27DB-BD31-4B8C-83A1-F6EECF244321}">
                <p14:modId xmlns:p14="http://schemas.microsoft.com/office/powerpoint/2010/main" val="2035596409"/>
              </p:ext>
            </p:extLst>
          </p:nvPr>
        </p:nvGraphicFramePr>
        <p:xfrm>
          <a:off x="3665538" y="5429250"/>
          <a:ext cx="3268662" cy="417513"/>
        </p:xfrm>
        <a:graphic>
          <a:graphicData uri="http://schemas.openxmlformats.org/presentationml/2006/ole">
            <mc:AlternateContent xmlns:mc="http://schemas.openxmlformats.org/markup-compatibility/2006">
              <mc:Choice xmlns:v="urn:schemas-microsoft-com:vml" Requires="v">
                <p:oleObj spid="_x0000_s575675" name="Equation" r:id="rId7" imgW="3479760" imgH="444240" progId="Equation.DSMT4">
                  <p:embed/>
                </p:oleObj>
              </mc:Choice>
              <mc:Fallback>
                <p:oleObj name="Equation" r:id="rId7" imgW="3479760" imgH="444240" progId="Equation.DSMT4">
                  <p:embed/>
                  <p:pic>
                    <p:nvPicPr>
                      <p:cNvPr id="0" name="Picture 154" descr="g prime (x) = 4 sin x + 2 x^4 minus x^(negative 1∕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5538" y="5429250"/>
                        <a:ext cx="3268662"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8912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B7800-1F0B-47DA-9AB4-8AA970FEAD68}"/>
              </a:ext>
            </a:extLst>
          </p:cNvPr>
          <p:cNvSpPr>
            <a:spLocks noGrp="1"/>
          </p:cNvSpPr>
          <p:nvPr>
            <p:ph type="title"/>
          </p:nvPr>
        </p:nvSpPr>
        <p:spPr/>
        <p:txBody>
          <a:bodyPr/>
          <a:lstStyle/>
          <a:p>
            <a:r>
              <a:rPr lang="en-US" altLang="en-US" dirty="0"/>
              <a:t>Example 2 – Solution</a:t>
            </a:r>
            <a:endParaRPr lang="en-IN" b="0" dirty="0"/>
          </a:p>
        </p:txBody>
      </p:sp>
      <p:sp>
        <p:nvSpPr>
          <p:cNvPr id="3" name="Content Placeholder 2">
            <a:extLst>
              <a:ext uri="{FF2B5EF4-FFF2-40B4-BE49-F238E27FC236}">
                <a16:creationId xmlns:a16="http://schemas.microsoft.com/office/drawing/2014/main" xmlns="" id="{A2246A8B-94B4-409C-8E1A-108CA2CA0E37}"/>
              </a:ext>
            </a:extLst>
          </p:cNvPr>
          <p:cNvSpPr>
            <a:spLocks noGrp="1"/>
          </p:cNvSpPr>
          <p:nvPr>
            <p:ph sz="quarter" idx="23"/>
          </p:nvPr>
        </p:nvSpPr>
        <p:spPr>
          <a:xfrm>
            <a:off x="736600" y="1289049"/>
            <a:ext cx="10846920" cy="328613"/>
          </a:xfrm>
        </p:spPr>
        <p:txBody>
          <a:bodyPr/>
          <a:lstStyle/>
          <a:p>
            <a:r>
              <a:rPr lang="en-US" dirty="0"/>
              <a:t>Using the formulas in Table 2 together with Theorem 1, we obtain</a:t>
            </a:r>
            <a:endParaRPr lang="en-IN" dirty="0"/>
          </a:p>
        </p:txBody>
      </p:sp>
      <p:graphicFrame>
        <p:nvGraphicFramePr>
          <p:cNvPr id="20" name="Content Placeholder 19" descr="g(x) = 4 (negative cos x) + 2 (x^5∕5) minus (x^(1∕2)∕(1∕2)) + C">
            <a:extLst>
              <a:ext uri="{FF2B5EF4-FFF2-40B4-BE49-F238E27FC236}">
                <a16:creationId xmlns:a16="http://schemas.microsoft.com/office/drawing/2014/main" xmlns="" id="{9486DC8B-E632-498E-A648-B794ECA8D0F2}"/>
              </a:ext>
            </a:extLst>
          </p:cNvPr>
          <p:cNvGraphicFramePr>
            <a:graphicFrameLocks noGrp="1" noChangeAspect="1"/>
          </p:cNvGraphicFramePr>
          <p:nvPr>
            <p:ph sz="quarter" idx="24"/>
            <p:extLst>
              <p:ext uri="{D42A27DB-BD31-4B8C-83A1-F6EECF244321}">
                <p14:modId xmlns:p14="http://schemas.microsoft.com/office/powerpoint/2010/main" val="3154806223"/>
              </p:ext>
            </p:extLst>
          </p:nvPr>
        </p:nvGraphicFramePr>
        <p:xfrm>
          <a:off x="3230564" y="1985829"/>
          <a:ext cx="4527982" cy="872363"/>
        </p:xfrm>
        <a:graphic>
          <a:graphicData uri="http://schemas.openxmlformats.org/presentationml/2006/ole">
            <mc:AlternateContent xmlns:mc="http://schemas.openxmlformats.org/markup-compatibility/2006">
              <mc:Choice xmlns:v="urn:schemas-microsoft-com:vml" Requires="v">
                <p:oleObj spid="_x0000_s576631" name="Equation" r:id="rId3" imgW="4419360" imgH="850680" progId="Equation.DSMT4">
                  <p:embed/>
                </p:oleObj>
              </mc:Choice>
              <mc:Fallback>
                <p:oleObj name="Equation" r:id="rId3" imgW="4419360" imgH="850680" progId="Equation.DSMT4">
                  <p:embed/>
                  <p:pic>
                    <p:nvPicPr>
                      <p:cNvPr id="0" name="Picture 97" descr="g(x) = 4 (negative cos x) + 2 (x^5∕5) minus (x^(1∕2)∕(1∕2)) + C"/>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0564" y="1985829"/>
                        <a:ext cx="4527982" cy="87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Content Placeholder 23" descr=" = negative 4 cos x + (2∕5) x^5 minus 2 sqrt (x) + C">
            <a:extLst>
              <a:ext uri="{FF2B5EF4-FFF2-40B4-BE49-F238E27FC236}">
                <a16:creationId xmlns:a16="http://schemas.microsoft.com/office/drawing/2014/main" xmlns="" id="{C9198595-DB7D-4AE5-8258-3E491FDE99A6}"/>
              </a:ext>
            </a:extLst>
          </p:cNvPr>
          <p:cNvGraphicFramePr>
            <a:graphicFrameLocks noGrp="1" noChangeAspect="1"/>
          </p:cNvGraphicFramePr>
          <p:nvPr>
            <p:ph sz="quarter" idx="29"/>
            <p:extLst>
              <p:ext uri="{D42A27DB-BD31-4B8C-83A1-F6EECF244321}">
                <p14:modId xmlns:p14="http://schemas.microsoft.com/office/powerpoint/2010/main" val="2185283858"/>
              </p:ext>
            </p:extLst>
          </p:nvPr>
        </p:nvGraphicFramePr>
        <p:xfrm>
          <a:off x="4038928" y="3318422"/>
          <a:ext cx="3899727" cy="505108"/>
        </p:xfrm>
        <a:graphic>
          <a:graphicData uri="http://schemas.openxmlformats.org/presentationml/2006/ole">
            <mc:AlternateContent xmlns:mc="http://schemas.openxmlformats.org/markup-compatibility/2006">
              <mc:Choice xmlns:v="urn:schemas-microsoft-com:vml" Requires="v">
                <p:oleObj spid="_x0000_s576632" name="Equation" r:id="rId5" imgW="3517560" imgH="457200" progId="Equation.DSMT4">
                  <p:embed/>
                </p:oleObj>
              </mc:Choice>
              <mc:Fallback>
                <p:oleObj name="Equation" r:id="rId5" imgW="3517560" imgH="457200" progId="Equation.DSMT4">
                  <p:embed/>
                  <p:pic>
                    <p:nvPicPr>
                      <p:cNvPr id="0" name="Picture 98" descr=" = negative 4 cos x + (2∕5) x^5 minus 2 sqrt (x) + C"/>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928" y="3318422"/>
                        <a:ext cx="3899727" cy="5051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234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6BFA5-4672-4774-A0C3-D6445D908C82}"/>
              </a:ext>
            </a:extLst>
          </p:cNvPr>
          <p:cNvSpPr>
            <a:spLocks noGrp="1"/>
          </p:cNvSpPr>
          <p:nvPr>
            <p:ph type="title"/>
          </p:nvPr>
        </p:nvSpPr>
        <p:spPr/>
        <p:txBody>
          <a:bodyPr/>
          <a:lstStyle/>
          <a:p>
            <a:r>
              <a:rPr lang="en-US" altLang="en-US" dirty="0" err="1"/>
              <a:t>Antidifferentiation</a:t>
            </a:r>
            <a:r>
              <a:rPr lang="en-US" altLang="en-US" dirty="0"/>
              <a:t> Formulas (3 of 3)</a:t>
            </a:r>
            <a:endParaRPr lang="en-IN" dirty="0"/>
          </a:p>
        </p:txBody>
      </p:sp>
      <p:sp>
        <p:nvSpPr>
          <p:cNvPr id="3" name="Text Placeholder 2">
            <a:extLst>
              <a:ext uri="{FF2B5EF4-FFF2-40B4-BE49-F238E27FC236}">
                <a16:creationId xmlns:a16="http://schemas.microsoft.com/office/drawing/2014/main" xmlns="" id="{3150B56D-3E1B-492F-B136-8955A8487293}"/>
              </a:ext>
            </a:extLst>
          </p:cNvPr>
          <p:cNvSpPr>
            <a:spLocks noGrp="1"/>
          </p:cNvSpPr>
          <p:nvPr>
            <p:ph type="body" sz="quarter" idx="15"/>
          </p:nvPr>
        </p:nvSpPr>
        <p:spPr>
          <a:xfrm>
            <a:off x="743576" y="1289684"/>
            <a:ext cx="10711543" cy="2703196"/>
          </a:xfrm>
        </p:spPr>
        <p:txBody>
          <a:bodyPr/>
          <a:lstStyle/>
          <a:p>
            <a:pPr>
              <a:lnSpc>
                <a:spcPct val="100000"/>
              </a:lnSpc>
              <a:spcAft>
                <a:spcPts val="600"/>
              </a:spcAft>
            </a:pPr>
            <a:r>
              <a:rPr lang="en-US" altLang="en-US" dirty="0"/>
              <a:t>An equation that involves the derivatives of a function is called a </a:t>
            </a:r>
            <a:r>
              <a:rPr lang="en-US" altLang="en-US" b="1" dirty="0"/>
              <a:t>differential equation</a:t>
            </a:r>
            <a:r>
              <a:rPr lang="en-US" altLang="en-US" dirty="0"/>
              <a:t>.</a:t>
            </a:r>
          </a:p>
          <a:p>
            <a:pPr>
              <a:lnSpc>
                <a:spcPct val="100000"/>
              </a:lnSpc>
              <a:spcAft>
                <a:spcPts val="600"/>
              </a:spcAft>
            </a:pPr>
            <a:r>
              <a:rPr lang="en-US" altLang="en-US" dirty="0"/>
              <a:t>The general solution of a differential equation involves an arbitrary constant (or constants) </a:t>
            </a:r>
            <a:r>
              <a:rPr lang="en-US" dirty="0"/>
              <a:t>as in Example 2.</a:t>
            </a:r>
            <a:endParaRPr lang="en-US" altLang="en-US" dirty="0"/>
          </a:p>
          <a:p>
            <a:pPr>
              <a:lnSpc>
                <a:spcPct val="100000"/>
              </a:lnSpc>
              <a:spcAft>
                <a:spcPts val="600"/>
              </a:spcAft>
            </a:pPr>
            <a:r>
              <a:rPr lang="en-US" altLang="en-US" dirty="0"/>
              <a:t>However, there may be some extra conditions given that will determine the constants and therefore uniquely specify the solution.</a:t>
            </a:r>
          </a:p>
        </p:txBody>
      </p:sp>
    </p:spTree>
    <p:extLst>
      <p:ext uri="{BB962C8B-B14F-4D97-AF65-F5344CB8AC3E}">
        <p14:creationId xmlns:p14="http://schemas.microsoft.com/office/powerpoint/2010/main" val="292469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83766-4918-4BB9-BD78-2CFCD9C67DB7}"/>
              </a:ext>
            </a:extLst>
          </p:cNvPr>
          <p:cNvSpPr>
            <a:spLocks noGrp="1"/>
          </p:cNvSpPr>
          <p:nvPr>
            <p:ph type="title"/>
          </p:nvPr>
        </p:nvSpPr>
        <p:spPr>
          <a:xfrm>
            <a:off x="838200" y="3133440"/>
            <a:ext cx="10515600" cy="533400"/>
          </a:xfrm>
        </p:spPr>
        <p:txBody>
          <a:bodyPr/>
          <a:lstStyle/>
          <a:p>
            <a:pPr algn="ctr"/>
            <a:r>
              <a:rPr lang="en-IN" dirty="0">
                <a:solidFill>
                  <a:srgbClr val="0079C2"/>
                </a:solidFill>
              </a:rPr>
              <a:t>Graphing </a:t>
            </a:r>
            <a:r>
              <a:rPr lang="en-IN" dirty="0" err="1">
                <a:solidFill>
                  <a:srgbClr val="0079C2"/>
                </a:solidFill>
              </a:rPr>
              <a:t>Antiderivatives</a:t>
            </a:r>
            <a:endParaRPr lang="en-IN" sz="4000" dirty="0"/>
          </a:p>
        </p:txBody>
      </p:sp>
    </p:spTree>
    <p:extLst>
      <p:ext uri="{BB962C8B-B14F-4D97-AF65-F5344CB8AC3E}">
        <p14:creationId xmlns:p14="http://schemas.microsoft.com/office/powerpoint/2010/main" val="257096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4.9</a:t>
            </a:r>
            <a:endParaRPr lang="en-IN" dirty="0"/>
          </a:p>
        </p:txBody>
      </p:sp>
      <p:sp>
        <p:nvSpPr>
          <p:cNvPr id="4" name="Text Placeholder 3"/>
          <p:cNvSpPr>
            <a:spLocks noGrp="1"/>
          </p:cNvSpPr>
          <p:nvPr>
            <p:ph type="body" sz="quarter" idx="11"/>
          </p:nvPr>
        </p:nvSpPr>
        <p:spPr/>
        <p:txBody>
          <a:bodyPr/>
          <a:lstStyle/>
          <a:p>
            <a:r>
              <a:rPr lang="en-US" altLang="en-US" dirty="0" err="1"/>
              <a:t>Antiderivatives</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452977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Graphing </a:t>
            </a:r>
            <a:r>
              <a:rPr lang="en-US" altLang="en-US" dirty="0" err="1"/>
              <a:t>Antiderivatives</a:t>
            </a:r>
            <a:r>
              <a:rPr lang="en-US" altLang="en-US" dirty="0"/>
              <a:t> (1 of 1)</a:t>
            </a:r>
            <a:endParaRPr lang="en-US" dirty="0"/>
          </a:p>
        </p:txBody>
      </p:sp>
      <p:sp>
        <p:nvSpPr>
          <p:cNvPr id="2" name="Content Placeholder 1"/>
          <p:cNvSpPr>
            <a:spLocks noGrp="1"/>
          </p:cNvSpPr>
          <p:nvPr>
            <p:ph sz="quarter" idx="23"/>
          </p:nvPr>
        </p:nvSpPr>
        <p:spPr>
          <a:xfrm>
            <a:off x="736600" y="1289050"/>
            <a:ext cx="10718800" cy="1710614"/>
          </a:xfrm>
        </p:spPr>
        <p:txBody>
          <a:bodyPr/>
          <a:lstStyle/>
          <a:p>
            <a:pPr>
              <a:lnSpc>
                <a:spcPct val="100000"/>
              </a:lnSpc>
              <a:spcAft>
                <a:spcPts val="600"/>
              </a:spcAft>
            </a:pPr>
            <a:r>
              <a:rPr lang="en-US" dirty="0"/>
              <a:t>If we are given the graph of a function </a:t>
            </a:r>
            <a:r>
              <a:rPr lang="en-US" i="1" dirty="0"/>
              <a:t>f</a:t>
            </a:r>
            <a:r>
              <a:rPr lang="en-US" dirty="0"/>
              <a:t>, it seems reasonable that we should be able to sketch the graph of an </a:t>
            </a:r>
            <a:r>
              <a:rPr lang="en-US" dirty="0" err="1"/>
              <a:t>antiderivative</a:t>
            </a:r>
            <a:r>
              <a:rPr lang="en-US" dirty="0"/>
              <a:t> </a:t>
            </a:r>
            <a:r>
              <a:rPr lang="en-US" i="1" dirty="0"/>
              <a:t>F</a:t>
            </a:r>
            <a:r>
              <a:rPr lang="en-US" dirty="0"/>
              <a:t>. </a:t>
            </a:r>
          </a:p>
          <a:p>
            <a:pPr>
              <a:lnSpc>
                <a:spcPct val="100000"/>
              </a:lnSpc>
              <a:spcAft>
                <a:spcPts val="600"/>
              </a:spcAft>
            </a:pPr>
            <a:r>
              <a:rPr lang="en-US" dirty="0"/>
              <a:t>Suppose, for instance, that we are given that </a:t>
            </a:r>
            <a:r>
              <a:rPr lang="en-US" i="1" dirty="0"/>
              <a:t>F</a:t>
            </a:r>
            <a:r>
              <a:rPr lang="en-US" dirty="0"/>
              <a:t>(0) = 1. Then we have a place to start, the point (0,1), and the direction in which we move our pencil is given at each stage by the derivative</a:t>
            </a:r>
            <a:endParaRPr lang="en-US" altLang="en-US" dirty="0"/>
          </a:p>
          <a:p>
            <a:endParaRPr lang="en-US" dirty="0"/>
          </a:p>
        </p:txBody>
      </p:sp>
      <p:graphicFrame>
        <p:nvGraphicFramePr>
          <p:cNvPr id="9" name="Content Placeholder 8" descr="F prime (x) =  f(x)."/>
          <p:cNvGraphicFramePr>
            <a:graphicFrameLocks noGrp="1" noChangeAspect="1"/>
          </p:cNvGraphicFramePr>
          <p:nvPr>
            <p:ph sz="quarter" idx="24"/>
            <p:extLst>
              <p:ext uri="{D42A27DB-BD31-4B8C-83A1-F6EECF244321}">
                <p14:modId xmlns:p14="http://schemas.microsoft.com/office/powerpoint/2010/main" val="1654934057"/>
              </p:ext>
            </p:extLst>
          </p:nvPr>
        </p:nvGraphicFramePr>
        <p:xfrm>
          <a:off x="4579938" y="2983778"/>
          <a:ext cx="1747837" cy="371475"/>
        </p:xfrm>
        <a:graphic>
          <a:graphicData uri="http://schemas.openxmlformats.org/presentationml/2006/ole">
            <mc:AlternateContent xmlns:mc="http://schemas.openxmlformats.org/markup-compatibility/2006">
              <mc:Choice xmlns:v="urn:schemas-microsoft-com:vml" Requires="v">
                <p:oleObj spid="_x0000_s578606" name="Equation" r:id="rId3" imgW="1612800" imgH="342720" progId="Equation.DSMT4">
                  <p:embed/>
                </p:oleObj>
              </mc:Choice>
              <mc:Fallback>
                <p:oleObj name="Equation" r:id="rId3" imgW="1612800" imgH="342720" progId="Equation.DSMT4">
                  <p:embed/>
                  <p:pic>
                    <p:nvPicPr>
                      <p:cNvPr id="0" name="Picture 35" descr="F prime (x) =  f(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938" y="2983778"/>
                        <a:ext cx="1747837"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sz="quarter" idx="25"/>
          </p:nvPr>
        </p:nvSpPr>
        <p:spPr>
          <a:xfrm>
            <a:off x="736600" y="3589020"/>
            <a:ext cx="10712450" cy="1150620"/>
          </a:xfrm>
        </p:spPr>
        <p:txBody>
          <a:bodyPr/>
          <a:lstStyle/>
          <a:p>
            <a:pPr>
              <a:lnSpc>
                <a:spcPct val="100000"/>
              </a:lnSpc>
            </a:pPr>
            <a:r>
              <a:rPr lang="en-US" dirty="0"/>
              <a:t>In the next example we use the principles of this chapter to show how to graph </a:t>
            </a:r>
            <a:r>
              <a:rPr lang="en-US" i="1" dirty="0"/>
              <a:t>F </a:t>
            </a:r>
            <a:r>
              <a:rPr lang="en-US" dirty="0"/>
              <a:t>even when we don’t have a formula for </a:t>
            </a:r>
            <a:r>
              <a:rPr lang="en-US" i="1" dirty="0"/>
              <a:t>f</a:t>
            </a:r>
            <a:r>
              <a:rPr lang="en-US" dirty="0"/>
              <a:t>. This would be the case, for instance, when </a:t>
            </a:r>
            <a:r>
              <a:rPr lang="en-US" i="1" dirty="0"/>
              <a:t>f</a:t>
            </a:r>
            <a:r>
              <a:rPr lang="en-US" sz="400" i="1" dirty="0"/>
              <a:t> </a:t>
            </a:r>
            <a:r>
              <a:rPr lang="en-US" dirty="0"/>
              <a:t>(</a:t>
            </a:r>
            <a:r>
              <a:rPr lang="en-US" i="1" dirty="0"/>
              <a:t>x</a:t>
            </a:r>
            <a:r>
              <a:rPr lang="en-US" dirty="0"/>
              <a:t>) is determined by experimental data.</a:t>
            </a:r>
          </a:p>
        </p:txBody>
      </p:sp>
    </p:spTree>
    <p:extLst>
      <p:ext uri="{BB962C8B-B14F-4D97-AF65-F5344CB8AC3E}">
        <p14:creationId xmlns:p14="http://schemas.microsoft.com/office/powerpoint/2010/main" val="2473552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D341D-33BE-4E85-B064-00BB96E1F95C}"/>
              </a:ext>
            </a:extLst>
          </p:cNvPr>
          <p:cNvSpPr>
            <a:spLocks noGrp="1"/>
          </p:cNvSpPr>
          <p:nvPr>
            <p:ph type="title"/>
          </p:nvPr>
        </p:nvSpPr>
        <p:spPr/>
        <p:txBody>
          <a:bodyPr/>
          <a:lstStyle/>
          <a:p>
            <a:r>
              <a:rPr lang="en-US" altLang="en-US" dirty="0"/>
              <a:t>Example 5</a:t>
            </a:r>
            <a:endParaRPr lang="en-IN" dirty="0"/>
          </a:p>
        </p:txBody>
      </p:sp>
      <p:sp>
        <p:nvSpPr>
          <p:cNvPr id="3" name="Content Placeholder 2">
            <a:extLst>
              <a:ext uri="{FF2B5EF4-FFF2-40B4-BE49-F238E27FC236}">
                <a16:creationId xmlns:a16="http://schemas.microsoft.com/office/drawing/2014/main" xmlns="" id="{87324167-7446-49FC-91B7-9C2C5DFA16C8}"/>
              </a:ext>
            </a:extLst>
          </p:cNvPr>
          <p:cNvSpPr>
            <a:spLocks noGrp="1"/>
          </p:cNvSpPr>
          <p:nvPr>
            <p:ph sz="quarter" idx="23"/>
          </p:nvPr>
        </p:nvSpPr>
        <p:spPr>
          <a:xfrm>
            <a:off x="736600" y="1289050"/>
            <a:ext cx="10718800" cy="890270"/>
          </a:xfrm>
        </p:spPr>
        <p:txBody>
          <a:bodyPr/>
          <a:lstStyle/>
          <a:p>
            <a:pPr>
              <a:lnSpc>
                <a:spcPct val="100000"/>
              </a:lnSpc>
            </a:pPr>
            <a:r>
              <a:rPr lang="en-US" dirty="0"/>
              <a:t>The graph of a function </a:t>
            </a:r>
            <a:r>
              <a:rPr lang="en-US" i="1" dirty="0"/>
              <a:t>f </a:t>
            </a:r>
            <a:r>
              <a:rPr lang="en-US" dirty="0"/>
              <a:t>is given in Figure 3. Make a rough sketch of an </a:t>
            </a:r>
            <a:r>
              <a:rPr lang="en-US" dirty="0" err="1"/>
              <a:t>antiderivative</a:t>
            </a:r>
            <a:r>
              <a:rPr lang="en-US" dirty="0"/>
              <a:t> </a:t>
            </a:r>
            <a:r>
              <a:rPr lang="en-US" i="1" dirty="0"/>
              <a:t>F</a:t>
            </a:r>
            <a:r>
              <a:rPr lang="en-US" dirty="0"/>
              <a:t>, given that </a:t>
            </a:r>
            <a:r>
              <a:rPr lang="en-US" i="1" dirty="0"/>
              <a:t>F</a:t>
            </a:r>
            <a:r>
              <a:rPr lang="en-US" dirty="0"/>
              <a:t>(0) = 2.</a:t>
            </a:r>
            <a:endParaRPr lang="en-IN" dirty="0"/>
          </a:p>
        </p:txBody>
      </p:sp>
      <p:sp>
        <p:nvSpPr>
          <p:cNvPr id="17" name="Content Placeholder 4"/>
          <p:cNvSpPr>
            <a:spLocks noGrp="1"/>
          </p:cNvSpPr>
          <p:nvPr>
            <p:ph sz="quarter" idx="31"/>
          </p:nvPr>
        </p:nvSpPr>
        <p:spPr>
          <a:xfrm>
            <a:off x="6077095" y="5217204"/>
            <a:ext cx="780905" cy="192996"/>
          </a:xfrm>
        </p:spPr>
        <p:txBody>
          <a:bodyPr/>
          <a:lstStyle/>
          <a:p>
            <a:r>
              <a:rPr lang="en-US" sz="1200" b="1" dirty="0"/>
              <a:t>Figure 3</a:t>
            </a:r>
            <a:endParaRPr lang="en-US" b="1" dirty="0"/>
          </a:p>
        </p:txBody>
      </p:sp>
      <p:pic>
        <p:nvPicPr>
          <p:cNvPr id="579594" name="Picture 10" descr="A curve is graph on the x y coordinate plane. The curve enters from the bottom left of the viewing window from a point on the negative y-axis. Then, the curve goes up and crosses the positive x-axis at point (1, 0) to reach a high point whose x-coordinate is 2. From that point, the curve goes down and crosses the positive x-axis at (3, 0) to reach a low point. Then, the curve goes up and approaches the positive x-axis."/>
          <p:cNvPicPr>
            <a:picLocks noGrp="1" noChangeAspect="1" noChangeArrowheads="1"/>
          </p:cNvPicPr>
          <p:nvPr>
            <p:ph sz="quarter" idx="27"/>
          </p:nvPr>
        </p:nvPicPr>
        <p:blipFill>
          <a:blip r:embed="rId2">
            <a:extLst>
              <a:ext uri="{28A0092B-C50C-407E-A947-70E740481C1C}">
                <a14:useLocalDpi xmlns:a14="http://schemas.microsoft.com/office/drawing/2010/main" val="0"/>
              </a:ext>
            </a:extLst>
          </a:blip>
          <a:srcRect/>
          <a:stretch>
            <a:fillRect/>
          </a:stretch>
        </p:blipFill>
        <p:spPr bwMode="auto">
          <a:xfrm>
            <a:off x="4265944" y="2179320"/>
            <a:ext cx="4253216" cy="2883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4488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B7800-1F0B-47DA-9AB4-8AA970FEAD68}"/>
              </a:ext>
            </a:extLst>
          </p:cNvPr>
          <p:cNvSpPr>
            <a:spLocks noGrp="1"/>
          </p:cNvSpPr>
          <p:nvPr>
            <p:ph type="title"/>
          </p:nvPr>
        </p:nvSpPr>
        <p:spPr/>
        <p:txBody>
          <a:bodyPr/>
          <a:lstStyle/>
          <a:p>
            <a:r>
              <a:rPr lang="en-US" altLang="en-US" dirty="0"/>
              <a:t>Example 5 – Solution (1 of 2)</a:t>
            </a:r>
            <a:endParaRPr lang="en-IN" b="0" dirty="0"/>
          </a:p>
        </p:txBody>
      </p:sp>
      <p:sp>
        <p:nvSpPr>
          <p:cNvPr id="3" name="Content Placeholder 2">
            <a:extLst>
              <a:ext uri="{FF2B5EF4-FFF2-40B4-BE49-F238E27FC236}">
                <a16:creationId xmlns:a16="http://schemas.microsoft.com/office/drawing/2014/main" xmlns="" id="{A2246A8B-94B4-409C-8E1A-108CA2CA0E37}"/>
              </a:ext>
            </a:extLst>
          </p:cNvPr>
          <p:cNvSpPr>
            <a:spLocks noGrp="1"/>
          </p:cNvSpPr>
          <p:nvPr>
            <p:ph sz="quarter" idx="23"/>
          </p:nvPr>
        </p:nvSpPr>
        <p:spPr>
          <a:xfrm>
            <a:off x="736600" y="1282697"/>
            <a:ext cx="10846920" cy="3059113"/>
          </a:xfrm>
        </p:spPr>
        <p:txBody>
          <a:bodyPr/>
          <a:lstStyle/>
          <a:p>
            <a:pPr>
              <a:lnSpc>
                <a:spcPct val="100000"/>
              </a:lnSpc>
              <a:spcAft>
                <a:spcPts val="600"/>
              </a:spcAft>
            </a:pPr>
            <a:r>
              <a:rPr lang="en-US" dirty="0"/>
              <a:t>We are guided by the fact that the slope of </a:t>
            </a:r>
            <a:r>
              <a:rPr lang="en-US" i="1" dirty="0"/>
              <a:t>y </a:t>
            </a:r>
            <a:r>
              <a:rPr lang="en-US" dirty="0"/>
              <a:t>= </a:t>
            </a:r>
            <a:r>
              <a:rPr lang="en-US" i="1" dirty="0"/>
              <a:t>F</a:t>
            </a:r>
            <a:r>
              <a:rPr lang="en-US" dirty="0"/>
              <a:t>(</a:t>
            </a:r>
            <a:r>
              <a:rPr lang="en-US" i="1" dirty="0"/>
              <a:t>x</a:t>
            </a:r>
            <a:r>
              <a:rPr lang="en-US" dirty="0"/>
              <a:t>) is </a:t>
            </a:r>
            <a:r>
              <a:rPr lang="en-US" i="1" dirty="0"/>
              <a:t>f</a:t>
            </a:r>
            <a:r>
              <a:rPr lang="en-US" sz="400" i="1" dirty="0"/>
              <a:t> </a:t>
            </a:r>
            <a:r>
              <a:rPr lang="en-US" dirty="0"/>
              <a:t>(</a:t>
            </a:r>
            <a:r>
              <a:rPr lang="en-US" i="1" dirty="0"/>
              <a:t>x</a:t>
            </a:r>
            <a:r>
              <a:rPr lang="en-US" dirty="0"/>
              <a:t>). We start at the point (0, 2) and draw </a:t>
            </a:r>
            <a:r>
              <a:rPr lang="en-US" i="1" dirty="0"/>
              <a:t>F </a:t>
            </a:r>
            <a:r>
              <a:rPr lang="en-US" dirty="0"/>
              <a:t>as an initially decreasing function since </a:t>
            </a:r>
            <a:r>
              <a:rPr lang="en-US" i="1" dirty="0"/>
              <a:t>f</a:t>
            </a:r>
            <a:r>
              <a:rPr lang="en-US" sz="400" i="1" dirty="0"/>
              <a:t> </a:t>
            </a:r>
            <a:r>
              <a:rPr lang="en-US" dirty="0"/>
              <a:t>(</a:t>
            </a:r>
            <a:r>
              <a:rPr lang="en-US" i="1" dirty="0"/>
              <a:t>x</a:t>
            </a:r>
            <a:r>
              <a:rPr lang="en-US" dirty="0"/>
              <a:t>) is negative when  0 &lt; </a:t>
            </a:r>
            <a:r>
              <a:rPr lang="en-US" i="1" dirty="0"/>
              <a:t>x </a:t>
            </a:r>
            <a:r>
              <a:rPr lang="en-US" dirty="0"/>
              <a:t>&lt; 1.</a:t>
            </a:r>
          </a:p>
          <a:p>
            <a:pPr>
              <a:lnSpc>
                <a:spcPct val="100000"/>
              </a:lnSpc>
              <a:spcAft>
                <a:spcPts val="600"/>
              </a:spcAft>
            </a:pPr>
            <a:r>
              <a:rPr lang="en-US" dirty="0"/>
              <a:t>Notice that </a:t>
            </a:r>
            <a:r>
              <a:rPr lang="en-US" i="1" dirty="0"/>
              <a:t>f</a:t>
            </a:r>
            <a:r>
              <a:rPr lang="en-US" sz="400" i="1" dirty="0"/>
              <a:t> </a:t>
            </a:r>
            <a:r>
              <a:rPr lang="en-US" dirty="0"/>
              <a:t>(1) = </a:t>
            </a:r>
            <a:r>
              <a:rPr lang="en-US" i="1" dirty="0"/>
              <a:t>f</a:t>
            </a:r>
            <a:r>
              <a:rPr lang="en-US" sz="400" i="1" dirty="0"/>
              <a:t> </a:t>
            </a:r>
            <a:r>
              <a:rPr lang="en-US" dirty="0"/>
              <a:t>(3) = 0, so </a:t>
            </a:r>
            <a:r>
              <a:rPr lang="en-US" i="1" dirty="0"/>
              <a:t>F </a:t>
            </a:r>
            <a:r>
              <a:rPr lang="en-US" dirty="0"/>
              <a:t>has horizontal tangents when </a:t>
            </a:r>
            <a:r>
              <a:rPr lang="en-US" i="1" dirty="0"/>
              <a:t>x </a:t>
            </a:r>
            <a:r>
              <a:rPr lang="en-US" dirty="0"/>
              <a:t>= 1 and </a:t>
            </a:r>
            <a:r>
              <a:rPr lang="en-US" i="1" dirty="0"/>
              <a:t>x </a:t>
            </a:r>
            <a:r>
              <a:rPr lang="en-US" dirty="0"/>
              <a:t>= 3. For 1 &lt; </a:t>
            </a:r>
            <a:r>
              <a:rPr lang="en-US" i="1" dirty="0"/>
              <a:t>x </a:t>
            </a:r>
            <a:r>
              <a:rPr lang="en-US" dirty="0"/>
              <a:t>&lt; 3, </a:t>
            </a:r>
            <a:r>
              <a:rPr lang="en-US" i="1" dirty="0"/>
              <a:t>f</a:t>
            </a:r>
            <a:r>
              <a:rPr lang="en-US" sz="400" i="1" dirty="0"/>
              <a:t> </a:t>
            </a:r>
            <a:r>
              <a:rPr lang="en-US" dirty="0"/>
              <a:t>(</a:t>
            </a:r>
            <a:r>
              <a:rPr lang="en-US" i="1" dirty="0"/>
              <a:t>x</a:t>
            </a:r>
            <a:r>
              <a:rPr lang="en-US" dirty="0"/>
              <a:t>) is positive and so </a:t>
            </a:r>
            <a:r>
              <a:rPr lang="en-US" i="1" dirty="0"/>
              <a:t>F </a:t>
            </a:r>
            <a:r>
              <a:rPr lang="en-US" dirty="0"/>
              <a:t>is increasing. We see that </a:t>
            </a:r>
            <a:r>
              <a:rPr lang="en-US" i="1" dirty="0"/>
              <a:t>F </a:t>
            </a:r>
            <a:r>
              <a:rPr lang="en-US" dirty="0"/>
              <a:t>has a local minimum when </a:t>
            </a:r>
            <a:r>
              <a:rPr lang="en-US" i="1" dirty="0"/>
              <a:t>x </a:t>
            </a:r>
            <a:r>
              <a:rPr lang="en-US" dirty="0"/>
              <a:t>= 1 and a local maximum when </a:t>
            </a:r>
            <a:r>
              <a:rPr lang="en-US" i="1" dirty="0"/>
              <a:t>x </a:t>
            </a:r>
            <a:r>
              <a:rPr lang="en-US" dirty="0"/>
              <a:t>= 3.</a:t>
            </a:r>
          </a:p>
          <a:p>
            <a:pPr>
              <a:lnSpc>
                <a:spcPct val="100000"/>
              </a:lnSpc>
            </a:pPr>
            <a:r>
              <a:rPr lang="en-US" dirty="0"/>
              <a:t>For </a:t>
            </a:r>
            <a:r>
              <a:rPr lang="en-US" i="1" dirty="0"/>
              <a:t>x </a:t>
            </a:r>
            <a:r>
              <a:rPr lang="en-US" dirty="0"/>
              <a:t>&gt; 3, </a:t>
            </a:r>
            <a:r>
              <a:rPr lang="en-US" i="1" dirty="0"/>
              <a:t>f</a:t>
            </a:r>
            <a:r>
              <a:rPr lang="en-US" sz="400" i="1" dirty="0"/>
              <a:t> </a:t>
            </a:r>
            <a:r>
              <a:rPr lang="en-US" dirty="0"/>
              <a:t>(</a:t>
            </a:r>
            <a:r>
              <a:rPr lang="en-US" i="1" dirty="0"/>
              <a:t>x</a:t>
            </a:r>
            <a:r>
              <a:rPr lang="en-US" dirty="0"/>
              <a:t>) is negative and so </a:t>
            </a:r>
            <a:r>
              <a:rPr lang="en-US" i="1" dirty="0"/>
              <a:t>F </a:t>
            </a:r>
            <a:r>
              <a:rPr lang="en-US" dirty="0"/>
              <a:t>is decreasing on (3, </a:t>
            </a:r>
            <a:r>
              <a:rPr lang="en-IN" dirty="0"/>
              <a:t>∞</a:t>
            </a:r>
            <a:r>
              <a:rPr lang="en-US" dirty="0"/>
              <a:t>).</a:t>
            </a:r>
            <a:endParaRPr lang="en-IN" dirty="0"/>
          </a:p>
        </p:txBody>
      </p:sp>
      <p:sp>
        <p:nvSpPr>
          <p:cNvPr id="6" name="Content Placeholder 2">
            <a:extLst>
              <a:ext uri="{FF2B5EF4-FFF2-40B4-BE49-F238E27FC236}">
                <a16:creationId xmlns:a16="http://schemas.microsoft.com/office/drawing/2014/main" xmlns="" id="{A2246A8B-94B4-409C-8E1A-108CA2CA0E37}"/>
              </a:ext>
            </a:extLst>
          </p:cNvPr>
          <p:cNvSpPr>
            <a:spLocks noGrp="1"/>
          </p:cNvSpPr>
          <p:nvPr>
            <p:ph sz="quarter" idx="23"/>
          </p:nvPr>
        </p:nvSpPr>
        <p:spPr>
          <a:xfrm>
            <a:off x="8729124" y="3911595"/>
            <a:ext cx="1109143" cy="331443"/>
          </a:xfrm>
        </p:spPr>
        <p:txBody>
          <a:bodyPr/>
          <a:lstStyle/>
          <a:p>
            <a:pPr>
              <a:lnSpc>
                <a:spcPct val="100000"/>
              </a:lnSpc>
              <a:spcAft>
                <a:spcPts val="600"/>
              </a:spcAft>
            </a:pPr>
            <a:r>
              <a:rPr lang="en-US" dirty="0"/>
              <a:t>Since</a:t>
            </a:r>
            <a:endParaRPr lang="en-IN" dirty="0"/>
          </a:p>
        </p:txBody>
      </p:sp>
      <p:graphicFrame>
        <p:nvGraphicFramePr>
          <p:cNvPr id="20" name="Content Placeholder 19" descr="f(x) right arrow 0 as x right arrow infinity,">
            <a:extLst>
              <a:ext uri="{FF2B5EF4-FFF2-40B4-BE49-F238E27FC236}">
                <a16:creationId xmlns:a16="http://schemas.microsoft.com/office/drawing/2014/main" xmlns="" id="{9486DC8B-E632-498E-A648-B794ECA8D0F2}"/>
              </a:ext>
            </a:extLst>
          </p:cNvPr>
          <p:cNvGraphicFramePr>
            <a:graphicFrameLocks noGrp="1" noChangeAspect="1"/>
          </p:cNvGraphicFramePr>
          <p:nvPr>
            <p:ph sz="quarter" idx="24"/>
            <p:extLst>
              <p:ext uri="{D42A27DB-BD31-4B8C-83A1-F6EECF244321}">
                <p14:modId xmlns:p14="http://schemas.microsoft.com/office/powerpoint/2010/main" val="3979925346"/>
              </p:ext>
            </p:extLst>
          </p:nvPr>
        </p:nvGraphicFramePr>
        <p:xfrm>
          <a:off x="9526322" y="3936743"/>
          <a:ext cx="2457860" cy="328436"/>
        </p:xfrm>
        <a:graphic>
          <a:graphicData uri="http://schemas.openxmlformats.org/presentationml/2006/ole">
            <mc:AlternateContent xmlns:mc="http://schemas.openxmlformats.org/markup-compatibility/2006">
              <mc:Choice xmlns:v="urn:schemas-microsoft-com:vml" Requires="v">
                <p:oleObj spid="_x0000_s580720" name="Equation" r:id="rId3" imgW="2565360" imgH="342720" progId="Equation.DSMT4">
                  <p:embed/>
                </p:oleObj>
              </mc:Choice>
              <mc:Fallback>
                <p:oleObj name="Equation" r:id="rId3" imgW="2565360" imgH="342720" progId="Equation.DSMT4">
                  <p:embed/>
                  <p:pic>
                    <p:nvPicPr>
                      <p:cNvPr id="0" name="Picture 79" descr="f(x) right arrow 0 as x right arrow infinity,"/>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6322" y="3936743"/>
                        <a:ext cx="2457860" cy="328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2">
            <a:extLst>
              <a:ext uri="{FF2B5EF4-FFF2-40B4-BE49-F238E27FC236}">
                <a16:creationId xmlns:a16="http://schemas.microsoft.com/office/drawing/2014/main" xmlns="" id="{A2246A8B-94B4-409C-8E1A-108CA2CA0E37}"/>
              </a:ext>
            </a:extLst>
          </p:cNvPr>
          <p:cNvSpPr>
            <a:spLocks noGrp="1"/>
          </p:cNvSpPr>
          <p:nvPr>
            <p:ph sz="quarter" idx="23"/>
          </p:nvPr>
        </p:nvSpPr>
        <p:spPr>
          <a:xfrm>
            <a:off x="753541" y="4310594"/>
            <a:ext cx="4597392" cy="331443"/>
          </a:xfrm>
        </p:spPr>
        <p:txBody>
          <a:bodyPr/>
          <a:lstStyle/>
          <a:p>
            <a:r>
              <a:rPr lang="en-US" dirty="0"/>
              <a:t>the graph of </a:t>
            </a:r>
            <a:r>
              <a:rPr lang="en-US" i="1" dirty="0"/>
              <a:t>F </a:t>
            </a:r>
            <a:r>
              <a:rPr lang="en-US" dirty="0"/>
              <a:t>becomes flatter as</a:t>
            </a:r>
            <a:endParaRPr lang="en-IN" dirty="0"/>
          </a:p>
        </p:txBody>
      </p:sp>
      <p:graphicFrame>
        <p:nvGraphicFramePr>
          <p:cNvPr id="7" name="Content Placeholder 19" descr="x right arrow infinity.">
            <a:extLst>
              <a:ext uri="{FF2B5EF4-FFF2-40B4-BE49-F238E27FC236}">
                <a16:creationId xmlns:a16="http://schemas.microsoft.com/office/drawing/2014/main" xmlns="" id="{9486DC8B-E632-498E-A648-B794ECA8D0F2}"/>
              </a:ext>
            </a:extLst>
          </p:cNvPr>
          <p:cNvGraphicFramePr>
            <a:graphicFrameLocks noGrp="1" noChangeAspect="1"/>
          </p:cNvGraphicFramePr>
          <p:nvPr>
            <p:ph sz="quarter" idx="4294967295"/>
            <p:extLst>
              <p:ext uri="{D42A27DB-BD31-4B8C-83A1-F6EECF244321}">
                <p14:modId xmlns:p14="http://schemas.microsoft.com/office/powerpoint/2010/main" val="2541300407"/>
              </p:ext>
            </p:extLst>
          </p:nvPr>
        </p:nvGraphicFramePr>
        <p:xfrm>
          <a:off x="5316538" y="4341810"/>
          <a:ext cx="1128712" cy="274637"/>
        </p:xfrm>
        <a:graphic>
          <a:graphicData uri="http://schemas.openxmlformats.org/presentationml/2006/ole">
            <mc:AlternateContent xmlns:mc="http://schemas.openxmlformats.org/markup-compatibility/2006">
              <mc:Choice xmlns:v="urn:schemas-microsoft-com:vml" Requires="v">
                <p:oleObj spid="_x0000_s580721" name="Equation" r:id="rId5" imgW="939600" imgH="228600" progId="Equation.DSMT4">
                  <p:embed/>
                </p:oleObj>
              </mc:Choice>
              <mc:Fallback>
                <p:oleObj name="Equation" r:id="rId5" imgW="939600" imgH="228600" progId="Equation.DSMT4">
                  <p:embed/>
                  <p:pic>
                    <p:nvPicPr>
                      <p:cNvPr id="0" name="Picture 80" descr="x right arrow infinity."/>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6538" y="4341810"/>
                        <a:ext cx="1128712"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2">
            <a:extLst>
              <a:ext uri="{FF2B5EF4-FFF2-40B4-BE49-F238E27FC236}">
                <a16:creationId xmlns:a16="http://schemas.microsoft.com/office/drawing/2014/main" xmlns="" id="{A2246A8B-94B4-409C-8E1A-108CA2CA0E37}"/>
              </a:ext>
            </a:extLst>
          </p:cNvPr>
          <p:cNvSpPr>
            <a:spLocks noGrp="1"/>
          </p:cNvSpPr>
          <p:nvPr>
            <p:ph sz="quarter" idx="23"/>
          </p:nvPr>
        </p:nvSpPr>
        <p:spPr>
          <a:xfrm>
            <a:off x="6561675" y="4321178"/>
            <a:ext cx="2260593" cy="329136"/>
          </a:xfrm>
        </p:spPr>
        <p:txBody>
          <a:bodyPr/>
          <a:lstStyle/>
          <a:p>
            <a:r>
              <a:rPr lang="en-US" dirty="0"/>
              <a:t>Also notice that</a:t>
            </a:r>
            <a:endParaRPr lang="en-IN" dirty="0"/>
          </a:p>
        </p:txBody>
      </p:sp>
      <p:graphicFrame>
        <p:nvGraphicFramePr>
          <p:cNvPr id="10" name="Content Placeholder 23" descr="F prime prime (x) = f prime (x)">
            <a:extLst>
              <a:ext uri="{FF2B5EF4-FFF2-40B4-BE49-F238E27FC236}">
                <a16:creationId xmlns:a16="http://schemas.microsoft.com/office/drawing/2014/main" xmlns="" id="{C9198595-DB7D-4AE5-8258-3E491FDE99A6}"/>
              </a:ext>
            </a:extLst>
          </p:cNvPr>
          <p:cNvGraphicFramePr>
            <a:graphicFrameLocks noGrp="1" noChangeAspect="1"/>
          </p:cNvGraphicFramePr>
          <p:nvPr>
            <p:ph sz="quarter" idx="4294967295"/>
            <p:extLst>
              <p:ext uri="{D42A27DB-BD31-4B8C-83A1-F6EECF244321}">
                <p14:modId xmlns:p14="http://schemas.microsoft.com/office/powerpoint/2010/main" val="3395372089"/>
              </p:ext>
            </p:extLst>
          </p:nvPr>
        </p:nvGraphicFramePr>
        <p:xfrm>
          <a:off x="8828088" y="4314825"/>
          <a:ext cx="1757362" cy="365125"/>
        </p:xfrm>
        <a:graphic>
          <a:graphicData uri="http://schemas.openxmlformats.org/presentationml/2006/ole">
            <mc:AlternateContent xmlns:mc="http://schemas.openxmlformats.org/markup-compatibility/2006">
              <mc:Choice xmlns:v="urn:schemas-microsoft-com:vml" Requires="v">
                <p:oleObj spid="_x0000_s580722" name="Equation" r:id="rId7" imgW="1650960" imgH="342720" progId="Equation.DSMT4">
                  <p:embed/>
                </p:oleObj>
              </mc:Choice>
              <mc:Fallback>
                <p:oleObj name="Equation" r:id="rId7" imgW="1650960" imgH="342720" progId="Equation.DSMT4">
                  <p:embed/>
                  <p:pic>
                    <p:nvPicPr>
                      <p:cNvPr id="0" name="Picture 81" descr="F prime prime (x) = f prime (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8088" y="4314825"/>
                        <a:ext cx="17573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2">
            <a:extLst>
              <a:ext uri="{FF2B5EF4-FFF2-40B4-BE49-F238E27FC236}">
                <a16:creationId xmlns:a16="http://schemas.microsoft.com/office/drawing/2014/main" xmlns="" id="{A2246A8B-94B4-409C-8E1A-108CA2CA0E37}"/>
              </a:ext>
            </a:extLst>
          </p:cNvPr>
          <p:cNvSpPr>
            <a:spLocks noGrp="1"/>
          </p:cNvSpPr>
          <p:nvPr>
            <p:ph sz="quarter" idx="23"/>
          </p:nvPr>
        </p:nvSpPr>
        <p:spPr>
          <a:xfrm>
            <a:off x="743942" y="4639741"/>
            <a:ext cx="10846920" cy="812793"/>
          </a:xfrm>
        </p:spPr>
        <p:txBody>
          <a:bodyPr/>
          <a:lstStyle/>
          <a:p>
            <a:pPr>
              <a:lnSpc>
                <a:spcPct val="100000"/>
              </a:lnSpc>
            </a:pPr>
            <a:r>
              <a:rPr lang="en-US" dirty="0"/>
              <a:t>changes from positive to negative at </a:t>
            </a:r>
            <a:r>
              <a:rPr lang="en-US" i="1" dirty="0"/>
              <a:t>x </a:t>
            </a:r>
            <a:r>
              <a:rPr lang="en-US" dirty="0"/>
              <a:t>= 2 and from negative to positive at </a:t>
            </a:r>
            <a:r>
              <a:rPr lang="en-US" i="1" dirty="0"/>
              <a:t>x </a:t>
            </a:r>
            <a:r>
              <a:rPr lang="en-US" dirty="0"/>
              <a:t>= 4, so </a:t>
            </a:r>
            <a:r>
              <a:rPr lang="en-US" i="1" dirty="0"/>
              <a:t>F </a:t>
            </a:r>
            <a:r>
              <a:rPr lang="en-US" dirty="0"/>
              <a:t>has inflection points when </a:t>
            </a:r>
            <a:r>
              <a:rPr lang="en-US" i="1" dirty="0"/>
              <a:t>x </a:t>
            </a:r>
            <a:r>
              <a:rPr lang="en-US" dirty="0"/>
              <a:t>= 2 and </a:t>
            </a:r>
            <a:r>
              <a:rPr lang="en-US" i="1" dirty="0"/>
              <a:t>x </a:t>
            </a:r>
            <a:r>
              <a:rPr lang="en-US" dirty="0"/>
              <a:t>= 4.</a:t>
            </a:r>
            <a:endParaRPr lang="en-IN" dirty="0"/>
          </a:p>
        </p:txBody>
      </p:sp>
    </p:spTree>
    <p:extLst>
      <p:ext uri="{BB962C8B-B14F-4D97-AF65-F5344CB8AC3E}">
        <p14:creationId xmlns:p14="http://schemas.microsoft.com/office/powerpoint/2010/main" val="3629955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B7800-1F0B-47DA-9AB4-8AA970FEAD68}"/>
              </a:ext>
            </a:extLst>
          </p:cNvPr>
          <p:cNvSpPr>
            <a:spLocks noGrp="1"/>
          </p:cNvSpPr>
          <p:nvPr>
            <p:ph type="title"/>
          </p:nvPr>
        </p:nvSpPr>
        <p:spPr/>
        <p:txBody>
          <a:bodyPr/>
          <a:lstStyle/>
          <a:p>
            <a:r>
              <a:rPr lang="en-US" altLang="en-US" dirty="0"/>
              <a:t>Example 5 – Solution (2 of 2)</a:t>
            </a:r>
            <a:endParaRPr lang="en-IN" b="0" dirty="0"/>
          </a:p>
        </p:txBody>
      </p:sp>
      <p:sp>
        <p:nvSpPr>
          <p:cNvPr id="3" name="Content Placeholder 2">
            <a:extLst>
              <a:ext uri="{FF2B5EF4-FFF2-40B4-BE49-F238E27FC236}">
                <a16:creationId xmlns:a16="http://schemas.microsoft.com/office/drawing/2014/main" xmlns="" id="{A2246A8B-94B4-409C-8E1A-108CA2CA0E37}"/>
              </a:ext>
            </a:extLst>
          </p:cNvPr>
          <p:cNvSpPr>
            <a:spLocks noGrp="1"/>
          </p:cNvSpPr>
          <p:nvPr>
            <p:ph sz="quarter" idx="23"/>
          </p:nvPr>
        </p:nvSpPr>
        <p:spPr>
          <a:xfrm>
            <a:off x="736600" y="1282698"/>
            <a:ext cx="10846920" cy="529170"/>
          </a:xfrm>
        </p:spPr>
        <p:txBody>
          <a:bodyPr/>
          <a:lstStyle/>
          <a:p>
            <a:r>
              <a:rPr lang="en-US" dirty="0"/>
              <a:t>We use this information to sketch the graph of the </a:t>
            </a:r>
            <a:r>
              <a:rPr lang="en-US" dirty="0" err="1"/>
              <a:t>antiderivative</a:t>
            </a:r>
            <a:r>
              <a:rPr lang="en-US" dirty="0"/>
              <a:t> in Figure 4.</a:t>
            </a:r>
            <a:endParaRPr lang="en-IN" dirty="0"/>
          </a:p>
        </p:txBody>
      </p:sp>
      <p:sp>
        <p:nvSpPr>
          <p:cNvPr id="16" name="Content Placeholder 4"/>
          <p:cNvSpPr>
            <a:spLocks noGrp="1"/>
          </p:cNvSpPr>
          <p:nvPr>
            <p:ph sz="quarter" idx="31"/>
          </p:nvPr>
        </p:nvSpPr>
        <p:spPr>
          <a:xfrm>
            <a:off x="6077095" y="5420400"/>
            <a:ext cx="780905" cy="192996"/>
          </a:xfrm>
        </p:spPr>
        <p:txBody>
          <a:bodyPr/>
          <a:lstStyle/>
          <a:p>
            <a:r>
              <a:rPr lang="en-US" sz="1200" b="1" dirty="0"/>
              <a:t>Figure 4</a:t>
            </a:r>
            <a:endParaRPr lang="en-US" b="1" dirty="0"/>
          </a:p>
        </p:txBody>
      </p:sp>
      <p:pic>
        <p:nvPicPr>
          <p:cNvPr id="581638" name="Picture 6" descr="A curve is graphed on the first quadrant of the x y coordinate plane. The curve starts at plotted point (0, 2) and goes down to reach a low point plotted at (1, 1). From that point, it goes up and passes through the plotted point (2, 2) to reach a high point plotted at (3, 3). Then, the curve goes down, passes through the plotted point (4, 2), and exits the mid-right of the viewing window."/>
          <p:cNvPicPr>
            <a:picLocks noGrp="1" noChangeAspect="1" noChangeArrowheads="1"/>
          </p:cNvPicPr>
          <p:nvPr>
            <p:ph sz="quarter" idx="27"/>
          </p:nvPr>
        </p:nvPicPr>
        <p:blipFill>
          <a:blip r:embed="rId2">
            <a:extLst>
              <a:ext uri="{28A0092B-C50C-407E-A947-70E740481C1C}">
                <a14:useLocalDpi xmlns:a14="http://schemas.microsoft.com/office/drawing/2010/main" val="0"/>
              </a:ext>
            </a:extLst>
          </a:blip>
          <a:srcRect/>
          <a:stretch>
            <a:fillRect/>
          </a:stretch>
        </p:blipFill>
        <p:spPr bwMode="auto">
          <a:xfrm>
            <a:off x="3759759" y="1833928"/>
            <a:ext cx="5214908" cy="340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101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83766-4918-4BB9-BD78-2CFCD9C67DB7}"/>
              </a:ext>
            </a:extLst>
          </p:cNvPr>
          <p:cNvSpPr>
            <a:spLocks noGrp="1"/>
          </p:cNvSpPr>
          <p:nvPr>
            <p:ph type="title"/>
          </p:nvPr>
        </p:nvSpPr>
        <p:spPr>
          <a:xfrm>
            <a:off x="838200" y="3133440"/>
            <a:ext cx="10515600" cy="533400"/>
          </a:xfrm>
        </p:spPr>
        <p:txBody>
          <a:bodyPr/>
          <a:lstStyle/>
          <a:p>
            <a:pPr algn="ctr"/>
            <a:r>
              <a:rPr lang="en-IN" dirty="0">
                <a:solidFill>
                  <a:srgbClr val="0079C2"/>
                </a:solidFill>
              </a:rPr>
              <a:t>Linear Motion </a:t>
            </a:r>
          </a:p>
        </p:txBody>
      </p:sp>
    </p:spTree>
    <p:extLst>
      <p:ext uri="{BB962C8B-B14F-4D97-AF65-F5344CB8AC3E}">
        <p14:creationId xmlns:p14="http://schemas.microsoft.com/office/powerpoint/2010/main" val="1882604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6BFA5-4672-4774-A0C3-D6445D908C82}"/>
              </a:ext>
            </a:extLst>
          </p:cNvPr>
          <p:cNvSpPr>
            <a:spLocks noGrp="1"/>
          </p:cNvSpPr>
          <p:nvPr>
            <p:ph type="title"/>
          </p:nvPr>
        </p:nvSpPr>
        <p:spPr/>
        <p:txBody>
          <a:bodyPr/>
          <a:lstStyle/>
          <a:p>
            <a:r>
              <a:rPr lang="en-US" altLang="en-US" dirty="0"/>
              <a:t>Linear Motion (1 of 1) </a:t>
            </a:r>
            <a:endParaRPr lang="en-IN" dirty="0"/>
          </a:p>
        </p:txBody>
      </p:sp>
      <p:sp>
        <p:nvSpPr>
          <p:cNvPr id="3" name="Text Placeholder 2">
            <a:extLst>
              <a:ext uri="{FF2B5EF4-FFF2-40B4-BE49-F238E27FC236}">
                <a16:creationId xmlns:a16="http://schemas.microsoft.com/office/drawing/2014/main" xmlns="" id="{3150B56D-3E1B-492F-B136-8955A8487293}"/>
              </a:ext>
            </a:extLst>
          </p:cNvPr>
          <p:cNvSpPr>
            <a:spLocks noGrp="1"/>
          </p:cNvSpPr>
          <p:nvPr>
            <p:ph sz="quarter" idx="23"/>
          </p:nvPr>
        </p:nvSpPr>
        <p:spPr>
          <a:xfrm>
            <a:off x="736600" y="1289049"/>
            <a:ext cx="10718800" cy="639355"/>
          </a:xfrm>
        </p:spPr>
        <p:txBody>
          <a:bodyPr/>
          <a:lstStyle/>
          <a:p>
            <a:pPr>
              <a:lnSpc>
                <a:spcPct val="100000"/>
              </a:lnSpc>
            </a:pPr>
            <a:r>
              <a:rPr lang="en-US" altLang="en-US" dirty="0"/>
              <a:t>Antidifferentiation is particularly useful in analyzing the motion of an object moving in a straight line. We know if the object has position function </a:t>
            </a:r>
            <a:r>
              <a:rPr lang="en-US" altLang="en-US" i="1" dirty="0"/>
              <a:t>s</a:t>
            </a:r>
            <a:r>
              <a:rPr lang="en-US" altLang="en-US" dirty="0"/>
              <a:t> = </a:t>
            </a:r>
            <a:r>
              <a:rPr lang="en-US" altLang="en-US" i="1" dirty="0"/>
              <a:t>f</a:t>
            </a:r>
            <a:r>
              <a:rPr lang="en-US" altLang="en-US" dirty="0"/>
              <a:t>(</a:t>
            </a:r>
            <a:r>
              <a:rPr lang="en-US" altLang="en-US" i="1" dirty="0"/>
              <a:t>t</a:t>
            </a:r>
            <a:r>
              <a:rPr lang="en-US" altLang="en-US" dirty="0"/>
              <a:t>),</a:t>
            </a:r>
          </a:p>
        </p:txBody>
      </p:sp>
      <p:sp>
        <p:nvSpPr>
          <p:cNvPr id="4" name="Content Placeholder 3"/>
          <p:cNvSpPr>
            <a:spLocks noGrp="1"/>
          </p:cNvSpPr>
          <p:nvPr>
            <p:ph sz="quarter" idx="24"/>
          </p:nvPr>
        </p:nvSpPr>
        <p:spPr>
          <a:xfrm>
            <a:off x="736600" y="2048608"/>
            <a:ext cx="3700929" cy="331932"/>
          </a:xfrm>
        </p:spPr>
        <p:txBody>
          <a:bodyPr/>
          <a:lstStyle/>
          <a:p>
            <a:r>
              <a:rPr lang="en-US" altLang="en-US" dirty="0"/>
              <a:t>then the velocity function is</a:t>
            </a:r>
            <a:endParaRPr lang="en-IN" dirty="0"/>
          </a:p>
        </p:txBody>
      </p:sp>
      <p:graphicFrame>
        <p:nvGraphicFramePr>
          <p:cNvPr id="11" name="Content Placeholder 10" descr="V(t) =  s prime (t)"/>
          <p:cNvGraphicFramePr>
            <a:graphicFrameLocks noGrp="1" noChangeAspect="1"/>
          </p:cNvGraphicFramePr>
          <p:nvPr>
            <p:ph sz="quarter" idx="25"/>
            <p:extLst>
              <p:ext uri="{D42A27DB-BD31-4B8C-83A1-F6EECF244321}">
                <p14:modId xmlns:p14="http://schemas.microsoft.com/office/powerpoint/2010/main" val="2396166445"/>
              </p:ext>
            </p:extLst>
          </p:nvPr>
        </p:nvGraphicFramePr>
        <p:xfrm>
          <a:off x="4460875" y="2030940"/>
          <a:ext cx="1484313" cy="384175"/>
        </p:xfrm>
        <a:graphic>
          <a:graphicData uri="http://schemas.openxmlformats.org/presentationml/2006/ole">
            <mc:AlternateContent xmlns:mc="http://schemas.openxmlformats.org/markup-compatibility/2006">
              <mc:Choice xmlns:v="urn:schemas-microsoft-com:vml" Requires="v">
                <p:oleObj spid="_x0000_s573670" name="Equation" r:id="rId3" imgW="1079280" imgH="279360" progId="Equation.DSMT4">
                  <p:embed/>
                </p:oleObj>
              </mc:Choice>
              <mc:Fallback>
                <p:oleObj name="Equation" r:id="rId3" imgW="1079280" imgH="279360" progId="Equation.DSMT4">
                  <p:embed/>
                  <p:pic>
                    <p:nvPicPr>
                      <p:cNvPr id="0" name="Picture 208" descr="v(t) =  s prime (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875" y="2030940"/>
                        <a:ext cx="1484313"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26"/>
          </p:nvPr>
        </p:nvSpPr>
        <p:spPr>
          <a:xfrm>
            <a:off x="736600" y="2571878"/>
            <a:ext cx="10718800" cy="646567"/>
          </a:xfrm>
        </p:spPr>
        <p:txBody>
          <a:bodyPr/>
          <a:lstStyle/>
          <a:p>
            <a:r>
              <a:rPr lang="en-US" altLang="en-US" dirty="0"/>
              <a:t>This means that the position function is an antiderivative of the velocity function.</a:t>
            </a:r>
          </a:p>
        </p:txBody>
      </p:sp>
      <p:sp>
        <p:nvSpPr>
          <p:cNvPr id="7" name="Content Placeholder 6"/>
          <p:cNvSpPr>
            <a:spLocks noGrp="1"/>
          </p:cNvSpPr>
          <p:nvPr>
            <p:ph sz="quarter" idx="27"/>
          </p:nvPr>
        </p:nvSpPr>
        <p:spPr>
          <a:xfrm>
            <a:off x="736600" y="3429720"/>
            <a:ext cx="4955988" cy="342042"/>
          </a:xfrm>
        </p:spPr>
        <p:txBody>
          <a:bodyPr/>
          <a:lstStyle/>
          <a:p>
            <a:r>
              <a:rPr lang="en-US" altLang="en-US" dirty="0"/>
              <a:t>Likewise, the acceleration function is</a:t>
            </a:r>
            <a:endParaRPr lang="en-IN" dirty="0"/>
          </a:p>
        </p:txBody>
      </p:sp>
      <p:graphicFrame>
        <p:nvGraphicFramePr>
          <p:cNvPr id="12" name="Content Placeholder 10" descr="a (t) = v prime (t)"/>
          <p:cNvGraphicFramePr>
            <a:graphicFrameLocks noGrp="1" noChangeAspect="1"/>
          </p:cNvGraphicFramePr>
          <p:nvPr>
            <p:ph sz="quarter" idx="28"/>
            <p:extLst>
              <p:ext uri="{D42A27DB-BD31-4B8C-83A1-F6EECF244321}">
                <p14:modId xmlns:p14="http://schemas.microsoft.com/office/powerpoint/2010/main" val="126933334"/>
              </p:ext>
            </p:extLst>
          </p:nvPr>
        </p:nvGraphicFramePr>
        <p:xfrm>
          <a:off x="5746750" y="3402537"/>
          <a:ext cx="1533525" cy="396875"/>
        </p:xfrm>
        <a:graphic>
          <a:graphicData uri="http://schemas.openxmlformats.org/presentationml/2006/ole">
            <mc:AlternateContent xmlns:mc="http://schemas.openxmlformats.org/markup-compatibility/2006">
              <mc:Choice xmlns:v="urn:schemas-microsoft-com:vml" Requires="v">
                <p:oleObj spid="_x0000_s573671" name="Equation" r:id="rId5" imgW="1079280" imgH="279360" progId="Equation.DSMT4">
                  <p:embed/>
                </p:oleObj>
              </mc:Choice>
              <mc:Fallback>
                <p:oleObj name="Equation" r:id="rId5" imgW="1079280" imgH="279360" progId="Equation.DSMT4">
                  <p:embed/>
                  <p:pic>
                    <p:nvPicPr>
                      <p:cNvPr id="0" name="Picture 209" descr="a (t) = v prime (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0" y="3402537"/>
                        <a:ext cx="15335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sz="quarter" idx="29"/>
          </p:nvPr>
        </p:nvSpPr>
        <p:spPr>
          <a:xfrm>
            <a:off x="7361859" y="3416662"/>
            <a:ext cx="3890754" cy="301628"/>
          </a:xfrm>
        </p:spPr>
        <p:txBody>
          <a:bodyPr/>
          <a:lstStyle/>
          <a:p>
            <a:r>
              <a:rPr lang="en-US" altLang="en-US" dirty="0"/>
              <a:t>so the velocity function is an</a:t>
            </a:r>
            <a:endParaRPr lang="en-IN" dirty="0"/>
          </a:p>
        </p:txBody>
      </p:sp>
      <p:sp>
        <p:nvSpPr>
          <p:cNvPr id="10" name="Content Placeholder 9"/>
          <p:cNvSpPr>
            <a:spLocks noGrp="1"/>
          </p:cNvSpPr>
          <p:nvPr>
            <p:ph sz="quarter" idx="30"/>
          </p:nvPr>
        </p:nvSpPr>
        <p:spPr>
          <a:xfrm>
            <a:off x="736600" y="3757198"/>
            <a:ext cx="10718800" cy="1180824"/>
          </a:xfrm>
        </p:spPr>
        <p:txBody>
          <a:bodyPr/>
          <a:lstStyle/>
          <a:p>
            <a:pPr>
              <a:spcAft>
                <a:spcPts val="600"/>
              </a:spcAft>
            </a:pPr>
            <a:r>
              <a:rPr lang="en-US" altLang="en-US" dirty="0"/>
              <a:t>antiderivative of the acceleration.</a:t>
            </a:r>
          </a:p>
          <a:p>
            <a:pPr>
              <a:spcAft>
                <a:spcPts val="600"/>
              </a:spcAft>
            </a:pPr>
            <a:r>
              <a:rPr lang="en-US" altLang="en-US" dirty="0"/>
              <a:t>If the acceleration and the initial values </a:t>
            </a:r>
            <a:r>
              <a:rPr lang="en-US" altLang="en-US" i="1" dirty="0"/>
              <a:t>s</a:t>
            </a:r>
            <a:r>
              <a:rPr lang="en-US" altLang="en-US" dirty="0"/>
              <a:t>(0) and </a:t>
            </a:r>
            <a:r>
              <a:rPr lang="en-US" altLang="en-US" i="1" dirty="0"/>
              <a:t>v</a:t>
            </a:r>
            <a:r>
              <a:rPr lang="en-US" altLang="en-US" dirty="0"/>
              <a:t>(0) are known, then the position function can be found by antidifferentiating twice.</a:t>
            </a:r>
          </a:p>
        </p:txBody>
      </p:sp>
    </p:spTree>
    <p:extLst>
      <p:ext uri="{BB962C8B-B14F-4D97-AF65-F5344CB8AC3E}">
        <p14:creationId xmlns:p14="http://schemas.microsoft.com/office/powerpoint/2010/main" val="3988800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068FD-CD3D-444D-8EEF-ADCAB07EA6EA}"/>
              </a:ext>
            </a:extLst>
          </p:cNvPr>
          <p:cNvSpPr>
            <a:spLocks noGrp="1"/>
          </p:cNvSpPr>
          <p:nvPr>
            <p:ph type="title"/>
          </p:nvPr>
        </p:nvSpPr>
        <p:spPr/>
        <p:txBody>
          <a:bodyPr/>
          <a:lstStyle/>
          <a:p>
            <a:r>
              <a:rPr lang="en-US" altLang="en-US" dirty="0"/>
              <a:t>Example 6</a:t>
            </a:r>
            <a:endParaRPr lang="en-IN" dirty="0"/>
          </a:p>
        </p:txBody>
      </p:sp>
      <p:sp>
        <p:nvSpPr>
          <p:cNvPr id="3" name="Content Placeholder 2">
            <a:extLst>
              <a:ext uri="{FF2B5EF4-FFF2-40B4-BE49-F238E27FC236}">
                <a16:creationId xmlns:a16="http://schemas.microsoft.com/office/drawing/2014/main" xmlns="" id="{55DA3D3C-7E49-48DC-8FCD-E7B62D8A4FB1}"/>
              </a:ext>
            </a:extLst>
          </p:cNvPr>
          <p:cNvSpPr>
            <a:spLocks noGrp="1"/>
          </p:cNvSpPr>
          <p:nvPr>
            <p:ph sz="quarter" idx="23"/>
          </p:nvPr>
        </p:nvSpPr>
        <p:spPr>
          <a:xfrm>
            <a:off x="736600" y="1289050"/>
            <a:ext cx="10718800" cy="1779588"/>
          </a:xfrm>
        </p:spPr>
        <p:txBody>
          <a:bodyPr/>
          <a:lstStyle/>
          <a:p>
            <a:pPr>
              <a:lnSpc>
                <a:spcPct val="100000"/>
              </a:lnSpc>
              <a:spcAft>
                <a:spcPts val="600"/>
              </a:spcAft>
              <a:tabLst>
                <a:tab pos="0" algn="l"/>
              </a:tabLst>
            </a:pPr>
            <a:r>
              <a:rPr lang="en-US" altLang="en-US" dirty="0"/>
              <a:t>A particle moves in a straight line and has acceleration given by </a:t>
            </a:r>
            <a:r>
              <a:rPr lang="en-US" altLang="en-US" i="1" dirty="0"/>
              <a:t>a</a:t>
            </a:r>
            <a:r>
              <a:rPr lang="en-US" altLang="en-US" dirty="0"/>
              <a:t>(</a:t>
            </a:r>
            <a:r>
              <a:rPr lang="en-US" altLang="en-US" i="1" dirty="0"/>
              <a:t>t</a:t>
            </a:r>
            <a:r>
              <a:rPr lang="en-US" altLang="en-US" dirty="0"/>
              <a:t>) = 6</a:t>
            </a:r>
            <a:r>
              <a:rPr lang="en-US" altLang="en-US" i="1" dirty="0"/>
              <a:t>t</a:t>
            </a:r>
            <a:r>
              <a:rPr lang="en-US" altLang="en-US" dirty="0"/>
              <a:t> + 4. Its initial velocity is </a:t>
            </a:r>
            <a:r>
              <a:rPr lang="en-US" altLang="en-US" i="1" dirty="0"/>
              <a:t>v</a:t>
            </a:r>
            <a:r>
              <a:rPr lang="en-US" altLang="en-US" dirty="0"/>
              <a:t>(0) = −6 cm/s and its initial displacement is </a:t>
            </a:r>
            <a:r>
              <a:rPr lang="en-US" altLang="en-US" i="1" dirty="0"/>
              <a:t>s</a:t>
            </a:r>
            <a:r>
              <a:rPr lang="en-US" altLang="en-US" dirty="0"/>
              <a:t>(0) = 9 cm. Find its position function </a:t>
            </a:r>
            <a:r>
              <a:rPr lang="en-US" altLang="en-US" i="1" dirty="0"/>
              <a:t>s</a:t>
            </a:r>
            <a:r>
              <a:rPr lang="en-US" altLang="en-US" dirty="0"/>
              <a:t>(</a:t>
            </a:r>
            <a:r>
              <a:rPr lang="en-US" altLang="en-US" i="1" dirty="0"/>
              <a:t>t</a:t>
            </a:r>
            <a:r>
              <a:rPr lang="en-US" altLang="en-US" dirty="0"/>
              <a:t>).</a:t>
            </a:r>
          </a:p>
          <a:p>
            <a:pPr>
              <a:lnSpc>
                <a:spcPct val="100000"/>
              </a:lnSpc>
              <a:spcAft>
                <a:spcPts val="600"/>
              </a:spcAft>
              <a:tabLst>
                <a:tab pos="0" algn="l"/>
              </a:tabLst>
            </a:pPr>
            <a:r>
              <a:rPr lang="en-US" altLang="en-US" dirty="0">
                <a:solidFill>
                  <a:srgbClr val="0079C2"/>
                </a:solidFill>
              </a:rPr>
              <a:t>Solution:</a:t>
            </a:r>
          </a:p>
        </p:txBody>
      </p:sp>
      <p:sp>
        <p:nvSpPr>
          <p:cNvPr id="4" name="Content Placeholder 3"/>
          <p:cNvSpPr>
            <a:spLocks noGrp="1"/>
          </p:cNvSpPr>
          <p:nvPr>
            <p:ph sz="quarter" idx="24"/>
          </p:nvPr>
        </p:nvSpPr>
        <p:spPr>
          <a:xfrm>
            <a:off x="736601" y="3082021"/>
            <a:ext cx="812800" cy="326369"/>
          </a:xfrm>
        </p:spPr>
        <p:txBody>
          <a:bodyPr/>
          <a:lstStyle/>
          <a:p>
            <a:r>
              <a:rPr lang="en-US" altLang="en-US" dirty="0"/>
              <a:t>Since</a:t>
            </a:r>
            <a:endParaRPr lang="en-IN" dirty="0"/>
          </a:p>
        </p:txBody>
      </p:sp>
      <p:graphicFrame>
        <p:nvGraphicFramePr>
          <p:cNvPr id="9" name="Content Placeholder 8" descr="V prime (t) =  a(t) = 6t + 4"/>
          <p:cNvGraphicFramePr>
            <a:graphicFrameLocks noGrp="1" noChangeAspect="1"/>
          </p:cNvGraphicFramePr>
          <p:nvPr>
            <p:ph sz="quarter" idx="4294967295"/>
            <p:extLst>
              <p:ext uri="{D42A27DB-BD31-4B8C-83A1-F6EECF244321}">
                <p14:modId xmlns:p14="http://schemas.microsoft.com/office/powerpoint/2010/main" val="1864380641"/>
              </p:ext>
            </p:extLst>
          </p:nvPr>
        </p:nvGraphicFramePr>
        <p:xfrm>
          <a:off x="1574800" y="3068638"/>
          <a:ext cx="2684463" cy="381000"/>
        </p:xfrm>
        <a:graphic>
          <a:graphicData uri="http://schemas.openxmlformats.org/presentationml/2006/ole">
            <mc:AlternateContent xmlns:mc="http://schemas.openxmlformats.org/markup-compatibility/2006">
              <mc:Choice xmlns:v="urn:schemas-microsoft-com:vml" Requires="v">
                <p:oleObj spid="_x0000_s569614" name="Equation" r:id="rId3" imgW="1879560" imgH="266400" progId="Equation.DSMT4">
                  <p:embed/>
                </p:oleObj>
              </mc:Choice>
              <mc:Fallback>
                <p:oleObj name="Equation" r:id="rId3" imgW="1879560" imgH="266400" progId="Equation.DSMT4">
                  <p:embed/>
                  <p:pic>
                    <p:nvPicPr>
                      <p:cNvPr id="0" name="Picture 248" descr="V prime (t) =  a(t) = 6 t +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3068638"/>
                        <a:ext cx="268446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p:cNvSpPr>
            <a:spLocks noGrp="1"/>
          </p:cNvSpPr>
          <p:nvPr>
            <p:ph sz="quarter" idx="25"/>
          </p:nvPr>
        </p:nvSpPr>
        <p:spPr>
          <a:xfrm>
            <a:off x="4292555" y="3070543"/>
            <a:ext cx="3247654" cy="331932"/>
          </a:xfrm>
        </p:spPr>
        <p:txBody>
          <a:bodyPr/>
          <a:lstStyle/>
          <a:p>
            <a:r>
              <a:rPr lang="en-US" altLang="en-US" dirty="0"/>
              <a:t>antidifferentiation gives</a:t>
            </a:r>
            <a:endParaRPr lang="en-IN" dirty="0"/>
          </a:p>
        </p:txBody>
      </p:sp>
      <p:graphicFrame>
        <p:nvGraphicFramePr>
          <p:cNvPr id="8" name="Content Placeholder 7" descr="v(t) = 6(t^2/2) + 4t + C = 3t^2 + 4t + C">
            <a:extLst>
              <a:ext uri="{FF2B5EF4-FFF2-40B4-BE49-F238E27FC236}">
                <a16:creationId xmlns:a16="http://schemas.microsoft.com/office/drawing/2014/main" xmlns="" id="{97AC399E-8989-42D4-BE3E-36B74F12ABF8}"/>
              </a:ext>
            </a:extLst>
          </p:cNvPr>
          <p:cNvGraphicFramePr>
            <a:graphicFrameLocks noGrp="1" noChangeAspect="1"/>
          </p:cNvGraphicFramePr>
          <p:nvPr>
            <p:ph sz="quarter" idx="26"/>
            <p:extLst>
              <p:ext uri="{D42A27DB-BD31-4B8C-83A1-F6EECF244321}">
                <p14:modId xmlns:p14="http://schemas.microsoft.com/office/powerpoint/2010/main" val="1073740844"/>
              </p:ext>
            </p:extLst>
          </p:nvPr>
        </p:nvGraphicFramePr>
        <p:xfrm>
          <a:off x="4091082" y="3708401"/>
          <a:ext cx="3187606" cy="1302280"/>
        </p:xfrm>
        <a:graphic>
          <a:graphicData uri="http://schemas.openxmlformats.org/presentationml/2006/ole">
            <mc:AlternateContent xmlns:mc="http://schemas.openxmlformats.org/markup-compatibility/2006">
              <mc:Choice xmlns:v="urn:schemas-microsoft-com:vml" Requires="v">
                <p:oleObj spid="_x0000_s569615" name="Equation" r:id="rId5" imgW="2984400" imgH="1218960" progId="Equation.DSMT4">
                  <p:embed/>
                </p:oleObj>
              </mc:Choice>
              <mc:Fallback>
                <p:oleObj name="Equation" r:id="rId5" imgW="2984400" imgH="1218960" progId="Equation.DSMT4">
                  <p:embed/>
                  <p:pic>
                    <p:nvPicPr>
                      <p:cNvPr id="0" name="Picture 249" descr="v(t) = 6(t^2∕2) + 4 t + C,&#10;= 3 t^2 + 4 t + C"/>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1082" y="3708401"/>
                        <a:ext cx="3187606" cy="1302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446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42B374-719B-482D-80C2-B31182CEF2F7}"/>
              </a:ext>
            </a:extLst>
          </p:cNvPr>
          <p:cNvSpPr>
            <a:spLocks noGrp="1"/>
          </p:cNvSpPr>
          <p:nvPr>
            <p:ph type="title"/>
          </p:nvPr>
        </p:nvSpPr>
        <p:spPr/>
        <p:txBody>
          <a:bodyPr/>
          <a:lstStyle/>
          <a:p>
            <a:r>
              <a:rPr lang="en-US" altLang="en-US" dirty="0"/>
              <a:t>Example 6 – Solution </a:t>
            </a:r>
            <a:endParaRPr lang="en-IN" dirty="0"/>
          </a:p>
        </p:txBody>
      </p:sp>
      <p:sp>
        <p:nvSpPr>
          <p:cNvPr id="3" name="Content Placeholder 2">
            <a:extLst>
              <a:ext uri="{FF2B5EF4-FFF2-40B4-BE49-F238E27FC236}">
                <a16:creationId xmlns:a16="http://schemas.microsoft.com/office/drawing/2014/main" xmlns="" id="{613F1221-92BB-4DDF-A85A-7291E3556F1A}"/>
              </a:ext>
            </a:extLst>
          </p:cNvPr>
          <p:cNvSpPr>
            <a:spLocks noGrp="1"/>
          </p:cNvSpPr>
          <p:nvPr>
            <p:ph sz="quarter" idx="23"/>
          </p:nvPr>
        </p:nvSpPr>
        <p:spPr>
          <a:xfrm>
            <a:off x="736600" y="1289050"/>
            <a:ext cx="10718800" cy="340347"/>
          </a:xfrm>
        </p:spPr>
        <p:txBody>
          <a:bodyPr/>
          <a:lstStyle/>
          <a:p>
            <a:r>
              <a:rPr lang="en-US" altLang="en-US" dirty="0"/>
              <a:t>Note that </a:t>
            </a:r>
            <a:r>
              <a:rPr lang="en-US" altLang="en-US" i="1" dirty="0"/>
              <a:t>v</a:t>
            </a:r>
            <a:r>
              <a:rPr lang="en-US" altLang="en-US" dirty="0"/>
              <a:t>(0) = </a:t>
            </a:r>
            <a:r>
              <a:rPr lang="en-US" altLang="en-US" i="1" dirty="0"/>
              <a:t>C</a:t>
            </a:r>
            <a:r>
              <a:rPr lang="en-US" altLang="en-US" dirty="0"/>
              <a:t>. But we are given that </a:t>
            </a:r>
            <a:r>
              <a:rPr lang="en-US" altLang="en-US" i="1" dirty="0"/>
              <a:t>v</a:t>
            </a:r>
            <a:r>
              <a:rPr lang="en-US" altLang="en-US" dirty="0"/>
              <a:t>(0) = −6, so </a:t>
            </a:r>
            <a:r>
              <a:rPr lang="en-US" altLang="en-US" i="1" dirty="0"/>
              <a:t>C</a:t>
            </a:r>
            <a:r>
              <a:rPr lang="en-US" altLang="en-US" dirty="0"/>
              <a:t> = −6 and</a:t>
            </a:r>
            <a:endParaRPr lang="en-IN" dirty="0"/>
          </a:p>
        </p:txBody>
      </p:sp>
      <p:graphicFrame>
        <p:nvGraphicFramePr>
          <p:cNvPr id="12" name="Content Placeholder 11" descr="V(t) = 3t^2 + 4t negative 6">
            <a:extLst>
              <a:ext uri="{FF2B5EF4-FFF2-40B4-BE49-F238E27FC236}">
                <a16:creationId xmlns:a16="http://schemas.microsoft.com/office/drawing/2014/main" xmlns="" id="{E472854C-F4F8-4A34-9188-CA2AF122A72E}"/>
              </a:ext>
            </a:extLst>
          </p:cNvPr>
          <p:cNvGraphicFramePr>
            <a:graphicFrameLocks noGrp="1" noChangeAspect="1"/>
          </p:cNvGraphicFramePr>
          <p:nvPr>
            <p:ph sz="quarter" idx="24"/>
            <p:extLst>
              <p:ext uri="{D42A27DB-BD31-4B8C-83A1-F6EECF244321}">
                <p14:modId xmlns:p14="http://schemas.microsoft.com/office/powerpoint/2010/main" val="1714577180"/>
              </p:ext>
            </p:extLst>
          </p:nvPr>
        </p:nvGraphicFramePr>
        <p:xfrm>
          <a:off x="4872038" y="1822450"/>
          <a:ext cx="2441575" cy="465138"/>
        </p:xfrm>
        <a:graphic>
          <a:graphicData uri="http://schemas.openxmlformats.org/presentationml/2006/ole">
            <mc:AlternateContent xmlns:mc="http://schemas.openxmlformats.org/markup-compatibility/2006">
              <mc:Choice xmlns:v="urn:schemas-microsoft-com:vml" Requires="v">
                <p:oleObj spid="_x0000_s570917" name="Equation" r:id="rId4" imgW="2336760" imgH="444240" progId="Equation.DSMT4">
                  <p:embed/>
                </p:oleObj>
              </mc:Choice>
              <mc:Fallback>
                <p:oleObj name="Equation" r:id="rId4" imgW="2336760" imgH="444240" progId="Equation.DSMT4">
                  <p:embed/>
                  <p:pic>
                    <p:nvPicPr>
                      <p:cNvPr id="0" name="Picture 505" descr="V(t) = 3 t^2 + 4 t negativ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8" y="1822450"/>
                        <a:ext cx="24415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D36FF141-2665-473D-A3D1-D2CD89078518}"/>
              </a:ext>
            </a:extLst>
          </p:cNvPr>
          <p:cNvSpPr>
            <a:spLocks noGrp="1"/>
          </p:cNvSpPr>
          <p:nvPr>
            <p:ph sz="quarter" idx="25"/>
          </p:nvPr>
        </p:nvSpPr>
        <p:spPr>
          <a:xfrm>
            <a:off x="736600" y="2569439"/>
            <a:ext cx="830888" cy="356730"/>
          </a:xfrm>
        </p:spPr>
        <p:txBody>
          <a:bodyPr/>
          <a:lstStyle/>
          <a:p>
            <a:r>
              <a:rPr lang="en-US" altLang="en-US" dirty="0">
                <a:sym typeface="Symbol" panose="05050102010706020507" pitchFamily="18" charset="2"/>
              </a:rPr>
              <a:t>Since</a:t>
            </a:r>
            <a:endParaRPr lang="en-IN" dirty="0"/>
          </a:p>
        </p:txBody>
      </p:sp>
      <p:graphicFrame>
        <p:nvGraphicFramePr>
          <p:cNvPr id="6" name="Content Placeholder 5" descr="v (t) = s prime (t)"/>
          <p:cNvGraphicFramePr>
            <a:graphicFrameLocks noGrp="1" noChangeAspect="1"/>
          </p:cNvGraphicFramePr>
          <p:nvPr>
            <p:ph sz="quarter" idx="28"/>
            <p:extLst>
              <p:ext uri="{D42A27DB-BD31-4B8C-83A1-F6EECF244321}">
                <p14:modId xmlns:p14="http://schemas.microsoft.com/office/powerpoint/2010/main" val="2001162348"/>
              </p:ext>
            </p:extLst>
          </p:nvPr>
        </p:nvGraphicFramePr>
        <p:xfrm>
          <a:off x="1566863" y="2546350"/>
          <a:ext cx="1409700" cy="365125"/>
        </p:xfrm>
        <a:graphic>
          <a:graphicData uri="http://schemas.openxmlformats.org/presentationml/2006/ole">
            <mc:AlternateContent xmlns:mc="http://schemas.openxmlformats.org/markup-compatibility/2006">
              <mc:Choice xmlns:v="urn:schemas-microsoft-com:vml" Requires="v">
                <p:oleObj spid="_x0000_s570918" name="Equation" r:id="rId6" imgW="1079280" imgH="279360" progId="Equation.DSMT4">
                  <p:embed/>
                </p:oleObj>
              </mc:Choice>
              <mc:Fallback>
                <p:oleObj name="Equation" r:id="rId6" imgW="1079280" imgH="279360" progId="Equation.DSMT4">
                  <p:embed/>
                  <p:pic>
                    <p:nvPicPr>
                      <p:cNvPr id="0" name="Picture 506" descr="v (t) = s prime (t),"/>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6863" y="2546350"/>
                        <a:ext cx="14097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p:cNvSpPr>
            <a:spLocks noGrp="1"/>
          </p:cNvSpPr>
          <p:nvPr>
            <p:ph sz="quarter" idx="30"/>
          </p:nvPr>
        </p:nvSpPr>
        <p:spPr>
          <a:xfrm>
            <a:off x="3060521" y="2577454"/>
            <a:ext cx="3572420" cy="301416"/>
          </a:xfrm>
        </p:spPr>
        <p:txBody>
          <a:bodyPr/>
          <a:lstStyle/>
          <a:p>
            <a:r>
              <a:rPr lang="en-US" altLang="en-US" i="1" dirty="0">
                <a:sym typeface="Symbol" panose="05050102010706020507" pitchFamily="18" charset="2"/>
              </a:rPr>
              <a:t>s</a:t>
            </a:r>
            <a:r>
              <a:rPr lang="en-US" altLang="en-US" dirty="0">
                <a:sym typeface="Symbol" panose="05050102010706020507" pitchFamily="18" charset="2"/>
              </a:rPr>
              <a:t> is the antiderivative of </a:t>
            </a:r>
            <a:r>
              <a:rPr lang="en-US" altLang="en-US" i="1" dirty="0">
                <a:sym typeface="Symbol" panose="05050102010706020507" pitchFamily="18" charset="2"/>
              </a:rPr>
              <a:t>v</a:t>
            </a:r>
            <a:r>
              <a:rPr lang="en-US" altLang="en-US" dirty="0">
                <a:sym typeface="Symbol" panose="05050102010706020507" pitchFamily="18" charset="2"/>
              </a:rPr>
              <a:t>:</a:t>
            </a:r>
            <a:endParaRPr lang="en-IN" dirty="0"/>
          </a:p>
        </p:txBody>
      </p:sp>
      <p:graphicFrame>
        <p:nvGraphicFramePr>
          <p:cNvPr id="14" name="Content Placeholder 13" descr="S(t) = 3 t_3/3 + 4 t^2/ 2 minus 6t + D = t^3 + 2^t2 minus 6t + D">
            <a:extLst>
              <a:ext uri="{FF2B5EF4-FFF2-40B4-BE49-F238E27FC236}">
                <a16:creationId xmlns:a16="http://schemas.microsoft.com/office/drawing/2014/main" xmlns="" id="{6AB65916-3E7D-4D7B-B7B9-C19D1F469D09}"/>
              </a:ext>
            </a:extLst>
          </p:cNvPr>
          <p:cNvGraphicFramePr>
            <a:graphicFrameLocks noGrp="1" noChangeAspect="1"/>
          </p:cNvGraphicFramePr>
          <p:nvPr>
            <p:ph sz="quarter" idx="26"/>
            <p:extLst>
              <p:ext uri="{D42A27DB-BD31-4B8C-83A1-F6EECF244321}">
                <p14:modId xmlns:p14="http://schemas.microsoft.com/office/powerpoint/2010/main" val="1729603276"/>
              </p:ext>
            </p:extLst>
          </p:nvPr>
        </p:nvGraphicFramePr>
        <p:xfrm>
          <a:off x="3501513" y="3000904"/>
          <a:ext cx="5456750" cy="758295"/>
        </p:xfrm>
        <a:graphic>
          <a:graphicData uri="http://schemas.openxmlformats.org/presentationml/2006/ole">
            <mc:AlternateContent xmlns:mc="http://schemas.openxmlformats.org/markup-compatibility/2006">
              <mc:Choice xmlns:v="urn:schemas-microsoft-com:vml" Requires="v">
                <p:oleObj spid="_x0000_s570919" name="Equation" r:id="rId8" imgW="5574960" imgH="774360" progId="Equation.DSMT4">
                  <p:embed/>
                </p:oleObj>
              </mc:Choice>
              <mc:Fallback>
                <p:oleObj name="Equation" r:id="rId8" imgW="5574960" imgH="774360" progId="Equation.DSMT4">
                  <p:embed/>
                  <p:pic>
                    <p:nvPicPr>
                      <p:cNvPr id="0" name="Picture 507" descr="S(t) = 3 (t_3)∕3 + 4 (t^2)∕2 minus 6 t + D = t^3 + 2 t^2 minus 6 t + D"/>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1513" y="3000904"/>
                        <a:ext cx="5456750" cy="758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109D1467-BC0D-41B3-BD24-AEA857FD8BEF}"/>
              </a:ext>
            </a:extLst>
          </p:cNvPr>
          <p:cNvSpPr>
            <a:spLocks noGrp="1"/>
          </p:cNvSpPr>
          <p:nvPr>
            <p:ph sz="quarter" idx="27"/>
          </p:nvPr>
        </p:nvSpPr>
        <p:spPr>
          <a:xfrm>
            <a:off x="736600" y="4055373"/>
            <a:ext cx="10718800" cy="666543"/>
          </a:xfrm>
        </p:spPr>
        <p:txBody>
          <a:bodyPr/>
          <a:lstStyle/>
          <a:p>
            <a:r>
              <a:rPr lang="en-US" altLang="en-US" dirty="0">
                <a:sym typeface="Symbol" panose="05050102010706020507" pitchFamily="18" charset="2"/>
              </a:rPr>
              <a:t>This gives </a:t>
            </a:r>
            <a:r>
              <a:rPr lang="en-US" altLang="en-US" i="1" dirty="0">
                <a:sym typeface="Symbol" panose="05050102010706020507" pitchFamily="18" charset="2"/>
              </a:rPr>
              <a:t>s</a:t>
            </a:r>
            <a:r>
              <a:rPr lang="en-US" altLang="en-US" dirty="0">
                <a:sym typeface="Symbol" panose="05050102010706020507" pitchFamily="18" charset="2"/>
              </a:rPr>
              <a:t>(0) = </a:t>
            </a:r>
            <a:r>
              <a:rPr lang="en-US" altLang="en-US" i="1" dirty="0">
                <a:sym typeface="Symbol" panose="05050102010706020507" pitchFamily="18" charset="2"/>
              </a:rPr>
              <a:t>D</a:t>
            </a:r>
            <a:r>
              <a:rPr lang="en-US" altLang="en-US" dirty="0">
                <a:sym typeface="Symbol" panose="05050102010706020507" pitchFamily="18" charset="2"/>
              </a:rPr>
              <a:t>. We are given that </a:t>
            </a:r>
            <a:r>
              <a:rPr lang="en-US" altLang="en-US" i="1" dirty="0">
                <a:sym typeface="Symbol" panose="05050102010706020507" pitchFamily="18" charset="2"/>
              </a:rPr>
              <a:t>s</a:t>
            </a:r>
            <a:r>
              <a:rPr lang="en-US" altLang="en-US" dirty="0">
                <a:sym typeface="Symbol" panose="05050102010706020507" pitchFamily="18" charset="2"/>
              </a:rPr>
              <a:t>(0) = 9, so </a:t>
            </a:r>
            <a:r>
              <a:rPr lang="en-US" altLang="en-US" i="1" dirty="0">
                <a:sym typeface="Symbol" panose="05050102010706020507" pitchFamily="18" charset="2"/>
              </a:rPr>
              <a:t>D</a:t>
            </a:r>
            <a:r>
              <a:rPr lang="en-US" altLang="en-US" dirty="0">
                <a:sym typeface="Symbol" panose="05050102010706020507" pitchFamily="18" charset="2"/>
              </a:rPr>
              <a:t> = 9 and the required position function is</a:t>
            </a:r>
            <a:endParaRPr lang="en-US" altLang="en-US" i="1" dirty="0">
              <a:sym typeface="Symbol" panose="05050102010706020507" pitchFamily="18" charset="2"/>
            </a:endParaRPr>
          </a:p>
        </p:txBody>
      </p:sp>
      <p:graphicFrame>
        <p:nvGraphicFramePr>
          <p:cNvPr id="16" name="Content Placeholder 15" descr="S(t) = t^3 + 2t^2 minus 6t + 9">
            <a:extLst>
              <a:ext uri="{FF2B5EF4-FFF2-40B4-BE49-F238E27FC236}">
                <a16:creationId xmlns:a16="http://schemas.microsoft.com/office/drawing/2014/main" xmlns="" id="{64138394-E4B8-4497-8C55-CB6F39D3418A}"/>
              </a:ext>
            </a:extLst>
          </p:cNvPr>
          <p:cNvGraphicFramePr>
            <a:graphicFrameLocks noGrp="1" noChangeAspect="1"/>
          </p:cNvGraphicFramePr>
          <p:nvPr>
            <p:ph sz="quarter" idx="29"/>
            <p:extLst>
              <p:ext uri="{D42A27DB-BD31-4B8C-83A1-F6EECF244321}">
                <p14:modId xmlns:p14="http://schemas.microsoft.com/office/powerpoint/2010/main" val="4160837259"/>
              </p:ext>
            </p:extLst>
          </p:nvPr>
        </p:nvGraphicFramePr>
        <p:xfrm>
          <a:off x="4670425" y="4900613"/>
          <a:ext cx="2844800" cy="444500"/>
        </p:xfrm>
        <a:graphic>
          <a:graphicData uri="http://schemas.openxmlformats.org/presentationml/2006/ole">
            <mc:AlternateContent xmlns:mc="http://schemas.openxmlformats.org/markup-compatibility/2006">
              <mc:Choice xmlns:v="urn:schemas-microsoft-com:vml" Requires="v">
                <p:oleObj spid="_x0000_s570920" name="Equation" r:id="rId10" imgW="2844720" imgH="444240" progId="Equation.DSMT4">
                  <p:embed/>
                </p:oleObj>
              </mc:Choice>
              <mc:Fallback>
                <p:oleObj name="Equation" r:id="rId10" imgW="2844720" imgH="444240" progId="Equation.DSMT4">
                  <p:embed/>
                  <p:pic>
                    <p:nvPicPr>
                      <p:cNvPr id="0" name="Picture 508" descr="S(t) = t^3 + 2  t^2 minus 6 t + 9"/>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0425" y="4900613"/>
                        <a:ext cx="2844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708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AB12C-EFFE-4727-B457-B3468AC39BF5}"/>
              </a:ext>
            </a:extLst>
          </p:cNvPr>
          <p:cNvSpPr>
            <a:spLocks noGrp="1"/>
          </p:cNvSpPr>
          <p:nvPr>
            <p:ph type="title"/>
          </p:nvPr>
        </p:nvSpPr>
        <p:spPr/>
        <p:txBody>
          <a:bodyPr/>
          <a:lstStyle/>
          <a:p>
            <a:r>
              <a:rPr lang="en-US" altLang="en-US" dirty="0" err="1"/>
              <a:t>Antiderivatives</a:t>
            </a:r>
            <a:r>
              <a:rPr lang="en-US" altLang="en-US" dirty="0"/>
              <a:t> (1 of 1)</a:t>
            </a:r>
            <a:endParaRPr lang="en-IN" b="0" dirty="0"/>
          </a:p>
        </p:txBody>
      </p:sp>
      <p:sp>
        <p:nvSpPr>
          <p:cNvPr id="3" name="Text Placeholder 2">
            <a:extLst>
              <a:ext uri="{FF2B5EF4-FFF2-40B4-BE49-F238E27FC236}">
                <a16:creationId xmlns:a16="http://schemas.microsoft.com/office/drawing/2014/main" xmlns="" id="{2AC187B5-1D0A-4282-AA49-C60C016FED77}"/>
              </a:ext>
            </a:extLst>
          </p:cNvPr>
          <p:cNvSpPr>
            <a:spLocks noGrp="1"/>
          </p:cNvSpPr>
          <p:nvPr>
            <p:ph type="body" sz="quarter" idx="15"/>
          </p:nvPr>
        </p:nvSpPr>
        <p:spPr>
          <a:xfrm>
            <a:off x="743576" y="1289684"/>
            <a:ext cx="10711543" cy="4019735"/>
          </a:xfrm>
        </p:spPr>
        <p:txBody>
          <a:bodyPr/>
          <a:lstStyle/>
          <a:p>
            <a:pPr>
              <a:lnSpc>
                <a:spcPct val="100000"/>
              </a:lnSpc>
              <a:spcAft>
                <a:spcPts val="600"/>
              </a:spcAft>
            </a:pPr>
            <a:r>
              <a:rPr lang="en-US" altLang="en-US" dirty="0"/>
              <a:t>A physicist who knows the velocity of a particle might wish to know its position at a given time.</a:t>
            </a:r>
          </a:p>
          <a:p>
            <a:pPr>
              <a:lnSpc>
                <a:spcPct val="100000"/>
              </a:lnSpc>
              <a:spcAft>
                <a:spcPts val="600"/>
              </a:spcAft>
            </a:pPr>
            <a:r>
              <a:rPr lang="en-IN" altLang="en-US" dirty="0"/>
              <a:t>An engineer who can measure the variable rate at which water is leaking from a tank wants to know the amount leaked over a certain time period.</a:t>
            </a:r>
          </a:p>
          <a:p>
            <a:pPr>
              <a:lnSpc>
                <a:spcPct val="100000"/>
              </a:lnSpc>
              <a:spcAft>
                <a:spcPts val="600"/>
              </a:spcAft>
            </a:pPr>
            <a:r>
              <a:rPr lang="en-US" altLang="en-US" dirty="0"/>
              <a:t>A biologist who knows the rate at which a bacteria population is increasing might want to deduce what the size of the population will be at some future time.</a:t>
            </a:r>
          </a:p>
          <a:p>
            <a:pPr>
              <a:lnSpc>
                <a:spcPct val="100000"/>
              </a:lnSpc>
              <a:spcAft>
                <a:spcPts val="600"/>
              </a:spcAft>
            </a:pPr>
            <a:r>
              <a:rPr lang="en-US" altLang="en-US" dirty="0"/>
              <a:t>In each case, the problem is to find a function whose derivative is a known function. </a:t>
            </a:r>
            <a:endParaRPr lang="en-US" altLang="en-US" sz="1600" dirty="0"/>
          </a:p>
        </p:txBody>
      </p:sp>
    </p:spTree>
    <p:extLst>
      <p:ext uri="{BB962C8B-B14F-4D97-AF65-F5344CB8AC3E}">
        <p14:creationId xmlns:p14="http://schemas.microsoft.com/office/powerpoint/2010/main" val="390969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83766-4918-4BB9-BD78-2CFCD9C67DB7}"/>
              </a:ext>
            </a:extLst>
          </p:cNvPr>
          <p:cNvSpPr>
            <a:spLocks noGrp="1"/>
          </p:cNvSpPr>
          <p:nvPr>
            <p:ph type="title"/>
          </p:nvPr>
        </p:nvSpPr>
        <p:spPr>
          <a:xfrm>
            <a:off x="838200" y="3133440"/>
            <a:ext cx="10515600" cy="533400"/>
          </a:xfrm>
        </p:spPr>
        <p:txBody>
          <a:bodyPr/>
          <a:lstStyle/>
          <a:p>
            <a:pPr algn="ctr"/>
            <a:r>
              <a:rPr lang="en-US" dirty="0">
                <a:solidFill>
                  <a:srgbClr val="0079C2"/>
                </a:solidFill>
              </a:rPr>
              <a:t>The </a:t>
            </a:r>
            <a:r>
              <a:rPr lang="en-US" dirty="0" err="1">
                <a:solidFill>
                  <a:srgbClr val="0079C2"/>
                </a:solidFill>
              </a:rPr>
              <a:t>Antiderivative</a:t>
            </a:r>
            <a:r>
              <a:rPr lang="en-US" dirty="0">
                <a:solidFill>
                  <a:srgbClr val="0079C2"/>
                </a:solidFill>
              </a:rPr>
              <a:t> of a Function</a:t>
            </a:r>
            <a:endParaRPr lang="en-IN" dirty="0">
              <a:solidFill>
                <a:srgbClr val="0079C2"/>
              </a:solidFill>
            </a:endParaRPr>
          </a:p>
        </p:txBody>
      </p:sp>
    </p:spTree>
    <p:extLst>
      <p:ext uri="{BB962C8B-B14F-4D97-AF65-F5344CB8AC3E}">
        <p14:creationId xmlns:p14="http://schemas.microsoft.com/office/powerpoint/2010/main" val="129143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AB12C-EFFE-4727-B457-B3468AC39BF5}"/>
              </a:ext>
            </a:extLst>
          </p:cNvPr>
          <p:cNvSpPr>
            <a:spLocks noGrp="1"/>
          </p:cNvSpPr>
          <p:nvPr>
            <p:ph type="title"/>
          </p:nvPr>
        </p:nvSpPr>
        <p:spPr/>
        <p:txBody>
          <a:bodyPr/>
          <a:lstStyle/>
          <a:p>
            <a:r>
              <a:rPr lang="en-US" altLang="en-US" dirty="0"/>
              <a:t>The </a:t>
            </a:r>
            <a:r>
              <a:rPr lang="en-US" altLang="en-US" dirty="0" err="1"/>
              <a:t>Antiderivative</a:t>
            </a:r>
            <a:r>
              <a:rPr lang="en-US" altLang="en-US" dirty="0"/>
              <a:t> of a Function </a:t>
            </a:r>
            <a:r>
              <a:rPr lang="en-US" altLang="en-US" b="0" dirty="0"/>
              <a:t>(1 of 4)</a:t>
            </a:r>
            <a:endParaRPr lang="en-IN" b="0" dirty="0"/>
          </a:p>
        </p:txBody>
      </p:sp>
      <p:sp>
        <p:nvSpPr>
          <p:cNvPr id="3" name="Text Placeholder 2">
            <a:extLst>
              <a:ext uri="{FF2B5EF4-FFF2-40B4-BE49-F238E27FC236}">
                <a16:creationId xmlns:a16="http://schemas.microsoft.com/office/drawing/2014/main" xmlns="" id="{2AC187B5-1D0A-4282-AA49-C60C016FED77}"/>
              </a:ext>
            </a:extLst>
          </p:cNvPr>
          <p:cNvSpPr>
            <a:spLocks noGrp="1"/>
          </p:cNvSpPr>
          <p:nvPr>
            <p:ph sz="quarter" idx="23"/>
          </p:nvPr>
        </p:nvSpPr>
        <p:spPr>
          <a:xfrm>
            <a:off x="736600" y="1289050"/>
            <a:ext cx="10718800" cy="669196"/>
          </a:xfrm>
        </p:spPr>
        <p:txBody>
          <a:bodyPr/>
          <a:lstStyle/>
          <a:p>
            <a:pPr>
              <a:lnSpc>
                <a:spcPct val="100000"/>
              </a:lnSpc>
            </a:pPr>
            <a:r>
              <a:rPr lang="en-US" dirty="0"/>
              <a:t>If we have a function </a:t>
            </a:r>
            <a:r>
              <a:rPr lang="en-US" i="1" dirty="0"/>
              <a:t>F </a:t>
            </a:r>
            <a:r>
              <a:rPr lang="en-US" dirty="0"/>
              <a:t>whose derivative is the function </a:t>
            </a:r>
            <a:r>
              <a:rPr lang="en-US" i="1" dirty="0"/>
              <a:t>f</a:t>
            </a:r>
            <a:r>
              <a:rPr lang="en-US" dirty="0"/>
              <a:t>, then </a:t>
            </a:r>
            <a:r>
              <a:rPr lang="en-US" i="1" dirty="0"/>
              <a:t>F </a:t>
            </a:r>
            <a:r>
              <a:rPr lang="en-US" dirty="0"/>
              <a:t>is called an </a:t>
            </a:r>
            <a:r>
              <a:rPr lang="en-US" i="1" dirty="0" err="1"/>
              <a:t>antiderivative</a:t>
            </a:r>
            <a:r>
              <a:rPr lang="en-US" i="1" dirty="0"/>
              <a:t> </a:t>
            </a:r>
            <a:r>
              <a:rPr lang="en-US" dirty="0"/>
              <a:t>of </a:t>
            </a:r>
            <a:r>
              <a:rPr lang="en-US" i="1" dirty="0"/>
              <a:t>f</a:t>
            </a:r>
            <a:r>
              <a:rPr lang="en-US" dirty="0"/>
              <a:t>.</a:t>
            </a:r>
            <a:endParaRPr lang="en-US" altLang="en-US" dirty="0"/>
          </a:p>
        </p:txBody>
      </p:sp>
      <p:sp>
        <p:nvSpPr>
          <p:cNvPr id="4" name="Content Placeholder 3"/>
          <p:cNvSpPr>
            <a:spLocks noGrp="1"/>
          </p:cNvSpPr>
          <p:nvPr>
            <p:ph sz="quarter" idx="24"/>
          </p:nvPr>
        </p:nvSpPr>
        <p:spPr>
          <a:xfrm>
            <a:off x="736600" y="2446415"/>
            <a:ext cx="9671424" cy="331932"/>
          </a:xfrm>
        </p:spPr>
        <p:txBody>
          <a:bodyPr/>
          <a:lstStyle/>
          <a:p>
            <a:r>
              <a:rPr lang="en-IN" b="1" dirty="0">
                <a:solidFill>
                  <a:srgbClr val="EF2E24"/>
                </a:solidFill>
              </a:rPr>
              <a:t>Definition</a:t>
            </a:r>
            <a:r>
              <a:rPr lang="en-IN" b="1" dirty="0">
                <a:solidFill>
                  <a:srgbClr val="0000A3"/>
                </a:solidFill>
              </a:rPr>
              <a:t> </a:t>
            </a:r>
            <a:r>
              <a:rPr lang="en-IN" dirty="0"/>
              <a:t>A function </a:t>
            </a:r>
            <a:r>
              <a:rPr lang="en-IN" i="1" dirty="0"/>
              <a:t>F </a:t>
            </a:r>
            <a:r>
              <a:rPr lang="en-IN" dirty="0"/>
              <a:t>is called an </a:t>
            </a:r>
            <a:r>
              <a:rPr lang="en-IN" b="1" dirty="0"/>
              <a:t>antiderivative </a:t>
            </a:r>
            <a:r>
              <a:rPr lang="en-IN" dirty="0"/>
              <a:t>of </a:t>
            </a:r>
            <a:r>
              <a:rPr lang="en-IN" i="1" dirty="0"/>
              <a:t>f </a:t>
            </a:r>
            <a:r>
              <a:rPr lang="en-IN" dirty="0"/>
              <a:t>on an interval </a:t>
            </a:r>
            <a:r>
              <a:rPr lang="en-IN" i="1" dirty="0"/>
              <a:t>I </a:t>
            </a:r>
            <a:r>
              <a:rPr lang="en-IN" dirty="0"/>
              <a:t>if</a:t>
            </a:r>
          </a:p>
        </p:txBody>
      </p:sp>
      <p:graphicFrame>
        <p:nvGraphicFramePr>
          <p:cNvPr id="11" name="Content Placeholder 10" descr="f prime (x) =  f(x)"/>
          <p:cNvGraphicFramePr>
            <a:graphicFrameLocks noGrp="1" noChangeAspect="1"/>
          </p:cNvGraphicFramePr>
          <p:nvPr>
            <p:ph sz="quarter" idx="25"/>
            <p:extLst>
              <p:ext uri="{D42A27DB-BD31-4B8C-83A1-F6EECF244321}">
                <p14:modId xmlns:p14="http://schemas.microsoft.com/office/powerpoint/2010/main" val="2144078040"/>
              </p:ext>
            </p:extLst>
          </p:nvPr>
        </p:nvGraphicFramePr>
        <p:xfrm>
          <a:off x="10361613" y="2440140"/>
          <a:ext cx="1471612" cy="355600"/>
        </p:xfrm>
        <a:graphic>
          <a:graphicData uri="http://schemas.openxmlformats.org/presentationml/2006/ole">
            <mc:AlternateContent xmlns:mc="http://schemas.openxmlformats.org/markup-compatibility/2006">
              <mc:Choice xmlns:v="urn:schemas-microsoft-com:vml" Requires="v">
                <p:oleObj spid="_x0000_s574558" name="Equation" r:id="rId3" imgW="1155600" imgH="279360" progId="Equation.DSMT4">
                  <p:embed/>
                </p:oleObj>
              </mc:Choice>
              <mc:Fallback>
                <p:oleObj name="Equation" r:id="rId3" imgW="1155600" imgH="279360" progId="Equation.DSMT4">
                  <p:embed/>
                  <p:pic>
                    <p:nvPicPr>
                      <p:cNvPr id="0" name="Picture 83" descr="f prime (x) =  f(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1613" y="2440140"/>
                        <a:ext cx="147161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26"/>
          </p:nvPr>
        </p:nvSpPr>
        <p:spPr>
          <a:xfrm>
            <a:off x="736600" y="2765842"/>
            <a:ext cx="1612153" cy="364970"/>
          </a:xfrm>
        </p:spPr>
        <p:txBody>
          <a:bodyPr/>
          <a:lstStyle/>
          <a:p>
            <a:r>
              <a:rPr lang="en-IN" dirty="0"/>
              <a:t>for all </a:t>
            </a:r>
            <a:r>
              <a:rPr lang="en-IN" i="1" dirty="0"/>
              <a:t>x </a:t>
            </a:r>
            <a:r>
              <a:rPr lang="en-IN" dirty="0"/>
              <a:t>in </a:t>
            </a:r>
            <a:r>
              <a:rPr lang="en-IN" i="1" dirty="0"/>
              <a:t>I</a:t>
            </a:r>
            <a:r>
              <a:rPr lang="en-IN" dirty="0"/>
              <a:t>.</a:t>
            </a:r>
          </a:p>
        </p:txBody>
      </p:sp>
    </p:spTree>
    <p:extLst>
      <p:ext uri="{BB962C8B-B14F-4D97-AF65-F5344CB8AC3E}">
        <p14:creationId xmlns:p14="http://schemas.microsoft.com/office/powerpoint/2010/main" val="234008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B66FEF-B672-4771-91F4-E42CA4C9D6C0}"/>
              </a:ext>
            </a:extLst>
          </p:cNvPr>
          <p:cNvSpPr>
            <a:spLocks noGrp="1"/>
          </p:cNvSpPr>
          <p:nvPr>
            <p:ph type="title"/>
          </p:nvPr>
        </p:nvSpPr>
        <p:spPr/>
        <p:txBody>
          <a:bodyPr/>
          <a:lstStyle/>
          <a:p>
            <a:r>
              <a:rPr lang="en-US" altLang="en-US" dirty="0"/>
              <a:t>The </a:t>
            </a:r>
            <a:r>
              <a:rPr lang="en-US" altLang="en-US" dirty="0" err="1"/>
              <a:t>Antiderivative</a:t>
            </a:r>
            <a:r>
              <a:rPr lang="en-US" altLang="en-US" dirty="0"/>
              <a:t> of a Function (2 of 4)</a:t>
            </a:r>
            <a:endParaRPr lang="en-IN" dirty="0"/>
          </a:p>
        </p:txBody>
      </p:sp>
      <p:sp>
        <p:nvSpPr>
          <p:cNvPr id="3" name="Content Placeholder 2">
            <a:extLst>
              <a:ext uri="{FF2B5EF4-FFF2-40B4-BE49-F238E27FC236}">
                <a16:creationId xmlns:a16="http://schemas.microsoft.com/office/drawing/2014/main" xmlns="" id="{AD556F17-92EA-49AB-9C1F-E090A2374025}"/>
              </a:ext>
            </a:extLst>
          </p:cNvPr>
          <p:cNvSpPr>
            <a:spLocks noGrp="1"/>
          </p:cNvSpPr>
          <p:nvPr>
            <p:ph sz="quarter" idx="23"/>
          </p:nvPr>
        </p:nvSpPr>
        <p:spPr>
          <a:xfrm>
            <a:off x="736600" y="1289050"/>
            <a:ext cx="2217615" cy="328735"/>
          </a:xfrm>
        </p:spPr>
        <p:txBody>
          <a:bodyPr/>
          <a:lstStyle/>
          <a:p>
            <a:r>
              <a:rPr lang="en-US" altLang="en-US" dirty="0"/>
              <a:t>For instance, let</a:t>
            </a:r>
            <a:endParaRPr lang="en-IN" dirty="0"/>
          </a:p>
        </p:txBody>
      </p:sp>
      <p:graphicFrame>
        <p:nvGraphicFramePr>
          <p:cNvPr id="20" name="Content Placeholder 19" descr="f (x) =  (x^2)">
            <a:extLst>
              <a:ext uri="{FF2B5EF4-FFF2-40B4-BE49-F238E27FC236}">
                <a16:creationId xmlns:a16="http://schemas.microsoft.com/office/drawing/2014/main" xmlns="" id="{72D565C5-7258-4D44-A279-FC802EE49714}"/>
              </a:ext>
            </a:extLst>
          </p:cNvPr>
          <p:cNvGraphicFramePr>
            <a:graphicFrameLocks noGrp="1" noChangeAspect="1"/>
          </p:cNvGraphicFramePr>
          <p:nvPr>
            <p:ph sz="quarter" idx="24"/>
            <p:extLst>
              <p:ext uri="{D42A27DB-BD31-4B8C-83A1-F6EECF244321}">
                <p14:modId xmlns:p14="http://schemas.microsoft.com/office/powerpoint/2010/main" val="1639516197"/>
              </p:ext>
            </p:extLst>
          </p:nvPr>
        </p:nvGraphicFramePr>
        <p:xfrm>
          <a:off x="2984500" y="1230313"/>
          <a:ext cx="1425575" cy="484187"/>
        </p:xfrm>
        <a:graphic>
          <a:graphicData uri="http://schemas.openxmlformats.org/presentationml/2006/ole">
            <mc:AlternateContent xmlns:mc="http://schemas.openxmlformats.org/markup-compatibility/2006">
              <mc:Choice xmlns:v="urn:schemas-microsoft-com:vml" Requires="v">
                <p:oleObj spid="_x0000_s562924" name="Equation" r:id="rId3" imgW="1307880" imgH="444240" progId="Equation.DSMT4">
                  <p:embed/>
                </p:oleObj>
              </mc:Choice>
              <mc:Fallback>
                <p:oleObj name="Equation" r:id="rId3" imgW="1307880" imgH="444240" progId="Equation.DSMT4">
                  <p:embed/>
                  <p:pic>
                    <p:nvPicPr>
                      <p:cNvPr id="0" name="Picture 704" descr="f (x) =  (x^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0" y="1230313"/>
                        <a:ext cx="1425575"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185975F1-678E-406A-AB9F-52A282287EBB}"/>
              </a:ext>
            </a:extLst>
          </p:cNvPr>
          <p:cNvSpPr>
            <a:spLocks noGrp="1"/>
          </p:cNvSpPr>
          <p:nvPr>
            <p:ph sz="quarter" idx="25"/>
          </p:nvPr>
        </p:nvSpPr>
        <p:spPr>
          <a:xfrm>
            <a:off x="4476873" y="1298015"/>
            <a:ext cx="7032315" cy="328735"/>
          </a:xfrm>
        </p:spPr>
        <p:txBody>
          <a:bodyPr/>
          <a:lstStyle/>
          <a:p>
            <a:r>
              <a:rPr lang="en-US" altLang="en-US" dirty="0"/>
              <a:t>It isn’t difficult to discover an antiderivative of </a:t>
            </a:r>
            <a:r>
              <a:rPr lang="en-US" altLang="en-US" i="1" dirty="0"/>
              <a:t>f</a:t>
            </a:r>
            <a:r>
              <a:rPr lang="en-US" altLang="en-US" dirty="0"/>
              <a:t> if we</a:t>
            </a:r>
            <a:endParaRPr lang="en-IN" dirty="0"/>
          </a:p>
        </p:txBody>
      </p:sp>
      <p:sp>
        <p:nvSpPr>
          <p:cNvPr id="6" name="Content Placeholder 5">
            <a:extLst>
              <a:ext uri="{FF2B5EF4-FFF2-40B4-BE49-F238E27FC236}">
                <a16:creationId xmlns:a16="http://schemas.microsoft.com/office/drawing/2014/main" xmlns="" id="{CBAAE6E8-F398-43FC-B7E1-AE737D477A6A}"/>
              </a:ext>
            </a:extLst>
          </p:cNvPr>
          <p:cNvSpPr>
            <a:spLocks noGrp="1"/>
          </p:cNvSpPr>
          <p:nvPr>
            <p:ph sz="quarter" idx="26"/>
          </p:nvPr>
        </p:nvSpPr>
        <p:spPr>
          <a:xfrm>
            <a:off x="736600" y="1804108"/>
            <a:ext cx="5224929" cy="328736"/>
          </a:xfrm>
        </p:spPr>
        <p:txBody>
          <a:bodyPr/>
          <a:lstStyle/>
          <a:p>
            <a:r>
              <a:rPr lang="en-US" altLang="en-US" dirty="0"/>
              <a:t>keep the Power Rule in mind. In fact, if</a:t>
            </a:r>
            <a:endParaRPr lang="en-IN" dirty="0"/>
          </a:p>
        </p:txBody>
      </p:sp>
      <p:graphicFrame>
        <p:nvGraphicFramePr>
          <p:cNvPr id="22" name="Content Placeholder 21" descr="F(x) = 1/3 x^3, then F prime (x) =  x^2 =  f(x)">
            <a:extLst>
              <a:ext uri="{FF2B5EF4-FFF2-40B4-BE49-F238E27FC236}">
                <a16:creationId xmlns:a16="http://schemas.microsoft.com/office/drawing/2014/main" xmlns="" id="{6FED5622-C7CA-48C6-9528-4C9A181BDF02}"/>
              </a:ext>
            </a:extLst>
          </p:cNvPr>
          <p:cNvGraphicFramePr>
            <a:graphicFrameLocks noGrp="1" noChangeAspect="1"/>
          </p:cNvGraphicFramePr>
          <p:nvPr>
            <p:ph sz="quarter" idx="27"/>
            <p:extLst>
              <p:ext uri="{D42A27DB-BD31-4B8C-83A1-F6EECF244321}">
                <p14:modId xmlns:p14="http://schemas.microsoft.com/office/powerpoint/2010/main" val="3462414676"/>
              </p:ext>
            </p:extLst>
          </p:nvPr>
        </p:nvGraphicFramePr>
        <p:xfrm>
          <a:off x="6045200" y="1632597"/>
          <a:ext cx="4381910" cy="675168"/>
        </p:xfrm>
        <a:graphic>
          <a:graphicData uri="http://schemas.openxmlformats.org/presentationml/2006/ole">
            <mc:AlternateContent xmlns:mc="http://schemas.openxmlformats.org/markup-compatibility/2006">
              <mc:Choice xmlns:v="urn:schemas-microsoft-com:vml" Requires="v">
                <p:oleObj spid="_x0000_s562925" name="Equation" r:id="rId5" imgW="4698720" imgH="723600" progId="Equation.DSMT4">
                  <p:embed/>
                </p:oleObj>
              </mc:Choice>
              <mc:Fallback>
                <p:oleObj name="Equation" r:id="rId5" imgW="4698720" imgH="723600" progId="Equation.DSMT4">
                  <p:embed/>
                  <p:pic>
                    <p:nvPicPr>
                      <p:cNvPr id="0" name="Picture 705" descr="F(x) = (1∕3) x^3, then F prime (x) =  x^2 =  f(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5200" y="1632597"/>
                        <a:ext cx="4381910" cy="675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xmlns="" id="{242DCB47-97D0-443F-9488-69F6A3DC5D07}"/>
              </a:ext>
            </a:extLst>
          </p:cNvPr>
          <p:cNvSpPr>
            <a:spLocks noGrp="1"/>
          </p:cNvSpPr>
          <p:nvPr>
            <p:ph sz="quarter" idx="28"/>
          </p:nvPr>
        </p:nvSpPr>
        <p:spPr>
          <a:xfrm>
            <a:off x="736601" y="2703116"/>
            <a:ext cx="2137228" cy="369289"/>
          </a:xfrm>
        </p:spPr>
        <p:txBody>
          <a:bodyPr/>
          <a:lstStyle/>
          <a:p>
            <a:r>
              <a:rPr lang="en-US" altLang="en-US" dirty="0"/>
              <a:t>But the function</a:t>
            </a:r>
            <a:endParaRPr lang="en-IN" dirty="0"/>
          </a:p>
        </p:txBody>
      </p:sp>
      <p:graphicFrame>
        <p:nvGraphicFramePr>
          <p:cNvPr id="24" name="Content Placeholder 23" descr="G(x) = 1/3 x^3 + 100 also satisfies g prime (x) =  x^2">
            <a:extLst>
              <a:ext uri="{FF2B5EF4-FFF2-40B4-BE49-F238E27FC236}">
                <a16:creationId xmlns:a16="http://schemas.microsoft.com/office/drawing/2014/main" xmlns="" id="{DFC80BEC-71EC-40AB-9CA7-5F281126A369}"/>
              </a:ext>
            </a:extLst>
          </p:cNvPr>
          <p:cNvGraphicFramePr>
            <a:graphicFrameLocks noGrp="1" noChangeAspect="1"/>
          </p:cNvGraphicFramePr>
          <p:nvPr>
            <p:ph sz="quarter" idx="29"/>
            <p:extLst>
              <p:ext uri="{D42A27DB-BD31-4B8C-83A1-F6EECF244321}">
                <p14:modId xmlns:p14="http://schemas.microsoft.com/office/powerpoint/2010/main" val="2114203400"/>
              </p:ext>
            </p:extLst>
          </p:nvPr>
        </p:nvGraphicFramePr>
        <p:xfrm>
          <a:off x="2911475" y="2524418"/>
          <a:ext cx="5539351" cy="711113"/>
        </p:xfrm>
        <a:graphic>
          <a:graphicData uri="http://schemas.openxmlformats.org/presentationml/2006/ole">
            <mc:AlternateContent xmlns:mc="http://schemas.openxmlformats.org/markup-compatibility/2006">
              <mc:Choice xmlns:v="urn:schemas-microsoft-com:vml" Requires="v">
                <p:oleObj spid="_x0000_s562926" name="Equation" r:id="rId7" imgW="5638680" imgH="723600" progId="Equation.DSMT4">
                  <p:embed/>
                </p:oleObj>
              </mc:Choice>
              <mc:Fallback>
                <p:oleObj name="Equation" r:id="rId7" imgW="5638680" imgH="723600" progId="Equation.DSMT4">
                  <p:embed/>
                  <p:pic>
                    <p:nvPicPr>
                      <p:cNvPr id="0" name="Picture 706" descr="G(x) = (1∕3) x^3 + 100 also satisfies G prime (x) =  x^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1475" y="2524418"/>
                        <a:ext cx="5539351" cy="711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xmlns="" id="{53D82B11-1AAF-401C-9FC1-4D3ADD299A4F}"/>
              </a:ext>
            </a:extLst>
          </p:cNvPr>
          <p:cNvSpPr>
            <a:spLocks noGrp="1"/>
          </p:cNvSpPr>
          <p:nvPr>
            <p:ph sz="quarter" idx="30"/>
          </p:nvPr>
        </p:nvSpPr>
        <p:spPr>
          <a:xfrm>
            <a:off x="736600" y="3260650"/>
            <a:ext cx="6417229" cy="350576"/>
          </a:xfrm>
        </p:spPr>
        <p:txBody>
          <a:bodyPr/>
          <a:lstStyle/>
          <a:p>
            <a:r>
              <a:rPr lang="en-US" altLang="en-US" dirty="0"/>
              <a:t>Therefore both </a:t>
            </a:r>
            <a:r>
              <a:rPr lang="en-US" altLang="en-US" i="1" dirty="0"/>
              <a:t>F</a:t>
            </a:r>
            <a:r>
              <a:rPr lang="en-US" altLang="en-US" dirty="0"/>
              <a:t> and </a:t>
            </a:r>
            <a:r>
              <a:rPr lang="en-US" altLang="en-US" i="1" dirty="0"/>
              <a:t>G</a:t>
            </a:r>
            <a:r>
              <a:rPr lang="en-US" altLang="en-US" dirty="0"/>
              <a:t> are antiderivatives of </a:t>
            </a:r>
            <a:r>
              <a:rPr lang="en-US" altLang="en-US" i="1" dirty="0"/>
              <a:t>f</a:t>
            </a:r>
            <a:r>
              <a:rPr lang="en-US" altLang="en-US" dirty="0"/>
              <a:t>.</a:t>
            </a:r>
            <a:endParaRPr lang="en-IN" dirty="0"/>
          </a:p>
        </p:txBody>
      </p:sp>
      <p:sp>
        <p:nvSpPr>
          <p:cNvPr id="11" name="Content Placeholder 10">
            <a:extLst>
              <a:ext uri="{FF2B5EF4-FFF2-40B4-BE49-F238E27FC236}">
                <a16:creationId xmlns:a16="http://schemas.microsoft.com/office/drawing/2014/main" xmlns="" id="{8D565BB9-CD67-4F3C-BF94-AEEF1F94598F}"/>
              </a:ext>
            </a:extLst>
          </p:cNvPr>
          <p:cNvSpPr>
            <a:spLocks noGrp="1"/>
          </p:cNvSpPr>
          <p:nvPr>
            <p:ph sz="quarter" idx="31"/>
          </p:nvPr>
        </p:nvSpPr>
        <p:spPr>
          <a:xfrm>
            <a:off x="736600" y="3892462"/>
            <a:ext cx="4317721" cy="350576"/>
          </a:xfrm>
        </p:spPr>
        <p:txBody>
          <a:bodyPr/>
          <a:lstStyle/>
          <a:p>
            <a:r>
              <a:rPr lang="en-US" altLang="en-US" dirty="0"/>
              <a:t>Indeed, any function of the form</a:t>
            </a:r>
            <a:endParaRPr lang="en-IN" dirty="0"/>
          </a:p>
        </p:txBody>
      </p:sp>
      <p:graphicFrame>
        <p:nvGraphicFramePr>
          <p:cNvPr id="26" name="Content Placeholder 25" descr="h (x) = 1/3 x^2 + c,">
            <a:extLst>
              <a:ext uri="{FF2B5EF4-FFF2-40B4-BE49-F238E27FC236}">
                <a16:creationId xmlns:a16="http://schemas.microsoft.com/office/drawing/2014/main" xmlns="" id="{77FD4CC0-2522-4276-B831-DCC26E5552A6}"/>
              </a:ext>
            </a:extLst>
          </p:cNvPr>
          <p:cNvGraphicFramePr>
            <a:graphicFrameLocks noGrp="1" noChangeAspect="1"/>
          </p:cNvGraphicFramePr>
          <p:nvPr>
            <p:ph sz="quarter" idx="32"/>
            <p:extLst>
              <p:ext uri="{D42A27DB-BD31-4B8C-83A1-F6EECF244321}">
                <p14:modId xmlns:p14="http://schemas.microsoft.com/office/powerpoint/2010/main" val="4140093945"/>
              </p:ext>
            </p:extLst>
          </p:nvPr>
        </p:nvGraphicFramePr>
        <p:xfrm>
          <a:off x="5146243" y="3729230"/>
          <a:ext cx="2021441" cy="686273"/>
        </p:xfrm>
        <a:graphic>
          <a:graphicData uri="http://schemas.openxmlformats.org/presentationml/2006/ole">
            <mc:AlternateContent xmlns:mc="http://schemas.openxmlformats.org/markup-compatibility/2006">
              <mc:Choice xmlns:v="urn:schemas-microsoft-com:vml" Requires="v">
                <p:oleObj spid="_x0000_s562927" name="Equation" r:id="rId9" imgW="2171520" imgH="736560" progId="Equation.DSMT4">
                  <p:embed/>
                </p:oleObj>
              </mc:Choice>
              <mc:Fallback>
                <p:oleObj name="Equation" r:id="rId9" imgW="2171520" imgH="736560" progId="Equation.DSMT4">
                  <p:embed/>
                  <p:pic>
                    <p:nvPicPr>
                      <p:cNvPr id="0" name="Picture 707" descr="H (x) = (1∕3) x^3 + C,"/>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6243" y="3729230"/>
                        <a:ext cx="2021441" cy="686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a:extLst>
              <a:ext uri="{FF2B5EF4-FFF2-40B4-BE49-F238E27FC236}">
                <a16:creationId xmlns:a16="http://schemas.microsoft.com/office/drawing/2014/main" xmlns="" id="{66AADBDF-A20E-4908-B0B6-32260DCD6BF8}"/>
              </a:ext>
            </a:extLst>
          </p:cNvPr>
          <p:cNvSpPr>
            <a:spLocks noGrp="1"/>
          </p:cNvSpPr>
          <p:nvPr>
            <p:ph sz="quarter" idx="33"/>
          </p:nvPr>
        </p:nvSpPr>
        <p:spPr>
          <a:xfrm>
            <a:off x="7284709" y="3892916"/>
            <a:ext cx="3937921" cy="333350"/>
          </a:xfrm>
        </p:spPr>
        <p:txBody>
          <a:bodyPr/>
          <a:lstStyle/>
          <a:p>
            <a:r>
              <a:rPr lang="en-US" altLang="en-US" dirty="0"/>
              <a:t>where </a:t>
            </a:r>
            <a:r>
              <a:rPr lang="en-US" altLang="en-US" i="1" dirty="0"/>
              <a:t>C</a:t>
            </a:r>
            <a:r>
              <a:rPr lang="en-US" altLang="en-US" dirty="0"/>
              <a:t> is a constant, is an</a:t>
            </a:r>
            <a:endParaRPr lang="en-IN" dirty="0"/>
          </a:p>
        </p:txBody>
      </p:sp>
      <p:sp>
        <p:nvSpPr>
          <p:cNvPr id="14" name="Content Placeholder 13">
            <a:extLst>
              <a:ext uri="{FF2B5EF4-FFF2-40B4-BE49-F238E27FC236}">
                <a16:creationId xmlns:a16="http://schemas.microsoft.com/office/drawing/2014/main" xmlns="" id="{B50FE493-4DC5-4ED1-A3E4-12D6002411F7}"/>
              </a:ext>
            </a:extLst>
          </p:cNvPr>
          <p:cNvSpPr>
            <a:spLocks noGrp="1"/>
          </p:cNvSpPr>
          <p:nvPr>
            <p:ph sz="quarter" idx="34"/>
          </p:nvPr>
        </p:nvSpPr>
        <p:spPr>
          <a:xfrm>
            <a:off x="736600" y="4280942"/>
            <a:ext cx="2539163" cy="410886"/>
          </a:xfrm>
        </p:spPr>
        <p:txBody>
          <a:bodyPr/>
          <a:lstStyle/>
          <a:p>
            <a:r>
              <a:rPr lang="en-US" altLang="en-US" dirty="0"/>
              <a:t>antiderivative of </a:t>
            </a:r>
            <a:r>
              <a:rPr lang="en-US" altLang="en-US" i="1" dirty="0"/>
              <a:t>f</a:t>
            </a:r>
            <a:r>
              <a:rPr lang="en-US" altLang="en-US" dirty="0"/>
              <a:t>.</a:t>
            </a:r>
          </a:p>
        </p:txBody>
      </p:sp>
    </p:spTree>
    <p:extLst>
      <p:ext uri="{BB962C8B-B14F-4D97-AF65-F5344CB8AC3E}">
        <p14:creationId xmlns:p14="http://schemas.microsoft.com/office/powerpoint/2010/main" val="285387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4188CA-4100-4452-9D31-B7E5AB0B0046}"/>
              </a:ext>
            </a:extLst>
          </p:cNvPr>
          <p:cNvSpPr>
            <a:spLocks noGrp="1"/>
          </p:cNvSpPr>
          <p:nvPr>
            <p:ph type="title"/>
          </p:nvPr>
        </p:nvSpPr>
        <p:spPr/>
        <p:txBody>
          <a:bodyPr/>
          <a:lstStyle/>
          <a:p>
            <a:r>
              <a:rPr lang="en-US" altLang="en-US" dirty="0"/>
              <a:t>The </a:t>
            </a:r>
            <a:r>
              <a:rPr lang="en-US" altLang="en-US" dirty="0" err="1"/>
              <a:t>Antiderivative</a:t>
            </a:r>
            <a:r>
              <a:rPr lang="en-US" altLang="en-US" dirty="0"/>
              <a:t> of a Function (3 of 4)</a:t>
            </a:r>
            <a:endParaRPr lang="en-IN" dirty="0"/>
          </a:p>
        </p:txBody>
      </p:sp>
      <p:sp>
        <p:nvSpPr>
          <p:cNvPr id="3" name="Content Placeholder 2">
            <a:extLst>
              <a:ext uri="{FF2B5EF4-FFF2-40B4-BE49-F238E27FC236}">
                <a16:creationId xmlns:a16="http://schemas.microsoft.com/office/drawing/2014/main" xmlns="" id="{0131C6EF-2BB1-4EE1-AFDE-A19DDAB8B94A}"/>
              </a:ext>
            </a:extLst>
          </p:cNvPr>
          <p:cNvSpPr>
            <a:spLocks noGrp="1"/>
          </p:cNvSpPr>
          <p:nvPr>
            <p:ph sz="quarter" idx="23"/>
          </p:nvPr>
        </p:nvSpPr>
        <p:spPr>
          <a:xfrm>
            <a:off x="736600" y="1289049"/>
            <a:ext cx="10718800" cy="2324305"/>
          </a:xfrm>
        </p:spPr>
        <p:txBody>
          <a:bodyPr/>
          <a:lstStyle/>
          <a:p>
            <a:pPr>
              <a:spcAft>
                <a:spcPts val="600"/>
              </a:spcAft>
            </a:pPr>
            <a:r>
              <a:rPr lang="en-US" altLang="en-US" dirty="0"/>
              <a:t>The following theorem says that </a:t>
            </a:r>
            <a:r>
              <a:rPr lang="en-US" altLang="en-US" i="1" dirty="0"/>
              <a:t>f</a:t>
            </a:r>
            <a:r>
              <a:rPr lang="en-US" altLang="en-US" dirty="0"/>
              <a:t> has no other antiderivative.</a:t>
            </a:r>
          </a:p>
          <a:p>
            <a:pPr>
              <a:spcAft>
                <a:spcPts val="600"/>
              </a:spcAft>
            </a:pPr>
            <a:r>
              <a:rPr lang="en-IN" b="1" dirty="0">
                <a:solidFill>
                  <a:srgbClr val="EF2E24"/>
                </a:solidFill>
              </a:rPr>
              <a:t>1 Theorem </a:t>
            </a:r>
            <a:r>
              <a:rPr lang="en-IN" dirty="0"/>
              <a:t>If </a:t>
            </a:r>
            <a:r>
              <a:rPr lang="en-IN" i="1" dirty="0"/>
              <a:t>F </a:t>
            </a:r>
            <a:r>
              <a:rPr lang="en-IN" dirty="0"/>
              <a:t>is an antiderivative of </a:t>
            </a:r>
            <a:r>
              <a:rPr lang="en-IN" i="1" dirty="0"/>
              <a:t>f </a:t>
            </a:r>
            <a:r>
              <a:rPr lang="en-IN" dirty="0"/>
              <a:t>on an interval </a:t>
            </a:r>
            <a:r>
              <a:rPr lang="en-IN" i="1" dirty="0"/>
              <a:t>I</a:t>
            </a:r>
            <a:r>
              <a:rPr lang="en-IN" dirty="0"/>
              <a:t>, then the most general antiderivative of </a:t>
            </a:r>
            <a:r>
              <a:rPr lang="en-IN" i="1" dirty="0"/>
              <a:t>f </a:t>
            </a:r>
            <a:r>
              <a:rPr lang="en-IN" dirty="0"/>
              <a:t>on </a:t>
            </a:r>
            <a:r>
              <a:rPr lang="en-IN" i="1" dirty="0"/>
              <a:t>I </a:t>
            </a:r>
            <a:r>
              <a:rPr lang="en-IN" dirty="0"/>
              <a:t>is</a:t>
            </a:r>
          </a:p>
          <a:p>
            <a:pPr algn="ctr">
              <a:spcAft>
                <a:spcPts val="600"/>
              </a:spcAft>
            </a:pPr>
            <a:r>
              <a:rPr lang="en-IN" i="1" dirty="0"/>
              <a:t>F</a:t>
            </a:r>
            <a:r>
              <a:rPr lang="en-IN" dirty="0"/>
              <a:t>(</a:t>
            </a:r>
            <a:r>
              <a:rPr lang="en-IN" i="1" dirty="0"/>
              <a:t>x</a:t>
            </a:r>
            <a:r>
              <a:rPr lang="en-IN" dirty="0"/>
              <a:t>) + </a:t>
            </a:r>
            <a:r>
              <a:rPr lang="en-IN" i="1" dirty="0"/>
              <a:t>C</a:t>
            </a:r>
          </a:p>
          <a:p>
            <a:pPr>
              <a:spcAft>
                <a:spcPts val="600"/>
              </a:spcAft>
            </a:pPr>
            <a:r>
              <a:rPr lang="en-IN" dirty="0"/>
              <a:t>where </a:t>
            </a:r>
            <a:r>
              <a:rPr lang="en-IN" i="1" dirty="0"/>
              <a:t>C </a:t>
            </a:r>
            <a:r>
              <a:rPr lang="en-IN" dirty="0"/>
              <a:t>is an arbitrary constant.</a:t>
            </a:r>
          </a:p>
        </p:txBody>
      </p:sp>
      <p:sp>
        <p:nvSpPr>
          <p:cNvPr id="4" name="Content Placeholder 3">
            <a:extLst>
              <a:ext uri="{FF2B5EF4-FFF2-40B4-BE49-F238E27FC236}">
                <a16:creationId xmlns:a16="http://schemas.microsoft.com/office/drawing/2014/main" xmlns="" id="{6C456124-B918-47A4-A56B-A3C3FCDA5447}"/>
              </a:ext>
            </a:extLst>
          </p:cNvPr>
          <p:cNvSpPr>
            <a:spLocks noGrp="1"/>
          </p:cNvSpPr>
          <p:nvPr>
            <p:ph sz="quarter" idx="24"/>
          </p:nvPr>
        </p:nvSpPr>
        <p:spPr>
          <a:xfrm>
            <a:off x="736600" y="4013201"/>
            <a:ext cx="3550920" cy="345440"/>
          </a:xfrm>
        </p:spPr>
        <p:txBody>
          <a:bodyPr/>
          <a:lstStyle/>
          <a:p>
            <a:r>
              <a:rPr lang="en-US" altLang="en-US" dirty="0"/>
              <a:t>Going back to the function</a:t>
            </a:r>
            <a:endParaRPr lang="en-IN" dirty="0"/>
          </a:p>
        </p:txBody>
      </p:sp>
      <p:graphicFrame>
        <p:nvGraphicFramePr>
          <p:cNvPr id="12" name="Content Placeholder 11" descr="f(x) =  x^2">
            <a:extLst>
              <a:ext uri="{FF2B5EF4-FFF2-40B4-BE49-F238E27FC236}">
                <a16:creationId xmlns:a16="http://schemas.microsoft.com/office/drawing/2014/main" xmlns="" id="{9EB5AB85-7DF9-48F5-AAE7-93CD136D8F1F}"/>
              </a:ext>
            </a:extLst>
          </p:cNvPr>
          <p:cNvGraphicFramePr>
            <a:graphicFrameLocks noGrp="1" noChangeAspect="1"/>
          </p:cNvGraphicFramePr>
          <p:nvPr>
            <p:ph sz="quarter" idx="25"/>
            <p:extLst>
              <p:ext uri="{D42A27DB-BD31-4B8C-83A1-F6EECF244321}">
                <p14:modId xmlns:p14="http://schemas.microsoft.com/office/powerpoint/2010/main" val="691651310"/>
              </p:ext>
            </p:extLst>
          </p:nvPr>
        </p:nvGraphicFramePr>
        <p:xfrm>
          <a:off x="4364038" y="3968750"/>
          <a:ext cx="1401762" cy="476250"/>
        </p:xfrm>
        <a:graphic>
          <a:graphicData uri="http://schemas.openxmlformats.org/presentationml/2006/ole">
            <mc:AlternateContent xmlns:mc="http://schemas.openxmlformats.org/markup-compatibility/2006">
              <mc:Choice xmlns:v="urn:schemas-microsoft-com:vml" Requires="v">
                <p:oleObj spid="_x0000_s563568" name="Equation" r:id="rId3" imgW="1307880" imgH="444240" progId="Equation.DSMT4">
                  <p:embed/>
                </p:oleObj>
              </mc:Choice>
              <mc:Fallback>
                <p:oleObj name="Equation" r:id="rId3" imgW="1307880" imgH="444240" progId="Equation.DSMT4">
                  <p:embed/>
                  <p:pic>
                    <p:nvPicPr>
                      <p:cNvPr id="0" name="Picture 346" descr="f(x) =  x^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038" y="3968750"/>
                        <a:ext cx="14017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xmlns="" id="{C8714119-8A5E-4609-90C8-1F0F84451200}"/>
              </a:ext>
            </a:extLst>
          </p:cNvPr>
          <p:cNvSpPr>
            <a:spLocks noGrp="1"/>
          </p:cNvSpPr>
          <p:nvPr>
            <p:ph sz="quarter" idx="26"/>
          </p:nvPr>
        </p:nvSpPr>
        <p:spPr>
          <a:xfrm>
            <a:off x="5843420" y="4022167"/>
            <a:ext cx="5909310" cy="345439"/>
          </a:xfrm>
        </p:spPr>
        <p:txBody>
          <a:bodyPr/>
          <a:lstStyle/>
          <a:p>
            <a:r>
              <a:rPr lang="en-US" altLang="en-US" dirty="0"/>
              <a:t>we see that the general antiderivative of </a:t>
            </a:r>
            <a:r>
              <a:rPr lang="en-US" altLang="en-US" i="1" dirty="0"/>
              <a:t>f</a:t>
            </a:r>
            <a:r>
              <a:rPr lang="en-US" altLang="en-US" dirty="0"/>
              <a:t> is</a:t>
            </a:r>
            <a:endParaRPr lang="en-IN" dirty="0"/>
          </a:p>
        </p:txBody>
      </p:sp>
      <p:graphicFrame>
        <p:nvGraphicFramePr>
          <p:cNvPr id="14" name="Content Placeholder 13" descr="1/3 x^2 + c">
            <a:extLst>
              <a:ext uri="{FF2B5EF4-FFF2-40B4-BE49-F238E27FC236}">
                <a16:creationId xmlns:a16="http://schemas.microsoft.com/office/drawing/2014/main" xmlns="" id="{192C0EF5-AF54-4B9B-BD44-457ED2FF9CA5}"/>
              </a:ext>
            </a:extLst>
          </p:cNvPr>
          <p:cNvGraphicFramePr>
            <a:graphicFrameLocks noGrp="1" noChangeAspect="1"/>
          </p:cNvGraphicFramePr>
          <p:nvPr>
            <p:ph sz="quarter" idx="27"/>
            <p:extLst>
              <p:ext uri="{D42A27DB-BD31-4B8C-83A1-F6EECF244321}">
                <p14:modId xmlns:p14="http://schemas.microsoft.com/office/powerpoint/2010/main" val="817677444"/>
              </p:ext>
            </p:extLst>
          </p:nvPr>
        </p:nvGraphicFramePr>
        <p:xfrm>
          <a:off x="756111" y="4391387"/>
          <a:ext cx="939953" cy="599204"/>
        </p:xfrm>
        <a:graphic>
          <a:graphicData uri="http://schemas.openxmlformats.org/presentationml/2006/ole">
            <mc:AlternateContent xmlns:mc="http://schemas.openxmlformats.org/markup-compatibility/2006">
              <mc:Choice xmlns:v="urn:schemas-microsoft-com:vml" Requires="v">
                <p:oleObj spid="_x0000_s563569" name="Equation" r:id="rId5" imgW="1155600" imgH="736560" progId="Equation.DSMT4">
                  <p:embed/>
                </p:oleObj>
              </mc:Choice>
              <mc:Fallback>
                <p:oleObj name="Equation" r:id="rId5" imgW="1155600" imgH="736560" progId="Equation.DSMT4">
                  <p:embed/>
                  <p:pic>
                    <p:nvPicPr>
                      <p:cNvPr id="0" name="Picture 347" descr="(1∕3) x^2 + c"/>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6111" y="4391387"/>
                        <a:ext cx="939953" cy="599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8608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72BE3-6D46-48F7-BF73-ED74585865CE}"/>
              </a:ext>
            </a:extLst>
          </p:cNvPr>
          <p:cNvSpPr>
            <a:spLocks noGrp="1"/>
          </p:cNvSpPr>
          <p:nvPr>
            <p:ph type="title"/>
          </p:nvPr>
        </p:nvSpPr>
        <p:spPr/>
        <p:txBody>
          <a:bodyPr/>
          <a:lstStyle/>
          <a:p>
            <a:r>
              <a:rPr lang="en-US" altLang="en-US" dirty="0"/>
              <a:t>The </a:t>
            </a:r>
            <a:r>
              <a:rPr lang="en-US" altLang="en-US" dirty="0" err="1"/>
              <a:t>Antiderivative</a:t>
            </a:r>
            <a:r>
              <a:rPr lang="en-US" altLang="en-US" dirty="0"/>
              <a:t> of a Function (4 of 4)</a:t>
            </a:r>
            <a:endParaRPr lang="en-IN" dirty="0"/>
          </a:p>
        </p:txBody>
      </p:sp>
      <p:sp>
        <p:nvSpPr>
          <p:cNvPr id="3" name="Content Placeholder 2">
            <a:extLst>
              <a:ext uri="{FF2B5EF4-FFF2-40B4-BE49-F238E27FC236}">
                <a16:creationId xmlns:a16="http://schemas.microsoft.com/office/drawing/2014/main" xmlns="" id="{3FE0AC55-F6CE-4FCA-94E3-4DDE9079E1DB}"/>
              </a:ext>
            </a:extLst>
          </p:cNvPr>
          <p:cNvSpPr>
            <a:spLocks noGrp="1"/>
          </p:cNvSpPr>
          <p:nvPr>
            <p:ph sz="quarter" idx="12"/>
          </p:nvPr>
        </p:nvSpPr>
        <p:spPr>
          <a:xfrm>
            <a:off x="741971" y="1292277"/>
            <a:ext cx="10721975" cy="895644"/>
          </a:xfrm>
        </p:spPr>
        <p:txBody>
          <a:bodyPr/>
          <a:lstStyle/>
          <a:p>
            <a:pPr>
              <a:lnSpc>
                <a:spcPct val="100000"/>
              </a:lnSpc>
            </a:pPr>
            <a:r>
              <a:rPr lang="en-US" altLang="en-US" dirty="0"/>
              <a:t>By assigning specific values to the constant </a:t>
            </a:r>
            <a:r>
              <a:rPr lang="en-US" altLang="en-US" i="1" dirty="0"/>
              <a:t>C</a:t>
            </a:r>
            <a:r>
              <a:rPr lang="en-US" altLang="en-US" dirty="0"/>
              <a:t>, we obtain a family of functions whose graphs are vertical translates of one another (see Figure 1).</a:t>
            </a:r>
            <a:endParaRPr lang="en-IN" dirty="0"/>
          </a:p>
        </p:txBody>
      </p:sp>
      <p:sp>
        <p:nvSpPr>
          <p:cNvPr id="9" name="Content Placeholder 8">
            <a:extLst>
              <a:ext uri="{FF2B5EF4-FFF2-40B4-BE49-F238E27FC236}">
                <a16:creationId xmlns:a16="http://schemas.microsoft.com/office/drawing/2014/main" xmlns="" id="{DB0CDC3D-51CD-4AC0-A979-602F1A14BB87}"/>
              </a:ext>
            </a:extLst>
          </p:cNvPr>
          <p:cNvSpPr>
            <a:spLocks noGrp="1"/>
          </p:cNvSpPr>
          <p:nvPr>
            <p:ph sz="quarter" idx="17"/>
          </p:nvPr>
        </p:nvSpPr>
        <p:spPr>
          <a:xfrm>
            <a:off x="7079666" y="6163299"/>
            <a:ext cx="1318126" cy="302148"/>
          </a:xfrm>
        </p:spPr>
        <p:txBody>
          <a:bodyPr/>
          <a:lstStyle/>
          <a:p>
            <a:pPr algn="ctr"/>
            <a:r>
              <a:rPr lang="en-US" altLang="en-US" sz="1200" b="1" dirty="0"/>
              <a:t>Figure 1</a:t>
            </a:r>
          </a:p>
        </p:txBody>
      </p:sp>
      <p:sp>
        <p:nvSpPr>
          <p:cNvPr id="7" name="Content Placeholder 6">
            <a:extLst>
              <a:ext uri="{FF2B5EF4-FFF2-40B4-BE49-F238E27FC236}">
                <a16:creationId xmlns:a16="http://schemas.microsoft.com/office/drawing/2014/main" xmlns="" id="{AA903795-4CBC-4062-A2ED-556D44526692}"/>
              </a:ext>
            </a:extLst>
          </p:cNvPr>
          <p:cNvSpPr>
            <a:spLocks noGrp="1"/>
          </p:cNvSpPr>
          <p:nvPr>
            <p:ph sz="quarter" idx="15"/>
          </p:nvPr>
        </p:nvSpPr>
        <p:spPr>
          <a:xfrm>
            <a:off x="5841896" y="5893424"/>
            <a:ext cx="3420090" cy="269875"/>
          </a:xfrm>
        </p:spPr>
        <p:txBody>
          <a:bodyPr/>
          <a:lstStyle/>
          <a:p>
            <a:r>
              <a:rPr lang="en-US" altLang="en-US" sz="1400" dirty="0"/>
              <a:t>Members of the family of antiderivatives of</a:t>
            </a:r>
            <a:endParaRPr lang="en-IN" sz="1400" dirty="0"/>
          </a:p>
        </p:txBody>
      </p:sp>
      <p:graphicFrame>
        <p:nvGraphicFramePr>
          <p:cNvPr id="13" name="Content Placeholder 12" descr="f(x) =  x^2">
            <a:extLst>
              <a:ext uri="{FF2B5EF4-FFF2-40B4-BE49-F238E27FC236}">
                <a16:creationId xmlns:a16="http://schemas.microsoft.com/office/drawing/2014/main" xmlns="" id="{8B01AA82-F1C9-4235-BE8E-6F0FA97C4E35}"/>
              </a:ext>
            </a:extLst>
          </p:cNvPr>
          <p:cNvGraphicFramePr>
            <a:graphicFrameLocks noGrp="1" noChangeAspect="1"/>
          </p:cNvGraphicFramePr>
          <p:nvPr>
            <p:ph sz="quarter" idx="16"/>
            <p:extLst>
              <p:ext uri="{D42A27DB-BD31-4B8C-83A1-F6EECF244321}">
                <p14:modId xmlns:p14="http://schemas.microsoft.com/office/powerpoint/2010/main" val="1262088682"/>
              </p:ext>
            </p:extLst>
          </p:nvPr>
        </p:nvGraphicFramePr>
        <p:xfrm>
          <a:off x="9273162" y="5805969"/>
          <a:ext cx="825360" cy="314423"/>
        </p:xfrm>
        <a:graphic>
          <a:graphicData uri="http://schemas.openxmlformats.org/presentationml/2006/ole">
            <mc:AlternateContent xmlns:mc="http://schemas.openxmlformats.org/markup-compatibility/2006">
              <mc:Choice xmlns:v="urn:schemas-microsoft-com:vml" Requires="v">
                <p:oleObj spid="_x0000_s564409" name="Equation" r:id="rId3" imgW="1066680" imgH="406080" progId="Equation.DSMT4">
                  <p:embed/>
                </p:oleObj>
              </mc:Choice>
              <mc:Fallback>
                <p:oleObj name="Equation" r:id="rId3" imgW="1066680" imgH="406080" progId="Equation.DSMT4">
                  <p:embed/>
                  <p:pic>
                    <p:nvPicPr>
                      <p:cNvPr id="0" name="Picture 174" descr="f(x) =  x^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3162" y="5805969"/>
                        <a:ext cx="825360" cy="314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64335" name="Picture 111" descr="Six level curves are graphed on the x y coordinate plane. All the curves are of the same pattern. Each curve enters from the bottom left of the viewing window on the third quadrant. Each curve rises and bends to the right. Then, again rises and exist from the top of the viewing window on the fist quadrant. The curves are labeled y = (x^3)∕3 + 3, y = (x^3)∕3 + 2, y = (x^3)∕3 + 1, y = (x^3)∕3, y = (x^3)∕3 minus 1, and y = (x^3)∕3 minus 2 from top to bottom. The bending points are (0, 3), (0, 2), (0, 1), (0, 0), (0, negative 1), and (0, negative 2) from top to bottom respectively."/>
          <p:cNvPicPr>
            <a:picLocks noGrp="1" noChangeAspect="1" noChangeArrowheads="1"/>
          </p:cNvPicPr>
          <p:nvPr>
            <p:ph sz="quarter" idx="14"/>
          </p:nvPr>
        </p:nvPicPr>
        <p:blipFill>
          <a:blip r:embed="rId5">
            <a:extLst>
              <a:ext uri="{28A0092B-C50C-407E-A947-70E740481C1C}">
                <a14:useLocalDpi xmlns:a14="http://schemas.microsoft.com/office/drawing/2010/main" val="0"/>
              </a:ext>
            </a:extLst>
          </a:blip>
          <a:srcRect/>
          <a:stretch>
            <a:fillRect/>
          </a:stretch>
        </p:blipFill>
        <p:spPr bwMode="auto">
          <a:xfrm>
            <a:off x="6128075" y="2180088"/>
            <a:ext cx="3508250" cy="3667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a:extLst>
              <a:ext uri="{FF2B5EF4-FFF2-40B4-BE49-F238E27FC236}">
                <a16:creationId xmlns:a16="http://schemas.microsoft.com/office/drawing/2014/main" xmlns="" id="{040095DF-6D6E-4FBB-AB38-7232A4B766CF}"/>
              </a:ext>
            </a:extLst>
          </p:cNvPr>
          <p:cNvSpPr>
            <a:spLocks noGrp="1"/>
          </p:cNvSpPr>
          <p:nvPr>
            <p:ph sz="quarter" idx="13"/>
          </p:nvPr>
        </p:nvSpPr>
        <p:spPr>
          <a:xfrm>
            <a:off x="733425" y="2490069"/>
            <a:ext cx="4224655" cy="1374311"/>
          </a:xfrm>
        </p:spPr>
        <p:txBody>
          <a:bodyPr/>
          <a:lstStyle/>
          <a:p>
            <a:r>
              <a:rPr lang="en-US" altLang="en-US" dirty="0"/>
              <a:t>This makes sense because each curve must have the same slope at any given value of </a:t>
            </a:r>
            <a:r>
              <a:rPr lang="en-US" altLang="en-US" i="1" dirty="0"/>
              <a:t>x</a:t>
            </a:r>
            <a:r>
              <a:rPr lang="en-US" altLang="en-US" dirty="0"/>
              <a:t>.</a:t>
            </a:r>
            <a:endParaRPr lang="en-IN" dirty="0"/>
          </a:p>
        </p:txBody>
      </p:sp>
    </p:spTree>
    <p:extLst>
      <p:ext uri="{BB962C8B-B14F-4D97-AF65-F5344CB8AC3E}">
        <p14:creationId xmlns:p14="http://schemas.microsoft.com/office/powerpoint/2010/main" val="73885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D341D-33BE-4E85-B064-00BB96E1F95C}"/>
              </a:ext>
            </a:extLst>
          </p:cNvPr>
          <p:cNvSpPr>
            <a:spLocks noGrp="1"/>
          </p:cNvSpPr>
          <p:nvPr>
            <p:ph type="title"/>
          </p:nvPr>
        </p:nvSpPr>
        <p:spPr/>
        <p:txBody>
          <a:bodyPr/>
          <a:lstStyle/>
          <a:p>
            <a:r>
              <a:rPr lang="en-US" altLang="en-US" dirty="0"/>
              <a:t>Example 1</a:t>
            </a:r>
            <a:endParaRPr lang="en-IN" dirty="0"/>
          </a:p>
        </p:txBody>
      </p:sp>
      <p:sp>
        <p:nvSpPr>
          <p:cNvPr id="3" name="Content Placeholder 2">
            <a:extLst>
              <a:ext uri="{FF2B5EF4-FFF2-40B4-BE49-F238E27FC236}">
                <a16:creationId xmlns:a16="http://schemas.microsoft.com/office/drawing/2014/main" xmlns="" id="{87324167-7446-49FC-91B7-9C2C5DFA16C8}"/>
              </a:ext>
            </a:extLst>
          </p:cNvPr>
          <p:cNvSpPr>
            <a:spLocks noGrp="1"/>
          </p:cNvSpPr>
          <p:nvPr>
            <p:ph sz="quarter" idx="23"/>
          </p:nvPr>
        </p:nvSpPr>
        <p:spPr>
          <a:xfrm>
            <a:off x="736600" y="1289050"/>
            <a:ext cx="10718800" cy="795780"/>
          </a:xfrm>
        </p:spPr>
        <p:txBody>
          <a:bodyPr/>
          <a:lstStyle/>
          <a:p>
            <a:pPr>
              <a:tabLst>
                <a:tab pos="0" algn="l"/>
              </a:tabLst>
            </a:pPr>
            <a:r>
              <a:rPr lang="en-US" altLang="en-US" dirty="0"/>
              <a:t>Find the most general antiderivative of each of the following functions.</a:t>
            </a:r>
          </a:p>
          <a:p>
            <a:pPr>
              <a:tabLst>
                <a:tab pos="0" algn="l"/>
              </a:tabLst>
            </a:pPr>
            <a:r>
              <a:rPr lang="en-US" altLang="en-US" dirty="0"/>
              <a:t>(a) </a:t>
            </a:r>
            <a:r>
              <a:rPr lang="en-US" altLang="en-US" i="1" dirty="0"/>
              <a:t>f </a:t>
            </a:r>
            <a:r>
              <a:rPr lang="en-US" altLang="en-US" dirty="0"/>
              <a:t>(</a:t>
            </a:r>
            <a:r>
              <a:rPr lang="en-US" altLang="en-US" i="1" dirty="0"/>
              <a:t>x</a:t>
            </a:r>
            <a:r>
              <a:rPr lang="en-US" altLang="en-US" dirty="0"/>
              <a:t>) = sin </a:t>
            </a:r>
            <a:r>
              <a:rPr lang="en-US" altLang="en-US" i="1" dirty="0"/>
              <a:t>x</a:t>
            </a:r>
            <a:endParaRPr lang="en-IN" dirty="0"/>
          </a:p>
        </p:txBody>
      </p:sp>
      <p:sp>
        <p:nvSpPr>
          <p:cNvPr id="4" name="Content Placeholder 3">
            <a:extLst>
              <a:ext uri="{FF2B5EF4-FFF2-40B4-BE49-F238E27FC236}">
                <a16:creationId xmlns:a16="http://schemas.microsoft.com/office/drawing/2014/main" xmlns="" id="{B60A8430-AA82-4926-B98D-CE139D4F5F9F}"/>
              </a:ext>
            </a:extLst>
          </p:cNvPr>
          <p:cNvSpPr>
            <a:spLocks noGrp="1"/>
          </p:cNvSpPr>
          <p:nvPr>
            <p:ph sz="quarter" idx="24"/>
          </p:nvPr>
        </p:nvSpPr>
        <p:spPr>
          <a:xfrm>
            <a:off x="736600" y="2376000"/>
            <a:ext cx="391160" cy="391459"/>
          </a:xfrm>
        </p:spPr>
        <p:txBody>
          <a:bodyPr/>
          <a:lstStyle/>
          <a:p>
            <a:r>
              <a:rPr lang="en-US" dirty="0"/>
              <a:t>(b)</a:t>
            </a:r>
            <a:endParaRPr lang="en-IN" dirty="0"/>
          </a:p>
        </p:txBody>
      </p:sp>
      <p:graphicFrame>
        <p:nvGraphicFramePr>
          <p:cNvPr id="20" name="Content Placeholder 19" descr="f(x) = (1/x)">
            <a:extLst>
              <a:ext uri="{FF2B5EF4-FFF2-40B4-BE49-F238E27FC236}">
                <a16:creationId xmlns:a16="http://schemas.microsoft.com/office/drawing/2014/main" xmlns="" id="{5E383D12-5DAB-4C40-A494-5659AE18A6DB}"/>
              </a:ext>
            </a:extLst>
          </p:cNvPr>
          <p:cNvGraphicFramePr>
            <a:graphicFrameLocks noGrp="1" noChangeAspect="1"/>
          </p:cNvGraphicFramePr>
          <p:nvPr>
            <p:ph sz="quarter" idx="25"/>
            <p:extLst>
              <p:ext uri="{D42A27DB-BD31-4B8C-83A1-F6EECF244321}">
                <p14:modId xmlns:p14="http://schemas.microsoft.com/office/powerpoint/2010/main" val="734373669"/>
              </p:ext>
            </p:extLst>
          </p:nvPr>
        </p:nvGraphicFramePr>
        <p:xfrm>
          <a:off x="1173163" y="2143125"/>
          <a:ext cx="1190625" cy="738188"/>
        </p:xfrm>
        <a:graphic>
          <a:graphicData uri="http://schemas.openxmlformats.org/presentationml/2006/ole">
            <mc:AlternateContent xmlns:mc="http://schemas.openxmlformats.org/markup-compatibility/2006">
              <mc:Choice xmlns:v="urn:schemas-microsoft-com:vml" Requires="v">
                <p:oleObj spid="_x0000_s565725" name="Equation" r:id="rId3" imgW="1168200" imgH="723600" progId="Equation.DSMT4">
                  <p:embed/>
                </p:oleObj>
              </mc:Choice>
              <mc:Fallback>
                <p:oleObj name="Equation" r:id="rId3" imgW="1168200" imgH="723600" progId="Equation.DSMT4">
                  <p:embed/>
                  <p:pic>
                    <p:nvPicPr>
                      <p:cNvPr id="0" name="Picture 444" descr="f(x) = (1∕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163" y="2143125"/>
                        <a:ext cx="1190625"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xmlns="" id="{FA2D2B47-DC8A-4B25-938C-4E31A400556D}"/>
              </a:ext>
            </a:extLst>
          </p:cNvPr>
          <p:cNvSpPr>
            <a:spLocks noGrp="1"/>
          </p:cNvSpPr>
          <p:nvPr>
            <p:ph sz="quarter" idx="26"/>
          </p:nvPr>
        </p:nvSpPr>
        <p:spPr>
          <a:xfrm>
            <a:off x="736600" y="3118949"/>
            <a:ext cx="391160" cy="391459"/>
          </a:xfrm>
        </p:spPr>
        <p:txBody>
          <a:bodyPr/>
          <a:lstStyle/>
          <a:p>
            <a:r>
              <a:rPr lang="en-US" dirty="0"/>
              <a:t>(c)</a:t>
            </a:r>
            <a:endParaRPr lang="en-IN" dirty="0"/>
          </a:p>
        </p:txBody>
      </p:sp>
      <p:graphicFrame>
        <p:nvGraphicFramePr>
          <p:cNvPr id="22" name="Content Placeholder 21" descr="f(x) =  x^n, n != negative 1">
            <a:extLst>
              <a:ext uri="{FF2B5EF4-FFF2-40B4-BE49-F238E27FC236}">
                <a16:creationId xmlns:a16="http://schemas.microsoft.com/office/drawing/2014/main" xmlns="" id="{520CB89A-4191-4764-BEEB-59AF112AF5DC}"/>
              </a:ext>
            </a:extLst>
          </p:cNvPr>
          <p:cNvGraphicFramePr>
            <a:graphicFrameLocks noGrp="1" noChangeAspect="1"/>
          </p:cNvGraphicFramePr>
          <p:nvPr>
            <p:ph sz="quarter" idx="27"/>
            <p:extLst>
              <p:ext uri="{D42A27DB-BD31-4B8C-83A1-F6EECF244321}">
                <p14:modId xmlns:p14="http://schemas.microsoft.com/office/powerpoint/2010/main" val="4111275586"/>
              </p:ext>
            </p:extLst>
          </p:nvPr>
        </p:nvGraphicFramePr>
        <p:xfrm>
          <a:off x="1128713" y="3067050"/>
          <a:ext cx="2384425" cy="471488"/>
        </p:xfrm>
        <a:graphic>
          <a:graphicData uri="http://schemas.openxmlformats.org/presentationml/2006/ole">
            <mc:AlternateContent xmlns:mc="http://schemas.openxmlformats.org/markup-compatibility/2006">
              <mc:Choice xmlns:v="urn:schemas-microsoft-com:vml" Requires="v">
                <p:oleObj spid="_x0000_s565726" name="Equation" r:id="rId5" imgW="2247840" imgH="444240" progId="Equation.DSMT4">
                  <p:embed/>
                </p:oleObj>
              </mc:Choice>
              <mc:Fallback>
                <p:oleObj name="Equation" r:id="rId5" imgW="2247840" imgH="444240" progId="Equation.DSMT4">
                  <p:embed/>
                  <p:pic>
                    <p:nvPicPr>
                      <p:cNvPr id="0" name="Picture 445" descr="f(x) =  x^n, n != negative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8713" y="3067050"/>
                        <a:ext cx="23844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xmlns="" id="{B5CDFA77-D498-4362-BE46-396792CE8CDF}"/>
              </a:ext>
            </a:extLst>
          </p:cNvPr>
          <p:cNvSpPr>
            <a:spLocks noGrp="1"/>
          </p:cNvSpPr>
          <p:nvPr>
            <p:ph sz="quarter" idx="31"/>
          </p:nvPr>
        </p:nvSpPr>
        <p:spPr>
          <a:xfrm>
            <a:off x="736601" y="3948412"/>
            <a:ext cx="3295718" cy="815744"/>
          </a:xfrm>
        </p:spPr>
        <p:txBody>
          <a:bodyPr/>
          <a:lstStyle/>
          <a:p>
            <a:pPr>
              <a:tabLst>
                <a:tab pos="0" algn="l"/>
              </a:tabLst>
            </a:pPr>
            <a:r>
              <a:rPr lang="en-US" altLang="en-US" dirty="0">
                <a:solidFill>
                  <a:srgbClr val="0079C2"/>
                </a:solidFill>
              </a:rPr>
              <a:t>Solution:</a:t>
            </a:r>
          </a:p>
          <a:p>
            <a:pPr>
              <a:tabLst>
                <a:tab pos="0" algn="l"/>
              </a:tabLst>
            </a:pPr>
            <a:r>
              <a:rPr lang="en-US" altLang="en-US" dirty="0"/>
              <a:t>(a) If </a:t>
            </a:r>
            <a:r>
              <a:rPr lang="en-US" altLang="en-US" i="1" dirty="0"/>
              <a:t>F</a:t>
            </a:r>
            <a:r>
              <a:rPr lang="en-US" altLang="en-US" dirty="0"/>
              <a:t>(</a:t>
            </a:r>
            <a:r>
              <a:rPr lang="en-US" altLang="en-US" i="1" dirty="0"/>
              <a:t>x</a:t>
            </a:r>
            <a:r>
              <a:rPr lang="en-US" altLang="en-US" dirty="0"/>
              <a:t>) = −cos </a:t>
            </a:r>
            <a:r>
              <a:rPr lang="en-US" altLang="en-US" i="1" dirty="0"/>
              <a:t>x</a:t>
            </a:r>
            <a:r>
              <a:rPr lang="en-US" altLang="en-US" dirty="0"/>
              <a:t>, then</a:t>
            </a:r>
          </a:p>
        </p:txBody>
      </p:sp>
      <p:graphicFrame>
        <p:nvGraphicFramePr>
          <p:cNvPr id="7" name="Content Placeholder 6" descr="F prime (x) =  sin x"/>
          <p:cNvGraphicFramePr>
            <a:graphicFrameLocks noGrp="1" noChangeAspect="1"/>
          </p:cNvGraphicFramePr>
          <p:nvPr>
            <p:ph sz="quarter" idx="30"/>
            <p:extLst>
              <p:ext uri="{D42A27DB-BD31-4B8C-83A1-F6EECF244321}">
                <p14:modId xmlns:p14="http://schemas.microsoft.com/office/powerpoint/2010/main" val="3179520641"/>
              </p:ext>
            </p:extLst>
          </p:nvPr>
        </p:nvGraphicFramePr>
        <p:xfrm>
          <a:off x="4032250" y="4387850"/>
          <a:ext cx="1743075" cy="387350"/>
        </p:xfrm>
        <a:graphic>
          <a:graphicData uri="http://schemas.openxmlformats.org/presentationml/2006/ole">
            <mc:AlternateContent xmlns:mc="http://schemas.openxmlformats.org/markup-compatibility/2006">
              <mc:Choice xmlns:v="urn:schemas-microsoft-com:vml" Requires="v">
                <p:oleObj spid="_x0000_s565727" name="Equation" r:id="rId7" imgW="1257120" imgH="279360" progId="Equation.DSMT4">
                  <p:embed/>
                </p:oleObj>
              </mc:Choice>
              <mc:Fallback>
                <p:oleObj name="Equation" r:id="rId7" imgW="1257120" imgH="279360" progId="Equation.DSMT4">
                  <p:embed/>
                  <p:pic>
                    <p:nvPicPr>
                      <p:cNvPr id="0" name="Picture 446" descr="F prime (x) =  sin 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2250" y="4387850"/>
                        <a:ext cx="17430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p:cNvSpPr>
            <a:spLocks noGrp="1"/>
          </p:cNvSpPr>
          <p:nvPr>
            <p:ph sz="quarter" idx="28"/>
          </p:nvPr>
        </p:nvSpPr>
        <p:spPr>
          <a:xfrm>
            <a:off x="5827797" y="4399441"/>
            <a:ext cx="5201782" cy="364715"/>
          </a:xfrm>
        </p:spPr>
        <p:txBody>
          <a:bodyPr/>
          <a:lstStyle/>
          <a:p>
            <a:r>
              <a:rPr lang="en-US" altLang="en-US" dirty="0"/>
              <a:t>so an antiderivative of sin </a:t>
            </a:r>
            <a:r>
              <a:rPr lang="en-US" altLang="en-US" i="1" dirty="0"/>
              <a:t>x</a:t>
            </a:r>
            <a:r>
              <a:rPr lang="en-US" altLang="en-US" dirty="0"/>
              <a:t> is −cos </a:t>
            </a:r>
            <a:r>
              <a:rPr lang="en-US" altLang="en-US" i="1" dirty="0"/>
              <a:t>x</a:t>
            </a:r>
            <a:r>
              <a:rPr lang="en-US" altLang="en-US" dirty="0"/>
              <a:t>.</a:t>
            </a:r>
          </a:p>
        </p:txBody>
      </p:sp>
      <p:sp>
        <p:nvSpPr>
          <p:cNvPr id="11" name="Content Placeholder 10"/>
          <p:cNvSpPr>
            <a:spLocks noGrp="1"/>
          </p:cNvSpPr>
          <p:nvPr>
            <p:ph sz="quarter" idx="29"/>
          </p:nvPr>
        </p:nvSpPr>
        <p:spPr>
          <a:xfrm>
            <a:off x="1172657" y="5233843"/>
            <a:ext cx="9208472" cy="364715"/>
          </a:xfrm>
        </p:spPr>
        <p:txBody>
          <a:bodyPr/>
          <a:lstStyle/>
          <a:p>
            <a:r>
              <a:rPr lang="en-US" altLang="en-US" dirty="0"/>
              <a:t>By Theorem 1, the most general antiderivative is </a:t>
            </a:r>
            <a:r>
              <a:rPr lang="en-US" altLang="en-US" i="1" dirty="0"/>
              <a:t>G</a:t>
            </a:r>
            <a:r>
              <a:rPr lang="en-US" altLang="en-US" dirty="0"/>
              <a:t>(</a:t>
            </a:r>
            <a:r>
              <a:rPr lang="en-US" altLang="en-US" i="1" dirty="0"/>
              <a:t>x</a:t>
            </a:r>
            <a:r>
              <a:rPr lang="en-US" altLang="en-US" dirty="0"/>
              <a:t>) = −cos </a:t>
            </a:r>
            <a:r>
              <a:rPr lang="en-US" altLang="en-US" i="1" dirty="0"/>
              <a:t>x </a:t>
            </a:r>
            <a:r>
              <a:rPr lang="en-US" altLang="en-US" dirty="0"/>
              <a:t>+</a:t>
            </a:r>
            <a:r>
              <a:rPr lang="en-US" altLang="en-US" i="1" dirty="0"/>
              <a:t> C</a:t>
            </a:r>
            <a:r>
              <a:rPr lang="en-US" altLang="en-US" dirty="0"/>
              <a:t>.</a:t>
            </a:r>
          </a:p>
        </p:txBody>
      </p:sp>
    </p:spTree>
    <p:extLst>
      <p:ext uri="{BB962C8B-B14F-4D97-AF65-F5344CB8AC3E}">
        <p14:creationId xmlns:p14="http://schemas.microsoft.com/office/powerpoint/2010/main" val="2288005713"/>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2.xml><?xml version="1.0" encoding="utf-8"?>
<ds:datastoreItem xmlns:ds="http://schemas.openxmlformats.org/officeDocument/2006/customXml" ds:itemID="{7F60B298-C6B1-4CA0-A44C-8B6FAB39D879}">
  <ds:schemaRefs>
    <ds:schemaRef ds:uri="http://schemas.microsoft.com/office/2006/documentManagement/types"/>
    <ds:schemaRef ds:uri="http://schemas.microsoft.com/office/2006/metadata/properties"/>
    <ds:schemaRef ds:uri="http://purl.org/dc/dcmitype/"/>
    <ds:schemaRef ds:uri="http://purl.org/dc/elements/1.1/"/>
    <ds:schemaRef ds:uri="http://www.w3.org/XML/1998/namespace"/>
    <ds:schemaRef ds:uri="a4d2ff27-a226-42e2-a79e-c1ae662d212e"/>
    <ds:schemaRef ds:uri="http://schemas.microsoft.com/office/infopath/2007/PartnerControls"/>
    <ds:schemaRef ds:uri="http://purl.org/dc/terms/"/>
    <ds:schemaRef ds:uri="http://schemas.openxmlformats.org/package/2006/metadata/core-properties"/>
    <ds:schemaRef ds:uri="a3520c62-91d1-4715-93cb-6b6cc6733a1f"/>
    <ds:schemaRef ds:uri="f856fc18-c0f7-462c-a53d-fc2610d0c4c8"/>
  </ds:schemaRefs>
</ds:datastoreItem>
</file>

<file path=customXml/itemProps3.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4154</TotalTime>
  <Words>1493</Words>
  <Application>Microsoft Office PowerPoint</Application>
  <PresentationFormat>Widescreen</PresentationFormat>
  <Paragraphs>125</Paragraphs>
  <Slides>27</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7" baseType="lpstr">
      <vt:lpstr>Arial</vt:lpstr>
      <vt:lpstr>Arial</vt:lpstr>
      <vt:lpstr>Calibri</vt:lpstr>
      <vt:lpstr>Helvetica</vt:lpstr>
      <vt:lpstr>LucidaGrande</vt:lpstr>
      <vt:lpstr>Open Sans</vt:lpstr>
      <vt:lpstr>Summer Font</vt:lpstr>
      <vt:lpstr>Symbol</vt:lpstr>
      <vt:lpstr>1_Office Theme</vt:lpstr>
      <vt:lpstr>Equation</vt:lpstr>
      <vt:lpstr>4</vt:lpstr>
      <vt:lpstr>4.9</vt:lpstr>
      <vt:lpstr>Antiderivatives (1 of 1)</vt:lpstr>
      <vt:lpstr>The Antiderivative of a Function</vt:lpstr>
      <vt:lpstr>The Antiderivative of a Function (1 of 4)</vt:lpstr>
      <vt:lpstr>The Antiderivative of a Function (2 of 4)</vt:lpstr>
      <vt:lpstr>The Antiderivative of a Function (3 of 4)</vt:lpstr>
      <vt:lpstr>The Antiderivative of a Function (4 of 4)</vt:lpstr>
      <vt:lpstr>Example 1</vt:lpstr>
      <vt:lpstr>Example 1 – Solution (1 of 3)</vt:lpstr>
      <vt:lpstr>Example 1 – Solution (2 of 3)</vt:lpstr>
      <vt:lpstr>Example 1 – Solution (3 of 3)</vt:lpstr>
      <vt:lpstr>Antidifferentiation Formulas</vt:lpstr>
      <vt:lpstr>Antidifferentiation Formulas (1 of 3)</vt:lpstr>
      <vt:lpstr>Antidifferentiation Formulas (2 of 3)</vt:lpstr>
      <vt:lpstr>Example 2</vt:lpstr>
      <vt:lpstr>Example 2 – Solution</vt:lpstr>
      <vt:lpstr>Antidifferentiation Formulas (3 of 3)</vt:lpstr>
      <vt:lpstr>Graphing Antiderivatives</vt:lpstr>
      <vt:lpstr>Graphing Antiderivatives (1 of 1)</vt:lpstr>
      <vt:lpstr>Example 5</vt:lpstr>
      <vt:lpstr>Example 5 – Solution (1 of 2)</vt:lpstr>
      <vt:lpstr>Example 5 – Solution (2 of 2)</vt:lpstr>
      <vt:lpstr>Linear Motion </vt:lpstr>
      <vt:lpstr>Linear Motion (1 of 1) </vt:lpstr>
      <vt:lpstr>Example 6</vt:lpstr>
      <vt:lpstr>Example 6 – 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Sagar Chavan</cp:lastModifiedBy>
  <cp:revision>1251</cp:revision>
  <cp:lastPrinted>2016-10-03T15:29:39Z</cp:lastPrinted>
  <dcterms:created xsi:type="dcterms:W3CDTF">2017-12-08T21:17:47Z</dcterms:created>
  <dcterms:modified xsi:type="dcterms:W3CDTF">2020-04-17T08:56:44Z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