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9"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8" autoAdjust="0"/>
    <p:restoredTop sz="72034" autoAdjust="0"/>
  </p:normalViewPr>
  <p:slideViewPr>
    <p:cSldViewPr>
      <p:cViewPr varScale="1">
        <p:scale>
          <a:sx n="42" d="100"/>
          <a:sy n="42" d="100"/>
        </p:scale>
        <p:origin x="1320"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9D121-BE30-4BCA-9E97-FB7596B7CDC9}" type="datetimeFigureOut">
              <a:rPr lang="th-TH" smtClean="0"/>
              <a:t>22/01/60</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95365-22BE-43DC-BE30-9D2D06057361}" type="slidenum">
              <a:rPr lang="th-TH" smtClean="0"/>
              <a:t>‹#›</a:t>
            </a:fld>
            <a:endParaRPr lang="th-TH"/>
          </a:p>
        </p:txBody>
      </p:sp>
    </p:spTree>
    <p:extLst>
      <p:ext uri="{BB962C8B-B14F-4D97-AF65-F5344CB8AC3E}">
        <p14:creationId xmlns:p14="http://schemas.microsoft.com/office/powerpoint/2010/main" val="683753609"/>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Turnaround time is a performance metric</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4</a:t>
            </a:fld>
            <a:endParaRPr lang="th-T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23</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800" kern="1200" baseline="0" dirty="0">
                <a:solidFill>
                  <a:schemeClr val="tx1"/>
                </a:solidFill>
                <a:latin typeface="+mn-lt"/>
                <a:ea typeface="+mn-ea"/>
                <a:cs typeface="+mn-cs"/>
              </a:rPr>
              <a:t>MLFQ doesn’t know whether a job will be a short job or a long-running job</a:t>
            </a:r>
          </a:p>
          <a:p>
            <a:pPr marL="285750" indent="-285750">
              <a:buFont typeface="Arial" panose="020B0604020202020204" pitchFamily="34" charset="0"/>
              <a:buChar char="•"/>
            </a:pPr>
            <a:r>
              <a:rPr lang="en-US" sz="1800" kern="1200" baseline="0" dirty="0">
                <a:solidFill>
                  <a:schemeClr val="tx1"/>
                </a:solidFill>
                <a:latin typeface="+mn-lt"/>
                <a:ea typeface="+mn-ea"/>
                <a:cs typeface="+mn-cs"/>
              </a:rPr>
              <a:t>It first assumes it might be a short job, thus giving the job high priority</a:t>
            </a:r>
          </a:p>
          <a:p>
            <a:pPr marL="285750" indent="-285750">
              <a:buFont typeface="Arial" panose="020B0604020202020204" pitchFamily="34" charset="0"/>
              <a:buChar char="•"/>
            </a:pPr>
            <a:r>
              <a:rPr lang="en-US" sz="1800" kern="1200" baseline="0" dirty="0">
                <a:solidFill>
                  <a:schemeClr val="tx1"/>
                </a:solidFill>
                <a:latin typeface="+mn-lt"/>
                <a:ea typeface="+mn-ea"/>
                <a:cs typeface="+mn-cs"/>
              </a:rPr>
              <a:t>If it actually is a short job, it will run quickly and complete</a:t>
            </a:r>
          </a:p>
          <a:p>
            <a:pPr marL="285750" indent="-285750">
              <a:buFont typeface="Arial" panose="020B0604020202020204" pitchFamily="34" charset="0"/>
              <a:buChar char="•"/>
            </a:pPr>
            <a:r>
              <a:rPr lang="en-US" sz="1800" kern="1200" baseline="0" dirty="0">
                <a:solidFill>
                  <a:schemeClr val="tx1"/>
                </a:solidFill>
                <a:latin typeface="+mn-lt"/>
                <a:ea typeface="+mn-ea"/>
                <a:cs typeface="+mn-cs"/>
              </a:rPr>
              <a:t>If it is not a short job, it will slowly move down the queues, and thus soon prove itself to be a long-running more batch-like process </a:t>
            </a:r>
          </a:p>
          <a:p>
            <a:pPr marL="285750" indent="-285750">
              <a:buFont typeface="Arial" panose="020B0604020202020204" pitchFamily="34" charset="0"/>
              <a:buChar char="•"/>
            </a:pPr>
            <a:r>
              <a:rPr lang="en-US" sz="1800" kern="1200" baseline="0" dirty="0">
                <a:solidFill>
                  <a:schemeClr val="tx1"/>
                </a:solidFill>
                <a:latin typeface="+mn-lt"/>
                <a:ea typeface="+mn-ea"/>
                <a:cs typeface="+mn-cs"/>
              </a:rPr>
              <a:t>In this manner, MLFQ approximates SJF</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25</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An example of how this works, with an interactive job B (shown in gray) that needs the CPU only for 1 ms before performing an I/O competing for the CPU with a long-running batch job A (shown in black)</a:t>
            </a:r>
          </a:p>
          <a:p>
            <a:pPr marL="285750" indent="-285750">
              <a:buFont typeface="Arial" pitchFamily="34" charset="0"/>
              <a:buChar char="•"/>
            </a:pPr>
            <a:r>
              <a:rPr lang="en-US" sz="1800" kern="1200" baseline="0" dirty="0">
                <a:solidFill>
                  <a:schemeClr val="tx1"/>
                </a:solidFill>
                <a:latin typeface="+mn-lt"/>
                <a:ea typeface="+mn-ea"/>
                <a:cs typeface="+mn-cs"/>
              </a:rPr>
              <a:t>The MLFQ approach keeps B at the highest priority because B keeps releasing the CPU – if B is an interactive job, MLFQ further achieves its goal of running interactive jobs quickly</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27</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Before the time slice is over, issue an I/O operation (to some file you don’t care about) and thus relinquish the CPU – doing so allows you to remain in the same queue, and thus gain a higher percentage of the CPU</a:t>
            </a:r>
          </a:p>
          <a:p>
            <a:pPr marL="285750" indent="-285750">
              <a:buFont typeface="Arial" pitchFamily="34" charset="0"/>
              <a:buChar char="•"/>
            </a:pPr>
            <a:r>
              <a:rPr lang="en-US" sz="1800" kern="1200" baseline="0" dirty="0">
                <a:solidFill>
                  <a:schemeClr val="tx1"/>
                </a:solidFill>
                <a:latin typeface="+mn-lt"/>
                <a:ea typeface="+mn-ea"/>
                <a:cs typeface="+mn-cs"/>
              </a:rPr>
              <a:t>In fact, if done just right (e.g. by running for 99% of the time slice before relinquishing the CPU), a job could get most available CPU time</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28</a:t>
            </a:fld>
            <a:endParaRPr lang="th-T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Instead of forgetting how much of a time slice a process used at a given level, the scheduler should keep track – once a process has used its allotment, it is demoted to the next priority queue</a:t>
            </a:r>
          </a:p>
          <a:p>
            <a:pPr marL="285750" indent="-285750">
              <a:buFont typeface="Arial" panose="020B0604020202020204" pitchFamily="34" charset="0"/>
              <a:buChar char="•"/>
            </a:pPr>
            <a:r>
              <a:rPr lang="en-US" dirty="0"/>
              <a:t>Whether it uses the time slice in one long burst or many small ones does not matter</a:t>
            </a:r>
          </a:p>
        </p:txBody>
      </p:sp>
      <p:sp>
        <p:nvSpPr>
          <p:cNvPr id="4" name="Slide Number Placeholder 3"/>
          <p:cNvSpPr>
            <a:spLocks noGrp="1"/>
          </p:cNvSpPr>
          <p:nvPr>
            <p:ph type="sldNum" sz="quarter" idx="10"/>
          </p:nvPr>
        </p:nvSpPr>
        <p:spPr/>
        <p:txBody>
          <a:bodyPr/>
          <a:lstStyle/>
          <a:p>
            <a:fld id="{5BE95365-22BE-43DC-BE30-9D2D06057361}" type="slidenum">
              <a:rPr lang="th-TH" smtClean="0"/>
              <a:t>30</a:t>
            </a:fld>
            <a:endParaRPr lang="th-TH"/>
          </a:p>
        </p:txBody>
      </p:sp>
    </p:spTree>
    <p:extLst>
      <p:ext uri="{BB962C8B-B14F-4D97-AF65-F5344CB8AC3E}">
        <p14:creationId xmlns:p14="http://schemas.microsoft.com/office/powerpoint/2010/main" val="169197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MLFQ variants allow for varying time-slice length across the different queues</a:t>
            </a:r>
          </a:p>
          <a:p>
            <a:pPr marL="285750" indent="-285750">
              <a:buFont typeface="Arial" panose="020B0604020202020204" pitchFamily="34" charset="0"/>
              <a:buChar char="•"/>
            </a:pPr>
            <a:r>
              <a:rPr lang="en-US" dirty="0"/>
              <a:t>The high-priority queues are usually given shorter time slices.</a:t>
            </a:r>
          </a:p>
          <a:p>
            <a:pPr marL="285750" indent="-285750">
              <a:buFont typeface="Arial" panose="020B0604020202020204" pitchFamily="34" charset="0"/>
              <a:buChar char="•"/>
            </a:pP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31</a:t>
            </a:fld>
            <a:endParaRPr lang="th-T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32</a:t>
            </a:fld>
            <a:endParaRPr lang="th-T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Random</a:t>
            </a:r>
            <a:r>
              <a:rPr lang="en-US" baseline="0" dirty="0"/>
              <a:t> is good because:</a:t>
            </a:r>
          </a:p>
          <a:p>
            <a:pPr marL="342900" indent="-342900">
              <a:buFont typeface="+mj-lt"/>
              <a:buAutoNum type="arabicPeriod"/>
            </a:pPr>
            <a:r>
              <a:rPr lang="en-US" sz="1800" b="0" i="0" u="none" strike="noStrike" kern="1200" baseline="0" dirty="0">
                <a:solidFill>
                  <a:schemeClr val="tx1"/>
                </a:solidFill>
                <a:latin typeface="+mn-lt"/>
                <a:ea typeface="+mn-ea"/>
                <a:cs typeface="+mn-cs"/>
              </a:rPr>
              <a:t>Random often avoids strange corner-case behaviors that a more traditional algorithm may have trouble handling</a:t>
            </a:r>
          </a:p>
          <a:p>
            <a:pPr marL="742950" lvl="1"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For example, consider LRU page replacement – while often a good replacement algorithm, LRU performs </a:t>
            </a:r>
            <a:r>
              <a:rPr lang="en-US" sz="1800" b="0" i="0" u="none" strike="noStrike" kern="1200" baseline="0" dirty="0" err="1">
                <a:solidFill>
                  <a:schemeClr val="tx1"/>
                </a:solidFill>
                <a:latin typeface="+mn-lt"/>
                <a:ea typeface="+mn-ea"/>
                <a:cs typeface="+mn-cs"/>
              </a:rPr>
              <a:t>pessimally</a:t>
            </a:r>
            <a:r>
              <a:rPr lang="en-US" sz="1800" b="0" i="0" u="none" strike="noStrike" kern="1200" baseline="0" dirty="0">
                <a:solidFill>
                  <a:schemeClr val="tx1"/>
                </a:solidFill>
                <a:latin typeface="+mn-lt"/>
                <a:ea typeface="+mn-ea"/>
                <a:cs typeface="+mn-cs"/>
              </a:rPr>
              <a:t> for some cyclic-sequential workloads</a:t>
            </a:r>
          </a:p>
          <a:p>
            <a:pPr marL="742950" lvl="1"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Random, on the other hand, has no such worst case</a:t>
            </a:r>
          </a:p>
          <a:p>
            <a:pPr marL="342900" lvl="0" indent="-342900">
              <a:buFont typeface="+mj-lt"/>
              <a:buAutoNum type="arabicPeriod"/>
            </a:pPr>
            <a:r>
              <a:rPr lang="en-US" sz="1800" b="0" i="0" u="none" strike="noStrike" kern="1200" baseline="0" dirty="0">
                <a:solidFill>
                  <a:schemeClr val="tx1"/>
                </a:solidFill>
                <a:latin typeface="+mn-lt"/>
                <a:ea typeface="+mn-ea"/>
                <a:cs typeface="+mn-cs"/>
              </a:rPr>
              <a:t>Random also is lightweight, requiring little state to track alternatives</a:t>
            </a:r>
          </a:p>
          <a:p>
            <a:pPr marL="742950" lvl="1"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In a traditional fair-share scheduling algorithm, tracking how much CPU each process has received requires per-process accounting, which must be updated after running each process</a:t>
            </a:r>
          </a:p>
          <a:p>
            <a:pPr marL="742950" lvl="1"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Doing so randomly necessitates only the most minimal of per-process state</a:t>
            </a:r>
          </a:p>
          <a:p>
            <a:pPr marL="342900" indent="-342900">
              <a:buFont typeface="+mj-lt"/>
              <a:buAutoNum type="arabicPeriod"/>
            </a:pPr>
            <a:r>
              <a:rPr lang="en-US" sz="1800" b="0" i="0" u="none" strike="noStrike" kern="1200" baseline="0" dirty="0">
                <a:solidFill>
                  <a:schemeClr val="tx1"/>
                </a:solidFill>
                <a:latin typeface="+mn-lt"/>
                <a:ea typeface="+mn-ea"/>
                <a:cs typeface="+mn-cs"/>
              </a:rPr>
              <a:t>Random </a:t>
            </a:r>
            <a:r>
              <a:rPr lang="en-US" sz="1800" b="0" i="0" u="none" strike="noStrike" kern="1200" baseline="0">
                <a:solidFill>
                  <a:schemeClr val="tx1"/>
                </a:solidFill>
                <a:latin typeface="+mn-lt"/>
                <a:ea typeface="+mn-ea"/>
                <a:cs typeface="+mn-cs"/>
              </a:rPr>
              <a:t>can be fast</a:t>
            </a:r>
            <a:endParaRPr lang="en-US" sz="1800" b="0" i="0" u="none" strike="noStrike" kern="1200" baseline="0" dirty="0">
              <a:solidFill>
                <a:schemeClr val="tx1"/>
              </a:solidFill>
              <a:latin typeface="+mn-lt"/>
              <a:ea typeface="+mn-ea"/>
              <a:cs typeface="+mn-cs"/>
            </a:endParaRPr>
          </a:p>
          <a:p>
            <a:pPr marL="742950" lvl="1" indent="-285750">
              <a:buFont typeface="Arial" panose="020B0604020202020204" pitchFamily="34" charset="0"/>
              <a:buChar char="•"/>
            </a:pPr>
            <a:r>
              <a:rPr lang="en-US" sz="1800" b="0" i="0" u="none" strike="noStrike" kern="1200" baseline="0" dirty="0">
                <a:solidFill>
                  <a:schemeClr val="tx1"/>
                </a:solidFill>
                <a:latin typeface="+mn-lt"/>
                <a:ea typeface="+mn-ea"/>
                <a:cs typeface="+mn-cs"/>
              </a:rPr>
              <a:t>As long as generating a random number is quick, making the decision is also, and thus random can be used in a number of places where speed is required. </a:t>
            </a:r>
          </a:p>
          <a:p>
            <a:endParaRPr lang="en-US" baseline="0" dirty="0"/>
          </a:p>
          <a:p>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pPr/>
              <a:t>34</a:t>
            </a:fld>
            <a:endParaRPr lang="th-TH"/>
          </a:p>
        </p:txBody>
      </p:sp>
    </p:spTree>
    <p:extLst>
      <p:ext uri="{BB962C8B-B14F-4D97-AF65-F5344CB8AC3E}">
        <p14:creationId xmlns:p14="http://schemas.microsoft.com/office/powerpoint/2010/main" val="2275471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sz="1800" b="0" i="0" u="none" strike="noStrike" kern="1200" baseline="0" dirty="0">
                <a:solidFill>
                  <a:schemeClr val="tx1"/>
                </a:solidFill>
                <a:latin typeface="+mn-lt"/>
                <a:ea typeface="+mn-ea"/>
                <a:cs typeface="+mn-cs"/>
              </a:rPr>
              <a:t>Assuming A holds tickets 0 through 74 and B 75 through 99, the winning ticket simply determines whether A or B runs</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pPr/>
              <a:t>36</a:t>
            </a:fld>
            <a:endParaRPr lang="th-TH"/>
          </a:p>
        </p:txBody>
      </p:sp>
    </p:spTree>
    <p:extLst>
      <p:ext uri="{BB962C8B-B14F-4D97-AF65-F5344CB8AC3E}">
        <p14:creationId xmlns:p14="http://schemas.microsoft.com/office/powerpoint/2010/main" val="1119943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800" b="0" i="0" u="none" strike="noStrike" kern="1200" baseline="0" dirty="0">
                <a:solidFill>
                  <a:schemeClr val="tx1"/>
                </a:solidFill>
                <a:latin typeface="+mn-lt"/>
                <a:ea typeface="+mn-ea"/>
                <a:cs typeface="+mn-cs"/>
              </a:rPr>
              <a:t>Ticket transfer</a:t>
            </a:r>
          </a:p>
          <a:p>
            <a:pPr marL="285750" indent="-285750">
              <a:buFont typeface="Arial" pitchFamily="34" charset="0"/>
              <a:buChar char="•"/>
            </a:pPr>
            <a:r>
              <a:rPr lang="en-US" sz="1800" b="0" i="0" u="none" strike="noStrike" kern="1200" baseline="0" dirty="0">
                <a:solidFill>
                  <a:schemeClr val="tx1"/>
                </a:solidFill>
                <a:latin typeface="+mn-lt"/>
                <a:ea typeface="+mn-ea"/>
                <a:cs typeface="+mn-cs"/>
              </a:rPr>
              <a:t>This ability is especially useful in a client/server setting, where a client process sends a message to a server asking it to do some work on the client’s behalf</a:t>
            </a:r>
          </a:p>
          <a:p>
            <a:pPr marL="285750" indent="-285750">
              <a:buFont typeface="Arial" pitchFamily="34" charset="0"/>
              <a:buChar char="•"/>
            </a:pPr>
            <a:r>
              <a:rPr lang="en-US" sz="1800" b="0" i="0" u="none" strike="noStrike" kern="1200" baseline="0" dirty="0">
                <a:solidFill>
                  <a:schemeClr val="tx1"/>
                </a:solidFill>
                <a:latin typeface="+mn-lt"/>
                <a:ea typeface="+mn-ea"/>
                <a:cs typeface="+mn-cs"/>
              </a:rPr>
              <a:t>To speed up the work, the client can pass the tickets to the server and thus try to maximize the performance of the server while the server is handling the client’s request</a:t>
            </a:r>
          </a:p>
          <a:p>
            <a:pPr marL="285750" indent="-285750">
              <a:buFont typeface="Arial" pitchFamily="34" charset="0"/>
              <a:buChar char="•"/>
            </a:pPr>
            <a:r>
              <a:rPr lang="en-US" sz="1800" b="0" i="0" u="none" strike="noStrike" kern="1200" baseline="0" dirty="0">
                <a:solidFill>
                  <a:schemeClr val="tx1"/>
                </a:solidFill>
                <a:latin typeface="+mn-lt"/>
                <a:ea typeface="+mn-ea"/>
                <a:cs typeface="+mn-cs"/>
              </a:rPr>
              <a:t>When finished, the server then transfers the tickets back to the client and all is as before</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pPr/>
              <a:t>38</a:t>
            </a:fld>
            <a:endParaRPr lang="th-TH"/>
          </a:p>
        </p:txBody>
      </p:sp>
    </p:spTree>
    <p:extLst>
      <p:ext uri="{BB962C8B-B14F-4D97-AF65-F5344CB8AC3E}">
        <p14:creationId xmlns:p14="http://schemas.microsoft.com/office/powerpoint/2010/main" val="394616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E95365-22BE-43DC-BE30-9D2D06057361}" type="slidenum">
              <a:rPr lang="th-TH" smtClean="0"/>
              <a:t>9</a:t>
            </a:fld>
            <a:endParaRPr lang="th-TH"/>
          </a:p>
        </p:txBody>
      </p:sp>
    </p:spTree>
    <p:extLst>
      <p:ext uri="{BB962C8B-B14F-4D97-AF65-F5344CB8AC3E}">
        <p14:creationId xmlns:p14="http://schemas.microsoft.com/office/powerpoint/2010/main" val="3308192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 typeface="Arial" pitchFamily="34" charset="0"/>
              <a:buChar char="•"/>
            </a:pPr>
            <a:r>
              <a:rPr lang="en-US" sz="1800" b="0" i="0" u="none" strike="noStrike" kern="1200" baseline="0" dirty="0">
                <a:solidFill>
                  <a:schemeClr val="tx1"/>
                </a:solidFill>
                <a:latin typeface="+mn-lt"/>
                <a:ea typeface="+mn-ea"/>
                <a:cs typeface="+mn-cs"/>
              </a:rPr>
              <a:t>First have to pick a random number (the winner) from the total number of tickets (400)</a:t>
            </a:r>
          </a:p>
          <a:p>
            <a:pPr marL="285750" indent="-285750">
              <a:buFont typeface="Arial" pitchFamily="34" charset="0"/>
              <a:buChar char="•"/>
            </a:pPr>
            <a:r>
              <a:rPr lang="en-US" sz="1800" b="0" i="0" u="none" strike="noStrike" kern="1200" baseline="0" dirty="0">
                <a:solidFill>
                  <a:schemeClr val="tx1"/>
                </a:solidFill>
                <a:latin typeface="+mn-lt"/>
                <a:ea typeface="+mn-ea"/>
                <a:cs typeface="+mn-cs"/>
              </a:rPr>
              <a:t>Let’s say we pick the number 300</a:t>
            </a:r>
          </a:p>
          <a:p>
            <a:pPr marL="285750" indent="-285750">
              <a:buFont typeface="Arial" pitchFamily="34" charset="0"/>
              <a:buChar char="•"/>
            </a:pPr>
            <a:r>
              <a:rPr lang="en-US" sz="1800" b="0" i="0" u="none" strike="noStrike" kern="1200" baseline="0" dirty="0">
                <a:solidFill>
                  <a:schemeClr val="tx1"/>
                </a:solidFill>
                <a:latin typeface="+mn-lt"/>
                <a:ea typeface="+mn-ea"/>
                <a:cs typeface="+mn-cs"/>
              </a:rPr>
              <a:t>Then, we simply traverse the list, with a simple counter used to help us find the winner</a:t>
            </a:r>
          </a:p>
          <a:p>
            <a:pPr marL="742950" lvl="1" indent="-285750">
              <a:buFont typeface="Arial" pitchFamily="34" charset="0"/>
              <a:buChar char="•"/>
            </a:pPr>
            <a:r>
              <a:rPr lang="en-US" sz="1800" b="0" i="0" u="none" strike="noStrike" kern="1200" baseline="0" dirty="0">
                <a:solidFill>
                  <a:schemeClr val="tx1"/>
                </a:solidFill>
                <a:latin typeface="+mn-lt"/>
                <a:ea typeface="+mn-ea"/>
                <a:cs typeface="+mn-cs"/>
              </a:rPr>
              <a:t>All the code does is walk the list of processes, adding their ticket value to counter until the value exceeds winner</a:t>
            </a:r>
          </a:p>
          <a:p>
            <a:pPr marL="742950" lvl="1" indent="-285750">
              <a:buFont typeface="Arial" pitchFamily="34" charset="0"/>
              <a:buChar char="•"/>
            </a:pPr>
            <a:r>
              <a:rPr lang="en-US" sz="1800" b="0" i="0" u="none" strike="noStrike" kern="1200" baseline="0" dirty="0">
                <a:solidFill>
                  <a:schemeClr val="tx1"/>
                </a:solidFill>
                <a:latin typeface="+mn-lt"/>
                <a:ea typeface="+mn-ea"/>
                <a:cs typeface="+mn-cs"/>
              </a:rPr>
              <a:t>Once that is the case, the current list element is the winning process</a:t>
            </a:r>
          </a:p>
          <a:p>
            <a:pPr marL="742950" lvl="1" indent="-285750">
              <a:buFont typeface="Arial" pitchFamily="34" charset="0"/>
              <a:buChar char="•"/>
            </a:pPr>
            <a:r>
              <a:rPr lang="en-US" sz="1800" b="0" i="0" u="none" strike="noStrike" kern="1200" baseline="0" dirty="0">
                <a:solidFill>
                  <a:schemeClr val="tx1"/>
                </a:solidFill>
                <a:latin typeface="+mn-lt"/>
                <a:ea typeface="+mn-ea"/>
                <a:cs typeface="+mn-cs"/>
              </a:rPr>
              <a:t>Schedule the winner (we would break out of the loop with current pointing at process C as the winner)</a:t>
            </a:r>
            <a:endParaRPr lang="th-TH" dirty="0"/>
          </a:p>
          <a:p>
            <a:pPr marL="285750" indent="-285750">
              <a:buFont typeface="Arial" pitchFamily="34" charset="0"/>
              <a:buChar char="•"/>
            </a:pPr>
            <a:r>
              <a:rPr lang="en-US" sz="1800" b="0" i="0" u="none" strike="noStrike" kern="1200" baseline="0" dirty="0">
                <a:solidFill>
                  <a:schemeClr val="tx1"/>
                </a:solidFill>
                <a:latin typeface="+mn-lt"/>
                <a:ea typeface="+mn-ea"/>
                <a:cs typeface="+mn-cs"/>
              </a:rPr>
              <a:t>To make this most efficient, it might generally be best to organize the list in sorted order, from the highest number of tickets to the lowest, e.g. C has 250 tickets (0-249), A has 100 tickets (250-349), B has 50 tickets (350-399)</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pPr/>
              <a:t>41</a:t>
            </a:fld>
            <a:endParaRPr lang="th-TH"/>
          </a:p>
        </p:txBody>
      </p:sp>
    </p:spTree>
    <p:extLst>
      <p:ext uri="{BB962C8B-B14F-4D97-AF65-F5344CB8AC3E}">
        <p14:creationId xmlns:p14="http://schemas.microsoft.com/office/powerpoint/2010/main" val="384338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800" kern="1200" baseline="0" dirty="0">
                <a:solidFill>
                  <a:schemeClr val="tx1"/>
                </a:solidFill>
                <a:latin typeface="+mn-lt"/>
                <a:ea typeface="+mn-ea"/>
                <a:cs typeface="+mn-cs"/>
              </a:rPr>
              <a:t>If three jobs arrive at the same time, for example, the third job has to wait for the previous two jobs to run in their entirety before being scheduled just once – while great for turnaround time, this approach is quite bad for response time and interactivity</a:t>
            </a:r>
          </a:p>
          <a:p>
            <a:pPr marL="285750" indent="-285750">
              <a:buFont typeface="Arial" panose="020B0604020202020204" pitchFamily="34" charset="0"/>
              <a:buChar char="•"/>
            </a:pPr>
            <a:r>
              <a:rPr lang="en-US" sz="1800" kern="1200" baseline="0" dirty="0">
                <a:solidFill>
                  <a:schemeClr val="tx1"/>
                </a:solidFill>
                <a:latin typeface="+mn-lt"/>
                <a:ea typeface="+mn-ea"/>
                <a:cs typeface="+mn-cs"/>
              </a:rPr>
              <a:t>Imagine sitting at a terminal, typing, and having to wait 10 seconds to see a response from the system just because some other job got scheduled in front of yours: not too pleasant</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10</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E95365-22BE-43DC-BE30-9D2D06057361}" type="slidenum">
              <a:rPr lang="th-TH" smtClean="0"/>
              <a:t>11</a:t>
            </a:fld>
            <a:endParaRPr lang="th-TH"/>
          </a:p>
        </p:txBody>
      </p:sp>
    </p:spTree>
    <p:extLst>
      <p:ext uri="{BB962C8B-B14F-4D97-AF65-F5344CB8AC3E}">
        <p14:creationId xmlns:p14="http://schemas.microsoft.com/office/powerpoint/2010/main" val="342833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14</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itchFamily="34" charset="0"/>
              <a:buChar char="•"/>
            </a:pPr>
            <a:r>
              <a:rPr lang="en-US" sz="1800" kern="1200" baseline="0" dirty="0">
                <a:solidFill>
                  <a:schemeClr val="tx1"/>
                </a:solidFill>
                <a:latin typeface="+mn-lt"/>
                <a:ea typeface="+mn-ea"/>
                <a:cs typeface="+mn-cs"/>
              </a:rPr>
              <a:t>Note that the cost of context switching does not arise solely from the OS actions of saving and restoring a few registers </a:t>
            </a:r>
          </a:p>
          <a:p>
            <a:pPr marL="285750" indent="-285750">
              <a:buFont typeface="Arial" pitchFamily="34" charset="0"/>
              <a:buChar char="•"/>
            </a:pPr>
            <a:r>
              <a:rPr lang="en-US" sz="1800" kern="1200" baseline="0" dirty="0">
                <a:solidFill>
                  <a:schemeClr val="tx1"/>
                </a:solidFill>
                <a:latin typeface="+mn-lt"/>
                <a:ea typeface="+mn-ea"/>
                <a:cs typeface="+mn-cs"/>
              </a:rPr>
              <a:t>When programs run, they build up a great deal of state in CPU caches, TLBs, branch predictors, and other on-chip hardware </a:t>
            </a:r>
          </a:p>
          <a:p>
            <a:pPr marL="285750" indent="-285750">
              <a:buFont typeface="Arial" pitchFamily="34" charset="0"/>
              <a:buChar char="•"/>
            </a:pPr>
            <a:r>
              <a:rPr lang="en-US" sz="1800" kern="1200" baseline="0" dirty="0">
                <a:solidFill>
                  <a:schemeClr val="tx1"/>
                </a:solidFill>
                <a:latin typeface="+mn-lt"/>
                <a:ea typeface="+mn-ea"/>
                <a:cs typeface="+mn-cs"/>
              </a:rPr>
              <a:t>Switching to another job causes this state to be flushed and new state relevant to the currently-running job to be brought in, which may exact a noticeable performance cost</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15</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800" kern="1200" baseline="0" dirty="0">
                <a:solidFill>
                  <a:schemeClr val="tx1"/>
                </a:solidFill>
                <a:latin typeface="+mn-lt"/>
                <a:ea typeface="+mn-ea"/>
                <a:cs typeface="+mn-cs"/>
              </a:rPr>
              <a:t>Two families of algorithm – the first runs the shortest job remaining and thus optimizes turnaround time, the second alternates between all jobs and thus optimizes response time</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16</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17</a:t>
            </a:fld>
            <a:endParaRPr lang="th-T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indent="-285750">
              <a:buFont typeface="Arial" pitchFamily="34" charset="0"/>
              <a:buChar char="•"/>
            </a:pPr>
            <a:r>
              <a:rPr lang="en-US" sz="1800" kern="1200" baseline="0" dirty="0">
                <a:solidFill>
                  <a:schemeClr val="tx1"/>
                </a:solidFill>
                <a:latin typeface="+mn-lt"/>
                <a:ea typeface="+mn-ea"/>
                <a:cs typeface="+mn-cs"/>
              </a:rPr>
              <a:t>With STCF, the choice is clear:</a:t>
            </a:r>
          </a:p>
          <a:p>
            <a:pPr marL="742950" lvl="1" indent="-285750">
              <a:buFont typeface="Arial" pitchFamily="34" charset="0"/>
              <a:buChar char="•"/>
            </a:pPr>
            <a:r>
              <a:rPr lang="en-US" sz="1800" kern="1200" baseline="0" dirty="0">
                <a:solidFill>
                  <a:schemeClr val="tx1"/>
                </a:solidFill>
                <a:latin typeface="+mn-lt"/>
                <a:ea typeface="+mn-ea"/>
                <a:cs typeface="+mn-cs"/>
              </a:rPr>
              <a:t>Choose the shorter one, in this case A</a:t>
            </a:r>
          </a:p>
          <a:p>
            <a:pPr marL="742950" lvl="1" indent="-285750">
              <a:buFont typeface="Arial" pitchFamily="34" charset="0"/>
              <a:buChar char="•"/>
            </a:pPr>
            <a:r>
              <a:rPr lang="en-US" sz="1800" kern="1200" baseline="0" dirty="0">
                <a:solidFill>
                  <a:schemeClr val="tx1"/>
                </a:solidFill>
                <a:latin typeface="+mn-lt"/>
                <a:ea typeface="+mn-ea"/>
                <a:cs typeface="+mn-cs"/>
              </a:rPr>
              <a:t>Then, when the first sub-job of A has completed, only B is left, and it begins running</a:t>
            </a:r>
          </a:p>
          <a:p>
            <a:pPr marL="742950" lvl="1" indent="-285750">
              <a:buFont typeface="Arial" pitchFamily="34" charset="0"/>
              <a:buChar char="•"/>
            </a:pPr>
            <a:r>
              <a:rPr lang="en-US" sz="1800" kern="1200" baseline="0" dirty="0">
                <a:solidFill>
                  <a:schemeClr val="tx1"/>
                </a:solidFill>
                <a:latin typeface="+mn-lt"/>
                <a:ea typeface="+mn-ea"/>
                <a:cs typeface="+mn-cs"/>
              </a:rPr>
              <a:t>Then a new sub-job of A is submitted, and it preempts B and runs for 10 </a:t>
            </a:r>
            <a:r>
              <a:rPr lang="en-US" sz="1800" kern="1200" baseline="0" dirty="0" err="1">
                <a:solidFill>
                  <a:schemeClr val="tx1"/>
                </a:solidFill>
                <a:latin typeface="+mn-lt"/>
                <a:ea typeface="+mn-ea"/>
                <a:cs typeface="+mn-cs"/>
              </a:rPr>
              <a:t>ms</a:t>
            </a:r>
            <a:endParaRPr lang="en-US" sz="1800" kern="1200" baseline="0" dirty="0">
              <a:solidFill>
                <a:schemeClr val="tx1"/>
              </a:solidFill>
              <a:latin typeface="+mn-lt"/>
              <a:ea typeface="+mn-ea"/>
              <a:cs typeface="+mn-cs"/>
            </a:endParaRPr>
          </a:p>
          <a:p>
            <a:pPr marL="742950" lvl="1" indent="-285750">
              <a:buFont typeface="Arial" pitchFamily="34" charset="0"/>
              <a:buChar char="•"/>
            </a:pPr>
            <a:r>
              <a:rPr lang="en-US" sz="1800" kern="1200" baseline="0" dirty="0">
                <a:solidFill>
                  <a:schemeClr val="tx1"/>
                </a:solidFill>
                <a:latin typeface="+mn-lt"/>
                <a:ea typeface="+mn-ea"/>
                <a:cs typeface="+mn-cs"/>
              </a:rPr>
              <a:t>Doing so allows for </a:t>
            </a:r>
            <a:r>
              <a:rPr lang="en-US" sz="1800" b="1" kern="1200" baseline="0" dirty="0">
                <a:solidFill>
                  <a:schemeClr val="tx1"/>
                </a:solidFill>
                <a:latin typeface="+mn-lt"/>
                <a:ea typeface="+mn-ea"/>
                <a:cs typeface="+mn-cs"/>
              </a:rPr>
              <a:t>overlap to occur, with the CPU being used by one </a:t>
            </a:r>
            <a:r>
              <a:rPr lang="en-US" sz="1800" kern="1200" baseline="0" dirty="0">
                <a:solidFill>
                  <a:schemeClr val="tx1"/>
                </a:solidFill>
                <a:latin typeface="+mn-lt"/>
                <a:ea typeface="+mn-ea"/>
                <a:cs typeface="+mn-cs"/>
              </a:rPr>
              <a:t>process while waiting for the I/O of another process to complete; </a:t>
            </a:r>
          </a:p>
          <a:p>
            <a:pPr marL="285750" indent="-285750">
              <a:buFont typeface="Arial" pitchFamily="34" charset="0"/>
              <a:buChar char="•"/>
            </a:pPr>
            <a:r>
              <a:rPr lang="en-US" sz="1800" kern="1200" baseline="0" dirty="0">
                <a:solidFill>
                  <a:schemeClr val="tx1"/>
                </a:solidFill>
                <a:latin typeface="+mn-lt"/>
                <a:ea typeface="+mn-ea"/>
                <a:cs typeface="+mn-cs"/>
              </a:rPr>
              <a:t>The system is thus better utilized</a:t>
            </a:r>
          </a:p>
          <a:p>
            <a:pPr marL="285750" indent="-285750">
              <a:buFont typeface="Arial" pitchFamily="34" charset="0"/>
              <a:buChar char="•"/>
            </a:pPr>
            <a:r>
              <a:rPr lang="en-US" sz="1800" kern="1200" baseline="0" dirty="0">
                <a:solidFill>
                  <a:schemeClr val="tx1"/>
                </a:solidFill>
                <a:latin typeface="+mn-lt"/>
                <a:ea typeface="+mn-ea"/>
                <a:cs typeface="+mn-cs"/>
              </a:rPr>
              <a:t>By treating each CPU burst as a job, the scheduler makes sure processes that are “interactive” get run frequently</a:t>
            </a:r>
          </a:p>
          <a:p>
            <a:pPr marL="285750" indent="-285750">
              <a:buFont typeface="Arial" pitchFamily="34" charset="0"/>
              <a:buChar char="•"/>
            </a:pPr>
            <a:r>
              <a:rPr lang="en-US" sz="1800" kern="1200" baseline="0" dirty="0">
                <a:solidFill>
                  <a:schemeClr val="tx1"/>
                </a:solidFill>
                <a:latin typeface="+mn-lt"/>
                <a:ea typeface="+mn-ea"/>
                <a:cs typeface="+mn-cs"/>
              </a:rPr>
              <a:t>While those interactive jobs are performing I/O, other CPU-intensive jobs run, thus better utilizing the processor</a:t>
            </a:r>
            <a:endParaRPr lang="th-TH" dirty="0"/>
          </a:p>
        </p:txBody>
      </p:sp>
      <p:sp>
        <p:nvSpPr>
          <p:cNvPr id="4" name="Slide Number Placeholder 3"/>
          <p:cNvSpPr>
            <a:spLocks noGrp="1"/>
          </p:cNvSpPr>
          <p:nvPr>
            <p:ph type="sldNum" sz="quarter" idx="10"/>
          </p:nvPr>
        </p:nvSpPr>
        <p:spPr/>
        <p:txBody>
          <a:bodyPr/>
          <a:lstStyle/>
          <a:p>
            <a:fld id="{5BE95365-22BE-43DC-BE30-9D2D06057361}" type="slidenum">
              <a:rPr lang="th-TH" smtClean="0"/>
              <a:t>19</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22-Jan-17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22-Jan-17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22-Jan-17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22-Jan-17</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22-Jan-17</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22-Jan-17</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22-Jan-17</a:t>
            </a:fld>
            <a:endParaRPr lang="en-US"/>
          </a:p>
        </p:txBody>
      </p:sp>
      <p:sp>
        <p:nvSpPr>
          <p:cNvPr id="3" name="Footer Placeholder 2"/>
          <p:cNvSpPr>
            <a:spLocks noGrp="1"/>
          </p:cNvSpPr>
          <p:nvPr>
            <p:ph type="ftr" sz="quarter" idx="11"/>
          </p:nvPr>
        </p:nvSpPr>
        <p:spPr/>
        <p:txBody>
          <a:bodyPr/>
          <a:lstStyle/>
          <a:p>
            <a:endParaRPr lang="en-US"/>
          </a:p>
        </p:txBody>
      </p:sp>
      <p:sp>
        <p:nvSpPr>
          <p:cNvPr id="5"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22-Jan-17</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22-Jan-17</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22-Jan-17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txBox="1">
            <a:spLocks noChangeArrowheads="1"/>
          </p:cNvSpPr>
          <p:nvPr userDrawn="1"/>
        </p:nvSpPr>
        <p:spPr>
          <a:xfrm>
            <a:off x="7239000" y="6553200"/>
            <a:ext cx="1905000" cy="304800"/>
          </a:xfrm>
          <a:prstGeom prst="rect">
            <a:avLst/>
          </a:prstGeom>
          <a:ln/>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1EC5980-C722-42E4-ADC6-D097CFB9C5D9}" type="slidenum">
              <a:rPr lang="en-US" altLang="en-US" sz="1600" smtClean="0"/>
              <a:pPr>
                <a:defRPr/>
              </a:pPr>
              <a:t>‹#›</a:t>
            </a:fld>
            <a:endParaRPr lang="en-US" altLang="en-US" sz="1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phen.tur@kmutt.ac.t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199"/>
            <a:ext cx="7772400" cy="1828801"/>
          </a:xfrm>
        </p:spPr>
        <p:txBody>
          <a:bodyPr>
            <a:normAutofit fontScale="90000"/>
          </a:bodyPr>
          <a:lstStyle/>
          <a:p>
            <a:r>
              <a:rPr lang="en-US" altLang="en-US" sz="3600" b="1" dirty="0">
                <a:solidFill>
                  <a:schemeClr val="accent2"/>
                </a:solidFill>
                <a:latin typeface="+mn-lt"/>
              </a:rPr>
              <a:t>CPE334</a:t>
            </a:r>
            <a:br>
              <a:rPr lang="en-US" altLang="en-US" sz="3600" b="1" dirty="0">
                <a:solidFill>
                  <a:schemeClr val="accent2"/>
                </a:solidFill>
                <a:latin typeface="+mn-lt"/>
              </a:rPr>
            </a:br>
            <a:r>
              <a:rPr lang="en-US" altLang="en-US" sz="5300" b="1" dirty="0">
                <a:solidFill>
                  <a:schemeClr val="accent2"/>
                </a:solidFill>
                <a:latin typeface="+mn-lt"/>
              </a:rPr>
              <a:t>Operating Systems</a:t>
            </a:r>
            <a:br>
              <a:rPr lang="en-US" altLang="en-US" b="1" dirty="0">
                <a:solidFill>
                  <a:schemeClr val="accent2"/>
                </a:solidFill>
                <a:latin typeface="+mn-lt"/>
              </a:rPr>
            </a:br>
            <a:r>
              <a:rPr lang="en-US" altLang="en-US" sz="3600" b="1" dirty="0">
                <a:solidFill>
                  <a:schemeClr val="accent2"/>
                </a:solidFill>
                <a:latin typeface="+mn-lt"/>
              </a:rPr>
              <a:t>Lecture 3: Scheduling</a:t>
            </a:r>
            <a:endParaRPr lang="th-TH" sz="3600" dirty="0">
              <a:latin typeface="+mn-lt"/>
            </a:endParaRPr>
          </a:p>
        </p:txBody>
      </p:sp>
      <p:sp>
        <p:nvSpPr>
          <p:cNvPr id="3" name="Subtitle 2"/>
          <p:cNvSpPr>
            <a:spLocks noGrp="1"/>
          </p:cNvSpPr>
          <p:nvPr>
            <p:ph type="subTitle" idx="1"/>
          </p:nvPr>
        </p:nvSpPr>
        <p:spPr>
          <a:xfrm>
            <a:off x="1371600" y="4191000"/>
            <a:ext cx="6400800" cy="1905000"/>
          </a:xfrm>
        </p:spPr>
        <p:txBody>
          <a:bodyPr anchor="ctr">
            <a:normAutofit fontScale="92500" lnSpcReduction="20000"/>
          </a:bodyPr>
          <a:lstStyle/>
          <a:p>
            <a:r>
              <a:rPr lang="en-US" altLang="en-US" sz="3000" b="1" dirty="0">
                <a:solidFill>
                  <a:srgbClr val="0000FF"/>
                </a:solidFill>
              </a:rPr>
              <a:t>Lecturer:</a:t>
            </a:r>
          </a:p>
          <a:p>
            <a:r>
              <a:rPr lang="en-US" altLang="en-US" sz="3500" b="1" dirty="0">
                <a:solidFill>
                  <a:srgbClr val="CC3300"/>
                </a:solidFill>
              </a:rPr>
              <a:t>Stephen John Turner</a:t>
            </a:r>
          </a:p>
          <a:p>
            <a:r>
              <a:rPr lang="en-US" altLang="en-US" sz="3000" dirty="0">
                <a:solidFill>
                  <a:srgbClr val="CC3300"/>
                </a:solidFill>
                <a:hlinkClick r:id="rId2"/>
              </a:rPr>
              <a:t>stephen.tur@kmutt.ac.th</a:t>
            </a:r>
            <a:endParaRPr lang="en-US" altLang="en-US" sz="3000" dirty="0">
              <a:solidFill>
                <a:srgbClr val="CC3300"/>
              </a:solidFill>
            </a:endParaRPr>
          </a:p>
          <a:p>
            <a:r>
              <a:rPr lang="en-US" altLang="en-US" sz="3000" dirty="0">
                <a:solidFill>
                  <a:srgbClr val="CC3300"/>
                </a:solidFill>
                <a:cs typeface="Arial" charset="0"/>
              </a:rPr>
              <a:t>Tel: 02-470-9378   Office: 1027</a:t>
            </a:r>
          </a:p>
        </p:txBody>
      </p:sp>
    </p:spTree>
    <p:extLst>
      <p:ext uri="{BB962C8B-B14F-4D97-AF65-F5344CB8AC3E}">
        <p14:creationId xmlns:p14="http://schemas.microsoft.com/office/powerpoint/2010/main" val="323261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STCF’s example</a:t>
            </a:r>
            <a:endParaRPr lang="th-TH"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lnSpc>
                <a:spcPct val="120000"/>
              </a:lnSpc>
            </a:pPr>
            <a:r>
              <a:rPr lang="en-US" dirty="0"/>
              <a:t>A arrives at t = 0 and needs 100 secs, B and C arrive at t = 10, each need 10 secs</a:t>
            </a:r>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a:p>
            <a:pPr lvl="1">
              <a:lnSpc>
                <a:spcPct val="120000"/>
              </a:lnSpc>
            </a:pPr>
            <a:r>
              <a:rPr lang="en-US" dirty="0"/>
              <a:t>Average turnaround time (120+10+20)/3 = 50</a:t>
            </a:r>
          </a:p>
          <a:p>
            <a:pPr>
              <a:lnSpc>
                <a:spcPct val="120000"/>
              </a:lnSpc>
            </a:pPr>
            <a:r>
              <a:rPr lang="en-US" dirty="0"/>
              <a:t>In batch scheduling, this make sense</a:t>
            </a:r>
          </a:p>
          <a:p>
            <a:pPr>
              <a:lnSpc>
                <a:spcPct val="120000"/>
              </a:lnSpc>
            </a:pPr>
            <a:r>
              <a:rPr lang="en-US" dirty="0"/>
              <a:t>However, in time-sharing machines where users sit at a terminal and demand interactive performance, a new metric is introduced: </a:t>
            </a:r>
            <a:r>
              <a:rPr lang="en-US" dirty="0">
                <a:solidFill>
                  <a:srgbClr val="C00000"/>
                </a:solidFill>
              </a:rPr>
              <a:t>response time</a:t>
            </a:r>
          </a:p>
          <a:p>
            <a:pPr>
              <a:lnSpc>
                <a:spcPct val="120000"/>
              </a:lnSpc>
            </a:pPr>
            <a:endParaRPr lang="th-TH" dirty="0"/>
          </a:p>
        </p:txBody>
      </p:sp>
      <p:pic>
        <p:nvPicPr>
          <p:cNvPr id="4099" name="Picture 3"/>
          <p:cNvPicPr>
            <a:picLocks noChangeAspect="1" noChangeArrowheads="1"/>
          </p:cNvPicPr>
          <p:nvPr/>
        </p:nvPicPr>
        <p:blipFill>
          <a:blip r:embed="rId3" cstate="print"/>
          <a:srcRect l="17917" t="44074" r="60000" b="38148"/>
          <a:stretch>
            <a:fillRect/>
          </a:stretch>
        </p:blipFill>
        <p:spPr bwMode="auto">
          <a:xfrm>
            <a:off x="2635250" y="2362200"/>
            <a:ext cx="437515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Time</a:t>
            </a:r>
            <a:endParaRPr lang="th-TH" dirty="0"/>
          </a:p>
        </p:txBody>
      </p:sp>
      <p:sp>
        <p:nvSpPr>
          <p:cNvPr id="3" name="Content Placeholder 2"/>
          <p:cNvSpPr>
            <a:spLocks noGrp="1"/>
          </p:cNvSpPr>
          <p:nvPr>
            <p:ph idx="1"/>
          </p:nvPr>
        </p:nvSpPr>
        <p:spPr>
          <a:xfrm>
            <a:off x="457200" y="1219200"/>
            <a:ext cx="8229600" cy="5029200"/>
          </a:xfrm>
        </p:spPr>
        <p:txBody>
          <a:bodyPr>
            <a:normAutofit lnSpcReduction="10000"/>
          </a:bodyPr>
          <a:lstStyle/>
          <a:p>
            <a:r>
              <a:rPr lang="en-US" dirty="0"/>
              <a:t>Response time is the time from when the job arrives in a system to the first time it is scheduled</a:t>
            </a:r>
          </a:p>
          <a:p>
            <a:pPr algn="ctr">
              <a:buNone/>
            </a:pPr>
            <a:r>
              <a:rPr lang="en-US" i="1" dirty="0" err="1"/>
              <a:t>T</a:t>
            </a:r>
            <a:r>
              <a:rPr lang="en-US" i="1" baseline="-25000" dirty="0" err="1"/>
              <a:t>response</a:t>
            </a:r>
            <a:r>
              <a:rPr lang="en-US" dirty="0"/>
              <a:t> = </a:t>
            </a:r>
            <a:r>
              <a:rPr lang="en-US" i="1" dirty="0" err="1"/>
              <a:t>T</a:t>
            </a:r>
            <a:r>
              <a:rPr lang="en-US" i="1" baseline="-25000" dirty="0" err="1"/>
              <a:t>firstrun</a:t>
            </a:r>
            <a:r>
              <a:rPr lang="en-US" dirty="0"/>
              <a:t> − </a:t>
            </a:r>
            <a:r>
              <a:rPr lang="en-US" i="1" dirty="0" err="1"/>
              <a:t>T</a:t>
            </a:r>
            <a:r>
              <a:rPr lang="en-US" i="1" baseline="-25000" dirty="0" err="1"/>
              <a:t>arrival</a:t>
            </a:r>
            <a:endParaRPr lang="en-US" i="1" baseline="-25000" dirty="0"/>
          </a:p>
          <a:p>
            <a:r>
              <a:rPr lang="en-US" dirty="0"/>
              <a:t>A arrives at t = 0 and needs 100 secs, B and C arrive at t = 10, each needs 10 secs</a:t>
            </a:r>
          </a:p>
          <a:p>
            <a:r>
              <a:rPr lang="en-US" dirty="0"/>
              <a:t>Using STCF, what is </a:t>
            </a:r>
            <a:r>
              <a:rPr lang="en-US" i="1" dirty="0" err="1"/>
              <a:t>T</a:t>
            </a:r>
            <a:r>
              <a:rPr lang="en-US" i="1" baseline="-25000" dirty="0" err="1"/>
              <a:t>response</a:t>
            </a:r>
            <a:r>
              <a:rPr lang="en-US" dirty="0"/>
              <a:t> = ?</a:t>
            </a:r>
          </a:p>
          <a:p>
            <a:pPr lvl="1"/>
            <a:r>
              <a:rPr lang="en-US" i="1" dirty="0" err="1"/>
              <a:t>T</a:t>
            </a:r>
            <a:r>
              <a:rPr lang="en-US" i="1" baseline="-25000" dirty="0" err="1"/>
              <a:t>response</a:t>
            </a:r>
            <a:r>
              <a:rPr lang="en-US" dirty="0"/>
              <a:t> = (0+0+10)/3 = 3.33 –&gt; not so good</a:t>
            </a:r>
          </a:p>
          <a:p>
            <a:r>
              <a:rPr lang="en-US" dirty="0"/>
              <a:t>How can we build a scheduler that is sensitive to response time?</a:t>
            </a:r>
          </a:p>
          <a:p>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(RR)</a:t>
            </a:r>
            <a:endParaRPr lang="th-TH"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Instead of running jobs to completion, RR </a:t>
            </a:r>
          </a:p>
          <a:p>
            <a:pPr lvl="1">
              <a:lnSpc>
                <a:spcPct val="110000"/>
              </a:lnSpc>
            </a:pPr>
            <a:r>
              <a:rPr lang="en-US" dirty="0"/>
              <a:t>runs a job for a time slice </a:t>
            </a:r>
          </a:p>
          <a:p>
            <a:pPr lvl="1">
              <a:lnSpc>
                <a:spcPct val="110000"/>
              </a:lnSpc>
            </a:pPr>
            <a:r>
              <a:rPr lang="en-US" dirty="0"/>
              <a:t>then switches to the next job in the run queue </a:t>
            </a:r>
          </a:p>
          <a:p>
            <a:pPr lvl="1">
              <a:lnSpc>
                <a:spcPct val="110000"/>
              </a:lnSpc>
            </a:pPr>
            <a:r>
              <a:rPr lang="en-US" dirty="0"/>
              <a:t>repeatedly does so until all jobs are finished</a:t>
            </a:r>
          </a:p>
          <a:p>
            <a:pPr>
              <a:lnSpc>
                <a:spcPct val="110000"/>
              </a:lnSpc>
            </a:pPr>
            <a:r>
              <a:rPr lang="en-US" dirty="0"/>
              <a:t>RR is considered ‘fair’, as it evenly divides the CPU among active processes on a small time scale</a:t>
            </a:r>
          </a:p>
          <a:p>
            <a:pPr>
              <a:lnSpc>
                <a:spcPct val="110000"/>
              </a:lnSpc>
            </a:pPr>
            <a:r>
              <a:rPr lang="en-US" dirty="0"/>
              <a:t>Note that the length of a time slice must be a multiple of the timer-interrupt period</a:t>
            </a:r>
          </a:p>
          <a:p>
            <a:pPr lvl="1">
              <a:lnSpc>
                <a:spcPct val="110000"/>
              </a:lnSpc>
            </a:pPr>
            <a:r>
              <a:rPr lang="en-US" dirty="0"/>
              <a:t>If the timer interrupts every 10 milliseconds, the time slice could be 10, 20, or any other multiple of 10 </a:t>
            </a:r>
            <a:r>
              <a:rPr lang="en-US" dirty="0" err="1"/>
              <a:t>ms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Response Time</a:t>
            </a:r>
            <a:endParaRPr lang="th-TH" dirty="0"/>
          </a:p>
        </p:txBody>
      </p:sp>
      <p:sp>
        <p:nvSpPr>
          <p:cNvPr id="3" name="Content Placeholder 2"/>
          <p:cNvSpPr>
            <a:spLocks noGrp="1"/>
          </p:cNvSpPr>
          <p:nvPr>
            <p:ph idx="1"/>
          </p:nvPr>
        </p:nvSpPr>
        <p:spPr>
          <a:xfrm>
            <a:off x="609600" y="1447800"/>
            <a:ext cx="8229600" cy="4906963"/>
          </a:xfrm>
        </p:spPr>
        <p:txBody>
          <a:bodyPr/>
          <a:lstStyle/>
          <a:p>
            <a:r>
              <a:rPr lang="en-US" sz="2800" dirty="0"/>
              <a:t>A, B, and C arrive at the same time, and each needs to run for 5 secs</a:t>
            </a:r>
          </a:p>
          <a:p>
            <a:r>
              <a:rPr lang="en-US" sz="2800" dirty="0"/>
              <a:t>SJF average response time = (0+5+10)/3 = 5</a:t>
            </a:r>
          </a:p>
          <a:p>
            <a:endParaRPr lang="en-US" sz="2800" dirty="0"/>
          </a:p>
          <a:p>
            <a:endParaRPr lang="en-US" sz="2800" dirty="0"/>
          </a:p>
          <a:p>
            <a:endParaRPr lang="en-US" sz="2800" dirty="0"/>
          </a:p>
          <a:p>
            <a:r>
              <a:rPr lang="en-US" sz="2800" dirty="0"/>
              <a:t>RR average response time = (0+1+2)/3 = 1</a:t>
            </a:r>
          </a:p>
          <a:p>
            <a:endParaRPr lang="th-TH" dirty="0"/>
          </a:p>
        </p:txBody>
      </p:sp>
      <p:pic>
        <p:nvPicPr>
          <p:cNvPr id="5122" name="Picture 2"/>
          <p:cNvPicPr>
            <a:picLocks noChangeAspect="1" noChangeArrowheads="1"/>
          </p:cNvPicPr>
          <p:nvPr/>
        </p:nvPicPr>
        <p:blipFill>
          <a:blip r:embed="rId2" cstate="print"/>
          <a:srcRect l="20833" t="22222" r="54583" b="62222"/>
          <a:stretch>
            <a:fillRect/>
          </a:stretch>
        </p:blipFill>
        <p:spPr bwMode="auto">
          <a:xfrm>
            <a:off x="2362200" y="2819400"/>
            <a:ext cx="4495800" cy="1600200"/>
          </a:xfrm>
          <a:prstGeom prst="rect">
            <a:avLst/>
          </a:prstGeom>
          <a:noFill/>
          <a:ln w="9525">
            <a:noFill/>
            <a:miter lim="800000"/>
            <a:headEnd/>
            <a:tailEnd/>
          </a:ln>
        </p:spPr>
      </p:pic>
      <p:pic>
        <p:nvPicPr>
          <p:cNvPr id="5123" name="Picture 3"/>
          <p:cNvPicPr>
            <a:picLocks noChangeAspect="1" noChangeArrowheads="1"/>
          </p:cNvPicPr>
          <p:nvPr/>
        </p:nvPicPr>
        <p:blipFill>
          <a:blip r:embed="rId2" cstate="print"/>
          <a:srcRect l="22083" t="44444" r="55833" b="40741"/>
          <a:stretch>
            <a:fillRect/>
          </a:stretch>
        </p:blipFill>
        <p:spPr bwMode="auto">
          <a:xfrm>
            <a:off x="2590800" y="5029200"/>
            <a:ext cx="4038600" cy="15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Slice</a:t>
            </a:r>
            <a:endParaRPr lang="th-TH" dirty="0"/>
          </a:p>
        </p:txBody>
      </p:sp>
      <p:sp>
        <p:nvSpPr>
          <p:cNvPr id="3" name="Content Placeholder 2"/>
          <p:cNvSpPr>
            <a:spLocks noGrp="1"/>
          </p:cNvSpPr>
          <p:nvPr>
            <p:ph idx="1"/>
          </p:nvPr>
        </p:nvSpPr>
        <p:spPr/>
        <p:txBody>
          <a:bodyPr>
            <a:normAutofit fontScale="92500"/>
          </a:bodyPr>
          <a:lstStyle/>
          <a:p>
            <a:pPr>
              <a:lnSpc>
                <a:spcPct val="110000"/>
              </a:lnSpc>
            </a:pPr>
            <a:r>
              <a:rPr lang="en-US" dirty="0"/>
              <a:t>The shorter it is, the better the performance of RR under the response time metric</a:t>
            </a:r>
          </a:p>
          <a:p>
            <a:pPr>
              <a:lnSpc>
                <a:spcPct val="110000"/>
              </a:lnSpc>
            </a:pPr>
            <a:r>
              <a:rPr lang="en-US" dirty="0"/>
              <a:t>If the time slice is too short, the cost of context switching will dominate performance</a:t>
            </a:r>
          </a:p>
          <a:p>
            <a:pPr>
              <a:lnSpc>
                <a:spcPct val="110000"/>
              </a:lnSpc>
            </a:pPr>
            <a:r>
              <a:rPr lang="en-US" dirty="0"/>
              <a:t>Design Choice: </a:t>
            </a:r>
          </a:p>
          <a:p>
            <a:pPr lvl="1">
              <a:lnSpc>
                <a:spcPct val="110000"/>
              </a:lnSpc>
            </a:pPr>
            <a:r>
              <a:rPr lang="en-US" dirty="0"/>
              <a:t>Making it long enough to </a:t>
            </a:r>
            <a:r>
              <a:rPr lang="en-US" dirty="0">
                <a:solidFill>
                  <a:srgbClr val="C00000"/>
                </a:solidFill>
              </a:rPr>
              <a:t>amortize</a:t>
            </a:r>
            <a:r>
              <a:rPr lang="en-US" b="1" dirty="0"/>
              <a:t> </a:t>
            </a:r>
            <a:r>
              <a:rPr lang="en-US" dirty="0"/>
              <a:t>the cost of context switching</a:t>
            </a:r>
          </a:p>
          <a:p>
            <a:pPr lvl="1">
              <a:lnSpc>
                <a:spcPct val="110000"/>
              </a:lnSpc>
            </a:pPr>
            <a:r>
              <a:rPr lang="en-US" dirty="0"/>
              <a:t>Not too long that the system is no longer responsive</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Amortization</a:t>
            </a:r>
            <a:endParaRPr lang="th-TH" dirty="0"/>
          </a:p>
        </p:txBody>
      </p:sp>
      <p:sp>
        <p:nvSpPr>
          <p:cNvPr id="3" name="Content Placeholder 2"/>
          <p:cNvSpPr>
            <a:spLocks noGrp="1"/>
          </p:cNvSpPr>
          <p:nvPr>
            <p:ph idx="1"/>
          </p:nvPr>
        </p:nvSpPr>
        <p:spPr>
          <a:xfrm>
            <a:off x="609600" y="1295400"/>
            <a:ext cx="8229600" cy="5105400"/>
          </a:xfrm>
        </p:spPr>
        <p:txBody>
          <a:bodyPr>
            <a:normAutofit fontScale="85000" lnSpcReduction="20000"/>
          </a:bodyPr>
          <a:lstStyle/>
          <a:p>
            <a:pPr>
              <a:lnSpc>
                <a:spcPct val="110000"/>
              </a:lnSpc>
            </a:pPr>
            <a:r>
              <a:rPr lang="en-US" dirty="0"/>
              <a:t>The length of the time slice is critical for RR performance</a:t>
            </a:r>
          </a:p>
          <a:p>
            <a:pPr>
              <a:lnSpc>
                <a:spcPct val="110000"/>
              </a:lnSpc>
            </a:pPr>
            <a:r>
              <a:rPr lang="en-US" dirty="0"/>
              <a:t>Overhead = a fixed cost to some operation</a:t>
            </a:r>
          </a:p>
          <a:p>
            <a:pPr>
              <a:lnSpc>
                <a:spcPct val="110000"/>
              </a:lnSpc>
            </a:pPr>
            <a:r>
              <a:rPr lang="en-US" dirty="0"/>
              <a:t>Incurring overhead less often, the total cost to the system is reduced</a:t>
            </a:r>
          </a:p>
          <a:p>
            <a:pPr>
              <a:lnSpc>
                <a:spcPct val="110000"/>
              </a:lnSpc>
            </a:pPr>
            <a:r>
              <a:rPr lang="en-US" dirty="0"/>
              <a:t>For example</a:t>
            </a:r>
          </a:p>
          <a:p>
            <a:pPr lvl="1">
              <a:lnSpc>
                <a:spcPct val="110000"/>
              </a:lnSpc>
            </a:pPr>
            <a:r>
              <a:rPr lang="en-US" dirty="0"/>
              <a:t>Time slice is set to 10 ms, and the context-switch cost is 1 ms</a:t>
            </a:r>
          </a:p>
          <a:p>
            <a:pPr lvl="1">
              <a:lnSpc>
                <a:spcPct val="110000"/>
              </a:lnSpc>
            </a:pPr>
            <a:r>
              <a:rPr lang="en-US" dirty="0"/>
              <a:t>10% of time is spent context switching (overhead of 10%) </a:t>
            </a:r>
          </a:p>
          <a:p>
            <a:pPr>
              <a:lnSpc>
                <a:spcPct val="110000"/>
              </a:lnSpc>
            </a:pPr>
            <a:r>
              <a:rPr lang="en-US" dirty="0"/>
              <a:t>Amortize the cost by increasing the time slice to 100 </a:t>
            </a:r>
            <a:r>
              <a:rPr lang="en-US" dirty="0" err="1"/>
              <a:t>ms</a:t>
            </a:r>
            <a:r>
              <a:rPr lang="en-US" dirty="0"/>
              <a:t> and less than 1% of time is spent context switching (overhead of 1%)</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Turnaround Time vs. Response Time</a:t>
            </a:r>
            <a:endParaRPr lang="th-TH" dirty="0"/>
          </a:p>
        </p:txBody>
      </p:sp>
      <p:sp>
        <p:nvSpPr>
          <p:cNvPr id="3" name="Content Placeholder 2"/>
          <p:cNvSpPr>
            <a:spLocks noGrp="1"/>
          </p:cNvSpPr>
          <p:nvPr>
            <p:ph idx="1"/>
          </p:nvPr>
        </p:nvSpPr>
        <p:spPr/>
        <p:txBody>
          <a:bodyPr>
            <a:normAutofit fontScale="92500"/>
          </a:bodyPr>
          <a:lstStyle/>
          <a:p>
            <a:r>
              <a:rPr lang="en-US" dirty="0"/>
              <a:t>Two families of algorithms</a:t>
            </a:r>
          </a:p>
          <a:p>
            <a:pPr lvl="1"/>
            <a:r>
              <a:rPr lang="en-US" dirty="0"/>
              <a:t>Runs the shortest job remaining and optimizes turnaround time (SJF and STCF) -&gt; bad response time</a:t>
            </a:r>
          </a:p>
          <a:p>
            <a:pPr lvl="1"/>
            <a:r>
              <a:rPr lang="en-US" dirty="0"/>
              <a:t>Alternates between all jobs and optimizes response time (RR) -&gt; bad turnaround time</a:t>
            </a:r>
            <a:endParaRPr lang="th-TH" dirty="0"/>
          </a:p>
          <a:p>
            <a:r>
              <a:rPr lang="en-US" dirty="0"/>
              <a:t>Trade-off is thus common in system design</a:t>
            </a:r>
          </a:p>
          <a:p>
            <a:r>
              <a:rPr lang="en-US" dirty="0"/>
              <a:t>Next: we will consider</a:t>
            </a:r>
          </a:p>
          <a:p>
            <a:pPr lvl="1"/>
            <a:r>
              <a:rPr lang="en-US" dirty="0"/>
              <a:t>Jobs with I/O</a:t>
            </a:r>
          </a:p>
          <a:p>
            <a:pPr lvl="1"/>
            <a:r>
              <a:rPr lang="en-US" dirty="0"/>
              <a:t>Jobs with unknown execution time</a:t>
            </a:r>
          </a:p>
          <a:p>
            <a:pPr>
              <a:buNone/>
            </a:pP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Incorporating I/O</a:t>
            </a:r>
            <a:endParaRPr lang="th-TH" dirty="0"/>
          </a:p>
        </p:txBody>
      </p:sp>
      <p:sp>
        <p:nvSpPr>
          <p:cNvPr id="3" name="Content Placeholder 2"/>
          <p:cNvSpPr>
            <a:spLocks noGrp="1"/>
          </p:cNvSpPr>
          <p:nvPr>
            <p:ph idx="1"/>
          </p:nvPr>
        </p:nvSpPr>
        <p:spPr/>
        <p:txBody>
          <a:bodyPr>
            <a:normAutofit/>
          </a:bodyPr>
          <a:lstStyle/>
          <a:p>
            <a:r>
              <a:rPr lang="en-US" dirty="0"/>
              <a:t>When a job initiates an I/O request, it will not be needing CPU </a:t>
            </a:r>
          </a:p>
          <a:p>
            <a:pPr lvl="1"/>
            <a:r>
              <a:rPr lang="en-US" dirty="0"/>
              <a:t>It is blocked waiting for I/O completion </a:t>
            </a:r>
          </a:p>
          <a:p>
            <a:pPr lvl="1"/>
            <a:r>
              <a:rPr lang="en-US" dirty="0"/>
              <a:t>The scheduler schedules another job on the CPU</a:t>
            </a:r>
          </a:p>
          <a:p>
            <a:r>
              <a:rPr lang="en-US" dirty="0"/>
              <a:t>When the I/O completes:</a:t>
            </a:r>
          </a:p>
          <a:p>
            <a:pPr lvl="1"/>
            <a:r>
              <a:rPr lang="en-US" dirty="0"/>
              <a:t>An interrupt is raised</a:t>
            </a:r>
          </a:p>
          <a:p>
            <a:pPr lvl="1"/>
            <a:r>
              <a:rPr lang="en-US" dirty="0"/>
              <a:t>The OS moves the process back to the ready state</a:t>
            </a:r>
          </a:p>
          <a:p>
            <a:endParaRPr lang="th-TH"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With I/O Requests (1)</a:t>
            </a:r>
            <a:endParaRPr lang="th-TH" dirty="0"/>
          </a:p>
        </p:txBody>
      </p:sp>
      <p:sp>
        <p:nvSpPr>
          <p:cNvPr id="3" name="Content Placeholder 2"/>
          <p:cNvSpPr>
            <a:spLocks noGrp="1"/>
          </p:cNvSpPr>
          <p:nvPr>
            <p:ph idx="1"/>
          </p:nvPr>
        </p:nvSpPr>
        <p:spPr/>
        <p:txBody>
          <a:bodyPr>
            <a:normAutofit/>
          </a:bodyPr>
          <a:lstStyle/>
          <a:p>
            <a:r>
              <a:rPr lang="en-US" dirty="0"/>
              <a:t>Jobs A and B each needs 50 ms of CPU time</a:t>
            </a:r>
          </a:p>
          <a:p>
            <a:pPr lvl="1"/>
            <a:r>
              <a:rPr lang="en-US" dirty="0"/>
              <a:t>A uses the CPU for 10 ms and then issues an I/O request (assume I/O takes 10 ms)</a:t>
            </a:r>
          </a:p>
          <a:p>
            <a:pPr lvl="1"/>
            <a:r>
              <a:rPr lang="en-US" dirty="0"/>
              <a:t>B uses the CPU for 50 ms and performs no I/O </a:t>
            </a:r>
          </a:p>
          <a:p>
            <a:r>
              <a:rPr lang="en-US" dirty="0"/>
              <a:t>Run A first, then B after, will result in a poor performance</a:t>
            </a:r>
            <a:endParaRPr lang="th-TH" dirty="0"/>
          </a:p>
        </p:txBody>
      </p:sp>
      <p:pic>
        <p:nvPicPr>
          <p:cNvPr id="6147" name="Picture 3"/>
          <p:cNvPicPr>
            <a:picLocks noChangeAspect="1" noChangeArrowheads="1"/>
          </p:cNvPicPr>
          <p:nvPr/>
        </p:nvPicPr>
        <p:blipFill>
          <a:blip r:embed="rId2" cstate="print"/>
          <a:srcRect l="19167" t="37407" r="61250" b="47778"/>
          <a:stretch>
            <a:fillRect/>
          </a:stretch>
        </p:blipFill>
        <p:spPr bwMode="auto">
          <a:xfrm>
            <a:off x="2590800" y="4800600"/>
            <a:ext cx="4118610"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With I/O Requests (2)</a:t>
            </a:r>
            <a:endParaRPr lang="th-TH" dirty="0"/>
          </a:p>
        </p:txBody>
      </p:sp>
      <p:sp>
        <p:nvSpPr>
          <p:cNvPr id="3" name="Content Placeholder 2"/>
          <p:cNvSpPr>
            <a:spLocks noGrp="1"/>
          </p:cNvSpPr>
          <p:nvPr>
            <p:ph idx="1"/>
          </p:nvPr>
        </p:nvSpPr>
        <p:spPr>
          <a:xfrm>
            <a:off x="457200" y="1600201"/>
            <a:ext cx="8229600" cy="3124199"/>
          </a:xfrm>
        </p:spPr>
        <p:txBody>
          <a:bodyPr>
            <a:normAutofit fontScale="77500" lnSpcReduction="20000"/>
          </a:bodyPr>
          <a:lstStyle/>
          <a:p>
            <a:pPr>
              <a:lnSpc>
                <a:spcPct val="120000"/>
              </a:lnSpc>
            </a:pPr>
            <a:r>
              <a:rPr lang="en-US" dirty="0"/>
              <a:t>A common approach is to treat each 10 </a:t>
            </a:r>
            <a:r>
              <a:rPr lang="en-US" dirty="0" err="1"/>
              <a:t>ms</a:t>
            </a:r>
            <a:r>
              <a:rPr lang="en-US" dirty="0"/>
              <a:t> sub-job of A as an independent job</a:t>
            </a:r>
          </a:p>
          <a:p>
            <a:pPr>
              <a:lnSpc>
                <a:spcPct val="120000"/>
              </a:lnSpc>
            </a:pPr>
            <a:r>
              <a:rPr lang="en-US" dirty="0"/>
              <a:t>When the system starts, its choice is whether to schedule a 10 </a:t>
            </a:r>
            <a:r>
              <a:rPr lang="en-US" dirty="0" err="1"/>
              <a:t>ms</a:t>
            </a:r>
            <a:r>
              <a:rPr lang="en-US" dirty="0"/>
              <a:t> A job or a 50 </a:t>
            </a:r>
            <a:r>
              <a:rPr lang="en-US" dirty="0" err="1"/>
              <a:t>ms</a:t>
            </a:r>
            <a:r>
              <a:rPr lang="en-US" dirty="0"/>
              <a:t> B job</a:t>
            </a:r>
          </a:p>
          <a:p>
            <a:pPr>
              <a:lnSpc>
                <a:spcPct val="120000"/>
              </a:lnSpc>
            </a:pPr>
            <a:r>
              <a:rPr lang="en-US" dirty="0"/>
              <a:t>By treating each CPU burst as a job, the scheduler can make sure processes that are “interactive” get run frequently</a:t>
            </a:r>
          </a:p>
          <a:p>
            <a:endParaRPr lang="th-TH" dirty="0"/>
          </a:p>
        </p:txBody>
      </p:sp>
      <p:pic>
        <p:nvPicPr>
          <p:cNvPr id="7171" name="Picture 3"/>
          <p:cNvPicPr>
            <a:picLocks noChangeAspect="1" noChangeArrowheads="1"/>
          </p:cNvPicPr>
          <p:nvPr/>
        </p:nvPicPr>
        <p:blipFill>
          <a:blip r:embed="rId3" cstate="print"/>
          <a:srcRect l="21250" t="76667" r="56250" b="5555"/>
          <a:stretch>
            <a:fillRect/>
          </a:stretch>
        </p:blipFill>
        <p:spPr bwMode="auto">
          <a:xfrm>
            <a:off x="2590800" y="4572000"/>
            <a:ext cx="411480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endParaRPr lang="th-TH"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pPr>
              <a:lnSpc>
                <a:spcPct val="120000"/>
              </a:lnSpc>
            </a:pPr>
            <a:r>
              <a:rPr lang="en-US" dirty="0"/>
              <a:t>Scheduling = The process of deciding how to commit resources between a variety of possible tasks</a:t>
            </a:r>
          </a:p>
          <a:p>
            <a:pPr>
              <a:lnSpc>
                <a:spcPct val="120000"/>
              </a:lnSpc>
            </a:pPr>
            <a:r>
              <a:rPr lang="en-US" dirty="0"/>
              <a:t>It is not a new concept – Assembly lines and many other human constructions require scheduling</a:t>
            </a:r>
          </a:p>
          <a:p>
            <a:pPr>
              <a:lnSpc>
                <a:spcPct val="120000"/>
              </a:lnSpc>
            </a:pPr>
            <a:r>
              <a:rPr lang="en-US" dirty="0"/>
              <a:t>For a computer system, scheduling is a matter of sharing resources among multiple processes</a:t>
            </a:r>
          </a:p>
          <a:p>
            <a:pPr>
              <a:lnSpc>
                <a:spcPct val="120000"/>
              </a:lnSpc>
            </a:pPr>
            <a:r>
              <a:rPr lang="en-US" dirty="0"/>
              <a:t>Context-switch between processes</a:t>
            </a:r>
          </a:p>
          <a:p>
            <a:pPr lvl="1">
              <a:lnSpc>
                <a:spcPct val="120000"/>
              </a:lnSpc>
            </a:pPr>
            <a:r>
              <a:rPr lang="en-US" dirty="0"/>
              <a:t>low-level mechanisms (previous lecture)</a:t>
            </a:r>
          </a:p>
          <a:p>
            <a:pPr lvl="1">
              <a:lnSpc>
                <a:spcPct val="120000"/>
              </a:lnSpc>
            </a:pPr>
            <a:r>
              <a:rPr lang="en-US" dirty="0"/>
              <a:t>high-level policies (this lecture)</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a:t>
            </a:r>
            <a:endParaRPr lang="th-TH" dirty="0"/>
          </a:p>
        </p:txBody>
      </p:sp>
      <p:sp>
        <p:nvSpPr>
          <p:cNvPr id="3" name="Content Placeholder 2"/>
          <p:cNvSpPr>
            <a:spLocks noGrp="1"/>
          </p:cNvSpPr>
          <p:nvPr>
            <p:ph idx="1"/>
          </p:nvPr>
        </p:nvSpPr>
        <p:spPr/>
        <p:txBody>
          <a:bodyPr/>
          <a:lstStyle/>
          <a:p>
            <a:r>
              <a:rPr lang="en-US" dirty="0"/>
              <a:t>The OS usually knows very little about the length of each job</a:t>
            </a:r>
          </a:p>
          <a:p>
            <a:r>
              <a:rPr lang="en-US" dirty="0"/>
              <a:t>Thus, how can we build an approach that behaves like SJF/STCF without such a priori knowledge?</a:t>
            </a:r>
          </a:p>
          <a:p>
            <a:r>
              <a:rPr lang="en-US" u="sng" dirty="0">
                <a:solidFill>
                  <a:srgbClr val="C00000"/>
                </a:solidFill>
              </a:rPr>
              <a:t>Answer</a:t>
            </a:r>
            <a:r>
              <a:rPr lang="en-US" dirty="0">
                <a:solidFill>
                  <a:srgbClr val="C00000"/>
                </a:solidFill>
              </a:rPr>
              <a:t>: The Multi-Level Feedback Queue</a:t>
            </a:r>
            <a:endParaRPr lang="th-TH"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Multi-Level Feedback Queue</a:t>
            </a:r>
            <a:br>
              <a:rPr lang="en-US" dirty="0"/>
            </a:br>
            <a:r>
              <a:rPr lang="en-US" dirty="0"/>
              <a:t>(MLFQ)</a:t>
            </a:r>
            <a:endParaRPr lang="th-TH" dirty="0"/>
          </a:p>
        </p:txBody>
      </p:sp>
      <p:sp>
        <p:nvSpPr>
          <p:cNvPr id="3" name="Content Placeholder 2"/>
          <p:cNvSpPr>
            <a:spLocks noGrp="1"/>
          </p:cNvSpPr>
          <p:nvPr>
            <p:ph idx="1"/>
          </p:nvPr>
        </p:nvSpPr>
        <p:spPr>
          <a:xfrm>
            <a:off x="457200" y="1524000"/>
            <a:ext cx="8229600" cy="5029200"/>
          </a:xfrm>
        </p:spPr>
        <p:txBody>
          <a:bodyPr>
            <a:normAutofit fontScale="77500" lnSpcReduction="20000"/>
          </a:bodyPr>
          <a:lstStyle/>
          <a:p>
            <a:pPr>
              <a:lnSpc>
                <a:spcPct val="120000"/>
              </a:lnSpc>
            </a:pPr>
            <a:r>
              <a:rPr lang="en-US" dirty="0"/>
              <a:t>Two goals</a:t>
            </a:r>
          </a:p>
          <a:p>
            <a:pPr lvl="1">
              <a:lnSpc>
                <a:spcPct val="120000"/>
              </a:lnSpc>
            </a:pPr>
            <a:r>
              <a:rPr lang="en-US" dirty="0"/>
              <a:t>Optimize turnaround time for CPU-bound jobs</a:t>
            </a:r>
          </a:p>
          <a:p>
            <a:pPr lvl="1">
              <a:lnSpc>
                <a:spcPct val="120000"/>
              </a:lnSpc>
            </a:pPr>
            <a:r>
              <a:rPr lang="en-US" dirty="0"/>
              <a:t>Minimize response time to allow a system to be responsive to interactive users</a:t>
            </a:r>
          </a:p>
          <a:p>
            <a:pPr>
              <a:lnSpc>
                <a:spcPct val="120000"/>
              </a:lnSpc>
            </a:pPr>
            <a:r>
              <a:rPr lang="en-US" dirty="0"/>
              <a:t>MLFQ: Basic concept</a:t>
            </a:r>
          </a:p>
          <a:p>
            <a:pPr lvl="1">
              <a:lnSpc>
                <a:spcPct val="120000"/>
              </a:lnSpc>
            </a:pPr>
            <a:r>
              <a:rPr lang="en-US" dirty="0"/>
              <a:t>Implement a number of distinct queues of different priority levels</a:t>
            </a:r>
          </a:p>
          <a:p>
            <a:pPr lvl="1">
              <a:lnSpc>
                <a:spcPct val="120000"/>
              </a:lnSpc>
            </a:pPr>
            <a:r>
              <a:rPr lang="en-US" dirty="0"/>
              <a:t>At any given time, a job that is ready to run is on a single queue </a:t>
            </a:r>
          </a:p>
          <a:p>
            <a:pPr lvl="1">
              <a:lnSpc>
                <a:spcPct val="120000"/>
              </a:lnSpc>
            </a:pPr>
            <a:r>
              <a:rPr lang="en-US" dirty="0"/>
              <a:t>MLFQ uses priorities to decide which queue should be selected</a:t>
            </a:r>
          </a:p>
          <a:p>
            <a:pPr lvl="1">
              <a:lnSpc>
                <a:spcPct val="120000"/>
              </a:lnSpc>
            </a:pPr>
            <a:r>
              <a:rPr lang="en-US" dirty="0"/>
              <a:t>RR is used among jobs in the same queue</a:t>
            </a:r>
          </a:p>
          <a:p>
            <a:pPr>
              <a:lnSpc>
                <a:spcPct val="120000"/>
              </a:lnSpc>
            </a:pPr>
            <a:r>
              <a:rPr lang="en-US" dirty="0"/>
              <a:t>The key to MLFQ scheduling lies in how the scheduler sets queue priorities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MLFQ Rules</a:t>
            </a:r>
            <a:endParaRPr lang="th-TH" dirty="0"/>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pPr>
              <a:lnSpc>
                <a:spcPct val="110000"/>
              </a:lnSpc>
            </a:pPr>
            <a:r>
              <a:rPr lang="en-US" dirty="0"/>
              <a:t>MLFQ varies the priority of a job based on its observed behavior</a:t>
            </a:r>
          </a:p>
          <a:p>
            <a:pPr lvl="1">
              <a:lnSpc>
                <a:spcPct val="110000"/>
              </a:lnSpc>
            </a:pPr>
            <a:r>
              <a:rPr lang="en-US" dirty="0"/>
              <a:t>If a job repeatedly waits for input from the keyboard, the priority is high (behaves like an interactive process)</a:t>
            </a:r>
          </a:p>
          <a:p>
            <a:pPr lvl="1">
              <a:lnSpc>
                <a:spcPct val="110000"/>
              </a:lnSpc>
            </a:pPr>
            <a:r>
              <a:rPr lang="en-US" dirty="0"/>
              <a:t>If a job uses the CPU intensively for long periods of time, MLFQ will reduce its priority</a:t>
            </a:r>
          </a:p>
          <a:p>
            <a:pPr lvl="1">
              <a:lnSpc>
                <a:spcPct val="110000"/>
              </a:lnSpc>
            </a:pPr>
            <a:r>
              <a:rPr lang="en-US" dirty="0"/>
              <a:t>MLFQ tries to learn about processes as they run, and use the history of the job to predict its future behavior</a:t>
            </a:r>
          </a:p>
          <a:p>
            <a:pPr>
              <a:lnSpc>
                <a:spcPct val="110000"/>
              </a:lnSpc>
            </a:pPr>
            <a:r>
              <a:rPr lang="en-US" dirty="0"/>
              <a:t>We arrive at the first two basic rules for MLFQ:</a:t>
            </a:r>
          </a:p>
          <a:p>
            <a:pPr lvl="1">
              <a:lnSpc>
                <a:spcPct val="110000"/>
              </a:lnSpc>
            </a:pPr>
            <a:r>
              <a:rPr lang="en-US" b="1" i="1" dirty="0"/>
              <a:t>Rule 1</a:t>
            </a:r>
            <a:r>
              <a:rPr lang="en-US" dirty="0"/>
              <a:t>: If Priority(A) &gt; Priority(B), A runs (B doesn’t)</a:t>
            </a:r>
          </a:p>
          <a:p>
            <a:pPr lvl="1">
              <a:lnSpc>
                <a:spcPct val="110000"/>
              </a:lnSpc>
            </a:pPr>
            <a:r>
              <a:rPr lang="en-US" b="1" i="1" dirty="0"/>
              <a:t>Rule 2</a:t>
            </a:r>
            <a:r>
              <a:rPr lang="en-US" dirty="0"/>
              <a:t>: If Priority(A) = Priority(B), A &amp; B run in RR</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MLFQ Example</a:t>
            </a:r>
            <a:endParaRPr lang="th-TH" dirty="0"/>
          </a:p>
        </p:txBody>
      </p:sp>
      <p:sp>
        <p:nvSpPr>
          <p:cNvPr id="3" name="Content Placeholder 2"/>
          <p:cNvSpPr>
            <a:spLocks noGrp="1"/>
          </p:cNvSpPr>
          <p:nvPr>
            <p:ph idx="1"/>
          </p:nvPr>
        </p:nvSpPr>
        <p:spPr>
          <a:xfrm>
            <a:off x="533400" y="5029200"/>
            <a:ext cx="8229600" cy="1524000"/>
          </a:xfrm>
        </p:spPr>
        <p:txBody>
          <a:bodyPr>
            <a:normAutofit/>
          </a:bodyPr>
          <a:lstStyle/>
          <a:p>
            <a:r>
              <a:rPr lang="en-US" sz="2800" dirty="0"/>
              <a:t>From the rules, the scheduler would just alternate time slices between A and B because they are the highest priority jobs in the system</a:t>
            </a:r>
            <a:endParaRPr lang="th-TH" sz="2800" dirty="0"/>
          </a:p>
        </p:txBody>
      </p:sp>
      <p:pic>
        <p:nvPicPr>
          <p:cNvPr id="8194" name="Picture 2"/>
          <p:cNvPicPr>
            <a:picLocks noChangeAspect="1" noChangeArrowheads="1"/>
          </p:cNvPicPr>
          <p:nvPr/>
        </p:nvPicPr>
        <p:blipFill>
          <a:blip r:embed="rId3" cstate="print"/>
          <a:srcRect l="25000" t="45185" r="57083" b="25926"/>
          <a:stretch>
            <a:fillRect/>
          </a:stretch>
        </p:blipFill>
        <p:spPr bwMode="auto">
          <a:xfrm>
            <a:off x="2743200" y="1371600"/>
            <a:ext cx="4116754"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Change Priority</a:t>
            </a:r>
            <a:endParaRPr lang="th-TH" dirty="0"/>
          </a:p>
        </p:txBody>
      </p:sp>
      <p:sp>
        <p:nvSpPr>
          <p:cNvPr id="3" name="Content Placeholder 2"/>
          <p:cNvSpPr>
            <a:spLocks noGrp="1"/>
          </p:cNvSpPr>
          <p:nvPr>
            <p:ph idx="1"/>
          </p:nvPr>
        </p:nvSpPr>
        <p:spPr/>
        <p:txBody>
          <a:bodyPr>
            <a:normAutofit fontScale="92500"/>
          </a:bodyPr>
          <a:lstStyle/>
          <a:p>
            <a:pPr>
              <a:lnSpc>
                <a:spcPct val="110000"/>
              </a:lnSpc>
            </a:pPr>
            <a:r>
              <a:rPr lang="en-US" b="1" i="1" dirty="0"/>
              <a:t>Rule 3:</a:t>
            </a:r>
            <a:r>
              <a:rPr lang="en-US" dirty="0"/>
              <a:t> When a job enters the system, it is placed at the highest priority (the topmost queue)</a:t>
            </a:r>
          </a:p>
          <a:p>
            <a:pPr>
              <a:lnSpc>
                <a:spcPct val="110000"/>
              </a:lnSpc>
            </a:pPr>
            <a:r>
              <a:rPr lang="en-US" b="1" i="1" dirty="0"/>
              <a:t>Rule 4a: </a:t>
            </a:r>
            <a:r>
              <a:rPr lang="en-US" dirty="0"/>
              <a:t>If a job uses up an entire time slice while running, its priority is reduced (i.e. it moves down one queue)</a:t>
            </a:r>
          </a:p>
          <a:p>
            <a:pPr>
              <a:lnSpc>
                <a:spcPct val="110000"/>
              </a:lnSpc>
            </a:pPr>
            <a:r>
              <a:rPr lang="en-US" b="1" i="1" dirty="0"/>
              <a:t>Rule 4b: </a:t>
            </a:r>
            <a:r>
              <a:rPr lang="en-US" dirty="0"/>
              <a:t>If a job gives up the CPU before the time slice is up, it stays at the same priority level</a:t>
            </a:r>
            <a:endParaRPr lang="th-TH"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Long Running Job</a:t>
            </a:r>
            <a:endParaRPr lang="th-TH" dirty="0"/>
          </a:p>
        </p:txBody>
      </p:sp>
      <p:pic>
        <p:nvPicPr>
          <p:cNvPr id="9218" name="Picture 2"/>
          <p:cNvPicPr>
            <a:picLocks noChangeAspect="1" noChangeArrowheads="1"/>
          </p:cNvPicPr>
          <p:nvPr/>
        </p:nvPicPr>
        <p:blipFill>
          <a:blip r:embed="rId3" cstate="print"/>
          <a:srcRect l="25417" t="22963" r="52917" b="44444"/>
          <a:stretch>
            <a:fillRect/>
          </a:stretch>
        </p:blipFill>
        <p:spPr bwMode="auto">
          <a:xfrm>
            <a:off x="609600" y="1447800"/>
            <a:ext cx="5583382" cy="4724400"/>
          </a:xfrm>
          <a:prstGeom prst="rect">
            <a:avLst/>
          </a:prstGeom>
          <a:noFill/>
          <a:ln w="9525">
            <a:noFill/>
            <a:miter lim="800000"/>
            <a:headEnd/>
            <a:tailEnd/>
          </a:ln>
        </p:spPr>
      </p:pic>
      <p:sp>
        <p:nvSpPr>
          <p:cNvPr id="5" name="TextBox 4"/>
          <p:cNvSpPr txBox="1"/>
          <p:nvPr/>
        </p:nvSpPr>
        <p:spPr>
          <a:xfrm>
            <a:off x="7086600" y="1905000"/>
            <a:ext cx="1452770" cy="3139321"/>
          </a:xfrm>
          <a:prstGeom prst="rect">
            <a:avLst/>
          </a:prstGeom>
          <a:noFill/>
        </p:spPr>
        <p:txBody>
          <a:bodyPr wrap="square" rtlCol="0">
            <a:spAutoFit/>
          </a:bodyPr>
          <a:lstStyle/>
          <a:p>
            <a:r>
              <a:rPr lang="en-US" dirty="0"/>
              <a:t>Start in Q2</a:t>
            </a:r>
          </a:p>
          <a:p>
            <a:endParaRPr lang="en-US" dirty="0"/>
          </a:p>
          <a:p>
            <a:endParaRPr lang="en-US" dirty="0"/>
          </a:p>
          <a:p>
            <a:endParaRPr lang="en-US" dirty="0"/>
          </a:p>
          <a:p>
            <a:endParaRPr lang="en-US" dirty="0"/>
          </a:p>
          <a:p>
            <a:r>
              <a:rPr lang="en-US" dirty="0"/>
              <a:t>Reduce to Q1</a:t>
            </a:r>
          </a:p>
          <a:p>
            <a:endParaRPr lang="en-US" dirty="0"/>
          </a:p>
          <a:p>
            <a:endParaRPr lang="en-US" dirty="0"/>
          </a:p>
          <a:p>
            <a:endParaRPr lang="en-US" dirty="0"/>
          </a:p>
          <a:p>
            <a:endParaRPr lang="en-US" dirty="0"/>
          </a:p>
          <a:p>
            <a:r>
              <a:rPr lang="en-US" dirty="0"/>
              <a:t>Then to Q0</a:t>
            </a:r>
            <a:endParaRPr lang="th-TH"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Jobs</a:t>
            </a:r>
            <a:endParaRPr lang="th-TH" dirty="0"/>
          </a:p>
        </p:txBody>
      </p:sp>
      <p:pic>
        <p:nvPicPr>
          <p:cNvPr id="10242" name="Picture 2"/>
          <p:cNvPicPr>
            <a:picLocks noChangeAspect="1" noChangeArrowheads="1"/>
          </p:cNvPicPr>
          <p:nvPr/>
        </p:nvPicPr>
        <p:blipFill>
          <a:blip r:embed="rId2" cstate="print"/>
          <a:srcRect l="22500" t="39259" r="56250" b="28889"/>
          <a:stretch>
            <a:fillRect/>
          </a:stretch>
        </p:blipFill>
        <p:spPr bwMode="auto">
          <a:xfrm>
            <a:off x="1752600" y="1219200"/>
            <a:ext cx="5507665" cy="4643718"/>
          </a:xfrm>
          <a:prstGeom prst="rect">
            <a:avLst/>
          </a:prstGeom>
          <a:noFill/>
          <a:ln w="9525">
            <a:noFill/>
            <a:miter lim="800000"/>
            <a:headEnd/>
            <a:tailEnd/>
          </a:ln>
        </p:spPr>
      </p:pic>
      <p:sp>
        <p:nvSpPr>
          <p:cNvPr id="5" name="TextBox 4"/>
          <p:cNvSpPr txBox="1"/>
          <p:nvPr/>
        </p:nvSpPr>
        <p:spPr>
          <a:xfrm>
            <a:off x="2133600" y="5867400"/>
            <a:ext cx="4861011" cy="646331"/>
          </a:xfrm>
          <a:prstGeom prst="rect">
            <a:avLst/>
          </a:prstGeom>
          <a:noFill/>
        </p:spPr>
        <p:txBody>
          <a:bodyPr wrap="none" rtlCol="0">
            <a:spAutoFit/>
          </a:bodyPr>
          <a:lstStyle/>
          <a:p>
            <a:r>
              <a:rPr lang="en-US" dirty="0"/>
              <a:t>Grey: a short interactive job arrived at time T=100</a:t>
            </a:r>
          </a:p>
          <a:p>
            <a:r>
              <a:rPr lang="en-US" dirty="0"/>
              <a:t>Black: a long compute intensive job</a:t>
            </a:r>
            <a:endParaRPr lang="th-TH"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Mixed I/O-Intensive and CPU-Intensive Workload</a:t>
            </a:r>
            <a:endParaRPr lang="th-TH" dirty="0"/>
          </a:p>
        </p:txBody>
      </p:sp>
      <p:pic>
        <p:nvPicPr>
          <p:cNvPr id="11266" name="Picture 2"/>
          <p:cNvPicPr>
            <a:picLocks noChangeAspect="1" noChangeArrowheads="1"/>
          </p:cNvPicPr>
          <p:nvPr/>
        </p:nvPicPr>
        <p:blipFill>
          <a:blip r:embed="rId3" cstate="print"/>
          <a:srcRect l="26667" t="41481" r="52500" b="25926"/>
          <a:stretch>
            <a:fillRect/>
          </a:stretch>
        </p:blipFill>
        <p:spPr bwMode="auto">
          <a:xfrm>
            <a:off x="2209800" y="1524000"/>
            <a:ext cx="4849091" cy="4267200"/>
          </a:xfrm>
          <a:prstGeom prst="rect">
            <a:avLst/>
          </a:prstGeom>
          <a:noFill/>
          <a:ln w="9525">
            <a:noFill/>
            <a:miter lim="800000"/>
            <a:headEnd/>
            <a:tailEnd/>
          </a:ln>
        </p:spPr>
      </p:pic>
      <p:sp>
        <p:nvSpPr>
          <p:cNvPr id="5" name="TextBox 4"/>
          <p:cNvSpPr txBox="1"/>
          <p:nvPr/>
        </p:nvSpPr>
        <p:spPr>
          <a:xfrm>
            <a:off x="3733800" y="5791200"/>
            <a:ext cx="2371098" cy="646331"/>
          </a:xfrm>
          <a:prstGeom prst="rect">
            <a:avLst/>
          </a:prstGeom>
          <a:noFill/>
        </p:spPr>
        <p:txBody>
          <a:bodyPr wrap="none" rtlCol="0">
            <a:spAutoFit/>
          </a:bodyPr>
          <a:lstStyle/>
          <a:p>
            <a:r>
              <a:rPr lang="en-US" dirty="0"/>
              <a:t>Grey: an interactive job</a:t>
            </a:r>
          </a:p>
          <a:p>
            <a:r>
              <a:rPr lang="en-US" dirty="0"/>
              <a:t>Black: a batch job</a:t>
            </a:r>
            <a:endParaRPr lang="th-TH"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the Current MLFQ</a:t>
            </a:r>
            <a:endParaRPr lang="th-TH" dirty="0"/>
          </a:p>
        </p:txBody>
      </p:sp>
      <p:sp>
        <p:nvSpPr>
          <p:cNvPr id="3" name="Content Placeholder 2"/>
          <p:cNvSpPr>
            <a:spLocks noGrp="1"/>
          </p:cNvSpPr>
          <p:nvPr>
            <p:ph idx="1"/>
          </p:nvPr>
        </p:nvSpPr>
        <p:spPr>
          <a:xfrm>
            <a:off x="457200" y="1600200"/>
            <a:ext cx="8229600" cy="4572000"/>
          </a:xfrm>
        </p:spPr>
        <p:txBody>
          <a:bodyPr>
            <a:normAutofit fontScale="92500"/>
          </a:bodyPr>
          <a:lstStyle/>
          <a:p>
            <a:r>
              <a:rPr lang="en-US" dirty="0"/>
              <a:t>Starvation</a:t>
            </a:r>
          </a:p>
          <a:p>
            <a:pPr lvl="1"/>
            <a:r>
              <a:rPr lang="en-US" dirty="0"/>
              <a:t>If too many interactive jobs, long-running jobs may never receive any CPU time</a:t>
            </a:r>
          </a:p>
          <a:p>
            <a:r>
              <a:rPr lang="en-US" dirty="0"/>
              <a:t>A program can trick the scheduler to give it more than fair share of the resource</a:t>
            </a:r>
          </a:p>
          <a:p>
            <a:r>
              <a:rPr lang="en-US" dirty="0"/>
              <a:t>A program may change its behavior over time</a:t>
            </a:r>
          </a:p>
          <a:p>
            <a:pPr lvl="1"/>
            <a:r>
              <a:rPr lang="en-US" dirty="0"/>
              <a:t>CPU-bound may transition to a phase of interactivity</a:t>
            </a:r>
          </a:p>
          <a:p>
            <a:pPr lvl="1"/>
            <a:r>
              <a:rPr lang="en-US" dirty="0"/>
              <a:t>With our current approach, such a job would not be treated like the other interactive jobs in the system</a:t>
            </a:r>
          </a:p>
          <a:p>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Priority Boost</a:t>
            </a:r>
            <a:endParaRPr lang="th-TH"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Periodically boost the priority of all the jobs in system</a:t>
            </a:r>
          </a:p>
          <a:p>
            <a:pPr>
              <a:lnSpc>
                <a:spcPct val="120000"/>
              </a:lnSpc>
            </a:pPr>
            <a:r>
              <a:rPr lang="en-US" b="1" i="1" dirty="0"/>
              <a:t>Rule 5</a:t>
            </a:r>
            <a:r>
              <a:rPr lang="en-US" dirty="0"/>
              <a:t>: After some time period S, move all the jobs in the system to the topmost queue</a:t>
            </a:r>
          </a:p>
          <a:p>
            <a:pPr lvl="1">
              <a:lnSpc>
                <a:spcPct val="120000"/>
              </a:lnSpc>
            </a:pPr>
            <a:r>
              <a:rPr lang="en-US" dirty="0"/>
              <a:t>This rule fixes the starvation problem </a:t>
            </a:r>
          </a:p>
          <a:p>
            <a:pPr lvl="1">
              <a:lnSpc>
                <a:spcPct val="120000"/>
              </a:lnSpc>
            </a:pPr>
            <a:r>
              <a:rPr lang="en-US" dirty="0"/>
              <a:t>If a CPU-bound job has become interactive, the scheduler can give it the priority boost</a:t>
            </a:r>
            <a:endParaRPr lang="th-TH" dirty="0"/>
          </a:p>
          <a:p>
            <a:pPr>
              <a:lnSpc>
                <a:spcPct val="120000"/>
              </a:lnSpc>
            </a:pPr>
            <a:r>
              <a:rPr lang="en-US" dirty="0"/>
              <a:t>What should S be set to?</a:t>
            </a:r>
          </a:p>
          <a:p>
            <a:pPr lvl="1">
              <a:lnSpc>
                <a:spcPct val="120000"/>
              </a:lnSpc>
            </a:pPr>
            <a:r>
              <a:rPr lang="en-US" dirty="0"/>
              <a:t>If too high, long-running jobs could starve</a:t>
            </a:r>
          </a:p>
          <a:p>
            <a:pPr lvl="1">
              <a:lnSpc>
                <a:spcPct val="120000"/>
              </a:lnSpc>
            </a:pPr>
            <a:r>
              <a:rPr lang="en-US" dirty="0"/>
              <a:t>If too low, interactive jobs may not get a proper share of the CPU</a:t>
            </a:r>
          </a:p>
          <a:p>
            <a:pPr lvl="1">
              <a:lnSpc>
                <a:spcPct val="120000"/>
              </a:lnSpc>
            </a:pP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a:t>
            </a:r>
            <a:endParaRPr lang="th-TH" dirty="0"/>
          </a:p>
        </p:txBody>
      </p:sp>
      <p:sp>
        <p:nvSpPr>
          <p:cNvPr id="3" name="Content Placeholder 2"/>
          <p:cNvSpPr>
            <a:spLocks noGrp="1"/>
          </p:cNvSpPr>
          <p:nvPr>
            <p:ph idx="1"/>
          </p:nvPr>
        </p:nvSpPr>
        <p:spPr/>
        <p:txBody>
          <a:bodyPr>
            <a:normAutofit/>
          </a:bodyPr>
          <a:lstStyle/>
          <a:p>
            <a:r>
              <a:rPr lang="en-US" dirty="0"/>
              <a:t>Processes running in the system, collectively called the </a:t>
            </a:r>
            <a:r>
              <a:rPr lang="en-US" dirty="0">
                <a:solidFill>
                  <a:srgbClr val="C00000"/>
                </a:solidFill>
              </a:rPr>
              <a:t>workload</a:t>
            </a:r>
            <a:endParaRPr lang="en-US" b="1" dirty="0">
              <a:solidFill>
                <a:srgbClr val="C00000"/>
              </a:solidFill>
            </a:endParaRPr>
          </a:p>
          <a:p>
            <a:r>
              <a:rPr lang="en-US" dirty="0"/>
              <a:t>Assume the following for the processes/jobs running in the system (for now)</a:t>
            </a:r>
          </a:p>
          <a:p>
            <a:pPr lvl="1"/>
            <a:r>
              <a:rPr lang="en-US" dirty="0"/>
              <a:t>All jobs only use the CPU (i.e. they perform no I/O)</a:t>
            </a:r>
          </a:p>
          <a:p>
            <a:pPr lvl="1"/>
            <a:r>
              <a:rPr lang="en-US" dirty="0"/>
              <a:t>The run-time of each job is known</a:t>
            </a:r>
          </a:p>
          <a:p>
            <a:endParaRPr lang="th-TH"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Better Accounting </a:t>
            </a:r>
            <a:endParaRPr lang="th-TH" dirty="0"/>
          </a:p>
        </p:txBody>
      </p:sp>
      <p:sp>
        <p:nvSpPr>
          <p:cNvPr id="3" name="Content Placeholder 2"/>
          <p:cNvSpPr>
            <a:spLocks noGrp="1"/>
          </p:cNvSpPr>
          <p:nvPr>
            <p:ph idx="1"/>
          </p:nvPr>
        </p:nvSpPr>
        <p:spPr/>
        <p:txBody>
          <a:bodyPr>
            <a:normAutofit/>
          </a:bodyPr>
          <a:lstStyle/>
          <a:p>
            <a:r>
              <a:rPr lang="en-US" dirty="0"/>
              <a:t>To guarantee the fairness, Rule #4 should be re-written</a:t>
            </a:r>
          </a:p>
          <a:p>
            <a:r>
              <a:rPr lang="en-US" b="1" i="1" dirty="0"/>
              <a:t>Rule 4:</a:t>
            </a:r>
            <a:r>
              <a:rPr lang="en-US" dirty="0"/>
              <a:t> Once a job uses up its time allotment at a given level (regardless of how many times it has given up the CPU), its priority is reduced (i.e. it moves down one queue)</a:t>
            </a:r>
            <a:endParaRPr lang="th-TH"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Parameterize such a Scheduler </a:t>
            </a:r>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a:t>How many queues should there be? </a:t>
            </a:r>
          </a:p>
          <a:p>
            <a:pPr>
              <a:lnSpc>
                <a:spcPct val="110000"/>
              </a:lnSpc>
            </a:pPr>
            <a:r>
              <a:rPr lang="en-US" dirty="0"/>
              <a:t>How big should the time slice be per queue?</a:t>
            </a:r>
          </a:p>
          <a:p>
            <a:pPr>
              <a:lnSpc>
                <a:spcPct val="110000"/>
              </a:lnSpc>
            </a:pPr>
            <a:r>
              <a:rPr lang="en-US" dirty="0"/>
              <a:t>How often should priority be boosted in order to avoid starvation and account for changes in behavior?</a:t>
            </a:r>
          </a:p>
          <a:p>
            <a:pPr lvl="1">
              <a:lnSpc>
                <a:spcPct val="110000"/>
              </a:lnSpc>
            </a:pPr>
            <a:r>
              <a:rPr lang="en-US" dirty="0">
                <a:solidFill>
                  <a:srgbClr val="C00000"/>
                </a:solidFill>
              </a:rPr>
              <a:t>Some experience with workloads and subsequent tuning of the scheduler will lead to a satisfactory balance</a:t>
            </a:r>
          </a:p>
          <a:p>
            <a:pPr lvl="1">
              <a:lnSpc>
                <a:spcPct val="110000"/>
              </a:lnSpc>
            </a:pPr>
            <a:r>
              <a:rPr lang="en-US" dirty="0">
                <a:solidFill>
                  <a:srgbClr val="C00000"/>
                </a:solidFill>
              </a:rPr>
              <a:t>Use </a:t>
            </a:r>
            <a:r>
              <a:rPr lang="en-US" dirty="0" err="1">
                <a:solidFill>
                  <a:srgbClr val="C00000"/>
                </a:solidFill>
              </a:rPr>
              <a:t>maths</a:t>
            </a:r>
            <a:r>
              <a:rPr lang="en-US" dirty="0">
                <a:solidFill>
                  <a:srgbClr val="C00000"/>
                </a:solidFill>
              </a:rPr>
              <a:t> formula to adjust and/or manually done by a system administrator</a:t>
            </a:r>
            <a:endParaRPr lang="th-TH"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 Rules</a:t>
            </a:r>
            <a:endParaRPr lang="th-TH"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b="1" i="1" dirty="0"/>
              <a:t>Rule 1:</a:t>
            </a:r>
            <a:r>
              <a:rPr lang="en-US" dirty="0"/>
              <a:t> If Priority(A) &gt; Priority(B), A runs (B doesn’t)</a:t>
            </a:r>
          </a:p>
          <a:p>
            <a:pPr>
              <a:lnSpc>
                <a:spcPct val="120000"/>
              </a:lnSpc>
            </a:pPr>
            <a:r>
              <a:rPr lang="en-US" b="1" i="1" dirty="0"/>
              <a:t>Rule 2:</a:t>
            </a:r>
            <a:r>
              <a:rPr lang="en-US" dirty="0"/>
              <a:t> If Priority(A) = Priority(B), A &amp; B run in RR</a:t>
            </a:r>
          </a:p>
          <a:p>
            <a:pPr>
              <a:lnSpc>
                <a:spcPct val="120000"/>
              </a:lnSpc>
            </a:pPr>
            <a:r>
              <a:rPr lang="en-US" b="1" i="1" dirty="0"/>
              <a:t>Rule 3:</a:t>
            </a:r>
            <a:r>
              <a:rPr lang="en-US" dirty="0"/>
              <a:t> When a job enters the system, it is placed at the highest priority (the topmost queue)</a:t>
            </a:r>
          </a:p>
          <a:p>
            <a:pPr>
              <a:lnSpc>
                <a:spcPct val="120000"/>
              </a:lnSpc>
            </a:pPr>
            <a:r>
              <a:rPr lang="en-US" b="1" i="1" dirty="0"/>
              <a:t>Rule 4:</a:t>
            </a:r>
            <a:r>
              <a:rPr lang="en-US" dirty="0"/>
              <a:t> Once a job uses up its time allotment at a given level (regardless of how many times it has given up the CPU), its priority is reduced (i.e. it moves down one queue)</a:t>
            </a:r>
          </a:p>
          <a:p>
            <a:pPr>
              <a:lnSpc>
                <a:spcPct val="120000"/>
              </a:lnSpc>
            </a:pPr>
            <a:r>
              <a:rPr lang="en-US" b="1" i="1" dirty="0"/>
              <a:t>Rule 5:</a:t>
            </a:r>
            <a:r>
              <a:rPr lang="en-US" dirty="0"/>
              <a:t> After some time period S, move all the jobs in the system to the topmost queue</a:t>
            </a:r>
          </a:p>
          <a:p>
            <a:endParaRPr lang="th-TH"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MLFQ Summary</a:t>
            </a:r>
            <a:endParaRPr lang="th-TH" dirty="0"/>
          </a:p>
        </p:txBody>
      </p:sp>
      <p:sp>
        <p:nvSpPr>
          <p:cNvPr id="3" name="Content Placeholder 2"/>
          <p:cNvSpPr>
            <a:spLocks noGrp="1"/>
          </p:cNvSpPr>
          <p:nvPr>
            <p:ph idx="1"/>
          </p:nvPr>
        </p:nvSpPr>
        <p:spPr/>
        <p:txBody>
          <a:bodyPr>
            <a:normAutofit/>
          </a:bodyPr>
          <a:lstStyle/>
          <a:p>
            <a:r>
              <a:rPr lang="en-US" sz="2800" dirty="0">
                <a:solidFill>
                  <a:srgbClr val="C00000"/>
                </a:solidFill>
              </a:rPr>
              <a:t>MLFQ</a:t>
            </a:r>
            <a:r>
              <a:rPr lang="en-US" sz="2800" dirty="0"/>
              <a:t> varies the priority of a job based on its observed behavior, but requires parameterization</a:t>
            </a:r>
          </a:p>
          <a:p>
            <a:r>
              <a:rPr lang="en-US" sz="2800" dirty="0">
                <a:solidFill>
                  <a:srgbClr val="C00000"/>
                </a:solidFill>
              </a:rPr>
              <a:t>MLFQ</a:t>
            </a:r>
            <a:r>
              <a:rPr lang="en-US" sz="2800" dirty="0"/>
              <a:t> is used in</a:t>
            </a:r>
          </a:p>
          <a:p>
            <a:pPr lvl="1"/>
            <a:r>
              <a:rPr lang="en-US" sz="2600" dirty="0"/>
              <a:t>BSD UNIX derivatives </a:t>
            </a:r>
          </a:p>
          <a:p>
            <a:pPr lvl="1"/>
            <a:r>
              <a:rPr lang="en-US" sz="2600" dirty="0"/>
              <a:t>Solaris </a:t>
            </a:r>
          </a:p>
          <a:p>
            <a:pPr lvl="1"/>
            <a:r>
              <a:rPr lang="en-US" sz="2600" dirty="0"/>
              <a:t>Windows NT and subsequent Windows operating systems</a:t>
            </a:r>
          </a:p>
          <a:p>
            <a:r>
              <a:rPr lang="en-US" sz="2800" dirty="0"/>
              <a:t>An alternative to MLFQ is </a:t>
            </a:r>
            <a:r>
              <a:rPr lang="en-US" sz="2800" dirty="0">
                <a:solidFill>
                  <a:srgbClr val="C00000"/>
                </a:solidFill>
              </a:rPr>
              <a:t>Proportional-Share Scheduling</a:t>
            </a:r>
            <a:r>
              <a:rPr lang="en-US" sz="2800" dirty="0"/>
              <a:t>, also known as </a:t>
            </a:r>
            <a:r>
              <a:rPr lang="en-US" sz="2800" dirty="0">
                <a:solidFill>
                  <a:srgbClr val="C00000"/>
                </a:solidFill>
              </a:rPr>
              <a:t>Lottery Scheduling</a:t>
            </a:r>
            <a:endParaRPr lang="th-TH" sz="2800" dirty="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Proportional-Share Scheduling</a:t>
            </a:r>
            <a:endParaRPr lang="th-TH"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nSpc>
                <a:spcPct val="120000"/>
              </a:lnSpc>
            </a:pPr>
            <a:r>
              <a:rPr lang="en-US" dirty="0"/>
              <a:t>Instead of optimizing for turnaround or response time, just guarantee that each job obtains a certain percentage of CPU time</a:t>
            </a:r>
          </a:p>
          <a:p>
            <a:pPr>
              <a:lnSpc>
                <a:spcPct val="120000"/>
              </a:lnSpc>
            </a:pPr>
            <a:r>
              <a:rPr lang="en-US" dirty="0"/>
              <a:t>Lottery scheduling</a:t>
            </a:r>
          </a:p>
          <a:p>
            <a:pPr lvl="1">
              <a:lnSpc>
                <a:spcPct val="120000"/>
              </a:lnSpc>
            </a:pPr>
            <a:r>
              <a:rPr lang="en-US" dirty="0"/>
              <a:t>Hold a lottery to determine which process should go next</a:t>
            </a:r>
          </a:p>
          <a:p>
            <a:pPr lvl="1">
              <a:lnSpc>
                <a:spcPct val="120000"/>
              </a:lnSpc>
            </a:pPr>
            <a:r>
              <a:rPr lang="en-US" dirty="0"/>
              <a:t>Processes that should run more often should be given more chances to win the lottery</a:t>
            </a:r>
          </a:p>
          <a:p>
            <a:pPr lvl="1">
              <a:lnSpc>
                <a:spcPct val="120000"/>
              </a:lnSpc>
            </a:pPr>
            <a:r>
              <a:rPr lang="en-US" dirty="0"/>
              <a:t>Uses randomness – randomized approaches are often a robust and simple way to schedule things</a:t>
            </a:r>
          </a:p>
          <a:p>
            <a:pPr lvl="2">
              <a:lnSpc>
                <a:spcPct val="120000"/>
              </a:lnSpc>
            </a:pPr>
            <a:r>
              <a:rPr lang="en-US" dirty="0"/>
              <a:t>Avoids corner-cases</a:t>
            </a:r>
          </a:p>
          <a:p>
            <a:pPr lvl="2">
              <a:lnSpc>
                <a:spcPct val="120000"/>
              </a:lnSpc>
            </a:pPr>
            <a:r>
              <a:rPr lang="en-US" dirty="0"/>
              <a:t>Lightweight (little state to track things)</a:t>
            </a:r>
          </a:p>
          <a:p>
            <a:pPr lvl="2">
              <a:lnSpc>
                <a:spcPct val="120000"/>
              </a:lnSpc>
            </a:pPr>
            <a:r>
              <a:rPr lang="en-US" dirty="0"/>
              <a:t>Fast</a:t>
            </a:r>
          </a:p>
          <a:p>
            <a:pPr lvl="2"/>
            <a:endParaRPr lang="th-TH" dirty="0"/>
          </a:p>
        </p:txBody>
      </p:sp>
    </p:spTree>
    <p:extLst>
      <p:ext uri="{BB962C8B-B14F-4D97-AF65-F5344CB8AC3E}">
        <p14:creationId xmlns:p14="http://schemas.microsoft.com/office/powerpoint/2010/main" val="418586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Tickets Represent Your Share</a:t>
            </a:r>
            <a:endParaRPr lang="th-TH" dirty="0"/>
          </a:p>
        </p:txBody>
      </p:sp>
      <p:sp>
        <p:nvSpPr>
          <p:cNvPr id="3" name="Content Placeholder 2"/>
          <p:cNvSpPr>
            <a:spLocks noGrp="1"/>
          </p:cNvSpPr>
          <p:nvPr>
            <p:ph idx="1"/>
          </p:nvPr>
        </p:nvSpPr>
        <p:spPr/>
        <p:txBody>
          <a:bodyPr>
            <a:normAutofit/>
          </a:bodyPr>
          <a:lstStyle/>
          <a:p>
            <a:r>
              <a:rPr lang="en-US" dirty="0"/>
              <a:t>Introduce the concept of </a:t>
            </a:r>
            <a:r>
              <a:rPr lang="en-US" dirty="0">
                <a:solidFill>
                  <a:srgbClr val="C00000"/>
                </a:solidFill>
              </a:rPr>
              <a:t>tickets</a:t>
            </a:r>
          </a:p>
          <a:p>
            <a:pPr lvl="1"/>
            <a:r>
              <a:rPr lang="en-US" dirty="0"/>
              <a:t>Represent the shares that processes should get</a:t>
            </a:r>
            <a:endParaRPr lang="en-US" b="1" dirty="0"/>
          </a:p>
          <a:p>
            <a:r>
              <a:rPr lang="en-US" dirty="0"/>
              <a:t>Imagine processes A and B</a:t>
            </a:r>
          </a:p>
          <a:p>
            <a:pPr lvl="1"/>
            <a:r>
              <a:rPr lang="en-US" dirty="0"/>
              <a:t>If A has 75 tickets and B has 25,</a:t>
            </a:r>
          </a:p>
          <a:p>
            <a:pPr lvl="1"/>
            <a:r>
              <a:rPr lang="en-US" dirty="0"/>
              <a:t>A is to receive 75% of the CPU and B 25%</a:t>
            </a:r>
          </a:p>
          <a:p>
            <a:r>
              <a:rPr lang="en-US" dirty="0"/>
              <a:t>Lottery scheduling achieves this probabilistically (not deterministically) by holding a lottery often (every time slice)</a:t>
            </a:r>
          </a:p>
          <a:p>
            <a:endParaRPr lang="th-TH" dirty="0"/>
          </a:p>
        </p:txBody>
      </p:sp>
    </p:spTree>
    <p:extLst>
      <p:ext uri="{BB962C8B-B14F-4D97-AF65-F5344CB8AC3E}">
        <p14:creationId xmlns:p14="http://schemas.microsoft.com/office/powerpoint/2010/main" val="2209809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Holding a Lottery</a:t>
            </a:r>
            <a:endParaRPr lang="th-TH" dirty="0"/>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The scheduler must know how many total tickets there are, e.g. 100</a:t>
            </a:r>
          </a:p>
          <a:p>
            <a:pPr>
              <a:lnSpc>
                <a:spcPct val="110000"/>
              </a:lnSpc>
            </a:pPr>
            <a:r>
              <a:rPr lang="en-US" dirty="0"/>
              <a:t>The scheduler then picks a winning ticket, e.g. between 0 to 99</a:t>
            </a:r>
          </a:p>
          <a:p>
            <a:pPr>
              <a:lnSpc>
                <a:spcPct val="110000"/>
              </a:lnSpc>
            </a:pPr>
            <a:r>
              <a:rPr lang="en-US" dirty="0"/>
              <a:t>The scheduler then loads the state of that winning process and runs it</a:t>
            </a:r>
          </a:p>
          <a:p>
            <a:pPr lvl="1">
              <a:lnSpc>
                <a:spcPct val="110000"/>
              </a:lnSpc>
            </a:pPr>
            <a:r>
              <a:rPr lang="en-US" dirty="0"/>
              <a:t>e.g. If A hold tickets 0-74, B 75-99</a:t>
            </a:r>
          </a:p>
          <a:p>
            <a:pPr lvl="1">
              <a:lnSpc>
                <a:spcPct val="110000"/>
              </a:lnSpc>
            </a:pPr>
            <a:r>
              <a:rPr lang="en-US" dirty="0">
                <a:latin typeface="+mj-lt"/>
              </a:rPr>
              <a:t>Draw: </a:t>
            </a:r>
            <a:r>
              <a:rPr lang="th-TH" dirty="0">
                <a:latin typeface="+mj-lt"/>
              </a:rPr>
              <a:t>63 85 70 39 76 17 29 41 36 39 10 99 68 83 63 62 43 0 49 49</a:t>
            </a:r>
          </a:p>
          <a:p>
            <a:pPr lvl="1">
              <a:lnSpc>
                <a:spcPct val="110000"/>
              </a:lnSpc>
            </a:pPr>
            <a:r>
              <a:rPr lang="en-US" dirty="0"/>
              <a:t>Schedule: </a:t>
            </a:r>
            <a:r>
              <a:rPr lang="pt-BR" dirty="0"/>
              <a:t>A B A A B A A A A A A B A B A A A A A A</a:t>
            </a:r>
            <a:endParaRPr lang="en-US" dirty="0"/>
          </a:p>
          <a:p>
            <a:endParaRPr lang="th-TH" dirty="0"/>
          </a:p>
        </p:txBody>
      </p:sp>
    </p:spTree>
    <p:extLst>
      <p:ext uri="{BB962C8B-B14F-4D97-AF65-F5344CB8AC3E}">
        <p14:creationId xmlns:p14="http://schemas.microsoft.com/office/powerpoint/2010/main" val="176292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Ticket Mechanisms: Ticket Currency</a:t>
            </a:r>
            <a:endParaRPr lang="th-TH"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nSpc>
                <a:spcPct val="120000"/>
              </a:lnSpc>
            </a:pPr>
            <a:r>
              <a:rPr lang="en-US" i="1" dirty="0"/>
              <a:t>“Currency”</a:t>
            </a:r>
            <a:r>
              <a:rPr lang="en-US" dirty="0"/>
              <a:t> allows a user with a set of tickets to allocate tickets among their own jobs</a:t>
            </a:r>
          </a:p>
          <a:p>
            <a:pPr>
              <a:lnSpc>
                <a:spcPct val="120000"/>
              </a:lnSpc>
            </a:pPr>
            <a:r>
              <a:rPr lang="en-US" dirty="0"/>
              <a:t>The system then automatically converts the currency into the correct global value</a:t>
            </a:r>
          </a:p>
          <a:p>
            <a:pPr>
              <a:lnSpc>
                <a:spcPct val="120000"/>
              </a:lnSpc>
            </a:pPr>
            <a:r>
              <a:rPr lang="en-US" dirty="0"/>
              <a:t>e.g. A and B have each been given 100 tickets</a:t>
            </a:r>
          </a:p>
          <a:p>
            <a:pPr lvl="1">
              <a:lnSpc>
                <a:spcPct val="120000"/>
              </a:lnSpc>
            </a:pPr>
            <a:r>
              <a:rPr lang="en-US" dirty="0"/>
              <a:t>A is running two jobs, A1 and A2, and gives them each 500 tickets (out of 1000 total) in User A’s own currency</a:t>
            </a:r>
          </a:p>
          <a:p>
            <a:pPr lvl="1">
              <a:lnSpc>
                <a:spcPct val="120000"/>
              </a:lnSpc>
            </a:pPr>
            <a:r>
              <a:rPr lang="en-US" dirty="0"/>
              <a:t>B is running only 1 job and gives it 10 tickets (out of 10 total)</a:t>
            </a:r>
          </a:p>
          <a:p>
            <a:pPr lvl="1">
              <a:lnSpc>
                <a:spcPct val="120000"/>
              </a:lnSpc>
            </a:pPr>
            <a:r>
              <a:rPr lang="en-US" dirty="0"/>
              <a:t>The system will convert </a:t>
            </a:r>
          </a:p>
          <a:p>
            <a:pPr lvl="2">
              <a:lnSpc>
                <a:spcPct val="120000"/>
              </a:lnSpc>
            </a:pPr>
            <a:r>
              <a:rPr lang="en-US" dirty="0"/>
              <a:t>500 tickets from A1 and A2 to 50 each in the global currency</a:t>
            </a:r>
          </a:p>
          <a:p>
            <a:pPr lvl="2">
              <a:lnSpc>
                <a:spcPct val="120000"/>
              </a:lnSpc>
            </a:pPr>
            <a:r>
              <a:rPr lang="en-US" dirty="0"/>
              <a:t>10 tickets from B1 to 100 tickets in the global currency</a:t>
            </a:r>
          </a:p>
          <a:p>
            <a:pPr lvl="1">
              <a:lnSpc>
                <a:spcPct val="120000"/>
              </a:lnSpc>
            </a:pPr>
            <a:r>
              <a:rPr lang="en-US" dirty="0"/>
              <a:t>The lottery will be held over the global ticket currency (200 total) to determine which job runs</a:t>
            </a:r>
            <a:endParaRPr lang="th-TH" dirty="0"/>
          </a:p>
        </p:txBody>
      </p:sp>
    </p:spTree>
    <p:extLst>
      <p:ext uri="{BB962C8B-B14F-4D97-AF65-F5344CB8AC3E}">
        <p14:creationId xmlns:p14="http://schemas.microsoft.com/office/powerpoint/2010/main" val="498943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Ticket Mechanisms: Ticket Transfer</a:t>
            </a:r>
            <a:endParaRPr lang="th-TH" dirty="0"/>
          </a:p>
        </p:txBody>
      </p:sp>
      <p:sp>
        <p:nvSpPr>
          <p:cNvPr id="3" name="Content Placeholder 2"/>
          <p:cNvSpPr>
            <a:spLocks noGrp="1"/>
          </p:cNvSpPr>
          <p:nvPr>
            <p:ph idx="1"/>
          </p:nvPr>
        </p:nvSpPr>
        <p:spPr/>
        <p:txBody>
          <a:bodyPr>
            <a:normAutofit fontScale="92500"/>
          </a:bodyPr>
          <a:lstStyle/>
          <a:p>
            <a:pPr>
              <a:lnSpc>
                <a:spcPct val="110000"/>
              </a:lnSpc>
            </a:pPr>
            <a:r>
              <a:rPr lang="en-US" i="1" dirty="0"/>
              <a:t>“Transfers”</a:t>
            </a:r>
            <a:r>
              <a:rPr lang="en-US" dirty="0"/>
              <a:t> allow a process to temporarily hand off its tickets to another process</a:t>
            </a:r>
          </a:p>
          <a:p>
            <a:pPr>
              <a:lnSpc>
                <a:spcPct val="110000"/>
              </a:lnSpc>
            </a:pPr>
            <a:r>
              <a:rPr lang="en-US" dirty="0"/>
              <a:t>Useful in client-server computing</a:t>
            </a:r>
          </a:p>
          <a:p>
            <a:pPr marL="685800" lvl="1">
              <a:lnSpc>
                <a:spcPct val="110000"/>
              </a:lnSpc>
            </a:pPr>
            <a:r>
              <a:rPr lang="en-US" dirty="0"/>
              <a:t>A client process sends a message to a server asking it to do some work on the client’s behalf</a:t>
            </a:r>
          </a:p>
          <a:p>
            <a:pPr marL="685800" lvl="1">
              <a:lnSpc>
                <a:spcPct val="110000"/>
              </a:lnSpc>
            </a:pPr>
            <a:r>
              <a:rPr lang="en-US" dirty="0"/>
              <a:t>To speed up the work, the client can pass the tickets to the server in order to process its own request </a:t>
            </a:r>
          </a:p>
          <a:p>
            <a:pPr marL="685800" lvl="1">
              <a:lnSpc>
                <a:spcPct val="110000"/>
              </a:lnSpc>
            </a:pPr>
            <a:r>
              <a:rPr lang="en-US" dirty="0"/>
              <a:t>When finished, the server transfers the tickets back</a:t>
            </a:r>
            <a:endParaRPr lang="th-TH" dirty="0"/>
          </a:p>
          <a:p>
            <a:endParaRPr lang="th-TH" dirty="0"/>
          </a:p>
        </p:txBody>
      </p:sp>
    </p:spTree>
    <p:extLst>
      <p:ext uri="{BB962C8B-B14F-4D97-AF65-F5344CB8AC3E}">
        <p14:creationId xmlns:p14="http://schemas.microsoft.com/office/powerpoint/2010/main" val="1973490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Ticket Mechanisms: Ticket Inflation</a:t>
            </a:r>
            <a:endParaRPr lang="th-TH" dirty="0"/>
          </a:p>
        </p:txBody>
      </p:sp>
      <p:sp>
        <p:nvSpPr>
          <p:cNvPr id="3" name="Content Placeholder 2"/>
          <p:cNvSpPr>
            <a:spLocks noGrp="1"/>
          </p:cNvSpPr>
          <p:nvPr>
            <p:ph idx="1"/>
          </p:nvPr>
        </p:nvSpPr>
        <p:spPr/>
        <p:txBody>
          <a:bodyPr>
            <a:normAutofit/>
          </a:bodyPr>
          <a:lstStyle/>
          <a:p>
            <a:r>
              <a:rPr lang="en-US" i="1" dirty="0"/>
              <a:t>“Inflation” </a:t>
            </a:r>
            <a:r>
              <a:rPr lang="en-US" dirty="0"/>
              <a:t>allows a process to temporarily raise or drop its ticket value</a:t>
            </a:r>
          </a:p>
          <a:p>
            <a:r>
              <a:rPr lang="en-US" dirty="0"/>
              <a:t>Can be applied in an environment where a group of processes trust one another</a:t>
            </a:r>
          </a:p>
          <a:p>
            <a:r>
              <a:rPr lang="en-US" dirty="0"/>
              <a:t>If any one process knows it needs more CPU time, it can boost its ticket value without communicating with any other processes </a:t>
            </a:r>
            <a:endParaRPr lang="th-TH" dirty="0"/>
          </a:p>
        </p:txBody>
      </p:sp>
    </p:spTree>
    <p:extLst>
      <p:ext uri="{BB962C8B-B14F-4D97-AF65-F5344CB8AC3E}">
        <p14:creationId xmlns:p14="http://schemas.microsoft.com/office/powerpoint/2010/main" val="188272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Metrics</a:t>
            </a:r>
            <a:endParaRPr lang="th-TH"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a:lnSpc>
                <a:spcPct val="120000"/>
              </a:lnSpc>
            </a:pPr>
            <a:r>
              <a:rPr lang="en-US" dirty="0"/>
              <a:t>Metrics are used to measure scheduling policies’ performance and fairness</a:t>
            </a:r>
          </a:p>
          <a:p>
            <a:pPr>
              <a:lnSpc>
                <a:spcPct val="120000"/>
              </a:lnSpc>
            </a:pPr>
            <a:r>
              <a:rPr lang="en-US" dirty="0"/>
              <a:t>Sometime optimizing performance may prevent a few jobs from running, thus decreasing fairness</a:t>
            </a:r>
          </a:p>
          <a:p>
            <a:pPr>
              <a:lnSpc>
                <a:spcPct val="120000"/>
              </a:lnSpc>
            </a:pPr>
            <a:r>
              <a:rPr lang="en-US" dirty="0"/>
              <a:t>For now, let’s assume that we will use just one metric, </a:t>
            </a:r>
            <a:r>
              <a:rPr lang="en-US" dirty="0">
                <a:solidFill>
                  <a:srgbClr val="C00000"/>
                </a:solidFill>
              </a:rPr>
              <a:t>turnaround time</a:t>
            </a:r>
          </a:p>
          <a:p>
            <a:pPr>
              <a:lnSpc>
                <a:spcPct val="120000"/>
              </a:lnSpc>
            </a:pPr>
            <a:r>
              <a:rPr lang="en-US" dirty="0"/>
              <a:t>The turnaround time is defined as the time at which the job completes minus the time at which the job arrived in the system</a:t>
            </a:r>
          </a:p>
          <a:p>
            <a:pPr algn="ctr">
              <a:lnSpc>
                <a:spcPct val="120000"/>
              </a:lnSpc>
              <a:spcAft>
                <a:spcPts val="600"/>
              </a:spcAft>
              <a:buNone/>
            </a:pPr>
            <a:r>
              <a:rPr lang="en-US" i="1" dirty="0" err="1"/>
              <a:t>T</a:t>
            </a:r>
            <a:r>
              <a:rPr lang="en-US" i="1" baseline="-25000" dirty="0" err="1"/>
              <a:t>turnaround</a:t>
            </a:r>
            <a:r>
              <a:rPr lang="en-US" i="1" dirty="0"/>
              <a:t> = </a:t>
            </a:r>
            <a:r>
              <a:rPr lang="en-US" i="1" dirty="0" err="1"/>
              <a:t>T</a:t>
            </a:r>
            <a:r>
              <a:rPr lang="en-US" i="1" baseline="-25000" dirty="0" err="1"/>
              <a:t>completion</a:t>
            </a:r>
            <a:r>
              <a:rPr lang="en-US" i="1" dirty="0"/>
              <a:t> − </a:t>
            </a:r>
            <a:r>
              <a:rPr lang="en-US" i="1" dirty="0" err="1"/>
              <a:t>T</a:t>
            </a:r>
            <a:r>
              <a:rPr lang="en-US" i="1" baseline="-25000" dirty="0" err="1"/>
              <a:t>arrival</a:t>
            </a:r>
            <a:endParaRPr lang="en-US" dirty="0"/>
          </a:p>
          <a:p>
            <a:pPr>
              <a:lnSpc>
                <a:spcPct val="120000"/>
              </a:lnSpc>
            </a:pPr>
            <a:r>
              <a:rPr lang="en-US" dirty="0"/>
              <a:t>If all jobs arrive at the same time</a:t>
            </a:r>
          </a:p>
          <a:p>
            <a:pPr algn="ctr">
              <a:lnSpc>
                <a:spcPct val="120000"/>
              </a:lnSpc>
              <a:buNone/>
            </a:pPr>
            <a:r>
              <a:rPr lang="en-US" i="1" dirty="0" err="1"/>
              <a:t>T</a:t>
            </a:r>
            <a:r>
              <a:rPr lang="en-US" i="1" baseline="-25000" dirty="0" err="1"/>
              <a:t>arrival</a:t>
            </a:r>
            <a:r>
              <a:rPr lang="en-US" i="1" dirty="0"/>
              <a:t> = 0 </a:t>
            </a:r>
            <a:r>
              <a:rPr lang="en-US" dirty="0"/>
              <a:t>and</a:t>
            </a:r>
            <a:r>
              <a:rPr lang="en-US" i="1" dirty="0"/>
              <a:t> </a:t>
            </a:r>
            <a:r>
              <a:rPr lang="en-US" i="1" dirty="0" err="1"/>
              <a:t>T</a:t>
            </a:r>
            <a:r>
              <a:rPr lang="en-US" i="1" baseline="-25000" dirty="0" err="1"/>
              <a:t>turnaround</a:t>
            </a:r>
            <a:r>
              <a:rPr lang="en-US" i="1" dirty="0"/>
              <a:t> = </a:t>
            </a:r>
            <a:r>
              <a:rPr lang="en-US" i="1" dirty="0" err="1"/>
              <a:t>T</a:t>
            </a:r>
            <a:r>
              <a:rPr lang="en-US" i="1" baseline="-25000" dirty="0" err="1"/>
              <a:t>completion</a:t>
            </a:r>
            <a:endParaRPr lang="th-TH" i="1"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th-TH" dirty="0"/>
          </a:p>
        </p:txBody>
      </p:sp>
      <p:sp>
        <p:nvSpPr>
          <p:cNvPr id="3" name="Content Placeholder 2"/>
          <p:cNvSpPr>
            <a:spLocks noGrp="1"/>
          </p:cNvSpPr>
          <p:nvPr>
            <p:ph idx="1"/>
          </p:nvPr>
        </p:nvSpPr>
        <p:spPr/>
        <p:txBody>
          <a:bodyPr>
            <a:normAutofit/>
          </a:bodyPr>
          <a:lstStyle/>
          <a:p>
            <a:r>
              <a:rPr lang="en-US" dirty="0"/>
              <a:t>A good random number generator to pick the winning ticket</a:t>
            </a:r>
          </a:p>
          <a:p>
            <a:r>
              <a:rPr lang="en-US" dirty="0"/>
              <a:t>A simple data structure to track the processes, and the total number of tickets</a:t>
            </a:r>
          </a:p>
        </p:txBody>
      </p:sp>
    </p:spTree>
    <p:extLst>
      <p:ext uri="{BB962C8B-B14F-4D97-AF65-F5344CB8AC3E}">
        <p14:creationId xmlns:p14="http://schemas.microsoft.com/office/powerpoint/2010/main" val="622610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324" t="44541" r="26126" b="22162"/>
          <a:stretch/>
        </p:blipFill>
        <p:spPr bwMode="auto">
          <a:xfrm>
            <a:off x="702276" y="2667000"/>
            <a:ext cx="7703360" cy="3235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5503" y="609600"/>
            <a:ext cx="7947454" cy="954107"/>
          </a:xfrm>
          <a:prstGeom prst="rect">
            <a:avLst/>
          </a:prstGeom>
          <a:noFill/>
        </p:spPr>
        <p:txBody>
          <a:bodyPr wrap="square" rtlCol="0">
            <a:spAutoFit/>
          </a:bodyPr>
          <a:lstStyle/>
          <a:p>
            <a:r>
              <a:rPr lang="en-US" sz="2800" dirty="0"/>
              <a:t>Assume a process linked-list</a:t>
            </a:r>
          </a:p>
          <a:p>
            <a:pPr lvl="1"/>
            <a:r>
              <a:rPr lang="en-US" sz="2800" dirty="0"/>
              <a:t>head -&gt; ( A | 100 ) -&gt; ( B | 50 ) -&gt; ( C | 250 ) -&gt; null</a:t>
            </a:r>
          </a:p>
        </p:txBody>
      </p:sp>
      <p:sp>
        <p:nvSpPr>
          <p:cNvPr id="2" name="TextBox 1"/>
          <p:cNvSpPr txBox="1"/>
          <p:nvPr/>
        </p:nvSpPr>
        <p:spPr>
          <a:xfrm>
            <a:off x="662164" y="1676400"/>
            <a:ext cx="7643636" cy="954107"/>
          </a:xfrm>
          <a:prstGeom prst="rect">
            <a:avLst/>
          </a:prstGeom>
          <a:noFill/>
        </p:spPr>
        <p:txBody>
          <a:bodyPr wrap="square" rtlCol="0">
            <a:spAutoFit/>
          </a:bodyPr>
          <a:lstStyle/>
          <a:p>
            <a:r>
              <a:rPr lang="en-US" sz="2800" dirty="0"/>
              <a:t>A has 100 tickets (0-99), B has 50 tickets (100-149), C has 250 tickets (150-399), total number = 400</a:t>
            </a:r>
            <a:endParaRPr lang="en-US" sz="2400" dirty="0"/>
          </a:p>
        </p:txBody>
      </p:sp>
    </p:spTree>
    <p:extLst>
      <p:ext uri="{BB962C8B-B14F-4D97-AF65-F5344CB8AC3E}">
        <p14:creationId xmlns:p14="http://schemas.microsoft.com/office/powerpoint/2010/main" val="7232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Assign Tickets to Jobs</a:t>
            </a:r>
            <a:endParaRPr lang="th-TH" dirty="0"/>
          </a:p>
        </p:txBody>
      </p:sp>
      <p:sp>
        <p:nvSpPr>
          <p:cNvPr id="3" name="Content Placeholder 2"/>
          <p:cNvSpPr>
            <a:spLocks noGrp="1"/>
          </p:cNvSpPr>
          <p:nvPr>
            <p:ph idx="1"/>
          </p:nvPr>
        </p:nvSpPr>
        <p:spPr/>
        <p:txBody>
          <a:bodyPr>
            <a:normAutofit/>
          </a:bodyPr>
          <a:lstStyle/>
          <a:p>
            <a:r>
              <a:rPr lang="en-US" dirty="0"/>
              <a:t>How the system behaves is strongly dependent on how tickets are assigned</a:t>
            </a:r>
          </a:p>
          <a:p>
            <a:r>
              <a:rPr lang="en-US" dirty="0"/>
              <a:t>One approach is to assume that the users know best</a:t>
            </a:r>
          </a:p>
          <a:p>
            <a:pPr lvl="1"/>
            <a:r>
              <a:rPr lang="en-US" dirty="0"/>
              <a:t>Each user is handed some number of tickets</a:t>
            </a:r>
          </a:p>
          <a:p>
            <a:pPr lvl="1"/>
            <a:r>
              <a:rPr lang="en-US" dirty="0"/>
              <a:t>A user allocates tickets to any jobs as desired</a:t>
            </a:r>
          </a:p>
          <a:p>
            <a:r>
              <a:rPr lang="en-US" dirty="0"/>
              <a:t>Fancy algorithms can also be used</a:t>
            </a:r>
            <a:endParaRPr lang="th-TH" dirty="0"/>
          </a:p>
        </p:txBody>
      </p:sp>
    </p:spTree>
    <p:extLst>
      <p:ext uri="{BB962C8B-B14F-4D97-AF65-F5344CB8AC3E}">
        <p14:creationId xmlns:p14="http://schemas.microsoft.com/office/powerpoint/2010/main" val="416470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th-TH"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lnSpc>
                <a:spcPct val="110000"/>
              </a:lnSpc>
              <a:spcBef>
                <a:spcPts val="500"/>
              </a:spcBef>
            </a:pPr>
            <a:r>
              <a:rPr lang="en-US" sz="3000" b="1" dirty="0">
                <a:solidFill>
                  <a:srgbClr val="C00000"/>
                </a:solidFill>
              </a:rPr>
              <a:t>MLFQ</a:t>
            </a:r>
            <a:r>
              <a:rPr lang="en-US" sz="3000" b="1" i="1" dirty="0"/>
              <a:t> </a:t>
            </a:r>
            <a:r>
              <a:rPr lang="en-US" sz="3000" dirty="0"/>
              <a:t>varies the priority of a job based on its observed behavior</a:t>
            </a:r>
          </a:p>
          <a:p>
            <a:pPr lvl="1">
              <a:lnSpc>
                <a:spcPct val="110000"/>
              </a:lnSpc>
              <a:spcBef>
                <a:spcPts val="500"/>
              </a:spcBef>
            </a:pPr>
            <a:r>
              <a:rPr lang="en-US" dirty="0"/>
              <a:t>Tries to optimize </a:t>
            </a:r>
            <a:r>
              <a:rPr lang="en-US" dirty="0"/>
              <a:t>turnaround time for CPU-bound jobs and minimize response time for interactive jobs</a:t>
            </a:r>
          </a:p>
          <a:p>
            <a:pPr lvl="1">
              <a:lnSpc>
                <a:spcPct val="110000"/>
              </a:lnSpc>
              <a:spcBef>
                <a:spcPts val="500"/>
              </a:spcBef>
            </a:pPr>
            <a:r>
              <a:rPr lang="en-US" dirty="0"/>
              <a:t>Requires parameterization to achieve a good balance</a:t>
            </a:r>
          </a:p>
          <a:p>
            <a:pPr>
              <a:lnSpc>
                <a:spcPct val="110000"/>
              </a:lnSpc>
              <a:spcBef>
                <a:spcPts val="500"/>
              </a:spcBef>
            </a:pPr>
            <a:r>
              <a:rPr lang="en-US" sz="3000" b="1" dirty="0">
                <a:solidFill>
                  <a:srgbClr val="C00000"/>
                </a:solidFill>
              </a:rPr>
              <a:t>Lottery</a:t>
            </a:r>
            <a:r>
              <a:rPr lang="en-US" sz="3000" dirty="0">
                <a:solidFill>
                  <a:srgbClr val="C00000"/>
                </a:solidFill>
              </a:rPr>
              <a:t> </a:t>
            </a:r>
            <a:r>
              <a:rPr lang="en-US" sz="3000" b="1" dirty="0">
                <a:solidFill>
                  <a:srgbClr val="C00000"/>
                </a:solidFill>
              </a:rPr>
              <a:t>Scheduling</a:t>
            </a:r>
            <a:r>
              <a:rPr lang="en-US" sz="3000" dirty="0">
                <a:solidFill>
                  <a:srgbClr val="C00000"/>
                </a:solidFill>
              </a:rPr>
              <a:t> </a:t>
            </a:r>
            <a:r>
              <a:rPr lang="en-US" sz="3000" dirty="0"/>
              <a:t>uses randomness in a clever way to achieve proportional share</a:t>
            </a:r>
          </a:p>
          <a:p>
            <a:pPr lvl="1">
              <a:lnSpc>
                <a:spcPct val="110000"/>
              </a:lnSpc>
              <a:spcBef>
                <a:spcPts val="500"/>
              </a:spcBef>
            </a:pPr>
            <a:r>
              <a:rPr lang="en-US" dirty="0"/>
              <a:t>However, it leaves open the hard problem of ticket assignment</a:t>
            </a:r>
          </a:p>
          <a:p>
            <a:pPr>
              <a:lnSpc>
                <a:spcPct val="110000"/>
              </a:lnSpc>
              <a:spcBef>
                <a:spcPts val="500"/>
              </a:spcBef>
            </a:pPr>
            <a:r>
              <a:rPr lang="en-US" sz="3000" dirty="0"/>
              <a:t>General-purpose schedulers such as MLFQ are thus used more widely</a:t>
            </a:r>
          </a:p>
          <a:p>
            <a:endParaRPr lang="th-TH" dirty="0"/>
          </a:p>
        </p:txBody>
      </p:sp>
    </p:spTree>
    <p:extLst>
      <p:ext uri="{BB962C8B-B14F-4D97-AF65-F5344CB8AC3E}">
        <p14:creationId xmlns:p14="http://schemas.microsoft.com/office/powerpoint/2010/main" val="144282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In, First Out (FIFO)</a:t>
            </a:r>
            <a:br>
              <a:rPr lang="en-US" dirty="0"/>
            </a:br>
            <a:r>
              <a:rPr lang="en-US" sz="2700" dirty="0"/>
              <a:t>(First Come, First Served)</a:t>
            </a:r>
            <a:endParaRPr lang="th-TH" sz="2700" dirty="0"/>
          </a:p>
        </p:txBody>
      </p:sp>
      <p:sp>
        <p:nvSpPr>
          <p:cNvPr id="3" name="Content Placeholder 2"/>
          <p:cNvSpPr>
            <a:spLocks noGrp="1"/>
          </p:cNvSpPr>
          <p:nvPr>
            <p:ph idx="1"/>
          </p:nvPr>
        </p:nvSpPr>
        <p:spPr>
          <a:xfrm>
            <a:off x="457200" y="1600200"/>
            <a:ext cx="8229600" cy="3124199"/>
          </a:xfrm>
        </p:spPr>
        <p:txBody>
          <a:bodyPr>
            <a:normAutofit fontScale="92500"/>
          </a:bodyPr>
          <a:lstStyle/>
          <a:p>
            <a:pPr>
              <a:lnSpc>
                <a:spcPct val="110000"/>
              </a:lnSpc>
            </a:pPr>
            <a:r>
              <a:rPr lang="en-US" sz="2800" dirty="0"/>
              <a:t>Imagine three jobs arrive in the system, A, B, and C, at the same time (</a:t>
            </a:r>
            <a:r>
              <a:rPr lang="en-US" sz="2800" i="1" dirty="0" err="1"/>
              <a:t>T</a:t>
            </a:r>
            <a:r>
              <a:rPr lang="en-US" sz="2800" i="1" baseline="-25000" dirty="0" err="1"/>
              <a:t>arrival</a:t>
            </a:r>
            <a:r>
              <a:rPr lang="en-US" sz="2800" dirty="0"/>
              <a:t> = 0) </a:t>
            </a:r>
          </a:p>
          <a:p>
            <a:pPr>
              <a:lnSpc>
                <a:spcPct val="110000"/>
              </a:lnSpc>
            </a:pPr>
            <a:r>
              <a:rPr lang="en-US" sz="2800" dirty="0"/>
              <a:t>FIFO has to put some job first, let’s assume A -&gt; B -&gt; C</a:t>
            </a:r>
          </a:p>
          <a:p>
            <a:pPr>
              <a:lnSpc>
                <a:spcPct val="110000"/>
              </a:lnSpc>
            </a:pPr>
            <a:r>
              <a:rPr lang="en-US" sz="2800" dirty="0"/>
              <a:t>Assume also that each job runs for 10 seconds </a:t>
            </a:r>
          </a:p>
          <a:p>
            <a:pPr>
              <a:lnSpc>
                <a:spcPct val="110000"/>
              </a:lnSpc>
            </a:pPr>
            <a:r>
              <a:rPr lang="en-US" sz="2800" dirty="0"/>
              <a:t>What will the average turnaround time be for these jobs?</a:t>
            </a:r>
            <a:endParaRPr lang="th-TH" sz="2800" dirty="0"/>
          </a:p>
        </p:txBody>
      </p:sp>
      <p:pic>
        <p:nvPicPr>
          <p:cNvPr id="1026" name="Picture 2"/>
          <p:cNvPicPr>
            <a:picLocks noChangeAspect="1" noChangeArrowheads="1"/>
          </p:cNvPicPr>
          <p:nvPr/>
        </p:nvPicPr>
        <p:blipFill>
          <a:blip r:embed="rId2" cstate="print"/>
          <a:srcRect l="18333" t="59259" r="60000" b="25186"/>
          <a:stretch>
            <a:fillRect/>
          </a:stretch>
        </p:blipFill>
        <p:spPr bwMode="auto">
          <a:xfrm>
            <a:off x="2743200" y="4267200"/>
            <a:ext cx="3962400" cy="1600200"/>
          </a:xfrm>
          <a:prstGeom prst="rect">
            <a:avLst/>
          </a:prstGeom>
          <a:noFill/>
          <a:ln w="9525">
            <a:noFill/>
            <a:miter lim="800000"/>
            <a:headEnd/>
            <a:tailEnd/>
          </a:ln>
        </p:spPr>
      </p:pic>
      <p:sp>
        <p:nvSpPr>
          <p:cNvPr id="5" name="TextBox 4"/>
          <p:cNvSpPr txBox="1"/>
          <p:nvPr/>
        </p:nvSpPr>
        <p:spPr>
          <a:xfrm>
            <a:off x="3429000" y="5943600"/>
            <a:ext cx="3048000" cy="369332"/>
          </a:xfrm>
          <a:prstGeom prst="rect">
            <a:avLst/>
          </a:prstGeom>
          <a:noFill/>
        </p:spPr>
        <p:txBody>
          <a:bodyPr wrap="square" rtlCol="0">
            <a:spAutoFit/>
          </a:bodyPr>
          <a:lstStyle/>
          <a:p>
            <a:r>
              <a:rPr lang="en-US" dirty="0"/>
              <a:t>(10+20+30)/3 = 20 seconds</a:t>
            </a:r>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FIFO’s Drawback</a:t>
            </a:r>
            <a:endParaRPr lang="th-TH" dirty="0"/>
          </a:p>
        </p:txBody>
      </p:sp>
      <p:sp>
        <p:nvSpPr>
          <p:cNvPr id="3" name="Content Placeholder 2"/>
          <p:cNvSpPr>
            <a:spLocks noGrp="1"/>
          </p:cNvSpPr>
          <p:nvPr>
            <p:ph idx="1"/>
          </p:nvPr>
        </p:nvSpPr>
        <p:spPr>
          <a:xfrm>
            <a:off x="457200" y="1219200"/>
            <a:ext cx="8229600" cy="5562600"/>
          </a:xfrm>
        </p:spPr>
        <p:txBody>
          <a:bodyPr>
            <a:normAutofit fontScale="92500"/>
          </a:bodyPr>
          <a:lstStyle/>
          <a:p>
            <a:r>
              <a:rPr lang="en-US" sz="3500" dirty="0"/>
              <a:t>Let’s again assume three jobs (A, B, and C), but this time A runs for 100 seconds while B and C run for 10 each</a:t>
            </a:r>
          </a:p>
          <a:p>
            <a:endParaRPr lang="en-US" sz="3500" dirty="0"/>
          </a:p>
          <a:p>
            <a:endParaRPr lang="en-US" sz="3500" dirty="0"/>
          </a:p>
          <a:p>
            <a:endParaRPr lang="en-US" sz="3500" dirty="0"/>
          </a:p>
          <a:p>
            <a:endParaRPr lang="en-US" sz="3500" dirty="0"/>
          </a:p>
          <a:p>
            <a:r>
              <a:rPr lang="en-US" sz="3500" dirty="0"/>
              <a:t>Problem: a number of relatively-short potential consumers of a resource get queued behind a heavyweight resource consumer</a:t>
            </a:r>
            <a:endParaRPr lang="th-TH" sz="3500" dirty="0"/>
          </a:p>
          <a:p>
            <a:pPr>
              <a:buNone/>
            </a:pPr>
            <a:endParaRPr lang="th-TH" dirty="0"/>
          </a:p>
        </p:txBody>
      </p:sp>
      <p:sp>
        <p:nvSpPr>
          <p:cNvPr id="5" name="TextBox 4"/>
          <p:cNvSpPr txBox="1"/>
          <p:nvPr/>
        </p:nvSpPr>
        <p:spPr>
          <a:xfrm>
            <a:off x="2667000" y="4648200"/>
            <a:ext cx="3962400" cy="461665"/>
          </a:xfrm>
          <a:prstGeom prst="rect">
            <a:avLst/>
          </a:prstGeom>
          <a:noFill/>
        </p:spPr>
        <p:txBody>
          <a:bodyPr wrap="square" rtlCol="0">
            <a:spAutoFit/>
          </a:bodyPr>
          <a:lstStyle/>
          <a:p>
            <a:pPr algn="ctr"/>
            <a:r>
              <a:rPr lang="en-US" sz="2400" dirty="0"/>
              <a:t>(100+110+120)/3 = 110</a:t>
            </a:r>
            <a:endParaRPr lang="th-TH" sz="2400" dirty="0"/>
          </a:p>
        </p:txBody>
      </p:sp>
      <p:sp>
        <p:nvSpPr>
          <p:cNvPr id="6" name="Content Placeholder 2"/>
          <p:cNvSpPr txBox="1">
            <a:spLocks/>
          </p:cNvSpPr>
          <p:nvPr/>
        </p:nvSpPr>
        <p:spPr>
          <a:xfrm>
            <a:off x="609600" y="5181600"/>
            <a:ext cx="8229600" cy="1676400"/>
          </a:xfrm>
          <a:prstGeom prst="rect">
            <a:avLst/>
          </a:prstGeom>
        </p:spPr>
        <p:txBody>
          <a:bodyPr vert="horz" lIns="91440" tIns="45720" rIns="91440" bIns="45720" rtlCol="0">
            <a:normAutofit/>
          </a:bodyPr>
          <a:lstStyle/>
          <a:p>
            <a:endParaRPr kumimoji="0" lang="th-TH"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4" name="Group 13"/>
          <p:cNvGrpSpPr/>
          <p:nvPr/>
        </p:nvGrpSpPr>
        <p:grpSpPr>
          <a:xfrm>
            <a:off x="2667000" y="2814935"/>
            <a:ext cx="4038600" cy="1676400"/>
            <a:chOff x="2667000" y="2814935"/>
            <a:chExt cx="4038600" cy="1676400"/>
          </a:xfrm>
        </p:grpSpPr>
        <p:pic>
          <p:nvPicPr>
            <p:cNvPr id="2050" name="Picture 2"/>
            <p:cNvPicPr>
              <a:picLocks noChangeAspect="1" noChangeArrowheads="1"/>
            </p:cNvPicPr>
            <p:nvPr/>
          </p:nvPicPr>
          <p:blipFill>
            <a:blip r:embed="rId2" cstate="print"/>
            <a:srcRect l="21667" t="48148" r="56250" b="35556"/>
            <a:stretch>
              <a:fillRect/>
            </a:stretch>
          </p:blipFill>
          <p:spPr bwMode="auto">
            <a:xfrm>
              <a:off x="2667000" y="2814935"/>
              <a:ext cx="4038600" cy="1676400"/>
            </a:xfrm>
            <a:prstGeom prst="rect">
              <a:avLst/>
            </a:prstGeom>
            <a:noFill/>
            <a:ln w="9525">
              <a:noFill/>
              <a:miter lim="800000"/>
              <a:headEnd/>
              <a:tailEnd/>
            </a:ln>
          </p:spPr>
        </p:pic>
        <p:sp>
          <p:nvSpPr>
            <p:cNvPr id="8" name="TextBox 7"/>
            <p:cNvSpPr txBox="1">
              <a:spLocks noChangeAspect="1"/>
            </p:cNvSpPr>
            <p:nvPr/>
          </p:nvSpPr>
          <p:spPr>
            <a:xfrm>
              <a:off x="3048000" y="3008376"/>
              <a:ext cx="192024" cy="192024"/>
            </a:xfrm>
            <a:prstGeom prst="rect">
              <a:avLst/>
            </a:prstGeom>
            <a:solidFill>
              <a:schemeClr val="bg1"/>
            </a:solidFill>
          </p:spPr>
          <p:txBody>
            <a:bodyPr wrap="square" rtlCol="0">
              <a:spAutoFit/>
            </a:bodyPr>
            <a:lstStyle/>
            <a:p>
              <a:endParaRPr lang="en-US" dirty="0"/>
            </a:p>
          </p:txBody>
        </p:sp>
        <p:cxnSp>
          <p:nvCxnSpPr>
            <p:cNvPr id="12" name="Straight Arrow Connector 11"/>
            <p:cNvCxnSpPr/>
            <p:nvPr/>
          </p:nvCxnSpPr>
          <p:spPr>
            <a:xfrm>
              <a:off x="2819400" y="3048000"/>
              <a:ext cx="0" cy="1828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Job First (SJF)</a:t>
            </a:r>
            <a:endParaRPr lang="th-TH"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Policy: Run the shortest job first, then the next shortest, and so on</a:t>
            </a:r>
          </a:p>
          <a:p>
            <a:endParaRPr lang="en-US" dirty="0"/>
          </a:p>
          <a:p>
            <a:endParaRPr lang="en-US" dirty="0"/>
          </a:p>
          <a:p>
            <a:endParaRPr lang="en-US" dirty="0"/>
          </a:p>
          <a:p>
            <a:endParaRPr lang="en-US" dirty="0"/>
          </a:p>
          <a:p>
            <a:endParaRPr lang="en-US" dirty="0"/>
          </a:p>
          <a:p>
            <a:pPr>
              <a:lnSpc>
                <a:spcPct val="120000"/>
              </a:lnSpc>
            </a:pPr>
            <a:r>
              <a:rPr lang="en-US" dirty="0"/>
              <a:t>Average turnaround time becomes 50</a:t>
            </a:r>
          </a:p>
          <a:p>
            <a:pPr>
              <a:lnSpc>
                <a:spcPct val="120000"/>
              </a:lnSpc>
            </a:pPr>
            <a:r>
              <a:rPr lang="en-US" dirty="0"/>
              <a:t>Given assumptions about jobs all arriving at the same time, SJF is indeed optimal</a:t>
            </a:r>
            <a:endParaRPr lang="th-TH" dirty="0"/>
          </a:p>
        </p:txBody>
      </p:sp>
      <p:pic>
        <p:nvPicPr>
          <p:cNvPr id="3074" name="Picture 2"/>
          <p:cNvPicPr>
            <a:picLocks noChangeAspect="1" noChangeArrowheads="1"/>
          </p:cNvPicPr>
          <p:nvPr/>
        </p:nvPicPr>
        <p:blipFill>
          <a:blip r:embed="rId2" cstate="print"/>
          <a:srcRect l="18333" t="62222" r="60000" b="22222"/>
          <a:stretch>
            <a:fillRect/>
          </a:stretch>
        </p:blipFill>
        <p:spPr bwMode="auto">
          <a:xfrm>
            <a:off x="2743200" y="2514600"/>
            <a:ext cx="3962400" cy="1600200"/>
          </a:xfrm>
          <a:prstGeom prst="rect">
            <a:avLst/>
          </a:prstGeom>
          <a:noFill/>
          <a:ln w="9525">
            <a:noFill/>
            <a:miter lim="800000"/>
            <a:headEnd/>
            <a:tailEnd/>
          </a:ln>
        </p:spPr>
      </p:pic>
      <p:sp>
        <p:nvSpPr>
          <p:cNvPr id="4" name="TextBox 3"/>
          <p:cNvSpPr txBox="1"/>
          <p:nvPr/>
        </p:nvSpPr>
        <p:spPr>
          <a:xfrm>
            <a:off x="3200400" y="4114800"/>
            <a:ext cx="3124200" cy="461665"/>
          </a:xfrm>
          <a:prstGeom prst="rect">
            <a:avLst/>
          </a:prstGeom>
          <a:noFill/>
        </p:spPr>
        <p:txBody>
          <a:bodyPr wrap="square" rtlCol="0">
            <a:spAutoFit/>
          </a:bodyPr>
          <a:lstStyle/>
          <a:p>
            <a:pPr algn="ctr"/>
            <a:r>
              <a:rPr lang="en-US" sz="2400" dirty="0"/>
              <a:t>(10+20+120)/3 = 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More Realistic Situations</a:t>
            </a:r>
            <a:endParaRPr lang="th-TH" dirty="0"/>
          </a:p>
        </p:txBody>
      </p:sp>
      <p:sp>
        <p:nvSpPr>
          <p:cNvPr id="3" name="Content Placeholder 2"/>
          <p:cNvSpPr>
            <a:spLocks noGrp="1"/>
          </p:cNvSpPr>
          <p:nvPr>
            <p:ph idx="1"/>
          </p:nvPr>
        </p:nvSpPr>
        <p:spPr>
          <a:xfrm>
            <a:off x="457200" y="1752600"/>
            <a:ext cx="8229600" cy="4525963"/>
          </a:xfrm>
        </p:spPr>
        <p:txBody>
          <a:bodyPr/>
          <a:lstStyle/>
          <a:p>
            <a:r>
              <a:rPr lang="en-US" dirty="0"/>
              <a:t>What if jobs can arrive at any time instead of all at once and can run for different lengths </a:t>
            </a:r>
          </a:p>
          <a:p>
            <a:pPr lvl="1"/>
            <a:r>
              <a:rPr lang="en-US" dirty="0"/>
              <a:t>A arrives at t = 0 and needs to run for 100 seconds</a:t>
            </a:r>
          </a:p>
          <a:p>
            <a:pPr lvl="1"/>
            <a:r>
              <a:rPr lang="en-US" dirty="0"/>
              <a:t>B and C arrive at t = 10 and each needs to run for 10 seconds</a:t>
            </a:r>
          </a:p>
          <a:p>
            <a:pPr lvl="1"/>
            <a:r>
              <a:rPr lang="en-US" dirty="0"/>
              <a:t>What is turnaround time?</a:t>
            </a:r>
          </a:p>
          <a:p>
            <a:pPr lvl="1"/>
            <a:r>
              <a:rPr lang="en-US" dirty="0"/>
              <a:t>(100+(110-10)+(120-10))/3= 103.33</a:t>
            </a:r>
          </a:p>
          <a:p>
            <a:r>
              <a:rPr lang="en-US" dirty="0"/>
              <a:t>What can a scheduler do?</a:t>
            </a:r>
          </a:p>
          <a:p>
            <a:endParaRPr lang="th-T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a:t>Shortest Time-to-Completion First (STCF)</a:t>
            </a:r>
            <a:endParaRPr lang="th-TH" dirty="0"/>
          </a:p>
        </p:txBody>
      </p:sp>
      <p:sp>
        <p:nvSpPr>
          <p:cNvPr id="3" name="Content Placeholder 2"/>
          <p:cNvSpPr>
            <a:spLocks noGrp="1"/>
          </p:cNvSpPr>
          <p:nvPr>
            <p:ph idx="1"/>
          </p:nvPr>
        </p:nvSpPr>
        <p:spPr>
          <a:xfrm>
            <a:off x="457200" y="1828800"/>
            <a:ext cx="8229600" cy="4525963"/>
          </a:xfrm>
        </p:spPr>
        <p:txBody>
          <a:bodyPr>
            <a:normAutofit fontScale="92500" lnSpcReduction="20000"/>
          </a:bodyPr>
          <a:lstStyle/>
          <a:p>
            <a:pPr>
              <a:lnSpc>
                <a:spcPct val="110000"/>
              </a:lnSpc>
            </a:pPr>
            <a:r>
              <a:rPr lang="en-US" dirty="0"/>
              <a:t>With mechanisms like timer interrupts and context switching, the scheduler can preempt job A and decide to run another job</a:t>
            </a:r>
          </a:p>
          <a:p>
            <a:pPr>
              <a:lnSpc>
                <a:spcPct val="110000"/>
              </a:lnSpc>
            </a:pPr>
            <a:r>
              <a:rPr lang="en-US" dirty="0"/>
              <a:t>SJF is a non-preemptive scheduler</a:t>
            </a:r>
          </a:p>
          <a:p>
            <a:pPr>
              <a:lnSpc>
                <a:spcPct val="110000"/>
              </a:lnSpc>
            </a:pPr>
            <a:r>
              <a:rPr lang="en-US" dirty="0"/>
              <a:t>All modern schedulers are </a:t>
            </a:r>
            <a:r>
              <a:rPr lang="en-US" dirty="0">
                <a:solidFill>
                  <a:srgbClr val="C00000"/>
                </a:solidFill>
              </a:rPr>
              <a:t>preemptive</a:t>
            </a:r>
            <a:endParaRPr lang="en-US" b="1" dirty="0">
              <a:solidFill>
                <a:srgbClr val="C00000"/>
              </a:solidFill>
            </a:endParaRPr>
          </a:p>
          <a:p>
            <a:pPr>
              <a:lnSpc>
                <a:spcPct val="110000"/>
              </a:lnSpc>
            </a:pPr>
            <a:r>
              <a:rPr lang="en-US" dirty="0"/>
              <a:t>STCF also known as Preemptive Shortest Job First (PSJF) – any time a new job enters the system</a:t>
            </a:r>
          </a:p>
          <a:p>
            <a:pPr lvl="1">
              <a:lnSpc>
                <a:spcPct val="110000"/>
              </a:lnSpc>
            </a:pPr>
            <a:r>
              <a:rPr lang="en-US" dirty="0"/>
              <a:t>STCF/PSJF determines of the remaining jobs and new job, which has the least time left </a:t>
            </a:r>
          </a:p>
          <a:p>
            <a:pPr lvl="1">
              <a:lnSpc>
                <a:spcPct val="110000"/>
              </a:lnSpc>
            </a:pPr>
            <a:r>
              <a:rPr lang="en-US" dirty="0"/>
              <a:t>then schedules that 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3905</Words>
  <Application>Microsoft Office PowerPoint</Application>
  <PresentationFormat>On-screen Show (4:3)</PresentationFormat>
  <Paragraphs>347</Paragraphs>
  <Slides>43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Angsana New</vt:lpstr>
      <vt:lpstr>Arial</vt:lpstr>
      <vt:lpstr>Calibri</vt:lpstr>
      <vt:lpstr>Cordia New</vt:lpstr>
      <vt:lpstr>Office Theme</vt:lpstr>
      <vt:lpstr>CPE334 Operating Systems Lecture 3: Scheduling</vt:lpstr>
      <vt:lpstr>Scheduling</vt:lpstr>
      <vt:lpstr>Workload</vt:lpstr>
      <vt:lpstr>Scheduling Metrics</vt:lpstr>
      <vt:lpstr>First In, First Out (FIFO) (First Come, First Served)</vt:lpstr>
      <vt:lpstr>FIFO’s Drawback</vt:lpstr>
      <vt:lpstr>Shortest Job First (SJF)</vt:lpstr>
      <vt:lpstr>More Realistic Situations</vt:lpstr>
      <vt:lpstr>Shortest Time-to-Completion First (STCF)</vt:lpstr>
      <vt:lpstr>STCF’s example</vt:lpstr>
      <vt:lpstr>Response Time</vt:lpstr>
      <vt:lpstr>Round Robin (RR)</vt:lpstr>
      <vt:lpstr>Comparison of Response Time</vt:lpstr>
      <vt:lpstr>Time Slice</vt:lpstr>
      <vt:lpstr>Amortization</vt:lpstr>
      <vt:lpstr>Turnaround Time vs. Response Time</vt:lpstr>
      <vt:lpstr>Incorporating I/O</vt:lpstr>
      <vt:lpstr>An Example With I/O Requests (1)</vt:lpstr>
      <vt:lpstr>An Example With I/O Requests (2)</vt:lpstr>
      <vt:lpstr>The Question</vt:lpstr>
      <vt:lpstr>The Multi-Level Feedback Queue (MLFQ)</vt:lpstr>
      <vt:lpstr>MLFQ Rules</vt:lpstr>
      <vt:lpstr>MLFQ Example</vt:lpstr>
      <vt:lpstr>How to Change Priority</vt:lpstr>
      <vt:lpstr>One Long Running Job</vt:lpstr>
      <vt:lpstr>Two Jobs</vt:lpstr>
      <vt:lpstr>A Mixed I/O-Intensive and CPU-Intensive Workload</vt:lpstr>
      <vt:lpstr>Problems with the Current MLFQ</vt:lpstr>
      <vt:lpstr>The Priority Boost</vt:lpstr>
      <vt:lpstr>Better Accounting </vt:lpstr>
      <vt:lpstr>How to Parameterize such a Scheduler </vt:lpstr>
      <vt:lpstr>The Final Rules</vt:lpstr>
      <vt:lpstr>MLFQ Summary</vt:lpstr>
      <vt:lpstr>Proportional-Share Scheduling</vt:lpstr>
      <vt:lpstr>Tickets Represent Your Share</vt:lpstr>
      <vt:lpstr>Holding a Lottery</vt:lpstr>
      <vt:lpstr>Ticket Mechanisms: Ticket Currency</vt:lpstr>
      <vt:lpstr>Ticket Mechanisms: Ticket Transfer</vt:lpstr>
      <vt:lpstr>Ticket Mechanisms: Ticket Inflation</vt:lpstr>
      <vt:lpstr>Implementation</vt:lpstr>
      <vt:lpstr>PowerPoint Presentation</vt:lpstr>
      <vt:lpstr>How to Assign Tickets to Jobs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Scheduling</dc:title>
  <dc:creator>Tiranee; Steve</dc:creator>
  <cp:lastModifiedBy>Steve</cp:lastModifiedBy>
  <cp:revision>172</cp:revision>
  <dcterms:created xsi:type="dcterms:W3CDTF">2006-08-16T00:00:00Z</dcterms:created>
  <dcterms:modified xsi:type="dcterms:W3CDTF">2017-01-22T02:52:55Z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