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6"/>
  </p:notesMasterIdLst>
  <p:sldIdLst>
    <p:sldId id="256" r:id="rId2"/>
    <p:sldId id="257" r:id="rId3"/>
    <p:sldId id="258" r:id="rId4"/>
    <p:sldId id="259" r:id="rId5"/>
    <p:sldId id="260" r:id="rId6"/>
    <p:sldId id="261" r:id="rId7"/>
    <p:sldId id="262" r:id="rId8"/>
    <p:sldId id="263" r:id="rId9"/>
    <p:sldId id="343" r:id="rId10"/>
    <p:sldId id="327" r:id="rId11"/>
    <p:sldId id="328" r:id="rId12"/>
    <p:sldId id="329" r:id="rId13"/>
    <p:sldId id="330" r:id="rId14"/>
    <p:sldId id="264" r:id="rId15"/>
    <p:sldId id="265" r:id="rId16"/>
    <p:sldId id="266" r:id="rId17"/>
    <p:sldId id="267" r:id="rId18"/>
    <p:sldId id="268" r:id="rId19"/>
    <p:sldId id="269" r:id="rId20"/>
    <p:sldId id="270" r:id="rId21"/>
    <p:sldId id="271" r:id="rId22"/>
    <p:sldId id="272" r:id="rId23"/>
    <p:sldId id="273" r:id="rId24"/>
    <p:sldId id="274" r:id="rId25"/>
    <p:sldId id="331" r:id="rId26"/>
    <p:sldId id="332" r:id="rId27"/>
    <p:sldId id="333" r:id="rId28"/>
    <p:sldId id="334" r:id="rId29"/>
    <p:sldId id="345" r:id="rId30"/>
    <p:sldId id="275" r:id="rId31"/>
    <p:sldId id="276" r:id="rId32"/>
    <p:sldId id="277" r:id="rId33"/>
    <p:sldId id="278" r:id="rId34"/>
    <p:sldId id="342" r:id="rId35"/>
    <p:sldId id="279" r:id="rId36"/>
    <p:sldId id="280" r:id="rId37"/>
    <p:sldId id="281" r:id="rId38"/>
    <p:sldId id="346" r:id="rId39"/>
    <p:sldId id="336" r:id="rId40"/>
    <p:sldId id="282" r:id="rId41"/>
    <p:sldId id="283" r:id="rId42"/>
    <p:sldId id="284" r:id="rId43"/>
    <p:sldId id="285" r:id="rId44"/>
    <p:sldId id="286" r:id="rId45"/>
    <p:sldId id="322" r:id="rId46"/>
    <p:sldId id="288" r:id="rId47"/>
    <p:sldId id="289" r:id="rId48"/>
    <p:sldId id="290" r:id="rId49"/>
    <p:sldId id="291" r:id="rId50"/>
    <p:sldId id="292" r:id="rId51"/>
    <p:sldId id="293" r:id="rId52"/>
    <p:sldId id="295" r:id="rId53"/>
    <p:sldId id="294" r:id="rId54"/>
    <p:sldId id="296" r:id="rId55"/>
    <p:sldId id="297" r:id="rId56"/>
    <p:sldId id="344" r:id="rId57"/>
    <p:sldId id="298" r:id="rId58"/>
    <p:sldId id="326" r:id="rId59"/>
    <p:sldId id="299" r:id="rId60"/>
    <p:sldId id="323" r:id="rId61"/>
    <p:sldId id="301" r:id="rId62"/>
    <p:sldId id="324" r:id="rId63"/>
    <p:sldId id="325"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38" r:id="rId79"/>
    <p:sldId id="341" r:id="rId80"/>
    <p:sldId id="348" r:id="rId81"/>
    <p:sldId id="318" r:id="rId82"/>
    <p:sldId id="319" r:id="rId83"/>
    <p:sldId id="320" r:id="rId84"/>
    <p:sldId id="321"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2023/9/15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pPr/>
              <a:t>2023/9/15</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100"/>
            <a:ext cx="8229600" cy="1384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05000"/>
            <a:ext cx="40386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905000"/>
            <a:ext cx="4038600" cy="4114800"/>
          </a:xfrm>
        </p:spPr>
        <p:txBody>
          <a:bodyPr/>
          <a:lstStyle/>
          <a:p>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E980DD9-86D0-4830-8CED-7F38FAD9F71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chemeClr val="bg1"/>
                </a:solidFill>
                <a:latin typeface="黑体" panose="02010609060101010101" pitchFamily="49" charset="-122"/>
                <a:ea typeface="黑体" panose="02010609060101010101" pitchFamily="49" charset="-122"/>
              </a:rPr>
              <a:pPr/>
              <a:t>2023/9/15</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2023/9/15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2023/9/15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2023/9/15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2023/9/15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2023/9/15</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2023/9/15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pPr/>
              <a:t>2023/9/15</a:t>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9577" y="907764"/>
            <a:ext cx="5648623" cy="1204306"/>
          </a:xfrm>
        </p:spPr>
        <p:txBody>
          <a:bodyPr/>
          <a:lstStyle/>
          <a:p>
            <a:r>
              <a:rPr lang="zh-CN" altLang="zh-CN" sz="4400" b="1" dirty="0" smtClean="0"/>
              <a:t>第</a:t>
            </a:r>
            <a:r>
              <a:rPr lang="en-US" altLang="zh-CN" sz="4400" b="1" dirty="0" smtClean="0"/>
              <a:t>2</a:t>
            </a:r>
            <a:r>
              <a:rPr lang="zh-CN" altLang="zh-CN" sz="4400" b="1" dirty="0" smtClean="0"/>
              <a:t>章 </a:t>
            </a:r>
            <a:r>
              <a:rPr lang="en-US" altLang="zh-CN" sz="4400" b="1" dirty="0" smtClean="0"/>
              <a:t> </a:t>
            </a:r>
            <a:r>
              <a:rPr lang="zh-CN" altLang="zh-CN" sz="4400" b="1" dirty="0" smtClean="0"/>
              <a:t>线性表</a:t>
            </a:r>
            <a:endParaRPr lang="zh-CN" altLang="en-US" sz="440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3131840" y="2564904"/>
            <a:ext cx="6012161" cy="3240360"/>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smtClean="0"/>
              <a:t>(</a:t>
            </a:r>
            <a:r>
              <a:rPr lang="en-US" altLang="zh-CN" sz="2000" dirty="0"/>
              <a:t>1</a:t>
            </a:r>
            <a:r>
              <a:rPr lang="en-US" altLang="zh-CN" sz="2000" dirty="0" smtClean="0"/>
              <a:t>) </a:t>
            </a:r>
            <a:r>
              <a:rPr lang="zh-CN" altLang="zh-CN" sz="2000" dirty="0" smtClean="0"/>
              <a:t>熟悉</a:t>
            </a:r>
            <a:r>
              <a:rPr lang="zh-CN" altLang="zh-CN" sz="2000" dirty="0"/>
              <a:t>线性表的定义；</a:t>
            </a:r>
          </a:p>
          <a:p>
            <a:r>
              <a:rPr lang="en-US" altLang="zh-CN" sz="2000" dirty="0"/>
              <a:t>(2) </a:t>
            </a:r>
            <a:r>
              <a:rPr lang="zh-CN" altLang="zh-CN" sz="2000" dirty="0"/>
              <a:t>掌握线性表在顺序存储结构上实现的基本操作：插入和删除算法；</a:t>
            </a:r>
          </a:p>
          <a:p>
            <a:r>
              <a:rPr lang="en-US" altLang="zh-CN" sz="2000" dirty="0"/>
              <a:t>(3) </a:t>
            </a:r>
            <a:r>
              <a:rPr lang="zh-CN" altLang="zh-CN" sz="2000" dirty="0"/>
              <a:t>熟练掌握线性表在链式存储结构中的基本操作，并能在实际中选用适当的链表结构；</a:t>
            </a:r>
          </a:p>
          <a:p>
            <a:r>
              <a:rPr lang="en-US" altLang="zh-CN" sz="2000" dirty="0"/>
              <a:t>(4) </a:t>
            </a:r>
            <a:r>
              <a:rPr lang="zh-CN" altLang="zh-CN" sz="2000" dirty="0"/>
              <a:t>了解两种存储结构的特点及其适用场合；</a:t>
            </a:r>
          </a:p>
          <a:p>
            <a:r>
              <a:rPr lang="en-US" altLang="zh-CN" sz="2000" dirty="0"/>
              <a:t>(5) </a:t>
            </a:r>
            <a:r>
              <a:rPr lang="zh-CN" altLang="zh-CN" sz="2000" dirty="0"/>
              <a:t>了解特殊线性表广义表、字符串</a:t>
            </a:r>
            <a:r>
              <a:rPr lang="zh-CN" altLang="zh-CN" sz="2000" dirty="0" smtClean="0"/>
              <a:t>。</a:t>
            </a:r>
            <a:endParaRPr lang="zh-CN" altLang="zh-CN" sz="2000" dirty="0"/>
          </a:p>
        </p:txBody>
      </p:sp>
      <p:sp>
        <p:nvSpPr>
          <p:cNvPr id="7" name="副标题 2"/>
          <p:cNvSpPr txBox="1">
            <a:spLocks/>
          </p:cNvSpPr>
          <p:nvPr/>
        </p:nvSpPr>
        <p:spPr>
          <a:xfrm>
            <a:off x="3131840" y="6287414"/>
            <a:ext cx="5976664" cy="52596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2023/9/15</a:t>
            </a:fld>
            <a:endParaRPr lang="zh-CN" altLang="en-US" dirty="0"/>
          </a:p>
        </p:txBody>
      </p:sp>
    </p:spTree>
    <p:extLst>
      <p:ext uri="{BB962C8B-B14F-4D97-AF65-F5344CB8AC3E}">
        <p14:creationId xmlns=""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23528" y="1988840"/>
            <a:ext cx="8637588" cy="3124200"/>
          </a:xfrm>
        </p:spPr>
        <p:txBody>
          <a:bodyPr/>
          <a:lstStyle/>
          <a:p>
            <a:r>
              <a:rPr lang="zh-CN" altLang="en-US" sz="2800" dirty="0">
                <a:effectLst/>
                <a:latin typeface="楷体_GB2312" pitchFamily="49" charset="-122"/>
                <a:ea typeface="楷体_GB2312" pitchFamily="49" charset="-122"/>
              </a:rPr>
              <a:t>例</a:t>
            </a:r>
            <a:r>
              <a:rPr lang="en-US" altLang="zh-CN" sz="2800" dirty="0">
                <a:effectLst/>
                <a:latin typeface="楷体_GB2312" pitchFamily="49" charset="-122"/>
                <a:ea typeface="楷体_GB2312" pitchFamily="49" charset="-122"/>
              </a:rPr>
              <a:t>1</a:t>
            </a:r>
            <a:r>
              <a:rPr lang="zh-CN" altLang="en-US" sz="2800" dirty="0">
                <a:effectLst/>
                <a:latin typeface="楷体_GB2312" pitchFamily="49" charset="-122"/>
                <a:ea typeface="楷体_GB2312" pitchFamily="49" charset="-122"/>
              </a:rPr>
              <a:t>、已知一个具有</a:t>
            </a:r>
            <a:r>
              <a:rPr lang="en-US" altLang="zh-CN" sz="2800" dirty="0">
                <a:effectLst/>
                <a:latin typeface="楷体_GB2312" pitchFamily="49" charset="-122"/>
                <a:ea typeface="楷体_GB2312" pitchFamily="49" charset="-122"/>
              </a:rPr>
              <a:t>n</a:t>
            </a:r>
            <a:r>
              <a:rPr lang="zh-CN" altLang="en-US" sz="2800" dirty="0">
                <a:effectLst/>
                <a:latin typeface="楷体_GB2312" pitchFamily="49" charset="-122"/>
                <a:ea typeface="楷体_GB2312" pitchFamily="49" charset="-122"/>
              </a:rPr>
              <a:t>个数据元素的线性表</a:t>
            </a:r>
            <a:r>
              <a:rPr lang="en-US" altLang="zh-CN" sz="2800" dirty="0">
                <a:effectLst/>
                <a:latin typeface="楷体_GB2312" pitchFamily="49" charset="-122"/>
                <a:ea typeface="楷体_GB2312" pitchFamily="49" charset="-122"/>
              </a:rPr>
              <a:t>L</a:t>
            </a:r>
            <a:r>
              <a:rPr lang="zh-CN" altLang="en-US" sz="2800" dirty="0">
                <a:effectLst/>
                <a:latin typeface="楷体_GB2312" pitchFamily="49" charset="-122"/>
                <a:ea typeface="楷体_GB2312" pitchFamily="49" charset="-122"/>
              </a:rPr>
              <a:t>采用顺序存储，请写一个算法将线性表</a:t>
            </a:r>
            <a:r>
              <a:rPr lang="en-US" altLang="zh-CN" sz="2800" dirty="0">
                <a:effectLst/>
                <a:latin typeface="楷体_GB2312" pitchFamily="49" charset="-122"/>
                <a:ea typeface="楷体_GB2312" pitchFamily="49" charset="-122"/>
              </a:rPr>
              <a:t>L</a:t>
            </a:r>
            <a:r>
              <a:rPr lang="zh-CN" altLang="en-US" sz="2800" dirty="0">
                <a:effectLst/>
                <a:latin typeface="楷体_GB2312" pitchFamily="49" charset="-122"/>
                <a:ea typeface="楷体_GB2312" pitchFamily="49" charset="-122"/>
              </a:rPr>
              <a:t>中所有的元素值为奇数的数据元素移到所有的元素值为偶数的数据元素之前。</a:t>
            </a:r>
            <a:br>
              <a:rPr lang="zh-CN" altLang="en-US" sz="2800" dirty="0">
                <a:effectLst/>
                <a:latin typeface="楷体_GB2312" pitchFamily="49" charset="-122"/>
                <a:ea typeface="楷体_GB2312" pitchFamily="49" charset="-122"/>
              </a:rPr>
            </a:br>
            <a:r>
              <a:rPr lang="zh-CN" altLang="en-US" sz="2800" dirty="0">
                <a:effectLst/>
                <a:latin typeface="楷体_GB2312" pitchFamily="49" charset="-122"/>
                <a:ea typeface="楷体_GB2312" pitchFamily="49" charset="-122"/>
              </a:rPr>
              <a:t/>
            </a:r>
            <a:br>
              <a:rPr lang="zh-CN" altLang="en-US" sz="2800" dirty="0">
                <a:effectLst/>
                <a:latin typeface="楷体_GB2312" pitchFamily="49" charset="-122"/>
                <a:ea typeface="楷体_GB2312" pitchFamily="49" charset="-122"/>
              </a:rPr>
            </a:br>
            <a:r>
              <a:rPr lang="zh-CN" altLang="en-US" sz="2800" dirty="0">
                <a:effectLst/>
                <a:latin typeface="楷体_GB2312" pitchFamily="49" charset="-122"/>
                <a:ea typeface="楷体_GB2312" pitchFamily="49" charset="-122"/>
              </a:rPr>
              <a:t>  要求：</a:t>
            </a:r>
            <a:r>
              <a:rPr lang="en-US" altLang="zh-CN" sz="2800" dirty="0">
                <a:effectLst/>
                <a:latin typeface="楷体_GB2312" pitchFamily="49" charset="-122"/>
                <a:ea typeface="楷体_GB2312" pitchFamily="49" charset="-122"/>
              </a:rPr>
              <a:t>1</a:t>
            </a:r>
            <a:r>
              <a:rPr lang="zh-CN" altLang="en-US" sz="2800" dirty="0">
                <a:effectLst/>
                <a:latin typeface="楷体_GB2312" pitchFamily="49" charset="-122"/>
                <a:ea typeface="楷体_GB2312" pitchFamily="49" charset="-122"/>
              </a:rPr>
              <a:t>、算法的时间复杂度为</a:t>
            </a:r>
            <a:r>
              <a:rPr lang="en-US" altLang="zh-CN" sz="2800" dirty="0">
                <a:effectLst/>
                <a:latin typeface="楷体_GB2312" pitchFamily="49" charset="-122"/>
                <a:ea typeface="楷体_GB2312" pitchFamily="49" charset="-122"/>
              </a:rPr>
              <a:t>O(n)</a:t>
            </a:r>
            <a:r>
              <a:rPr lang="zh-CN" altLang="en-US" sz="2800" dirty="0">
                <a:effectLst/>
                <a:latin typeface="楷体_GB2312" pitchFamily="49" charset="-122"/>
                <a:ea typeface="楷体_GB2312" pitchFamily="49" charset="-122"/>
              </a:rPr>
              <a:t>。</a:t>
            </a:r>
            <a:br>
              <a:rPr lang="zh-CN" altLang="en-US" sz="2800" dirty="0">
                <a:effectLst/>
                <a:latin typeface="楷体_GB2312" pitchFamily="49" charset="-122"/>
                <a:ea typeface="楷体_GB2312" pitchFamily="49" charset="-122"/>
              </a:rPr>
            </a:br>
            <a:r>
              <a:rPr lang="zh-CN" altLang="en-US" sz="2800" dirty="0">
                <a:effectLst/>
                <a:latin typeface="楷体_GB2312" pitchFamily="49" charset="-122"/>
                <a:ea typeface="楷体_GB2312" pitchFamily="49" charset="-122"/>
              </a:rPr>
              <a:t>        </a:t>
            </a:r>
            <a:r>
              <a:rPr lang="en-US" altLang="zh-CN" sz="2800" dirty="0">
                <a:effectLst/>
                <a:latin typeface="楷体_GB2312" pitchFamily="49" charset="-122"/>
                <a:ea typeface="楷体_GB2312" pitchFamily="49" charset="-122"/>
              </a:rPr>
              <a:t>2</a:t>
            </a:r>
            <a:r>
              <a:rPr lang="zh-CN" altLang="en-US" sz="2800" dirty="0">
                <a:effectLst/>
                <a:latin typeface="楷体_GB2312" pitchFamily="49" charset="-122"/>
                <a:ea typeface="楷体_GB2312" pitchFamily="49" charset="-122"/>
              </a:rPr>
              <a:t>、算法的空间复杂度为</a:t>
            </a:r>
            <a:r>
              <a:rPr lang="en-US" altLang="zh-CN" sz="2800" dirty="0">
                <a:effectLst/>
                <a:latin typeface="楷体_GB2312" pitchFamily="49" charset="-122"/>
                <a:ea typeface="楷体_GB2312" pitchFamily="49" charset="-122"/>
              </a:rPr>
              <a:t>O(1)</a:t>
            </a:r>
            <a:r>
              <a:rPr lang="zh-CN" altLang="en-US" sz="2800" dirty="0">
                <a:effectLst/>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55576" y="692696"/>
            <a:ext cx="7010400" cy="609600"/>
          </a:xfrm>
        </p:spPr>
        <p:txBody>
          <a:bodyPr/>
          <a:lstStyle/>
          <a:p>
            <a:r>
              <a:rPr lang="zh-CN" altLang="en-US" sz="3200" dirty="0">
                <a:solidFill>
                  <a:srgbClr val="B3582B"/>
                </a:solidFill>
                <a:effectLst/>
                <a:latin typeface="楷体_GB2312" pitchFamily="49" charset="-122"/>
                <a:ea typeface="楷体_GB2312" pitchFamily="49" charset="-122"/>
              </a:rPr>
              <a:t>根据问题要求，解决的方法是：</a:t>
            </a:r>
            <a:r>
              <a:rPr lang="zh-CN" altLang="en-US" dirty="0">
                <a:solidFill>
                  <a:srgbClr val="B3582B"/>
                </a:solidFill>
                <a:latin typeface="楷体_GB2312" pitchFamily="49" charset="-122"/>
                <a:ea typeface="楷体_GB2312" pitchFamily="49" charset="-122"/>
              </a:rPr>
              <a:t> </a:t>
            </a:r>
          </a:p>
        </p:txBody>
      </p:sp>
      <p:sp>
        <p:nvSpPr>
          <p:cNvPr id="76803" name="Rectangle 3"/>
          <p:cNvSpPr>
            <a:spLocks noGrp="1" noChangeArrowheads="1"/>
          </p:cNvSpPr>
          <p:nvPr>
            <p:ph type="body" idx="1"/>
          </p:nvPr>
        </p:nvSpPr>
        <p:spPr>
          <a:xfrm>
            <a:off x="323528" y="1340768"/>
            <a:ext cx="8382000" cy="4343400"/>
          </a:xfrm>
        </p:spPr>
        <p:txBody>
          <a:bodyPr>
            <a:normAutofit/>
          </a:bodyPr>
          <a:lstStyle/>
          <a:p>
            <a:r>
              <a:rPr lang="en-US" altLang="zh-CN" b="0" dirty="0" smtClean="0">
                <a:effectLst/>
                <a:latin typeface="+mj-ea"/>
                <a:ea typeface="+mj-ea"/>
              </a:rPr>
              <a:t>S</a:t>
            </a:r>
            <a:r>
              <a:rPr lang="en-US" altLang="zh-CN" b="0" baseline="-25000" dirty="0" smtClean="0">
                <a:effectLst/>
                <a:latin typeface="+mj-ea"/>
                <a:ea typeface="+mj-ea"/>
              </a:rPr>
              <a:t>1</a:t>
            </a:r>
            <a:r>
              <a:rPr lang="zh-CN" altLang="en-US" b="0" dirty="0" smtClean="0">
                <a:effectLst/>
                <a:latin typeface="+mj-ea"/>
                <a:ea typeface="+mj-ea"/>
              </a:rPr>
              <a:t>：</a:t>
            </a:r>
            <a:r>
              <a:rPr lang="zh-CN" altLang="en-US" b="0" dirty="0">
                <a:effectLst/>
                <a:latin typeface="+mj-ea"/>
                <a:ea typeface="+mj-ea"/>
              </a:rPr>
              <a:t>设两个监视器</a:t>
            </a:r>
            <a:r>
              <a:rPr lang="en-US" altLang="zh-CN" b="0" dirty="0" err="1">
                <a:effectLst/>
                <a:latin typeface="+mj-ea"/>
                <a:ea typeface="+mj-ea"/>
              </a:rPr>
              <a:t>i</a:t>
            </a:r>
            <a:r>
              <a:rPr lang="zh-CN" altLang="en-US" b="0" dirty="0">
                <a:effectLst/>
                <a:latin typeface="+mj-ea"/>
                <a:ea typeface="+mj-ea"/>
              </a:rPr>
              <a:t>和</a:t>
            </a:r>
            <a:r>
              <a:rPr lang="en-US" altLang="zh-CN" b="0" dirty="0">
                <a:effectLst/>
                <a:latin typeface="+mj-ea"/>
                <a:ea typeface="+mj-ea"/>
              </a:rPr>
              <a:t>j</a:t>
            </a:r>
            <a:r>
              <a:rPr lang="zh-CN" altLang="en-US" b="0" dirty="0">
                <a:effectLst/>
                <a:latin typeface="+mj-ea"/>
                <a:ea typeface="+mj-ea"/>
              </a:rPr>
              <a:t>，初值</a:t>
            </a:r>
            <a:r>
              <a:rPr lang="en-US" altLang="zh-CN" b="0" dirty="0" err="1">
                <a:effectLst/>
                <a:latin typeface="+mj-ea"/>
                <a:ea typeface="+mj-ea"/>
              </a:rPr>
              <a:t>i</a:t>
            </a:r>
            <a:r>
              <a:rPr lang="zh-CN" altLang="en-US" b="0" dirty="0">
                <a:effectLst/>
                <a:latin typeface="+mj-ea"/>
                <a:ea typeface="+mj-ea"/>
              </a:rPr>
              <a:t>＝</a:t>
            </a:r>
            <a:r>
              <a:rPr lang="en-US" altLang="zh-CN" b="0" dirty="0">
                <a:effectLst/>
                <a:latin typeface="+mj-ea"/>
                <a:ea typeface="+mj-ea"/>
              </a:rPr>
              <a:t>0</a:t>
            </a:r>
            <a:r>
              <a:rPr lang="zh-CN" altLang="en-US" b="0" dirty="0">
                <a:effectLst/>
                <a:latin typeface="+mj-ea"/>
                <a:ea typeface="+mj-ea"/>
              </a:rPr>
              <a:t>，</a:t>
            </a:r>
            <a:r>
              <a:rPr lang="en-US" altLang="zh-CN" b="0" dirty="0">
                <a:effectLst/>
                <a:latin typeface="+mj-ea"/>
                <a:ea typeface="+mj-ea"/>
              </a:rPr>
              <a:t>j</a:t>
            </a:r>
            <a:r>
              <a:rPr lang="zh-CN" altLang="en-US" b="0" dirty="0">
                <a:effectLst/>
                <a:latin typeface="+mj-ea"/>
                <a:ea typeface="+mj-ea"/>
              </a:rPr>
              <a:t>＝</a:t>
            </a:r>
            <a:r>
              <a:rPr lang="en-US" altLang="zh-CN" b="0" dirty="0">
                <a:effectLst/>
                <a:latin typeface="+mj-ea"/>
                <a:ea typeface="+mj-ea"/>
              </a:rPr>
              <a:t>n - 1</a:t>
            </a:r>
            <a:r>
              <a:rPr lang="zh-CN" altLang="en-US" b="0" dirty="0">
                <a:effectLst/>
                <a:latin typeface="+mj-ea"/>
                <a:ea typeface="+mj-ea"/>
              </a:rPr>
              <a:t>。 </a:t>
            </a:r>
          </a:p>
          <a:p>
            <a:r>
              <a:rPr lang="en-US" altLang="zh-CN" b="0" dirty="0" smtClean="0">
                <a:latin typeface="+mj-ea"/>
                <a:ea typeface="+mj-ea"/>
              </a:rPr>
              <a:t>S</a:t>
            </a:r>
            <a:r>
              <a:rPr lang="en-US" altLang="zh-CN" b="0" baseline="-25000" dirty="0" smtClean="0">
                <a:latin typeface="+mj-ea"/>
                <a:ea typeface="+mj-ea"/>
              </a:rPr>
              <a:t>2</a:t>
            </a:r>
            <a:r>
              <a:rPr lang="zh-CN" altLang="en-US" b="0" dirty="0" smtClean="0">
                <a:effectLst/>
                <a:latin typeface="+mj-ea"/>
                <a:ea typeface="+mj-ea"/>
              </a:rPr>
              <a:t>：</a:t>
            </a:r>
            <a:r>
              <a:rPr lang="zh-CN" altLang="en-US" b="0" dirty="0">
                <a:effectLst/>
                <a:latin typeface="+mj-ea"/>
                <a:ea typeface="+mj-ea"/>
              </a:rPr>
              <a:t>从监视器</a:t>
            </a:r>
            <a:r>
              <a:rPr lang="en-US" altLang="zh-CN" b="0" dirty="0" err="1">
                <a:effectLst/>
                <a:latin typeface="+mj-ea"/>
                <a:ea typeface="+mj-ea"/>
              </a:rPr>
              <a:t>i</a:t>
            </a:r>
            <a:r>
              <a:rPr lang="zh-CN" altLang="en-US" b="0" dirty="0">
                <a:effectLst/>
                <a:latin typeface="+mj-ea"/>
                <a:ea typeface="+mj-ea"/>
              </a:rPr>
              <a:t>端开始，判断线性表的第</a:t>
            </a:r>
            <a:r>
              <a:rPr lang="en-US" altLang="zh-CN" b="0" dirty="0" err="1">
                <a:effectLst/>
                <a:latin typeface="+mj-ea"/>
                <a:ea typeface="+mj-ea"/>
              </a:rPr>
              <a:t>i</a:t>
            </a:r>
            <a:r>
              <a:rPr lang="zh-CN" altLang="en-US" b="0" dirty="0">
                <a:effectLst/>
                <a:latin typeface="+mj-ea"/>
                <a:ea typeface="+mj-ea"/>
              </a:rPr>
              <a:t>个数据元素是不是奇数，若是奇数，则监视器</a:t>
            </a:r>
            <a:r>
              <a:rPr lang="en-US" altLang="zh-CN" b="0" dirty="0" err="1">
                <a:effectLst/>
                <a:latin typeface="+mj-ea"/>
                <a:ea typeface="+mj-ea"/>
              </a:rPr>
              <a:t>i</a:t>
            </a:r>
            <a:r>
              <a:rPr lang="zh-CN" altLang="en-US" b="0" dirty="0">
                <a:effectLst/>
                <a:latin typeface="+mj-ea"/>
                <a:ea typeface="+mj-ea"/>
              </a:rPr>
              <a:t>向后移； </a:t>
            </a:r>
          </a:p>
          <a:p>
            <a:r>
              <a:rPr lang="en-US" altLang="zh-CN" b="0" dirty="0" smtClean="0">
                <a:latin typeface="+mj-ea"/>
                <a:ea typeface="+mj-ea"/>
              </a:rPr>
              <a:t>S</a:t>
            </a:r>
            <a:r>
              <a:rPr lang="en-US" altLang="zh-CN" b="0" baseline="-25000" dirty="0" smtClean="0">
                <a:latin typeface="+mj-ea"/>
                <a:ea typeface="+mj-ea"/>
              </a:rPr>
              <a:t>3</a:t>
            </a:r>
            <a:r>
              <a:rPr lang="zh-CN" altLang="en-US" b="0" dirty="0" smtClean="0">
                <a:effectLst/>
                <a:latin typeface="+mj-ea"/>
                <a:ea typeface="+mj-ea"/>
              </a:rPr>
              <a:t>：</a:t>
            </a:r>
            <a:r>
              <a:rPr lang="zh-CN" altLang="en-US" b="0" dirty="0">
                <a:effectLst/>
                <a:latin typeface="+mj-ea"/>
                <a:ea typeface="+mj-ea"/>
              </a:rPr>
              <a:t>从监视器</a:t>
            </a:r>
            <a:r>
              <a:rPr lang="en-US" altLang="zh-CN" b="0" dirty="0">
                <a:effectLst/>
                <a:latin typeface="+mj-ea"/>
                <a:ea typeface="+mj-ea"/>
              </a:rPr>
              <a:t>j</a:t>
            </a:r>
            <a:r>
              <a:rPr lang="zh-CN" altLang="en-US" b="0" dirty="0">
                <a:effectLst/>
                <a:latin typeface="+mj-ea"/>
                <a:ea typeface="+mj-ea"/>
              </a:rPr>
              <a:t>端开始，判断线性表的第</a:t>
            </a:r>
            <a:r>
              <a:rPr lang="en-US" altLang="zh-CN" b="0" dirty="0">
                <a:effectLst/>
                <a:latin typeface="+mj-ea"/>
                <a:ea typeface="+mj-ea"/>
              </a:rPr>
              <a:t>j</a:t>
            </a:r>
            <a:r>
              <a:rPr lang="zh-CN" altLang="en-US" b="0" dirty="0">
                <a:effectLst/>
                <a:latin typeface="+mj-ea"/>
                <a:ea typeface="+mj-ea"/>
              </a:rPr>
              <a:t>个数据元素是不是偶数，若是偶数，则监视器</a:t>
            </a:r>
            <a:r>
              <a:rPr lang="en-US" altLang="zh-CN" b="0" dirty="0">
                <a:effectLst/>
                <a:latin typeface="+mj-ea"/>
                <a:ea typeface="+mj-ea"/>
              </a:rPr>
              <a:t>j</a:t>
            </a:r>
            <a:r>
              <a:rPr lang="zh-CN" altLang="en-US" b="0" dirty="0">
                <a:effectLst/>
                <a:latin typeface="+mj-ea"/>
                <a:ea typeface="+mj-ea"/>
              </a:rPr>
              <a:t>向前移； </a:t>
            </a:r>
          </a:p>
          <a:p>
            <a:r>
              <a:rPr lang="en-US" altLang="zh-CN" b="0" dirty="0" smtClean="0">
                <a:latin typeface="+mj-ea"/>
                <a:ea typeface="+mj-ea"/>
              </a:rPr>
              <a:t>S</a:t>
            </a:r>
            <a:r>
              <a:rPr lang="en-US" altLang="zh-CN" b="0" baseline="-25000" dirty="0" smtClean="0">
                <a:latin typeface="+mj-ea"/>
                <a:ea typeface="+mj-ea"/>
              </a:rPr>
              <a:t>4</a:t>
            </a:r>
            <a:r>
              <a:rPr lang="zh-CN" altLang="en-US" b="0" dirty="0" smtClean="0">
                <a:effectLst/>
                <a:latin typeface="+mj-ea"/>
                <a:ea typeface="+mj-ea"/>
              </a:rPr>
              <a:t>：</a:t>
            </a:r>
            <a:r>
              <a:rPr lang="zh-CN" altLang="en-US" b="0" dirty="0">
                <a:effectLst/>
                <a:latin typeface="+mj-ea"/>
                <a:ea typeface="+mj-ea"/>
              </a:rPr>
              <a:t>此时，若</a:t>
            </a:r>
            <a:r>
              <a:rPr lang="en-US" altLang="zh-CN" b="0" dirty="0" err="1">
                <a:effectLst/>
                <a:latin typeface="+mj-ea"/>
                <a:ea typeface="+mj-ea"/>
              </a:rPr>
              <a:t>i</a:t>
            </a:r>
            <a:r>
              <a:rPr lang="zh-CN" altLang="en-US" b="0" dirty="0">
                <a:effectLst/>
                <a:latin typeface="+mj-ea"/>
                <a:ea typeface="+mj-ea"/>
              </a:rPr>
              <a:t>小于</a:t>
            </a:r>
            <a:r>
              <a:rPr lang="en-US" altLang="zh-CN" b="0" dirty="0">
                <a:effectLst/>
                <a:latin typeface="+mj-ea"/>
                <a:ea typeface="+mj-ea"/>
              </a:rPr>
              <a:t>j</a:t>
            </a:r>
            <a:r>
              <a:rPr lang="zh-CN" altLang="en-US" b="0" dirty="0">
                <a:effectLst/>
                <a:latin typeface="+mj-ea"/>
                <a:ea typeface="+mj-ea"/>
              </a:rPr>
              <a:t>，则将第</a:t>
            </a:r>
            <a:r>
              <a:rPr lang="en-US" altLang="zh-CN" b="0" dirty="0" err="1">
                <a:effectLst/>
                <a:latin typeface="+mj-ea"/>
                <a:ea typeface="+mj-ea"/>
              </a:rPr>
              <a:t>i</a:t>
            </a:r>
            <a:r>
              <a:rPr lang="zh-CN" altLang="en-US" b="0" dirty="0">
                <a:effectLst/>
                <a:latin typeface="+mj-ea"/>
                <a:ea typeface="+mj-ea"/>
              </a:rPr>
              <a:t>个数据元素与第</a:t>
            </a:r>
            <a:r>
              <a:rPr lang="en-US" altLang="zh-CN" b="0" dirty="0">
                <a:effectLst/>
                <a:latin typeface="+mj-ea"/>
                <a:ea typeface="+mj-ea"/>
              </a:rPr>
              <a:t>j</a:t>
            </a:r>
            <a:r>
              <a:rPr lang="zh-CN" altLang="en-US" b="0" dirty="0">
                <a:effectLst/>
                <a:latin typeface="+mj-ea"/>
                <a:ea typeface="+mj-ea"/>
              </a:rPr>
              <a:t>个数据元素交换，同时将监视器</a:t>
            </a:r>
            <a:r>
              <a:rPr lang="en-US" altLang="zh-CN" b="0" dirty="0" err="1">
                <a:effectLst/>
                <a:latin typeface="+mj-ea"/>
                <a:ea typeface="+mj-ea"/>
              </a:rPr>
              <a:t>i</a:t>
            </a:r>
            <a:r>
              <a:rPr lang="zh-CN" altLang="en-US" b="0" dirty="0">
                <a:effectLst/>
                <a:latin typeface="+mj-ea"/>
                <a:ea typeface="+mj-ea"/>
              </a:rPr>
              <a:t>加</a:t>
            </a:r>
            <a:r>
              <a:rPr lang="en-US" altLang="zh-CN" b="0" dirty="0">
                <a:effectLst/>
                <a:latin typeface="+mj-ea"/>
                <a:ea typeface="+mj-ea"/>
              </a:rPr>
              <a:t>1</a:t>
            </a:r>
            <a:r>
              <a:rPr lang="zh-CN" altLang="en-US" b="0" dirty="0">
                <a:effectLst/>
                <a:latin typeface="+mj-ea"/>
                <a:ea typeface="+mj-ea"/>
              </a:rPr>
              <a:t>，将监视器</a:t>
            </a:r>
            <a:r>
              <a:rPr lang="en-US" altLang="zh-CN" b="0" dirty="0">
                <a:effectLst/>
                <a:latin typeface="+mj-ea"/>
                <a:ea typeface="+mj-ea"/>
              </a:rPr>
              <a:t>j</a:t>
            </a:r>
            <a:r>
              <a:rPr lang="zh-CN" altLang="en-US" b="0" dirty="0">
                <a:effectLst/>
                <a:latin typeface="+mj-ea"/>
                <a:ea typeface="+mj-ea"/>
              </a:rPr>
              <a:t>减</a:t>
            </a:r>
            <a:r>
              <a:rPr lang="en-US" altLang="zh-CN" b="0" dirty="0">
                <a:effectLst/>
                <a:latin typeface="+mj-ea"/>
                <a:ea typeface="+mj-ea"/>
              </a:rPr>
              <a:t>1</a:t>
            </a:r>
            <a:r>
              <a:rPr lang="zh-CN" altLang="en-US" b="0" dirty="0">
                <a:effectLst/>
                <a:latin typeface="+mj-ea"/>
                <a:ea typeface="+mj-ea"/>
              </a:rPr>
              <a:t>； </a:t>
            </a:r>
          </a:p>
          <a:p>
            <a:r>
              <a:rPr lang="en-US" altLang="zh-CN" b="0" dirty="0" smtClean="0">
                <a:latin typeface="+mj-ea"/>
                <a:ea typeface="+mj-ea"/>
              </a:rPr>
              <a:t>S</a:t>
            </a:r>
            <a:r>
              <a:rPr lang="en-US" altLang="zh-CN" b="0" baseline="-25000" dirty="0" smtClean="0">
                <a:latin typeface="+mj-ea"/>
                <a:ea typeface="+mj-ea"/>
              </a:rPr>
              <a:t>5</a:t>
            </a:r>
            <a:r>
              <a:rPr lang="zh-CN" altLang="en-US" b="0" dirty="0" smtClean="0">
                <a:effectLst/>
                <a:latin typeface="+mj-ea"/>
                <a:ea typeface="+mj-ea"/>
              </a:rPr>
              <a:t>：</a:t>
            </a:r>
            <a:r>
              <a:rPr lang="zh-CN" altLang="en-US" b="0" dirty="0">
                <a:effectLst/>
                <a:latin typeface="+mj-ea"/>
                <a:ea typeface="+mj-ea"/>
              </a:rPr>
              <a:t>重复执行第</a:t>
            </a:r>
            <a:r>
              <a:rPr lang="en-US" altLang="zh-CN" b="0" dirty="0">
                <a:effectLst/>
                <a:latin typeface="+mj-ea"/>
                <a:ea typeface="+mj-ea"/>
              </a:rPr>
              <a:t>2</a:t>
            </a:r>
            <a:r>
              <a:rPr lang="zh-CN" altLang="en-US" b="0" dirty="0">
                <a:effectLst/>
                <a:latin typeface="+mj-ea"/>
                <a:ea typeface="+mj-ea"/>
              </a:rPr>
              <a:t>、</a:t>
            </a:r>
            <a:r>
              <a:rPr lang="en-US" altLang="zh-CN" b="0" dirty="0">
                <a:effectLst/>
                <a:latin typeface="+mj-ea"/>
                <a:ea typeface="+mj-ea"/>
              </a:rPr>
              <a:t>3</a:t>
            </a:r>
            <a:r>
              <a:rPr lang="zh-CN" altLang="en-US" b="0" dirty="0">
                <a:effectLst/>
                <a:latin typeface="+mj-ea"/>
                <a:ea typeface="+mj-ea"/>
              </a:rPr>
              <a:t>、</a:t>
            </a:r>
            <a:r>
              <a:rPr lang="en-US" altLang="zh-CN" b="0" dirty="0">
                <a:effectLst/>
                <a:latin typeface="+mj-ea"/>
                <a:ea typeface="+mj-ea"/>
              </a:rPr>
              <a:t>4</a:t>
            </a:r>
            <a:r>
              <a:rPr lang="zh-CN" altLang="en-US" b="0" dirty="0">
                <a:effectLst/>
                <a:latin typeface="+mj-ea"/>
                <a:ea typeface="+mj-ea"/>
              </a:rPr>
              <a:t>步，直到</a:t>
            </a:r>
            <a:r>
              <a:rPr lang="en-US" altLang="zh-CN" b="0" dirty="0" err="1">
                <a:effectLst/>
                <a:latin typeface="+mj-ea"/>
                <a:ea typeface="+mj-ea"/>
              </a:rPr>
              <a:t>i</a:t>
            </a:r>
            <a:r>
              <a:rPr lang="zh-CN" altLang="en-US" b="0" dirty="0">
                <a:effectLst/>
                <a:latin typeface="+mj-ea"/>
                <a:ea typeface="+mj-ea"/>
              </a:rPr>
              <a:t>大于</a:t>
            </a:r>
            <a:r>
              <a:rPr lang="en-US" altLang="zh-CN" b="0" dirty="0">
                <a:effectLst/>
                <a:latin typeface="+mj-ea"/>
                <a:ea typeface="+mj-ea"/>
              </a:rPr>
              <a:t>j</a:t>
            </a:r>
            <a:r>
              <a:rPr lang="zh-CN" altLang="en-US" b="0" dirty="0">
                <a:effectLst/>
                <a:latin typeface="+mj-ea"/>
                <a:ea typeface="+mj-ea"/>
              </a:rPr>
              <a:t>为止。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 calcmode="lin" valueType="num">
                                      <p:cBhvr additive="base">
                                        <p:cTn id="19"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2" end="2"/>
                                            </p:txEl>
                                          </p:spTgt>
                                        </p:tgtEl>
                                        <p:attrNameLst>
                                          <p:attrName>style.visibility</p:attrName>
                                        </p:attrNameLst>
                                      </p:cBhvr>
                                      <p:to>
                                        <p:strVal val="visible"/>
                                      </p:to>
                                    </p:set>
                                    <p:anim calcmode="lin" valueType="num">
                                      <p:cBhvr additive="base">
                                        <p:cTn id="2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3" end="3"/>
                                            </p:txEl>
                                          </p:spTgt>
                                        </p:tgtEl>
                                        <p:attrNameLst>
                                          <p:attrName>style.visibility</p:attrName>
                                        </p:attrNameLst>
                                      </p:cBhvr>
                                      <p:to>
                                        <p:strVal val="visible"/>
                                      </p:to>
                                    </p:set>
                                    <p:anim calcmode="lin" valueType="num">
                                      <p:cBhvr additive="base">
                                        <p:cTn id="31"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3">
                                            <p:txEl>
                                              <p:pRg st="4" end="4"/>
                                            </p:txEl>
                                          </p:spTgt>
                                        </p:tgtEl>
                                        <p:attrNameLst>
                                          <p:attrName>style.visibility</p:attrName>
                                        </p:attrNameLst>
                                      </p:cBhvr>
                                      <p:to>
                                        <p:strVal val="visible"/>
                                      </p:to>
                                    </p:set>
                                    <p:anim calcmode="lin" valueType="num">
                                      <p:cBhvr additive="base">
                                        <p:cTn id="37"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323528" y="1000108"/>
            <a:ext cx="8610600" cy="5237204"/>
          </a:xfrm>
        </p:spPr>
        <p:txBody>
          <a:bodyPr>
            <a:normAutofit fontScale="85000" lnSpcReduction="20000"/>
          </a:bodyPr>
          <a:lstStyle/>
          <a:p>
            <a:pPr>
              <a:lnSpc>
                <a:spcPct val="90000"/>
              </a:lnSpc>
              <a:buFontTx/>
              <a:buNone/>
            </a:pPr>
            <a:r>
              <a:rPr lang="zh-CN" altLang="en-US" sz="2400" dirty="0">
                <a:effectLst/>
                <a:latin typeface="楷体_GB2312" pitchFamily="49" charset="-122"/>
                <a:ea typeface="楷体_GB2312" pitchFamily="49" charset="-122"/>
              </a:rPr>
              <a:t>由上述分析方法，具体的实现</a:t>
            </a:r>
            <a:r>
              <a:rPr lang="zh-CN" altLang="en-US" sz="2400" i="1" u="sng" dirty="0">
                <a:solidFill>
                  <a:srgbClr val="FF0066"/>
                </a:solidFill>
                <a:effectLst/>
                <a:latin typeface="楷体_GB2312" pitchFamily="49" charset="-122"/>
                <a:ea typeface="楷体_GB2312" pitchFamily="49" charset="-122"/>
              </a:rPr>
              <a:t>算法</a:t>
            </a:r>
            <a:r>
              <a:rPr lang="zh-CN" altLang="en-US" sz="2400" dirty="0">
                <a:effectLst/>
                <a:latin typeface="楷体_GB2312" pitchFamily="49" charset="-122"/>
                <a:ea typeface="楷体_GB2312" pitchFamily="49" charset="-122"/>
              </a:rPr>
              <a:t>如下所示。</a:t>
            </a:r>
          </a:p>
          <a:p>
            <a:pPr>
              <a:lnSpc>
                <a:spcPct val="90000"/>
              </a:lnSpc>
              <a:buFontTx/>
              <a:buNone/>
            </a:pPr>
            <a:r>
              <a:rPr lang="en-US" altLang="zh-CN" sz="2400" b="0" dirty="0" err="1">
                <a:effectLst/>
                <a:latin typeface="+mj-ea"/>
                <a:ea typeface="+mj-ea"/>
              </a:rPr>
              <a:t>int</a:t>
            </a:r>
            <a:r>
              <a:rPr lang="en-US" altLang="zh-CN" sz="2400" b="0" dirty="0">
                <a:effectLst/>
                <a:latin typeface="+mj-ea"/>
                <a:ea typeface="+mj-ea"/>
              </a:rPr>
              <a:t>    </a:t>
            </a:r>
            <a:r>
              <a:rPr lang="en-US" altLang="zh-CN" sz="2400" b="0" dirty="0" err="1">
                <a:effectLst/>
                <a:latin typeface="+mj-ea"/>
                <a:ea typeface="+mj-ea"/>
              </a:rPr>
              <a:t>SortList</a:t>
            </a:r>
            <a:r>
              <a:rPr lang="en-US" altLang="zh-CN" sz="2400" b="0" dirty="0">
                <a:effectLst/>
                <a:latin typeface="+mj-ea"/>
                <a:ea typeface="+mj-ea"/>
              </a:rPr>
              <a:t>(</a:t>
            </a:r>
            <a:r>
              <a:rPr lang="en-US" altLang="zh-CN" sz="2400" b="0" dirty="0" err="1">
                <a:effectLst/>
                <a:latin typeface="+mj-ea"/>
                <a:ea typeface="+mj-ea"/>
              </a:rPr>
              <a:t>SqlList</a:t>
            </a:r>
            <a:r>
              <a:rPr lang="en-US" altLang="zh-CN" sz="2400" b="0" dirty="0">
                <a:effectLst/>
                <a:latin typeface="+mj-ea"/>
                <a:ea typeface="+mj-ea"/>
              </a:rPr>
              <a:t> SL</a:t>
            </a:r>
            <a:r>
              <a:rPr lang="zh-CN" altLang="en-US" sz="2400" b="0" dirty="0">
                <a:effectLst/>
                <a:latin typeface="+mj-ea"/>
                <a:ea typeface="+mj-ea"/>
              </a:rPr>
              <a:t>，</a:t>
            </a:r>
            <a:r>
              <a:rPr lang="en-US" altLang="zh-CN" sz="2400" b="0" dirty="0" err="1">
                <a:effectLst/>
                <a:latin typeface="+mj-ea"/>
                <a:ea typeface="+mj-ea"/>
              </a:rPr>
              <a:t>int</a:t>
            </a:r>
            <a:r>
              <a:rPr lang="en-US" altLang="zh-CN" sz="2400" b="0" dirty="0">
                <a:effectLst/>
                <a:latin typeface="+mj-ea"/>
                <a:ea typeface="+mj-ea"/>
              </a:rPr>
              <a:t> n)</a:t>
            </a:r>
          </a:p>
          <a:p>
            <a:pPr>
              <a:lnSpc>
                <a:spcPct val="90000"/>
              </a:lnSpc>
              <a:buFontTx/>
              <a:buNone/>
            </a:pPr>
            <a:r>
              <a:rPr lang="en-US" altLang="zh-CN" sz="2400" b="0" dirty="0">
                <a:effectLst/>
                <a:latin typeface="+mj-ea"/>
                <a:ea typeface="+mj-ea"/>
              </a:rPr>
              <a:t>{ </a:t>
            </a:r>
            <a:r>
              <a:rPr lang="en-US" altLang="zh-CN" sz="2400" b="0" dirty="0" err="1">
                <a:effectLst/>
                <a:latin typeface="+mj-ea"/>
                <a:ea typeface="+mj-ea"/>
              </a:rPr>
              <a:t>i</a:t>
            </a:r>
            <a:r>
              <a:rPr lang="en-US" altLang="zh-CN" sz="2400" b="0" dirty="0">
                <a:effectLst/>
                <a:latin typeface="+mj-ea"/>
                <a:ea typeface="+mj-ea"/>
              </a:rPr>
              <a:t> = 0</a:t>
            </a:r>
            <a:r>
              <a:rPr lang="zh-CN" altLang="en-US" sz="2400" b="0" dirty="0">
                <a:effectLst/>
                <a:latin typeface="+mj-ea"/>
                <a:ea typeface="+mj-ea"/>
              </a:rPr>
              <a:t>；</a:t>
            </a:r>
            <a:r>
              <a:rPr lang="en-US" altLang="zh-CN" sz="2400" b="0" dirty="0">
                <a:effectLst/>
                <a:latin typeface="+mj-ea"/>
                <a:ea typeface="+mj-ea"/>
              </a:rPr>
              <a:t>j = n – 1</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a:effectLst/>
                <a:latin typeface="+mj-ea"/>
                <a:ea typeface="+mj-ea"/>
              </a:rPr>
              <a:t>while( </a:t>
            </a:r>
            <a:r>
              <a:rPr lang="en-US" altLang="zh-CN" sz="2400" b="0" dirty="0" err="1">
                <a:effectLst/>
                <a:latin typeface="+mj-ea"/>
                <a:ea typeface="+mj-ea"/>
              </a:rPr>
              <a:t>i</a:t>
            </a:r>
            <a:r>
              <a:rPr lang="en-US" altLang="zh-CN" sz="2400" b="0" dirty="0">
                <a:effectLst/>
                <a:latin typeface="+mj-ea"/>
                <a:ea typeface="+mj-ea"/>
              </a:rPr>
              <a:t> &lt;= j ){</a:t>
            </a:r>
          </a:p>
          <a:p>
            <a:pPr>
              <a:lnSpc>
                <a:spcPct val="90000"/>
              </a:lnSpc>
              <a:buFontTx/>
              <a:buNone/>
            </a:pPr>
            <a:r>
              <a:rPr lang="en-US" altLang="zh-CN" sz="2400" b="0" dirty="0">
                <a:effectLst/>
                <a:latin typeface="+mj-ea"/>
                <a:ea typeface="+mj-ea"/>
              </a:rPr>
              <a:t>      while( (odd(</a:t>
            </a:r>
            <a:r>
              <a:rPr lang="en-US" altLang="zh-CN" sz="2400" b="0" dirty="0" err="1">
                <a:effectLst/>
                <a:latin typeface="+mj-ea"/>
                <a:ea typeface="+mj-ea"/>
              </a:rPr>
              <a:t>SL.elements</a:t>
            </a:r>
            <a:r>
              <a:rPr lang="en-US" altLang="zh-CN" sz="2400" b="0" dirty="0">
                <a:effectLst/>
                <a:latin typeface="+mj-ea"/>
                <a:ea typeface="+mj-ea"/>
              </a:rPr>
              <a:t>[</a:t>
            </a:r>
            <a:r>
              <a:rPr lang="en-US" altLang="zh-CN" sz="2400" b="0" dirty="0" err="1">
                <a:effectLst/>
                <a:latin typeface="+mj-ea"/>
                <a:ea typeface="+mj-ea"/>
              </a:rPr>
              <a:t>i</a:t>
            </a:r>
            <a:r>
              <a:rPr lang="en-US" altLang="zh-CN" sz="2400" b="0" dirty="0">
                <a:effectLst/>
                <a:latin typeface="+mj-ea"/>
                <a:ea typeface="+mj-ea"/>
              </a:rPr>
              <a:t>]) &amp;&amp; (</a:t>
            </a:r>
            <a:r>
              <a:rPr lang="en-US" altLang="zh-CN" sz="2400" b="0" dirty="0" err="1">
                <a:effectLst/>
                <a:latin typeface="+mj-ea"/>
                <a:ea typeface="+mj-ea"/>
              </a:rPr>
              <a:t>i</a:t>
            </a:r>
            <a:r>
              <a:rPr lang="en-US" altLang="zh-CN" sz="2400" b="0" dirty="0">
                <a:effectLst/>
                <a:latin typeface="+mj-ea"/>
                <a:ea typeface="+mj-ea"/>
              </a:rPr>
              <a:t> &lt; j) ) </a:t>
            </a:r>
            <a:r>
              <a:rPr lang="en-US" altLang="zh-CN" sz="2400" b="0" dirty="0" err="1">
                <a:effectLst/>
                <a:latin typeface="+mj-ea"/>
                <a:ea typeface="+mj-ea"/>
              </a:rPr>
              <a:t>i</a:t>
            </a:r>
            <a:r>
              <a:rPr lang="en-US" altLang="zh-CN" sz="2400" b="0" dirty="0">
                <a:effectLst/>
                <a:latin typeface="+mj-ea"/>
                <a:ea typeface="+mj-ea"/>
              </a:rPr>
              <a:t>++</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a:effectLst/>
                <a:latin typeface="+mj-ea"/>
                <a:ea typeface="+mj-ea"/>
              </a:rPr>
              <a:t>while( (!(odd(</a:t>
            </a:r>
            <a:r>
              <a:rPr lang="en-US" altLang="zh-CN" sz="2400" b="0" dirty="0" err="1">
                <a:effectLst/>
                <a:latin typeface="+mj-ea"/>
                <a:ea typeface="+mj-ea"/>
              </a:rPr>
              <a:t>SL.elements</a:t>
            </a:r>
            <a:r>
              <a:rPr lang="en-US" altLang="zh-CN" sz="2400" b="0" dirty="0">
                <a:effectLst/>
                <a:latin typeface="+mj-ea"/>
                <a:ea typeface="+mj-ea"/>
              </a:rPr>
              <a:t>[j]))) &amp;&amp; (</a:t>
            </a:r>
            <a:r>
              <a:rPr lang="en-US" altLang="zh-CN" sz="2400" b="0" dirty="0" err="1">
                <a:effectLst/>
                <a:latin typeface="+mj-ea"/>
                <a:ea typeface="+mj-ea"/>
              </a:rPr>
              <a:t>i</a:t>
            </a:r>
            <a:r>
              <a:rPr lang="en-US" altLang="zh-CN" sz="2400" b="0" dirty="0">
                <a:effectLst/>
                <a:latin typeface="+mj-ea"/>
                <a:ea typeface="+mj-ea"/>
              </a:rPr>
              <a:t> &lt; j) ) j--</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a:effectLst/>
                <a:latin typeface="+mj-ea"/>
                <a:ea typeface="+mj-ea"/>
              </a:rPr>
              <a:t>if( </a:t>
            </a:r>
            <a:r>
              <a:rPr lang="en-US" altLang="zh-CN" sz="2400" b="0" dirty="0" err="1">
                <a:effectLst/>
                <a:latin typeface="+mj-ea"/>
                <a:ea typeface="+mj-ea"/>
              </a:rPr>
              <a:t>i</a:t>
            </a:r>
            <a:r>
              <a:rPr lang="en-US" altLang="zh-CN" sz="2400" b="0" dirty="0">
                <a:effectLst/>
                <a:latin typeface="+mj-ea"/>
                <a:ea typeface="+mj-ea"/>
              </a:rPr>
              <a:t> &lt; j ){</a:t>
            </a:r>
          </a:p>
          <a:p>
            <a:pPr>
              <a:lnSpc>
                <a:spcPct val="90000"/>
              </a:lnSpc>
              <a:buFontTx/>
              <a:buNone/>
            </a:pPr>
            <a:r>
              <a:rPr lang="en-US" altLang="zh-CN" sz="2400" b="0" dirty="0">
                <a:effectLst/>
                <a:latin typeface="+mj-ea"/>
                <a:ea typeface="+mj-ea"/>
              </a:rPr>
              <a:t>          x =  </a:t>
            </a:r>
            <a:r>
              <a:rPr lang="en-US" altLang="zh-CN" sz="2400" b="0" dirty="0" err="1">
                <a:effectLst/>
                <a:latin typeface="+mj-ea"/>
                <a:ea typeface="+mj-ea"/>
              </a:rPr>
              <a:t>SL.elements</a:t>
            </a:r>
            <a:r>
              <a:rPr lang="en-US" altLang="zh-CN" sz="2400" b="0" dirty="0">
                <a:effectLst/>
                <a:latin typeface="+mj-ea"/>
                <a:ea typeface="+mj-ea"/>
              </a:rPr>
              <a:t>[</a:t>
            </a:r>
            <a:r>
              <a:rPr lang="en-US" altLang="zh-CN" sz="2400" b="0" dirty="0" err="1">
                <a:effectLst/>
                <a:latin typeface="+mj-ea"/>
                <a:ea typeface="+mj-ea"/>
              </a:rPr>
              <a:t>i</a:t>
            </a:r>
            <a:r>
              <a:rPr lang="en-US" altLang="zh-CN" sz="2400" b="0" dirty="0">
                <a:effectLst/>
                <a:latin typeface="+mj-ea"/>
                <a:ea typeface="+mj-ea"/>
              </a:rPr>
              <a:t>]</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err="1">
                <a:effectLst/>
                <a:latin typeface="+mj-ea"/>
                <a:ea typeface="+mj-ea"/>
              </a:rPr>
              <a:t>SL.elements</a:t>
            </a:r>
            <a:r>
              <a:rPr lang="en-US" altLang="zh-CN" sz="2400" b="0" dirty="0">
                <a:effectLst/>
                <a:latin typeface="+mj-ea"/>
                <a:ea typeface="+mj-ea"/>
              </a:rPr>
              <a:t>[</a:t>
            </a:r>
            <a:r>
              <a:rPr lang="en-US" altLang="zh-CN" sz="2400" b="0" dirty="0" err="1">
                <a:effectLst/>
                <a:latin typeface="+mj-ea"/>
                <a:ea typeface="+mj-ea"/>
              </a:rPr>
              <a:t>i</a:t>
            </a:r>
            <a:r>
              <a:rPr lang="en-US" altLang="zh-CN" sz="2400" b="0" dirty="0">
                <a:effectLst/>
                <a:latin typeface="+mj-ea"/>
                <a:ea typeface="+mj-ea"/>
              </a:rPr>
              <a:t>] = </a:t>
            </a:r>
            <a:r>
              <a:rPr lang="en-US" altLang="zh-CN" sz="2400" b="0" dirty="0" err="1">
                <a:effectLst/>
                <a:latin typeface="+mj-ea"/>
                <a:ea typeface="+mj-ea"/>
              </a:rPr>
              <a:t>SL.elements</a:t>
            </a:r>
            <a:r>
              <a:rPr lang="en-US" altLang="zh-CN" sz="2400" b="0" dirty="0">
                <a:effectLst/>
                <a:latin typeface="+mj-ea"/>
                <a:ea typeface="+mj-ea"/>
              </a:rPr>
              <a:t>[j]</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err="1">
                <a:effectLst/>
                <a:latin typeface="+mj-ea"/>
                <a:ea typeface="+mj-ea"/>
              </a:rPr>
              <a:t>SL.elements</a:t>
            </a:r>
            <a:r>
              <a:rPr lang="en-US" altLang="zh-CN" sz="2400" b="0" dirty="0">
                <a:effectLst/>
                <a:latin typeface="+mj-ea"/>
                <a:ea typeface="+mj-ea"/>
              </a:rPr>
              <a:t>[j] = x</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err="1">
                <a:effectLst/>
                <a:latin typeface="+mj-ea"/>
                <a:ea typeface="+mj-ea"/>
              </a:rPr>
              <a:t>i</a:t>
            </a:r>
            <a:r>
              <a:rPr lang="en-US" altLang="zh-CN" sz="2400" b="0" dirty="0">
                <a:effectLst/>
                <a:latin typeface="+mj-ea"/>
                <a:ea typeface="+mj-ea"/>
              </a:rPr>
              <a:t>++</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a:effectLst/>
                <a:latin typeface="+mj-ea"/>
                <a:ea typeface="+mj-ea"/>
              </a:rPr>
              <a:t>j--</a:t>
            </a:r>
            <a:r>
              <a:rPr lang="zh-CN" altLang="en-US" sz="2400" b="0" dirty="0">
                <a:effectLst/>
                <a:latin typeface="+mj-ea"/>
                <a:ea typeface="+mj-ea"/>
              </a:rPr>
              <a:t>；</a:t>
            </a:r>
          </a:p>
          <a:p>
            <a:pPr>
              <a:lnSpc>
                <a:spcPct val="90000"/>
              </a:lnSpc>
              <a:buFontTx/>
              <a:buNone/>
            </a:pPr>
            <a:r>
              <a:rPr lang="zh-CN" altLang="en-US" sz="2400" b="0" dirty="0">
                <a:effectLst/>
                <a:latin typeface="+mj-ea"/>
                <a:ea typeface="+mj-ea"/>
              </a:rPr>
              <a:t>      </a:t>
            </a:r>
            <a:r>
              <a:rPr lang="en-US" altLang="zh-CN" sz="2400" b="0" dirty="0">
                <a:effectLst/>
                <a:latin typeface="+mj-ea"/>
                <a:ea typeface="+mj-ea"/>
              </a:rPr>
              <a:t>}</a:t>
            </a:r>
          </a:p>
          <a:p>
            <a:pPr>
              <a:lnSpc>
                <a:spcPct val="90000"/>
              </a:lnSpc>
              <a:buFontTx/>
              <a:buNone/>
            </a:pPr>
            <a:r>
              <a:rPr lang="en-US" altLang="zh-CN" sz="2400" b="0" dirty="0">
                <a:effectLst/>
                <a:latin typeface="+mj-ea"/>
                <a:ea typeface="+mj-ea"/>
              </a:rPr>
              <a:t>  }</a:t>
            </a:r>
          </a:p>
          <a:p>
            <a:pPr>
              <a:lnSpc>
                <a:spcPct val="90000"/>
              </a:lnSpc>
              <a:buFontTx/>
              <a:buNone/>
            </a:pPr>
            <a:r>
              <a:rPr lang="en-US" altLang="zh-CN" sz="2400" b="0" dirty="0">
                <a:effectLst/>
                <a:latin typeface="+mj-ea"/>
                <a:ea typeface="+mj-ea"/>
              </a:rPr>
              <a:t>  return(0)</a:t>
            </a:r>
            <a:r>
              <a:rPr lang="zh-CN" altLang="en-US" sz="2400" b="0" dirty="0">
                <a:effectLst/>
                <a:latin typeface="+mj-ea"/>
                <a:ea typeface="+mj-ea"/>
              </a:rPr>
              <a:t>；</a:t>
            </a:r>
          </a:p>
          <a:p>
            <a:pPr>
              <a:lnSpc>
                <a:spcPct val="90000"/>
              </a:lnSpc>
              <a:buFontTx/>
              <a:buNone/>
            </a:pPr>
            <a:r>
              <a:rPr lang="en-US" altLang="zh-CN" sz="2400" b="0" dirty="0">
                <a:effectLst/>
                <a:latin typeface="+mj-ea"/>
                <a:ea typeface="+mj-ea"/>
              </a:rPr>
              <a:t>}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4" end="4"/>
                                            </p:txEl>
                                          </p:spTgt>
                                        </p:tgtEl>
                                        <p:attrNameLst>
                                          <p:attrName>style.visibility</p:attrName>
                                        </p:attrNameLst>
                                      </p:cBhvr>
                                      <p:to>
                                        <p:strVal val="visible"/>
                                      </p:to>
                                    </p:set>
                                    <p:anim calcmode="lin" valueType="num">
                                      <p:cBhvr additive="base">
                                        <p:cTn id="31"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7">
                                            <p:txEl>
                                              <p:pRg st="5" end="5"/>
                                            </p:txEl>
                                          </p:spTgt>
                                        </p:tgtEl>
                                        <p:attrNameLst>
                                          <p:attrName>style.visibility</p:attrName>
                                        </p:attrNameLst>
                                      </p:cBhvr>
                                      <p:to>
                                        <p:strVal val="visible"/>
                                      </p:to>
                                    </p:set>
                                    <p:anim calcmode="lin" valueType="num">
                                      <p:cBhvr additive="base">
                                        <p:cTn id="37"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27">
                                            <p:txEl>
                                              <p:pRg st="6" end="6"/>
                                            </p:txEl>
                                          </p:spTgt>
                                        </p:tgtEl>
                                        <p:attrNameLst>
                                          <p:attrName>style.visibility</p:attrName>
                                        </p:attrNameLst>
                                      </p:cBhvr>
                                      <p:to>
                                        <p:strVal val="visible"/>
                                      </p:to>
                                    </p:set>
                                    <p:anim calcmode="lin" valueType="num">
                                      <p:cBhvr additive="base">
                                        <p:cTn id="43"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7827">
                                            <p:txEl>
                                              <p:pRg st="7" end="7"/>
                                            </p:txEl>
                                          </p:spTgt>
                                        </p:tgtEl>
                                        <p:attrNameLst>
                                          <p:attrName>style.visibility</p:attrName>
                                        </p:attrNameLst>
                                      </p:cBhvr>
                                      <p:to>
                                        <p:strVal val="visible"/>
                                      </p:to>
                                    </p:set>
                                    <p:anim calcmode="lin" valueType="num">
                                      <p:cBhvr additive="base">
                                        <p:cTn id="49"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7827">
                                            <p:txEl>
                                              <p:pRg st="8" end="8"/>
                                            </p:txEl>
                                          </p:spTgt>
                                        </p:tgtEl>
                                        <p:attrNameLst>
                                          <p:attrName>style.visibility</p:attrName>
                                        </p:attrNameLst>
                                      </p:cBhvr>
                                      <p:to>
                                        <p:strVal val="visible"/>
                                      </p:to>
                                    </p:set>
                                    <p:anim calcmode="lin" valueType="num">
                                      <p:cBhvr additive="base">
                                        <p:cTn id="55" dur="500" fill="hold"/>
                                        <p:tgtEl>
                                          <p:spTgt spid="7782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782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7827">
                                            <p:txEl>
                                              <p:pRg st="9" end="9"/>
                                            </p:txEl>
                                          </p:spTgt>
                                        </p:tgtEl>
                                        <p:attrNameLst>
                                          <p:attrName>style.visibility</p:attrName>
                                        </p:attrNameLst>
                                      </p:cBhvr>
                                      <p:to>
                                        <p:strVal val="visible"/>
                                      </p:to>
                                    </p:set>
                                    <p:anim calcmode="lin" valueType="num">
                                      <p:cBhvr additive="base">
                                        <p:cTn id="61" dur="500" fill="hold"/>
                                        <p:tgtEl>
                                          <p:spTgt spid="7782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78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7827">
                                            <p:txEl>
                                              <p:pRg st="10" end="10"/>
                                            </p:txEl>
                                          </p:spTgt>
                                        </p:tgtEl>
                                        <p:attrNameLst>
                                          <p:attrName>style.visibility</p:attrName>
                                        </p:attrNameLst>
                                      </p:cBhvr>
                                      <p:to>
                                        <p:strVal val="visible"/>
                                      </p:to>
                                    </p:set>
                                    <p:anim calcmode="lin" valueType="num">
                                      <p:cBhvr additive="base">
                                        <p:cTn id="67" dur="500" fill="hold"/>
                                        <p:tgtEl>
                                          <p:spTgt spid="7782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782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7827">
                                            <p:txEl>
                                              <p:pRg st="11" end="11"/>
                                            </p:txEl>
                                          </p:spTgt>
                                        </p:tgtEl>
                                        <p:attrNameLst>
                                          <p:attrName>style.visibility</p:attrName>
                                        </p:attrNameLst>
                                      </p:cBhvr>
                                      <p:to>
                                        <p:strVal val="visible"/>
                                      </p:to>
                                    </p:set>
                                    <p:anim calcmode="lin" valueType="num">
                                      <p:cBhvr additive="base">
                                        <p:cTn id="73" dur="500" fill="hold"/>
                                        <p:tgtEl>
                                          <p:spTgt spid="7782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782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7827">
                                            <p:txEl>
                                              <p:pRg st="12" end="12"/>
                                            </p:txEl>
                                          </p:spTgt>
                                        </p:tgtEl>
                                        <p:attrNameLst>
                                          <p:attrName>style.visibility</p:attrName>
                                        </p:attrNameLst>
                                      </p:cBhvr>
                                      <p:to>
                                        <p:strVal val="visible"/>
                                      </p:to>
                                    </p:set>
                                    <p:anim calcmode="lin" valueType="num">
                                      <p:cBhvr additive="base">
                                        <p:cTn id="79" dur="500" fill="hold"/>
                                        <p:tgtEl>
                                          <p:spTgt spid="7782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782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7827">
                                            <p:txEl>
                                              <p:pRg st="13" end="13"/>
                                            </p:txEl>
                                          </p:spTgt>
                                        </p:tgtEl>
                                        <p:attrNameLst>
                                          <p:attrName>style.visibility</p:attrName>
                                        </p:attrNameLst>
                                      </p:cBhvr>
                                      <p:to>
                                        <p:strVal val="visible"/>
                                      </p:to>
                                    </p:set>
                                    <p:anim calcmode="lin" valueType="num">
                                      <p:cBhvr additive="base">
                                        <p:cTn id="85" dur="500" fill="hold"/>
                                        <p:tgtEl>
                                          <p:spTgt spid="7782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782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7827">
                                            <p:txEl>
                                              <p:pRg st="14" end="14"/>
                                            </p:txEl>
                                          </p:spTgt>
                                        </p:tgtEl>
                                        <p:attrNameLst>
                                          <p:attrName>style.visibility</p:attrName>
                                        </p:attrNameLst>
                                      </p:cBhvr>
                                      <p:to>
                                        <p:strVal val="visible"/>
                                      </p:to>
                                    </p:set>
                                    <p:anim calcmode="lin" valueType="num">
                                      <p:cBhvr additive="base">
                                        <p:cTn id="91" dur="500" fill="hold"/>
                                        <p:tgtEl>
                                          <p:spTgt spid="7782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782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7827">
                                            <p:txEl>
                                              <p:pRg st="15" end="15"/>
                                            </p:txEl>
                                          </p:spTgt>
                                        </p:tgtEl>
                                        <p:attrNameLst>
                                          <p:attrName>style.visibility</p:attrName>
                                        </p:attrNameLst>
                                      </p:cBhvr>
                                      <p:to>
                                        <p:strVal val="visible"/>
                                      </p:to>
                                    </p:set>
                                    <p:anim calcmode="lin" valueType="num">
                                      <p:cBhvr additive="base">
                                        <p:cTn id="97" dur="500" fill="hold"/>
                                        <p:tgtEl>
                                          <p:spTgt spid="7782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782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84784"/>
            <a:ext cx="7746654" cy="2444282"/>
          </a:xfrm>
        </p:spPr>
        <p:txBody>
          <a:bodyPr>
            <a:noAutofit/>
          </a:bodyPr>
          <a:lstStyle/>
          <a:p>
            <a:pPr marL="324000">
              <a:lnSpc>
                <a:spcPct val="110000"/>
              </a:lnSpc>
              <a:spcBef>
                <a:spcPts val="0"/>
              </a:spcBef>
            </a:pPr>
            <a:r>
              <a:rPr lang="zh-CN" altLang="en-US" sz="2500" dirty="0" smtClean="0">
                <a:latin typeface="楷体_GB2312" pitchFamily="49" charset="-122"/>
                <a:ea typeface="楷体_GB2312" pitchFamily="49" charset="-122"/>
              </a:rPr>
              <a:t>      在上述算法中，尽管嵌套了两层循环，但比较次数最多为</a:t>
            </a:r>
            <a:r>
              <a:rPr lang="en-US" altLang="zh-CN" sz="2500" dirty="0" smtClean="0">
                <a:latin typeface="楷体_GB2312" pitchFamily="49" charset="-122"/>
                <a:ea typeface="楷体_GB2312" pitchFamily="49" charset="-122"/>
              </a:rPr>
              <a:t>n</a:t>
            </a:r>
            <a:r>
              <a:rPr lang="zh-CN" altLang="en-US" sz="2500" dirty="0" smtClean="0">
                <a:latin typeface="楷体_GB2312" pitchFamily="49" charset="-122"/>
                <a:ea typeface="楷体_GB2312" pitchFamily="49" charset="-122"/>
              </a:rPr>
              <a:t>，交换次数最多也为</a:t>
            </a:r>
            <a:r>
              <a:rPr lang="en-US" altLang="zh-CN" sz="2500" dirty="0" smtClean="0">
                <a:latin typeface="楷体_GB2312" pitchFamily="49" charset="-122"/>
                <a:ea typeface="楷体_GB2312" pitchFamily="49" charset="-122"/>
              </a:rPr>
              <a:t>n</a:t>
            </a:r>
            <a:r>
              <a:rPr lang="zh-CN" altLang="en-US" sz="2500" dirty="0" smtClean="0">
                <a:latin typeface="楷体_GB2312" pitchFamily="49" charset="-122"/>
                <a:ea typeface="楷体_GB2312" pitchFamily="49" charset="-122"/>
              </a:rPr>
              <a:t>，所以，该算法的时间复杂度为</a:t>
            </a:r>
            <a:r>
              <a:rPr lang="en-US" altLang="zh-CN" sz="2500" dirty="0" smtClean="0">
                <a:latin typeface="楷体_GB2312" pitchFamily="49" charset="-122"/>
                <a:ea typeface="楷体_GB2312" pitchFamily="49" charset="-122"/>
              </a:rPr>
              <a:t>O(n)</a:t>
            </a:r>
            <a:r>
              <a:rPr lang="zh-CN" altLang="en-US" sz="2500" dirty="0" smtClean="0">
                <a:latin typeface="楷体_GB2312" pitchFamily="49" charset="-122"/>
                <a:ea typeface="楷体_GB2312" pitchFamily="49" charset="-122"/>
              </a:rPr>
              <a:t>。</a:t>
            </a:r>
            <a:br>
              <a:rPr lang="zh-CN" altLang="en-US" sz="2500" dirty="0" smtClean="0">
                <a:latin typeface="楷体_GB2312" pitchFamily="49" charset="-122"/>
                <a:ea typeface="楷体_GB2312" pitchFamily="49" charset="-122"/>
              </a:rPr>
            </a:br>
            <a:r>
              <a:rPr lang="zh-CN" altLang="en-US" sz="2500" dirty="0" smtClean="0">
                <a:latin typeface="楷体_GB2312" pitchFamily="49" charset="-122"/>
                <a:ea typeface="楷体_GB2312" pitchFamily="49" charset="-122"/>
              </a:rPr>
              <a:t>    算法中只用了一个用于交换的临时空间，所以，该算法的空间复杂度为</a:t>
            </a:r>
            <a:r>
              <a:rPr lang="en-US" altLang="zh-CN" sz="2500" dirty="0" smtClean="0">
                <a:latin typeface="楷体_GB2312" pitchFamily="49" charset="-122"/>
                <a:ea typeface="楷体_GB2312" pitchFamily="49" charset="-122"/>
              </a:rPr>
              <a:t>O(1)</a:t>
            </a:r>
            <a:r>
              <a:rPr lang="zh-CN" altLang="en-US" sz="2500" dirty="0" smtClean="0">
                <a:latin typeface="楷体_GB2312" pitchFamily="49" charset="-122"/>
                <a:ea typeface="楷体_GB2312" pitchFamily="49" charset="-122"/>
              </a:rPr>
              <a:t>。</a:t>
            </a:r>
            <a:endParaRPr lang="en-US" altLang="zh-CN" sz="2500" dirty="0" smtClean="0">
              <a:latin typeface="楷体_GB2312" pitchFamily="49" charset="-122"/>
              <a:ea typeface="楷体_GB2312" pitchFamily="49" charset="-122"/>
            </a:endParaRPr>
          </a:p>
          <a:p>
            <a:pPr marL="324000">
              <a:lnSpc>
                <a:spcPct val="110000"/>
              </a:lnSpc>
              <a:spcBef>
                <a:spcPts val="0"/>
              </a:spcBef>
            </a:pPr>
            <a:endParaRPr lang="zh-CN" altLang="en-US" sz="2500" b="0" dirty="0"/>
          </a:p>
        </p:txBody>
      </p:sp>
    </p:spTree>
    <p:extLst>
      <p:ext uri="{BB962C8B-B14F-4D97-AF65-F5344CB8AC3E}">
        <p14:creationId xmlns="" xmlns:p14="http://schemas.microsoft.com/office/powerpoint/2010/main" val="1815941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4678" y="71414"/>
            <a:ext cx="5786478" cy="500066"/>
          </a:xfrm>
        </p:spPr>
        <p:txBody>
          <a:bodyPr/>
          <a:lstStyle/>
          <a:p>
            <a:pPr>
              <a:lnSpc>
                <a:spcPct val="150000"/>
              </a:lnSpc>
            </a:pPr>
            <a:r>
              <a:rPr lang="zh-CN" altLang="zh-CN" sz="2400" b="1" dirty="0"/>
              <a:t>线性表顺序存储结构</a:t>
            </a:r>
            <a:r>
              <a:rPr lang="zh-CN" altLang="zh-CN" sz="2400" b="1" dirty="0" smtClean="0"/>
              <a:t>的</a:t>
            </a:r>
            <a:r>
              <a:rPr lang="en-US" altLang="zh-CN" sz="2400" b="1" dirty="0" smtClean="0"/>
              <a:t>C++</a:t>
            </a:r>
            <a:r>
              <a:rPr lang="zh-CN" altLang="zh-CN" sz="2400" b="1" dirty="0" smtClean="0"/>
              <a:t>形式定义</a:t>
            </a:r>
            <a:r>
              <a:rPr lang="zh-CN" altLang="en-US" sz="2400" b="1" dirty="0" smtClean="0"/>
              <a:t>如下</a:t>
            </a:r>
            <a:r>
              <a:rPr lang="zh-CN" altLang="zh-CN" sz="2400" b="1" dirty="0" smtClean="0"/>
              <a:t>：</a:t>
            </a:r>
            <a:endParaRPr lang="zh-CN" altLang="en-US" sz="2400" b="1" dirty="0"/>
          </a:p>
        </p:txBody>
      </p:sp>
      <p:sp>
        <p:nvSpPr>
          <p:cNvPr id="3" name="内容占位符 2"/>
          <p:cNvSpPr>
            <a:spLocks noGrp="1"/>
          </p:cNvSpPr>
          <p:nvPr>
            <p:ph idx="1"/>
          </p:nvPr>
        </p:nvSpPr>
        <p:spPr>
          <a:xfrm>
            <a:off x="785786" y="642918"/>
            <a:ext cx="8286808" cy="5572164"/>
          </a:xfrm>
        </p:spPr>
        <p:txBody>
          <a:bodyPr>
            <a:noAutofit/>
          </a:bodyPr>
          <a:lstStyle/>
          <a:p>
            <a:pPr marL="324000">
              <a:lnSpc>
                <a:spcPct val="110000"/>
              </a:lnSpc>
              <a:spcBef>
                <a:spcPts val="0"/>
              </a:spcBef>
            </a:pPr>
            <a:r>
              <a:rPr lang="zh-CN" altLang="zh-CN" sz="1600" b="0" dirty="0" smtClean="0"/>
              <a:t>算法</a:t>
            </a:r>
            <a:r>
              <a:rPr lang="en-US" altLang="zh-CN" sz="1600" b="0" dirty="0" smtClean="0"/>
              <a:t>2.2</a:t>
            </a:r>
            <a:r>
              <a:rPr lang="zh-CN" altLang="zh-CN" sz="1600" b="0" dirty="0"/>
              <a:t>：</a:t>
            </a:r>
            <a:r>
              <a:rPr lang="zh-CN" altLang="zh-CN" sz="1800" dirty="0">
                <a:solidFill>
                  <a:srgbClr val="FF0000"/>
                </a:solidFill>
              </a:rPr>
              <a:t>线性表顺序存储结构</a:t>
            </a:r>
            <a:r>
              <a:rPr lang="zh-CN" altLang="zh-CN" sz="1800" dirty="0" smtClean="0">
                <a:solidFill>
                  <a:srgbClr val="FF0000"/>
                </a:solidFill>
              </a:rPr>
              <a:t>的定义</a:t>
            </a:r>
            <a:endParaRPr lang="zh-CN" altLang="zh-CN" sz="1800" dirty="0">
              <a:solidFill>
                <a:srgbClr val="FF0000"/>
              </a:solidFill>
            </a:endParaRPr>
          </a:p>
          <a:p>
            <a:pPr marL="324000">
              <a:lnSpc>
                <a:spcPct val="110000"/>
              </a:lnSpc>
              <a:spcBef>
                <a:spcPts val="0"/>
              </a:spcBef>
            </a:pPr>
            <a:r>
              <a:rPr lang="en-US" altLang="zh-CN" sz="1600" b="0" dirty="0"/>
              <a:t>template &lt;class Elem&gt; </a:t>
            </a:r>
            <a:endParaRPr lang="zh-CN" altLang="zh-CN" sz="1600" b="0" dirty="0"/>
          </a:p>
          <a:p>
            <a:pPr marL="324000">
              <a:lnSpc>
                <a:spcPct val="110000"/>
              </a:lnSpc>
              <a:spcBef>
                <a:spcPts val="0"/>
              </a:spcBef>
            </a:pPr>
            <a:r>
              <a:rPr lang="en-US" altLang="zh-CN" sz="1600" b="0" dirty="0"/>
              <a:t>class  </a:t>
            </a:r>
            <a:r>
              <a:rPr lang="en-US" altLang="zh-CN" sz="1600" b="0" dirty="0" err="1"/>
              <a:t>Alist</a:t>
            </a:r>
            <a:r>
              <a:rPr lang="en-US" altLang="zh-CN" sz="1600" b="0" dirty="0"/>
              <a:t>: public list&lt;Elem&gt; {</a:t>
            </a:r>
            <a:endParaRPr lang="zh-CN" altLang="zh-CN" sz="1600" b="0" dirty="0"/>
          </a:p>
          <a:p>
            <a:pPr marL="324000">
              <a:lnSpc>
                <a:spcPct val="110000"/>
              </a:lnSpc>
              <a:spcBef>
                <a:spcPts val="0"/>
              </a:spcBef>
            </a:pPr>
            <a:r>
              <a:rPr lang="en-US" altLang="zh-CN" sz="1600" b="0" dirty="0"/>
              <a:t>	private:  </a:t>
            </a:r>
            <a:endParaRPr lang="zh-CN" altLang="zh-CN" sz="1600" b="0" dirty="0"/>
          </a:p>
          <a:p>
            <a:pPr marL="324000">
              <a:lnSpc>
                <a:spcPct val="110000"/>
              </a:lnSpc>
              <a:spcBef>
                <a:spcPts val="0"/>
              </a:spcBef>
            </a:pPr>
            <a:r>
              <a:rPr lang="en-US" altLang="zh-CN" sz="1600" b="0" dirty="0"/>
              <a:t>		</a:t>
            </a:r>
            <a:r>
              <a:rPr lang="en-US" altLang="zh-CN" sz="1600" b="0" dirty="0" err="1"/>
              <a:t>int</a:t>
            </a:r>
            <a:r>
              <a:rPr lang="en-US" altLang="zh-CN" sz="1600" b="0" dirty="0"/>
              <a:t> </a:t>
            </a:r>
            <a:r>
              <a:rPr lang="en-US" altLang="zh-CN" sz="1600" b="0" dirty="0" err="1" smtClean="0"/>
              <a:t>maxSize</a:t>
            </a:r>
            <a:r>
              <a:rPr lang="en-US" altLang="zh-CN" sz="1600" b="0" dirty="0" smtClean="0"/>
              <a:t>, </a:t>
            </a:r>
            <a:r>
              <a:rPr lang="en-US" altLang="zh-CN" sz="1600" b="0" dirty="0" err="1" smtClean="0"/>
              <a:t>listSize</a:t>
            </a:r>
            <a:r>
              <a:rPr lang="en-US" altLang="zh-CN" sz="1600" b="0" dirty="0" smtClean="0"/>
              <a:t>, </a:t>
            </a:r>
            <a:r>
              <a:rPr lang="en-US" altLang="zh-CN" sz="1600" b="0" dirty="0" err="1" smtClean="0"/>
              <a:t>curr</a:t>
            </a:r>
            <a:r>
              <a:rPr lang="en-US" altLang="zh-CN" sz="1600" b="0" dirty="0" smtClean="0"/>
              <a:t>; // </a:t>
            </a:r>
            <a:r>
              <a:rPr lang="zh-CN" altLang="zh-CN" sz="1600" b="0" dirty="0" smtClean="0"/>
              <a:t>线性表最大长度</a:t>
            </a:r>
            <a:r>
              <a:rPr lang="zh-CN" altLang="en-US" sz="1600" b="0" dirty="0" smtClean="0"/>
              <a:t>、</a:t>
            </a:r>
            <a:r>
              <a:rPr lang="zh-CN" altLang="zh-CN" sz="1600" b="0" dirty="0" smtClean="0"/>
              <a:t>表长</a:t>
            </a:r>
            <a:r>
              <a:rPr lang="zh-CN" altLang="en-US" sz="1600" b="0" dirty="0" smtClean="0"/>
              <a:t>、</a:t>
            </a:r>
            <a:r>
              <a:rPr lang="zh-CN" altLang="zh-CN" sz="1600" b="0" dirty="0" smtClean="0"/>
              <a:t>当前元素位置</a:t>
            </a:r>
            <a:endParaRPr lang="zh-CN" altLang="zh-CN" sz="1600" b="0" dirty="0"/>
          </a:p>
          <a:p>
            <a:pPr marL="324000">
              <a:lnSpc>
                <a:spcPct val="110000"/>
              </a:lnSpc>
              <a:spcBef>
                <a:spcPts val="0"/>
              </a:spcBef>
            </a:pPr>
            <a:r>
              <a:rPr lang="en-US" altLang="zh-CN" sz="1600" b="0" dirty="0"/>
              <a:t>		Elem * </a:t>
            </a:r>
            <a:r>
              <a:rPr lang="en-US" altLang="zh-CN" sz="1600" b="0" dirty="0" err="1"/>
              <a:t>listArray</a:t>
            </a:r>
            <a:r>
              <a:rPr lang="en-US" altLang="zh-CN" sz="1600" b="0" dirty="0"/>
              <a:t>;	</a:t>
            </a:r>
            <a:endParaRPr lang="zh-CN" altLang="zh-CN" sz="1600" b="0" dirty="0"/>
          </a:p>
          <a:p>
            <a:pPr marL="324000">
              <a:lnSpc>
                <a:spcPct val="110000"/>
              </a:lnSpc>
              <a:spcBef>
                <a:spcPts val="0"/>
              </a:spcBef>
            </a:pPr>
            <a:r>
              <a:rPr lang="en-US" altLang="zh-CN" sz="1600" b="0" dirty="0"/>
              <a:t>	public:</a:t>
            </a:r>
            <a:endParaRPr lang="zh-CN" altLang="zh-CN" sz="1600" b="0" dirty="0"/>
          </a:p>
          <a:p>
            <a:pPr marL="324000">
              <a:lnSpc>
                <a:spcPct val="110000"/>
              </a:lnSpc>
              <a:spcBef>
                <a:spcPts val="0"/>
              </a:spcBef>
            </a:pPr>
            <a:r>
              <a:rPr lang="en-US" altLang="zh-CN" sz="1600" b="0" dirty="0"/>
              <a:t>  	 	</a:t>
            </a:r>
            <a:r>
              <a:rPr lang="en-US" altLang="zh-CN" sz="1600" b="0" dirty="0" err="1"/>
              <a:t>Alist</a:t>
            </a:r>
            <a:r>
              <a:rPr lang="en-US" altLang="zh-CN" sz="1600" b="0" dirty="0"/>
              <a:t>(</a:t>
            </a:r>
            <a:r>
              <a:rPr lang="en-US" altLang="zh-CN" sz="1600" b="0" dirty="0" err="1"/>
              <a:t>int</a:t>
            </a:r>
            <a:r>
              <a:rPr lang="en-US" altLang="zh-CN" sz="1600" b="0" dirty="0"/>
              <a:t> size=</a:t>
            </a:r>
            <a:r>
              <a:rPr lang="en-US" altLang="zh-CN" sz="1600" b="0" dirty="0" err="1"/>
              <a:t>DefaultListSize</a:t>
            </a:r>
            <a:r>
              <a:rPr lang="en-US" altLang="zh-CN" sz="1600" b="0" dirty="0"/>
              <a:t>) { 	//</a:t>
            </a:r>
            <a:r>
              <a:rPr lang="zh-CN" altLang="zh-CN" sz="1600" b="0" dirty="0"/>
              <a:t>构造函数</a:t>
            </a:r>
          </a:p>
          <a:p>
            <a:pPr marL="324000">
              <a:lnSpc>
                <a:spcPct val="110000"/>
              </a:lnSpc>
              <a:spcBef>
                <a:spcPts val="0"/>
              </a:spcBef>
            </a:pPr>
            <a:r>
              <a:rPr lang="en-US" altLang="zh-CN" sz="1600" b="0" dirty="0"/>
              <a:t>  			</a:t>
            </a:r>
            <a:r>
              <a:rPr lang="en-US" altLang="zh-CN" sz="1600" b="0" dirty="0" err="1"/>
              <a:t>maxsize</a:t>
            </a:r>
            <a:r>
              <a:rPr lang="en-US" altLang="zh-CN" sz="1600" b="0" dirty="0"/>
              <a:t>=size; </a:t>
            </a:r>
            <a:r>
              <a:rPr lang="en-US" altLang="zh-CN" sz="1600" b="0" dirty="0" err="1"/>
              <a:t>listSize</a:t>
            </a:r>
            <a:r>
              <a:rPr lang="en-US" altLang="zh-CN" sz="1600" b="0" dirty="0"/>
              <a:t> = </a:t>
            </a:r>
            <a:r>
              <a:rPr lang="en-US" altLang="zh-CN" sz="1600" b="0" dirty="0" err="1"/>
              <a:t>curr</a:t>
            </a:r>
            <a:r>
              <a:rPr lang="en-US" altLang="zh-CN" sz="1600" b="0" dirty="0"/>
              <a:t> =0;</a:t>
            </a:r>
            <a:endParaRPr lang="zh-CN" altLang="zh-CN" sz="1600" b="0" dirty="0"/>
          </a:p>
          <a:p>
            <a:pPr marL="324000">
              <a:lnSpc>
                <a:spcPct val="110000"/>
              </a:lnSpc>
              <a:spcBef>
                <a:spcPts val="0"/>
              </a:spcBef>
            </a:pPr>
            <a:r>
              <a:rPr lang="en-US" altLang="zh-CN" sz="1600" b="0" dirty="0"/>
              <a:t>    			</a:t>
            </a:r>
            <a:r>
              <a:rPr lang="en-US" altLang="zh-CN" sz="1600" b="0" dirty="0" err="1"/>
              <a:t>listArray</a:t>
            </a:r>
            <a:r>
              <a:rPr lang="en-US" altLang="zh-CN" sz="1600" b="0" dirty="0"/>
              <a:t> = </a:t>
            </a:r>
            <a:r>
              <a:rPr lang="en-US" altLang="zh-CN" sz="1600" b="0" dirty="0">
                <a:solidFill>
                  <a:srgbClr val="FF0000"/>
                </a:solidFill>
              </a:rPr>
              <a:t>new</a:t>
            </a:r>
            <a:r>
              <a:rPr lang="en-US" altLang="zh-CN" sz="1600" b="0" dirty="0"/>
              <a:t> Elem[ </a:t>
            </a:r>
            <a:r>
              <a:rPr lang="en-US" altLang="zh-CN" sz="1600" b="0" dirty="0" err="1"/>
              <a:t>maxSize</a:t>
            </a:r>
            <a:r>
              <a:rPr lang="en-US" altLang="zh-CN" sz="1600" b="0" dirty="0"/>
              <a:t> ]; </a:t>
            </a:r>
            <a:endParaRPr lang="zh-CN" altLang="zh-CN" sz="1600" b="0" dirty="0"/>
          </a:p>
          <a:p>
            <a:pPr marL="324000">
              <a:lnSpc>
                <a:spcPct val="110000"/>
              </a:lnSpc>
              <a:spcBef>
                <a:spcPts val="0"/>
              </a:spcBef>
            </a:pPr>
            <a:r>
              <a:rPr lang="en-US" altLang="zh-CN" sz="1600" b="0" dirty="0"/>
              <a:t>		}</a:t>
            </a:r>
            <a:endParaRPr lang="zh-CN" altLang="zh-CN" sz="1600" b="0" dirty="0"/>
          </a:p>
          <a:p>
            <a:pPr marL="324000">
              <a:lnSpc>
                <a:spcPct val="110000"/>
              </a:lnSpc>
              <a:spcBef>
                <a:spcPts val="0"/>
              </a:spcBef>
            </a:pPr>
            <a:r>
              <a:rPr lang="en-US" altLang="zh-CN" sz="1600" b="0" dirty="0"/>
              <a:t>  		~</a:t>
            </a:r>
            <a:r>
              <a:rPr lang="en-US" altLang="zh-CN" sz="1600" b="0" dirty="0" err="1"/>
              <a:t>Alist</a:t>
            </a:r>
            <a:r>
              <a:rPr lang="en-US" altLang="zh-CN" sz="1600" b="0" dirty="0"/>
              <a:t>() {  </a:t>
            </a:r>
            <a:r>
              <a:rPr lang="en-US" altLang="zh-CN" sz="1600" b="0" dirty="0">
                <a:solidFill>
                  <a:srgbClr val="FF0000"/>
                </a:solidFill>
              </a:rPr>
              <a:t>delete</a:t>
            </a:r>
            <a:r>
              <a:rPr lang="en-US" altLang="zh-CN" sz="1600" b="0" dirty="0"/>
              <a:t> [ ] </a:t>
            </a:r>
            <a:r>
              <a:rPr lang="en-US" altLang="zh-CN" sz="1600" b="0" dirty="0" err="1"/>
              <a:t>listArray</a:t>
            </a:r>
            <a:r>
              <a:rPr lang="en-US" altLang="zh-CN" sz="1600" b="0" dirty="0"/>
              <a:t>; }	</a:t>
            </a:r>
            <a:r>
              <a:rPr lang="en-US" altLang="zh-CN" sz="1600" b="0" dirty="0" smtClean="0"/>
              <a:t>	// </a:t>
            </a:r>
            <a:r>
              <a:rPr lang="zh-CN" altLang="zh-CN" sz="1600" b="0" dirty="0"/>
              <a:t>析构函数</a:t>
            </a:r>
          </a:p>
          <a:p>
            <a:pPr marL="324000">
              <a:lnSpc>
                <a:spcPct val="110000"/>
              </a:lnSpc>
              <a:spcBef>
                <a:spcPts val="0"/>
              </a:spcBef>
            </a:pPr>
            <a:r>
              <a:rPr lang="en-US" altLang="zh-CN" sz="1600" b="0" dirty="0" smtClean="0"/>
              <a:t>		void clear(){ </a:t>
            </a:r>
            <a:r>
              <a:rPr lang="en-US" altLang="zh-CN" sz="1600" b="0" dirty="0" err="1" smtClean="0"/>
              <a:t>listSize</a:t>
            </a:r>
            <a:r>
              <a:rPr lang="en-US" altLang="zh-CN" sz="1600" b="0" dirty="0" smtClean="0"/>
              <a:t> = </a:t>
            </a:r>
            <a:r>
              <a:rPr lang="en-US" altLang="zh-CN" sz="1600" b="0" dirty="0" err="1" smtClean="0"/>
              <a:t>curr</a:t>
            </a:r>
            <a:r>
              <a:rPr lang="en-US" altLang="zh-CN" sz="1600" b="0" dirty="0" smtClean="0"/>
              <a:t> =0; }		//</a:t>
            </a:r>
            <a:r>
              <a:rPr lang="zh-CN" altLang="en-US" sz="1600" b="0" dirty="0" smtClean="0"/>
              <a:t>清空线性表</a:t>
            </a:r>
          </a:p>
          <a:p>
            <a:pPr marL="324000">
              <a:lnSpc>
                <a:spcPct val="110000"/>
              </a:lnSpc>
              <a:spcBef>
                <a:spcPts val="0"/>
              </a:spcBef>
            </a:pPr>
            <a:r>
              <a:rPr lang="en-US" altLang="zh-CN" sz="1600" b="0" dirty="0" smtClean="0"/>
              <a:t>		void </a:t>
            </a:r>
            <a:r>
              <a:rPr lang="en-US" altLang="zh-CN" sz="1600" b="0" dirty="0" err="1" smtClean="0"/>
              <a:t>Prev</a:t>
            </a:r>
            <a:r>
              <a:rPr lang="en-US" altLang="zh-CN" sz="1600" b="0" dirty="0" smtClean="0"/>
              <a:t>( ){ if (</a:t>
            </a:r>
            <a:r>
              <a:rPr lang="en-US" altLang="zh-CN" sz="1600" b="0" dirty="0" err="1" smtClean="0"/>
              <a:t>curr</a:t>
            </a:r>
            <a:r>
              <a:rPr lang="en-US" altLang="zh-CN" sz="1600" b="0" dirty="0" smtClean="0"/>
              <a:t>&gt;0) </a:t>
            </a:r>
            <a:r>
              <a:rPr lang="en-US" altLang="zh-CN" sz="1600" b="0" dirty="0" err="1" smtClean="0"/>
              <a:t>curr</a:t>
            </a:r>
            <a:r>
              <a:rPr lang="en-US" altLang="zh-CN" sz="1600" b="0" dirty="0" smtClean="0"/>
              <a:t>--; }		//</a:t>
            </a:r>
            <a:r>
              <a:rPr lang="zh-CN" altLang="en-US" sz="1600" b="0" dirty="0" smtClean="0"/>
              <a:t>当前位置</a:t>
            </a:r>
            <a:r>
              <a:rPr lang="en-US" altLang="zh-CN" sz="1600" b="0" dirty="0" err="1" smtClean="0"/>
              <a:t>curr</a:t>
            </a:r>
            <a:r>
              <a:rPr lang="zh-CN" altLang="en-US" sz="1600" b="0" dirty="0" smtClean="0"/>
              <a:t>前移到前驱</a:t>
            </a:r>
          </a:p>
          <a:p>
            <a:pPr marL="324000">
              <a:lnSpc>
                <a:spcPct val="110000"/>
              </a:lnSpc>
              <a:spcBef>
                <a:spcPts val="0"/>
              </a:spcBef>
            </a:pPr>
            <a:r>
              <a:rPr lang="en-US" altLang="zh-CN" sz="1600" b="0" dirty="0" smtClean="0"/>
              <a:t>		void Next( ){ if (</a:t>
            </a:r>
            <a:r>
              <a:rPr lang="en-US" altLang="zh-CN" sz="1600" b="0" dirty="0" err="1" smtClean="0"/>
              <a:t>curr</a:t>
            </a:r>
            <a:r>
              <a:rPr lang="en-US" altLang="zh-CN" sz="1600" b="0" dirty="0" smtClean="0"/>
              <a:t>&lt;listSize-1) </a:t>
            </a:r>
            <a:r>
              <a:rPr lang="en-US" altLang="zh-CN" sz="1600" b="0" dirty="0" err="1" smtClean="0"/>
              <a:t>curr</a:t>
            </a:r>
            <a:r>
              <a:rPr lang="en-US" altLang="zh-CN" sz="1600" b="0" dirty="0" smtClean="0"/>
              <a:t>++;}	//</a:t>
            </a:r>
            <a:r>
              <a:rPr lang="zh-CN" altLang="en-US" sz="1600" b="0" dirty="0" smtClean="0"/>
              <a:t>当前位置</a:t>
            </a:r>
            <a:r>
              <a:rPr lang="en-US" altLang="zh-CN" sz="1600" b="0" dirty="0" err="1" smtClean="0"/>
              <a:t>curr</a:t>
            </a:r>
            <a:r>
              <a:rPr lang="zh-CN" altLang="en-US" sz="1600" b="0" dirty="0" smtClean="0"/>
              <a:t>后移到后继</a:t>
            </a:r>
          </a:p>
          <a:p>
            <a:pPr marL="324000">
              <a:lnSpc>
                <a:spcPct val="110000"/>
              </a:lnSpc>
              <a:spcBef>
                <a:spcPts val="0"/>
              </a:spcBef>
            </a:pPr>
            <a:r>
              <a:rPr lang="en-US" altLang="zh-CN" sz="1600" b="0" dirty="0" smtClean="0"/>
              <a:t>		</a:t>
            </a:r>
            <a:r>
              <a:rPr lang="en-US" altLang="zh-CN" sz="1600" b="0" dirty="0" err="1" smtClean="0"/>
              <a:t>bool</a:t>
            </a:r>
            <a:r>
              <a:rPr lang="en-US" altLang="zh-CN" sz="1600" b="0" dirty="0" smtClean="0"/>
              <a:t> </a:t>
            </a:r>
            <a:r>
              <a:rPr lang="en-US" altLang="zh-CN" sz="1600" b="0" dirty="0" err="1" smtClean="0"/>
              <a:t>setPos</a:t>
            </a:r>
            <a:r>
              <a:rPr lang="en-US" altLang="zh-CN" sz="1600" b="0" dirty="0" smtClean="0"/>
              <a:t>(</a:t>
            </a:r>
            <a:r>
              <a:rPr lang="en-US" altLang="zh-CN" sz="1600" b="0" dirty="0" err="1" smtClean="0"/>
              <a:t>int</a:t>
            </a:r>
            <a:r>
              <a:rPr lang="en-US" altLang="zh-CN" sz="1600" b="0" dirty="0" smtClean="0"/>
              <a:t> pos);	  		//</a:t>
            </a:r>
            <a:r>
              <a:rPr lang="zh-CN" altLang="en-US" sz="1600" b="0" dirty="0" smtClean="0"/>
              <a:t>任意指定当前数据元素的位置</a:t>
            </a:r>
          </a:p>
          <a:p>
            <a:pPr marL="324000">
              <a:lnSpc>
                <a:spcPct val="110000"/>
              </a:lnSpc>
              <a:spcBef>
                <a:spcPts val="0"/>
              </a:spcBef>
            </a:pPr>
            <a:r>
              <a:rPr lang="en-US" altLang="zh-CN" sz="1600" b="0" dirty="0" smtClean="0"/>
              <a:t>		</a:t>
            </a:r>
            <a:r>
              <a:rPr lang="en-US" altLang="zh-CN" sz="1600" b="0" dirty="0" err="1" smtClean="0"/>
              <a:t>bool</a:t>
            </a:r>
            <a:r>
              <a:rPr lang="en-US" altLang="zh-CN" sz="1600" b="0" dirty="0" smtClean="0"/>
              <a:t> insert(const Elem it); 		//</a:t>
            </a:r>
            <a:r>
              <a:rPr lang="zh-CN" altLang="en-US" sz="1600" b="0" dirty="0" smtClean="0"/>
              <a:t>在当前位置插入元素</a:t>
            </a:r>
          </a:p>
          <a:p>
            <a:pPr marL="324000">
              <a:lnSpc>
                <a:spcPct val="110000"/>
              </a:lnSpc>
              <a:spcBef>
                <a:spcPts val="0"/>
              </a:spcBef>
            </a:pPr>
            <a:r>
              <a:rPr lang="en-US" altLang="zh-CN" sz="1600" b="0" dirty="0" smtClean="0"/>
              <a:t>		</a:t>
            </a:r>
            <a:r>
              <a:rPr lang="en-US" altLang="zh-CN" sz="1600" b="0" dirty="0" err="1" smtClean="0"/>
              <a:t>bool</a:t>
            </a:r>
            <a:r>
              <a:rPr lang="en-US" altLang="zh-CN" sz="1600" b="0" dirty="0" smtClean="0"/>
              <a:t> append(const Elem it);		//</a:t>
            </a:r>
            <a:r>
              <a:rPr lang="zh-CN" altLang="en-US" sz="1600" b="0" dirty="0" smtClean="0"/>
              <a:t>在表尾插入元素</a:t>
            </a:r>
          </a:p>
          <a:p>
            <a:pPr marL="324000">
              <a:lnSpc>
                <a:spcPct val="110000"/>
              </a:lnSpc>
              <a:spcBef>
                <a:spcPts val="0"/>
              </a:spcBef>
            </a:pPr>
            <a:r>
              <a:rPr lang="en-US" altLang="zh-CN" sz="1600" b="0" dirty="0" smtClean="0"/>
              <a:t>		</a:t>
            </a:r>
            <a:r>
              <a:rPr lang="en-US" altLang="zh-CN" sz="1600" b="0" dirty="0" err="1" smtClean="0"/>
              <a:t>bool</a:t>
            </a:r>
            <a:r>
              <a:rPr lang="en-US" altLang="zh-CN" sz="1600" b="0" dirty="0" smtClean="0"/>
              <a:t> remove( Elem &amp;it);		//</a:t>
            </a:r>
            <a:r>
              <a:rPr lang="zh-CN" altLang="en-US" sz="1600" b="0" dirty="0" smtClean="0"/>
              <a:t>删除当前位置元素并返回其值</a:t>
            </a:r>
          </a:p>
          <a:p>
            <a:pPr marL="324000">
              <a:lnSpc>
                <a:spcPct val="110000"/>
              </a:lnSpc>
              <a:spcBef>
                <a:spcPts val="0"/>
              </a:spcBef>
            </a:pPr>
            <a:r>
              <a:rPr lang="en-US" altLang="zh-CN" sz="1600" b="0" dirty="0"/>
              <a:t>		….       //</a:t>
            </a:r>
            <a:r>
              <a:rPr lang="zh-CN" altLang="zh-CN" sz="1600" b="0" dirty="0"/>
              <a:t>其它操作的实现</a:t>
            </a:r>
          </a:p>
          <a:p>
            <a:pPr marL="324000">
              <a:lnSpc>
                <a:spcPct val="110000"/>
              </a:lnSpc>
              <a:spcBef>
                <a:spcPts val="0"/>
              </a:spcBef>
            </a:pPr>
            <a:r>
              <a:rPr lang="en-US" altLang="zh-CN" sz="1600" b="0" dirty="0"/>
              <a:t>};</a:t>
            </a:r>
            <a:endParaRPr lang="zh-CN" altLang="zh-CN" sz="1600" b="0" dirty="0"/>
          </a:p>
          <a:p>
            <a:pPr marL="324000">
              <a:lnSpc>
                <a:spcPct val="110000"/>
              </a:lnSpc>
              <a:spcBef>
                <a:spcPts val="0"/>
              </a:spcBef>
            </a:pPr>
            <a:endParaRPr lang="zh-CN" altLang="en-US" sz="1600" b="0" dirty="0"/>
          </a:p>
        </p:txBody>
      </p:sp>
    </p:spTree>
    <p:extLst>
      <p:ext uri="{BB962C8B-B14F-4D97-AF65-F5344CB8AC3E}">
        <p14:creationId xmlns="" xmlns:p14="http://schemas.microsoft.com/office/powerpoint/2010/main" val="181594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2.2.2  </a:t>
            </a:r>
            <a:r>
              <a:rPr lang="zh-CN" altLang="zh-CN" b="1" dirty="0"/>
              <a:t>顺序存储结构的</a:t>
            </a:r>
            <a:r>
              <a:rPr lang="zh-CN" altLang="zh-CN" b="1" dirty="0" smtClean="0"/>
              <a:t>实现</a:t>
            </a:r>
            <a:endParaRPr lang="zh-CN" altLang="en-US" dirty="0"/>
          </a:p>
        </p:txBody>
      </p:sp>
      <p:sp>
        <p:nvSpPr>
          <p:cNvPr id="4" name="内容占位符 3"/>
          <p:cNvSpPr>
            <a:spLocks noGrp="1"/>
          </p:cNvSpPr>
          <p:nvPr>
            <p:ph idx="1"/>
          </p:nvPr>
        </p:nvSpPr>
        <p:spPr>
          <a:xfrm>
            <a:off x="827584" y="1628800"/>
            <a:ext cx="8030696" cy="3371836"/>
          </a:xfrm>
        </p:spPr>
        <p:txBody>
          <a:bodyPr/>
          <a:lstStyle/>
          <a:p>
            <a:pPr>
              <a:spcBef>
                <a:spcPts val="600"/>
              </a:spcBef>
            </a:pPr>
            <a:r>
              <a:rPr lang="en-US" altLang="zh-CN" dirty="0" smtClean="0"/>
              <a:t>1. </a:t>
            </a:r>
            <a:r>
              <a:rPr lang="zh-CN" altLang="en-US" dirty="0" smtClean="0"/>
              <a:t>插入操作</a:t>
            </a:r>
          </a:p>
          <a:p>
            <a:pPr>
              <a:spcBef>
                <a:spcPts val="600"/>
              </a:spcBef>
            </a:pPr>
            <a:r>
              <a:rPr lang="en-US" altLang="zh-CN" dirty="0" smtClean="0"/>
              <a:t>		</a:t>
            </a:r>
            <a:r>
              <a:rPr lang="zh-CN" altLang="en-US" dirty="0" smtClean="0">
                <a:solidFill>
                  <a:srgbClr val="FF0000"/>
                </a:solidFill>
              </a:rPr>
              <a:t>线性表的插入操作</a:t>
            </a:r>
            <a:r>
              <a:rPr lang="zh-CN" altLang="en-US" dirty="0" smtClean="0"/>
              <a:t>是指在线性表</a:t>
            </a:r>
            <a:r>
              <a:rPr lang="en-US" altLang="zh-CN" dirty="0" smtClean="0"/>
              <a:t>L=(</a:t>
            </a:r>
            <a:r>
              <a:rPr lang="en-US" altLang="zh-CN" b="0" dirty="0" smtClean="0"/>
              <a:t> a</a:t>
            </a:r>
            <a:r>
              <a:rPr lang="en-US" altLang="zh-CN" b="0" baseline="-25000" dirty="0" smtClean="0"/>
              <a:t>1</a:t>
            </a:r>
            <a:r>
              <a:rPr lang="en-US" altLang="zh-CN" b="0" dirty="0" smtClean="0"/>
              <a:t>, a</a:t>
            </a:r>
            <a:r>
              <a:rPr lang="en-US" altLang="zh-CN" b="0" baseline="-25000" dirty="0" smtClean="0"/>
              <a:t>2</a:t>
            </a:r>
            <a:r>
              <a:rPr lang="en-US" altLang="zh-CN" b="0" dirty="0" smtClean="0"/>
              <a:t>, …, a</a:t>
            </a:r>
            <a:r>
              <a:rPr lang="en-US" altLang="zh-CN" b="0" baseline="-25000" dirty="0" smtClean="0"/>
              <a:t>i-1</a:t>
            </a:r>
            <a:r>
              <a:rPr lang="en-US" altLang="zh-CN" b="0" dirty="0" smtClean="0"/>
              <a:t>, </a:t>
            </a:r>
            <a:r>
              <a:rPr lang="en-US" altLang="zh-CN" b="0" dirty="0" err="1" smtClean="0"/>
              <a:t>a</a:t>
            </a:r>
            <a:r>
              <a:rPr lang="en-US" altLang="zh-CN" b="0" baseline="-25000" dirty="0" err="1" smtClean="0"/>
              <a:t>i</a:t>
            </a:r>
            <a:r>
              <a:rPr lang="en-US" altLang="zh-CN" b="0" dirty="0" smtClean="0"/>
              <a:t>, a</a:t>
            </a:r>
            <a:r>
              <a:rPr lang="en-US" altLang="zh-CN" b="0" baseline="-25000" dirty="0" smtClean="0"/>
              <a:t>i+1</a:t>
            </a:r>
            <a:r>
              <a:rPr lang="en-US" altLang="zh-CN" b="0" dirty="0" smtClean="0"/>
              <a:t>, a</a:t>
            </a:r>
            <a:r>
              <a:rPr lang="en-US" altLang="zh-CN" b="0" baseline="-25000" dirty="0" smtClean="0"/>
              <a:t>n</a:t>
            </a:r>
            <a:r>
              <a:rPr lang="en-US" altLang="zh-CN" dirty="0" smtClean="0"/>
              <a:t>)</a:t>
            </a:r>
            <a:r>
              <a:rPr lang="zh-CN" altLang="en-US" dirty="0" smtClean="0"/>
              <a:t>中的第</a:t>
            </a:r>
            <a:r>
              <a:rPr lang="en-US" altLang="zh-CN" dirty="0" smtClean="0"/>
              <a:t>i-1</a:t>
            </a:r>
            <a:r>
              <a:rPr lang="zh-CN" altLang="en-US" dirty="0" smtClean="0"/>
              <a:t>个数据元素和第</a:t>
            </a:r>
            <a:r>
              <a:rPr lang="en-US" altLang="zh-CN" dirty="0" err="1" smtClean="0"/>
              <a:t>i</a:t>
            </a:r>
            <a:r>
              <a:rPr lang="zh-CN" altLang="en-US" dirty="0" smtClean="0"/>
              <a:t>个数据元素之间插入一个新的数据元素</a:t>
            </a:r>
            <a:r>
              <a:rPr lang="en-US" altLang="zh-CN" dirty="0" smtClean="0"/>
              <a:t>b</a:t>
            </a:r>
            <a:r>
              <a:rPr lang="zh-CN" altLang="en-US" dirty="0" smtClean="0"/>
              <a:t>，使长度为</a:t>
            </a:r>
            <a:r>
              <a:rPr lang="en-US" altLang="zh-CN" dirty="0" smtClean="0"/>
              <a:t>n</a:t>
            </a:r>
            <a:r>
              <a:rPr lang="zh-CN" altLang="en-US" dirty="0" smtClean="0"/>
              <a:t>的线性表变成长度为</a:t>
            </a:r>
            <a:r>
              <a:rPr lang="en-US" altLang="zh-CN" dirty="0" smtClean="0"/>
              <a:t>n+1</a:t>
            </a:r>
            <a:r>
              <a:rPr lang="zh-CN" altLang="en-US" dirty="0" smtClean="0"/>
              <a:t>的线性表</a:t>
            </a:r>
            <a:r>
              <a:rPr lang="en-US" altLang="zh-CN" dirty="0" smtClean="0"/>
              <a:t>L’=(</a:t>
            </a:r>
            <a:r>
              <a:rPr lang="en-US" altLang="zh-CN" b="0" dirty="0" smtClean="0"/>
              <a:t> a</a:t>
            </a:r>
            <a:r>
              <a:rPr lang="en-US" altLang="zh-CN" b="0" baseline="-25000" dirty="0" smtClean="0"/>
              <a:t>1</a:t>
            </a:r>
            <a:r>
              <a:rPr lang="en-US" altLang="zh-CN" b="0" dirty="0" smtClean="0"/>
              <a:t>, a</a:t>
            </a:r>
            <a:r>
              <a:rPr lang="en-US" altLang="zh-CN" b="0" baseline="-25000" dirty="0" smtClean="0"/>
              <a:t>2</a:t>
            </a:r>
            <a:r>
              <a:rPr lang="en-US" altLang="zh-CN" b="0" dirty="0" smtClean="0"/>
              <a:t>, …, a</a:t>
            </a:r>
            <a:r>
              <a:rPr lang="en-US" altLang="zh-CN" b="0" baseline="-25000" dirty="0" smtClean="0"/>
              <a:t>i-1</a:t>
            </a:r>
            <a:r>
              <a:rPr lang="en-US" altLang="zh-CN" b="0" dirty="0" smtClean="0"/>
              <a:t>, b, </a:t>
            </a:r>
            <a:r>
              <a:rPr lang="en-US" altLang="zh-CN" b="0" dirty="0" err="1" smtClean="0"/>
              <a:t>a</a:t>
            </a:r>
            <a:r>
              <a:rPr lang="en-US" altLang="zh-CN" b="0" baseline="-25000" dirty="0" err="1" smtClean="0"/>
              <a:t>i</a:t>
            </a:r>
            <a:r>
              <a:rPr lang="en-US" altLang="zh-CN" b="0" dirty="0" smtClean="0"/>
              <a:t>, a</a:t>
            </a:r>
            <a:r>
              <a:rPr lang="en-US" altLang="zh-CN" b="0" baseline="-25000" dirty="0" smtClean="0"/>
              <a:t>i+1</a:t>
            </a:r>
            <a:r>
              <a:rPr lang="en-US" altLang="zh-CN" b="0" dirty="0" smtClean="0"/>
              <a:t>, a</a:t>
            </a:r>
            <a:r>
              <a:rPr lang="en-US" altLang="zh-CN" b="0" baseline="-25000" dirty="0" smtClean="0"/>
              <a:t>n</a:t>
            </a:r>
            <a:r>
              <a:rPr lang="en-US" altLang="zh-CN" dirty="0" smtClean="0"/>
              <a:t>)</a:t>
            </a:r>
            <a:r>
              <a:rPr lang="zh-CN" altLang="en-US" dirty="0" smtClean="0"/>
              <a:t>。一个线性表在进行插入操作前后其数据元素在存储空间中的位置变化如图</a:t>
            </a:r>
            <a:r>
              <a:rPr lang="en-US" altLang="zh-CN" dirty="0" smtClean="0"/>
              <a:t>2-3</a:t>
            </a:r>
            <a:r>
              <a:rPr lang="zh-CN" altLang="en-US" dirty="0" smtClean="0"/>
              <a:t>所示。</a:t>
            </a:r>
          </a:p>
        </p:txBody>
      </p:sp>
    </p:spTree>
    <p:extLst>
      <p:ext uri="{BB962C8B-B14F-4D97-AF65-F5344CB8AC3E}">
        <p14:creationId xmlns="" xmlns:p14="http://schemas.microsoft.com/office/powerpoint/2010/main" val="1985052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0865" y="785794"/>
            <a:ext cx="5738655" cy="38576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4" name="矩形 3"/>
              <p:cNvSpPr/>
              <p:nvPr/>
            </p:nvSpPr>
            <p:spPr>
              <a:xfrm>
                <a:off x="539552" y="4725144"/>
                <a:ext cx="8496944" cy="1520609"/>
              </a:xfrm>
              <a:prstGeom prst="rect">
                <a:avLst/>
              </a:prstGeom>
            </p:spPr>
            <p:txBody>
              <a:bodyPr wrap="square">
                <a:spAutoFit/>
              </a:bodyPr>
              <a:lstStyle/>
              <a:p>
                <a:pPr>
                  <a:lnSpc>
                    <a:spcPct val="120000"/>
                  </a:lnSpc>
                </a:pPr>
                <a:r>
                  <a:rPr lang="zh-CN" altLang="zh-CN" sz="2000" dirty="0">
                    <a:latin typeface="楷体" panose="02010609060101010101" pitchFamily="49" charset="-122"/>
                    <a:ea typeface="楷体" panose="02010609060101010101" pitchFamily="49" charset="-122"/>
                  </a:rPr>
                  <a:t>插入操作的实现步骤：</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1） 将线性表中的第i个至第n-1个数据元素向后移动一个位置。</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2） 将数据元素b插入到数据元素</a:t>
                </a:r>
                <a14:m>
                  <m:oMath xmlns:m="http://schemas.openxmlformats.org/officeDocument/2006/math">
                    <m:sSub>
                      <m:sSubPr>
                        <m:ctrlPr>
                          <a:rPr lang="zh-CN" altLang="zh-CN" sz="2000" i="1">
                            <a:latin typeface="Cambria Math"/>
                          </a:rPr>
                        </m:ctrlPr>
                      </m:sSubPr>
                      <m:e>
                        <m:r>
                          <m:rPr>
                            <m:sty m:val="p"/>
                          </m:rPr>
                          <a:rPr lang="zh-CN" altLang="zh-CN" sz="2000">
                            <a:latin typeface="Cambria Math"/>
                          </a:rPr>
                          <m:t>a</m:t>
                        </m:r>
                      </m:e>
                      <m:sub>
                        <m:r>
                          <m:rPr>
                            <m:sty m:val="p"/>
                          </m:rPr>
                          <a:rPr lang="zh-CN" altLang="zh-CN" sz="2000">
                            <a:latin typeface="Cambria Math"/>
                          </a:rPr>
                          <m:t>i</m:t>
                        </m:r>
                        <m:r>
                          <a:rPr lang="zh-CN" altLang="en-US" sz="2000" i="1">
                            <a:latin typeface="Cambria Math"/>
                          </a:rPr>
                          <m:t>−</m:t>
                        </m:r>
                        <m:r>
                          <a:rPr lang="zh-CN" altLang="zh-CN" sz="2000">
                            <a:latin typeface="Cambria Math"/>
                          </a:rPr>
                          <m:t>1</m:t>
                        </m:r>
                      </m:sub>
                    </m:sSub>
                  </m:oMath>
                </a14:m>
                <a:r>
                  <a:rPr lang="zh-CN" altLang="zh-CN" sz="2000" dirty="0">
                    <a:latin typeface="楷体" panose="02010609060101010101" pitchFamily="49" charset="-122"/>
                    <a:ea typeface="楷体" panose="02010609060101010101" pitchFamily="49" charset="-122"/>
                  </a:rPr>
                  <a:t>之后，即第i个位置上。 </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3） 将线性表长度加1。 </a:t>
                </a:r>
              </a:p>
            </p:txBody>
          </p:sp>
        </mc:Choice>
        <mc:Fallback>
          <p:sp>
            <p:nvSpPr>
              <p:cNvPr id="4" name="矩形 3"/>
              <p:cNvSpPr>
                <a:spLocks noRot="1" noChangeAspect="1" noMove="1" noResize="1" noEditPoints="1" noAdjustHandles="1" noChangeArrowheads="1" noChangeShapeType="1" noTextEdit="1"/>
              </p:cNvSpPr>
              <p:nvPr/>
            </p:nvSpPr>
            <p:spPr>
              <a:xfrm>
                <a:off x="539552" y="4725144"/>
                <a:ext cx="8496944" cy="1520609"/>
              </a:xfrm>
              <a:prstGeom prst="rect">
                <a:avLst/>
              </a:prstGeom>
              <a:blipFill rotWithShape="1">
                <a:blip r:embed="rId3" cstate="print"/>
                <a:stretch>
                  <a:fillRect l="-790" t="-1200" b="-6000"/>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29422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764704"/>
            <a:ext cx="7520940" cy="548640"/>
          </a:xfrm>
        </p:spPr>
        <p:txBody>
          <a:bodyPr/>
          <a:lstStyle/>
          <a:p>
            <a:r>
              <a:rPr lang="zh-CN" altLang="zh-CN" sz="2400" dirty="0"/>
              <a:t>线性表的插入操作算法实现</a:t>
            </a:r>
            <a:r>
              <a:rPr lang="zh-CN" altLang="zh-CN" sz="2400" dirty="0" smtClean="0"/>
              <a:t>：</a:t>
            </a:r>
            <a:endParaRPr lang="zh-CN" altLang="en-US" sz="2400" dirty="0"/>
          </a:p>
        </p:txBody>
      </p:sp>
      <p:sp>
        <p:nvSpPr>
          <p:cNvPr id="3" name="内容占位符 2"/>
          <p:cNvSpPr>
            <a:spLocks noGrp="1"/>
          </p:cNvSpPr>
          <p:nvPr>
            <p:ph idx="1"/>
          </p:nvPr>
        </p:nvSpPr>
        <p:spPr>
          <a:xfrm>
            <a:off x="642910" y="1484784"/>
            <a:ext cx="8249570" cy="4824536"/>
          </a:xfrm>
        </p:spPr>
        <p:txBody>
          <a:bodyPr>
            <a:normAutofit fontScale="85000" lnSpcReduction="10000"/>
          </a:bodyPr>
          <a:lstStyle/>
          <a:p>
            <a:pPr fontAlgn="base"/>
            <a:r>
              <a:rPr lang="zh-CN" altLang="zh-CN" b="0" dirty="0" smtClean="0"/>
              <a:t>算法</a:t>
            </a:r>
            <a:r>
              <a:rPr lang="en-US" altLang="zh-CN" b="0" dirty="0" smtClean="0"/>
              <a:t>2.3</a:t>
            </a:r>
            <a:r>
              <a:rPr lang="zh-CN" altLang="zh-CN" b="0" dirty="0"/>
              <a:t>：</a:t>
            </a:r>
            <a:r>
              <a:rPr lang="zh-CN" altLang="zh-CN" dirty="0">
                <a:solidFill>
                  <a:srgbClr val="FF0000"/>
                </a:solidFill>
              </a:rPr>
              <a:t>线性表</a:t>
            </a:r>
            <a:r>
              <a:rPr lang="zh-CN" altLang="zh-CN" dirty="0" smtClean="0">
                <a:solidFill>
                  <a:srgbClr val="FF0000"/>
                </a:solidFill>
              </a:rPr>
              <a:t>的</a:t>
            </a:r>
            <a:r>
              <a:rPr lang="zh-CN" altLang="en-US" dirty="0" smtClean="0">
                <a:solidFill>
                  <a:srgbClr val="FF0000"/>
                </a:solidFill>
              </a:rPr>
              <a:t>指定位置</a:t>
            </a:r>
            <a:r>
              <a:rPr lang="zh-CN" altLang="zh-CN" dirty="0" smtClean="0">
                <a:solidFill>
                  <a:srgbClr val="FF0000"/>
                </a:solidFill>
              </a:rPr>
              <a:t>插入</a:t>
            </a:r>
            <a:r>
              <a:rPr lang="zh-CN" altLang="en-US" dirty="0" smtClean="0">
                <a:solidFill>
                  <a:srgbClr val="FF0000"/>
                </a:solidFill>
              </a:rPr>
              <a:t>（ 时间复杂度为</a:t>
            </a:r>
            <a:r>
              <a:rPr lang="en-US" altLang="zh-CN" dirty="0" smtClean="0">
                <a:solidFill>
                  <a:srgbClr val="FF0000"/>
                </a:solidFill>
              </a:rPr>
              <a:t>O(n) </a:t>
            </a:r>
            <a:r>
              <a:rPr lang="zh-CN" altLang="en-US" dirty="0" smtClean="0">
                <a:solidFill>
                  <a:srgbClr val="FF0000"/>
                </a:solidFill>
              </a:rPr>
              <a:t>）</a:t>
            </a:r>
            <a:endParaRPr lang="zh-CN" altLang="zh-CN" dirty="0">
              <a:solidFill>
                <a:srgbClr val="FF0000"/>
              </a:solidFill>
            </a:endParaRPr>
          </a:p>
          <a:p>
            <a:r>
              <a:rPr lang="en-US" altLang="zh-CN" b="0" dirty="0" smtClean="0"/>
              <a:t>/</a:t>
            </a:r>
            <a:r>
              <a:rPr lang="zh-CN" altLang="en-US" b="0" dirty="0" smtClean="0"/>
              <a:t>在</a:t>
            </a:r>
            <a:r>
              <a:rPr lang="en-US" altLang="zh-CN" b="0" dirty="0" err="1" smtClean="0"/>
              <a:t>curr</a:t>
            </a:r>
            <a:r>
              <a:rPr lang="zh-CN" altLang="en-US" b="0" dirty="0" smtClean="0"/>
              <a:t>当前位置插入数据元素</a:t>
            </a:r>
          </a:p>
          <a:p>
            <a:r>
              <a:rPr lang="en-US" altLang="zh-CN" b="0" dirty="0" err="1" smtClean="0">
                <a:latin typeface="+mj-ea"/>
                <a:ea typeface="+mj-ea"/>
              </a:rPr>
              <a:t>int</a:t>
            </a:r>
            <a:r>
              <a:rPr lang="en-US" altLang="zh-CN" b="0" dirty="0" smtClean="0">
                <a:latin typeface="+mj-ea"/>
                <a:ea typeface="+mj-ea"/>
              </a:rPr>
              <a:t>     insert(</a:t>
            </a:r>
            <a:r>
              <a:rPr lang="en-US" altLang="zh-CN" b="0" dirty="0" err="1" smtClean="0">
                <a:latin typeface="+mj-ea"/>
                <a:ea typeface="+mj-ea"/>
              </a:rPr>
              <a:t>SqlList</a:t>
            </a:r>
            <a:r>
              <a:rPr lang="en-US" altLang="zh-CN" b="0" dirty="0" smtClean="0">
                <a:latin typeface="+mj-ea"/>
                <a:ea typeface="+mj-ea"/>
              </a:rPr>
              <a:t> SL,</a:t>
            </a:r>
            <a:r>
              <a:rPr lang="en-US" altLang="zh-CN" dirty="0" smtClean="0">
                <a:latin typeface="+mj-ea"/>
                <a:ea typeface="+mj-ea"/>
              </a:rPr>
              <a:t> </a:t>
            </a:r>
            <a:r>
              <a:rPr lang="en-US" altLang="zh-CN" b="0" dirty="0" err="1" smtClean="0">
                <a:latin typeface="+mj-ea"/>
                <a:ea typeface="+mj-ea"/>
              </a:rPr>
              <a:t>ElemType</a:t>
            </a:r>
            <a:r>
              <a:rPr lang="en-US" altLang="zh-CN" b="0" dirty="0" smtClean="0">
                <a:latin typeface="+mj-ea"/>
                <a:ea typeface="+mj-ea"/>
              </a:rPr>
              <a:t> it, </a:t>
            </a:r>
            <a:r>
              <a:rPr lang="en-US" altLang="zh-CN" b="0" dirty="0" err="1" smtClean="0">
                <a:latin typeface="+mj-ea"/>
                <a:ea typeface="+mj-ea"/>
              </a:rPr>
              <a:t>int</a:t>
            </a:r>
            <a:r>
              <a:rPr lang="en-US" altLang="zh-CN" b="0" dirty="0" smtClean="0">
                <a:latin typeface="+mj-ea"/>
                <a:ea typeface="+mj-ea"/>
              </a:rPr>
              <a:t> </a:t>
            </a:r>
            <a:r>
              <a:rPr lang="en-US" altLang="zh-CN" b="0" dirty="0" err="1" smtClean="0">
                <a:latin typeface="+mj-ea"/>
                <a:ea typeface="+mj-ea"/>
              </a:rPr>
              <a:t>curr</a:t>
            </a:r>
            <a:r>
              <a:rPr lang="en-US" altLang="zh-CN" b="0" dirty="0" smtClean="0">
                <a:latin typeface="+mj-ea"/>
                <a:ea typeface="+mj-ea"/>
              </a:rPr>
              <a:t>) {</a:t>
            </a:r>
            <a:endParaRPr lang="zh-CN" altLang="en-US" b="0" dirty="0" smtClean="0">
              <a:latin typeface="+mj-ea"/>
              <a:ea typeface="+mj-ea"/>
            </a:endParaRPr>
          </a:p>
          <a:p>
            <a:pPr fontAlgn="base"/>
            <a:r>
              <a:rPr lang="en-US" altLang="zh-CN" b="0" dirty="0">
                <a:latin typeface="+mj-ea"/>
                <a:ea typeface="+mj-ea"/>
              </a:rPr>
              <a:t>	</a:t>
            </a:r>
            <a:r>
              <a:rPr lang="en-US" altLang="zh-CN" b="0" dirty="0" smtClean="0">
                <a:latin typeface="+mj-ea"/>
                <a:ea typeface="+mj-ea"/>
              </a:rPr>
              <a:t>if (</a:t>
            </a:r>
            <a:r>
              <a:rPr lang="en-US" altLang="zh-CN" b="0" dirty="0" err="1" smtClean="0">
                <a:latin typeface="+mj-ea"/>
                <a:ea typeface="+mj-ea"/>
              </a:rPr>
              <a:t>SL.last</a:t>
            </a:r>
            <a:r>
              <a:rPr lang="en-US" altLang="zh-CN" b="0" dirty="0" smtClean="0">
                <a:latin typeface="+mj-ea"/>
                <a:ea typeface="+mj-ea"/>
              </a:rPr>
              <a:t> == </a:t>
            </a:r>
            <a:r>
              <a:rPr lang="en-US" altLang="zh-CN" b="0" dirty="0" err="1">
                <a:latin typeface="+mj-ea"/>
                <a:ea typeface="+mj-ea"/>
              </a:rPr>
              <a:t>maxSize</a:t>
            </a:r>
            <a:r>
              <a:rPr lang="en-US" altLang="zh-CN" b="0" dirty="0">
                <a:latin typeface="+mj-ea"/>
                <a:ea typeface="+mj-ea"/>
              </a:rPr>
              <a:t>) </a:t>
            </a:r>
            <a:r>
              <a:rPr lang="en-US" altLang="zh-CN" b="0" dirty="0" smtClean="0">
                <a:latin typeface="+mj-ea"/>
                <a:ea typeface="+mj-ea"/>
              </a:rPr>
              <a:t>return(-1)                  </a:t>
            </a:r>
            <a:r>
              <a:rPr lang="en-US" altLang="zh-CN" sz="2100" b="0" dirty="0" smtClean="0">
                <a:latin typeface="+mj-ea"/>
                <a:ea typeface="+mj-ea"/>
              </a:rPr>
              <a:t>//</a:t>
            </a:r>
            <a:r>
              <a:rPr lang="zh-CN" altLang="zh-CN" sz="2100" b="0" dirty="0">
                <a:latin typeface="+mj-ea"/>
                <a:ea typeface="+mj-ea"/>
              </a:rPr>
              <a:t>判断线性表是否已满</a:t>
            </a:r>
          </a:p>
          <a:p>
            <a:pPr fontAlgn="base"/>
            <a:r>
              <a:rPr lang="en-US" altLang="zh-CN" b="0" dirty="0">
                <a:latin typeface="+mj-ea"/>
                <a:ea typeface="+mj-ea"/>
              </a:rPr>
              <a:t>    </a:t>
            </a:r>
            <a:r>
              <a:rPr lang="en-US" altLang="zh-CN" b="0" dirty="0" smtClean="0">
                <a:latin typeface="+mj-ea"/>
                <a:ea typeface="+mj-ea"/>
              </a:rPr>
              <a:t>	if </a:t>
            </a:r>
            <a:r>
              <a:rPr lang="en-US" altLang="zh-CN" b="0" dirty="0">
                <a:latin typeface="+mj-ea"/>
                <a:ea typeface="+mj-ea"/>
              </a:rPr>
              <a:t>((</a:t>
            </a:r>
            <a:r>
              <a:rPr lang="en-US" altLang="zh-CN" b="0" dirty="0" err="1">
                <a:latin typeface="+mj-ea"/>
                <a:ea typeface="+mj-ea"/>
              </a:rPr>
              <a:t>curr</a:t>
            </a:r>
            <a:r>
              <a:rPr lang="en-US" altLang="zh-CN" b="0" dirty="0">
                <a:latin typeface="+mj-ea"/>
                <a:ea typeface="+mj-ea"/>
              </a:rPr>
              <a:t> &lt;0) || ( </a:t>
            </a:r>
            <a:r>
              <a:rPr lang="en-US" altLang="zh-CN" b="0" dirty="0" err="1">
                <a:latin typeface="+mj-ea"/>
                <a:ea typeface="+mj-ea"/>
              </a:rPr>
              <a:t>curr</a:t>
            </a:r>
            <a:r>
              <a:rPr lang="en-US" altLang="zh-CN" b="0" dirty="0">
                <a:latin typeface="+mj-ea"/>
                <a:ea typeface="+mj-ea"/>
              </a:rPr>
              <a:t> &gt; </a:t>
            </a:r>
            <a:r>
              <a:rPr lang="en-US" altLang="zh-CN" b="0" dirty="0" err="1" smtClean="0">
                <a:latin typeface="+mj-ea"/>
              </a:rPr>
              <a:t>SL.last</a:t>
            </a:r>
            <a:r>
              <a:rPr lang="en-US" altLang="zh-CN" b="0" dirty="0" smtClean="0">
                <a:latin typeface="+mj-ea"/>
              </a:rPr>
              <a:t> </a:t>
            </a:r>
            <a:r>
              <a:rPr lang="en-US" altLang="zh-CN" b="0" dirty="0" smtClean="0">
                <a:latin typeface="+mj-ea"/>
                <a:ea typeface="+mj-ea"/>
              </a:rPr>
              <a:t>-1</a:t>
            </a:r>
            <a:r>
              <a:rPr lang="en-US" altLang="zh-CN" b="0" dirty="0">
                <a:latin typeface="+mj-ea"/>
                <a:ea typeface="+mj-ea"/>
              </a:rPr>
              <a:t>) </a:t>
            </a:r>
            <a:r>
              <a:rPr lang="en-US" altLang="zh-CN" b="0" dirty="0" smtClean="0">
                <a:latin typeface="+mj-ea"/>
                <a:ea typeface="+mj-ea"/>
              </a:rPr>
              <a:t>return(-2);  </a:t>
            </a:r>
            <a:r>
              <a:rPr lang="en-US" altLang="zh-CN" sz="2100" b="0" dirty="0" smtClean="0">
                <a:latin typeface="+mj-ea"/>
                <a:ea typeface="+mj-ea"/>
              </a:rPr>
              <a:t>//</a:t>
            </a:r>
            <a:r>
              <a:rPr lang="zh-CN" altLang="zh-CN" sz="2100" b="0" dirty="0" smtClean="0">
                <a:latin typeface="+mj-ea"/>
                <a:ea typeface="+mj-ea"/>
              </a:rPr>
              <a:t>判断位置</a:t>
            </a:r>
            <a:r>
              <a:rPr lang="zh-CN" altLang="zh-CN" sz="2100" b="0" dirty="0">
                <a:latin typeface="+mj-ea"/>
                <a:ea typeface="+mj-ea"/>
              </a:rPr>
              <a:t>是否正确</a:t>
            </a:r>
          </a:p>
          <a:p>
            <a:pPr fontAlgn="base"/>
            <a:r>
              <a:rPr lang="en-US" altLang="zh-CN" b="0" dirty="0" smtClean="0">
                <a:latin typeface="+mj-ea"/>
                <a:ea typeface="+mj-ea"/>
              </a:rPr>
              <a:t>	for </a:t>
            </a:r>
            <a:r>
              <a:rPr lang="en-US" altLang="zh-CN" b="0" dirty="0">
                <a:latin typeface="+mj-ea"/>
                <a:ea typeface="+mj-ea"/>
              </a:rPr>
              <a:t>(</a:t>
            </a:r>
            <a:r>
              <a:rPr lang="en-US" altLang="zh-CN" b="0" dirty="0" err="1">
                <a:latin typeface="+mj-ea"/>
                <a:ea typeface="+mj-ea"/>
              </a:rPr>
              <a:t>int</a:t>
            </a:r>
            <a:r>
              <a:rPr lang="en-US" altLang="zh-CN" b="0" dirty="0">
                <a:latin typeface="+mj-ea"/>
                <a:ea typeface="+mj-ea"/>
              </a:rPr>
              <a:t> </a:t>
            </a:r>
            <a:r>
              <a:rPr lang="en-US" altLang="zh-CN" b="0" dirty="0" err="1">
                <a:latin typeface="+mj-ea"/>
                <a:ea typeface="+mj-ea"/>
              </a:rPr>
              <a:t>i</a:t>
            </a:r>
            <a:r>
              <a:rPr lang="en-US" altLang="zh-CN" b="0" dirty="0" smtClean="0">
                <a:latin typeface="+mj-ea"/>
                <a:ea typeface="+mj-ea"/>
              </a:rPr>
              <a:t>=</a:t>
            </a:r>
            <a:r>
              <a:rPr lang="en-US" altLang="zh-CN" b="0" dirty="0" smtClean="0">
                <a:latin typeface="+mj-ea"/>
              </a:rPr>
              <a:t> </a:t>
            </a:r>
            <a:r>
              <a:rPr lang="en-US" altLang="zh-CN" b="0" dirty="0" err="1" smtClean="0">
                <a:latin typeface="+mj-ea"/>
              </a:rPr>
              <a:t>SL.last</a:t>
            </a:r>
            <a:r>
              <a:rPr lang="en-US" altLang="zh-CN" b="0" dirty="0" smtClean="0">
                <a:latin typeface="+mj-ea"/>
                <a:ea typeface="+mj-ea"/>
              </a:rPr>
              <a:t>; </a:t>
            </a:r>
            <a:r>
              <a:rPr lang="en-US" altLang="zh-CN" b="0" dirty="0" err="1">
                <a:latin typeface="+mj-ea"/>
                <a:ea typeface="+mj-ea"/>
              </a:rPr>
              <a:t>i</a:t>
            </a:r>
            <a:r>
              <a:rPr lang="en-US" altLang="zh-CN" b="0" dirty="0">
                <a:latin typeface="+mj-ea"/>
                <a:ea typeface="+mj-ea"/>
              </a:rPr>
              <a:t>&gt;</a:t>
            </a:r>
            <a:r>
              <a:rPr lang="en-US" altLang="zh-CN" b="0" dirty="0" err="1">
                <a:latin typeface="+mj-ea"/>
                <a:ea typeface="+mj-ea"/>
              </a:rPr>
              <a:t>curr</a:t>
            </a:r>
            <a:r>
              <a:rPr lang="en-US" altLang="zh-CN" b="0" dirty="0">
                <a:latin typeface="+mj-ea"/>
                <a:ea typeface="+mj-ea"/>
              </a:rPr>
              <a:t>; </a:t>
            </a:r>
            <a:r>
              <a:rPr lang="en-US" altLang="zh-CN" b="0" dirty="0" err="1">
                <a:latin typeface="+mj-ea"/>
                <a:ea typeface="+mj-ea"/>
              </a:rPr>
              <a:t>i</a:t>
            </a:r>
            <a:r>
              <a:rPr lang="en-US" altLang="zh-CN" b="0" dirty="0">
                <a:latin typeface="+mj-ea"/>
                <a:ea typeface="+mj-ea"/>
              </a:rPr>
              <a:t>--) </a:t>
            </a:r>
            <a:r>
              <a:rPr lang="en-US" altLang="zh-CN" b="0" dirty="0" smtClean="0">
                <a:latin typeface="+mj-ea"/>
                <a:ea typeface="+mj-ea"/>
              </a:rPr>
              <a:t>	            </a:t>
            </a:r>
            <a:r>
              <a:rPr lang="en-US" altLang="zh-CN" sz="2100" b="0" dirty="0" smtClean="0">
                <a:latin typeface="+mj-ea"/>
                <a:ea typeface="+mj-ea"/>
              </a:rPr>
              <a:t>//</a:t>
            </a:r>
            <a:r>
              <a:rPr lang="zh-CN" altLang="zh-CN" sz="2100" b="0" dirty="0" smtClean="0">
                <a:latin typeface="+mj-ea"/>
                <a:ea typeface="+mj-ea"/>
              </a:rPr>
              <a:t>将第</a:t>
            </a:r>
            <a:r>
              <a:rPr lang="en-US" altLang="zh-CN" sz="2100" b="0" dirty="0" err="1" smtClean="0">
                <a:latin typeface="+mj-ea"/>
                <a:ea typeface="+mj-ea"/>
              </a:rPr>
              <a:t>i</a:t>
            </a:r>
            <a:r>
              <a:rPr lang="zh-CN" altLang="zh-CN" sz="2100" b="0" dirty="0" smtClean="0">
                <a:latin typeface="+mj-ea"/>
                <a:ea typeface="+mj-ea"/>
              </a:rPr>
              <a:t>到</a:t>
            </a:r>
            <a:r>
              <a:rPr lang="en-US" altLang="zh-CN" sz="2100" b="0" dirty="0" smtClean="0">
                <a:latin typeface="+mj-ea"/>
                <a:ea typeface="+mj-ea"/>
              </a:rPr>
              <a:t>n-1</a:t>
            </a:r>
            <a:r>
              <a:rPr lang="zh-CN" altLang="zh-CN" sz="2100" b="0" dirty="0" smtClean="0">
                <a:latin typeface="+mj-ea"/>
                <a:ea typeface="+mj-ea"/>
              </a:rPr>
              <a:t>个元素后移</a:t>
            </a:r>
            <a:endParaRPr lang="en-US" altLang="zh-CN" sz="2100" b="0" dirty="0" smtClean="0">
              <a:latin typeface="+mj-ea"/>
              <a:ea typeface="+mj-ea"/>
            </a:endParaRPr>
          </a:p>
          <a:p>
            <a:pPr fontAlgn="base"/>
            <a:r>
              <a:rPr lang="en-US" altLang="zh-CN" b="0" dirty="0" smtClean="0">
                <a:latin typeface="+mj-ea"/>
                <a:ea typeface="+mj-ea"/>
              </a:rPr>
              <a:t>		</a:t>
            </a:r>
            <a:r>
              <a:rPr lang="en-US" altLang="zh-CN" b="0" dirty="0" err="1" smtClean="0">
                <a:latin typeface="+mj-ea"/>
              </a:rPr>
              <a:t>SL.elements</a:t>
            </a:r>
            <a:r>
              <a:rPr lang="en-US" altLang="zh-CN" b="0" dirty="0" smtClean="0">
                <a:latin typeface="+mj-ea"/>
                <a:ea typeface="+mj-ea"/>
              </a:rPr>
              <a:t>[</a:t>
            </a:r>
            <a:r>
              <a:rPr lang="en-US" altLang="zh-CN" b="0" dirty="0" err="1" smtClean="0">
                <a:latin typeface="+mj-ea"/>
                <a:ea typeface="+mj-ea"/>
              </a:rPr>
              <a:t>i</a:t>
            </a:r>
            <a:r>
              <a:rPr lang="en-US" altLang="zh-CN" b="0" dirty="0">
                <a:latin typeface="+mj-ea"/>
                <a:ea typeface="+mj-ea"/>
              </a:rPr>
              <a:t>] = </a:t>
            </a:r>
            <a:r>
              <a:rPr lang="en-US" altLang="zh-CN" b="0" dirty="0" err="1" smtClean="0">
                <a:latin typeface="+mj-ea"/>
                <a:ea typeface="+mj-ea"/>
              </a:rPr>
              <a:t>SL.</a:t>
            </a:r>
            <a:r>
              <a:rPr lang="en-US" altLang="zh-CN" b="0" dirty="0" err="1" smtClean="0">
                <a:latin typeface="+mj-ea"/>
              </a:rPr>
              <a:t>elements</a:t>
            </a:r>
            <a:r>
              <a:rPr lang="en-US" altLang="zh-CN" b="0" dirty="0" smtClean="0">
                <a:latin typeface="+mj-ea"/>
                <a:ea typeface="+mj-ea"/>
              </a:rPr>
              <a:t>[i-1</a:t>
            </a:r>
            <a:r>
              <a:rPr lang="en-US" altLang="zh-CN" b="0" dirty="0">
                <a:latin typeface="+mj-ea"/>
                <a:ea typeface="+mj-ea"/>
              </a:rPr>
              <a:t>]; </a:t>
            </a:r>
            <a:endParaRPr lang="zh-CN" altLang="zh-CN" b="0" dirty="0">
              <a:latin typeface="+mj-ea"/>
              <a:ea typeface="+mj-ea"/>
            </a:endParaRPr>
          </a:p>
          <a:p>
            <a:pPr fontAlgn="base"/>
            <a:r>
              <a:rPr lang="en-US" altLang="zh-CN" b="0" dirty="0">
                <a:latin typeface="+mj-ea"/>
                <a:ea typeface="+mj-ea"/>
              </a:rPr>
              <a:t>	</a:t>
            </a:r>
            <a:r>
              <a:rPr lang="en-US" altLang="zh-CN" b="0" dirty="0" err="1" smtClean="0">
                <a:latin typeface="+mj-ea"/>
              </a:rPr>
              <a:t>SL.elements</a:t>
            </a:r>
            <a:r>
              <a:rPr lang="en-US" altLang="zh-CN" b="0" dirty="0" smtClean="0">
                <a:latin typeface="+mj-ea"/>
                <a:ea typeface="+mj-ea"/>
              </a:rPr>
              <a:t>[</a:t>
            </a:r>
            <a:r>
              <a:rPr lang="en-US" altLang="zh-CN" b="0" dirty="0" err="1" smtClean="0">
                <a:latin typeface="+mj-ea"/>
                <a:ea typeface="+mj-ea"/>
              </a:rPr>
              <a:t>curr</a:t>
            </a:r>
            <a:r>
              <a:rPr lang="en-US" altLang="zh-CN" b="0" dirty="0">
                <a:latin typeface="+mj-ea"/>
                <a:ea typeface="+mj-ea"/>
              </a:rPr>
              <a:t>] = it; </a:t>
            </a:r>
            <a:r>
              <a:rPr lang="en-US" altLang="zh-CN" b="0" dirty="0" smtClean="0">
                <a:latin typeface="+mj-ea"/>
                <a:ea typeface="+mj-ea"/>
              </a:rPr>
              <a:t>	                        </a:t>
            </a:r>
            <a:r>
              <a:rPr lang="en-US" altLang="zh-CN" sz="2100" b="0" dirty="0" smtClean="0">
                <a:latin typeface="+mj-ea"/>
                <a:ea typeface="+mj-ea"/>
              </a:rPr>
              <a:t>// </a:t>
            </a:r>
            <a:r>
              <a:rPr lang="zh-CN" altLang="zh-CN" sz="2100" b="0" dirty="0" smtClean="0">
                <a:latin typeface="+mj-ea"/>
                <a:ea typeface="+mj-ea"/>
              </a:rPr>
              <a:t>插入</a:t>
            </a:r>
            <a:r>
              <a:rPr lang="zh-CN" altLang="zh-CN" sz="2100" b="0" dirty="0">
                <a:latin typeface="+mj-ea"/>
                <a:ea typeface="+mj-ea"/>
              </a:rPr>
              <a:t>数据元素</a:t>
            </a:r>
          </a:p>
          <a:p>
            <a:pPr fontAlgn="base"/>
            <a:r>
              <a:rPr lang="en-US" altLang="zh-CN" b="0" dirty="0">
                <a:latin typeface="+mj-ea"/>
                <a:ea typeface="+mj-ea"/>
              </a:rPr>
              <a:t>	</a:t>
            </a:r>
            <a:r>
              <a:rPr lang="en-US" altLang="zh-CN" b="0" dirty="0" smtClean="0">
                <a:latin typeface="+mj-ea"/>
              </a:rPr>
              <a:t> </a:t>
            </a:r>
            <a:r>
              <a:rPr lang="en-US" altLang="zh-CN" b="0" dirty="0" err="1" smtClean="0">
                <a:latin typeface="+mj-ea"/>
              </a:rPr>
              <a:t>SL.last</a:t>
            </a:r>
            <a:r>
              <a:rPr lang="en-US" altLang="zh-CN" b="0" dirty="0" smtClean="0">
                <a:latin typeface="+mj-ea"/>
                <a:ea typeface="+mj-ea"/>
              </a:rPr>
              <a:t>++; 		                                    </a:t>
            </a:r>
            <a:r>
              <a:rPr lang="en-US" altLang="zh-CN" sz="2100" b="0" dirty="0" smtClean="0">
                <a:latin typeface="+mj-ea"/>
                <a:ea typeface="+mj-ea"/>
              </a:rPr>
              <a:t>// </a:t>
            </a:r>
            <a:r>
              <a:rPr lang="zh-CN" altLang="zh-CN" sz="2100" b="0" dirty="0" smtClean="0">
                <a:latin typeface="+mj-ea"/>
                <a:ea typeface="+mj-ea"/>
              </a:rPr>
              <a:t>增加</a:t>
            </a:r>
            <a:r>
              <a:rPr lang="zh-CN" altLang="zh-CN" sz="2100" b="0" dirty="0">
                <a:latin typeface="+mj-ea"/>
                <a:ea typeface="+mj-ea"/>
              </a:rPr>
              <a:t>线性表长度</a:t>
            </a:r>
          </a:p>
          <a:p>
            <a:pPr fontAlgn="base"/>
            <a:r>
              <a:rPr lang="en-US" altLang="zh-CN" b="0" dirty="0">
                <a:latin typeface="+mj-ea"/>
                <a:ea typeface="+mj-ea"/>
              </a:rPr>
              <a:t>    </a:t>
            </a:r>
            <a:r>
              <a:rPr lang="en-US" altLang="zh-CN" b="0" dirty="0" smtClean="0">
                <a:latin typeface="+mj-ea"/>
                <a:ea typeface="+mj-ea"/>
              </a:rPr>
              <a:t>	return(0);</a:t>
            </a:r>
            <a:endParaRPr lang="zh-CN" altLang="zh-CN" b="0" dirty="0">
              <a:latin typeface="+mj-ea"/>
              <a:ea typeface="+mj-ea"/>
            </a:endParaRPr>
          </a:p>
          <a:p>
            <a:pPr fontAlgn="base"/>
            <a:r>
              <a:rPr lang="zh-CN" altLang="zh-CN" b="0" dirty="0" smtClean="0">
                <a:latin typeface="+mj-ea"/>
                <a:ea typeface="+mj-ea"/>
              </a:rPr>
              <a:t>｝</a:t>
            </a:r>
            <a:endParaRPr lang="zh-CN" altLang="en-US" b="0" dirty="0">
              <a:latin typeface="+mj-ea"/>
              <a:ea typeface="+mj-ea"/>
            </a:endParaRPr>
          </a:p>
        </p:txBody>
      </p:sp>
    </p:spTree>
    <p:extLst>
      <p:ext uri="{BB962C8B-B14F-4D97-AF65-F5344CB8AC3E}">
        <p14:creationId xmlns="" xmlns:p14="http://schemas.microsoft.com/office/powerpoint/2010/main" val="3710157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744944" cy="4805156"/>
          </a:xfrm>
        </p:spPr>
        <p:txBody>
          <a:bodyPr>
            <a:normAutofit fontScale="55000" lnSpcReduction="20000"/>
          </a:bodyPr>
          <a:lstStyle/>
          <a:p>
            <a:r>
              <a:rPr lang="en-US" altLang="zh-CN" sz="3800" dirty="0"/>
              <a:t>2. </a:t>
            </a:r>
            <a:r>
              <a:rPr lang="zh-CN" altLang="zh-CN" sz="3800" dirty="0"/>
              <a:t>追加操作</a:t>
            </a:r>
          </a:p>
          <a:p>
            <a:r>
              <a:rPr lang="en-US" altLang="zh-CN" sz="3800" b="0" dirty="0" smtClean="0"/>
              <a:t>	</a:t>
            </a:r>
            <a:r>
              <a:rPr lang="zh-CN" altLang="zh-CN" sz="3800" dirty="0" smtClean="0">
                <a:solidFill>
                  <a:srgbClr val="FF0000"/>
                </a:solidFill>
              </a:rPr>
              <a:t>追加</a:t>
            </a:r>
            <a:r>
              <a:rPr lang="zh-CN" altLang="zh-CN" sz="3800" dirty="0">
                <a:solidFill>
                  <a:srgbClr val="FF0000"/>
                </a:solidFill>
              </a:rPr>
              <a:t>操作</a:t>
            </a:r>
            <a:r>
              <a:rPr lang="zh-CN" altLang="zh-CN" sz="3800" b="0" dirty="0"/>
              <a:t>是指在线性表的表尾插入一个数据元素。</a:t>
            </a:r>
            <a:r>
              <a:rPr lang="zh-CN" altLang="zh-CN" sz="3800" b="0" dirty="0" smtClean="0"/>
              <a:t>而</a:t>
            </a:r>
            <a:r>
              <a:rPr lang="zh-CN" altLang="en-US" sz="3800" b="0" dirty="0" smtClean="0"/>
              <a:t>前面的</a:t>
            </a:r>
            <a:r>
              <a:rPr lang="zh-CN" altLang="zh-CN" sz="3800" b="0" dirty="0" smtClean="0"/>
              <a:t>插入</a:t>
            </a:r>
            <a:r>
              <a:rPr lang="zh-CN" altLang="zh-CN" sz="3800" b="0" dirty="0"/>
              <a:t>操作是指在线性表中的任一位置插入数据元素。由于追加操作不需移动数据元素，所以</a:t>
            </a:r>
            <a:r>
              <a:rPr lang="zh-CN" altLang="zh-CN" sz="3800" b="0" dirty="0">
                <a:solidFill>
                  <a:srgbClr val="FF0000"/>
                </a:solidFill>
              </a:rPr>
              <a:t>时间复杂度为O(1)</a:t>
            </a:r>
            <a:r>
              <a:rPr lang="zh-CN" altLang="zh-CN" sz="3800" b="0" dirty="0" smtClean="0"/>
              <a:t>。</a:t>
            </a:r>
            <a:endParaRPr lang="zh-CN" altLang="zh-CN" sz="3800" b="0" dirty="0"/>
          </a:p>
          <a:p>
            <a:r>
              <a:rPr lang="zh-CN" altLang="zh-CN" sz="3800" dirty="0"/>
              <a:t>线性表</a:t>
            </a:r>
            <a:r>
              <a:rPr lang="zh-CN" altLang="zh-CN" sz="3800" dirty="0" smtClean="0"/>
              <a:t>的</a:t>
            </a:r>
            <a:r>
              <a:rPr lang="zh-CN" altLang="en-US" sz="3800" dirty="0" smtClean="0"/>
              <a:t>追加</a:t>
            </a:r>
            <a:r>
              <a:rPr lang="zh-CN" altLang="zh-CN" sz="3800" dirty="0" smtClean="0"/>
              <a:t>操作</a:t>
            </a:r>
            <a:r>
              <a:rPr lang="zh-CN" altLang="zh-CN" sz="3800" dirty="0"/>
              <a:t>算法实现</a:t>
            </a:r>
            <a:r>
              <a:rPr lang="zh-CN" altLang="zh-CN" sz="3800" dirty="0" smtClean="0"/>
              <a:t>：</a:t>
            </a:r>
            <a:endParaRPr lang="en-US" altLang="zh-CN" sz="3800" dirty="0" smtClean="0"/>
          </a:p>
          <a:p>
            <a:pPr lvl="3" fontAlgn="base">
              <a:buNone/>
            </a:pPr>
            <a:r>
              <a:rPr lang="zh-CN" altLang="zh-CN" sz="4400" b="1" dirty="0" smtClean="0"/>
              <a:t>算法</a:t>
            </a:r>
            <a:r>
              <a:rPr lang="en-US" altLang="zh-CN" sz="4400" b="1" dirty="0" smtClean="0"/>
              <a:t>2.4</a:t>
            </a:r>
            <a:r>
              <a:rPr lang="zh-CN" altLang="zh-CN" sz="4400" b="1" dirty="0"/>
              <a:t>：</a:t>
            </a:r>
            <a:r>
              <a:rPr lang="zh-CN" altLang="zh-CN" sz="4400" b="1" dirty="0">
                <a:solidFill>
                  <a:srgbClr val="FF0000"/>
                </a:solidFill>
              </a:rPr>
              <a:t>线性表的追加</a:t>
            </a:r>
            <a:r>
              <a:rPr lang="zh-CN" altLang="zh-CN" sz="4400" b="1" dirty="0" smtClean="0">
                <a:solidFill>
                  <a:srgbClr val="FF0000"/>
                </a:solidFill>
              </a:rPr>
              <a:t>插入</a:t>
            </a:r>
            <a:endParaRPr lang="en-US" altLang="zh-CN" sz="4400" b="1" dirty="0" smtClean="0">
              <a:solidFill>
                <a:srgbClr val="FF0000"/>
              </a:solidFill>
            </a:endParaRPr>
          </a:p>
          <a:p>
            <a:pPr lvl="3" fontAlgn="base">
              <a:buNone/>
            </a:pPr>
            <a:endParaRPr lang="zh-CN" altLang="zh-CN" sz="4400" b="1" dirty="0">
              <a:solidFill>
                <a:srgbClr val="FF0000"/>
              </a:solidFill>
            </a:endParaRPr>
          </a:p>
          <a:p>
            <a:pPr lvl="3" fontAlgn="base">
              <a:buNone/>
            </a:pPr>
            <a:r>
              <a:rPr lang="en-US" altLang="zh-CN" sz="3600" b="0" dirty="0" err="1" smtClean="0">
                <a:latin typeface="+mj-ea"/>
                <a:ea typeface="+mj-ea"/>
              </a:rPr>
              <a:t>int</a:t>
            </a:r>
            <a:r>
              <a:rPr lang="en-US" altLang="zh-CN" sz="3600" b="0" dirty="0" smtClean="0">
                <a:latin typeface="+mj-ea"/>
                <a:ea typeface="+mj-ea"/>
              </a:rPr>
              <a:t>   append</a:t>
            </a:r>
            <a:r>
              <a:rPr lang="en-US" altLang="zh-CN" sz="3600" dirty="0" smtClean="0">
                <a:latin typeface="+mj-ea"/>
                <a:ea typeface="+mj-ea"/>
              </a:rPr>
              <a:t> (</a:t>
            </a:r>
            <a:r>
              <a:rPr lang="en-US" altLang="zh-CN" sz="3600" dirty="0" err="1" smtClean="0">
                <a:latin typeface="+mj-ea"/>
                <a:ea typeface="+mj-ea"/>
              </a:rPr>
              <a:t>SqlList</a:t>
            </a:r>
            <a:r>
              <a:rPr lang="en-US" altLang="zh-CN" sz="3600" dirty="0" smtClean="0">
                <a:latin typeface="+mj-ea"/>
                <a:ea typeface="+mj-ea"/>
              </a:rPr>
              <a:t> SL, </a:t>
            </a:r>
            <a:r>
              <a:rPr lang="en-US" altLang="zh-CN" sz="3600" dirty="0" err="1" smtClean="0">
                <a:latin typeface="+mj-ea"/>
                <a:ea typeface="+mj-ea"/>
              </a:rPr>
              <a:t>ElemType</a:t>
            </a:r>
            <a:r>
              <a:rPr lang="en-US" altLang="zh-CN" sz="3600" dirty="0" smtClean="0">
                <a:latin typeface="+mj-ea"/>
                <a:ea typeface="+mj-ea"/>
              </a:rPr>
              <a:t> it</a:t>
            </a:r>
            <a:r>
              <a:rPr lang="en-US" altLang="zh-CN" sz="3600" b="0" dirty="0" smtClean="0">
                <a:latin typeface="+mj-ea"/>
                <a:ea typeface="+mj-ea"/>
              </a:rPr>
              <a:t>) </a:t>
            </a:r>
            <a:r>
              <a:rPr lang="en-US" altLang="zh-CN" sz="3600" b="0" dirty="0">
                <a:latin typeface="+mj-ea"/>
                <a:ea typeface="+mj-ea"/>
              </a:rPr>
              <a:t>{</a:t>
            </a:r>
            <a:endParaRPr lang="zh-CN" altLang="zh-CN" sz="3600" b="0" dirty="0">
              <a:latin typeface="+mj-ea"/>
              <a:ea typeface="+mj-ea"/>
            </a:endParaRPr>
          </a:p>
          <a:p>
            <a:pPr lvl="3" fontAlgn="base">
              <a:buNone/>
            </a:pPr>
            <a:r>
              <a:rPr lang="en-US" altLang="zh-CN" sz="3600" b="0" dirty="0" smtClean="0">
                <a:latin typeface="+mj-ea"/>
                <a:ea typeface="+mj-ea"/>
              </a:rPr>
              <a:t>		if (</a:t>
            </a:r>
            <a:r>
              <a:rPr lang="en-US" altLang="zh-CN" sz="3600" dirty="0" err="1" smtClean="0">
                <a:latin typeface="+mj-ea"/>
              </a:rPr>
              <a:t>SL.last</a:t>
            </a:r>
            <a:r>
              <a:rPr lang="en-US" altLang="zh-CN" sz="3600" dirty="0" smtClean="0">
                <a:latin typeface="+mj-ea"/>
              </a:rPr>
              <a:t> </a:t>
            </a:r>
            <a:r>
              <a:rPr lang="en-US" altLang="zh-CN" sz="3600" b="0" dirty="0" smtClean="0">
                <a:latin typeface="+mj-ea"/>
                <a:ea typeface="+mj-ea"/>
              </a:rPr>
              <a:t>== </a:t>
            </a:r>
            <a:r>
              <a:rPr lang="en-US" altLang="zh-CN" sz="3600" b="0" dirty="0" err="1">
                <a:latin typeface="+mj-ea"/>
                <a:ea typeface="+mj-ea"/>
              </a:rPr>
              <a:t>maxSize</a:t>
            </a:r>
            <a:r>
              <a:rPr lang="en-US" altLang="zh-CN" sz="3600" b="0" dirty="0">
                <a:latin typeface="+mj-ea"/>
                <a:ea typeface="+mj-ea"/>
              </a:rPr>
              <a:t>) </a:t>
            </a:r>
            <a:r>
              <a:rPr lang="en-US" altLang="zh-CN" sz="3600" b="0" dirty="0" smtClean="0">
                <a:latin typeface="+mj-ea"/>
                <a:ea typeface="+mj-ea"/>
              </a:rPr>
              <a:t>return(-1);</a:t>
            </a:r>
            <a:endParaRPr lang="zh-CN" altLang="zh-CN" sz="3600" b="0" dirty="0">
              <a:latin typeface="+mj-ea"/>
              <a:ea typeface="+mj-ea"/>
            </a:endParaRPr>
          </a:p>
          <a:p>
            <a:pPr lvl="3" fontAlgn="base">
              <a:buNone/>
            </a:pPr>
            <a:r>
              <a:rPr lang="en-US" altLang="zh-CN" sz="3600" b="0" dirty="0">
                <a:latin typeface="+mj-ea"/>
                <a:ea typeface="+mj-ea"/>
              </a:rPr>
              <a:t>	</a:t>
            </a:r>
            <a:r>
              <a:rPr lang="en-US" altLang="zh-CN" sz="3600" b="0" dirty="0" smtClean="0">
                <a:latin typeface="+mj-ea"/>
                <a:ea typeface="+mj-ea"/>
              </a:rPr>
              <a:t>	</a:t>
            </a:r>
            <a:r>
              <a:rPr lang="en-US" altLang="zh-CN" sz="3600" b="0" dirty="0" err="1" smtClean="0">
                <a:latin typeface="+mj-ea"/>
                <a:ea typeface="+mj-ea"/>
              </a:rPr>
              <a:t>SL.elements</a:t>
            </a:r>
            <a:r>
              <a:rPr lang="en-US" altLang="zh-CN" sz="3600" b="0" dirty="0" smtClean="0">
                <a:latin typeface="+mj-ea"/>
                <a:ea typeface="+mj-ea"/>
              </a:rPr>
              <a:t>[</a:t>
            </a:r>
            <a:r>
              <a:rPr lang="en-US" altLang="zh-CN" sz="3600" b="0" dirty="0" err="1" smtClean="0">
                <a:latin typeface="+mj-ea"/>
                <a:ea typeface="+mj-ea"/>
              </a:rPr>
              <a:t>SL.last</a:t>
            </a:r>
            <a:r>
              <a:rPr lang="en-US" altLang="zh-CN" sz="3600" b="0" dirty="0" smtClean="0">
                <a:latin typeface="+mj-ea"/>
                <a:ea typeface="+mj-ea"/>
              </a:rPr>
              <a:t>++] </a:t>
            </a:r>
            <a:r>
              <a:rPr lang="en-US" altLang="zh-CN" sz="3600" b="0" dirty="0">
                <a:latin typeface="+mj-ea"/>
                <a:ea typeface="+mj-ea"/>
              </a:rPr>
              <a:t>= it;</a:t>
            </a:r>
            <a:endParaRPr lang="zh-CN" altLang="zh-CN" sz="3600" b="0" dirty="0">
              <a:latin typeface="+mj-ea"/>
              <a:ea typeface="+mj-ea"/>
            </a:endParaRPr>
          </a:p>
          <a:p>
            <a:pPr lvl="3" fontAlgn="base">
              <a:buNone/>
            </a:pPr>
            <a:r>
              <a:rPr lang="en-US" altLang="zh-CN" sz="3600" b="0" dirty="0">
                <a:latin typeface="+mj-ea"/>
                <a:ea typeface="+mj-ea"/>
              </a:rPr>
              <a:t>	</a:t>
            </a:r>
            <a:r>
              <a:rPr lang="en-US" altLang="zh-CN" sz="3600" b="0" dirty="0" smtClean="0">
                <a:latin typeface="+mj-ea"/>
                <a:ea typeface="+mj-ea"/>
              </a:rPr>
              <a:t>	return(0)</a:t>
            </a:r>
            <a:endParaRPr lang="zh-CN" altLang="zh-CN" sz="3600" b="0" dirty="0">
              <a:latin typeface="+mj-ea"/>
              <a:ea typeface="+mj-ea"/>
            </a:endParaRPr>
          </a:p>
          <a:p>
            <a:pPr lvl="3" fontAlgn="base">
              <a:buNone/>
            </a:pPr>
            <a:r>
              <a:rPr lang="en-US" altLang="zh-CN" sz="3600" b="0" dirty="0">
                <a:latin typeface="+mj-ea"/>
                <a:ea typeface="+mj-ea"/>
              </a:rPr>
              <a:t>}</a:t>
            </a:r>
            <a:endParaRPr lang="zh-CN" altLang="zh-CN" sz="3600" b="0" dirty="0">
              <a:latin typeface="+mj-ea"/>
              <a:ea typeface="+mj-ea"/>
            </a:endParaRPr>
          </a:p>
          <a:p>
            <a:endParaRPr lang="zh-CN" altLang="en-US" dirty="0"/>
          </a:p>
        </p:txBody>
      </p:sp>
    </p:spTree>
    <p:extLst>
      <p:ext uri="{BB962C8B-B14F-4D97-AF65-F5344CB8AC3E}">
        <p14:creationId xmlns="" xmlns:p14="http://schemas.microsoft.com/office/powerpoint/2010/main" val="80181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68760"/>
            <a:ext cx="7848872" cy="4680520"/>
          </a:xfrm>
        </p:spPr>
        <p:txBody>
          <a:bodyPr/>
          <a:lstStyle/>
          <a:p>
            <a:r>
              <a:rPr lang="zh-CN" altLang="zh-CN" dirty="0" smtClean="0"/>
              <a:t>3. 删除操作</a:t>
            </a:r>
          </a:p>
          <a:p>
            <a:r>
              <a:rPr lang="en-US" altLang="zh-CN" b="0" dirty="0" smtClean="0">
                <a:latin typeface="楷体" pitchFamily="49" charset="-122"/>
              </a:rPr>
              <a:t>		</a:t>
            </a:r>
            <a:r>
              <a:rPr lang="zh-CN" altLang="zh-CN" dirty="0" smtClean="0">
                <a:solidFill>
                  <a:srgbClr val="FF0000"/>
                </a:solidFill>
                <a:latin typeface="楷体" pitchFamily="49" charset="-122"/>
              </a:rPr>
              <a:t>线性表的删除操作</a:t>
            </a:r>
            <a:r>
              <a:rPr lang="zh-CN" altLang="zh-CN" b="0" dirty="0" smtClean="0">
                <a:latin typeface="楷体" pitchFamily="49" charset="-122"/>
              </a:rPr>
              <a:t>是指将长度为n的线性表</a:t>
            </a:r>
            <a:r>
              <a:rPr lang="en-US" altLang="zh-CN" b="0" dirty="0" smtClean="0">
                <a:latin typeface="楷体" pitchFamily="49" charset="-122"/>
              </a:rPr>
              <a:t>L</a:t>
            </a:r>
            <a:r>
              <a:rPr lang="zh-CN" altLang="zh-CN" b="0" dirty="0" smtClean="0">
                <a:latin typeface="楷体" pitchFamily="49" charset="-122"/>
              </a:rPr>
              <a:t>中删除第i个数据元素，使其变成长度为n-1的线性表L’</a:t>
            </a:r>
            <a:r>
              <a:rPr lang="zh-CN" altLang="en-US" b="0" dirty="0" smtClean="0">
                <a:latin typeface="楷体" pitchFamily="49" charset="-122"/>
              </a:rPr>
              <a:t>。</a:t>
            </a:r>
            <a:endParaRPr lang="en-US" altLang="zh-CN" b="0" dirty="0" smtClean="0">
              <a:latin typeface="楷体" pitchFamily="49" charset="-122"/>
            </a:endParaRPr>
          </a:p>
          <a:p>
            <a:r>
              <a:rPr lang="en-US" altLang="zh-CN" b="0" dirty="0" smtClean="0">
                <a:latin typeface="楷体" pitchFamily="49" charset="-122"/>
              </a:rPr>
              <a:t>		</a:t>
            </a:r>
            <a:r>
              <a:rPr lang="zh-CN" altLang="zh-CN" b="0" dirty="0" smtClean="0">
                <a:latin typeface="楷体" pitchFamily="49" charset="-122"/>
              </a:rPr>
              <a:t>L</a:t>
            </a:r>
            <a:r>
              <a:rPr lang="en-US" altLang="zh-CN" b="0" dirty="0" smtClean="0">
                <a:latin typeface="楷体" pitchFamily="49" charset="-122"/>
              </a:rPr>
              <a:t> </a:t>
            </a:r>
            <a:r>
              <a:rPr lang="zh-CN" altLang="zh-CN" b="0" dirty="0" smtClean="0">
                <a:latin typeface="楷体" pitchFamily="49" charset="-122"/>
              </a:rPr>
              <a:t>=</a:t>
            </a:r>
            <a:r>
              <a:rPr lang="en-US" altLang="zh-CN" b="0" dirty="0" smtClean="0">
                <a:latin typeface="楷体" pitchFamily="49" charset="-122"/>
              </a:rPr>
              <a:t> (a</a:t>
            </a:r>
            <a:r>
              <a:rPr lang="en-US" altLang="zh-CN" b="0" baseline="-25000" dirty="0" smtClean="0">
                <a:latin typeface="楷体" pitchFamily="49" charset="-122"/>
              </a:rPr>
              <a:t>1</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2</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i</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n</a:t>
            </a:r>
            <a:r>
              <a:rPr lang="en-US" altLang="zh-CN" b="0" dirty="0" smtClean="0">
                <a:latin typeface="楷体" pitchFamily="49" charset="-122"/>
              </a:rPr>
              <a:t>)</a:t>
            </a:r>
          </a:p>
          <a:p>
            <a:r>
              <a:rPr lang="en-US" altLang="zh-CN" b="0" dirty="0" smtClean="0">
                <a:latin typeface="楷体" pitchFamily="49" charset="-122"/>
              </a:rPr>
              <a:t>		</a:t>
            </a:r>
            <a:r>
              <a:rPr lang="zh-CN" altLang="zh-CN" b="0" dirty="0" smtClean="0">
                <a:latin typeface="楷体" pitchFamily="49" charset="-122"/>
              </a:rPr>
              <a:t>L</a:t>
            </a:r>
            <a:r>
              <a:rPr lang="en-US" altLang="zh-CN" b="0" dirty="0" smtClean="0">
                <a:latin typeface="楷体" pitchFamily="49" charset="-122"/>
              </a:rPr>
              <a:t>’</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1</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2</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n</a:t>
            </a:r>
            <a:r>
              <a:rPr lang="en-US" altLang="zh-CN" b="0" dirty="0" smtClean="0">
                <a:latin typeface="楷体" pitchFamily="49" charset="-122"/>
              </a:rPr>
              <a:t>)</a:t>
            </a:r>
          </a:p>
          <a:p>
            <a:r>
              <a:rPr lang="en-US" altLang="zh-CN" b="0" dirty="0" smtClean="0">
                <a:latin typeface="楷体" pitchFamily="49" charset="-122"/>
              </a:rPr>
              <a:t>		</a:t>
            </a:r>
            <a:r>
              <a:rPr lang="zh-CN" altLang="zh-CN" b="0" dirty="0" smtClean="0">
                <a:latin typeface="楷体" pitchFamily="49" charset="-122"/>
              </a:rPr>
              <a:t>一个线性表在进行删除操作前后其数据元素在存储空间中的位置变化如图2-4所示。</a:t>
            </a:r>
          </a:p>
          <a:p>
            <a:endParaRPr lang="zh-CN" altLang="en-US"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726385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线性结构的</a:t>
            </a:r>
            <a:r>
              <a:rPr lang="zh-CN" altLang="zh-CN" b="1" dirty="0">
                <a:solidFill>
                  <a:srgbClr val="FF0000"/>
                </a:solidFill>
              </a:rPr>
              <a:t>基本</a:t>
            </a:r>
            <a:r>
              <a:rPr lang="zh-CN" altLang="zh-CN" b="1" dirty="0" smtClean="0">
                <a:solidFill>
                  <a:srgbClr val="FF0000"/>
                </a:solidFill>
              </a:rPr>
              <a:t>特点</a:t>
            </a:r>
            <a:r>
              <a:rPr lang="zh-CN" altLang="en-US" b="1" dirty="0" smtClean="0"/>
              <a:t>：</a:t>
            </a:r>
            <a:endParaRPr lang="zh-CN" altLang="en-US" b="1" dirty="0"/>
          </a:p>
        </p:txBody>
      </p:sp>
      <p:sp>
        <p:nvSpPr>
          <p:cNvPr id="3" name="内容占位符 2"/>
          <p:cNvSpPr>
            <a:spLocks noGrp="1"/>
          </p:cNvSpPr>
          <p:nvPr>
            <p:ph idx="1"/>
          </p:nvPr>
        </p:nvSpPr>
        <p:spPr>
          <a:xfrm>
            <a:off x="642910" y="1628800"/>
            <a:ext cx="8215370" cy="4104456"/>
          </a:xfrm>
        </p:spPr>
        <p:txBody>
          <a:bodyPr>
            <a:normAutofit/>
          </a:bodyPr>
          <a:lstStyle/>
          <a:p>
            <a:r>
              <a:rPr lang="zh-CN" altLang="zh-CN" dirty="0" smtClean="0"/>
              <a:t>在</a:t>
            </a:r>
            <a:r>
              <a:rPr lang="zh-CN" altLang="zh-CN" dirty="0"/>
              <a:t>数据元素的非空有限</a:t>
            </a:r>
            <a:r>
              <a:rPr lang="zh-CN" altLang="zh-CN" dirty="0" smtClean="0"/>
              <a:t>集中，</a:t>
            </a:r>
            <a:endParaRPr lang="en-US" altLang="zh-CN" dirty="0" smtClean="0"/>
          </a:p>
          <a:p>
            <a:pPr indent="-432000"/>
            <a:r>
              <a:rPr lang="zh-CN" altLang="zh-CN" b="0" dirty="0" smtClean="0"/>
              <a:t>（</a:t>
            </a:r>
            <a:r>
              <a:rPr lang="zh-CN" altLang="zh-CN" b="0" dirty="0"/>
              <a:t>1）存在唯一的一个被称做“</a:t>
            </a:r>
            <a:r>
              <a:rPr lang="zh-CN" altLang="zh-CN" dirty="0"/>
              <a:t>第一个</a:t>
            </a:r>
            <a:r>
              <a:rPr lang="zh-CN" altLang="zh-CN" b="0" dirty="0"/>
              <a:t>”的数据</a:t>
            </a:r>
            <a:r>
              <a:rPr lang="zh-CN" altLang="zh-CN" b="0" dirty="0" smtClean="0"/>
              <a:t>元素；</a:t>
            </a:r>
            <a:endParaRPr lang="en-US" altLang="zh-CN" b="0" dirty="0" smtClean="0"/>
          </a:p>
          <a:p>
            <a:pPr indent="-432000"/>
            <a:r>
              <a:rPr lang="zh-CN" altLang="zh-CN" b="0" dirty="0" smtClean="0"/>
              <a:t>（</a:t>
            </a:r>
            <a:r>
              <a:rPr lang="zh-CN" altLang="zh-CN" b="0" dirty="0"/>
              <a:t>2）存在唯一的一个被称做“</a:t>
            </a:r>
            <a:r>
              <a:rPr lang="zh-CN" altLang="zh-CN" dirty="0"/>
              <a:t>最后一个</a:t>
            </a:r>
            <a:r>
              <a:rPr lang="zh-CN" altLang="zh-CN" b="0" dirty="0"/>
              <a:t>”的数据元素</a:t>
            </a:r>
            <a:r>
              <a:rPr lang="zh-CN" altLang="zh-CN" b="0" dirty="0" smtClean="0"/>
              <a:t>；</a:t>
            </a:r>
            <a:endParaRPr lang="en-US" altLang="zh-CN" b="0" dirty="0" smtClean="0"/>
          </a:p>
          <a:p>
            <a:pPr indent="-432000"/>
            <a:r>
              <a:rPr lang="zh-CN" altLang="zh-CN" b="0" dirty="0" smtClean="0"/>
              <a:t>（</a:t>
            </a:r>
            <a:r>
              <a:rPr lang="zh-CN" altLang="zh-CN" b="0" dirty="0"/>
              <a:t>3）除第一个元素外，集合中的每个数据元素</a:t>
            </a:r>
            <a:r>
              <a:rPr lang="zh-CN" altLang="zh-CN" dirty="0"/>
              <a:t>均只有一个前驱</a:t>
            </a:r>
            <a:r>
              <a:rPr lang="zh-CN" altLang="zh-CN" b="0" dirty="0" smtClean="0"/>
              <a:t>；</a:t>
            </a:r>
            <a:endParaRPr lang="en-US" altLang="zh-CN" b="0" dirty="0" smtClean="0"/>
          </a:p>
          <a:p>
            <a:pPr indent="-432000"/>
            <a:r>
              <a:rPr lang="zh-CN" altLang="zh-CN" b="0" dirty="0" smtClean="0"/>
              <a:t>（</a:t>
            </a:r>
            <a:r>
              <a:rPr lang="zh-CN" altLang="zh-CN" b="0" dirty="0"/>
              <a:t>4）除最后一个元素外，集合中的每个数据元素</a:t>
            </a:r>
            <a:r>
              <a:rPr lang="zh-CN" altLang="zh-CN" dirty="0"/>
              <a:t>均只有一个</a:t>
            </a:r>
            <a:r>
              <a:rPr lang="zh-CN" altLang="zh-CN" dirty="0" smtClean="0"/>
              <a:t>后继</a:t>
            </a:r>
            <a:r>
              <a:rPr lang="zh-CN" altLang="en-US" b="0" dirty="0"/>
              <a:t>。</a:t>
            </a:r>
          </a:p>
        </p:txBody>
      </p:sp>
    </p:spTree>
    <p:extLst>
      <p:ext uri="{BB962C8B-B14F-4D97-AF65-F5344CB8AC3E}">
        <p14:creationId xmlns="" xmlns:p14="http://schemas.microsoft.com/office/powerpoint/2010/main" val="348330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3568" y="1196752"/>
            <a:ext cx="7072313" cy="4580949"/>
            <a:chOff x="683568" y="1196752"/>
            <a:chExt cx="7072313" cy="4580949"/>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196752"/>
              <a:ext cx="7072313" cy="402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矩形 2"/>
            <p:cNvSpPr/>
            <p:nvPr/>
          </p:nvSpPr>
          <p:spPr>
            <a:xfrm>
              <a:off x="2857488" y="5500702"/>
              <a:ext cx="2185214"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2-4 </a:t>
              </a:r>
              <a:r>
                <a:rPr lang="zh-CN" altLang="en-US" sz="1200" dirty="0">
                  <a:latin typeface="黑体" pitchFamily="49" charset="-122"/>
                  <a:ea typeface="黑体" pitchFamily="49" charset="-122"/>
                  <a:cs typeface="Times New Roman" panose="02020603050405020304" pitchFamily="18" charset="0"/>
                </a:rPr>
                <a:t>线性表删除前后的状况</a:t>
              </a:r>
            </a:p>
          </p:txBody>
        </p:sp>
      </p:grpSp>
    </p:spTree>
    <p:extLst>
      <p:ext uri="{BB962C8B-B14F-4D97-AF65-F5344CB8AC3E}">
        <p14:creationId xmlns="" xmlns:p14="http://schemas.microsoft.com/office/powerpoint/2010/main" val="631378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692696"/>
            <a:ext cx="7314606" cy="5544616"/>
          </a:xfrm>
        </p:spPr>
        <p:txBody>
          <a:bodyPr>
            <a:normAutofit fontScale="70000" lnSpcReduction="20000"/>
          </a:bodyPr>
          <a:lstStyle/>
          <a:p>
            <a:r>
              <a:rPr lang="zh-CN" altLang="zh-CN" dirty="0"/>
              <a:t>删除操作的实现步骤：</a:t>
            </a:r>
          </a:p>
          <a:p>
            <a:r>
              <a:rPr lang="zh-CN" altLang="zh-CN" b="0" dirty="0" smtClean="0"/>
              <a:t>（</a:t>
            </a:r>
            <a:r>
              <a:rPr lang="zh-CN" altLang="zh-CN" b="0" dirty="0"/>
              <a:t>1）在线性表L中，将第i+1个至第n-1个数据元素依次向前移动一个位置。</a:t>
            </a:r>
          </a:p>
          <a:p>
            <a:r>
              <a:rPr lang="zh-CN" altLang="zh-CN" b="0" dirty="0" smtClean="0"/>
              <a:t>（</a:t>
            </a:r>
            <a:r>
              <a:rPr lang="zh-CN" altLang="zh-CN" b="0" dirty="0"/>
              <a:t>2） 将线性表长度减1。 </a:t>
            </a:r>
          </a:p>
          <a:p>
            <a:r>
              <a:rPr lang="zh-CN" altLang="zh-CN" b="0" dirty="0"/>
              <a:t>线性表的删除操作算法实现：</a:t>
            </a:r>
          </a:p>
          <a:p>
            <a:pPr fontAlgn="base"/>
            <a:r>
              <a:rPr lang="zh-CN" altLang="zh-CN" dirty="0" smtClean="0"/>
              <a:t>算法</a:t>
            </a:r>
            <a:r>
              <a:rPr lang="en-US" altLang="zh-CN" dirty="0" smtClean="0"/>
              <a:t>2.5</a:t>
            </a:r>
            <a:r>
              <a:rPr lang="zh-CN" altLang="zh-CN" dirty="0"/>
              <a:t>：</a:t>
            </a:r>
            <a:r>
              <a:rPr lang="zh-CN" altLang="zh-CN" dirty="0">
                <a:solidFill>
                  <a:srgbClr val="FF0000"/>
                </a:solidFill>
              </a:rPr>
              <a:t>线性表的删除</a:t>
            </a:r>
          </a:p>
          <a:p>
            <a:r>
              <a:rPr lang="en-US" altLang="zh-CN" b="0" dirty="0" smtClean="0"/>
              <a:t>// </a:t>
            </a:r>
            <a:r>
              <a:rPr lang="zh-CN" altLang="en-US" b="0" dirty="0" smtClean="0"/>
              <a:t>删除并返回</a:t>
            </a:r>
            <a:r>
              <a:rPr lang="en-US" altLang="zh-CN" b="0" dirty="0" err="1" smtClean="0"/>
              <a:t>curr</a:t>
            </a:r>
            <a:r>
              <a:rPr lang="zh-CN" altLang="en-US" b="0" dirty="0" smtClean="0"/>
              <a:t>位置元素值</a:t>
            </a:r>
            <a:r>
              <a:rPr lang="en-US" altLang="zh-CN" b="0" dirty="0" smtClean="0"/>
              <a:t>  </a:t>
            </a:r>
            <a:endParaRPr lang="zh-CN" altLang="zh-CN" b="0" dirty="0"/>
          </a:p>
          <a:p>
            <a:r>
              <a:rPr lang="en-US" altLang="zh-CN" sz="2600" b="0" dirty="0" err="1" smtClean="0">
                <a:latin typeface="+mj-ea"/>
                <a:ea typeface="+mj-ea"/>
              </a:rPr>
              <a:t>int</a:t>
            </a:r>
            <a:r>
              <a:rPr lang="en-US" altLang="zh-CN" sz="2600" b="0" dirty="0" smtClean="0">
                <a:latin typeface="+mj-ea"/>
                <a:ea typeface="+mj-ea"/>
              </a:rPr>
              <a:t>  remove(</a:t>
            </a:r>
            <a:r>
              <a:rPr lang="en-US" altLang="zh-CN" sz="2600" b="0" dirty="0" err="1" smtClean="0">
                <a:latin typeface="+mj-ea"/>
                <a:ea typeface="+mj-ea"/>
              </a:rPr>
              <a:t>SqlList</a:t>
            </a:r>
            <a:r>
              <a:rPr lang="en-US" altLang="zh-CN" sz="2600" b="0" dirty="0" smtClean="0">
                <a:latin typeface="+mj-ea"/>
                <a:ea typeface="+mj-ea"/>
              </a:rPr>
              <a:t> SL, </a:t>
            </a:r>
            <a:r>
              <a:rPr lang="en-US" altLang="zh-CN" sz="2600" b="0" dirty="0" err="1" smtClean="0">
                <a:latin typeface="+mj-ea"/>
                <a:ea typeface="+mj-ea"/>
              </a:rPr>
              <a:t>ElemType</a:t>
            </a:r>
            <a:r>
              <a:rPr lang="en-US" altLang="zh-CN" sz="2600" b="0" dirty="0" smtClean="0">
                <a:latin typeface="+mj-ea"/>
                <a:ea typeface="+mj-ea"/>
              </a:rPr>
              <a:t> it, </a:t>
            </a:r>
            <a:r>
              <a:rPr lang="en-US" altLang="zh-CN" sz="2600" b="0" dirty="0" err="1" smtClean="0">
                <a:latin typeface="+mj-ea"/>
                <a:ea typeface="+mj-ea"/>
              </a:rPr>
              <a:t>int</a:t>
            </a:r>
            <a:r>
              <a:rPr lang="en-US" altLang="zh-CN" sz="2600" b="0" dirty="0" smtClean="0">
                <a:latin typeface="+mj-ea"/>
                <a:ea typeface="+mj-ea"/>
              </a:rPr>
              <a:t> </a:t>
            </a:r>
            <a:r>
              <a:rPr lang="en-US" altLang="zh-CN" sz="2600" b="0" dirty="0" err="1" smtClean="0">
                <a:latin typeface="+mj-ea"/>
                <a:ea typeface="+mj-ea"/>
              </a:rPr>
              <a:t>curr</a:t>
            </a:r>
            <a:r>
              <a:rPr lang="en-US" altLang="zh-CN" sz="2600" b="0" dirty="0" smtClean="0">
                <a:latin typeface="+mj-ea"/>
                <a:ea typeface="+mj-ea"/>
              </a:rPr>
              <a:t> ) </a:t>
            </a:r>
            <a:r>
              <a:rPr lang="en-US" altLang="zh-CN" sz="2600" b="0" dirty="0">
                <a:latin typeface="+mj-ea"/>
                <a:ea typeface="+mj-ea"/>
              </a:rPr>
              <a:t>{</a:t>
            </a:r>
            <a:endParaRPr lang="zh-CN" altLang="zh-CN" sz="2600" b="0" dirty="0">
              <a:latin typeface="+mj-ea"/>
              <a:ea typeface="+mj-ea"/>
            </a:endParaRPr>
          </a:p>
          <a:p>
            <a:r>
              <a:rPr lang="en-US" altLang="zh-CN" sz="2600" b="0" dirty="0" smtClean="0">
                <a:latin typeface="+mj-ea"/>
                <a:ea typeface="+mj-ea"/>
              </a:rPr>
              <a:t>	if (</a:t>
            </a:r>
            <a:r>
              <a:rPr lang="en-US" altLang="zh-CN" sz="2600" b="0" dirty="0" err="1" smtClean="0">
                <a:latin typeface="+mj-ea"/>
              </a:rPr>
              <a:t>SL.last</a:t>
            </a:r>
            <a:r>
              <a:rPr lang="en-US" altLang="zh-CN" sz="2600" b="0" dirty="0" smtClean="0">
                <a:latin typeface="+mj-ea"/>
                <a:ea typeface="+mj-ea"/>
              </a:rPr>
              <a:t> == 0</a:t>
            </a:r>
            <a:r>
              <a:rPr lang="en-US" altLang="zh-CN" sz="2600" b="0" dirty="0">
                <a:latin typeface="+mj-ea"/>
                <a:ea typeface="+mj-ea"/>
              </a:rPr>
              <a:t>) </a:t>
            </a:r>
            <a:r>
              <a:rPr lang="en-US" altLang="zh-CN" sz="2600" b="0" dirty="0" smtClean="0">
                <a:latin typeface="+mj-ea"/>
                <a:ea typeface="+mj-ea"/>
              </a:rPr>
              <a:t>return(-1);</a:t>
            </a:r>
            <a:endParaRPr lang="zh-CN" altLang="zh-CN" sz="2600" b="0" dirty="0">
              <a:latin typeface="+mj-ea"/>
              <a:ea typeface="+mj-ea"/>
            </a:endParaRPr>
          </a:p>
          <a:p>
            <a:r>
              <a:rPr lang="en-US" altLang="zh-CN" sz="2600" b="0" dirty="0">
                <a:latin typeface="+mj-ea"/>
                <a:ea typeface="+mj-ea"/>
              </a:rPr>
              <a:t>	if ((</a:t>
            </a:r>
            <a:r>
              <a:rPr lang="en-US" altLang="zh-CN" sz="2600" b="0" dirty="0" err="1">
                <a:latin typeface="+mj-ea"/>
                <a:ea typeface="+mj-ea"/>
              </a:rPr>
              <a:t>curr</a:t>
            </a:r>
            <a:r>
              <a:rPr lang="en-US" altLang="zh-CN" sz="2600" b="0" dirty="0">
                <a:latin typeface="+mj-ea"/>
                <a:ea typeface="+mj-ea"/>
              </a:rPr>
              <a:t> </a:t>
            </a:r>
            <a:r>
              <a:rPr lang="en-US" altLang="zh-CN" sz="2600" b="0" dirty="0" smtClean="0">
                <a:latin typeface="+mj-ea"/>
                <a:ea typeface="+mj-ea"/>
              </a:rPr>
              <a:t>&lt; 0</a:t>
            </a:r>
            <a:r>
              <a:rPr lang="en-US" altLang="zh-CN" sz="2600" b="0" dirty="0">
                <a:latin typeface="+mj-ea"/>
                <a:ea typeface="+mj-ea"/>
              </a:rPr>
              <a:t>) || ( </a:t>
            </a:r>
            <a:r>
              <a:rPr lang="en-US" altLang="zh-CN" sz="2600" b="0" dirty="0" err="1">
                <a:latin typeface="+mj-ea"/>
                <a:ea typeface="+mj-ea"/>
              </a:rPr>
              <a:t>curr</a:t>
            </a:r>
            <a:r>
              <a:rPr lang="en-US" altLang="zh-CN" sz="2600" b="0" dirty="0">
                <a:latin typeface="+mj-ea"/>
                <a:ea typeface="+mj-ea"/>
              </a:rPr>
              <a:t> &gt;= </a:t>
            </a:r>
            <a:r>
              <a:rPr lang="en-US" altLang="zh-CN" sz="2600" b="0" dirty="0" err="1" smtClean="0">
                <a:latin typeface="+mj-ea"/>
                <a:ea typeface="+mj-ea"/>
              </a:rPr>
              <a:t>SL.last</a:t>
            </a:r>
            <a:r>
              <a:rPr lang="en-US" altLang="zh-CN" sz="2600" b="0" dirty="0" smtClean="0">
                <a:latin typeface="+mj-ea"/>
                <a:ea typeface="+mj-ea"/>
              </a:rPr>
              <a:t>) return(-2);</a:t>
            </a:r>
            <a:endParaRPr lang="zh-CN" altLang="zh-CN" sz="2600" b="0" dirty="0">
              <a:latin typeface="+mj-ea"/>
              <a:ea typeface="+mj-ea"/>
            </a:endParaRPr>
          </a:p>
          <a:p>
            <a:r>
              <a:rPr lang="en-US" altLang="zh-CN" sz="2600" b="0" dirty="0">
                <a:latin typeface="+mj-ea"/>
                <a:ea typeface="+mj-ea"/>
              </a:rPr>
              <a:t>	it = </a:t>
            </a:r>
            <a:r>
              <a:rPr lang="en-US" altLang="zh-CN" sz="2600" b="0" dirty="0" err="1" smtClean="0">
                <a:latin typeface="+mj-ea"/>
                <a:ea typeface="+mj-ea"/>
              </a:rPr>
              <a:t>SL.elements</a:t>
            </a:r>
            <a:r>
              <a:rPr lang="en-US" altLang="zh-CN" sz="2600" b="0" dirty="0" smtClean="0">
                <a:latin typeface="+mj-ea"/>
                <a:ea typeface="+mj-ea"/>
              </a:rPr>
              <a:t>[</a:t>
            </a:r>
            <a:r>
              <a:rPr lang="en-US" altLang="zh-CN" sz="2600" b="0" dirty="0" err="1" smtClean="0">
                <a:latin typeface="+mj-ea"/>
                <a:ea typeface="+mj-ea"/>
              </a:rPr>
              <a:t>curr</a:t>
            </a:r>
            <a:r>
              <a:rPr lang="en-US" altLang="zh-CN" sz="2600" b="0" dirty="0">
                <a:latin typeface="+mj-ea"/>
                <a:ea typeface="+mj-ea"/>
              </a:rPr>
              <a:t>];</a:t>
            </a:r>
            <a:endParaRPr lang="zh-CN" altLang="zh-CN" sz="2600" b="0" dirty="0">
              <a:latin typeface="+mj-ea"/>
              <a:ea typeface="+mj-ea"/>
            </a:endParaRPr>
          </a:p>
          <a:p>
            <a:r>
              <a:rPr lang="en-US" altLang="zh-CN" sz="2600" b="0" dirty="0">
                <a:latin typeface="+mj-ea"/>
                <a:ea typeface="+mj-ea"/>
              </a:rPr>
              <a:t>	for (</a:t>
            </a:r>
            <a:r>
              <a:rPr lang="en-US" altLang="zh-CN" sz="2600" b="0" dirty="0" err="1">
                <a:latin typeface="+mj-ea"/>
                <a:ea typeface="+mj-ea"/>
              </a:rPr>
              <a:t>int</a:t>
            </a:r>
            <a:r>
              <a:rPr lang="en-US" altLang="zh-CN" sz="2600" b="0" dirty="0">
                <a:latin typeface="+mj-ea"/>
                <a:ea typeface="+mj-ea"/>
              </a:rPr>
              <a:t> </a:t>
            </a:r>
            <a:r>
              <a:rPr lang="en-US" altLang="zh-CN" sz="2600" b="0" dirty="0" err="1">
                <a:latin typeface="+mj-ea"/>
                <a:ea typeface="+mj-ea"/>
              </a:rPr>
              <a:t>i</a:t>
            </a:r>
            <a:r>
              <a:rPr lang="en-US" altLang="zh-CN" sz="2600" b="0" dirty="0">
                <a:latin typeface="+mj-ea"/>
                <a:ea typeface="+mj-ea"/>
              </a:rPr>
              <a:t>=</a:t>
            </a:r>
            <a:r>
              <a:rPr lang="en-US" altLang="zh-CN" sz="2600" b="0" dirty="0" err="1">
                <a:latin typeface="+mj-ea"/>
                <a:ea typeface="+mj-ea"/>
              </a:rPr>
              <a:t>curr</a:t>
            </a:r>
            <a:r>
              <a:rPr lang="en-US" altLang="zh-CN" sz="2600" b="0" dirty="0">
                <a:latin typeface="+mj-ea"/>
                <a:ea typeface="+mj-ea"/>
              </a:rPr>
              <a:t>; </a:t>
            </a:r>
            <a:r>
              <a:rPr lang="en-US" altLang="zh-CN" sz="2600" b="0" dirty="0" err="1" smtClean="0">
                <a:latin typeface="+mj-ea"/>
                <a:ea typeface="+mj-ea"/>
              </a:rPr>
              <a:t>i</a:t>
            </a:r>
            <a:r>
              <a:rPr lang="en-US" altLang="zh-CN" sz="2600" b="0" dirty="0" smtClean="0">
                <a:latin typeface="+mj-ea"/>
                <a:ea typeface="+mj-ea"/>
              </a:rPr>
              <a:t> &lt;</a:t>
            </a:r>
            <a:r>
              <a:rPr lang="en-US" altLang="zh-CN" sz="2600" b="0" dirty="0" smtClean="0">
                <a:latin typeface="+mj-ea"/>
              </a:rPr>
              <a:t> </a:t>
            </a:r>
            <a:r>
              <a:rPr lang="en-US" altLang="zh-CN" sz="2600" b="0" dirty="0" err="1" smtClean="0">
                <a:latin typeface="+mj-ea"/>
              </a:rPr>
              <a:t>SL.last</a:t>
            </a:r>
            <a:r>
              <a:rPr lang="en-US" altLang="zh-CN" sz="2600" b="0" dirty="0" smtClean="0">
                <a:latin typeface="+mj-ea"/>
              </a:rPr>
              <a:t> </a:t>
            </a:r>
            <a:r>
              <a:rPr lang="en-US" altLang="zh-CN" sz="2600" b="0" dirty="0" smtClean="0">
                <a:latin typeface="+mj-ea"/>
                <a:ea typeface="+mj-ea"/>
              </a:rPr>
              <a:t>-</a:t>
            </a:r>
            <a:r>
              <a:rPr lang="en-US" altLang="zh-CN" sz="2600" b="0" dirty="0">
                <a:latin typeface="+mj-ea"/>
                <a:ea typeface="+mj-ea"/>
              </a:rPr>
              <a:t>1; </a:t>
            </a:r>
            <a:r>
              <a:rPr lang="en-US" altLang="zh-CN" sz="2600" b="0" dirty="0" err="1">
                <a:latin typeface="+mj-ea"/>
                <a:ea typeface="+mj-ea"/>
              </a:rPr>
              <a:t>i</a:t>
            </a:r>
            <a:r>
              <a:rPr lang="en-US" altLang="zh-CN" sz="2600" b="0" dirty="0" smtClean="0">
                <a:latin typeface="+mj-ea"/>
                <a:ea typeface="+mj-ea"/>
              </a:rPr>
              <a:t>++)</a:t>
            </a:r>
          </a:p>
          <a:p>
            <a:r>
              <a:rPr lang="en-US" altLang="zh-CN" sz="2600" b="0" dirty="0" smtClean="0">
                <a:latin typeface="+mj-ea"/>
                <a:ea typeface="+mj-ea"/>
              </a:rPr>
              <a:t>            </a:t>
            </a:r>
            <a:r>
              <a:rPr lang="en-US" altLang="zh-CN" sz="2600" b="0" dirty="0" err="1" smtClean="0">
                <a:latin typeface="+mj-ea"/>
              </a:rPr>
              <a:t>SL.elements</a:t>
            </a:r>
            <a:r>
              <a:rPr lang="en-US" altLang="zh-CN" sz="2600" b="0" dirty="0" smtClean="0">
                <a:latin typeface="+mj-ea"/>
                <a:ea typeface="+mj-ea"/>
              </a:rPr>
              <a:t>[</a:t>
            </a:r>
            <a:r>
              <a:rPr lang="en-US" altLang="zh-CN" sz="2600" b="0" dirty="0" err="1" smtClean="0">
                <a:latin typeface="+mj-ea"/>
                <a:ea typeface="+mj-ea"/>
              </a:rPr>
              <a:t>i</a:t>
            </a:r>
            <a:r>
              <a:rPr lang="en-US" altLang="zh-CN" sz="2600" b="0" dirty="0">
                <a:latin typeface="+mj-ea"/>
                <a:ea typeface="+mj-ea"/>
              </a:rPr>
              <a:t>] </a:t>
            </a:r>
            <a:r>
              <a:rPr lang="en-US" altLang="zh-CN" sz="2600" b="0" dirty="0" smtClean="0">
                <a:latin typeface="+mj-ea"/>
                <a:ea typeface="+mj-ea"/>
              </a:rPr>
              <a:t>= </a:t>
            </a:r>
            <a:r>
              <a:rPr lang="en-US" altLang="zh-CN" sz="2600" b="0" dirty="0" err="1" smtClean="0">
                <a:latin typeface="+mj-ea"/>
              </a:rPr>
              <a:t>SL.elements</a:t>
            </a:r>
            <a:r>
              <a:rPr lang="en-US" altLang="zh-CN" sz="2600" b="0" dirty="0" smtClean="0">
                <a:latin typeface="+mj-ea"/>
                <a:ea typeface="+mj-ea"/>
              </a:rPr>
              <a:t>[i+1</a:t>
            </a:r>
            <a:r>
              <a:rPr lang="en-US" altLang="zh-CN" sz="2600" b="0" dirty="0">
                <a:latin typeface="+mj-ea"/>
                <a:ea typeface="+mj-ea"/>
              </a:rPr>
              <a:t>];</a:t>
            </a:r>
            <a:endParaRPr lang="zh-CN" altLang="zh-CN" sz="2600" b="0" dirty="0">
              <a:latin typeface="+mj-ea"/>
              <a:ea typeface="+mj-ea"/>
            </a:endParaRPr>
          </a:p>
          <a:p>
            <a:r>
              <a:rPr lang="en-US" altLang="zh-CN" sz="2600" b="0" dirty="0">
                <a:latin typeface="+mj-ea"/>
                <a:ea typeface="+mj-ea"/>
              </a:rPr>
              <a:t>	</a:t>
            </a:r>
            <a:r>
              <a:rPr lang="en-US" altLang="zh-CN" sz="2600" b="0" dirty="0" smtClean="0">
                <a:latin typeface="+mj-ea"/>
              </a:rPr>
              <a:t> </a:t>
            </a:r>
            <a:r>
              <a:rPr lang="en-US" altLang="zh-CN" sz="2600" b="0" dirty="0" err="1" smtClean="0">
                <a:latin typeface="+mj-ea"/>
              </a:rPr>
              <a:t>SL.last</a:t>
            </a:r>
            <a:r>
              <a:rPr lang="en-US" altLang="zh-CN" sz="2600" b="0" dirty="0" smtClean="0">
                <a:latin typeface="+mj-ea"/>
                <a:ea typeface="+mj-ea"/>
              </a:rPr>
              <a:t>--;</a:t>
            </a:r>
            <a:endParaRPr lang="zh-CN" altLang="zh-CN" sz="2600" b="0" dirty="0">
              <a:latin typeface="+mj-ea"/>
              <a:ea typeface="+mj-ea"/>
            </a:endParaRPr>
          </a:p>
          <a:p>
            <a:r>
              <a:rPr lang="en-US" altLang="zh-CN" sz="2600" b="0" dirty="0">
                <a:latin typeface="+mj-ea"/>
                <a:ea typeface="+mj-ea"/>
              </a:rPr>
              <a:t>	</a:t>
            </a:r>
            <a:r>
              <a:rPr lang="en-US" altLang="zh-CN" sz="2600" b="0" dirty="0" smtClean="0">
                <a:latin typeface="+mj-ea"/>
                <a:ea typeface="+mj-ea"/>
              </a:rPr>
              <a:t>return(0);</a:t>
            </a:r>
            <a:endParaRPr lang="zh-CN" altLang="zh-CN" sz="2600" b="0" dirty="0">
              <a:latin typeface="+mj-ea"/>
              <a:ea typeface="+mj-ea"/>
            </a:endParaRPr>
          </a:p>
          <a:p>
            <a:r>
              <a:rPr lang="en-US" altLang="zh-CN" b="0" dirty="0" smtClean="0"/>
              <a:t>}</a:t>
            </a:r>
            <a:endParaRPr lang="zh-CN" altLang="zh-CN" b="0" dirty="0"/>
          </a:p>
        </p:txBody>
      </p:sp>
    </p:spTree>
    <p:extLst>
      <p:ext uri="{BB962C8B-B14F-4D97-AF65-F5344CB8AC3E}">
        <p14:creationId xmlns="" xmlns:p14="http://schemas.microsoft.com/office/powerpoint/2010/main" val="408493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83767" y="4705194"/>
            <a:ext cx="3470627" cy="12241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a:xfrm>
            <a:off x="827584" y="1628801"/>
            <a:ext cx="7959258" cy="2871770"/>
          </a:xfrm>
        </p:spPr>
        <p:txBody>
          <a:bodyPr/>
          <a:lstStyle/>
          <a:p>
            <a:r>
              <a:rPr lang="en-US" altLang="zh-CN" dirty="0" smtClean="0"/>
              <a:t>4.</a:t>
            </a:r>
            <a:r>
              <a:rPr lang="zh-CN" altLang="en-US" dirty="0" smtClean="0"/>
              <a:t>时间复杂度分析</a:t>
            </a:r>
            <a:endParaRPr lang="en-US" altLang="zh-CN" dirty="0" smtClean="0"/>
          </a:p>
          <a:p>
            <a:r>
              <a:rPr lang="en-US" altLang="zh-CN" dirty="0" smtClean="0"/>
              <a:t>		</a:t>
            </a:r>
            <a:r>
              <a:rPr lang="zh-CN" altLang="en-US" dirty="0" smtClean="0"/>
              <a:t>假设</a:t>
            </a:r>
            <a:r>
              <a:rPr lang="en-US" altLang="zh-CN" dirty="0" smtClean="0">
                <a:solidFill>
                  <a:srgbClr val="FF0000"/>
                </a:solidFill>
              </a:rPr>
              <a:t>p</a:t>
            </a:r>
            <a:r>
              <a:rPr lang="en-US" altLang="zh-CN" baseline="-25000" dirty="0" smtClean="0">
                <a:solidFill>
                  <a:srgbClr val="FF0000"/>
                </a:solidFill>
              </a:rPr>
              <a:t>i</a:t>
            </a:r>
            <a:r>
              <a:rPr lang="zh-CN" altLang="en-US" dirty="0" smtClean="0"/>
              <a:t>是在线性表</a:t>
            </a:r>
            <a:r>
              <a:rPr lang="en-US" altLang="zh-CN" dirty="0" smtClean="0"/>
              <a:t>L</a:t>
            </a:r>
            <a:r>
              <a:rPr lang="zh-CN" altLang="en-US" dirty="0" smtClean="0"/>
              <a:t>中的第</a:t>
            </a:r>
            <a:r>
              <a:rPr lang="en-US" altLang="zh-CN" dirty="0" err="1" smtClean="0"/>
              <a:t>i</a:t>
            </a:r>
            <a:r>
              <a:rPr lang="zh-CN" altLang="en-US" dirty="0" smtClean="0"/>
              <a:t>个数据元素之前插入一个数据元素的概率，而在长度为</a:t>
            </a:r>
            <a:r>
              <a:rPr lang="en-US" altLang="zh-CN" dirty="0" smtClean="0"/>
              <a:t>n</a:t>
            </a:r>
            <a:r>
              <a:rPr lang="zh-CN" altLang="en-US" dirty="0" smtClean="0"/>
              <a:t>的线性表</a:t>
            </a:r>
            <a:r>
              <a:rPr lang="en-US" altLang="zh-CN" dirty="0" smtClean="0"/>
              <a:t>L</a:t>
            </a:r>
            <a:r>
              <a:rPr lang="zh-CN" altLang="en-US" dirty="0" smtClean="0"/>
              <a:t>中，在第</a:t>
            </a:r>
            <a:r>
              <a:rPr lang="en-US" altLang="zh-CN" dirty="0" err="1" smtClean="0"/>
              <a:t>i</a:t>
            </a:r>
            <a:r>
              <a:rPr lang="zh-CN" altLang="en-US" dirty="0" smtClean="0"/>
              <a:t>个数据元素之前插入一个数据元素的移动次数为：</a:t>
            </a:r>
            <a:r>
              <a:rPr lang="en-US" altLang="zh-CN" dirty="0" smtClean="0"/>
              <a:t>n-i+1</a:t>
            </a:r>
            <a:r>
              <a:rPr lang="zh-CN" altLang="en-US" dirty="0" smtClean="0"/>
              <a:t>。这样，在线性表</a:t>
            </a:r>
            <a:r>
              <a:rPr lang="en-US" altLang="zh-CN" dirty="0" smtClean="0"/>
              <a:t>L</a:t>
            </a:r>
            <a:r>
              <a:rPr lang="zh-CN" altLang="en-US" dirty="0" smtClean="0"/>
              <a:t>中插入数据元素时所需移动数据元素的期望值</a:t>
            </a:r>
            <a:r>
              <a:rPr lang="en-US" altLang="zh-CN" dirty="0" smtClean="0"/>
              <a:t>(</a:t>
            </a:r>
            <a:r>
              <a:rPr lang="zh-CN" altLang="en-US" dirty="0" smtClean="0"/>
              <a:t>平均次数</a:t>
            </a:r>
            <a:r>
              <a:rPr lang="en-US" altLang="zh-CN" dirty="0" smtClean="0"/>
              <a:t>)</a:t>
            </a:r>
            <a:r>
              <a:rPr lang="zh-CN" altLang="en-US" dirty="0" smtClean="0"/>
              <a:t>为：</a:t>
            </a:r>
            <a:endParaRPr lang="zh-CN" altLang="en-US" dirty="0"/>
          </a:p>
        </p:txBody>
      </p:sp>
    </p:spTree>
    <p:extLst>
      <p:ext uri="{BB962C8B-B14F-4D97-AF65-F5344CB8AC3E}">
        <p14:creationId xmlns="" xmlns:p14="http://schemas.microsoft.com/office/powerpoint/2010/main" val="1625362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4365104"/>
            <a:ext cx="6912768" cy="830997"/>
          </a:xfrm>
          <a:prstGeom prst="rect">
            <a:avLst/>
          </a:prstGeom>
        </p:spPr>
        <p:txBody>
          <a:bodyPr wrap="square">
            <a:spAutoFit/>
          </a:bodyPr>
          <a:lstStyle/>
          <a:p>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在通常情况下，假定在线性表L中任何位置插入或删除数据元素是等概率的，则</a:t>
            </a:r>
          </a:p>
        </p:txBody>
      </p:sp>
      <p:pic>
        <p:nvPicPr>
          <p:cNvPr id="1331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76282" y="5373216"/>
            <a:ext cx="2647419" cy="9361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内容占位符 5"/>
          <p:cNvSpPr>
            <a:spLocks noGrp="1"/>
          </p:cNvSpPr>
          <p:nvPr>
            <p:ph idx="1"/>
          </p:nvPr>
        </p:nvSpPr>
        <p:spPr>
          <a:xfrm>
            <a:off x="714348" y="1428737"/>
            <a:ext cx="8072494" cy="2000264"/>
          </a:xfrm>
        </p:spPr>
        <p:txBody>
          <a:bodyPr/>
          <a:lstStyle/>
          <a:p>
            <a:r>
              <a:rPr lang="zh-CN" altLang="en-US" dirty="0" smtClean="0"/>
              <a:t>假设</a:t>
            </a:r>
            <a:r>
              <a:rPr lang="en-US" altLang="zh-CN" dirty="0" err="1" smtClean="0"/>
              <a:t>q</a:t>
            </a:r>
            <a:r>
              <a:rPr lang="en-US" altLang="zh-CN" baseline="-25000" dirty="0" err="1" smtClean="0"/>
              <a:t>i</a:t>
            </a:r>
            <a:r>
              <a:rPr lang="zh-CN" altLang="en-US" dirty="0" smtClean="0"/>
              <a:t>是删除线性表</a:t>
            </a:r>
            <a:r>
              <a:rPr lang="en-US" altLang="zh-CN" dirty="0" smtClean="0"/>
              <a:t>L</a:t>
            </a:r>
            <a:r>
              <a:rPr lang="zh-CN" altLang="en-US" dirty="0" smtClean="0"/>
              <a:t>中的第</a:t>
            </a:r>
            <a:r>
              <a:rPr lang="en-US" altLang="zh-CN" dirty="0" err="1" smtClean="0"/>
              <a:t>i</a:t>
            </a:r>
            <a:r>
              <a:rPr lang="zh-CN" altLang="en-US" dirty="0" smtClean="0"/>
              <a:t>个数据元素的概率，而在长度为</a:t>
            </a:r>
            <a:r>
              <a:rPr lang="en-US" altLang="zh-CN" dirty="0" smtClean="0"/>
              <a:t>n</a:t>
            </a:r>
            <a:r>
              <a:rPr lang="zh-CN" altLang="en-US" dirty="0" smtClean="0"/>
              <a:t>的线性表</a:t>
            </a:r>
            <a:r>
              <a:rPr lang="en-US" altLang="zh-CN" dirty="0" smtClean="0"/>
              <a:t>L</a:t>
            </a:r>
            <a:r>
              <a:rPr lang="zh-CN" altLang="en-US" dirty="0" smtClean="0"/>
              <a:t>中，删除第</a:t>
            </a:r>
            <a:r>
              <a:rPr lang="en-US" altLang="zh-CN" dirty="0" err="1" smtClean="0"/>
              <a:t>i</a:t>
            </a:r>
            <a:r>
              <a:rPr lang="zh-CN" altLang="en-US" dirty="0" smtClean="0"/>
              <a:t>个数据元素的移动次数为</a:t>
            </a:r>
            <a:r>
              <a:rPr lang="en-US" altLang="zh-CN" dirty="0" smtClean="0"/>
              <a:t>n-</a:t>
            </a:r>
            <a:r>
              <a:rPr lang="en-US" altLang="zh-CN" dirty="0" err="1" smtClean="0"/>
              <a:t>i</a:t>
            </a:r>
            <a:r>
              <a:rPr lang="zh-CN" altLang="en-US" dirty="0" smtClean="0"/>
              <a:t>。在线性表</a:t>
            </a:r>
            <a:r>
              <a:rPr lang="en-US" altLang="zh-CN" dirty="0" smtClean="0"/>
              <a:t>L</a:t>
            </a:r>
            <a:r>
              <a:rPr lang="zh-CN" altLang="en-US" dirty="0" smtClean="0"/>
              <a:t>中删除一个数据元素时所需移动数据元素的期望值</a:t>
            </a:r>
            <a:r>
              <a:rPr lang="en-US" altLang="zh-CN" dirty="0" smtClean="0"/>
              <a:t>(</a:t>
            </a:r>
            <a:r>
              <a:rPr lang="zh-CN" altLang="en-US" dirty="0" smtClean="0"/>
              <a:t>平均次数</a:t>
            </a:r>
            <a:r>
              <a:rPr lang="en-US" altLang="zh-CN" dirty="0" smtClean="0"/>
              <a:t>)</a:t>
            </a:r>
            <a:r>
              <a:rPr lang="zh-CN" altLang="en-US" dirty="0" smtClean="0"/>
              <a:t>为：</a:t>
            </a:r>
          </a:p>
          <a:p>
            <a:endParaRPr lang="zh-CN" altLang="en-US"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28860" y="3220518"/>
            <a:ext cx="3071834" cy="1065738"/>
          </a:xfrm>
          <a:prstGeom prst="rect">
            <a:avLst/>
          </a:prstGeom>
          <a:noFill/>
        </p:spPr>
      </p:pic>
    </p:spTree>
    <p:extLst>
      <p:ext uri="{BB962C8B-B14F-4D97-AF65-F5344CB8AC3E}">
        <p14:creationId xmlns="" xmlns:p14="http://schemas.microsoft.com/office/powerpoint/2010/main" val="2006669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196752"/>
            <a:ext cx="7520940" cy="3579849"/>
          </a:xfrm>
        </p:spPr>
        <p:txBody>
          <a:bodyPr/>
          <a:lstStyle/>
          <a:p>
            <a:r>
              <a:rPr lang="zh-CN" altLang="zh-CN" dirty="0"/>
              <a:t>所以，</a:t>
            </a:r>
          </a:p>
          <a:p>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8662" y="2214554"/>
            <a:ext cx="7491029" cy="26342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66598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28596" y="1928802"/>
            <a:ext cx="8391876" cy="3124200"/>
          </a:xfrm>
        </p:spPr>
        <p:txBody>
          <a:bodyPr/>
          <a:lstStyle/>
          <a:p>
            <a:r>
              <a:rPr lang="zh-CN" altLang="en-US" dirty="0" smtClean="0">
                <a:latin typeface="楷体_GB2312" pitchFamily="49" charset="-122"/>
                <a:ea typeface="楷体_GB2312" pitchFamily="49" charset="-122"/>
              </a:rPr>
              <a:t>例</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、已知一个采用顺序存储的有序线性表</a:t>
            </a:r>
            <a:r>
              <a:rPr lang="en-US" altLang="zh-CN" dirty="0" smtClean="0">
                <a:latin typeface="楷体_GB2312" pitchFamily="49" charset="-122"/>
                <a:ea typeface="楷体_GB2312" pitchFamily="49" charset="-122"/>
              </a:rPr>
              <a:t>L</a:t>
            </a:r>
            <a:r>
              <a:rPr lang="zh-CN" altLang="en-US" dirty="0" smtClean="0">
                <a:latin typeface="楷体_GB2312" pitchFamily="49" charset="-122"/>
                <a:ea typeface="楷体_GB2312" pitchFamily="49" charset="-122"/>
              </a:rPr>
              <a:t>，请写一个算法将线性表</a:t>
            </a:r>
            <a:r>
              <a:rPr lang="en-US" altLang="zh-CN" dirty="0" smtClean="0">
                <a:latin typeface="楷体_GB2312" pitchFamily="49" charset="-122"/>
                <a:ea typeface="楷体_GB2312" pitchFamily="49" charset="-122"/>
              </a:rPr>
              <a:t>L</a:t>
            </a:r>
            <a:r>
              <a:rPr lang="zh-CN" altLang="en-US" dirty="0" smtClean="0">
                <a:latin typeface="楷体_GB2312" pitchFamily="49" charset="-122"/>
                <a:ea typeface="楷体_GB2312" pitchFamily="49" charset="-122"/>
              </a:rPr>
              <a:t>中多余的重复数据元素删除</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即相同数据元素只保留一个</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a:t>
            </a:r>
            <a:br>
              <a:rPr lang="zh-CN" altLang="en-US" dirty="0" smtClean="0">
                <a:latin typeface="楷体_GB2312" pitchFamily="49" charset="-122"/>
                <a:ea typeface="楷体_GB2312" pitchFamily="49" charset="-122"/>
              </a:rPr>
            </a:br>
            <a:r>
              <a:rPr lang="zh-CN" altLang="en-US" dirty="0" smtClean="0">
                <a:latin typeface="楷体_GB2312" pitchFamily="49" charset="-122"/>
                <a:ea typeface="楷体_GB2312" pitchFamily="49" charset="-122"/>
              </a:rPr>
              <a:t>  </a:t>
            </a:r>
            <a:br>
              <a:rPr lang="zh-CN" altLang="en-US" dirty="0" smtClean="0">
                <a:latin typeface="楷体_GB2312" pitchFamily="49" charset="-122"/>
                <a:ea typeface="楷体_GB2312" pitchFamily="49" charset="-122"/>
              </a:rPr>
            </a:br>
            <a:r>
              <a:rPr lang="zh-CN" altLang="en-US" dirty="0" smtClean="0">
                <a:latin typeface="楷体_GB2312" pitchFamily="49" charset="-122"/>
                <a:ea typeface="楷体_GB2312" pitchFamily="49" charset="-122"/>
              </a:rPr>
              <a:t>要求：</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、算法的时间复杂度为</a:t>
            </a:r>
            <a:r>
              <a:rPr lang="en-US" altLang="zh-CN" dirty="0" smtClean="0">
                <a:latin typeface="楷体_GB2312" pitchFamily="49" charset="-122"/>
                <a:ea typeface="楷体_GB2312" pitchFamily="49" charset="-122"/>
              </a:rPr>
              <a:t>O</a:t>
            </a:r>
            <a:r>
              <a:rPr lang="en-US" altLang="zh-CN" dirty="0" smtClean="0">
                <a:latin typeface="宋体" pitchFamily="2" charset="-122"/>
              </a:rPr>
              <a:t>(n)</a:t>
            </a:r>
            <a:r>
              <a:rPr lang="zh-CN" altLang="en-US" dirty="0" smtClean="0">
                <a:latin typeface="楷体_GB2312" pitchFamily="49" charset="-122"/>
                <a:ea typeface="楷体_GB2312" pitchFamily="49" charset="-122"/>
              </a:rPr>
              <a:t>。</a:t>
            </a:r>
            <a:br>
              <a:rPr lang="zh-CN" altLang="en-US" dirty="0" smtClean="0">
                <a:latin typeface="楷体_GB2312" pitchFamily="49" charset="-122"/>
                <a:ea typeface="楷体_GB2312" pitchFamily="49" charset="-122"/>
              </a:rPr>
            </a:b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、算法的空间复杂度为</a:t>
            </a:r>
            <a:r>
              <a:rPr lang="en-US" altLang="zh-CN" dirty="0" smtClean="0">
                <a:latin typeface="楷体_GB2312" pitchFamily="49" charset="-122"/>
                <a:ea typeface="楷体_GB2312" pitchFamily="49" charset="-122"/>
              </a:rPr>
              <a:t>O(0)</a:t>
            </a:r>
            <a:r>
              <a:rPr lang="zh-CN" altLang="en-US" dirty="0" smtClean="0">
                <a:latin typeface="楷体_GB2312" pitchFamily="49" charset="-122"/>
                <a:ea typeface="楷体_GB2312" pitchFamily="49" charset="-122"/>
              </a:rPr>
              <a:t>。</a:t>
            </a:r>
            <a:endParaRPr lang="zh-CN" altLang="en-US" sz="2800" dirty="0">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3568" y="620688"/>
            <a:ext cx="7010400" cy="609600"/>
          </a:xfrm>
        </p:spPr>
        <p:txBody>
          <a:bodyPr/>
          <a:lstStyle/>
          <a:p>
            <a:r>
              <a:rPr lang="zh-CN" altLang="en-US" sz="3200" dirty="0">
                <a:solidFill>
                  <a:srgbClr val="B3582B"/>
                </a:solidFill>
                <a:effectLst/>
                <a:latin typeface="楷体_GB2312" pitchFamily="49" charset="-122"/>
                <a:ea typeface="楷体_GB2312" pitchFamily="49" charset="-122"/>
              </a:rPr>
              <a:t>根据问题要求，解决的方法是：</a:t>
            </a:r>
            <a:r>
              <a:rPr lang="zh-CN" altLang="en-US" dirty="0">
                <a:solidFill>
                  <a:srgbClr val="B3582B"/>
                </a:solidFill>
                <a:latin typeface="楷体_GB2312" pitchFamily="49" charset="-122"/>
                <a:ea typeface="楷体_GB2312" pitchFamily="49" charset="-122"/>
              </a:rPr>
              <a:t> </a:t>
            </a:r>
          </a:p>
        </p:txBody>
      </p:sp>
      <p:sp>
        <p:nvSpPr>
          <p:cNvPr id="86019" name="Rectangle 3"/>
          <p:cNvSpPr>
            <a:spLocks noGrp="1" noChangeArrowheads="1"/>
          </p:cNvSpPr>
          <p:nvPr>
            <p:ph type="body" idx="1"/>
          </p:nvPr>
        </p:nvSpPr>
        <p:spPr>
          <a:xfrm>
            <a:off x="323528" y="1556792"/>
            <a:ext cx="8382000" cy="2800902"/>
          </a:xfrm>
        </p:spPr>
        <p:txBody>
          <a:bodyPr>
            <a:normAutofit/>
          </a:bodyPr>
          <a:lstStyle/>
          <a:p>
            <a:pPr>
              <a:lnSpc>
                <a:spcPct val="90000"/>
              </a:lnSpc>
            </a:pPr>
            <a:r>
              <a:rPr lang="en-US" altLang="zh-CN" b="0" dirty="0">
                <a:effectLst/>
                <a:latin typeface="+mj-ea"/>
                <a:ea typeface="+mj-ea"/>
              </a:rPr>
              <a:t>S</a:t>
            </a:r>
            <a:r>
              <a:rPr lang="en-US" altLang="zh-CN" b="0" baseline="-25000" dirty="0">
                <a:effectLst/>
                <a:latin typeface="+mj-ea"/>
                <a:ea typeface="+mj-ea"/>
              </a:rPr>
              <a:t>1</a:t>
            </a:r>
            <a:r>
              <a:rPr lang="zh-CN" altLang="en-US" b="0" dirty="0">
                <a:effectLst/>
                <a:latin typeface="+mj-ea"/>
                <a:ea typeface="+mj-ea"/>
              </a:rPr>
              <a:t>：设置统计不同数据元素个数的计数器</a:t>
            </a:r>
            <a:r>
              <a:rPr lang="en-US" altLang="zh-CN" b="0" dirty="0" err="1">
                <a:effectLst/>
                <a:latin typeface="+mj-ea"/>
                <a:ea typeface="+mj-ea"/>
              </a:rPr>
              <a:t>cnt</a:t>
            </a:r>
            <a:r>
              <a:rPr lang="zh-CN" altLang="en-US" b="0" dirty="0">
                <a:effectLst/>
                <a:latin typeface="+mj-ea"/>
                <a:ea typeface="+mj-ea"/>
              </a:rPr>
              <a:t>，初始值为</a:t>
            </a:r>
            <a:r>
              <a:rPr lang="en-US" altLang="zh-CN" b="0" dirty="0">
                <a:effectLst/>
                <a:latin typeface="+mj-ea"/>
                <a:ea typeface="+mj-ea"/>
              </a:rPr>
              <a:t>1</a:t>
            </a:r>
            <a:r>
              <a:rPr lang="zh-CN" altLang="en-US" b="0" dirty="0">
                <a:effectLst/>
                <a:latin typeface="+mj-ea"/>
                <a:ea typeface="+mj-ea"/>
              </a:rPr>
              <a:t>，并将线性表</a:t>
            </a:r>
            <a:r>
              <a:rPr lang="en-US" altLang="zh-CN" b="0" dirty="0">
                <a:effectLst/>
                <a:latin typeface="+mj-ea"/>
                <a:ea typeface="+mj-ea"/>
              </a:rPr>
              <a:t>L</a:t>
            </a:r>
            <a:r>
              <a:rPr lang="zh-CN" altLang="en-US" b="0" dirty="0">
                <a:effectLst/>
                <a:latin typeface="+mj-ea"/>
                <a:ea typeface="+mj-ea"/>
              </a:rPr>
              <a:t>中的第二个数据元素</a:t>
            </a:r>
            <a:r>
              <a:rPr lang="en-US" altLang="zh-CN" b="0" dirty="0">
                <a:effectLst/>
                <a:latin typeface="+mj-ea"/>
                <a:ea typeface="+mj-ea"/>
              </a:rPr>
              <a:t>,</a:t>
            </a:r>
            <a:r>
              <a:rPr lang="zh-CN" altLang="en-US" b="0" dirty="0">
                <a:effectLst/>
                <a:latin typeface="+mj-ea"/>
                <a:ea typeface="+mj-ea"/>
              </a:rPr>
              <a:t>设置为当前数据元素。 </a:t>
            </a:r>
          </a:p>
          <a:p>
            <a:pPr>
              <a:lnSpc>
                <a:spcPct val="90000"/>
              </a:lnSpc>
            </a:pPr>
            <a:r>
              <a:rPr lang="en-US" altLang="zh-CN" b="0" dirty="0">
                <a:effectLst/>
                <a:latin typeface="+mj-ea"/>
                <a:ea typeface="+mj-ea"/>
              </a:rPr>
              <a:t>S</a:t>
            </a:r>
            <a:r>
              <a:rPr lang="en-US" altLang="zh-CN" b="0" baseline="-25000" dirty="0">
                <a:effectLst/>
                <a:latin typeface="+mj-ea"/>
                <a:ea typeface="+mj-ea"/>
              </a:rPr>
              <a:t>2</a:t>
            </a:r>
            <a:r>
              <a:rPr lang="zh-CN" altLang="en-US" b="0" dirty="0">
                <a:effectLst/>
                <a:latin typeface="+mj-ea"/>
                <a:ea typeface="+mj-ea"/>
              </a:rPr>
              <a:t>：取出线性表</a:t>
            </a:r>
            <a:r>
              <a:rPr lang="en-US" altLang="zh-CN" b="0" dirty="0">
                <a:effectLst/>
                <a:latin typeface="+mj-ea"/>
                <a:ea typeface="+mj-ea"/>
              </a:rPr>
              <a:t>L</a:t>
            </a:r>
            <a:r>
              <a:rPr lang="zh-CN" altLang="en-US" b="0" dirty="0">
                <a:effectLst/>
                <a:latin typeface="+mj-ea"/>
                <a:ea typeface="+mj-ea"/>
              </a:rPr>
              <a:t>中的当前数据元素，与前一个数据元素进行比较，若相等，则取下一个数据元素，否则</a:t>
            </a:r>
            <a:r>
              <a:rPr lang="en-US" altLang="zh-CN" b="0" dirty="0" err="1">
                <a:effectLst/>
                <a:latin typeface="+mj-ea"/>
                <a:ea typeface="+mj-ea"/>
              </a:rPr>
              <a:t>cnt</a:t>
            </a:r>
            <a:r>
              <a:rPr lang="en-US" altLang="zh-CN" b="0" dirty="0">
                <a:effectLst/>
                <a:latin typeface="+mj-ea"/>
                <a:ea typeface="+mj-ea"/>
              </a:rPr>
              <a:t>++</a:t>
            </a:r>
            <a:r>
              <a:rPr lang="zh-CN" altLang="en-US" b="0" dirty="0">
                <a:effectLst/>
                <a:latin typeface="+mj-ea"/>
                <a:ea typeface="+mj-ea"/>
              </a:rPr>
              <a:t>，并将取出的数据元素赋值给线性表</a:t>
            </a:r>
            <a:r>
              <a:rPr lang="en-US" altLang="zh-CN" b="0" dirty="0">
                <a:effectLst/>
                <a:latin typeface="+mj-ea"/>
                <a:ea typeface="+mj-ea"/>
              </a:rPr>
              <a:t>L</a:t>
            </a:r>
            <a:r>
              <a:rPr lang="zh-CN" altLang="en-US" b="0" dirty="0">
                <a:effectLst/>
                <a:latin typeface="+mj-ea"/>
                <a:ea typeface="+mj-ea"/>
              </a:rPr>
              <a:t>的</a:t>
            </a:r>
            <a:r>
              <a:rPr lang="en-US" altLang="zh-CN" b="0" dirty="0" err="1">
                <a:effectLst/>
                <a:latin typeface="+mj-ea"/>
                <a:ea typeface="+mj-ea"/>
              </a:rPr>
              <a:t>cnt</a:t>
            </a:r>
            <a:r>
              <a:rPr lang="zh-CN" altLang="en-US" b="0" dirty="0" smtClean="0">
                <a:effectLst/>
                <a:latin typeface="+mj-ea"/>
                <a:ea typeface="+mj-ea"/>
              </a:rPr>
              <a:t>位置</a:t>
            </a:r>
            <a:r>
              <a:rPr lang="zh-CN" altLang="en-US" b="0" dirty="0" smtClean="0">
                <a:latin typeface="+mj-ea"/>
                <a:ea typeface="+mj-ea"/>
              </a:rPr>
              <a:t>。</a:t>
            </a:r>
            <a:endParaRPr lang="zh-CN" altLang="en-US" b="0" dirty="0">
              <a:effectLst/>
              <a:latin typeface="+mj-ea"/>
              <a:ea typeface="+mj-ea"/>
            </a:endParaRPr>
          </a:p>
          <a:p>
            <a:pPr>
              <a:lnSpc>
                <a:spcPct val="90000"/>
              </a:lnSpc>
            </a:pPr>
            <a:r>
              <a:rPr lang="en-US" altLang="zh-CN" b="0" dirty="0">
                <a:effectLst/>
                <a:latin typeface="+mj-ea"/>
                <a:ea typeface="+mj-ea"/>
              </a:rPr>
              <a:t>S</a:t>
            </a:r>
            <a:r>
              <a:rPr lang="en-US" altLang="zh-CN" b="0" baseline="-25000" dirty="0">
                <a:effectLst/>
                <a:latin typeface="+mj-ea"/>
                <a:ea typeface="+mj-ea"/>
              </a:rPr>
              <a:t>3</a:t>
            </a:r>
            <a:r>
              <a:rPr lang="zh-CN" altLang="en-US" b="0" dirty="0">
                <a:effectLst/>
                <a:latin typeface="+mj-ea"/>
                <a:ea typeface="+mj-ea"/>
              </a:rPr>
              <a:t>：重复执行第</a:t>
            </a:r>
            <a:r>
              <a:rPr lang="en-US" altLang="zh-CN" b="0" dirty="0">
                <a:effectLst/>
                <a:latin typeface="+mj-ea"/>
                <a:ea typeface="+mj-ea"/>
              </a:rPr>
              <a:t>2</a:t>
            </a:r>
            <a:r>
              <a:rPr lang="zh-CN" altLang="en-US" b="0" dirty="0">
                <a:effectLst/>
                <a:latin typeface="+mj-ea"/>
                <a:ea typeface="+mj-ea"/>
              </a:rPr>
              <a:t>步，直到线性表</a:t>
            </a:r>
            <a:r>
              <a:rPr lang="en-US" altLang="zh-CN" b="0" dirty="0">
                <a:effectLst/>
                <a:latin typeface="+mj-ea"/>
                <a:ea typeface="+mj-ea"/>
              </a:rPr>
              <a:t>L</a:t>
            </a:r>
            <a:r>
              <a:rPr lang="zh-CN" altLang="en-US" b="0" dirty="0">
                <a:effectLst/>
                <a:latin typeface="+mj-ea"/>
                <a:ea typeface="+mj-ea"/>
              </a:rPr>
              <a:t>中的数据元素取完为止。这时，</a:t>
            </a:r>
            <a:r>
              <a:rPr lang="en-US" altLang="zh-CN" b="0" dirty="0" err="1">
                <a:effectLst/>
                <a:latin typeface="+mj-ea"/>
                <a:ea typeface="+mj-ea"/>
              </a:rPr>
              <a:t>cnt</a:t>
            </a:r>
            <a:r>
              <a:rPr lang="zh-CN" altLang="en-US" b="0" dirty="0">
                <a:effectLst/>
                <a:latin typeface="+mj-ea"/>
                <a:ea typeface="+mj-ea"/>
              </a:rPr>
              <a:t>为最终线性表</a:t>
            </a:r>
            <a:r>
              <a:rPr lang="en-US" altLang="zh-CN" b="0" dirty="0">
                <a:effectLst/>
                <a:latin typeface="+mj-ea"/>
                <a:ea typeface="+mj-ea"/>
              </a:rPr>
              <a:t>L</a:t>
            </a:r>
            <a:r>
              <a:rPr lang="zh-CN" altLang="en-US" b="0" dirty="0">
                <a:effectLst/>
                <a:latin typeface="+mj-ea"/>
                <a:ea typeface="+mj-ea"/>
              </a:rPr>
              <a:t>的长度。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fill="hold"/>
                                        <p:tgtEl>
                                          <p:spTgt spid="86018"/>
                                        </p:tgtEl>
                                        <p:attrNameLst>
                                          <p:attrName>ppt_x</p:attrName>
                                        </p:attrNameLst>
                                      </p:cBhvr>
                                      <p:tavLst>
                                        <p:tav tm="0">
                                          <p:val>
                                            <p:strVal val="0-#ppt_w/2"/>
                                          </p:val>
                                        </p:tav>
                                        <p:tav tm="100000">
                                          <p:val>
                                            <p:strVal val="#ppt_x"/>
                                          </p:val>
                                        </p:tav>
                                      </p:tavLst>
                                    </p:anim>
                                    <p:anim calcmode="lin" valueType="num">
                                      <p:cBhvr additive="base">
                                        <p:cTn id="8" dur="500" fill="hold"/>
                                        <p:tgtEl>
                                          <p:spTgt spid="860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 calcmode="lin" valueType="num">
                                      <p:cBhvr additive="base">
                                        <p:cTn id="13"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1" end="1"/>
                                            </p:txEl>
                                          </p:spTgt>
                                        </p:tgtEl>
                                        <p:attrNameLst>
                                          <p:attrName>style.visibility</p:attrName>
                                        </p:attrNameLst>
                                      </p:cBhvr>
                                      <p:to>
                                        <p:strVal val="visible"/>
                                      </p:to>
                                    </p:set>
                                    <p:anim calcmode="lin" valueType="num">
                                      <p:cBhvr additive="base">
                                        <p:cTn id="19"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019">
                                            <p:txEl>
                                              <p:pRg st="2" end="2"/>
                                            </p:txEl>
                                          </p:spTgt>
                                        </p:tgtEl>
                                        <p:attrNameLst>
                                          <p:attrName>style.visibility</p:attrName>
                                        </p:attrNameLst>
                                      </p:cBhvr>
                                      <p:to>
                                        <p:strVal val="visible"/>
                                      </p:to>
                                    </p:set>
                                    <p:anim calcmode="lin" valueType="num">
                                      <p:cBhvr additive="base">
                                        <p:cTn id="25"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214282" y="1071546"/>
            <a:ext cx="8382000" cy="4714908"/>
          </a:xfrm>
        </p:spPr>
        <p:txBody>
          <a:bodyPr>
            <a:normAutofit fontScale="92500" lnSpcReduction="20000"/>
          </a:bodyPr>
          <a:lstStyle/>
          <a:p>
            <a:pPr>
              <a:lnSpc>
                <a:spcPct val="90000"/>
              </a:lnSpc>
              <a:buFontTx/>
              <a:buNone/>
            </a:pPr>
            <a:r>
              <a:rPr lang="zh-CN" altLang="en-US" sz="2400" dirty="0">
                <a:effectLst/>
                <a:latin typeface="楷体_GB2312" pitchFamily="49" charset="-122"/>
                <a:ea typeface="楷体_GB2312" pitchFamily="49" charset="-122"/>
              </a:rPr>
              <a:t>根据上述分析，具体的实现</a:t>
            </a:r>
            <a:r>
              <a:rPr lang="zh-CN" altLang="en-US" sz="2400" i="1" u="sng" dirty="0">
                <a:solidFill>
                  <a:srgbClr val="FF0066"/>
                </a:solidFill>
                <a:effectLst/>
                <a:latin typeface="楷体_GB2312" pitchFamily="49" charset="-122"/>
                <a:ea typeface="楷体_GB2312" pitchFamily="49" charset="-122"/>
              </a:rPr>
              <a:t>算法</a:t>
            </a:r>
            <a:r>
              <a:rPr lang="zh-CN" altLang="en-US" sz="2400" dirty="0">
                <a:effectLst/>
                <a:latin typeface="楷体_GB2312" pitchFamily="49" charset="-122"/>
                <a:ea typeface="楷体_GB2312" pitchFamily="49" charset="-122"/>
              </a:rPr>
              <a:t>如下所示。</a:t>
            </a:r>
          </a:p>
          <a:p>
            <a:pPr>
              <a:lnSpc>
                <a:spcPct val="90000"/>
              </a:lnSpc>
              <a:buFontTx/>
              <a:buNone/>
            </a:pPr>
            <a:endParaRPr lang="zh-CN" altLang="en-US" sz="2400" dirty="0">
              <a:effectLst/>
              <a:latin typeface="宋体" pitchFamily="2" charset="-122"/>
            </a:endParaRPr>
          </a:p>
          <a:p>
            <a:pPr>
              <a:lnSpc>
                <a:spcPct val="90000"/>
              </a:lnSpc>
            </a:pPr>
            <a:r>
              <a:rPr lang="en-US" altLang="zh-CN" sz="2400" dirty="0" err="1">
                <a:effectLst/>
                <a:latin typeface="宋体" pitchFamily="2" charset="-122"/>
              </a:rPr>
              <a:t>int</a:t>
            </a:r>
            <a:r>
              <a:rPr lang="en-US" altLang="zh-CN" sz="2400" dirty="0">
                <a:effectLst/>
                <a:latin typeface="宋体" pitchFamily="2" charset="-122"/>
              </a:rPr>
              <a:t>     </a:t>
            </a:r>
            <a:r>
              <a:rPr lang="en-US" altLang="zh-CN" sz="2400" dirty="0" err="1" smtClean="0">
                <a:effectLst/>
                <a:latin typeface="宋体" pitchFamily="2" charset="-122"/>
              </a:rPr>
              <a:t>DeleteMoreElement</a:t>
            </a:r>
            <a:r>
              <a:rPr lang="en-US" altLang="zh-CN" sz="2400" dirty="0" smtClean="0">
                <a:effectLst/>
                <a:latin typeface="宋体" pitchFamily="2" charset="-122"/>
              </a:rPr>
              <a:t>(</a:t>
            </a:r>
            <a:r>
              <a:rPr lang="en-US" altLang="zh-CN" b="0" dirty="0" err="1" smtClean="0">
                <a:latin typeface="+mj-ea"/>
              </a:rPr>
              <a:t>SqlList</a:t>
            </a:r>
            <a:r>
              <a:rPr lang="en-US" altLang="zh-CN" b="0" dirty="0" smtClean="0">
                <a:latin typeface="+mj-ea"/>
              </a:rPr>
              <a:t> SL</a:t>
            </a:r>
            <a:r>
              <a:rPr lang="en-US" altLang="zh-CN" sz="2400" dirty="0" smtClean="0">
                <a:effectLst/>
                <a:latin typeface="宋体" pitchFamily="2" charset="-122"/>
              </a:rPr>
              <a:t> </a:t>
            </a:r>
            <a:r>
              <a:rPr lang="en-US" altLang="zh-CN" sz="2400" dirty="0">
                <a:effectLst/>
                <a:latin typeface="宋体" pitchFamily="2" charset="-122"/>
              </a:rPr>
              <a:t>L)</a:t>
            </a:r>
          </a:p>
          <a:p>
            <a:pPr>
              <a:lnSpc>
                <a:spcPct val="90000"/>
              </a:lnSpc>
              <a:buFontTx/>
              <a:buNone/>
            </a:pPr>
            <a:r>
              <a:rPr lang="en-US" altLang="zh-CN" sz="2400" dirty="0" smtClean="0">
                <a:effectLst/>
                <a:latin typeface="宋体" pitchFamily="2" charset="-122"/>
              </a:rPr>
              <a:t>{ </a:t>
            </a:r>
            <a:r>
              <a:rPr lang="en-US" altLang="zh-CN" sz="2400" dirty="0" err="1" smtClean="0">
                <a:effectLst/>
                <a:latin typeface="宋体" pitchFamily="2" charset="-122"/>
              </a:rPr>
              <a:t>int</a:t>
            </a:r>
            <a:r>
              <a:rPr lang="en-US" altLang="zh-CN" sz="2400" dirty="0" smtClean="0">
                <a:effectLst/>
                <a:latin typeface="宋体" pitchFamily="2" charset="-122"/>
              </a:rPr>
              <a:t>   </a:t>
            </a:r>
            <a:r>
              <a:rPr lang="en-US" altLang="zh-CN" sz="2400" dirty="0" err="1" smtClean="0">
                <a:effectLst/>
                <a:latin typeface="宋体" pitchFamily="2" charset="-122"/>
              </a:rPr>
              <a:t>cnt</a:t>
            </a:r>
            <a:r>
              <a:rPr lang="zh-CN" altLang="en-US" sz="2400" dirty="0">
                <a:effectLst/>
                <a:latin typeface="宋体" pitchFamily="2" charset="-122"/>
              </a:rPr>
              <a:t>， </a:t>
            </a:r>
            <a:r>
              <a:rPr lang="en-US" altLang="zh-CN" sz="2400" dirty="0">
                <a:effectLst/>
                <a:latin typeface="宋体" pitchFamily="2" charset="-122"/>
              </a:rPr>
              <a:t>k</a:t>
            </a:r>
            <a:r>
              <a:rPr lang="zh-CN" altLang="en-US" sz="2400" dirty="0">
                <a:effectLst/>
                <a:latin typeface="宋体" pitchFamily="2" charset="-122"/>
              </a:rPr>
              <a:t>；</a:t>
            </a:r>
          </a:p>
          <a:p>
            <a:pPr>
              <a:lnSpc>
                <a:spcPct val="90000"/>
              </a:lnSpc>
              <a:buFontTx/>
              <a:buNone/>
            </a:pPr>
            <a:r>
              <a:rPr lang="zh-CN" altLang="en-US" sz="2400" dirty="0">
                <a:effectLst/>
                <a:latin typeface="宋体" pitchFamily="2" charset="-122"/>
              </a:rPr>
              <a:t> </a:t>
            </a:r>
            <a:r>
              <a:rPr lang="zh-CN" altLang="en-US" sz="2400" dirty="0" smtClean="0">
                <a:effectLst/>
                <a:latin typeface="宋体" pitchFamily="2" charset="-122"/>
              </a:rPr>
              <a:t> </a:t>
            </a:r>
            <a:r>
              <a:rPr lang="en-US" altLang="zh-CN" sz="2400" dirty="0" err="1" smtClean="0">
                <a:effectLst/>
                <a:latin typeface="宋体" pitchFamily="2" charset="-122"/>
              </a:rPr>
              <a:t>cnt</a:t>
            </a:r>
            <a:r>
              <a:rPr lang="en-US" altLang="zh-CN" sz="2400" dirty="0" smtClean="0">
                <a:effectLst/>
                <a:latin typeface="宋体" pitchFamily="2" charset="-122"/>
              </a:rPr>
              <a:t> </a:t>
            </a:r>
            <a:r>
              <a:rPr lang="en-US" altLang="zh-CN" sz="2400" dirty="0">
                <a:effectLst/>
                <a:latin typeface="宋体" pitchFamily="2" charset="-122"/>
              </a:rPr>
              <a:t>= 1</a:t>
            </a:r>
            <a:r>
              <a:rPr lang="zh-CN" altLang="en-US" sz="2400" dirty="0">
                <a:effectLst/>
                <a:latin typeface="宋体" pitchFamily="2" charset="-122"/>
              </a:rPr>
              <a:t>；</a:t>
            </a:r>
          </a:p>
          <a:p>
            <a:pPr>
              <a:lnSpc>
                <a:spcPct val="90000"/>
              </a:lnSpc>
              <a:buFontTx/>
              <a:buNone/>
            </a:pPr>
            <a:r>
              <a:rPr lang="zh-CN" altLang="en-US" sz="2400" dirty="0">
                <a:effectLst/>
                <a:latin typeface="宋体" pitchFamily="2" charset="-122"/>
              </a:rPr>
              <a:t> </a:t>
            </a:r>
            <a:r>
              <a:rPr lang="zh-CN" altLang="en-US" sz="2400" dirty="0" smtClean="0">
                <a:effectLst/>
                <a:latin typeface="宋体" pitchFamily="2" charset="-122"/>
              </a:rPr>
              <a:t> </a:t>
            </a:r>
            <a:r>
              <a:rPr lang="en-US" altLang="zh-CN" sz="2400" dirty="0" smtClean="0">
                <a:effectLst/>
                <a:latin typeface="宋体" pitchFamily="2" charset="-122"/>
              </a:rPr>
              <a:t>for(k </a:t>
            </a:r>
            <a:r>
              <a:rPr lang="en-US" altLang="zh-CN" sz="2400" dirty="0">
                <a:effectLst/>
                <a:latin typeface="宋体" pitchFamily="2" charset="-122"/>
              </a:rPr>
              <a:t>= 2; k &lt;= </a:t>
            </a:r>
            <a:r>
              <a:rPr lang="en-US" altLang="zh-CN" sz="2400" dirty="0" err="1">
                <a:effectLst/>
                <a:latin typeface="宋体" pitchFamily="2" charset="-122"/>
              </a:rPr>
              <a:t>L.last</a:t>
            </a:r>
            <a:r>
              <a:rPr lang="en-US" altLang="zh-CN" sz="2400" dirty="0">
                <a:effectLst/>
                <a:latin typeface="宋体" pitchFamily="2" charset="-122"/>
              </a:rPr>
              <a:t>; k++){</a:t>
            </a:r>
          </a:p>
          <a:p>
            <a:pPr>
              <a:lnSpc>
                <a:spcPct val="90000"/>
              </a:lnSpc>
              <a:buFontTx/>
              <a:buNone/>
            </a:pPr>
            <a:r>
              <a:rPr lang="en-US" altLang="zh-CN" sz="2400" dirty="0">
                <a:effectLst/>
                <a:latin typeface="宋体" pitchFamily="2" charset="-122"/>
              </a:rPr>
              <a:t>    if(</a:t>
            </a:r>
            <a:r>
              <a:rPr lang="en-US" altLang="zh-CN" sz="2400" dirty="0" err="1">
                <a:effectLst/>
                <a:latin typeface="宋体" pitchFamily="2" charset="-122"/>
              </a:rPr>
              <a:t>L.elements</a:t>
            </a:r>
            <a:r>
              <a:rPr lang="en-US" altLang="zh-CN" sz="2400" dirty="0">
                <a:effectLst/>
                <a:latin typeface="宋体" pitchFamily="2" charset="-122"/>
              </a:rPr>
              <a:t>[</a:t>
            </a:r>
            <a:r>
              <a:rPr lang="en-US" altLang="zh-CN" sz="2400" dirty="0" err="1">
                <a:effectLst/>
                <a:latin typeface="宋体" pitchFamily="2" charset="-122"/>
              </a:rPr>
              <a:t>cnt</a:t>
            </a:r>
            <a:r>
              <a:rPr lang="en-US" altLang="zh-CN" sz="2400" dirty="0">
                <a:effectLst/>
                <a:latin typeface="宋体" pitchFamily="2" charset="-122"/>
              </a:rPr>
              <a:t>] != </a:t>
            </a:r>
            <a:r>
              <a:rPr lang="en-US" altLang="zh-CN" sz="2400" dirty="0" err="1">
                <a:effectLst/>
                <a:latin typeface="宋体" pitchFamily="2" charset="-122"/>
              </a:rPr>
              <a:t>L.elements</a:t>
            </a:r>
            <a:r>
              <a:rPr lang="en-US" altLang="zh-CN" sz="2400" dirty="0">
                <a:effectLst/>
                <a:latin typeface="宋体" pitchFamily="2" charset="-122"/>
              </a:rPr>
              <a:t>[k</a:t>
            </a:r>
            <a:r>
              <a:rPr lang="en-US" altLang="zh-CN" sz="2400" dirty="0" smtClean="0">
                <a:effectLst/>
                <a:latin typeface="宋体" pitchFamily="2" charset="-122"/>
              </a:rPr>
              <a:t>]){</a:t>
            </a:r>
            <a:endParaRPr lang="en-US" altLang="zh-CN" sz="2400" dirty="0">
              <a:effectLst/>
              <a:latin typeface="宋体" pitchFamily="2" charset="-122"/>
            </a:endParaRPr>
          </a:p>
          <a:p>
            <a:pPr>
              <a:lnSpc>
                <a:spcPct val="90000"/>
              </a:lnSpc>
              <a:buFontTx/>
              <a:buNone/>
            </a:pPr>
            <a:r>
              <a:rPr lang="en-US" altLang="zh-CN" sz="2400" dirty="0">
                <a:effectLst/>
                <a:latin typeface="宋体" pitchFamily="2" charset="-122"/>
              </a:rPr>
              <a:t>        </a:t>
            </a:r>
            <a:r>
              <a:rPr lang="en-US" altLang="zh-CN" sz="2400" dirty="0" err="1">
                <a:effectLst/>
                <a:latin typeface="宋体" pitchFamily="2" charset="-122"/>
              </a:rPr>
              <a:t>cnt</a:t>
            </a:r>
            <a:r>
              <a:rPr lang="en-US" altLang="zh-CN" sz="2400" dirty="0">
                <a:effectLst/>
                <a:latin typeface="宋体" pitchFamily="2" charset="-122"/>
              </a:rPr>
              <a:t>++</a:t>
            </a:r>
            <a:r>
              <a:rPr lang="zh-CN" altLang="en-US" sz="2400" dirty="0">
                <a:effectLst/>
                <a:latin typeface="宋体" pitchFamily="2" charset="-122"/>
              </a:rPr>
              <a:t>；</a:t>
            </a:r>
          </a:p>
          <a:p>
            <a:pPr>
              <a:lnSpc>
                <a:spcPct val="90000"/>
              </a:lnSpc>
              <a:buFontTx/>
              <a:buNone/>
            </a:pPr>
            <a:r>
              <a:rPr lang="zh-CN" altLang="en-US" sz="2400" dirty="0">
                <a:effectLst/>
                <a:latin typeface="宋体" pitchFamily="2" charset="-122"/>
              </a:rPr>
              <a:t>        </a:t>
            </a:r>
            <a:r>
              <a:rPr lang="en-US" altLang="zh-CN" sz="2400" dirty="0" err="1">
                <a:effectLst/>
                <a:latin typeface="宋体" pitchFamily="2" charset="-122"/>
              </a:rPr>
              <a:t>L.elements</a:t>
            </a:r>
            <a:r>
              <a:rPr lang="en-US" altLang="zh-CN" sz="2400" dirty="0">
                <a:effectLst/>
                <a:latin typeface="宋体" pitchFamily="2" charset="-122"/>
              </a:rPr>
              <a:t>[</a:t>
            </a:r>
            <a:r>
              <a:rPr lang="en-US" altLang="zh-CN" sz="2400" dirty="0" err="1">
                <a:effectLst/>
                <a:latin typeface="宋体" pitchFamily="2" charset="-122"/>
              </a:rPr>
              <a:t>cnt</a:t>
            </a:r>
            <a:r>
              <a:rPr lang="en-US" altLang="zh-CN" sz="2400" dirty="0">
                <a:effectLst/>
                <a:latin typeface="宋体" pitchFamily="2" charset="-122"/>
              </a:rPr>
              <a:t>] = </a:t>
            </a:r>
            <a:r>
              <a:rPr lang="en-US" altLang="zh-CN" sz="2400" dirty="0" err="1">
                <a:effectLst/>
                <a:latin typeface="宋体" pitchFamily="2" charset="-122"/>
              </a:rPr>
              <a:t>L.elements</a:t>
            </a:r>
            <a:r>
              <a:rPr lang="en-US" altLang="zh-CN" sz="2400" dirty="0">
                <a:effectLst/>
                <a:latin typeface="宋体" pitchFamily="2" charset="-122"/>
              </a:rPr>
              <a:t>[k]</a:t>
            </a:r>
            <a:r>
              <a:rPr lang="zh-CN" altLang="en-US" sz="2400" dirty="0">
                <a:effectLst/>
                <a:latin typeface="宋体" pitchFamily="2" charset="-122"/>
              </a:rPr>
              <a:t>；</a:t>
            </a:r>
          </a:p>
          <a:p>
            <a:pPr>
              <a:lnSpc>
                <a:spcPct val="90000"/>
              </a:lnSpc>
              <a:buFontTx/>
              <a:buNone/>
            </a:pPr>
            <a:r>
              <a:rPr lang="zh-CN" altLang="en-US" sz="2400" dirty="0">
                <a:effectLst/>
                <a:latin typeface="宋体" pitchFamily="2" charset="-122"/>
              </a:rPr>
              <a:t>    </a:t>
            </a:r>
            <a:r>
              <a:rPr lang="en-US" altLang="zh-CN" sz="2400" dirty="0" smtClean="0">
                <a:effectLst/>
                <a:latin typeface="宋体" pitchFamily="2" charset="-122"/>
              </a:rPr>
              <a:t>}</a:t>
            </a:r>
            <a:endParaRPr lang="en-US" altLang="zh-CN" sz="2400" dirty="0">
              <a:effectLst/>
              <a:latin typeface="宋体" pitchFamily="2" charset="-122"/>
            </a:endParaRPr>
          </a:p>
          <a:p>
            <a:pPr>
              <a:lnSpc>
                <a:spcPct val="90000"/>
              </a:lnSpc>
              <a:buFontTx/>
              <a:buNone/>
            </a:pPr>
            <a:r>
              <a:rPr lang="en-US" altLang="zh-CN" sz="2400" dirty="0">
                <a:effectLst/>
                <a:latin typeface="宋体" pitchFamily="2" charset="-122"/>
              </a:rPr>
              <a:t> </a:t>
            </a:r>
            <a:r>
              <a:rPr lang="en-US" altLang="zh-CN" sz="2400" dirty="0" smtClean="0">
                <a:effectLst/>
                <a:latin typeface="宋体" pitchFamily="2" charset="-122"/>
              </a:rPr>
              <a:t> }</a:t>
            </a:r>
            <a:endParaRPr lang="en-US" altLang="zh-CN" sz="2400" dirty="0">
              <a:effectLst/>
              <a:latin typeface="宋体" pitchFamily="2" charset="-122"/>
            </a:endParaRPr>
          </a:p>
          <a:p>
            <a:pPr>
              <a:lnSpc>
                <a:spcPct val="90000"/>
              </a:lnSpc>
              <a:buFontTx/>
              <a:buNone/>
            </a:pPr>
            <a:r>
              <a:rPr lang="en-US" altLang="zh-CN" sz="2400" dirty="0">
                <a:effectLst/>
                <a:latin typeface="宋体" pitchFamily="2" charset="-122"/>
              </a:rPr>
              <a:t> </a:t>
            </a:r>
            <a:r>
              <a:rPr lang="en-US" altLang="zh-CN" sz="2400" dirty="0" smtClean="0">
                <a:effectLst/>
                <a:latin typeface="宋体" pitchFamily="2" charset="-122"/>
              </a:rPr>
              <a:t> </a:t>
            </a:r>
            <a:r>
              <a:rPr lang="en-US" altLang="zh-CN" sz="2400" dirty="0" err="1" smtClean="0">
                <a:effectLst/>
                <a:latin typeface="宋体" pitchFamily="2" charset="-122"/>
              </a:rPr>
              <a:t>L.last</a:t>
            </a:r>
            <a:r>
              <a:rPr lang="en-US" altLang="zh-CN" sz="2400" dirty="0" smtClean="0">
                <a:effectLst/>
                <a:latin typeface="宋体" pitchFamily="2" charset="-122"/>
              </a:rPr>
              <a:t> </a:t>
            </a:r>
            <a:r>
              <a:rPr lang="en-US" altLang="zh-CN" sz="2400" dirty="0">
                <a:effectLst/>
                <a:latin typeface="宋体" pitchFamily="2" charset="-122"/>
              </a:rPr>
              <a:t>= </a:t>
            </a:r>
            <a:r>
              <a:rPr lang="en-US" altLang="zh-CN" sz="2400" dirty="0" err="1">
                <a:effectLst/>
                <a:latin typeface="宋体" pitchFamily="2" charset="-122"/>
              </a:rPr>
              <a:t>cnt</a:t>
            </a:r>
            <a:r>
              <a:rPr lang="zh-CN" altLang="en-US" sz="2400" dirty="0" smtClean="0">
                <a:effectLst/>
                <a:latin typeface="宋体" pitchFamily="2" charset="-122"/>
              </a:rPr>
              <a:t>；</a:t>
            </a:r>
            <a:endParaRPr lang="en-US" altLang="zh-CN" sz="2400" dirty="0" smtClean="0">
              <a:effectLst/>
              <a:latin typeface="宋体" pitchFamily="2" charset="-122"/>
            </a:endParaRPr>
          </a:p>
          <a:p>
            <a:pPr>
              <a:lnSpc>
                <a:spcPct val="90000"/>
              </a:lnSpc>
              <a:buFontTx/>
              <a:buNone/>
            </a:pPr>
            <a:r>
              <a:rPr lang="zh-CN" altLang="en-US" sz="2400" dirty="0" smtClean="0">
                <a:effectLst/>
                <a:latin typeface="宋体" pitchFamily="2" charset="-122"/>
              </a:rPr>
              <a:t>  </a:t>
            </a:r>
            <a:r>
              <a:rPr lang="en-US" altLang="zh-CN" sz="2400" dirty="0" smtClean="0">
                <a:effectLst/>
                <a:latin typeface="宋体" pitchFamily="2" charset="-122"/>
              </a:rPr>
              <a:t>return(0)</a:t>
            </a:r>
            <a:r>
              <a:rPr lang="zh-CN" altLang="en-US" sz="2400" dirty="0" smtClean="0">
                <a:effectLst/>
                <a:latin typeface="宋体" pitchFamily="2" charset="-122"/>
              </a:rPr>
              <a:t>；</a:t>
            </a:r>
          </a:p>
          <a:p>
            <a:pPr>
              <a:lnSpc>
                <a:spcPct val="90000"/>
              </a:lnSpc>
              <a:buFontTx/>
              <a:buNone/>
            </a:pPr>
            <a:r>
              <a:rPr lang="en-US" altLang="zh-CN" sz="2400" dirty="0" smtClean="0">
                <a:effectLst/>
                <a:latin typeface="宋体" pitchFamily="2" charset="-122"/>
              </a:rPr>
              <a:t>}</a:t>
            </a:r>
            <a:endParaRPr lang="en-US" altLang="zh-CN" sz="2400" dirty="0">
              <a:effectLst/>
              <a:latin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 calcmode="lin" valueType="num">
                                      <p:cBhvr additive="base">
                                        <p:cTn id="7" dur="500" fill="hold"/>
                                        <p:tgtEl>
                                          <p:spTgt spid="84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4">
                                            <p:txEl>
                                              <p:pRg st="2" end="2"/>
                                            </p:txEl>
                                          </p:spTgt>
                                        </p:tgtEl>
                                        <p:attrNameLst>
                                          <p:attrName>style.visibility</p:attrName>
                                        </p:attrNameLst>
                                      </p:cBhvr>
                                      <p:to>
                                        <p:strVal val="visible"/>
                                      </p:to>
                                    </p:set>
                                    <p:anim calcmode="lin" valueType="num">
                                      <p:cBhvr additive="base">
                                        <p:cTn id="13" dur="500" fill="hold"/>
                                        <p:tgtEl>
                                          <p:spTgt spid="8499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4">
                                            <p:txEl>
                                              <p:pRg st="3" end="3"/>
                                            </p:txEl>
                                          </p:spTgt>
                                        </p:tgtEl>
                                        <p:attrNameLst>
                                          <p:attrName>style.visibility</p:attrName>
                                        </p:attrNameLst>
                                      </p:cBhvr>
                                      <p:to>
                                        <p:strVal val="visible"/>
                                      </p:to>
                                    </p:set>
                                    <p:anim calcmode="lin" valueType="num">
                                      <p:cBhvr additive="base">
                                        <p:cTn id="19" dur="500" fill="hold"/>
                                        <p:tgtEl>
                                          <p:spTgt spid="8499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4">
                                            <p:txEl>
                                              <p:pRg st="4" end="4"/>
                                            </p:txEl>
                                          </p:spTgt>
                                        </p:tgtEl>
                                        <p:attrNameLst>
                                          <p:attrName>style.visibility</p:attrName>
                                        </p:attrNameLst>
                                      </p:cBhvr>
                                      <p:to>
                                        <p:strVal val="visible"/>
                                      </p:to>
                                    </p:set>
                                    <p:anim calcmode="lin" valueType="num">
                                      <p:cBhvr additive="base">
                                        <p:cTn id="25" dur="500" fill="hold"/>
                                        <p:tgtEl>
                                          <p:spTgt spid="8499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994">
                                            <p:txEl>
                                              <p:pRg st="5" end="5"/>
                                            </p:txEl>
                                          </p:spTgt>
                                        </p:tgtEl>
                                        <p:attrNameLst>
                                          <p:attrName>style.visibility</p:attrName>
                                        </p:attrNameLst>
                                      </p:cBhvr>
                                      <p:to>
                                        <p:strVal val="visible"/>
                                      </p:to>
                                    </p:set>
                                    <p:anim calcmode="lin" valueType="num">
                                      <p:cBhvr additive="base">
                                        <p:cTn id="31" dur="500" fill="hold"/>
                                        <p:tgtEl>
                                          <p:spTgt spid="8499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9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994">
                                            <p:txEl>
                                              <p:pRg st="6" end="6"/>
                                            </p:txEl>
                                          </p:spTgt>
                                        </p:tgtEl>
                                        <p:attrNameLst>
                                          <p:attrName>style.visibility</p:attrName>
                                        </p:attrNameLst>
                                      </p:cBhvr>
                                      <p:to>
                                        <p:strVal val="visible"/>
                                      </p:to>
                                    </p:set>
                                    <p:anim calcmode="lin" valueType="num">
                                      <p:cBhvr additive="base">
                                        <p:cTn id="37" dur="500" fill="hold"/>
                                        <p:tgtEl>
                                          <p:spTgt spid="8499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99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994">
                                            <p:txEl>
                                              <p:pRg st="7" end="7"/>
                                            </p:txEl>
                                          </p:spTgt>
                                        </p:tgtEl>
                                        <p:attrNameLst>
                                          <p:attrName>style.visibility</p:attrName>
                                        </p:attrNameLst>
                                      </p:cBhvr>
                                      <p:to>
                                        <p:strVal val="visible"/>
                                      </p:to>
                                    </p:set>
                                    <p:anim calcmode="lin" valueType="num">
                                      <p:cBhvr additive="base">
                                        <p:cTn id="43" dur="500" fill="hold"/>
                                        <p:tgtEl>
                                          <p:spTgt spid="8499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499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994">
                                            <p:txEl>
                                              <p:pRg st="8" end="8"/>
                                            </p:txEl>
                                          </p:spTgt>
                                        </p:tgtEl>
                                        <p:attrNameLst>
                                          <p:attrName>style.visibility</p:attrName>
                                        </p:attrNameLst>
                                      </p:cBhvr>
                                      <p:to>
                                        <p:strVal val="visible"/>
                                      </p:to>
                                    </p:set>
                                    <p:anim calcmode="lin" valueType="num">
                                      <p:cBhvr additive="base">
                                        <p:cTn id="49" dur="500" fill="hold"/>
                                        <p:tgtEl>
                                          <p:spTgt spid="84994">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499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4994">
                                            <p:txEl>
                                              <p:pRg st="9" end="9"/>
                                            </p:txEl>
                                          </p:spTgt>
                                        </p:tgtEl>
                                        <p:attrNameLst>
                                          <p:attrName>style.visibility</p:attrName>
                                        </p:attrNameLst>
                                      </p:cBhvr>
                                      <p:to>
                                        <p:strVal val="visible"/>
                                      </p:to>
                                    </p:set>
                                    <p:anim calcmode="lin" valueType="num">
                                      <p:cBhvr additive="base">
                                        <p:cTn id="55" dur="500" fill="hold"/>
                                        <p:tgtEl>
                                          <p:spTgt spid="84994">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499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994">
                                            <p:txEl>
                                              <p:pRg st="10" end="10"/>
                                            </p:txEl>
                                          </p:spTgt>
                                        </p:tgtEl>
                                        <p:attrNameLst>
                                          <p:attrName>style.visibility</p:attrName>
                                        </p:attrNameLst>
                                      </p:cBhvr>
                                      <p:to>
                                        <p:strVal val="visible"/>
                                      </p:to>
                                    </p:set>
                                    <p:anim calcmode="lin" valueType="num">
                                      <p:cBhvr additive="base">
                                        <p:cTn id="61" dur="500" fill="hold"/>
                                        <p:tgtEl>
                                          <p:spTgt spid="84994">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499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4994">
                                            <p:txEl>
                                              <p:pRg st="11" end="11"/>
                                            </p:txEl>
                                          </p:spTgt>
                                        </p:tgtEl>
                                        <p:attrNameLst>
                                          <p:attrName>style.visibility</p:attrName>
                                        </p:attrNameLst>
                                      </p:cBhvr>
                                      <p:to>
                                        <p:strVal val="visible"/>
                                      </p:to>
                                    </p:set>
                                    <p:anim calcmode="lin" valueType="num">
                                      <p:cBhvr additive="base">
                                        <p:cTn id="67" dur="500" fill="hold"/>
                                        <p:tgtEl>
                                          <p:spTgt spid="84994">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8499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994">
                                            <p:txEl>
                                              <p:pRg st="12" end="12"/>
                                            </p:txEl>
                                          </p:spTgt>
                                        </p:tgtEl>
                                        <p:attrNameLst>
                                          <p:attrName>style.visibility</p:attrName>
                                        </p:attrNameLst>
                                      </p:cBhvr>
                                      <p:to>
                                        <p:strVal val="visible"/>
                                      </p:to>
                                    </p:set>
                                    <p:anim calcmode="lin" valueType="num">
                                      <p:cBhvr additive="base">
                                        <p:cTn id="73" dur="500" fill="hold"/>
                                        <p:tgtEl>
                                          <p:spTgt spid="84994">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8499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4994">
                                            <p:txEl>
                                              <p:pRg st="13" end="13"/>
                                            </p:txEl>
                                          </p:spTgt>
                                        </p:tgtEl>
                                        <p:attrNameLst>
                                          <p:attrName>style.visibility</p:attrName>
                                        </p:attrNameLst>
                                      </p:cBhvr>
                                      <p:to>
                                        <p:strVal val="visible"/>
                                      </p:to>
                                    </p:set>
                                    <p:anim calcmode="lin" valueType="num">
                                      <p:cBhvr additive="base">
                                        <p:cTn id="79" dur="500" fill="hold"/>
                                        <p:tgtEl>
                                          <p:spTgt spid="84994">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8499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268760"/>
            <a:ext cx="8637588" cy="3124200"/>
          </a:xfrm>
        </p:spPr>
        <p:txBody>
          <a:bodyPr/>
          <a:lstStyle/>
          <a:p>
            <a:r>
              <a:rPr lang="en-US" altLang="zh-CN" sz="2800" dirty="0">
                <a:effectLst/>
                <a:latin typeface="楷体_GB2312" pitchFamily="49" charset="-122"/>
                <a:ea typeface="楷体_GB2312" pitchFamily="49" charset="-122"/>
              </a:rPr>
              <a:t>    </a:t>
            </a:r>
            <a:r>
              <a:rPr lang="zh-CN" altLang="en-US" sz="2800" dirty="0">
                <a:effectLst/>
                <a:latin typeface="楷体_GB2312" pitchFamily="49" charset="-122"/>
                <a:ea typeface="楷体_GB2312" pitchFamily="49" charset="-122"/>
              </a:rPr>
              <a:t>很显然，上述算法的时间复杂度为</a:t>
            </a:r>
            <a:r>
              <a:rPr lang="en-US" altLang="zh-CN" sz="2800" dirty="0">
                <a:effectLst/>
                <a:latin typeface="楷体_GB2312" pitchFamily="49" charset="-122"/>
                <a:ea typeface="楷体_GB2312" pitchFamily="49" charset="-122"/>
              </a:rPr>
              <a:t>O</a:t>
            </a:r>
            <a:r>
              <a:rPr lang="en-US" altLang="zh-CN" sz="2800" dirty="0">
                <a:effectLst/>
                <a:latin typeface="宋体" pitchFamily="2" charset="-122"/>
              </a:rPr>
              <a:t>(n)</a:t>
            </a:r>
            <a:r>
              <a:rPr lang="zh-CN" altLang="en-US" sz="2800" dirty="0">
                <a:effectLst/>
                <a:latin typeface="楷体_GB2312" pitchFamily="49" charset="-122"/>
                <a:ea typeface="楷体_GB2312" pitchFamily="49" charset="-122"/>
              </a:rPr>
              <a:t>。</a:t>
            </a:r>
            <a:br>
              <a:rPr lang="zh-CN" altLang="en-US" sz="2800" dirty="0">
                <a:effectLst/>
                <a:latin typeface="楷体_GB2312" pitchFamily="49" charset="-122"/>
                <a:ea typeface="楷体_GB2312" pitchFamily="49" charset="-122"/>
              </a:rPr>
            </a:br>
            <a:r>
              <a:rPr lang="zh-CN" altLang="en-US" sz="2800" dirty="0">
                <a:effectLst/>
                <a:latin typeface="楷体_GB2312" pitchFamily="49" charset="-122"/>
                <a:ea typeface="楷体_GB2312" pitchFamily="49" charset="-122"/>
              </a:rPr>
              <a:t>    算法中没有用到临时空间，所以，算法的空间复杂度为</a:t>
            </a:r>
            <a:r>
              <a:rPr lang="en-US" altLang="zh-CN" sz="2800" dirty="0">
                <a:effectLst/>
                <a:latin typeface="楷体_GB2312" pitchFamily="49" charset="-122"/>
                <a:ea typeface="楷体_GB2312" pitchFamily="49" charset="-122"/>
              </a:rPr>
              <a:t>O(0)</a:t>
            </a:r>
            <a:r>
              <a:rPr lang="zh-CN" altLang="en-US" sz="2800" dirty="0">
                <a:effectLst/>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14282" y="928670"/>
            <a:ext cx="8610600" cy="5237204"/>
          </a:xfrm>
        </p:spPr>
        <p:txBody>
          <a:bodyPr>
            <a:normAutofit/>
          </a:bodyPr>
          <a:lstStyle/>
          <a:p>
            <a:pPr>
              <a:lnSpc>
                <a:spcPct val="90000"/>
              </a:lnSpc>
            </a:pPr>
            <a:r>
              <a:rPr lang="zh-CN" altLang="en-US" dirty="0" smtClean="0">
                <a:solidFill>
                  <a:srgbClr val="FF0000"/>
                </a:solidFill>
              </a:rPr>
              <a:t>指针的基本操作：</a:t>
            </a:r>
            <a:endParaRPr lang="en-US" altLang="zh-CN" dirty="0" smtClean="0">
              <a:solidFill>
                <a:srgbClr val="FF0000"/>
              </a:solidFill>
            </a:endParaRPr>
          </a:p>
          <a:p>
            <a:pPr>
              <a:lnSpc>
                <a:spcPct val="90000"/>
              </a:lnSpc>
            </a:pPr>
            <a:endParaRPr lang="en-US" altLang="zh-CN" sz="2400" dirty="0" smtClean="0">
              <a:effectLst/>
              <a:latin typeface="+mj-ea"/>
              <a:ea typeface="+mj-ea"/>
            </a:endParaRPr>
          </a:p>
          <a:p>
            <a:pPr>
              <a:lnSpc>
                <a:spcPct val="90000"/>
              </a:lnSpc>
            </a:pPr>
            <a:r>
              <a:rPr lang="en-US" altLang="zh-CN" sz="2000" dirty="0" smtClean="0">
                <a:effectLst/>
                <a:latin typeface="+mj-ea"/>
                <a:ea typeface="+mj-ea"/>
              </a:rPr>
              <a:t>1</a:t>
            </a:r>
            <a:r>
              <a:rPr lang="zh-CN" altLang="en-US" sz="2000" dirty="0" smtClean="0">
                <a:effectLst/>
                <a:latin typeface="+mj-ea"/>
                <a:ea typeface="+mj-ea"/>
              </a:rPr>
              <a:t>、指针指向节点： </a:t>
            </a:r>
            <a:r>
              <a:rPr lang="en-US" altLang="zh-CN" sz="2000" dirty="0" smtClean="0">
                <a:effectLst/>
                <a:latin typeface="+mj-ea"/>
                <a:ea typeface="+mj-ea"/>
              </a:rPr>
              <a:t>p = q;</a:t>
            </a:r>
          </a:p>
          <a:p>
            <a:pPr>
              <a:lnSpc>
                <a:spcPct val="90000"/>
              </a:lnSpc>
            </a:pPr>
            <a:endParaRPr lang="en-US" altLang="zh-CN" sz="2000" dirty="0" smtClean="0">
              <a:latin typeface="+mj-ea"/>
              <a:ea typeface="+mj-ea"/>
            </a:endParaRPr>
          </a:p>
          <a:p>
            <a:pPr>
              <a:lnSpc>
                <a:spcPct val="90000"/>
              </a:lnSpc>
            </a:pPr>
            <a:r>
              <a:rPr lang="en-US" altLang="zh-CN" sz="2000" dirty="0" smtClean="0">
                <a:latin typeface="+mj-ea"/>
                <a:ea typeface="+mj-ea"/>
              </a:rPr>
              <a:t>2</a:t>
            </a:r>
            <a:r>
              <a:rPr lang="zh-CN" altLang="en-US" sz="2000" dirty="0" smtClean="0">
                <a:latin typeface="+mj-ea"/>
                <a:ea typeface="+mj-ea"/>
              </a:rPr>
              <a:t>、指针指向节点的后继： </a:t>
            </a:r>
            <a:r>
              <a:rPr lang="en-US" altLang="zh-CN" sz="2000" dirty="0" smtClean="0">
                <a:latin typeface="+mj-ea"/>
                <a:ea typeface="+mj-ea"/>
              </a:rPr>
              <a:t>p = q-&gt;next;</a:t>
            </a:r>
          </a:p>
          <a:p>
            <a:pPr>
              <a:lnSpc>
                <a:spcPct val="90000"/>
              </a:lnSpc>
            </a:pPr>
            <a:endParaRPr lang="en-US" altLang="zh-CN" sz="2000" dirty="0" smtClean="0">
              <a:effectLst/>
              <a:latin typeface="+mj-ea"/>
              <a:ea typeface="+mj-ea"/>
            </a:endParaRPr>
          </a:p>
          <a:p>
            <a:pPr>
              <a:lnSpc>
                <a:spcPct val="90000"/>
              </a:lnSpc>
            </a:pPr>
            <a:r>
              <a:rPr lang="en-US" altLang="zh-CN" sz="2000" dirty="0" smtClean="0">
                <a:latin typeface="+mj-ea"/>
                <a:ea typeface="+mj-ea"/>
              </a:rPr>
              <a:t>3</a:t>
            </a:r>
            <a:r>
              <a:rPr lang="zh-CN" altLang="en-US" sz="2000" dirty="0" smtClean="0">
                <a:latin typeface="+mj-ea"/>
                <a:ea typeface="+mj-ea"/>
              </a:rPr>
              <a:t>、指针移动：</a:t>
            </a:r>
            <a:r>
              <a:rPr lang="en-US" altLang="zh-CN" sz="2000" dirty="0" smtClean="0">
                <a:latin typeface="+mj-ea"/>
                <a:ea typeface="+mj-ea"/>
              </a:rPr>
              <a:t>p = p-&gt;next</a:t>
            </a:r>
            <a:r>
              <a:rPr lang="zh-CN" altLang="en-US" sz="2000" dirty="0" smtClean="0">
                <a:latin typeface="+mj-ea"/>
                <a:ea typeface="+mj-ea"/>
              </a:rPr>
              <a:t>；</a:t>
            </a:r>
            <a:endParaRPr lang="en-US" altLang="zh-CN" sz="2000" dirty="0" smtClean="0">
              <a:latin typeface="+mj-ea"/>
              <a:ea typeface="+mj-ea"/>
            </a:endParaRPr>
          </a:p>
          <a:p>
            <a:pPr>
              <a:lnSpc>
                <a:spcPct val="90000"/>
              </a:lnSpc>
            </a:pPr>
            <a:endParaRPr lang="en-US" altLang="zh-CN" sz="2000" dirty="0" smtClean="0">
              <a:latin typeface="+mj-ea"/>
              <a:ea typeface="+mj-ea"/>
            </a:endParaRPr>
          </a:p>
          <a:p>
            <a:pPr>
              <a:lnSpc>
                <a:spcPct val="90000"/>
              </a:lnSpc>
            </a:pPr>
            <a:r>
              <a:rPr lang="en-US" altLang="zh-CN" sz="2000" dirty="0" smtClean="0">
                <a:latin typeface="+mj-ea"/>
                <a:ea typeface="+mj-ea"/>
              </a:rPr>
              <a:t>4</a:t>
            </a:r>
            <a:r>
              <a:rPr lang="zh-CN" altLang="en-US" sz="2000" dirty="0" smtClean="0">
                <a:latin typeface="+mj-ea"/>
                <a:ea typeface="+mj-ea"/>
              </a:rPr>
              <a:t>、指针改接：</a:t>
            </a:r>
            <a:r>
              <a:rPr lang="en-US" altLang="zh-CN" sz="2000" dirty="0" smtClean="0">
                <a:latin typeface="+mj-ea"/>
                <a:ea typeface="+mj-ea"/>
              </a:rPr>
              <a:t>p-&gt;next = q</a:t>
            </a:r>
            <a:r>
              <a:rPr lang="zh-CN" altLang="en-US" sz="2000" dirty="0" smtClean="0">
                <a:latin typeface="+mj-ea"/>
                <a:ea typeface="+mj-ea"/>
              </a:rPr>
              <a:t>；</a:t>
            </a:r>
            <a:endParaRPr lang="en-US" altLang="zh-CN" sz="2000" dirty="0" smtClean="0">
              <a:latin typeface="+mj-ea"/>
              <a:ea typeface="+mj-ea"/>
            </a:endParaRPr>
          </a:p>
          <a:p>
            <a:pPr>
              <a:lnSpc>
                <a:spcPct val="90000"/>
              </a:lnSpc>
            </a:pPr>
            <a:endParaRPr lang="en-US" altLang="zh-CN" sz="2000" dirty="0" smtClean="0">
              <a:latin typeface="+mj-ea"/>
              <a:ea typeface="+mj-ea"/>
            </a:endParaRPr>
          </a:p>
          <a:p>
            <a:pPr>
              <a:lnSpc>
                <a:spcPct val="90000"/>
              </a:lnSpc>
            </a:pPr>
            <a:r>
              <a:rPr lang="en-US" altLang="zh-CN" sz="2000" dirty="0" smtClean="0">
                <a:latin typeface="+mj-ea"/>
                <a:ea typeface="+mj-ea"/>
              </a:rPr>
              <a:t>5</a:t>
            </a:r>
            <a:r>
              <a:rPr lang="zh-CN" altLang="en-US" sz="2000" dirty="0" smtClean="0">
                <a:latin typeface="+mj-ea"/>
                <a:ea typeface="+mj-ea"/>
              </a:rPr>
              <a:t>、指针改接到节点的后继：</a:t>
            </a:r>
            <a:r>
              <a:rPr lang="en-US" altLang="zh-CN" sz="2000" dirty="0" smtClean="0">
                <a:latin typeface="+mj-ea"/>
                <a:ea typeface="+mj-ea"/>
              </a:rPr>
              <a:t>p-&gt;next = q-&gt;next</a:t>
            </a:r>
          </a:p>
          <a:p>
            <a:pPr>
              <a:lnSpc>
                <a:spcPct val="90000"/>
              </a:lnSpc>
            </a:pPr>
            <a:endParaRPr lang="en-US" altLang="zh-CN" sz="2000" dirty="0" smtClean="0">
              <a:latin typeface="+mj-ea"/>
              <a:ea typeface="+mj-ea"/>
            </a:endParaRPr>
          </a:p>
          <a:p>
            <a:pPr>
              <a:lnSpc>
                <a:spcPct val="90000"/>
              </a:lnSpc>
            </a:pPr>
            <a:r>
              <a:rPr lang="zh-CN" altLang="en-US" sz="2000" dirty="0" smtClean="0">
                <a:latin typeface="+mj-ea"/>
                <a:ea typeface="+mj-ea"/>
              </a:rPr>
              <a:t>       配合申请空间和释放空间两个函数使用</a:t>
            </a:r>
            <a:r>
              <a:rPr lang="en-US" altLang="zh-CN" sz="2000" dirty="0" smtClean="0">
                <a:latin typeface="+mj-ea"/>
                <a:ea typeface="+mj-ea"/>
              </a:rPr>
              <a:t>------</a:t>
            </a:r>
            <a:r>
              <a:rPr lang="zh-CN" altLang="en-US" sz="2000" dirty="0" smtClean="0">
                <a:latin typeface="+mj-ea"/>
                <a:ea typeface="+mj-ea"/>
              </a:rPr>
              <a:t> </a:t>
            </a:r>
            <a:r>
              <a:rPr lang="en-US" altLang="zh-CN" sz="2000" dirty="0" smtClean="0">
                <a:latin typeface="+mj-ea"/>
                <a:ea typeface="+mj-ea"/>
              </a:rPr>
              <a:t>new &amp; dispose/free</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 calcmode="lin" valueType="num">
                                      <p:cBhvr additive="base">
                                        <p:cTn id="19"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6" end="6"/>
                                            </p:txEl>
                                          </p:spTgt>
                                        </p:tgtEl>
                                        <p:attrNameLst>
                                          <p:attrName>style.visibility</p:attrName>
                                        </p:attrNameLst>
                                      </p:cBhvr>
                                      <p:to>
                                        <p:strVal val="visible"/>
                                      </p:to>
                                    </p:set>
                                    <p:anim calcmode="lin" valueType="num">
                                      <p:cBhvr additive="base">
                                        <p:cTn id="25"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8" end="8"/>
                                            </p:txEl>
                                          </p:spTgt>
                                        </p:tgtEl>
                                        <p:attrNameLst>
                                          <p:attrName>style.visibility</p:attrName>
                                        </p:attrNameLst>
                                      </p:cBhvr>
                                      <p:to>
                                        <p:strVal val="visible"/>
                                      </p:to>
                                    </p:set>
                                    <p:anim calcmode="lin" valueType="num">
                                      <p:cBhvr additive="base">
                                        <p:cTn id="31" dur="500" fill="hold"/>
                                        <p:tgtEl>
                                          <p:spTgt spid="77827">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7">
                                            <p:txEl>
                                              <p:pRg st="10" end="10"/>
                                            </p:txEl>
                                          </p:spTgt>
                                        </p:tgtEl>
                                        <p:attrNameLst>
                                          <p:attrName>style.visibility</p:attrName>
                                        </p:attrNameLst>
                                      </p:cBhvr>
                                      <p:to>
                                        <p:strVal val="visible"/>
                                      </p:to>
                                    </p:set>
                                    <p:anim calcmode="lin" valueType="num">
                                      <p:cBhvr additive="base">
                                        <p:cTn id="37" dur="500" fill="hold"/>
                                        <p:tgtEl>
                                          <p:spTgt spid="77827">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27">
                                            <p:txEl>
                                              <p:pRg st="12" end="12"/>
                                            </p:txEl>
                                          </p:spTgt>
                                        </p:tgtEl>
                                        <p:attrNameLst>
                                          <p:attrName>style.visibility</p:attrName>
                                        </p:attrNameLst>
                                      </p:cBhvr>
                                      <p:to>
                                        <p:strVal val="visible"/>
                                      </p:to>
                                    </p:set>
                                    <p:anim calcmode="lin" valueType="num">
                                      <p:cBhvr additive="base">
                                        <p:cTn id="43" dur="500" fill="hold"/>
                                        <p:tgtEl>
                                          <p:spTgt spid="77827">
                                            <p:txEl>
                                              <p:pRg st="12" end="1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782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2.1  </a:t>
            </a:r>
            <a:r>
              <a:rPr lang="zh-CN" altLang="zh-CN" b="1" dirty="0"/>
              <a:t>线性表的</a:t>
            </a:r>
            <a:r>
              <a:rPr lang="zh-CN" altLang="zh-CN" b="1" dirty="0" smtClean="0"/>
              <a:t>定义</a:t>
            </a:r>
            <a:endParaRPr lang="zh-CN" altLang="en-US" dirty="0"/>
          </a:p>
        </p:txBody>
      </p:sp>
      <p:sp>
        <p:nvSpPr>
          <p:cNvPr id="3" name="内容占位符 2"/>
          <p:cNvSpPr>
            <a:spLocks noGrp="1"/>
          </p:cNvSpPr>
          <p:nvPr>
            <p:ph idx="1"/>
          </p:nvPr>
        </p:nvSpPr>
        <p:spPr>
          <a:xfrm>
            <a:off x="827584" y="1500174"/>
            <a:ext cx="7959258" cy="4572032"/>
          </a:xfrm>
        </p:spPr>
        <p:txBody>
          <a:bodyPr>
            <a:normAutofit lnSpcReduction="10000"/>
          </a:bodyPr>
          <a:lstStyle/>
          <a:p>
            <a:pPr>
              <a:spcBef>
                <a:spcPts val="600"/>
              </a:spcBef>
            </a:pPr>
            <a:r>
              <a:rPr lang="en-US" altLang="zh-CN" b="0" dirty="0" smtClean="0"/>
              <a:t>	</a:t>
            </a:r>
            <a:r>
              <a:rPr lang="zh-CN" altLang="zh-CN" dirty="0" smtClean="0">
                <a:solidFill>
                  <a:srgbClr val="FF0000"/>
                </a:solidFill>
              </a:rPr>
              <a:t>线性表</a:t>
            </a:r>
            <a:r>
              <a:rPr lang="zh-CN" altLang="zh-CN" dirty="0"/>
              <a:t>是由长度为n（n≥0)的一组结点</a:t>
            </a:r>
            <a:r>
              <a:rPr lang="en-US" altLang="zh-CN" dirty="0" smtClean="0"/>
              <a:t>a</a:t>
            </a:r>
            <a:r>
              <a:rPr lang="en-US" altLang="zh-CN" baseline="-25000" dirty="0" smtClean="0"/>
              <a:t>1</a:t>
            </a:r>
            <a:r>
              <a:rPr lang="en-US" altLang="zh-CN" dirty="0" smtClean="0"/>
              <a:t>, a</a:t>
            </a:r>
            <a:r>
              <a:rPr lang="en-US" altLang="zh-CN" baseline="-25000" dirty="0" smtClean="0"/>
              <a:t>2</a:t>
            </a:r>
            <a:r>
              <a:rPr lang="en-US" altLang="zh-CN" dirty="0" smtClean="0"/>
              <a:t>, </a:t>
            </a:r>
            <a:r>
              <a:rPr lang="en-US" altLang="zh-CN" dirty="0"/>
              <a:t>…, </a:t>
            </a:r>
            <a:r>
              <a:rPr lang="en-US" altLang="zh-CN" dirty="0" smtClean="0"/>
              <a:t>a</a:t>
            </a:r>
            <a:r>
              <a:rPr lang="en-US" altLang="zh-CN" baseline="-25000" dirty="0" smtClean="0"/>
              <a:t>n-1</a:t>
            </a:r>
            <a:r>
              <a:rPr lang="en-US" altLang="zh-CN" dirty="0" smtClean="0"/>
              <a:t>, a</a:t>
            </a:r>
            <a:r>
              <a:rPr lang="en-US" altLang="zh-CN" baseline="-25000" dirty="0" smtClean="0"/>
              <a:t>n</a:t>
            </a:r>
            <a:r>
              <a:rPr lang="zh-CN" altLang="en-US" dirty="0" smtClean="0"/>
              <a:t>组成的</a:t>
            </a:r>
            <a:r>
              <a:rPr lang="zh-CN" altLang="zh-CN" dirty="0" smtClean="0"/>
              <a:t>有限</a:t>
            </a:r>
            <a:r>
              <a:rPr lang="zh-CN" altLang="zh-CN" dirty="0"/>
              <a:t>序列。 </a:t>
            </a:r>
          </a:p>
          <a:p>
            <a:pPr>
              <a:spcBef>
                <a:spcPts val="600"/>
              </a:spcBef>
            </a:pPr>
            <a:r>
              <a:rPr lang="en-US" altLang="zh-CN" dirty="0"/>
              <a:t>    </a:t>
            </a:r>
            <a:r>
              <a:rPr lang="en-US" altLang="zh-CN" dirty="0" smtClean="0"/>
              <a:t>			L</a:t>
            </a:r>
            <a:r>
              <a:rPr lang="en-US" altLang="zh-CN" dirty="0"/>
              <a:t>= (</a:t>
            </a:r>
            <a:r>
              <a:rPr lang="en-US" altLang="zh-CN" dirty="0" smtClean="0"/>
              <a:t>a</a:t>
            </a:r>
            <a:r>
              <a:rPr lang="en-US" altLang="zh-CN" baseline="-25000" dirty="0" smtClean="0"/>
              <a:t>1</a:t>
            </a:r>
            <a:r>
              <a:rPr lang="en-US" altLang="zh-CN" dirty="0" smtClean="0"/>
              <a:t>, a</a:t>
            </a:r>
            <a:r>
              <a:rPr lang="en-US" altLang="zh-CN" baseline="-25000" dirty="0" smtClean="0"/>
              <a:t>2</a:t>
            </a:r>
            <a:r>
              <a:rPr lang="en-US" altLang="zh-CN" dirty="0" smtClean="0"/>
              <a:t>, </a:t>
            </a:r>
            <a:r>
              <a:rPr lang="en-US" altLang="zh-CN" dirty="0"/>
              <a:t>…, </a:t>
            </a:r>
            <a:r>
              <a:rPr lang="en-US" altLang="zh-CN" dirty="0" smtClean="0"/>
              <a:t>a</a:t>
            </a:r>
            <a:r>
              <a:rPr lang="en-US" altLang="zh-CN" baseline="-25000" dirty="0" smtClean="0"/>
              <a:t>n-1</a:t>
            </a:r>
            <a:r>
              <a:rPr lang="en-US" altLang="zh-CN" dirty="0" smtClean="0"/>
              <a:t>, a</a:t>
            </a:r>
            <a:r>
              <a:rPr lang="en-US" altLang="zh-CN" baseline="-25000" dirty="0" smtClean="0"/>
              <a:t>n</a:t>
            </a:r>
            <a:r>
              <a:rPr lang="en-US" altLang="zh-CN" dirty="0" smtClean="0"/>
              <a:t>)</a:t>
            </a:r>
            <a:endParaRPr lang="zh-CN" altLang="zh-CN" dirty="0"/>
          </a:p>
          <a:p>
            <a:pPr>
              <a:spcBef>
                <a:spcPts val="1200"/>
              </a:spcBef>
            </a:pPr>
            <a:r>
              <a:rPr lang="en-US" altLang="zh-CN" b="0" dirty="0" smtClean="0"/>
              <a:t>	</a:t>
            </a:r>
            <a:r>
              <a:rPr lang="zh-CN" altLang="zh-CN" b="0" dirty="0" smtClean="0"/>
              <a:t>当</a:t>
            </a:r>
            <a:r>
              <a:rPr lang="zh-CN" altLang="zh-CN" b="0" dirty="0"/>
              <a:t>n=0时，线性表为空，称为</a:t>
            </a:r>
            <a:r>
              <a:rPr lang="zh-CN" altLang="zh-CN" dirty="0">
                <a:solidFill>
                  <a:srgbClr val="FF0000"/>
                </a:solidFill>
              </a:rPr>
              <a:t>空表</a:t>
            </a:r>
            <a:r>
              <a:rPr lang="zh-CN" altLang="zh-CN" b="0" dirty="0" smtClean="0"/>
              <a:t>。</a:t>
            </a:r>
            <a:r>
              <a:rPr lang="en-US" altLang="zh-CN" b="0" dirty="0" smtClean="0"/>
              <a:t>L</a:t>
            </a:r>
            <a:r>
              <a:rPr lang="zh-CN" altLang="en-US" b="0" dirty="0" smtClean="0"/>
              <a:t>为</a:t>
            </a:r>
            <a:r>
              <a:rPr lang="zh-CN" altLang="en-US" dirty="0" smtClean="0"/>
              <a:t>线性表名称</a:t>
            </a:r>
            <a:r>
              <a:rPr lang="zh-CN" altLang="en-US" b="0" dirty="0" smtClean="0"/>
              <a:t>。</a:t>
            </a:r>
            <a:endParaRPr lang="zh-CN" altLang="zh-CN" b="0" dirty="0"/>
          </a:p>
          <a:p>
            <a:r>
              <a:rPr lang="en-US" altLang="zh-CN" b="0" dirty="0" smtClean="0"/>
              <a:t>	</a:t>
            </a:r>
            <a:r>
              <a:rPr lang="zh-CN" altLang="zh-CN" b="0" dirty="0" smtClean="0"/>
              <a:t>如果</a:t>
            </a:r>
            <a:r>
              <a:rPr lang="zh-CN" altLang="zh-CN" b="0" dirty="0"/>
              <a:t>n＞0，线性表为非空表，在非空表中的每个数据元素都有一个确定的位置，</a:t>
            </a:r>
            <a:r>
              <a:rPr lang="zh-CN" altLang="zh-CN" b="0" dirty="0" smtClean="0">
                <a:solidFill>
                  <a:srgbClr val="FF0000"/>
                </a:solidFill>
              </a:rPr>
              <a:t>a</a:t>
            </a:r>
            <a:r>
              <a:rPr lang="en-US" altLang="zh-CN" b="0" baseline="-25000" dirty="0" smtClean="0">
                <a:solidFill>
                  <a:srgbClr val="FF0000"/>
                </a:solidFill>
              </a:rPr>
              <a:t>1</a:t>
            </a:r>
            <a:r>
              <a:rPr lang="zh-CN" altLang="zh-CN" b="0" dirty="0" smtClean="0"/>
              <a:t>是</a:t>
            </a:r>
            <a:r>
              <a:rPr lang="zh-CN" altLang="zh-CN" b="0" dirty="0"/>
              <a:t>线性表的</a:t>
            </a:r>
            <a:r>
              <a:rPr lang="zh-CN" altLang="zh-CN" dirty="0">
                <a:solidFill>
                  <a:srgbClr val="FF0000"/>
                </a:solidFill>
              </a:rPr>
              <a:t>第一个数据元素</a:t>
            </a:r>
            <a:r>
              <a:rPr lang="zh-CN" altLang="zh-CN" b="0" dirty="0"/>
              <a:t>，表中的每一个结点a</a:t>
            </a:r>
            <a:r>
              <a:rPr lang="zh-CN" altLang="zh-CN" b="0" baseline="-25000" dirty="0"/>
              <a:t>i</a:t>
            </a:r>
            <a:r>
              <a:rPr lang="zh-CN" altLang="zh-CN" b="0" dirty="0"/>
              <a:t> (i</a:t>
            </a:r>
            <a:r>
              <a:rPr lang="zh-CN" altLang="zh-CN" b="0" dirty="0" smtClean="0"/>
              <a:t>=</a:t>
            </a:r>
            <a:r>
              <a:rPr lang="en-US" altLang="zh-CN" b="0" dirty="0" smtClean="0"/>
              <a:t>1</a:t>
            </a:r>
            <a:r>
              <a:rPr lang="zh-CN" altLang="zh-CN" b="0" dirty="0" smtClean="0"/>
              <a:t>,</a:t>
            </a:r>
            <a:r>
              <a:rPr lang="zh-CN" altLang="zh-CN" b="0" dirty="0"/>
              <a:t>…,</a:t>
            </a:r>
            <a:r>
              <a:rPr lang="zh-CN" altLang="zh-CN" b="0" dirty="0" smtClean="0"/>
              <a:t>n)</a:t>
            </a:r>
            <a:r>
              <a:rPr lang="zh-CN" altLang="zh-CN" b="0" dirty="0"/>
              <a:t>都有一个</a:t>
            </a:r>
            <a:r>
              <a:rPr lang="zh-CN" altLang="zh-CN" dirty="0"/>
              <a:t>直接前驱结点</a:t>
            </a:r>
            <a:r>
              <a:rPr lang="zh-CN" altLang="zh-CN" b="0" dirty="0"/>
              <a:t>a</a:t>
            </a:r>
            <a:r>
              <a:rPr lang="zh-CN" altLang="zh-CN" b="0" baseline="-25000" dirty="0"/>
              <a:t>i-1</a:t>
            </a:r>
            <a:r>
              <a:rPr lang="zh-CN" altLang="zh-CN" b="0" dirty="0"/>
              <a:t>和一个</a:t>
            </a:r>
            <a:r>
              <a:rPr lang="zh-CN" altLang="zh-CN" dirty="0"/>
              <a:t>直接后继结点</a:t>
            </a:r>
            <a:r>
              <a:rPr lang="zh-CN" altLang="zh-CN" b="0" dirty="0"/>
              <a:t>a</a:t>
            </a:r>
            <a:r>
              <a:rPr lang="zh-CN" altLang="zh-CN" b="0" baseline="-25000" dirty="0"/>
              <a:t>i+1</a:t>
            </a:r>
            <a:r>
              <a:rPr lang="zh-CN" altLang="zh-CN" b="0" dirty="0"/>
              <a:t>，</a:t>
            </a:r>
            <a:r>
              <a:rPr lang="zh-CN" altLang="zh-CN" b="0" dirty="0" smtClean="0">
                <a:solidFill>
                  <a:srgbClr val="FF0000"/>
                </a:solidFill>
              </a:rPr>
              <a:t>a</a:t>
            </a:r>
            <a:r>
              <a:rPr lang="zh-CN" altLang="zh-CN" b="0" baseline="-25000" dirty="0" smtClean="0">
                <a:solidFill>
                  <a:srgbClr val="FF0000"/>
                </a:solidFill>
              </a:rPr>
              <a:t>n</a:t>
            </a:r>
            <a:r>
              <a:rPr lang="zh-CN" altLang="zh-CN" b="0" dirty="0" smtClean="0"/>
              <a:t>是</a:t>
            </a:r>
            <a:r>
              <a:rPr lang="zh-CN" altLang="zh-CN" b="0" dirty="0"/>
              <a:t>线性表的</a:t>
            </a:r>
            <a:r>
              <a:rPr lang="zh-CN" altLang="zh-CN" dirty="0">
                <a:solidFill>
                  <a:srgbClr val="FF0000"/>
                </a:solidFill>
              </a:rPr>
              <a:t>最后一个数据元素</a:t>
            </a:r>
            <a:r>
              <a:rPr lang="zh-CN" altLang="zh-CN" b="0" dirty="0" smtClean="0"/>
              <a:t>。</a:t>
            </a:r>
            <a:endParaRPr lang="en-US" altLang="zh-CN" b="0" dirty="0" smtClean="0"/>
          </a:p>
          <a:p>
            <a:r>
              <a:rPr lang="en-US" altLang="zh-CN" b="0" dirty="0" smtClean="0"/>
              <a:t>     </a:t>
            </a:r>
            <a:r>
              <a:rPr lang="zh-CN" altLang="zh-CN" dirty="0" smtClean="0">
                <a:solidFill>
                  <a:srgbClr val="FF0000"/>
                </a:solidFill>
              </a:rPr>
              <a:t>线性表</a:t>
            </a:r>
            <a:r>
              <a:rPr lang="zh-CN" altLang="zh-CN" dirty="0">
                <a:solidFill>
                  <a:srgbClr val="FF0000"/>
                </a:solidFill>
              </a:rPr>
              <a:t>的长度</a:t>
            </a:r>
            <a:r>
              <a:rPr lang="zh-CN" altLang="zh-CN" b="0" dirty="0"/>
              <a:t>为数据元素的</a:t>
            </a:r>
            <a:r>
              <a:rPr lang="zh-CN" altLang="zh-CN" b="0" dirty="0" smtClean="0"/>
              <a:t>数目</a:t>
            </a:r>
            <a:r>
              <a:rPr lang="en-US" altLang="zh-CN" b="0" dirty="0" smtClean="0">
                <a:solidFill>
                  <a:srgbClr val="FF0000"/>
                </a:solidFill>
              </a:rPr>
              <a:t>n</a:t>
            </a:r>
            <a:r>
              <a:rPr lang="zh-CN" altLang="zh-CN" b="0" dirty="0" smtClean="0"/>
              <a:t>。</a:t>
            </a:r>
            <a:endParaRPr lang="zh-CN" altLang="en-US" b="0" dirty="0"/>
          </a:p>
        </p:txBody>
      </p:sp>
    </p:spTree>
    <p:extLst>
      <p:ext uri="{BB962C8B-B14F-4D97-AF65-F5344CB8AC3E}">
        <p14:creationId xmlns="" xmlns:p14="http://schemas.microsoft.com/office/powerpoint/2010/main" val="310681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  </a:t>
            </a:r>
            <a:r>
              <a:rPr lang="zh-CN" altLang="zh-CN" b="1" dirty="0"/>
              <a:t>线性表的链式存储</a:t>
            </a:r>
            <a:r>
              <a:rPr lang="zh-CN" altLang="zh-CN" b="1" dirty="0" smtClean="0"/>
              <a:t>结构</a:t>
            </a:r>
            <a:endParaRPr lang="zh-CN" altLang="en-US" dirty="0"/>
          </a:p>
        </p:txBody>
      </p:sp>
      <p:sp>
        <p:nvSpPr>
          <p:cNvPr id="3" name="内容占位符 2"/>
          <p:cNvSpPr>
            <a:spLocks noGrp="1"/>
          </p:cNvSpPr>
          <p:nvPr>
            <p:ph idx="1"/>
          </p:nvPr>
        </p:nvSpPr>
        <p:spPr>
          <a:xfrm>
            <a:off x="539552" y="1484784"/>
            <a:ext cx="6192688" cy="4608512"/>
          </a:xfrm>
        </p:spPr>
        <p:txBody>
          <a:bodyPr>
            <a:normAutofit/>
          </a:bodyPr>
          <a:lstStyle/>
          <a:p>
            <a:pPr>
              <a:buFont typeface="Arial" pitchFamily="34" charset="0"/>
              <a:buChar char="•"/>
            </a:pPr>
            <a:r>
              <a:rPr lang="zh-CN" altLang="zh-CN" b="0" dirty="0" smtClean="0"/>
              <a:t>链式</a:t>
            </a:r>
            <a:r>
              <a:rPr lang="zh-CN" altLang="zh-CN" b="0" dirty="0"/>
              <a:t>存储结构</a:t>
            </a:r>
            <a:r>
              <a:rPr lang="zh-CN" altLang="zh-CN" dirty="0">
                <a:solidFill>
                  <a:srgbClr val="FF0000"/>
                </a:solidFill>
              </a:rPr>
              <a:t>不要求</a:t>
            </a:r>
            <a:r>
              <a:rPr lang="zh-CN" altLang="zh-CN" b="0" dirty="0"/>
              <a:t>逻辑上相邻的数据元素在物理位置上也必须相邻</a:t>
            </a:r>
            <a:r>
              <a:rPr lang="zh-CN" altLang="zh-CN" b="0" dirty="0" smtClean="0"/>
              <a:t>，即</a:t>
            </a:r>
            <a:r>
              <a:rPr lang="zh-CN" altLang="zh-CN" b="0" dirty="0"/>
              <a:t>不要求后继结点存放在固定间隔距离的位置上，在存储单元中的顺序可以是任意的，既可以是连续的，也可以是零散分布的</a:t>
            </a:r>
            <a:r>
              <a:rPr lang="zh-CN" altLang="zh-CN" b="0" dirty="0" smtClean="0"/>
              <a:t>。</a:t>
            </a:r>
            <a:endParaRPr lang="en-US" altLang="zh-CN" b="0" dirty="0" smtClean="0"/>
          </a:p>
          <a:p>
            <a:pPr>
              <a:buFont typeface="Arial" pitchFamily="34" charset="0"/>
              <a:buChar char="•"/>
            </a:pPr>
            <a:r>
              <a:rPr lang="zh-CN" altLang="zh-CN" dirty="0" smtClean="0"/>
              <a:t>插入</a:t>
            </a:r>
            <a:r>
              <a:rPr lang="zh-CN" altLang="zh-CN" dirty="0"/>
              <a:t>或删除操作时不需要移动元素。</a:t>
            </a:r>
            <a:r>
              <a:rPr lang="zh-CN" altLang="zh-CN" b="0" dirty="0"/>
              <a:t>但它失去了顺序表可以随机存取的特点</a:t>
            </a:r>
            <a:r>
              <a:rPr lang="zh-CN" altLang="zh-CN" b="0" dirty="0" smtClean="0"/>
              <a:t>。</a:t>
            </a:r>
            <a:endParaRPr lang="en-US" altLang="zh-CN" b="0" dirty="0" smtClean="0"/>
          </a:p>
          <a:p>
            <a:pPr>
              <a:buFont typeface="Arial" pitchFamily="34" charset="0"/>
              <a:buChar char="•"/>
            </a:pPr>
            <a:r>
              <a:rPr lang="zh-CN" altLang="zh-CN" b="0" dirty="0" smtClean="0"/>
              <a:t>如</a:t>
            </a:r>
            <a:r>
              <a:rPr lang="zh-CN" altLang="zh-CN" b="0" dirty="0"/>
              <a:t>线性表L(A,B,C,D)，存储分布如</a:t>
            </a:r>
            <a:r>
              <a:rPr lang="zh-CN" altLang="zh-CN" b="0" dirty="0" smtClean="0"/>
              <a:t>图所</a:t>
            </a:r>
            <a:r>
              <a:rPr lang="zh-CN" altLang="zh-CN" b="0" dirty="0"/>
              <a:t>示。</a:t>
            </a:r>
            <a:endParaRPr lang="zh-CN" altLang="en-US" b="0"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68144" y="2636912"/>
            <a:ext cx="3360373" cy="28803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8007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2.3.1  </a:t>
            </a:r>
            <a:r>
              <a:rPr lang="zh-CN" altLang="zh-CN" b="1" dirty="0"/>
              <a:t>单</a:t>
            </a:r>
            <a:r>
              <a:rPr lang="zh-CN" altLang="zh-CN" b="1" dirty="0" smtClean="0"/>
              <a:t>链表</a:t>
            </a:r>
            <a:endParaRPr lang="zh-CN" altLang="en-US" dirty="0"/>
          </a:p>
        </p:txBody>
      </p:sp>
      <p:sp>
        <p:nvSpPr>
          <p:cNvPr id="3" name="内容占位符 2"/>
          <p:cNvSpPr>
            <a:spLocks noGrp="1"/>
          </p:cNvSpPr>
          <p:nvPr>
            <p:ph idx="1"/>
          </p:nvPr>
        </p:nvSpPr>
        <p:spPr/>
        <p:txBody>
          <a:bodyPr>
            <a:normAutofit fontScale="92500"/>
          </a:bodyPr>
          <a:lstStyle/>
          <a:p>
            <a:r>
              <a:rPr lang="en-US" altLang="zh-CN" b="0" dirty="0" smtClean="0"/>
              <a:t>	</a:t>
            </a:r>
            <a:r>
              <a:rPr lang="zh-CN" altLang="zh-CN" dirty="0" smtClean="0">
                <a:solidFill>
                  <a:srgbClr val="FF0000"/>
                </a:solidFill>
              </a:rPr>
              <a:t>单</a:t>
            </a:r>
            <a:r>
              <a:rPr lang="zh-CN" altLang="zh-CN" dirty="0">
                <a:solidFill>
                  <a:srgbClr val="FF0000"/>
                </a:solidFill>
              </a:rPr>
              <a:t>链表</a:t>
            </a:r>
            <a:r>
              <a:rPr lang="zh-CN" altLang="zh-CN" b="0" dirty="0"/>
              <a:t>，也称为</a:t>
            </a:r>
            <a:r>
              <a:rPr lang="zh-CN" altLang="zh-CN" b="0" dirty="0">
                <a:solidFill>
                  <a:srgbClr val="FF0000"/>
                </a:solidFill>
              </a:rPr>
              <a:t>线性链表</a:t>
            </a:r>
            <a:r>
              <a:rPr lang="zh-CN" altLang="zh-CN" b="0" dirty="0"/>
              <a:t>，是一种最简单的线性表的链式存储结构。用它来存储线性表时，每个数据元素用一个结点（</a:t>
            </a:r>
            <a:r>
              <a:rPr lang="en-US" altLang="zh-CN" b="0" dirty="0"/>
              <a:t>Node</a:t>
            </a:r>
            <a:r>
              <a:rPr lang="zh-CN" altLang="zh-CN" b="0" dirty="0"/>
              <a:t>）来存储，</a:t>
            </a:r>
            <a:r>
              <a:rPr lang="zh-CN" altLang="zh-CN" dirty="0">
                <a:solidFill>
                  <a:srgbClr val="FF0000"/>
                </a:solidFill>
              </a:rPr>
              <a:t>每一个结点包含两个域</a:t>
            </a:r>
            <a:r>
              <a:rPr lang="zh-CN" altLang="zh-CN" dirty="0"/>
              <a:t>，即存储数据元素信息data的域称为</a:t>
            </a:r>
            <a:r>
              <a:rPr lang="zh-CN" altLang="zh-CN" dirty="0">
                <a:solidFill>
                  <a:srgbClr val="FF0000"/>
                </a:solidFill>
              </a:rPr>
              <a:t>数据域</a:t>
            </a:r>
            <a:r>
              <a:rPr lang="zh-CN" altLang="zh-CN" dirty="0"/>
              <a:t>，存储后继结点存放地址next的域称为</a:t>
            </a:r>
            <a:r>
              <a:rPr lang="zh-CN" altLang="zh-CN" dirty="0">
                <a:solidFill>
                  <a:srgbClr val="FF0000"/>
                </a:solidFill>
              </a:rPr>
              <a:t>指针域</a:t>
            </a:r>
            <a:r>
              <a:rPr lang="zh-CN" altLang="zh-CN" dirty="0"/>
              <a:t>，指针域中存储的信息称为指针或链</a:t>
            </a:r>
            <a:r>
              <a:rPr lang="zh-CN" altLang="zh-CN" b="0" dirty="0"/>
              <a:t>。一般情况下，链表中每个结点可以包含若干个数据域和指针域。如果每个结点中只包含一个指针域，则称其为单链表。单链表的结点结构如</a:t>
            </a:r>
            <a:r>
              <a:rPr lang="zh-CN" altLang="zh-CN" b="0" dirty="0" smtClean="0"/>
              <a:t>图所</a:t>
            </a:r>
            <a:r>
              <a:rPr lang="zh-CN" altLang="zh-CN" b="0" dirty="0"/>
              <a:t>示。</a:t>
            </a:r>
            <a:endParaRPr lang="zh-CN" altLang="en-US" b="0"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 xmlns:p14="http://schemas.microsoft.com/office/powerpoint/2010/main" val="3484799427"/>
              </p:ext>
            </p:extLst>
          </p:nvPr>
        </p:nvGraphicFramePr>
        <p:xfrm>
          <a:off x="2679335" y="4869160"/>
          <a:ext cx="3785330" cy="1363750"/>
        </p:xfrm>
        <a:graphic>
          <a:graphicData uri="http://schemas.openxmlformats.org/presentationml/2006/ole">
            <p:oleObj spid="_x0000_s5144" r:id="rId3" imgW="2386789" imgH="870190" progId="">
              <p:embed/>
            </p:oleObj>
          </a:graphicData>
        </a:graphic>
      </p:graphicFrame>
    </p:spTree>
    <p:extLst>
      <p:ext uri="{BB962C8B-B14F-4D97-AF65-F5344CB8AC3E}">
        <p14:creationId xmlns="" xmlns:p14="http://schemas.microsoft.com/office/powerpoint/2010/main" val="2004587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74460"/>
            <a:ext cx="7520940" cy="1440160"/>
          </a:xfrm>
        </p:spPr>
        <p:txBody>
          <a:bodyPr>
            <a:normAutofit/>
          </a:bodyPr>
          <a:lstStyle/>
          <a:p>
            <a:r>
              <a:rPr lang="zh-CN" altLang="zh-CN" b="0" dirty="0" smtClean="0"/>
              <a:t>将</a:t>
            </a:r>
            <a:r>
              <a:rPr lang="zh-CN" altLang="zh-CN" b="0" dirty="0"/>
              <a:t>n个结点链接起来就构成了链表(Linked list)</a:t>
            </a:r>
            <a:r>
              <a:rPr lang="zh-CN" altLang="zh-CN" b="0" dirty="0" smtClean="0"/>
              <a:t>。</a:t>
            </a:r>
            <a:endParaRPr lang="en-US" altLang="zh-CN" b="0" dirty="0" smtClean="0"/>
          </a:p>
          <a:p>
            <a:r>
              <a:rPr lang="zh-CN" altLang="zh-CN" b="0" dirty="0" smtClean="0"/>
              <a:t>一</a:t>
            </a:r>
            <a:r>
              <a:rPr lang="zh-CN" altLang="zh-CN" b="0" dirty="0"/>
              <a:t>个线性表L(A,B,C,D)的单链表结构如</a:t>
            </a:r>
            <a:r>
              <a:rPr lang="zh-CN" altLang="zh-CN" b="0" dirty="0" smtClean="0"/>
              <a:t>图</a:t>
            </a:r>
            <a:r>
              <a:rPr lang="en-US" altLang="zh-CN" b="0" dirty="0" smtClean="0"/>
              <a:t>2</a:t>
            </a:r>
            <a:r>
              <a:rPr lang="zh-CN" altLang="zh-CN" b="0" dirty="0" smtClean="0"/>
              <a:t>-</a:t>
            </a:r>
            <a:r>
              <a:rPr lang="zh-CN" altLang="zh-CN" b="0" dirty="0"/>
              <a:t>7所示</a:t>
            </a:r>
            <a:r>
              <a:rPr lang="zh-CN" altLang="zh-CN" b="0" dirty="0" smtClean="0"/>
              <a:t>。</a:t>
            </a:r>
            <a:endParaRPr lang="zh-CN" altLang="en-US" b="0" dirty="0"/>
          </a:p>
        </p:txBody>
      </p:sp>
      <p:grpSp>
        <p:nvGrpSpPr>
          <p:cNvPr id="5" name="组合 4"/>
          <p:cNvGrpSpPr/>
          <p:nvPr/>
        </p:nvGrpSpPr>
        <p:grpSpPr>
          <a:xfrm>
            <a:off x="714348" y="3214686"/>
            <a:ext cx="7339013" cy="1062614"/>
            <a:chOff x="827584" y="3214889"/>
            <a:chExt cx="7339013" cy="1062614"/>
          </a:xfrm>
        </p:grpSpPr>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3214889"/>
              <a:ext cx="7339013" cy="792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14678" y="4000504"/>
              <a:ext cx="2646878"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2-7 </a:t>
              </a:r>
              <a:r>
                <a:rPr lang="zh-CN" altLang="en-US" sz="1200" dirty="0" smtClean="0">
                  <a:latin typeface="黑体" pitchFamily="49" charset="-122"/>
                  <a:ea typeface="黑体" pitchFamily="49" charset="-122"/>
                  <a:cs typeface="Times New Roman" panose="02020603050405020304" pitchFamily="18" charset="0"/>
                </a:rPr>
                <a:t>带头结点的单</a:t>
              </a:r>
              <a:r>
                <a:rPr lang="zh-CN" altLang="en-US" sz="1200" dirty="0">
                  <a:latin typeface="黑体" pitchFamily="49" charset="-122"/>
                  <a:ea typeface="黑体" pitchFamily="49" charset="-122"/>
                  <a:cs typeface="Times New Roman" panose="02020603050405020304" pitchFamily="18" charset="0"/>
                </a:rPr>
                <a:t>链表结构示例图</a:t>
              </a:r>
            </a:p>
          </p:txBody>
        </p:sp>
      </p:grpSp>
    </p:spTree>
    <p:extLst>
      <p:ext uri="{BB962C8B-B14F-4D97-AF65-F5344CB8AC3E}">
        <p14:creationId xmlns="" xmlns:p14="http://schemas.microsoft.com/office/powerpoint/2010/main" val="1314806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136904" cy="4032448"/>
          </a:xfrm>
        </p:spPr>
        <p:txBody>
          <a:bodyPr>
            <a:normAutofit lnSpcReduction="10000"/>
          </a:bodyPr>
          <a:lstStyle/>
          <a:p>
            <a:r>
              <a:rPr lang="en-US" altLang="zh-CN" b="0" dirty="0" smtClean="0"/>
              <a:t>	</a:t>
            </a:r>
            <a:r>
              <a:rPr lang="zh-CN" altLang="zh-CN" b="0" dirty="0" smtClean="0"/>
              <a:t>访问</a:t>
            </a:r>
            <a:r>
              <a:rPr lang="zh-CN" altLang="zh-CN" b="0" dirty="0"/>
              <a:t>链表中的任何结点都必须从链表的头指针开始，因此在图中的最前端增加了一个结点，这个结点没有存储任何数据元素，称为</a:t>
            </a:r>
            <a:r>
              <a:rPr lang="zh-CN" altLang="zh-CN" dirty="0">
                <a:solidFill>
                  <a:srgbClr val="FF0000"/>
                </a:solidFill>
              </a:rPr>
              <a:t>头结点</a:t>
            </a:r>
            <a:r>
              <a:rPr lang="zh-CN" altLang="zh-CN" b="0" dirty="0" smtClean="0"/>
              <a:t>。</a:t>
            </a:r>
            <a:endParaRPr lang="en-US" altLang="zh-CN" b="0" dirty="0" smtClean="0"/>
          </a:p>
          <a:p>
            <a:r>
              <a:rPr lang="en-US" altLang="zh-CN" b="0" dirty="0"/>
              <a:t>	</a:t>
            </a:r>
            <a:r>
              <a:rPr lang="zh-CN" altLang="zh-CN" b="0" dirty="0" smtClean="0"/>
              <a:t>单</a:t>
            </a:r>
            <a:r>
              <a:rPr lang="zh-CN" altLang="zh-CN" b="0" dirty="0"/>
              <a:t>链表的头</a:t>
            </a:r>
            <a:r>
              <a:rPr lang="zh-CN" altLang="zh-CN" b="0" dirty="0" smtClean="0"/>
              <a:t>结点</a:t>
            </a:r>
            <a:r>
              <a:rPr lang="zh-CN" altLang="en-US" b="0" dirty="0" smtClean="0"/>
              <a:t>存储</a:t>
            </a:r>
            <a:r>
              <a:rPr lang="zh-CN" altLang="zh-CN" b="0" dirty="0" smtClean="0"/>
              <a:t>地址</a:t>
            </a:r>
            <a:r>
              <a:rPr lang="zh-CN" altLang="zh-CN" b="0" dirty="0"/>
              <a:t>可从指针head找到，称指针head为</a:t>
            </a:r>
            <a:r>
              <a:rPr lang="zh-CN" altLang="zh-CN" dirty="0">
                <a:solidFill>
                  <a:srgbClr val="FF0000"/>
                </a:solidFill>
              </a:rPr>
              <a:t>头指针</a:t>
            </a:r>
            <a:r>
              <a:rPr lang="zh-CN" altLang="zh-CN" b="0" dirty="0"/>
              <a:t>，其它结点的地址由前驱结点的指针next得到</a:t>
            </a:r>
            <a:r>
              <a:rPr lang="zh-CN" altLang="zh-CN" b="0" dirty="0" smtClean="0"/>
              <a:t>。</a:t>
            </a:r>
            <a:endParaRPr lang="en-US" altLang="zh-CN" b="0" dirty="0" smtClean="0"/>
          </a:p>
          <a:p>
            <a:r>
              <a:rPr lang="en-US" altLang="zh-CN" b="0" dirty="0"/>
              <a:t>	</a:t>
            </a:r>
            <a:r>
              <a:rPr lang="zh-CN" altLang="zh-CN" b="0" dirty="0" smtClean="0"/>
              <a:t>表</a:t>
            </a:r>
            <a:r>
              <a:rPr lang="zh-CN" altLang="zh-CN" b="0" dirty="0"/>
              <a:t>中最后一个数据元素没有后继结点，所以它的指针域为“空”，用“∧”或“NULL”表示</a:t>
            </a:r>
            <a:r>
              <a:rPr lang="zh-CN" altLang="zh-CN" b="0" dirty="0" smtClean="0"/>
              <a:t>。</a:t>
            </a:r>
            <a:endParaRPr lang="en-US" altLang="zh-CN" b="0" dirty="0" smtClean="0"/>
          </a:p>
          <a:p>
            <a:r>
              <a:rPr lang="en-US" altLang="zh-CN" b="0" dirty="0"/>
              <a:t>	</a:t>
            </a:r>
            <a:r>
              <a:rPr lang="zh-CN" altLang="zh-CN" b="0" dirty="0" smtClean="0"/>
              <a:t>若</a:t>
            </a:r>
            <a:r>
              <a:rPr lang="zh-CN" altLang="zh-CN" b="0" dirty="0"/>
              <a:t>单链表中只有一个头结点，而没有数据元素时，则此线性表为</a:t>
            </a:r>
            <a:r>
              <a:rPr lang="zh-CN" altLang="zh-CN" dirty="0"/>
              <a:t>空表</a:t>
            </a:r>
            <a:r>
              <a:rPr lang="zh-CN" altLang="zh-CN" b="0" dirty="0"/>
              <a:t>，头结点的指针域为“空”，如</a:t>
            </a:r>
            <a:r>
              <a:rPr lang="zh-CN" altLang="zh-CN" b="0" dirty="0" smtClean="0"/>
              <a:t>图</a:t>
            </a:r>
            <a:r>
              <a:rPr lang="en-US" altLang="zh-CN" b="0" dirty="0" smtClean="0"/>
              <a:t>2</a:t>
            </a:r>
            <a:r>
              <a:rPr lang="zh-CN" altLang="zh-CN" b="0" dirty="0" smtClean="0"/>
              <a:t>-</a:t>
            </a:r>
            <a:r>
              <a:rPr lang="zh-CN" altLang="zh-CN" b="0" dirty="0"/>
              <a:t>8所示</a:t>
            </a:r>
            <a:r>
              <a:rPr lang="zh-CN" altLang="zh-CN" b="0" dirty="0" smtClean="0"/>
              <a:t>。</a:t>
            </a:r>
            <a:endParaRPr lang="zh-CN" altLang="en-US" b="0" dirty="0"/>
          </a:p>
        </p:txBody>
      </p:sp>
      <p:grpSp>
        <p:nvGrpSpPr>
          <p:cNvPr id="5" name="组合 4"/>
          <p:cNvGrpSpPr/>
          <p:nvPr/>
        </p:nvGrpSpPr>
        <p:grpSpPr>
          <a:xfrm>
            <a:off x="3000364" y="5085184"/>
            <a:ext cx="2800767" cy="978269"/>
            <a:chOff x="3000364" y="5085184"/>
            <a:chExt cx="2800767" cy="978269"/>
          </a:xfrm>
        </p:grpSpPr>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31840" y="5085184"/>
              <a:ext cx="2400300" cy="7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000364" y="5786454"/>
              <a:ext cx="2800767"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2-8 </a:t>
              </a:r>
              <a:r>
                <a:rPr lang="zh-CN" altLang="en-US" sz="1200" dirty="0" smtClean="0">
                  <a:latin typeface="黑体" pitchFamily="49" charset="-122"/>
                  <a:ea typeface="黑体" pitchFamily="49" charset="-122"/>
                  <a:cs typeface="Times New Roman" panose="02020603050405020304" pitchFamily="18" charset="0"/>
                </a:rPr>
                <a:t>带头结点的空</a:t>
              </a:r>
              <a:r>
                <a:rPr lang="zh-CN" altLang="en-US" sz="1200" dirty="0">
                  <a:latin typeface="黑体" pitchFamily="49" charset="-122"/>
                  <a:ea typeface="黑体" pitchFamily="49" charset="-122"/>
                  <a:cs typeface="Times New Roman" panose="02020603050405020304" pitchFamily="18" charset="0"/>
                </a:rPr>
                <a:t>单链表结构示例图</a:t>
              </a:r>
            </a:p>
          </p:txBody>
        </p:sp>
      </p:grpSp>
    </p:spTree>
    <p:extLst>
      <p:ext uri="{BB962C8B-B14F-4D97-AF65-F5344CB8AC3E}">
        <p14:creationId xmlns="" xmlns:p14="http://schemas.microsoft.com/office/powerpoint/2010/main" val="933104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14282" y="1714488"/>
            <a:ext cx="8610600" cy="2643206"/>
          </a:xfrm>
        </p:spPr>
        <p:txBody>
          <a:bodyPr>
            <a:normAutofit/>
          </a:bodyPr>
          <a:lstStyle/>
          <a:p>
            <a:pPr>
              <a:lnSpc>
                <a:spcPct val="90000"/>
              </a:lnSpc>
            </a:pPr>
            <a:r>
              <a:rPr lang="zh-CN" altLang="zh-CN" dirty="0" smtClean="0">
                <a:solidFill>
                  <a:srgbClr val="FF0000"/>
                </a:solidFill>
              </a:rPr>
              <a:t>线性表</a:t>
            </a:r>
            <a:r>
              <a:rPr lang="zh-CN" altLang="en-US" dirty="0" smtClean="0">
                <a:solidFill>
                  <a:srgbClr val="FF0000"/>
                </a:solidFill>
              </a:rPr>
              <a:t>链式</a:t>
            </a:r>
            <a:r>
              <a:rPr lang="zh-CN" altLang="zh-CN" dirty="0" smtClean="0">
                <a:solidFill>
                  <a:srgbClr val="FF0000"/>
                </a:solidFill>
              </a:rPr>
              <a:t>存储结构的定义</a:t>
            </a:r>
            <a:r>
              <a:rPr lang="zh-CN" altLang="en-US" dirty="0" smtClean="0">
                <a:solidFill>
                  <a:srgbClr val="FF0000"/>
                </a:solidFill>
              </a:rPr>
              <a:t>（单链表）：</a:t>
            </a:r>
            <a:endParaRPr lang="en-US" altLang="zh-CN" dirty="0" smtClean="0">
              <a:solidFill>
                <a:srgbClr val="FF0000"/>
              </a:solidFill>
            </a:endParaRPr>
          </a:p>
          <a:p>
            <a:pPr>
              <a:lnSpc>
                <a:spcPct val="90000"/>
              </a:lnSpc>
            </a:pPr>
            <a:endParaRPr lang="en-US" altLang="zh-CN" sz="2400" dirty="0" smtClean="0">
              <a:effectLst/>
              <a:latin typeface="+mj-ea"/>
              <a:ea typeface="+mj-ea"/>
            </a:endParaRPr>
          </a:p>
          <a:p>
            <a:pPr>
              <a:lnSpc>
                <a:spcPct val="90000"/>
              </a:lnSpc>
            </a:pPr>
            <a:r>
              <a:rPr lang="en-US" altLang="zh-CN" sz="2400" dirty="0" err="1" smtClean="0">
                <a:effectLst/>
                <a:latin typeface="+mj-ea"/>
                <a:ea typeface="+mj-ea"/>
              </a:rPr>
              <a:t>Typedef</a:t>
            </a:r>
            <a:r>
              <a:rPr lang="en-US" altLang="zh-CN" sz="2400" dirty="0" smtClean="0">
                <a:effectLst/>
                <a:latin typeface="+mj-ea"/>
                <a:ea typeface="+mj-ea"/>
              </a:rPr>
              <a:t>   </a:t>
            </a:r>
            <a:r>
              <a:rPr lang="en-US" altLang="zh-CN" sz="2400" dirty="0" err="1" smtClean="0">
                <a:effectLst/>
                <a:latin typeface="+mj-ea"/>
                <a:ea typeface="+mj-ea"/>
              </a:rPr>
              <a:t>struct</a:t>
            </a:r>
            <a:r>
              <a:rPr lang="en-US" altLang="zh-CN" sz="2400" dirty="0" smtClean="0">
                <a:effectLst/>
                <a:latin typeface="+mj-ea"/>
                <a:ea typeface="+mj-ea"/>
              </a:rPr>
              <a:t>   Node</a:t>
            </a:r>
            <a:r>
              <a:rPr lang="en-US" altLang="zh-CN" dirty="0" smtClean="0">
                <a:latin typeface="+mj-ea"/>
                <a:ea typeface="+mj-ea"/>
              </a:rPr>
              <a:t>{</a:t>
            </a:r>
          </a:p>
          <a:p>
            <a:pPr>
              <a:lnSpc>
                <a:spcPct val="90000"/>
              </a:lnSpc>
            </a:pPr>
            <a:r>
              <a:rPr lang="en-US" altLang="zh-CN" dirty="0" smtClean="0">
                <a:latin typeface="+mj-ea"/>
                <a:ea typeface="+mj-ea"/>
              </a:rPr>
              <a:t>       </a:t>
            </a:r>
            <a:r>
              <a:rPr lang="en-US" altLang="zh-CN" dirty="0" err="1" smtClean="0">
                <a:latin typeface="+mj-ea"/>
                <a:ea typeface="+mj-ea"/>
              </a:rPr>
              <a:t>elemtype</a:t>
            </a:r>
            <a:r>
              <a:rPr lang="en-US" altLang="zh-CN" dirty="0" smtClean="0">
                <a:latin typeface="+mj-ea"/>
                <a:ea typeface="+mj-ea"/>
              </a:rPr>
              <a:t>                data</a:t>
            </a:r>
            <a:r>
              <a:rPr lang="zh-CN" altLang="en-US" dirty="0" smtClean="0">
                <a:latin typeface="+mj-ea"/>
                <a:ea typeface="+mj-ea"/>
              </a:rPr>
              <a:t>；        </a:t>
            </a:r>
            <a:r>
              <a:rPr lang="en-US" altLang="zh-CN" sz="1800" dirty="0" smtClean="0">
                <a:latin typeface="+mj-ea"/>
                <a:ea typeface="+mj-ea"/>
              </a:rPr>
              <a:t>// </a:t>
            </a:r>
            <a:r>
              <a:rPr lang="zh-CN" altLang="en-US" sz="1800" dirty="0" smtClean="0">
                <a:latin typeface="+mj-ea"/>
                <a:ea typeface="+mj-ea"/>
              </a:rPr>
              <a:t>数据元素值</a:t>
            </a:r>
            <a:endParaRPr lang="en-US" altLang="zh-CN" sz="1800" dirty="0" smtClean="0">
              <a:latin typeface="+mj-ea"/>
              <a:ea typeface="+mj-ea"/>
            </a:endParaRPr>
          </a:p>
          <a:p>
            <a:pPr>
              <a:lnSpc>
                <a:spcPct val="90000"/>
              </a:lnSpc>
            </a:pPr>
            <a:r>
              <a:rPr lang="en-US" altLang="zh-CN" dirty="0" smtClean="0">
                <a:latin typeface="+mj-ea"/>
                <a:ea typeface="+mj-ea"/>
              </a:rPr>
              <a:t>       </a:t>
            </a:r>
            <a:r>
              <a:rPr lang="en-US" altLang="zh-CN" dirty="0" err="1" smtClean="0">
                <a:latin typeface="+mj-ea"/>
                <a:ea typeface="+mj-ea"/>
              </a:rPr>
              <a:t>struct</a:t>
            </a:r>
            <a:r>
              <a:rPr lang="en-US" altLang="zh-CN" dirty="0" smtClean="0">
                <a:latin typeface="+mj-ea"/>
                <a:ea typeface="+mj-ea"/>
              </a:rPr>
              <a:t>        Node    *next;         </a:t>
            </a:r>
            <a:r>
              <a:rPr lang="en-US" altLang="zh-CN" sz="1800" dirty="0" smtClean="0">
                <a:latin typeface="+mj-ea"/>
                <a:ea typeface="+mj-ea"/>
              </a:rPr>
              <a:t>// </a:t>
            </a:r>
            <a:r>
              <a:rPr lang="zh-CN" altLang="en-US" sz="1800" dirty="0" smtClean="0">
                <a:latin typeface="+mj-ea"/>
                <a:ea typeface="+mj-ea"/>
              </a:rPr>
              <a:t>指向下一个节点的指针</a:t>
            </a:r>
            <a:endParaRPr lang="en-US" altLang="zh-CN" sz="1800" dirty="0" smtClean="0">
              <a:latin typeface="+mj-ea"/>
              <a:ea typeface="+mj-ea"/>
            </a:endParaRPr>
          </a:p>
          <a:p>
            <a:pPr>
              <a:lnSpc>
                <a:spcPct val="90000"/>
              </a:lnSpc>
            </a:pPr>
            <a:r>
              <a:rPr lang="en-US" altLang="zh-CN" dirty="0" smtClean="0">
                <a:latin typeface="+mj-ea"/>
                <a:ea typeface="+mj-ea"/>
              </a:rPr>
              <a:t>}*</a:t>
            </a:r>
            <a:r>
              <a:rPr lang="en-US" altLang="zh-CN" dirty="0" err="1" smtClean="0">
                <a:latin typeface="+mj-ea"/>
                <a:ea typeface="+mj-ea"/>
              </a:rPr>
              <a:t>LinkList</a:t>
            </a:r>
            <a:r>
              <a:rPr lang="en-US" altLang="zh-CN" dirty="0" smtClean="0">
                <a:latin typeface="+mj-ea"/>
                <a:ea typeface="+mj-ea"/>
              </a:rPr>
              <a:t>;</a:t>
            </a:r>
            <a:endParaRPr lang="en-US" altLang="zh-CN" sz="2400" dirty="0">
              <a:effectLst/>
              <a:latin typeface="+mj-ea"/>
              <a:ea typeface="+mj-ea"/>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520940" cy="5256584"/>
          </a:xfrm>
        </p:spPr>
        <p:txBody>
          <a:bodyPr>
            <a:noAutofit/>
          </a:bodyPr>
          <a:lstStyle/>
          <a:p>
            <a:r>
              <a:rPr lang="zh-CN" altLang="zh-CN" dirty="0" smtClean="0"/>
              <a:t>算法</a:t>
            </a:r>
            <a:r>
              <a:rPr lang="en-US" altLang="zh-CN" dirty="0" smtClean="0"/>
              <a:t>2.6</a:t>
            </a:r>
            <a:r>
              <a:rPr lang="zh-CN" altLang="zh-CN" dirty="0"/>
              <a:t>：</a:t>
            </a:r>
            <a:r>
              <a:rPr lang="zh-CN" altLang="zh-CN" b="0" dirty="0">
                <a:solidFill>
                  <a:srgbClr val="FF0000"/>
                </a:solidFill>
              </a:rPr>
              <a:t>单链表的</a:t>
            </a:r>
            <a:r>
              <a:rPr lang="zh-CN" altLang="zh-CN" dirty="0">
                <a:solidFill>
                  <a:srgbClr val="FF0000"/>
                </a:solidFill>
              </a:rPr>
              <a:t>结点类</a:t>
            </a:r>
            <a:r>
              <a:rPr lang="zh-CN" altLang="zh-CN" b="0" dirty="0">
                <a:solidFill>
                  <a:srgbClr val="FF0000"/>
                </a:solidFill>
              </a:rPr>
              <a:t>定义</a:t>
            </a:r>
          </a:p>
          <a:p>
            <a:pPr>
              <a:spcBef>
                <a:spcPts val="0"/>
              </a:spcBef>
            </a:pPr>
            <a:r>
              <a:rPr lang="en-US" altLang="zh-CN" b="0" dirty="0"/>
              <a:t>template &lt;class Elem&gt;</a:t>
            </a:r>
            <a:endParaRPr lang="zh-CN" altLang="zh-CN" b="0" dirty="0"/>
          </a:p>
          <a:p>
            <a:pPr>
              <a:spcBef>
                <a:spcPts val="0"/>
              </a:spcBef>
            </a:pPr>
            <a:r>
              <a:rPr lang="en-US" altLang="zh-CN" b="0" dirty="0"/>
              <a:t>class Link {</a:t>
            </a:r>
            <a:endParaRPr lang="zh-CN" altLang="zh-CN" b="0" dirty="0"/>
          </a:p>
          <a:p>
            <a:pPr>
              <a:spcBef>
                <a:spcPts val="0"/>
              </a:spcBef>
            </a:pPr>
            <a:r>
              <a:rPr lang="en-US" altLang="zh-CN" b="0" dirty="0"/>
              <a:t>Public:     </a:t>
            </a:r>
            <a:endParaRPr lang="zh-CN" altLang="zh-CN" b="0" dirty="0"/>
          </a:p>
          <a:p>
            <a:pPr>
              <a:spcBef>
                <a:spcPts val="0"/>
              </a:spcBef>
            </a:pPr>
            <a:r>
              <a:rPr lang="en-US" altLang="zh-CN" b="0" dirty="0"/>
              <a:t>		Elem element;   	// </a:t>
            </a:r>
            <a:r>
              <a:rPr lang="zh-CN" altLang="zh-CN" b="0" dirty="0"/>
              <a:t>当前结点的数据元素</a:t>
            </a:r>
          </a:p>
          <a:p>
            <a:pPr>
              <a:spcBef>
                <a:spcPts val="0"/>
              </a:spcBef>
            </a:pPr>
            <a:r>
              <a:rPr lang="en-US" altLang="zh-CN" b="0" dirty="0"/>
              <a:t>		Link *next; 		// </a:t>
            </a:r>
            <a:r>
              <a:rPr lang="zh-CN" altLang="zh-CN" b="0" dirty="0"/>
              <a:t>指向下一结点的</a:t>
            </a:r>
            <a:r>
              <a:rPr lang="zh-CN" altLang="zh-CN" b="0" dirty="0" smtClean="0"/>
              <a:t>指针</a:t>
            </a:r>
            <a:endParaRPr lang="en-US" altLang="zh-CN" b="0" dirty="0" smtClean="0"/>
          </a:p>
          <a:p>
            <a:pPr>
              <a:spcBef>
                <a:spcPts val="0"/>
              </a:spcBef>
            </a:pPr>
            <a:endParaRPr lang="zh-CN" altLang="zh-CN" b="0" dirty="0"/>
          </a:p>
          <a:p>
            <a:pPr>
              <a:spcBef>
                <a:spcPts val="0"/>
              </a:spcBef>
            </a:pPr>
            <a:r>
              <a:rPr lang="en-US" altLang="zh-CN" b="0" dirty="0"/>
              <a:t>		Link(const Elem&amp; item, Link * </a:t>
            </a:r>
            <a:r>
              <a:rPr lang="en-US" altLang="zh-CN" b="0" dirty="0" err="1"/>
              <a:t>nextval</a:t>
            </a:r>
            <a:r>
              <a:rPr lang="en-US" altLang="zh-CN" b="0" dirty="0"/>
              <a:t>=NULL) </a:t>
            </a:r>
            <a:r>
              <a:rPr lang="en-US" altLang="zh-CN" b="0" dirty="0" smtClean="0"/>
              <a:t>			{ </a:t>
            </a:r>
            <a:r>
              <a:rPr lang="en-US" altLang="zh-CN" b="0" dirty="0"/>
              <a:t>element = item; next = </a:t>
            </a:r>
            <a:r>
              <a:rPr lang="en-US" altLang="zh-CN" b="0" dirty="0" err="1"/>
              <a:t>nextval</a:t>
            </a:r>
            <a:r>
              <a:rPr lang="en-US" altLang="zh-CN" b="0" dirty="0"/>
              <a:t>; }</a:t>
            </a:r>
            <a:endParaRPr lang="zh-CN" altLang="zh-CN" b="0" dirty="0"/>
          </a:p>
          <a:p>
            <a:pPr>
              <a:spcBef>
                <a:spcPts val="0"/>
              </a:spcBef>
            </a:pPr>
            <a:r>
              <a:rPr lang="en-US" altLang="zh-CN" b="0" dirty="0"/>
              <a:t>      	Link(Link* </a:t>
            </a:r>
            <a:r>
              <a:rPr lang="en-US" altLang="zh-CN" b="0" dirty="0" err="1"/>
              <a:t>nextval</a:t>
            </a:r>
            <a:r>
              <a:rPr lang="en-US" altLang="zh-CN" b="0" dirty="0"/>
              <a:t>=NULL)  { next = </a:t>
            </a:r>
            <a:r>
              <a:rPr lang="en-US" altLang="zh-CN" b="0" dirty="0" err="1"/>
              <a:t>nextval</a:t>
            </a:r>
            <a:r>
              <a:rPr lang="en-US" altLang="zh-CN" b="0" dirty="0"/>
              <a:t>; }</a:t>
            </a:r>
            <a:endParaRPr lang="zh-CN" altLang="zh-CN" b="0" dirty="0"/>
          </a:p>
          <a:p>
            <a:pPr>
              <a:spcBef>
                <a:spcPts val="0"/>
              </a:spcBef>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571617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7920880" cy="5786478"/>
          </a:xfrm>
        </p:spPr>
        <p:txBody>
          <a:bodyPr>
            <a:noAutofit/>
          </a:bodyPr>
          <a:lstStyle/>
          <a:p>
            <a:pPr>
              <a:lnSpc>
                <a:spcPct val="110000"/>
              </a:lnSpc>
              <a:spcBef>
                <a:spcPts val="0"/>
              </a:spcBef>
            </a:pPr>
            <a:r>
              <a:rPr lang="zh-CN" altLang="zh-CN" sz="2000" dirty="0" smtClean="0"/>
              <a:t>算法</a:t>
            </a:r>
            <a:r>
              <a:rPr lang="en-US" altLang="zh-CN" sz="2000" dirty="0" smtClean="0"/>
              <a:t>2.7</a:t>
            </a:r>
            <a:r>
              <a:rPr lang="zh-CN" altLang="zh-CN" sz="2000" dirty="0"/>
              <a:t>：带头结点的</a:t>
            </a:r>
            <a:r>
              <a:rPr lang="zh-CN" altLang="zh-CN" sz="2000" dirty="0">
                <a:solidFill>
                  <a:srgbClr val="FF0000"/>
                </a:solidFill>
              </a:rPr>
              <a:t>单</a:t>
            </a:r>
            <a:r>
              <a:rPr lang="zh-CN" altLang="zh-CN" sz="2000" dirty="0" smtClean="0">
                <a:solidFill>
                  <a:srgbClr val="FF0000"/>
                </a:solidFill>
              </a:rPr>
              <a:t>链表</a:t>
            </a:r>
            <a:r>
              <a:rPr lang="zh-CN" altLang="en-US" sz="2000" dirty="0" smtClean="0">
                <a:solidFill>
                  <a:srgbClr val="FF0000"/>
                </a:solidFill>
              </a:rPr>
              <a:t>类定义</a:t>
            </a:r>
            <a:endParaRPr lang="zh-CN" altLang="zh-CN" sz="2000" dirty="0">
              <a:solidFill>
                <a:srgbClr val="FF0000"/>
              </a:solidFill>
            </a:endParaRPr>
          </a:p>
          <a:p>
            <a:pPr>
              <a:lnSpc>
                <a:spcPct val="110000"/>
              </a:lnSpc>
              <a:spcBef>
                <a:spcPts val="0"/>
              </a:spcBef>
            </a:pPr>
            <a:r>
              <a:rPr lang="en-US" altLang="zh-CN" sz="2000" b="0" dirty="0"/>
              <a:t>template &lt;class Elem&gt;</a:t>
            </a:r>
            <a:endParaRPr lang="zh-CN" altLang="zh-CN" sz="2000" b="0" dirty="0"/>
          </a:p>
          <a:p>
            <a:pPr>
              <a:lnSpc>
                <a:spcPct val="110000"/>
              </a:lnSpc>
              <a:spcBef>
                <a:spcPts val="0"/>
              </a:spcBef>
            </a:pPr>
            <a:r>
              <a:rPr lang="en-US" altLang="zh-CN" sz="2000" b="0" dirty="0"/>
              <a:t>class  </a:t>
            </a:r>
            <a:r>
              <a:rPr lang="en-US" altLang="zh-CN" sz="2000" b="0" dirty="0" err="1"/>
              <a:t>LList</a:t>
            </a:r>
            <a:r>
              <a:rPr lang="en-US" altLang="zh-CN" sz="2000" b="0" dirty="0"/>
              <a:t> : public List&lt;Elem&gt; {</a:t>
            </a:r>
            <a:endParaRPr lang="zh-CN" altLang="zh-CN" sz="2000" b="0" dirty="0"/>
          </a:p>
          <a:p>
            <a:pPr>
              <a:lnSpc>
                <a:spcPct val="110000"/>
              </a:lnSpc>
              <a:spcBef>
                <a:spcPts val="0"/>
              </a:spcBef>
            </a:pPr>
            <a:r>
              <a:rPr lang="en-US" altLang="zh-CN" sz="2000" b="0" dirty="0" smtClean="0"/>
              <a:t>Private:  Link&lt;Elem&gt;* head;	// </a:t>
            </a:r>
            <a:r>
              <a:rPr lang="zh-CN" altLang="zh-CN" sz="2000" b="0" dirty="0" smtClean="0"/>
              <a:t>头指针</a:t>
            </a:r>
          </a:p>
          <a:p>
            <a:pPr>
              <a:lnSpc>
                <a:spcPct val="110000"/>
              </a:lnSpc>
              <a:spcBef>
                <a:spcPts val="0"/>
              </a:spcBef>
            </a:pPr>
            <a:r>
              <a:rPr lang="en-US" altLang="zh-CN" sz="2000" b="0" dirty="0"/>
              <a:t>		Link&lt;Elem&gt;* tail;	</a:t>
            </a:r>
            <a:r>
              <a:rPr lang="en-US" altLang="zh-CN" sz="2000" b="0" dirty="0" smtClean="0"/>
              <a:t>// </a:t>
            </a:r>
            <a:r>
              <a:rPr lang="zh-CN" altLang="zh-CN" sz="2000" b="0" dirty="0"/>
              <a:t>指向表尾的指针 </a:t>
            </a:r>
          </a:p>
          <a:p>
            <a:pPr>
              <a:lnSpc>
                <a:spcPct val="110000"/>
              </a:lnSpc>
              <a:spcBef>
                <a:spcPts val="0"/>
              </a:spcBef>
            </a:pPr>
            <a:r>
              <a:rPr lang="en-US" altLang="zh-CN" sz="2000" b="0" dirty="0"/>
              <a:t>		Link&lt;Elem&gt;* </a:t>
            </a:r>
            <a:r>
              <a:rPr lang="en-US" altLang="zh-CN" sz="2000" b="0" dirty="0" err="1"/>
              <a:t>curr</a:t>
            </a:r>
            <a:r>
              <a:rPr lang="en-US" altLang="zh-CN" sz="2000" b="0" dirty="0"/>
              <a:t>;	// </a:t>
            </a:r>
            <a:r>
              <a:rPr lang="zh-CN" altLang="zh-CN" sz="2000" b="0" dirty="0"/>
              <a:t>指向当前数据元素的指针</a:t>
            </a:r>
          </a:p>
          <a:p>
            <a:pPr>
              <a:lnSpc>
                <a:spcPct val="110000"/>
              </a:lnSpc>
              <a:spcBef>
                <a:spcPts val="0"/>
              </a:spcBef>
            </a:pPr>
            <a:r>
              <a:rPr lang="en-US" altLang="zh-CN" sz="2000" b="0" dirty="0"/>
              <a:t>		</a:t>
            </a:r>
            <a:r>
              <a:rPr lang="en-US" altLang="zh-CN" sz="2000" b="0" dirty="0" smtClean="0"/>
              <a:t>void </a:t>
            </a:r>
            <a:r>
              <a:rPr lang="en-US" altLang="zh-CN" sz="2000" b="0" dirty="0"/>
              <a:t>init(){ </a:t>
            </a:r>
            <a:endParaRPr lang="zh-CN" altLang="zh-CN" sz="2000" b="0" dirty="0"/>
          </a:p>
          <a:p>
            <a:pPr>
              <a:lnSpc>
                <a:spcPct val="110000"/>
              </a:lnSpc>
              <a:spcBef>
                <a:spcPts val="0"/>
              </a:spcBef>
            </a:pPr>
            <a:r>
              <a:rPr lang="en-US" altLang="zh-CN" sz="2000" b="0" dirty="0"/>
              <a:t>		</a:t>
            </a:r>
            <a:r>
              <a:rPr lang="en-US" altLang="zh-CN" sz="2000" b="0" dirty="0" smtClean="0"/>
              <a:t>        </a:t>
            </a:r>
            <a:r>
              <a:rPr lang="en-US" altLang="zh-CN" sz="2000" b="0" dirty="0" err="1" smtClean="0"/>
              <a:t>curr</a:t>
            </a:r>
            <a:r>
              <a:rPr lang="en-US" altLang="zh-CN" sz="2000" b="0" dirty="0"/>
              <a:t>= tail = head = new Link&lt;Elem&gt;; //</a:t>
            </a:r>
            <a:r>
              <a:rPr lang="zh-CN" altLang="zh-CN" sz="2000" b="0" dirty="0"/>
              <a:t>创建一个结点</a:t>
            </a:r>
          </a:p>
          <a:p>
            <a:pPr>
              <a:lnSpc>
                <a:spcPct val="110000"/>
              </a:lnSpc>
              <a:spcBef>
                <a:spcPts val="0"/>
              </a:spcBef>
            </a:pPr>
            <a:r>
              <a:rPr lang="en-US" altLang="zh-CN" sz="2000" b="0" dirty="0"/>
              <a:t>		}  //</a:t>
            </a:r>
            <a:r>
              <a:rPr lang="zh-CN" altLang="zh-CN" sz="2000" b="0" dirty="0"/>
              <a:t>初始化一个空表</a:t>
            </a:r>
          </a:p>
          <a:p>
            <a:pPr>
              <a:lnSpc>
                <a:spcPct val="110000"/>
              </a:lnSpc>
              <a:spcBef>
                <a:spcPts val="0"/>
              </a:spcBef>
            </a:pPr>
            <a:r>
              <a:rPr lang="en-US" altLang="zh-CN" sz="2000" b="0" dirty="0"/>
              <a:t>		</a:t>
            </a:r>
            <a:r>
              <a:rPr lang="en-US" altLang="zh-CN" sz="2000" b="0" dirty="0" smtClean="0"/>
              <a:t>void </a:t>
            </a:r>
            <a:r>
              <a:rPr lang="en-US" altLang="zh-CN" sz="2000" b="0" dirty="0" err="1"/>
              <a:t>removeall</a:t>
            </a:r>
            <a:r>
              <a:rPr lang="en-US" altLang="zh-CN" sz="2000" b="0" dirty="0"/>
              <a:t>(){</a:t>
            </a:r>
            <a:endParaRPr lang="zh-CN" altLang="zh-CN" sz="2000" b="0" dirty="0"/>
          </a:p>
          <a:p>
            <a:pPr>
              <a:lnSpc>
                <a:spcPct val="110000"/>
              </a:lnSpc>
              <a:spcBef>
                <a:spcPts val="0"/>
              </a:spcBef>
            </a:pPr>
            <a:r>
              <a:rPr lang="en-US" altLang="zh-CN" sz="2000" b="0" dirty="0"/>
              <a:t>			while(head != NULL){ </a:t>
            </a:r>
            <a:endParaRPr lang="zh-CN" altLang="zh-CN" sz="2000" b="0" dirty="0"/>
          </a:p>
          <a:p>
            <a:pPr>
              <a:lnSpc>
                <a:spcPct val="110000"/>
              </a:lnSpc>
              <a:spcBef>
                <a:spcPts val="0"/>
              </a:spcBef>
            </a:pPr>
            <a:r>
              <a:rPr lang="en-US" altLang="zh-CN" sz="2000" b="0" dirty="0"/>
              <a:t>				</a:t>
            </a:r>
            <a:r>
              <a:rPr lang="en-US" altLang="zh-CN" sz="2000" b="0" dirty="0" err="1"/>
              <a:t>curr</a:t>
            </a:r>
            <a:r>
              <a:rPr lang="en-US" altLang="zh-CN" sz="2000" b="0" dirty="0"/>
              <a:t>=head; </a:t>
            </a:r>
            <a:endParaRPr lang="zh-CN" altLang="zh-CN" sz="2000" b="0" dirty="0"/>
          </a:p>
          <a:p>
            <a:pPr>
              <a:lnSpc>
                <a:spcPct val="110000"/>
              </a:lnSpc>
              <a:spcBef>
                <a:spcPts val="0"/>
              </a:spcBef>
            </a:pPr>
            <a:r>
              <a:rPr lang="en-US" altLang="zh-CN" sz="2000" b="0" dirty="0"/>
              <a:t>              	</a:t>
            </a:r>
            <a:r>
              <a:rPr lang="en-US" altLang="zh-CN" sz="2000" b="0" dirty="0" smtClean="0"/>
              <a:t>		head=head-</a:t>
            </a:r>
            <a:r>
              <a:rPr lang="en-US" altLang="zh-CN" sz="2000" b="0" dirty="0"/>
              <a:t>&gt;next;</a:t>
            </a:r>
            <a:endParaRPr lang="zh-CN" altLang="zh-CN" sz="2000" b="0" dirty="0"/>
          </a:p>
          <a:p>
            <a:pPr>
              <a:lnSpc>
                <a:spcPct val="110000"/>
              </a:lnSpc>
              <a:spcBef>
                <a:spcPts val="0"/>
              </a:spcBef>
            </a:pPr>
            <a:r>
              <a:rPr lang="en-US" altLang="zh-CN" sz="2000" b="0" dirty="0"/>
              <a:t>				delete </a:t>
            </a:r>
            <a:r>
              <a:rPr lang="en-US" altLang="zh-CN" sz="2000" b="0" dirty="0" err="1"/>
              <a:t>curr</a:t>
            </a:r>
            <a:r>
              <a:rPr lang="en-US" altLang="zh-CN" sz="2000" b="0" dirty="0"/>
              <a:t>;</a:t>
            </a:r>
            <a:endParaRPr lang="zh-CN" altLang="zh-CN" sz="2000" b="0" dirty="0"/>
          </a:p>
          <a:p>
            <a:pPr>
              <a:lnSpc>
                <a:spcPct val="110000"/>
              </a:lnSpc>
              <a:spcBef>
                <a:spcPts val="0"/>
              </a:spcBef>
            </a:pPr>
            <a:r>
              <a:rPr lang="en-US" altLang="zh-CN" sz="2000" b="0" dirty="0"/>
              <a:t>			}</a:t>
            </a:r>
            <a:endParaRPr lang="zh-CN" altLang="zh-CN" sz="2000" b="0" dirty="0"/>
          </a:p>
          <a:p>
            <a:pPr>
              <a:lnSpc>
                <a:spcPct val="110000"/>
              </a:lnSpc>
              <a:spcBef>
                <a:spcPts val="0"/>
              </a:spcBef>
            </a:pPr>
            <a:r>
              <a:rPr lang="en-US" altLang="zh-CN" sz="2000" b="0" dirty="0"/>
              <a:t>		} // </a:t>
            </a:r>
            <a:r>
              <a:rPr lang="zh-CN" altLang="zh-CN" sz="2000" b="0" dirty="0"/>
              <a:t>释放所有的结点</a:t>
            </a:r>
          </a:p>
          <a:p>
            <a:pPr>
              <a:lnSpc>
                <a:spcPct val="110000"/>
              </a:lnSpc>
              <a:spcBef>
                <a:spcPts val="0"/>
              </a:spcBef>
            </a:pPr>
            <a:r>
              <a:rPr lang="en-US" altLang="zh-CN" sz="2000" dirty="0" smtClean="0"/>
              <a:t>//</a:t>
            </a:r>
            <a:r>
              <a:rPr lang="zh-CN" altLang="en-US" sz="2000" dirty="0" smtClean="0"/>
              <a:t>接下页</a:t>
            </a:r>
            <a:endParaRPr lang="zh-CN" altLang="en-US" sz="2000" dirty="0"/>
          </a:p>
        </p:txBody>
      </p:sp>
    </p:spTree>
    <p:extLst>
      <p:ext uri="{BB962C8B-B14F-4D97-AF65-F5344CB8AC3E}">
        <p14:creationId xmlns="" xmlns:p14="http://schemas.microsoft.com/office/powerpoint/2010/main" val="3818441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908720"/>
            <a:ext cx="8429684" cy="5328592"/>
          </a:xfrm>
        </p:spPr>
        <p:txBody>
          <a:bodyPr>
            <a:noAutofit/>
          </a:bodyPr>
          <a:lstStyle/>
          <a:p>
            <a:pPr>
              <a:lnSpc>
                <a:spcPct val="110000"/>
              </a:lnSpc>
              <a:spcBef>
                <a:spcPts val="0"/>
              </a:spcBef>
            </a:pPr>
            <a:r>
              <a:rPr lang="en-US" altLang="zh-CN" sz="2000" b="0" dirty="0"/>
              <a:t>Public: </a:t>
            </a:r>
            <a:r>
              <a:rPr lang="en-US" altLang="zh-CN" sz="2000" b="0" dirty="0" smtClean="0"/>
              <a:t>	</a:t>
            </a:r>
          </a:p>
          <a:p>
            <a:pPr>
              <a:lnSpc>
                <a:spcPct val="110000"/>
              </a:lnSpc>
              <a:spcBef>
                <a:spcPts val="0"/>
              </a:spcBef>
            </a:pPr>
            <a:r>
              <a:rPr lang="en-US" altLang="zh-CN" sz="2000" b="0" dirty="0" smtClean="0"/>
              <a:t>	</a:t>
            </a:r>
            <a:r>
              <a:rPr lang="en-US" altLang="zh-CN" sz="2000" b="0" dirty="0" err="1" smtClean="0"/>
              <a:t>LList</a:t>
            </a:r>
            <a:r>
              <a:rPr lang="en-US" altLang="zh-CN" sz="2000" b="0" dirty="0" smtClean="0"/>
              <a:t>( ) { init(); }</a:t>
            </a:r>
            <a:endParaRPr lang="zh-CN" altLang="en-US" sz="2000" b="0" dirty="0" smtClean="0"/>
          </a:p>
          <a:p>
            <a:pPr>
              <a:lnSpc>
                <a:spcPct val="110000"/>
              </a:lnSpc>
              <a:spcBef>
                <a:spcPts val="0"/>
              </a:spcBef>
            </a:pPr>
            <a:r>
              <a:rPr lang="en-US" altLang="zh-CN" sz="2000" b="0" dirty="0" smtClean="0"/>
              <a:t>	~</a:t>
            </a:r>
            <a:r>
              <a:rPr lang="en-US" altLang="zh-CN" sz="2000" b="0" dirty="0" err="1" smtClean="0"/>
              <a:t>LLink</a:t>
            </a:r>
            <a:r>
              <a:rPr lang="en-US" altLang="zh-CN" sz="2000" b="0" dirty="0" smtClean="0"/>
              <a:t>( ) { </a:t>
            </a:r>
            <a:r>
              <a:rPr lang="en-US" altLang="zh-CN" sz="2000" b="0" dirty="0" err="1" smtClean="0"/>
              <a:t>removeall</a:t>
            </a:r>
            <a:r>
              <a:rPr lang="en-US" altLang="zh-CN" sz="2000" b="0" dirty="0" smtClean="0"/>
              <a:t>(); }</a:t>
            </a:r>
            <a:endParaRPr lang="zh-CN" altLang="en-US" sz="2000" b="0" dirty="0" smtClean="0"/>
          </a:p>
          <a:p>
            <a:pPr>
              <a:lnSpc>
                <a:spcPct val="110000"/>
              </a:lnSpc>
              <a:spcBef>
                <a:spcPts val="0"/>
              </a:spcBef>
            </a:pPr>
            <a:r>
              <a:rPr lang="en-US" altLang="zh-CN" sz="2000" b="0" dirty="0" smtClean="0"/>
              <a:t>	void Create (</a:t>
            </a:r>
            <a:r>
              <a:rPr lang="en-US" altLang="zh-CN" sz="2000" b="0" dirty="0" err="1" smtClean="0"/>
              <a:t>int</a:t>
            </a:r>
            <a:r>
              <a:rPr lang="en-US" altLang="zh-CN" sz="2000" b="0" dirty="0" smtClean="0"/>
              <a:t> n);		//</a:t>
            </a:r>
            <a:r>
              <a:rPr lang="zh-CN" altLang="en-US" sz="2000" b="0" dirty="0" smtClean="0"/>
              <a:t>创建长度为</a:t>
            </a:r>
            <a:r>
              <a:rPr lang="en-US" altLang="zh-CN" sz="2000" b="0" dirty="0" smtClean="0"/>
              <a:t>n</a:t>
            </a:r>
            <a:r>
              <a:rPr lang="zh-CN" altLang="en-US" sz="2000" b="0" dirty="0" smtClean="0"/>
              <a:t>的单链表</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getValue</a:t>
            </a:r>
            <a:r>
              <a:rPr lang="en-US" altLang="zh-CN" sz="2000" b="0" dirty="0" smtClean="0"/>
              <a:t> (Elem &amp;e);	//</a:t>
            </a:r>
            <a:r>
              <a:rPr lang="zh-CN" altLang="en-US" sz="2000" b="0" dirty="0" smtClean="0"/>
              <a:t>读取当前位置</a:t>
            </a:r>
            <a:r>
              <a:rPr lang="en-US" altLang="zh-CN" sz="2000" b="0" dirty="0" err="1" smtClean="0"/>
              <a:t>curr</a:t>
            </a:r>
            <a:r>
              <a:rPr lang="zh-CN" altLang="en-US" sz="2000" b="0" dirty="0" smtClean="0"/>
              <a:t>元素的值</a:t>
            </a:r>
          </a:p>
          <a:p>
            <a:pPr>
              <a:lnSpc>
                <a:spcPct val="110000"/>
              </a:lnSpc>
              <a:spcBef>
                <a:spcPts val="0"/>
              </a:spcBef>
            </a:pPr>
            <a:r>
              <a:rPr lang="en-US" altLang="zh-CN" sz="2000" b="0" dirty="0" smtClean="0"/>
              <a:t>	Link * Locate(Elem e); 	//</a:t>
            </a:r>
            <a:r>
              <a:rPr lang="zh-CN" altLang="en-US" sz="2000" b="0" dirty="0" smtClean="0"/>
              <a:t>返回第一个与</a:t>
            </a:r>
            <a:r>
              <a:rPr lang="en-US" altLang="zh-CN" sz="2000" b="0" dirty="0" smtClean="0"/>
              <a:t>e</a:t>
            </a:r>
            <a:r>
              <a:rPr lang="zh-CN" altLang="en-US" sz="2000" b="0" dirty="0" smtClean="0"/>
              <a:t>匹配的元素位置</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IsEmpty</a:t>
            </a:r>
            <a:r>
              <a:rPr lang="en-US" altLang="zh-CN" sz="2000" b="0" dirty="0" smtClean="0"/>
              <a:t>(){return (head-&gt;next = =NULL);} //</a:t>
            </a:r>
            <a:r>
              <a:rPr lang="zh-CN" altLang="en-US" sz="2000" b="0" dirty="0" smtClean="0"/>
              <a:t>判断是否为空表</a:t>
            </a:r>
          </a:p>
          <a:p>
            <a:pPr>
              <a:lnSpc>
                <a:spcPct val="110000"/>
              </a:lnSpc>
              <a:spcBef>
                <a:spcPts val="0"/>
              </a:spcBef>
            </a:pPr>
            <a:r>
              <a:rPr lang="en-US" altLang="zh-CN" sz="2000" b="0" dirty="0" smtClean="0"/>
              <a:t>	void </a:t>
            </a:r>
            <a:r>
              <a:rPr lang="en-US" altLang="zh-CN" sz="2000" b="0" dirty="0" err="1" smtClean="0"/>
              <a:t>Prev</a:t>
            </a:r>
            <a:r>
              <a:rPr lang="en-US" altLang="zh-CN" sz="2000" b="0" dirty="0" smtClean="0"/>
              <a:t>( );	 		//</a:t>
            </a:r>
            <a:r>
              <a:rPr lang="zh-CN" altLang="en-US" sz="2000" b="0" dirty="0" smtClean="0"/>
              <a:t>当前位置指针</a:t>
            </a:r>
            <a:r>
              <a:rPr lang="en-US" altLang="zh-CN" sz="2000" b="0" dirty="0" err="1" smtClean="0"/>
              <a:t>curr</a:t>
            </a:r>
            <a:r>
              <a:rPr lang="zh-CN" altLang="en-US" sz="2000" b="0" dirty="0" smtClean="0"/>
              <a:t>前移到前驱</a:t>
            </a:r>
          </a:p>
          <a:p>
            <a:pPr>
              <a:lnSpc>
                <a:spcPct val="110000"/>
              </a:lnSpc>
              <a:spcBef>
                <a:spcPts val="0"/>
              </a:spcBef>
            </a:pPr>
            <a:r>
              <a:rPr lang="en-US" altLang="zh-CN" sz="2000" b="0" dirty="0" smtClean="0"/>
              <a:t>	void Next( );			//</a:t>
            </a:r>
            <a:r>
              <a:rPr lang="zh-CN" altLang="en-US" sz="2000" b="0" dirty="0" smtClean="0"/>
              <a:t>当前位置指针</a:t>
            </a:r>
            <a:r>
              <a:rPr lang="en-US" altLang="zh-CN" sz="2000" b="0" dirty="0" err="1" smtClean="0"/>
              <a:t>curr</a:t>
            </a:r>
            <a:r>
              <a:rPr lang="zh-CN" altLang="en-US" sz="2000" b="0" dirty="0" smtClean="0"/>
              <a:t>后移到后继</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setPos</a:t>
            </a:r>
            <a:r>
              <a:rPr lang="en-US" altLang="zh-CN" sz="2000" b="0" dirty="0" smtClean="0"/>
              <a:t>(</a:t>
            </a:r>
            <a:r>
              <a:rPr lang="en-US" altLang="zh-CN" sz="2000" b="0" dirty="0" err="1" smtClean="0"/>
              <a:t>int</a:t>
            </a:r>
            <a:r>
              <a:rPr lang="en-US" altLang="zh-CN" sz="2000" b="0" dirty="0" smtClean="0"/>
              <a:t> pos);	  	//</a:t>
            </a:r>
            <a:r>
              <a:rPr lang="zh-CN" altLang="en-US" sz="2000" b="0" dirty="0" smtClean="0"/>
              <a:t>任意指定当前数据元素的位置</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smtClean="0">
                <a:solidFill>
                  <a:srgbClr val="FF0000"/>
                </a:solidFill>
              </a:rPr>
              <a:t>Insert</a:t>
            </a:r>
            <a:r>
              <a:rPr lang="en-US" altLang="zh-CN" sz="2000" b="0" dirty="0" smtClean="0"/>
              <a:t>(Elem x); 		//</a:t>
            </a:r>
            <a:r>
              <a:rPr lang="zh-CN" altLang="en-US" sz="2000" b="0" dirty="0" smtClean="0"/>
              <a:t>在当前位置</a:t>
            </a:r>
            <a:r>
              <a:rPr lang="en-US" altLang="zh-CN" sz="2000" b="0" dirty="0" err="1" smtClean="0"/>
              <a:t>curr</a:t>
            </a:r>
            <a:r>
              <a:rPr lang="zh-CN" altLang="en-US" sz="2000" b="0" dirty="0" smtClean="0"/>
              <a:t>之后插入元素</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smtClean="0">
                <a:solidFill>
                  <a:srgbClr val="FF0000"/>
                </a:solidFill>
              </a:rPr>
              <a:t>remove</a:t>
            </a:r>
            <a:r>
              <a:rPr lang="en-US" altLang="zh-CN" sz="2000" b="0" dirty="0" smtClean="0"/>
              <a:t>(Elem &amp;e); 	//</a:t>
            </a:r>
            <a:r>
              <a:rPr lang="zh-CN" altLang="en-US" sz="2000" b="0" dirty="0" smtClean="0"/>
              <a:t>删除当前位置</a:t>
            </a:r>
            <a:r>
              <a:rPr lang="en-US" altLang="zh-CN" sz="2000" b="0" dirty="0" err="1" smtClean="0"/>
              <a:t>curr</a:t>
            </a:r>
            <a:r>
              <a:rPr lang="zh-CN" altLang="en-US" sz="2000" b="0" dirty="0" smtClean="0"/>
              <a:t>之后的元素</a:t>
            </a:r>
          </a:p>
          <a:p>
            <a:pPr>
              <a:lnSpc>
                <a:spcPct val="110000"/>
              </a:lnSpc>
              <a:spcBef>
                <a:spcPts val="0"/>
              </a:spcBef>
            </a:pPr>
            <a:r>
              <a:rPr lang="en-US" altLang="zh-CN" sz="2000" b="0" dirty="0" smtClean="0"/>
              <a:t>	void </a:t>
            </a:r>
            <a:r>
              <a:rPr lang="en-US" altLang="zh-CN" sz="2000" b="0" dirty="0"/>
              <a:t>clear() { </a:t>
            </a:r>
            <a:r>
              <a:rPr lang="en-US" altLang="zh-CN" sz="2000" b="0" dirty="0" err="1"/>
              <a:t>removeall</a:t>
            </a:r>
            <a:r>
              <a:rPr lang="en-US" altLang="zh-CN" sz="2000" b="0" dirty="0"/>
              <a:t>(); init(); </a:t>
            </a:r>
            <a:r>
              <a:rPr lang="en-US" altLang="zh-CN" sz="2000" b="0" dirty="0" smtClean="0"/>
              <a:t>} //</a:t>
            </a:r>
            <a:r>
              <a:rPr lang="zh-CN" altLang="zh-CN" sz="2000" b="0" dirty="0"/>
              <a:t>清空</a:t>
            </a:r>
          </a:p>
          <a:p>
            <a:pPr>
              <a:lnSpc>
                <a:spcPct val="110000"/>
              </a:lnSpc>
              <a:spcBef>
                <a:spcPts val="0"/>
              </a:spcBef>
            </a:pPr>
            <a:r>
              <a:rPr lang="en-US" altLang="zh-CN" sz="2000" b="0" dirty="0" smtClean="0"/>
              <a:t>	void </a:t>
            </a:r>
            <a:r>
              <a:rPr lang="en-US" altLang="zh-CN" sz="2000" b="0" dirty="0"/>
              <a:t>Print();		</a:t>
            </a:r>
            <a:r>
              <a:rPr lang="en-US" altLang="zh-CN" sz="2000" b="0" dirty="0" smtClean="0"/>
              <a:t>	//</a:t>
            </a:r>
            <a:r>
              <a:rPr lang="zh-CN" altLang="zh-CN" sz="2000" b="0" dirty="0"/>
              <a:t>输出</a:t>
            </a:r>
          </a:p>
          <a:p>
            <a:pPr>
              <a:lnSpc>
                <a:spcPct val="110000"/>
              </a:lnSpc>
              <a:spcBef>
                <a:spcPts val="0"/>
              </a:spcBef>
            </a:pPr>
            <a:r>
              <a:rPr lang="en-US" altLang="zh-CN" sz="2000" b="0" dirty="0"/>
              <a:t>}</a:t>
            </a:r>
            <a:endParaRPr lang="zh-CN" altLang="zh-CN" sz="2000" b="0" dirty="0"/>
          </a:p>
          <a:p>
            <a:pPr>
              <a:lnSpc>
                <a:spcPct val="110000"/>
              </a:lnSpc>
              <a:spcBef>
                <a:spcPts val="0"/>
              </a:spcBef>
            </a:pPr>
            <a:endParaRPr lang="zh-CN" altLang="en-US" sz="2000" b="0" dirty="0"/>
          </a:p>
        </p:txBody>
      </p:sp>
    </p:spTree>
    <p:extLst>
      <p:ext uri="{BB962C8B-B14F-4D97-AF65-F5344CB8AC3E}">
        <p14:creationId xmlns="" xmlns:p14="http://schemas.microsoft.com/office/powerpoint/2010/main" val="745157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55576" y="764704"/>
            <a:ext cx="7848872" cy="504056"/>
          </a:xfrm>
        </p:spPr>
        <p:txBody>
          <a:bodyPr/>
          <a:lstStyle/>
          <a:p>
            <a:r>
              <a:rPr lang="zh-CN" altLang="zh-CN" sz="2400" dirty="0" smtClean="0"/>
              <a:t>单链表上所实现的基本操作</a:t>
            </a:r>
            <a:r>
              <a:rPr lang="zh-CN" altLang="en-US" sz="2400" dirty="0" smtClean="0"/>
              <a:t>：</a:t>
            </a:r>
            <a:r>
              <a:rPr lang="en-US" altLang="zh-CN" sz="2400" dirty="0" smtClean="0"/>
              <a:t>1</a:t>
            </a:r>
            <a:r>
              <a:rPr lang="zh-CN" altLang="zh-CN" sz="2400" dirty="0" smtClean="0"/>
              <a:t>．</a:t>
            </a:r>
            <a:r>
              <a:rPr lang="zh-CN" altLang="en-US" sz="2400" dirty="0" smtClean="0"/>
              <a:t>链表的建立算法</a:t>
            </a:r>
            <a:r>
              <a:rPr lang="en-US" altLang="zh-CN" sz="2400" dirty="0" smtClean="0"/>
              <a:t>(</a:t>
            </a:r>
            <a:r>
              <a:rPr lang="zh-CN" altLang="en-US" sz="2400" dirty="0" smtClean="0"/>
              <a:t>一</a:t>
            </a:r>
            <a:r>
              <a:rPr lang="en-US" altLang="zh-CN" sz="2400" dirty="0" smtClean="0"/>
              <a:t>)</a:t>
            </a:r>
            <a:r>
              <a:rPr lang="zh-CN" altLang="zh-CN" sz="2400" dirty="0" smtClean="0">
                <a:solidFill>
                  <a:srgbClr val="FF0000"/>
                </a:solidFill>
              </a:rPr>
              <a:t/>
            </a:r>
            <a:br>
              <a:rPr lang="zh-CN" altLang="zh-CN" sz="2400" dirty="0" smtClean="0">
                <a:solidFill>
                  <a:srgbClr val="FF0000"/>
                </a:solidFill>
              </a:rPr>
            </a:br>
            <a:endParaRPr lang="zh-CN" altLang="en-US" sz="2400" dirty="0">
              <a:solidFill>
                <a:srgbClr val="B3582B"/>
              </a:solidFill>
              <a:latin typeface="楷体_GB2312" pitchFamily="49" charset="-122"/>
              <a:ea typeface="楷体_GB2312" pitchFamily="49" charset="-122"/>
            </a:endParaRPr>
          </a:p>
        </p:txBody>
      </p:sp>
      <p:sp>
        <p:nvSpPr>
          <p:cNvPr id="76803" name="Rectangle 3"/>
          <p:cNvSpPr>
            <a:spLocks noGrp="1" noChangeArrowheads="1"/>
          </p:cNvSpPr>
          <p:nvPr>
            <p:ph type="body" idx="1"/>
          </p:nvPr>
        </p:nvSpPr>
        <p:spPr>
          <a:xfrm>
            <a:off x="395536" y="1052736"/>
            <a:ext cx="8382000" cy="5400600"/>
          </a:xfrm>
        </p:spPr>
        <p:txBody>
          <a:bodyPr>
            <a:noAutofit/>
          </a:bodyPr>
          <a:lstStyle/>
          <a:p>
            <a:pPr>
              <a:lnSpc>
                <a:spcPct val="90000"/>
              </a:lnSpc>
            </a:pPr>
            <a:r>
              <a:rPr lang="en-US" altLang="zh-CN" sz="1600" dirty="0" err="1" smtClean="0">
                <a:latin typeface="宋体" pitchFamily="2" charset="-122"/>
                <a:ea typeface="宋体" pitchFamily="2" charset="-122"/>
              </a:rPr>
              <a:t>LinkList</a:t>
            </a:r>
            <a:r>
              <a:rPr lang="en-US" altLang="zh-CN"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CreateQueenLList</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struct</a:t>
            </a:r>
            <a:r>
              <a:rPr lang="en-US" altLang="zh-CN" sz="1600" dirty="0" smtClean="0">
                <a:latin typeface="宋体" pitchFamily="2" charset="-122"/>
                <a:ea typeface="宋体" pitchFamily="2" charset="-122"/>
              </a:rPr>
              <a:t> node *p</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s</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head</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 head</a:t>
            </a:r>
            <a:r>
              <a:rPr lang="zh-CN" altLang="en-US" sz="1600" dirty="0" smtClean="0">
                <a:latin typeface="宋体" pitchFamily="2" charset="-122"/>
                <a:ea typeface="宋体" pitchFamily="2" charset="-122"/>
              </a:rPr>
              <a:t>为单链表的头</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head = NULL</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p = head</a:t>
            </a: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 p</a:t>
            </a:r>
            <a:r>
              <a:rPr lang="zh-CN" altLang="en-US" sz="1600" dirty="0" smtClean="0">
                <a:latin typeface="宋体" pitchFamily="2" charset="-122"/>
                <a:ea typeface="宋体" pitchFamily="2" charset="-122"/>
              </a:rPr>
              <a:t>指向链表的最后一个结点</a:t>
            </a:r>
          </a:p>
          <a:p>
            <a:pPr>
              <a:lnSpc>
                <a:spcPct val="90000"/>
              </a:lnSpc>
            </a:pPr>
            <a:r>
              <a:rPr lang="zh-CN" altLang="en-US"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scanf</a:t>
            </a:r>
            <a:r>
              <a:rPr lang="en-US" altLang="zh-CN" sz="1600" dirty="0" smtClean="0">
                <a:latin typeface="宋体" pitchFamily="2" charset="-122"/>
                <a:ea typeface="宋体" pitchFamily="2" charset="-122"/>
              </a:rPr>
              <a:t>(</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while(</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 ≠ </a:t>
            </a:r>
            <a:r>
              <a:rPr lang="zh-CN" altLang="en-US" sz="1600" dirty="0" smtClean="0">
                <a:latin typeface="宋体" pitchFamily="2" charset="-122"/>
                <a:ea typeface="宋体" pitchFamily="2" charset="-122"/>
              </a:rPr>
              <a:t>输入结束字符 </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if(new(s, 1) == NULL){ </a:t>
            </a:r>
          </a:p>
          <a:p>
            <a:pPr>
              <a:lnSpc>
                <a:spcPct val="90000"/>
              </a:lnSpc>
            </a:pPr>
            <a:r>
              <a:rPr lang="en-US" altLang="zh-CN"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printf</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没有空间！”</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     </a:t>
            </a:r>
            <a:endParaRPr lang="en-US" altLang="zh-CN" sz="1600" dirty="0" smtClean="0">
              <a:latin typeface="宋体" pitchFamily="2" charset="-122"/>
              <a:ea typeface="宋体" pitchFamily="2" charset="-122"/>
            </a:endParaRPr>
          </a:p>
          <a:p>
            <a:pPr>
              <a:lnSpc>
                <a:spcPct val="90000"/>
              </a:lnSpc>
            </a:pPr>
            <a:r>
              <a:rPr lang="en-US" altLang="zh-CN" sz="1600" dirty="0" smtClean="0">
                <a:latin typeface="宋体" pitchFamily="2" charset="-122"/>
                <a:ea typeface="宋体" pitchFamily="2" charset="-122"/>
              </a:rPr>
              <a:t>          return( NULL )  }</a:t>
            </a:r>
          </a:p>
          <a:p>
            <a:pPr>
              <a:lnSpc>
                <a:spcPct val="90000"/>
              </a:lnSpc>
            </a:pPr>
            <a:r>
              <a:rPr lang="en-US" altLang="zh-CN" sz="1600" dirty="0" smtClean="0">
                <a:latin typeface="宋体" pitchFamily="2" charset="-122"/>
                <a:ea typeface="宋体" pitchFamily="2" charset="-122"/>
              </a:rPr>
              <a:t>     s-&gt;data = </a:t>
            </a:r>
            <a:r>
              <a:rPr lang="en-US" altLang="zh-CN" sz="1600" dirty="0" err="1" smtClean="0">
                <a:latin typeface="宋体" pitchFamily="2" charset="-122"/>
                <a:ea typeface="宋体" pitchFamily="2" charset="-122"/>
              </a:rPr>
              <a:t>ch</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if( p == NULL) head = s</a:t>
            </a:r>
          </a:p>
          <a:p>
            <a:pPr>
              <a:lnSpc>
                <a:spcPct val="90000"/>
              </a:lnSpc>
            </a:pPr>
            <a:r>
              <a:rPr lang="en-US" altLang="zh-CN" sz="1600" dirty="0" smtClean="0">
                <a:latin typeface="宋体" pitchFamily="2" charset="-122"/>
                <a:ea typeface="宋体" pitchFamily="2" charset="-122"/>
              </a:rPr>
              <a:t>	  else p-&gt;next = s</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p = s</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scanf</a:t>
            </a:r>
            <a:r>
              <a:rPr lang="en-US" altLang="zh-CN" sz="1600" dirty="0" smtClean="0">
                <a:latin typeface="宋体" pitchFamily="2" charset="-122"/>
                <a:ea typeface="宋体" pitchFamily="2" charset="-122"/>
              </a:rPr>
              <a:t>(</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p-&gt;next = NULL</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return( head )</a:t>
            </a:r>
            <a:r>
              <a:rPr lang="zh-CN" altLang="en-US"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a:t>
            </a:r>
            <a:endParaRPr lang="zh-CN" altLang="en-US" sz="1600" dirty="0">
              <a:effectLst/>
              <a:latin typeface="宋体" pitchFamily="2" charset="-122"/>
              <a:ea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 calcmode="lin" valueType="num">
                                      <p:cBhvr additive="base">
                                        <p:cTn id="19"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2" end="2"/>
                                            </p:txEl>
                                          </p:spTgt>
                                        </p:tgtEl>
                                        <p:attrNameLst>
                                          <p:attrName>style.visibility</p:attrName>
                                        </p:attrNameLst>
                                      </p:cBhvr>
                                      <p:to>
                                        <p:strVal val="visible"/>
                                      </p:to>
                                    </p:set>
                                    <p:anim calcmode="lin" valueType="num">
                                      <p:cBhvr additive="base">
                                        <p:cTn id="2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3" end="3"/>
                                            </p:txEl>
                                          </p:spTgt>
                                        </p:tgtEl>
                                        <p:attrNameLst>
                                          <p:attrName>style.visibility</p:attrName>
                                        </p:attrNameLst>
                                      </p:cBhvr>
                                      <p:to>
                                        <p:strVal val="visible"/>
                                      </p:to>
                                    </p:set>
                                    <p:anim calcmode="lin" valueType="num">
                                      <p:cBhvr additive="base">
                                        <p:cTn id="31"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3">
                                            <p:txEl>
                                              <p:pRg st="4" end="4"/>
                                            </p:txEl>
                                          </p:spTgt>
                                        </p:tgtEl>
                                        <p:attrNameLst>
                                          <p:attrName>style.visibility</p:attrName>
                                        </p:attrNameLst>
                                      </p:cBhvr>
                                      <p:to>
                                        <p:strVal val="visible"/>
                                      </p:to>
                                    </p:set>
                                    <p:anim calcmode="lin" valueType="num">
                                      <p:cBhvr additive="base">
                                        <p:cTn id="37"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3">
                                            <p:txEl>
                                              <p:pRg st="5" end="5"/>
                                            </p:txEl>
                                          </p:spTgt>
                                        </p:tgtEl>
                                        <p:attrNameLst>
                                          <p:attrName>style.visibility</p:attrName>
                                        </p:attrNameLst>
                                      </p:cBhvr>
                                      <p:to>
                                        <p:strVal val="visible"/>
                                      </p:to>
                                    </p:set>
                                    <p:anim calcmode="lin" valueType="num">
                                      <p:cBhvr additive="base">
                                        <p:cTn id="43" dur="500" fill="hold"/>
                                        <p:tgtEl>
                                          <p:spTgt spid="7680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803">
                                            <p:txEl>
                                              <p:pRg st="6" end="6"/>
                                            </p:txEl>
                                          </p:spTgt>
                                        </p:tgtEl>
                                        <p:attrNameLst>
                                          <p:attrName>style.visibility</p:attrName>
                                        </p:attrNameLst>
                                      </p:cBhvr>
                                      <p:to>
                                        <p:strVal val="visible"/>
                                      </p:to>
                                    </p:set>
                                    <p:anim calcmode="lin" valueType="num">
                                      <p:cBhvr additive="base">
                                        <p:cTn id="49" dur="500" fill="hold"/>
                                        <p:tgtEl>
                                          <p:spTgt spid="7680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6803">
                                            <p:txEl>
                                              <p:pRg st="7" end="7"/>
                                            </p:txEl>
                                          </p:spTgt>
                                        </p:tgtEl>
                                        <p:attrNameLst>
                                          <p:attrName>style.visibility</p:attrName>
                                        </p:attrNameLst>
                                      </p:cBhvr>
                                      <p:to>
                                        <p:strVal val="visible"/>
                                      </p:to>
                                    </p:set>
                                    <p:anim calcmode="lin" valueType="num">
                                      <p:cBhvr additive="base">
                                        <p:cTn id="55" dur="500" fill="hold"/>
                                        <p:tgtEl>
                                          <p:spTgt spid="7680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6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6803">
                                            <p:txEl>
                                              <p:pRg st="8" end="8"/>
                                            </p:txEl>
                                          </p:spTgt>
                                        </p:tgtEl>
                                        <p:attrNameLst>
                                          <p:attrName>style.visibility</p:attrName>
                                        </p:attrNameLst>
                                      </p:cBhvr>
                                      <p:to>
                                        <p:strVal val="visible"/>
                                      </p:to>
                                    </p:set>
                                    <p:anim calcmode="lin" valueType="num">
                                      <p:cBhvr additive="base">
                                        <p:cTn id="61" dur="500" fill="hold"/>
                                        <p:tgtEl>
                                          <p:spTgt spid="7680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68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6803">
                                            <p:txEl>
                                              <p:pRg st="9" end="9"/>
                                            </p:txEl>
                                          </p:spTgt>
                                        </p:tgtEl>
                                        <p:attrNameLst>
                                          <p:attrName>style.visibility</p:attrName>
                                        </p:attrNameLst>
                                      </p:cBhvr>
                                      <p:to>
                                        <p:strVal val="visible"/>
                                      </p:to>
                                    </p:set>
                                    <p:anim calcmode="lin" valueType="num">
                                      <p:cBhvr additive="base">
                                        <p:cTn id="67" dur="500" fill="hold"/>
                                        <p:tgtEl>
                                          <p:spTgt spid="7680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68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6803">
                                            <p:txEl>
                                              <p:pRg st="10" end="10"/>
                                            </p:txEl>
                                          </p:spTgt>
                                        </p:tgtEl>
                                        <p:attrNameLst>
                                          <p:attrName>style.visibility</p:attrName>
                                        </p:attrNameLst>
                                      </p:cBhvr>
                                      <p:to>
                                        <p:strVal val="visible"/>
                                      </p:to>
                                    </p:set>
                                    <p:anim calcmode="lin" valueType="num">
                                      <p:cBhvr additive="base">
                                        <p:cTn id="73" dur="500" fill="hold"/>
                                        <p:tgtEl>
                                          <p:spTgt spid="7680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68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6803">
                                            <p:txEl>
                                              <p:pRg st="11" end="11"/>
                                            </p:txEl>
                                          </p:spTgt>
                                        </p:tgtEl>
                                        <p:attrNameLst>
                                          <p:attrName>style.visibility</p:attrName>
                                        </p:attrNameLst>
                                      </p:cBhvr>
                                      <p:to>
                                        <p:strVal val="visible"/>
                                      </p:to>
                                    </p:set>
                                    <p:anim calcmode="lin" valueType="num">
                                      <p:cBhvr additive="base">
                                        <p:cTn id="79" dur="500" fill="hold"/>
                                        <p:tgtEl>
                                          <p:spTgt spid="76803">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68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6803">
                                            <p:txEl>
                                              <p:pRg st="12" end="12"/>
                                            </p:txEl>
                                          </p:spTgt>
                                        </p:tgtEl>
                                        <p:attrNameLst>
                                          <p:attrName>style.visibility</p:attrName>
                                        </p:attrNameLst>
                                      </p:cBhvr>
                                      <p:to>
                                        <p:strVal val="visible"/>
                                      </p:to>
                                    </p:set>
                                    <p:anim calcmode="lin" valueType="num">
                                      <p:cBhvr additive="base">
                                        <p:cTn id="85" dur="500" fill="hold"/>
                                        <p:tgtEl>
                                          <p:spTgt spid="76803">
                                            <p:txEl>
                                              <p:pRg st="12" end="12"/>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68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6803">
                                            <p:txEl>
                                              <p:pRg st="13" end="13"/>
                                            </p:txEl>
                                          </p:spTgt>
                                        </p:tgtEl>
                                        <p:attrNameLst>
                                          <p:attrName>style.visibility</p:attrName>
                                        </p:attrNameLst>
                                      </p:cBhvr>
                                      <p:to>
                                        <p:strVal val="visible"/>
                                      </p:to>
                                    </p:set>
                                    <p:anim calcmode="lin" valueType="num">
                                      <p:cBhvr additive="base">
                                        <p:cTn id="91" dur="500" fill="hold"/>
                                        <p:tgtEl>
                                          <p:spTgt spid="76803">
                                            <p:txEl>
                                              <p:pRg st="13" end="13"/>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680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6803">
                                            <p:txEl>
                                              <p:pRg st="14" end="14"/>
                                            </p:txEl>
                                          </p:spTgt>
                                        </p:tgtEl>
                                        <p:attrNameLst>
                                          <p:attrName>style.visibility</p:attrName>
                                        </p:attrNameLst>
                                      </p:cBhvr>
                                      <p:to>
                                        <p:strVal val="visible"/>
                                      </p:to>
                                    </p:set>
                                    <p:anim calcmode="lin" valueType="num">
                                      <p:cBhvr additive="base">
                                        <p:cTn id="97" dur="500" fill="hold"/>
                                        <p:tgtEl>
                                          <p:spTgt spid="76803">
                                            <p:txEl>
                                              <p:pRg st="14" end="14"/>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680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6803">
                                            <p:txEl>
                                              <p:pRg st="15" end="15"/>
                                            </p:txEl>
                                          </p:spTgt>
                                        </p:tgtEl>
                                        <p:attrNameLst>
                                          <p:attrName>style.visibility</p:attrName>
                                        </p:attrNameLst>
                                      </p:cBhvr>
                                      <p:to>
                                        <p:strVal val="visible"/>
                                      </p:to>
                                    </p:set>
                                    <p:anim calcmode="lin" valueType="num">
                                      <p:cBhvr additive="base">
                                        <p:cTn id="103" dur="500" fill="hold"/>
                                        <p:tgtEl>
                                          <p:spTgt spid="76803">
                                            <p:txEl>
                                              <p:pRg st="15" end="15"/>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680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76803">
                                            <p:txEl>
                                              <p:pRg st="16" end="16"/>
                                            </p:txEl>
                                          </p:spTgt>
                                        </p:tgtEl>
                                        <p:attrNameLst>
                                          <p:attrName>style.visibility</p:attrName>
                                        </p:attrNameLst>
                                      </p:cBhvr>
                                      <p:to>
                                        <p:strVal val="visible"/>
                                      </p:to>
                                    </p:set>
                                    <p:anim calcmode="lin" valueType="num">
                                      <p:cBhvr additive="base">
                                        <p:cTn id="109" dur="500" fill="hold"/>
                                        <p:tgtEl>
                                          <p:spTgt spid="76803">
                                            <p:txEl>
                                              <p:pRg st="16" end="16"/>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680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55576" y="692696"/>
            <a:ext cx="7416824" cy="576064"/>
          </a:xfrm>
        </p:spPr>
        <p:txBody>
          <a:bodyPr/>
          <a:lstStyle/>
          <a:p>
            <a:r>
              <a:rPr lang="zh-CN" altLang="zh-CN" sz="2400" dirty="0" smtClean="0"/>
              <a:t>单链表上所实现的基本操作</a:t>
            </a:r>
            <a:r>
              <a:rPr lang="zh-CN" altLang="en-US" sz="2400" dirty="0" smtClean="0"/>
              <a:t>：</a:t>
            </a:r>
            <a:r>
              <a:rPr lang="en-US" altLang="zh-CN" sz="2400" dirty="0" smtClean="0"/>
              <a:t>1</a:t>
            </a:r>
            <a:r>
              <a:rPr lang="zh-CN" altLang="zh-CN" sz="2400" dirty="0" smtClean="0"/>
              <a:t>．</a:t>
            </a:r>
            <a:r>
              <a:rPr lang="zh-CN" altLang="en-US" sz="2400" dirty="0" smtClean="0"/>
              <a:t>链表的建立算法</a:t>
            </a:r>
            <a:r>
              <a:rPr lang="en-US" altLang="zh-CN" sz="2400" dirty="0" smtClean="0"/>
              <a:t>(</a:t>
            </a:r>
            <a:r>
              <a:rPr lang="zh-CN" altLang="en-US" sz="2400" dirty="0" smtClean="0"/>
              <a:t>二</a:t>
            </a:r>
            <a:r>
              <a:rPr lang="en-US" altLang="zh-CN" sz="2400" dirty="0" smtClean="0"/>
              <a:t>)</a:t>
            </a:r>
            <a:r>
              <a:rPr lang="zh-CN" altLang="zh-CN" sz="2400" dirty="0" smtClean="0">
                <a:solidFill>
                  <a:srgbClr val="FF0000"/>
                </a:solidFill>
              </a:rPr>
              <a:t/>
            </a:r>
            <a:br>
              <a:rPr lang="zh-CN" altLang="zh-CN" sz="2400" dirty="0" smtClean="0">
                <a:solidFill>
                  <a:srgbClr val="FF0000"/>
                </a:solidFill>
              </a:rPr>
            </a:br>
            <a:endParaRPr lang="zh-CN" altLang="en-US" sz="2400" dirty="0">
              <a:solidFill>
                <a:srgbClr val="B3582B"/>
              </a:solidFill>
              <a:latin typeface="楷体_GB2312" pitchFamily="49" charset="-122"/>
              <a:ea typeface="楷体_GB2312" pitchFamily="49" charset="-122"/>
            </a:endParaRPr>
          </a:p>
        </p:txBody>
      </p:sp>
      <p:sp>
        <p:nvSpPr>
          <p:cNvPr id="76803" name="Rectangle 3"/>
          <p:cNvSpPr>
            <a:spLocks noGrp="1" noChangeArrowheads="1"/>
          </p:cNvSpPr>
          <p:nvPr>
            <p:ph type="body" idx="1"/>
          </p:nvPr>
        </p:nvSpPr>
        <p:spPr>
          <a:xfrm>
            <a:off x="323528" y="1268760"/>
            <a:ext cx="8382000" cy="4680520"/>
          </a:xfrm>
        </p:spPr>
        <p:txBody>
          <a:bodyPr>
            <a:noAutofit/>
          </a:bodyPr>
          <a:lstStyle/>
          <a:p>
            <a:pPr>
              <a:lnSpc>
                <a:spcPct val="90000"/>
              </a:lnSpc>
            </a:pPr>
            <a:r>
              <a:rPr lang="en-US" altLang="zh-CN" sz="1600" dirty="0" err="1" smtClean="0">
                <a:latin typeface="宋体" pitchFamily="2" charset="-122"/>
                <a:ea typeface="宋体" pitchFamily="2" charset="-122"/>
              </a:rPr>
              <a:t>LinkList</a:t>
            </a:r>
            <a:r>
              <a:rPr lang="en-US" altLang="zh-CN"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CreateStackLList</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head = NULL</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建立一个头指针为</a:t>
            </a:r>
            <a:r>
              <a:rPr lang="en-US" altLang="zh-CN" sz="1600" dirty="0" smtClean="0">
                <a:latin typeface="宋体" pitchFamily="2" charset="-122"/>
                <a:ea typeface="宋体" pitchFamily="2" charset="-122"/>
              </a:rPr>
              <a:t>head</a:t>
            </a:r>
            <a:r>
              <a:rPr lang="zh-CN" altLang="en-US" sz="1600" dirty="0" smtClean="0">
                <a:latin typeface="宋体" pitchFamily="2" charset="-122"/>
                <a:ea typeface="宋体" pitchFamily="2" charset="-122"/>
              </a:rPr>
              <a:t>的堆栈式单链表</a:t>
            </a:r>
          </a:p>
          <a:p>
            <a:pPr>
              <a:lnSpc>
                <a:spcPct val="90000"/>
              </a:lnSpc>
            </a:pPr>
            <a:r>
              <a:rPr lang="zh-CN" altLang="en-US"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scanf</a:t>
            </a:r>
            <a:r>
              <a:rPr lang="en-US" altLang="zh-CN" sz="1600" dirty="0" smtClean="0">
                <a:latin typeface="宋体" pitchFamily="2" charset="-122"/>
                <a:ea typeface="宋体" pitchFamily="2" charset="-122"/>
              </a:rPr>
              <a:t>(</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while(</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 ≠ </a:t>
            </a:r>
            <a:r>
              <a:rPr lang="zh-CN" altLang="en-US" sz="1600" dirty="0" smtClean="0">
                <a:latin typeface="宋体" pitchFamily="2" charset="-122"/>
                <a:ea typeface="宋体" pitchFamily="2" charset="-122"/>
              </a:rPr>
              <a:t>输入结束字符 </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if(new(s, 1) == NULL){</a:t>
            </a:r>
          </a:p>
          <a:p>
            <a:pPr>
              <a:lnSpc>
                <a:spcPct val="90000"/>
              </a:lnSpc>
            </a:pPr>
            <a:r>
              <a:rPr lang="en-US" altLang="zh-CN"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printf</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没有足够的空间！”</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endParaRPr lang="en-US" altLang="zh-CN" sz="1600" dirty="0" smtClean="0">
              <a:latin typeface="宋体" pitchFamily="2" charset="-122"/>
              <a:ea typeface="宋体" pitchFamily="2" charset="-122"/>
            </a:endParaRPr>
          </a:p>
          <a:p>
            <a:pPr>
              <a:lnSpc>
                <a:spcPct val="90000"/>
              </a:lnSpc>
            </a:pPr>
            <a:r>
              <a:rPr lang="en-US" altLang="zh-CN" sz="1600" dirty="0" smtClean="0">
                <a:latin typeface="宋体" pitchFamily="2" charset="-122"/>
                <a:ea typeface="宋体" pitchFamily="2" charset="-122"/>
              </a:rPr>
              <a:t>        return( NULL )</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s-&gt;data = </a:t>
            </a:r>
            <a:r>
              <a:rPr lang="en-US" altLang="zh-CN" sz="1600" dirty="0" err="1" smtClean="0">
                <a:latin typeface="宋体" pitchFamily="2" charset="-122"/>
                <a:ea typeface="宋体" pitchFamily="2" charset="-122"/>
              </a:rPr>
              <a:t>ch</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s-&gt;next = head</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head = s</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err="1" smtClean="0">
                <a:latin typeface="宋体" pitchFamily="2" charset="-122"/>
                <a:ea typeface="宋体" pitchFamily="2" charset="-122"/>
              </a:rPr>
              <a:t>scanf</a:t>
            </a:r>
            <a:r>
              <a:rPr lang="en-US" altLang="zh-CN" sz="1600" dirty="0" smtClean="0">
                <a:latin typeface="宋体" pitchFamily="2" charset="-122"/>
                <a:ea typeface="宋体" pitchFamily="2" charset="-122"/>
              </a:rPr>
              <a:t>(</a:t>
            </a:r>
            <a:r>
              <a:rPr lang="en-US" altLang="zh-CN" sz="1600" dirty="0" err="1" smtClean="0">
                <a:latin typeface="宋体" pitchFamily="2" charset="-122"/>
                <a:ea typeface="宋体" pitchFamily="2" charset="-122"/>
              </a:rPr>
              <a:t>ch</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p>
          <a:p>
            <a:pPr>
              <a:lnSpc>
                <a:spcPct val="90000"/>
              </a:lnSpc>
            </a:pPr>
            <a:r>
              <a:rPr lang="zh-CN" altLang="en-US" sz="1600" dirty="0" smtClean="0">
                <a:latin typeface="宋体" pitchFamily="2" charset="-122"/>
                <a:ea typeface="宋体" pitchFamily="2" charset="-122"/>
              </a:rPr>
              <a:t>	</a:t>
            </a:r>
            <a:r>
              <a:rPr lang="en-US" altLang="zh-CN"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return( head )</a:t>
            </a:r>
            <a:r>
              <a:rPr lang="zh-CN" altLang="en-US" sz="1600" dirty="0" smtClean="0">
                <a:latin typeface="宋体" pitchFamily="2" charset="-122"/>
                <a:ea typeface="宋体" pitchFamily="2" charset="-122"/>
              </a:rPr>
              <a:t>；</a:t>
            </a:r>
          </a:p>
          <a:p>
            <a:pPr>
              <a:lnSpc>
                <a:spcPct val="90000"/>
              </a:lnSpc>
            </a:pPr>
            <a:r>
              <a:rPr lang="en-US" altLang="zh-CN" sz="1600" dirty="0" smtClean="0">
                <a:latin typeface="宋体" pitchFamily="2" charset="-122"/>
                <a:ea typeface="宋体" pitchFamily="2" charset="-122"/>
              </a:rPr>
              <a:t>} </a:t>
            </a:r>
            <a:endParaRPr lang="en-US" altLang="zh-CN" sz="1600" dirty="0">
              <a:latin typeface="宋体" pitchFamily="2" charset="-122"/>
              <a:ea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 calcmode="lin" valueType="num">
                                      <p:cBhvr additive="base">
                                        <p:cTn id="19"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2" end="2"/>
                                            </p:txEl>
                                          </p:spTgt>
                                        </p:tgtEl>
                                        <p:attrNameLst>
                                          <p:attrName>style.visibility</p:attrName>
                                        </p:attrNameLst>
                                      </p:cBhvr>
                                      <p:to>
                                        <p:strVal val="visible"/>
                                      </p:to>
                                    </p:set>
                                    <p:anim calcmode="lin" valueType="num">
                                      <p:cBhvr additive="base">
                                        <p:cTn id="25"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3" end="3"/>
                                            </p:txEl>
                                          </p:spTgt>
                                        </p:tgtEl>
                                        <p:attrNameLst>
                                          <p:attrName>style.visibility</p:attrName>
                                        </p:attrNameLst>
                                      </p:cBhvr>
                                      <p:to>
                                        <p:strVal val="visible"/>
                                      </p:to>
                                    </p:set>
                                    <p:anim calcmode="lin" valueType="num">
                                      <p:cBhvr additive="base">
                                        <p:cTn id="31"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3">
                                            <p:txEl>
                                              <p:pRg st="4" end="4"/>
                                            </p:txEl>
                                          </p:spTgt>
                                        </p:tgtEl>
                                        <p:attrNameLst>
                                          <p:attrName>style.visibility</p:attrName>
                                        </p:attrNameLst>
                                      </p:cBhvr>
                                      <p:to>
                                        <p:strVal val="visible"/>
                                      </p:to>
                                    </p:set>
                                    <p:anim calcmode="lin" valueType="num">
                                      <p:cBhvr additive="base">
                                        <p:cTn id="37"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3">
                                            <p:txEl>
                                              <p:pRg st="5" end="5"/>
                                            </p:txEl>
                                          </p:spTgt>
                                        </p:tgtEl>
                                        <p:attrNameLst>
                                          <p:attrName>style.visibility</p:attrName>
                                        </p:attrNameLst>
                                      </p:cBhvr>
                                      <p:to>
                                        <p:strVal val="visible"/>
                                      </p:to>
                                    </p:set>
                                    <p:anim calcmode="lin" valueType="num">
                                      <p:cBhvr additive="base">
                                        <p:cTn id="43" dur="500" fill="hold"/>
                                        <p:tgtEl>
                                          <p:spTgt spid="7680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803">
                                            <p:txEl>
                                              <p:pRg st="6" end="6"/>
                                            </p:txEl>
                                          </p:spTgt>
                                        </p:tgtEl>
                                        <p:attrNameLst>
                                          <p:attrName>style.visibility</p:attrName>
                                        </p:attrNameLst>
                                      </p:cBhvr>
                                      <p:to>
                                        <p:strVal val="visible"/>
                                      </p:to>
                                    </p:set>
                                    <p:anim calcmode="lin" valueType="num">
                                      <p:cBhvr additive="base">
                                        <p:cTn id="49" dur="500" fill="hold"/>
                                        <p:tgtEl>
                                          <p:spTgt spid="7680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6803">
                                            <p:txEl>
                                              <p:pRg st="7" end="7"/>
                                            </p:txEl>
                                          </p:spTgt>
                                        </p:tgtEl>
                                        <p:attrNameLst>
                                          <p:attrName>style.visibility</p:attrName>
                                        </p:attrNameLst>
                                      </p:cBhvr>
                                      <p:to>
                                        <p:strVal val="visible"/>
                                      </p:to>
                                    </p:set>
                                    <p:anim calcmode="lin" valueType="num">
                                      <p:cBhvr additive="base">
                                        <p:cTn id="55" dur="500" fill="hold"/>
                                        <p:tgtEl>
                                          <p:spTgt spid="7680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6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6803">
                                            <p:txEl>
                                              <p:pRg st="8" end="8"/>
                                            </p:txEl>
                                          </p:spTgt>
                                        </p:tgtEl>
                                        <p:attrNameLst>
                                          <p:attrName>style.visibility</p:attrName>
                                        </p:attrNameLst>
                                      </p:cBhvr>
                                      <p:to>
                                        <p:strVal val="visible"/>
                                      </p:to>
                                    </p:set>
                                    <p:anim calcmode="lin" valueType="num">
                                      <p:cBhvr additive="base">
                                        <p:cTn id="61" dur="500" fill="hold"/>
                                        <p:tgtEl>
                                          <p:spTgt spid="7680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68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6803">
                                            <p:txEl>
                                              <p:pRg st="9" end="9"/>
                                            </p:txEl>
                                          </p:spTgt>
                                        </p:tgtEl>
                                        <p:attrNameLst>
                                          <p:attrName>style.visibility</p:attrName>
                                        </p:attrNameLst>
                                      </p:cBhvr>
                                      <p:to>
                                        <p:strVal val="visible"/>
                                      </p:to>
                                    </p:set>
                                    <p:anim calcmode="lin" valueType="num">
                                      <p:cBhvr additive="base">
                                        <p:cTn id="67" dur="500" fill="hold"/>
                                        <p:tgtEl>
                                          <p:spTgt spid="7680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68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6803">
                                            <p:txEl>
                                              <p:pRg st="10" end="10"/>
                                            </p:txEl>
                                          </p:spTgt>
                                        </p:tgtEl>
                                        <p:attrNameLst>
                                          <p:attrName>style.visibility</p:attrName>
                                        </p:attrNameLst>
                                      </p:cBhvr>
                                      <p:to>
                                        <p:strVal val="visible"/>
                                      </p:to>
                                    </p:set>
                                    <p:anim calcmode="lin" valueType="num">
                                      <p:cBhvr additive="base">
                                        <p:cTn id="73" dur="500" fill="hold"/>
                                        <p:tgtEl>
                                          <p:spTgt spid="7680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68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6803">
                                            <p:txEl>
                                              <p:pRg st="11" end="11"/>
                                            </p:txEl>
                                          </p:spTgt>
                                        </p:tgtEl>
                                        <p:attrNameLst>
                                          <p:attrName>style.visibility</p:attrName>
                                        </p:attrNameLst>
                                      </p:cBhvr>
                                      <p:to>
                                        <p:strVal val="visible"/>
                                      </p:to>
                                    </p:set>
                                    <p:anim calcmode="lin" valueType="num">
                                      <p:cBhvr additive="base">
                                        <p:cTn id="79" dur="500" fill="hold"/>
                                        <p:tgtEl>
                                          <p:spTgt spid="76803">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68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6803">
                                            <p:txEl>
                                              <p:pRg st="12" end="12"/>
                                            </p:txEl>
                                          </p:spTgt>
                                        </p:tgtEl>
                                        <p:attrNameLst>
                                          <p:attrName>style.visibility</p:attrName>
                                        </p:attrNameLst>
                                      </p:cBhvr>
                                      <p:to>
                                        <p:strVal val="visible"/>
                                      </p:to>
                                    </p:set>
                                    <p:anim calcmode="lin" valueType="num">
                                      <p:cBhvr additive="base">
                                        <p:cTn id="85" dur="500" fill="hold"/>
                                        <p:tgtEl>
                                          <p:spTgt spid="76803">
                                            <p:txEl>
                                              <p:pRg st="12" end="12"/>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68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6803">
                                            <p:txEl>
                                              <p:pRg st="13" end="13"/>
                                            </p:txEl>
                                          </p:spTgt>
                                        </p:tgtEl>
                                        <p:attrNameLst>
                                          <p:attrName>style.visibility</p:attrName>
                                        </p:attrNameLst>
                                      </p:cBhvr>
                                      <p:to>
                                        <p:strVal val="visible"/>
                                      </p:to>
                                    </p:set>
                                    <p:anim calcmode="lin" valueType="num">
                                      <p:cBhvr additive="base">
                                        <p:cTn id="91" dur="500" fill="hold"/>
                                        <p:tgtEl>
                                          <p:spTgt spid="76803">
                                            <p:txEl>
                                              <p:pRg st="13" end="13"/>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680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6803">
                                            <p:txEl>
                                              <p:pRg st="14" end="14"/>
                                            </p:txEl>
                                          </p:spTgt>
                                        </p:tgtEl>
                                        <p:attrNameLst>
                                          <p:attrName>style.visibility</p:attrName>
                                        </p:attrNameLst>
                                      </p:cBhvr>
                                      <p:to>
                                        <p:strVal val="visible"/>
                                      </p:to>
                                    </p:set>
                                    <p:anim calcmode="lin" valueType="num">
                                      <p:cBhvr additive="base">
                                        <p:cTn id="97" dur="500" fill="hold"/>
                                        <p:tgtEl>
                                          <p:spTgt spid="76803">
                                            <p:txEl>
                                              <p:pRg st="14" end="14"/>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680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251520" y="1428736"/>
            <a:ext cx="8784976" cy="3143272"/>
          </a:xfrm>
        </p:spPr>
        <p:txBody>
          <a:bodyPr/>
          <a:lstStyle/>
          <a:p>
            <a:r>
              <a:rPr lang="zh-CN" altLang="en-US" dirty="0" smtClean="0"/>
              <a:t>根据线性表的定义，其形式化描述为： </a:t>
            </a:r>
          </a:p>
          <a:p>
            <a:r>
              <a:rPr lang="en-US" altLang="zh-CN" dirty="0" smtClean="0"/>
              <a:t>	</a:t>
            </a:r>
            <a:r>
              <a:rPr lang="zh-CN" altLang="en-US" dirty="0" smtClean="0">
                <a:solidFill>
                  <a:srgbClr val="FF0000"/>
                </a:solidFill>
              </a:rPr>
              <a:t>长度为</a:t>
            </a:r>
            <a:r>
              <a:rPr lang="en-US" altLang="zh-CN" dirty="0" smtClean="0">
                <a:solidFill>
                  <a:srgbClr val="FF0000"/>
                </a:solidFill>
              </a:rPr>
              <a:t>n</a:t>
            </a:r>
            <a:r>
              <a:rPr lang="zh-CN" altLang="en-US" dirty="0" smtClean="0">
                <a:solidFill>
                  <a:srgbClr val="FF0000"/>
                </a:solidFill>
              </a:rPr>
              <a:t>的线性表是一种数据结构 </a:t>
            </a:r>
            <a:r>
              <a:rPr lang="en-US" altLang="zh-CN" dirty="0" smtClean="0">
                <a:solidFill>
                  <a:srgbClr val="FF0000"/>
                </a:solidFill>
              </a:rPr>
              <a:t>L = ( D, R )</a:t>
            </a:r>
          </a:p>
          <a:p>
            <a:r>
              <a:rPr lang="zh-CN" altLang="en-US" dirty="0" smtClean="0"/>
              <a:t>其中</a:t>
            </a:r>
            <a:r>
              <a:rPr lang="en-US" altLang="zh-CN" dirty="0" smtClean="0"/>
              <a:t>:</a:t>
            </a:r>
          </a:p>
          <a:p>
            <a:r>
              <a:rPr lang="en-US" altLang="zh-CN" b="0" dirty="0" smtClean="0"/>
              <a:t>	</a:t>
            </a:r>
            <a:r>
              <a:rPr lang="en-US" altLang="zh-CN" dirty="0" smtClean="0">
                <a:solidFill>
                  <a:srgbClr val="FF0000"/>
                </a:solidFill>
              </a:rPr>
              <a:t>D</a:t>
            </a:r>
            <a:r>
              <a:rPr lang="zh-CN" altLang="en-US" dirty="0" smtClean="0">
                <a:solidFill>
                  <a:srgbClr val="FF0000"/>
                </a:solidFill>
              </a:rPr>
              <a:t>是数据集</a:t>
            </a:r>
            <a:r>
              <a:rPr lang="zh-CN" altLang="en-US" b="0" dirty="0" smtClean="0"/>
              <a:t>，即由</a:t>
            </a:r>
            <a:r>
              <a:rPr lang="en-US" altLang="zh-CN" b="0" dirty="0" smtClean="0"/>
              <a:t>n</a:t>
            </a:r>
            <a:r>
              <a:rPr lang="zh-CN" altLang="en-US" b="0" dirty="0" smtClean="0"/>
              <a:t>个数据元素组成的集合，</a:t>
            </a:r>
            <a:r>
              <a:rPr lang="en-US" altLang="zh-CN" b="0" dirty="0" smtClean="0"/>
              <a:t>D={</a:t>
            </a:r>
            <a:r>
              <a:rPr lang="en-US" altLang="zh-CN" b="0" dirty="0" err="1" smtClean="0"/>
              <a:t>a</a:t>
            </a:r>
            <a:r>
              <a:rPr lang="en-US" altLang="zh-CN" b="0" baseline="-25000" dirty="0" err="1" smtClean="0"/>
              <a:t>i</a:t>
            </a:r>
            <a:r>
              <a:rPr lang="en-US" altLang="zh-CN" b="0" baseline="-25000" dirty="0" smtClean="0"/>
              <a:t> </a:t>
            </a:r>
            <a:r>
              <a:rPr lang="en-US" altLang="zh-CN" b="0" dirty="0" smtClean="0"/>
              <a:t>| </a:t>
            </a:r>
            <a:r>
              <a:rPr lang="en-US" altLang="zh-CN" b="0" dirty="0" err="1" smtClean="0"/>
              <a:t>i</a:t>
            </a:r>
            <a:r>
              <a:rPr lang="en-US" altLang="zh-CN" b="0" dirty="0" smtClean="0"/>
              <a:t>=1,…,n}</a:t>
            </a:r>
            <a:r>
              <a:rPr lang="zh-CN" altLang="en-US" b="0" dirty="0" smtClean="0"/>
              <a:t>；</a:t>
            </a:r>
            <a:endParaRPr lang="en-US" altLang="zh-CN" b="0" dirty="0" smtClean="0"/>
          </a:p>
          <a:p>
            <a:r>
              <a:rPr lang="en-US" altLang="zh-CN" b="0" dirty="0" smtClean="0"/>
              <a:t>	</a:t>
            </a:r>
            <a:r>
              <a:rPr lang="en-US" altLang="zh-CN" dirty="0" smtClean="0">
                <a:solidFill>
                  <a:srgbClr val="FF0000"/>
                </a:solidFill>
              </a:rPr>
              <a:t>R</a:t>
            </a:r>
            <a:r>
              <a:rPr lang="zh-CN" altLang="en-US" dirty="0" smtClean="0">
                <a:solidFill>
                  <a:srgbClr val="FF0000"/>
                </a:solidFill>
              </a:rPr>
              <a:t>是关系集</a:t>
            </a:r>
            <a:r>
              <a:rPr lang="zh-CN" altLang="en-US" b="0" dirty="0" smtClean="0"/>
              <a:t>，即确定了</a:t>
            </a:r>
            <a:r>
              <a:rPr lang="en-US" altLang="zh-CN" b="0" dirty="0" smtClean="0"/>
              <a:t>D</a:t>
            </a:r>
            <a:r>
              <a:rPr lang="zh-CN" altLang="en-US" b="0" dirty="0" smtClean="0"/>
              <a:t>中数据元素的关系，</a:t>
            </a:r>
            <a:r>
              <a:rPr lang="en-US" b="0" dirty="0" smtClean="0"/>
              <a:t>R={</a:t>
            </a:r>
            <a:r>
              <a:rPr lang="en-US" altLang="zh-CN" b="0" dirty="0" smtClean="0"/>
              <a:t>&lt;</a:t>
            </a:r>
            <a:r>
              <a:rPr lang="en-US" altLang="zh-CN" b="0" dirty="0" err="1" smtClean="0"/>
              <a:t>a</a:t>
            </a:r>
            <a:r>
              <a:rPr lang="en-US" altLang="zh-CN" b="0" baseline="-25000" dirty="0" err="1" smtClean="0"/>
              <a:t>i</a:t>
            </a:r>
            <a:r>
              <a:rPr lang="zh-CN" altLang="en-US" b="0" dirty="0" smtClean="0"/>
              <a:t> </a:t>
            </a:r>
            <a:r>
              <a:rPr lang="en-US" altLang="zh-CN" b="0" dirty="0" smtClean="0"/>
              <a:t>, a</a:t>
            </a:r>
            <a:r>
              <a:rPr lang="en-US" altLang="zh-CN" b="0" baseline="-25000" dirty="0" smtClean="0"/>
              <a:t>i+1</a:t>
            </a:r>
            <a:r>
              <a:rPr lang="zh-CN" altLang="en-US" b="0" dirty="0" smtClean="0"/>
              <a:t> </a:t>
            </a:r>
            <a:r>
              <a:rPr lang="en-US" altLang="zh-CN" b="0" dirty="0" smtClean="0"/>
              <a:t>&gt;| </a:t>
            </a:r>
            <a:r>
              <a:rPr lang="en-US" altLang="zh-CN" b="0" dirty="0" err="1" smtClean="0"/>
              <a:t>a</a:t>
            </a:r>
            <a:r>
              <a:rPr lang="en-US" altLang="zh-CN" b="0" baseline="-25000" dirty="0" err="1" smtClean="0"/>
              <a:t>i</a:t>
            </a:r>
            <a:r>
              <a:rPr lang="zh-CN" altLang="en-US" b="0" dirty="0" smtClean="0"/>
              <a:t>，</a:t>
            </a:r>
            <a:r>
              <a:rPr lang="en-US" altLang="zh-CN" b="0" dirty="0" smtClean="0"/>
              <a:t>a</a:t>
            </a:r>
            <a:r>
              <a:rPr lang="en-US" altLang="zh-CN" b="0" baseline="-25000" dirty="0" smtClean="0"/>
              <a:t>i+1</a:t>
            </a:r>
            <a:r>
              <a:rPr lang="zh-CN" altLang="en-US" b="0" dirty="0" smtClean="0"/>
              <a:t> ∈</a:t>
            </a:r>
            <a:r>
              <a:rPr lang="en-US" altLang="zh-CN" b="0" dirty="0" smtClean="0"/>
              <a:t>D</a:t>
            </a:r>
            <a:r>
              <a:rPr lang="zh-CN" altLang="en-US" b="0" dirty="0" smtClean="0"/>
              <a:t>，</a:t>
            </a:r>
            <a:r>
              <a:rPr lang="en-US" altLang="zh-CN" b="0" dirty="0" smtClean="0"/>
              <a:t>i=1,…,n</a:t>
            </a:r>
            <a:r>
              <a:rPr lang="en-US" b="0" dirty="0" smtClean="0"/>
              <a:t>}</a:t>
            </a:r>
            <a:r>
              <a:rPr lang="zh-CN" altLang="en-US" b="0" dirty="0" smtClean="0"/>
              <a:t>。</a:t>
            </a: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794635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单链表上所实现的基本</a:t>
            </a:r>
            <a:r>
              <a:rPr lang="zh-CN" altLang="zh-CN" dirty="0" smtClean="0"/>
              <a:t>操作</a:t>
            </a:r>
            <a:r>
              <a:rPr lang="zh-CN" altLang="en-US" dirty="0" smtClean="0"/>
              <a:t>：</a:t>
            </a:r>
            <a:endParaRPr lang="zh-CN" altLang="en-US" dirty="0"/>
          </a:p>
        </p:txBody>
      </p:sp>
      <p:sp>
        <p:nvSpPr>
          <p:cNvPr id="3" name="内容占位符 2"/>
          <p:cNvSpPr>
            <a:spLocks noGrp="1"/>
          </p:cNvSpPr>
          <p:nvPr>
            <p:ph idx="1"/>
          </p:nvPr>
        </p:nvSpPr>
        <p:spPr>
          <a:xfrm>
            <a:off x="827584" y="1628800"/>
            <a:ext cx="7488832" cy="4608512"/>
          </a:xfrm>
        </p:spPr>
        <p:txBody>
          <a:bodyPr/>
          <a:lstStyle/>
          <a:p>
            <a:r>
              <a:rPr lang="en-US" altLang="zh-CN" dirty="0" smtClean="0"/>
              <a:t>2</a:t>
            </a:r>
            <a:r>
              <a:rPr lang="zh-CN" altLang="zh-CN" dirty="0" smtClean="0"/>
              <a:t>．</a:t>
            </a:r>
            <a:r>
              <a:rPr lang="zh-CN" altLang="zh-CN" dirty="0">
                <a:solidFill>
                  <a:srgbClr val="FF0000"/>
                </a:solidFill>
              </a:rPr>
              <a:t>读取数据元素</a:t>
            </a:r>
          </a:p>
          <a:p>
            <a:r>
              <a:rPr lang="en-US" altLang="zh-CN" dirty="0"/>
              <a:t>   </a:t>
            </a:r>
            <a:r>
              <a:rPr lang="en-US" altLang="zh-CN" dirty="0" smtClean="0"/>
              <a:t>          </a:t>
            </a:r>
            <a:r>
              <a:rPr lang="zh-CN" altLang="zh-CN" b="0" dirty="0" smtClean="0"/>
              <a:t>在</a:t>
            </a:r>
            <a:r>
              <a:rPr lang="zh-CN" altLang="zh-CN" b="0" dirty="0"/>
              <a:t>单链表中，任何两个数据元素的存储位置之间没有固定的联系。但是，每个元素的存储位置都包含在其直接前驱结点的信息之中</a:t>
            </a:r>
            <a:r>
              <a:rPr lang="zh-CN" altLang="zh-CN" b="0" dirty="0" smtClean="0"/>
              <a:t>。</a:t>
            </a:r>
            <a:endParaRPr lang="en-US" altLang="zh-CN" b="0" dirty="0" smtClean="0"/>
          </a:p>
          <a:p>
            <a:r>
              <a:rPr lang="en-US" altLang="zh-CN" b="0" dirty="0" smtClean="0"/>
              <a:t>		</a:t>
            </a:r>
            <a:r>
              <a:rPr lang="zh-CN" altLang="zh-CN" b="0" dirty="0" smtClean="0"/>
              <a:t>假设</a:t>
            </a:r>
            <a:r>
              <a:rPr lang="en-US" altLang="zh-CN" b="0" dirty="0"/>
              <a:t>p</a:t>
            </a:r>
            <a:r>
              <a:rPr lang="zh-CN" altLang="zh-CN" b="0" dirty="0"/>
              <a:t>是指向线性表中第</a:t>
            </a:r>
            <a:r>
              <a:rPr lang="en-US" altLang="zh-CN" b="0" dirty="0" err="1"/>
              <a:t>i</a:t>
            </a:r>
            <a:r>
              <a:rPr lang="zh-CN" altLang="zh-CN" b="0" dirty="0"/>
              <a:t>个数据元素（结点</a:t>
            </a:r>
            <a:r>
              <a:rPr lang="en-US" altLang="zh-CN" b="0" dirty="0" err="1"/>
              <a:t>a</a:t>
            </a:r>
            <a:r>
              <a:rPr lang="en-US" altLang="zh-CN" b="0" baseline="-25000" dirty="0" err="1"/>
              <a:t>i</a:t>
            </a:r>
            <a:r>
              <a:rPr lang="zh-CN" altLang="zh-CN" b="0" dirty="0"/>
              <a:t>）的指针，则</a:t>
            </a:r>
            <a:r>
              <a:rPr lang="en-US" altLang="zh-CN" b="0" dirty="0"/>
              <a:t>p-&gt;next</a:t>
            </a:r>
            <a:r>
              <a:rPr lang="zh-CN" altLang="zh-CN" b="0" dirty="0"/>
              <a:t>是指向第</a:t>
            </a:r>
            <a:r>
              <a:rPr lang="en-US" altLang="zh-CN" b="0" dirty="0"/>
              <a:t>i+1</a:t>
            </a:r>
            <a:r>
              <a:rPr lang="zh-CN" altLang="zh-CN" b="0" dirty="0"/>
              <a:t>个数据元素（结点</a:t>
            </a:r>
            <a:r>
              <a:rPr lang="en-US" altLang="zh-CN" b="0" dirty="0"/>
              <a:t>a</a:t>
            </a:r>
            <a:r>
              <a:rPr lang="en-US" altLang="zh-CN" b="0" baseline="-25000" dirty="0"/>
              <a:t>i+1</a:t>
            </a:r>
            <a:r>
              <a:rPr lang="zh-CN" altLang="zh-CN" b="0" dirty="0"/>
              <a:t>）的指针，即</a:t>
            </a:r>
            <a:r>
              <a:rPr lang="en-US" altLang="zh-CN" b="0" dirty="0"/>
              <a:t>p-&gt;data=</a:t>
            </a:r>
            <a:r>
              <a:rPr lang="en-US" altLang="zh-CN" b="0" dirty="0" err="1"/>
              <a:t>a</a:t>
            </a:r>
            <a:r>
              <a:rPr lang="en-US" altLang="zh-CN" b="0" baseline="-25000" dirty="0" err="1"/>
              <a:t>i</a:t>
            </a:r>
            <a:r>
              <a:rPr lang="zh-CN" altLang="zh-CN" b="0" dirty="0"/>
              <a:t>，</a:t>
            </a:r>
            <a:r>
              <a:rPr lang="en-US" altLang="zh-CN" b="0" dirty="0"/>
              <a:t>p-&gt;next-&gt;data= a</a:t>
            </a:r>
            <a:r>
              <a:rPr lang="en-US" altLang="zh-CN" b="0" baseline="-25000" dirty="0"/>
              <a:t>i+1</a:t>
            </a:r>
            <a:r>
              <a:rPr lang="zh-CN" altLang="zh-CN" b="0" dirty="0"/>
              <a:t>。</a:t>
            </a:r>
          </a:p>
          <a:p>
            <a:endParaRPr lang="zh-CN" altLang="en-US" dirty="0"/>
          </a:p>
        </p:txBody>
      </p:sp>
    </p:spTree>
    <p:extLst>
      <p:ext uri="{BB962C8B-B14F-4D97-AF65-F5344CB8AC3E}">
        <p14:creationId xmlns="" xmlns:p14="http://schemas.microsoft.com/office/powerpoint/2010/main" val="1701100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071546"/>
            <a:ext cx="7929618" cy="4235362"/>
          </a:xfrm>
        </p:spPr>
        <p:txBody>
          <a:bodyPr>
            <a:noAutofit/>
          </a:bodyPr>
          <a:lstStyle/>
          <a:p>
            <a:pPr>
              <a:spcBef>
                <a:spcPts val="0"/>
              </a:spcBef>
            </a:pPr>
            <a:r>
              <a:rPr lang="zh-CN" altLang="zh-CN" dirty="0" smtClean="0"/>
              <a:t>算法</a:t>
            </a:r>
            <a:r>
              <a:rPr lang="en-US" altLang="zh-CN" dirty="0" smtClean="0"/>
              <a:t>2.8</a:t>
            </a:r>
            <a:r>
              <a:rPr lang="zh-CN" altLang="zh-CN" dirty="0"/>
              <a:t>：</a:t>
            </a:r>
            <a:r>
              <a:rPr lang="zh-CN" altLang="zh-CN" dirty="0">
                <a:solidFill>
                  <a:srgbClr val="FF0000"/>
                </a:solidFill>
              </a:rPr>
              <a:t>读取数据元素</a:t>
            </a:r>
          </a:p>
          <a:p>
            <a:r>
              <a:rPr lang="en-US" b="0" dirty="0" smtClean="0"/>
              <a:t>//</a:t>
            </a:r>
            <a:r>
              <a:rPr lang="zh-CN" altLang="en-US" b="0" dirty="0" smtClean="0"/>
              <a:t>读取当前位置</a:t>
            </a:r>
            <a:r>
              <a:rPr lang="en-US" b="0" dirty="0" err="1" smtClean="0"/>
              <a:t>curr</a:t>
            </a:r>
            <a:r>
              <a:rPr lang="zh-CN" altLang="en-US" b="0" dirty="0" smtClean="0"/>
              <a:t>的值</a:t>
            </a:r>
            <a:endParaRPr lang="en-US" b="0" dirty="0" smtClean="0"/>
          </a:p>
          <a:p>
            <a:r>
              <a:rPr lang="en-US" b="0" dirty="0" err="1" smtClean="0">
                <a:latin typeface="+mj-ea"/>
                <a:ea typeface="+mj-ea"/>
              </a:rPr>
              <a:t>int</a:t>
            </a:r>
            <a:r>
              <a:rPr lang="en-US" b="0" dirty="0" smtClean="0">
                <a:latin typeface="+mj-ea"/>
                <a:ea typeface="+mj-ea"/>
              </a:rPr>
              <a:t>  </a:t>
            </a:r>
            <a:r>
              <a:rPr lang="en-US" b="0" dirty="0" err="1" smtClean="0">
                <a:latin typeface="+mj-ea"/>
                <a:ea typeface="+mj-ea"/>
              </a:rPr>
              <a:t>getValue</a:t>
            </a:r>
            <a:r>
              <a:rPr lang="en-US" b="0" dirty="0" smtClean="0">
                <a:latin typeface="+mj-ea"/>
                <a:ea typeface="+mj-ea"/>
              </a:rPr>
              <a:t>(</a:t>
            </a:r>
            <a:r>
              <a:rPr lang="en-US" altLang="zh-CN" b="0" dirty="0" err="1" smtClean="0">
                <a:latin typeface="+mj-ea"/>
                <a:ea typeface="+mj-ea"/>
              </a:rPr>
              <a:t>LinkList</a:t>
            </a:r>
            <a:r>
              <a:rPr lang="en-US" altLang="zh-CN" b="0" dirty="0" smtClean="0">
                <a:latin typeface="+mj-ea"/>
                <a:ea typeface="+mj-ea"/>
              </a:rPr>
              <a:t>  *</a:t>
            </a:r>
            <a:r>
              <a:rPr lang="en-US" altLang="zh-CN" b="0" dirty="0" err="1" smtClean="0">
                <a:latin typeface="+mj-ea"/>
                <a:ea typeface="+mj-ea"/>
              </a:rPr>
              <a:t>curr</a:t>
            </a:r>
            <a:r>
              <a:rPr lang="en-US" altLang="zh-CN" b="0" dirty="0" smtClean="0">
                <a:latin typeface="+mj-ea"/>
                <a:ea typeface="+mj-ea"/>
              </a:rPr>
              <a:t>, </a:t>
            </a:r>
            <a:r>
              <a:rPr lang="en-US" b="0" dirty="0" err="1" smtClean="0">
                <a:latin typeface="+mj-ea"/>
                <a:ea typeface="+mj-ea"/>
              </a:rPr>
              <a:t>ElemType</a:t>
            </a:r>
            <a:r>
              <a:rPr lang="en-US" b="0" dirty="0" smtClean="0">
                <a:latin typeface="+mj-ea"/>
                <a:ea typeface="+mj-ea"/>
              </a:rPr>
              <a:t> e) { </a:t>
            </a:r>
            <a:endParaRPr lang="zh-CN" altLang="en-US" b="0" dirty="0" smtClean="0">
              <a:latin typeface="+mj-ea"/>
              <a:ea typeface="+mj-ea"/>
            </a:endParaRPr>
          </a:p>
          <a:p>
            <a:r>
              <a:rPr lang="en-US" b="0" dirty="0" smtClean="0">
                <a:latin typeface="+mj-ea"/>
                <a:ea typeface="+mj-ea"/>
              </a:rPr>
              <a:t>	if ( </a:t>
            </a:r>
            <a:r>
              <a:rPr lang="en-US" b="0" dirty="0" err="1" smtClean="0">
                <a:latin typeface="+mj-ea"/>
                <a:ea typeface="+mj-ea"/>
              </a:rPr>
              <a:t>curr</a:t>
            </a:r>
            <a:r>
              <a:rPr lang="en-US" b="0" dirty="0" smtClean="0">
                <a:latin typeface="+mj-ea"/>
                <a:ea typeface="+mj-ea"/>
              </a:rPr>
              <a:t>==NULL || head -&gt; next = = NULL) return (-1); </a:t>
            </a:r>
            <a:endParaRPr lang="zh-CN" altLang="en-US" b="0" dirty="0" smtClean="0">
              <a:latin typeface="+mj-ea"/>
              <a:ea typeface="+mj-ea"/>
            </a:endParaRPr>
          </a:p>
          <a:p>
            <a:r>
              <a:rPr lang="en-US" b="0" dirty="0" smtClean="0">
                <a:latin typeface="+mj-ea"/>
                <a:ea typeface="+mj-ea"/>
              </a:rPr>
              <a:t>	e = </a:t>
            </a:r>
            <a:r>
              <a:rPr lang="en-US" b="0" dirty="0" err="1" smtClean="0">
                <a:latin typeface="+mj-ea"/>
                <a:ea typeface="+mj-ea"/>
              </a:rPr>
              <a:t>curr</a:t>
            </a:r>
            <a:r>
              <a:rPr lang="en-US" b="0" dirty="0" smtClean="0">
                <a:latin typeface="+mj-ea"/>
                <a:ea typeface="+mj-ea"/>
              </a:rPr>
              <a:t>-&gt;element;</a:t>
            </a:r>
            <a:endParaRPr lang="zh-CN" altLang="en-US" b="0" dirty="0" smtClean="0">
              <a:latin typeface="+mj-ea"/>
              <a:ea typeface="+mj-ea"/>
            </a:endParaRPr>
          </a:p>
          <a:p>
            <a:r>
              <a:rPr lang="en-US" b="0" dirty="0" smtClean="0">
                <a:latin typeface="+mj-ea"/>
                <a:ea typeface="+mj-ea"/>
              </a:rPr>
              <a:t>	return (0);</a:t>
            </a:r>
            <a:endParaRPr lang="zh-CN" altLang="en-US" b="0" dirty="0" smtClean="0">
              <a:latin typeface="+mj-ea"/>
              <a:ea typeface="+mj-ea"/>
            </a:endParaRPr>
          </a:p>
          <a:p>
            <a:r>
              <a:rPr lang="en-US" b="0" dirty="0" smtClean="0">
                <a:latin typeface="+mj-ea"/>
                <a:ea typeface="+mj-ea"/>
              </a:rPr>
              <a:t>}</a:t>
            </a:r>
            <a:endParaRPr lang="en-US" altLang="zh-CN" b="0" dirty="0" smtClean="0">
              <a:latin typeface="+mj-ea"/>
              <a:ea typeface="+mj-ea"/>
            </a:endParaRPr>
          </a:p>
          <a:p>
            <a:pPr>
              <a:spcBef>
                <a:spcPts val="0"/>
              </a:spcBef>
            </a:pPr>
            <a:r>
              <a:rPr lang="zh-CN" altLang="zh-CN" dirty="0" smtClean="0"/>
              <a:t>这个</a:t>
            </a:r>
            <a:r>
              <a:rPr lang="zh-CN" altLang="zh-CN" dirty="0"/>
              <a:t>算法的时间复杂度为</a:t>
            </a:r>
            <a:r>
              <a:rPr lang="en-US" altLang="zh-CN" dirty="0" smtClean="0"/>
              <a:t>O(1)</a:t>
            </a:r>
            <a:r>
              <a:rPr lang="zh-CN" altLang="zh-CN" dirty="0" smtClean="0"/>
              <a:t>。</a:t>
            </a:r>
            <a:endParaRPr lang="zh-CN" altLang="zh-CN" dirty="0"/>
          </a:p>
        </p:txBody>
      </p:sp>
    </p:spTree>
    <p:extLst>
      <p:ext uri="{BB962C8B-B14F-4D97-AF65-F5344CB8AC3E}">
        <p14:creationId xmlns="" xmlns:p14="http://schemas.microsoft.com/office/powerpoint/2010/main" val="31996545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692696"/>
            <a:ext cx="7520940" cy="2160240"/>
          </a:xfrm>
        </p:spPr>
        <p:txBody>
          <a:bodyPr/>
          <a:lstStyle/>
          <a:p>
            <a:r>
              <a:rPr lang="en-US" altLang="zh-CN" dirty="0" smtClean="0"/>
              <a:t>3</a:t>
            </a:r>
            <a:r>
              <a:rPr lang="zh-CN" altLang="zh-CN" dirty="0" smtClean="0"/>
              <a:t>. </a:t>
            </a:r>
            <a:r>
              <a:rPr lang="zh-CN" altLang="zh-CN" dirty="0">
                <a:solidFill>
                  <a:srgbClr val="FF0000"/>
                </a:solidFill>
              </a:rPr>
              <a:t>单链表的插入</a:t>
            </a:r>
          </a:p>
          <a:p>
            <a:r>
              <a:rPr lang="en-US" altLang="zh-CN" b="0" dirty="0" smtClean="0"/>
              <a:t>	</a:t>
            </a:r>
            <a:r>
              <a:rPr lang="zh-CN" altLang="zh-CN" b="0" dirty="0" smtClean="0"/>
              <a:t>假设</a:t>
            </a:r>
            <a:r>
              <a:rPr lang="zh-CN" altLang="zh-CN" b="0" dirty="0"/>
              <a:t>在</a:t>
            </a:r>
            <a:r>
              <a:rPr lang="zh-CN" altLang="zh-CN" dirty="0"/>
              <a:t>不带头结点</a:t>
            </a:r>
            <a:r>
              <a:rPr lang="zh-CN" altLang="zh-CN" b="0" dirty="0"/>
              <a:t>的单链表中插入结点d，s为指向结点d的指针，则有以下两种情况：</a:t>
            </a:r>
          </a:p>
          <a:p>
            <a:r>
              <a:rPr lang="zh-CN" altLang="zh-CN" dirty="0"/>
              <a:t>（1）将结点d插入到链表的头部</a:t>
            </a:r>
            <a:r>
              <a:rPr lang="zh-CN" altLang="zh-CN" dirty="0" smtClean="0"/>
              <a:t>。</a:t>
            </a:r>
            <a:endParaRPr lang="zh-CN" altLang="zh-CN" dirty="0"/>
          </a:p>
          <a:p>
            <a:endParaRPr lang="zh-CN" altLang="en-US" dirty="0"/>
          </a:p>
        </p:txBody>
      </p:sp>
      <p:sp>
        <p:nvSpPr>
          <p:cNvPr id="4" name="矩形 3"/>
          <p:cNvSpPr/>
          <p:nvPr/>
        </p:nvSpPr>
        <p:spPr>
          <a:xfrm>
            <a:off x="1691680" y="4941168"/>
            <a:ext cx="4572000" cy="1200329"/>
          </a:xfrm>
          <a:prstGeom prst="rect">
            <a:avLst/>
          </a:prstGeom>
        </p:spPr>
        <p:txBody>
          <a:bodyPr>
            <a:spAutoFit/>
          </a:bodyPr>
          <a:lstStyle/>
          <a:p>
            <a:r>
              <a:rPr lang="zh-CN" altLang="zh-CN" sz="2400" b="1" dirty="0" smtClean="0">
                <a:latin typeface="楷体" panose="02010609060101010101" pitchFamily="49" charset="-122"/>
                <a:ea typeface="楷体" panose="02010609060101010101" pitchFamily="49" charset="-122"/>
              </a:rPr>
              <a:t>指针</a:t>
            </a:r>
            <a:r>
              <a:rPr lang="zh-CN" altLang="zh-CN" sz="2400" b="1" dirty="0">
                <a:latin typeface="楷体" panose="02010609060101010101" pitchFamily="49" charset="-122"/>
                <a:ea typeface="楷体" panose="02010609060101010101" pitchFamily="49" charset="-122"/>
              </a:rPr>
              <a:t>的修改用语句描述为：</a:t>
            </a:r>
          </a:p>
          <a:p>
            <a:r>
              <a:rPr lang="en-US" altLang="zh-CN" sz="2400" dirty="0">
                <a:latin typeface="楷体" panose="02010609060101010101" pitchFamily="49" charset="-122"/>
                <a:ea typeface="楷体" panose="02010609060101010101" pitchFamily="49" charset="-122"/>
              </a:rPr>
              <a:t>s-&gt;next = head</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head= s</a:t>
            </a:r>
            <a:r>
              <a:rPr lang="zh-CN" altLang="zh-CN" sz="2400" dirty="0">
                <a:latin typeface="楷体" panose="02010609060101010101" pitchFamily="49" charset="-122"/>
                <a:ea typeface="楷体" panose="02010609060101010101" pitchFamily="49" charset="-122"/>
              </a:rPr>
              <a:t>；</a:t>
            </a:r>
          </a:p>
        </p:txBody>
      </p:sp>
      <p:grpSp>
        <p:nvGrpSpPr>
          <p:cNvPr id="30" name="组合 29"/>
          <p:cNvGrpSpPr/>
          <p:nvPr/>
        </p:nvGrpSpPr>
        <p:grpSpPr>
          <a:xfrm>
            <a:off x="1187624" y="2924944"/>
            <a:ext cx="7056784" cy="1717159"/>
            <a:chOff x="1187624" y="2924944"/>
            <a:chExt cx="7056784" cy="1717159"/>
          </a:xfrm>
        </p:grpSpPr>
        <p:sp>
          <p:nvSpPr>
            <p:cNvPr id="1467" name="Rectangle 241"/>
            <p:cNvSpPr>
              <a:spLocks noChangeArrowheads="1"/>
            </p:cNvSpPr>
            <p:nvPr/>
          </p:nvSpPr>
          <p:spPr bwMode="auto">
            <a:xfrm>
              <a:off x="2555776" y="3648445"/>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68" name="Rectangle 242"/>
            <p:cNvSpPr>
              <a:spLocks noChangeArrowheads="1"/>
            </p:cNvSpPr>
            <p:nvPr/>
          </p:nvSpPr>
          <p:spPr bwMode="auto">
            <a:xfrm>
              <a:off x="3055593" y="3648445"/>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69" name="Rectangle 243"/>
            <p:cNvSpPr>
              <a:spLocks noChangeArrowheads="1"/>
            </p:cNvSpPr>
            <p:nvPr/>
          </p:nvSpPr>
          <p:spPr bwMode="auto">
            <a:xfrm>
              <a:off x="2517344"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a</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0" name="Rectangle 244"/>
            <p:cNvSpPr>
              <a:spLocks noChangeArrowheads="1"/>
            </p:cNvSpPr>
            <p:nvPr/>
          </p:nvSpPr>
          <p:spPr bwMode="auto">
            <a:xfrm>
              <a:off x="3017161"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1" name="Rectangle 245"/>
            <p:cNvSpPr>
              <a:spLocks noChangeArrowheads="1"/>
            </p:cNvSpPr>
            <p:nvPr/>
          </p:nvSpPr>
          <p:spPr bwMode="auto">
            <a:xfrm>
              <a:off x="3516977"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b</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2" name="Rectangle 246"/>
            <p:cNvSpPr>
              <a:spLocks noChangeArrowheads="1"/>
            </p:cNvSpPr>
            <p:nvPr/>
          </p:nvSpPr>
          <p:spPr bwMode="auto">
            <a:xfrm>
              <a:off x="4016794"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3" name="Line 247"/>
            <p:cNvSpPr>
              <a:spLocks noChangeShapeType="1"/>
            </p:cNvSpPr>
            <p:nvPr/>
          </p:nvSpPr>
          <p:spPr bwMode="auto">
            <a:xfrm flipV="1">
              <a:off x="1736381" y="3212292"/>
              <a:ext cx="780963" cy="342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74" name="Line 248"/>
            <p:cNvSpPr>
              <a:spLocks noChangeShapeType="1"/>
            </p:cNvSpPr>
            <p:nvPr/>
          </p:nvSpPr>
          <p:spPr bwMode="auto">
            <a:xfrm>
              <a:off x="3142115" y="3246500"/>
              <a:ext cx="374862" cy="171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77" name="Rectangle 251"/>
            <p:cNvSpPr>
              <a:spLocks noChangeArrowheads="1"/>
            </p:cNvSpPr>
            <p:nvPr/>
          </p:nvSpPr>
          <p:spPr bwMode="auto">
            <a:xfrm>
              <a:off x="7265601"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b</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8" name="Rectangle 252"/>
            <p:cNvSpPr>
              <a:spLocks noChangeArrowheads="1"/>
            </p:cNvSpPr>
            <p:nvPr/>
          </p:nvSpPr>
          <p:spPr bwMode="auto">
            <a:xfrm>
              <a:off x="7765417"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9" name="Rectangle 253"/>
            <p:cNvSpPr>
              <a:spLocks noChangeArrowheads="1"/>
            </p:cNvSpPr>
            <p:nvPr/>
          </p:nvSpPr>
          <p:spPr bwMode="auto">
            <a:xfrm>
              <a:off x="6265968"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a</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0" name="Rectangle 254"/>
            <p:cNvSpPr>
              <a:spLocks noChangeArrowheads="1"/>
            </p:cNvSpPr>
            <p:nvPr/>
          </p:nvSpPr>
          <p:spPr bwMode="auto">
            <a:xfrm>
              <a:off x="6765784"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1" name="Line 255"/>
            <p:cNvSpPr>
              <a:spLocks noChangeShapeType="1"/>
            </p:cNvSpPr>
            <p:nvPr/>
          </p:nvSpPr>
          <p:spPr bwMode="auto">
            <a:xfrm flipV="1">
              <a:off x="6890738" y="3246500"/>
              <a:ext cx="374862" cy="513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3" name="Rectangle 257"/>
            <p:cNvSpPr>
              <a:spLocks noChangeArrowheads="1"/>
            </p:cNvSpPr>
            <p:nvPr/>
          </p:nvSpPr>
          <p:spPr bwMode="auto">
            <a:xfrm>
              <a:off x="5516243" y="3843431"/>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4" name="Rectangle 258"/>
            <p:cNvSpPr>
              <a:spLocks noChangeArrowheads="1"/>
            </p:cNvSpPr>
            <p:nvPr/>
          </p:nvSpPr>
          <p:spPr bwMode="auto">
            <a:xfrm>
              <a:off x="6016060" y="3843431"/>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5" name="Freeform 259"/>
            <p:cNvSpPr>
              <a:spLocks/>
            </p:cNvSpPr>
            <p:nvPr/>
          </p:nvSpPr>
          <p:spPr bwMode="auto">
            <a:xfrm>
              <a:off x="6057711" y="3280708"/>
              <a:ext cx="437339" cy="820994"/>
            </a:xfrm>
            <a:custGeom>
              <a:avLst/>
              <a:gdLst>
                <a:gd name="T0" fmla="*/ 160 w 420"/>
                <a:gd name="T1" fmla="*/ 480 h 489"/>
                <a:gd name="T2" fmla="*/ 400 w 420"/>
                <a:gd name="T3" fmla="*/ 320 h 489"/>
                <a:gd name="T4" fmla="*/ 40 w 420"/>
                <a:gd name="T5" fmla="*/ 160 h 489"/>
                <a:gd name="T6" fmla="*/ 160 w 420"/>
                <a:gd name="T7" fmla="*/ 0 h 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 h="489">
                  <a:moveTo>
                    <a:pt x="160" y="489"/>
                  </a:moveTo>
                  <a:cubicBezTo>
                    <a:pt x="290" y="434"/>
                    <a:pt x="420" y="380"/>
                    <a:pt x="400" y="326"/>
                  </a:cubicBezTo>
                  <a:cubicBezTo>
                    <a:pt x="380" y="272"/>
                    <a:pt x="80" y="217"/>
                    <a:pt x="40" y="163"/>
                  </a:cubicBezTo>
                  <a:cubicBezTo>
                    <a:pt x="0" y="109"/>
                    <a:pt x="140" y="27"/>
                    <a:pt x="160" y="0"/>
                  </a:cubicBezTo>
                </a:path>
              </a:pathLst>
            </a:custGeom>
            <a:noFill/>
            <a:ln w="9525">
              <a:solidFill>
                <a:srgbClr val="000000"/>
              </a:solidFill>
              <a:prstDash val="dash"/>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6" name="Line 260"/>
            <p:cNvSpPr>
              <a:spLocks noChangeShapeType="1"/>
            </p:cNvSpPr>
            <p:nvPr/>
          </p:nvSpPr>
          <p:spPr bwMode="auto">
            <a:xfrm>
              <a:off x="2123728" y="3861048"/>
              <a:ext cx="432048" cy="2856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7" name="Line 261"/>
            <p:cNvSpPr>
              <a:spLocks noChangeShapeType="1"/>
            </p:cNvSpPr>
            <p:nvPr/>
          </p:nvSpPr>
          <p:spPr bwMode="auto">
            <a:xfrm>
              <a:off x="4141748" y="3280708"/>
              <a:ext cx="374862" cy="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8" name="Line 262"/>
            <p:cNvSpPr>
              <a:spLocks noChangeShapeType="1"/>
            </p:cNvSpPr>
            <p:nvPr/>
          </p:nvSpPr>
          <p:spPr bwMode="auto">
            <a:xfrm>
              <a:off x="7869546" y="3246500"/>
              <a:ext cx="374862" cy="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9" name="Text Box 263"/>
            <p:cNvSpPr txBox="1">
              <a:spLocks noChangeArrowheads="1"/>
            </p:cNvSpPr>
            <p:nvPr/>
          </p:nvSpPr>
          <p:spPr bwMode="auto">
            <a:xfrm>
              <a:off x="1187624" y="2924944"/>
              <a:ext cx="709115"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宋体" pitchFamily="2" charset="-122"/>
                  <a:cs typeface="宋体" pitchFamily="2" charset="-122"/>
                </a:rPr>
                <a:t>head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90" name="Text Box 264"/>
            <p:cNvSpPr txBox="1">
              <a:spLocks noChangeArrowheads="1"/>
            </p:cNvSpPr>
            <p:nvPr/>
          </p:nvSpPr>
          <p:spPr bwMode="auto">
            <a:xfrm>
              <a:off x="1907704" y="3717032"/>
              <a:ext cx="187431"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91" name="Line 265"/>
            <p:cNvSpPr>
              <a:spLocks noChangeShapeType="1"/>
            </p:cNvSpPr>
            <p:nvPr/>
          </p:nvSpPr>
          <p:spPr bwMode="auto">
            <a:xfrm>
              <a:off x="5251757" y="4146172"/>
              <a:ext cx="249908" cy="171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92" name="Text Box 266"/>
            <p:cNvSpPr txBox="1">
              <a:spLocks noChangeArrowheads="1"/>
            </p:cNvSpPr>
            <p:nvPr/>
          </p:nvSpPr>
          <p:spPr bwMode="auto">
            <a:xfrm>
              <a:off x="4716016" y="2996952"/>
              <a:ext cx="711314"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head</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93" name="Text Box 267"/>
            <p:cNvSpPr txBox="1">
              <a:spLocks noChangeArrowheads="1"/>
            </p:cNvSpPr>
            <p:nvPr/>
          </p:nvSpPr>
          <p:spPr bwMode="auto">
            <a:xfrm>
              <a:off x="5014344" y="3903295"/>
              <a:ext cx="187431"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宋体" pitchFamily="2" charset="-122"/>
                  <a:cs typeface="宋体" pitchFamily="2" charset="-122"/>
                </a:rPr>
                <a:t>s</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94" name="Freeform 268"/>
            <p:cNvSpPr>
              <a:spLocks/>
            </p:cNvSpPr>
            <p:nvPr/>
          </p:nvSpPr>
          <p:spPr bwMode="auto">
            <a:xfrm rot="3081732">
              <a:off x="5109483" y="3303045"/>
              <a:ext cx="663669" cy="517146"/>
            </a:xfrm>
            <a:custGeom>
              <a:avLst/>
              <a:gdLst>
                <a:gd name="T0" fmla="*/ 0 w 164"/>
                <a:gd name="T1" fmla="*/ 0 h 436"/>
                <a:gd name="T2" fmla="*/ 252 w 164"/>
                <a:gd name="T3" fmla="*/ 47 h 436"/>
                <a:gd name="T4" fmla="*/ 218 w 164"/>
                <a:gd name="T5" fmla="*/ 217 h 436"/>
                <a:gd name="T6" fmla="*/ 92 w 164"/>
                <a:gd name="T7" fmla="*/ 372 h 436"/>
                <a:gd name="T8" fmla="*/ 344 w 164"/>
                <a:gd name="T9" fmla="*/ 450 h 436"/>
                <a:gd name="T10" fmla="*/ 0 60000 65536"/>
                <a:gd name="T11" fmla="*/ 0 60000 65536"/>
                <a:gd name="T12" fmla="*/ 0 60000 65536"/>
                <a:gd name="T13" fmla="*/ 0 60000 65536"/>
                <a:gd name="T14" fmla="*/ 0 60000 65536"/>
                <a:gd name="connsiteX0" fmla="*/ 0 w 10000"/>
                <a:gd name="connsiteY0" fmla="*/ 0 h 10000"/>
                <a:gd name="connsiteX1" fmla="*/ 4067 w 10000"/>
                <a:gd name="connsiteY1" fmla="*/ 2659 h 10000"/>
                <a:gd name="connsiteX2" fmla="*/ 6341 w 10000"/>
                <a:gd name="connsiteY2" fmla="*/ 4817 h 10000"/>
                <a:gd name="connsiteX3" fmla="*/ 2683 w 10000"/>
                <a:gd name="connsiteY3" fmla="*/ 8257 h 10000"/>
                <a:gd name="connsiteX4" fmla="*/ 10000 w 10000"/>
                <a:gd name="connsiteY4" fmla="*/ 10000 h 10000"/>
                <a:gd name="connsiteX0" fmla="*/ 0 w 10000"/>
                <a:gd name="connsiteY0" fmla="*/ 0 h 11541"/>
                <a:gd name="connsiteX1" fmla="*/ 4067 w 10000"/>
                <a:gd name="connsiteY1" fmla="*/ 2659 h 11541"/>
                <a:gd name="connsiteX2" fmla="*/ 6341 w 10000"/>
                <a:gd name="connsiteY2" fmla="*/ 4817 h 11541"/>
                <a:gd name="connsiteX3" fmla="*/ 4835 w 10000"/>
                <a:gd name="connsiteY3" fmla="*/ 10670 h 11541"/>
                <a:gd name="connsiteX4" fmla="*/ 10000 w 10000"/>
                <a:gd name="connsiteY4" fmla="*/ 10000 h 11541"/>
                <a:gd name="connsiteX0" fmla="*/ 0 w 10000"/>
                <a:gd name="connsiteY0" fmla="*/ 0 h 10855"/>
                <a:gd name="connsiteX1" fmla="*/ 4067 w 10000"/>
                <a:gd name="connsiteY1" fmla="*/ 2659 h 10855"/>
                <a:gd name="connsiteX2" fmla="*/ 2921 w 10000"/>
                <a:gd name="connsiteY2" fmla="*/ 8890 h 10855"/>
                <a:gd name="connsiteX3" fmla="*/ 4835 w 10000"/>
                <a:gd name="connsiteY3" fmla="*/ 10670 h 10855"/>
                <a:gd name="connsiteX4" fmla="*/ 10000 w 10000"/>
                <a:gd name="connsiteY4" fmla="*/ 10000 h 10855"/>
                <a:gd name="connsiteX0" fmla="*/ 0 w 10000"/>
                <a:gd name="connsiteY0" fmla="*/ 0 h 10855"/>
                <a:gd name="connsiteX1" fmla="*/ 4067 w 10000"/>
                <a:gd name="connsiteY1" fmla="*/ 2659 h 10855"/>
                <a:gd name="connsiteX2" fmla="*/ 2921 w 10000"/>
                <a:gd name="connsiteY2" fmla="*/ 8890 h 10855"/>
                <a:gd name="connsiteX3" fmla="*/ 4835 w 10000"/>
                <a:gd name="connsiteY3" fmla="*/ 10670 h 10855"/>
                <a:gd name="connsiteX4" fmla="*/ 10000 w 10000"/>
                <a:gd name="connsiteY4" fmla="*/ 10000 h 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855">
                  <a:moveTo>
                    <a:pt x="0" y="0"/>
                  </a:moveTo>
                  <a:cubicBezTo>
                    <a:pt x="3110" y="115"/>
                    <a:pt x="3580" y="1177"/>
                    <a:pt x="4067" y="2659"/>
                  </a:cubicBezTo>
                  <a:cubicBezTo>
                    <a:pt x="4554" y="4141"/>
                    <a:pt x="2793" y="7555"/>
                    <a:pt x="2921" y="8890"/>
                  </a:cubicBezTo>
                  <a:cubicBezTo>
                    <a:pt x="3049" y="10225"/>
                    <a:pt x="3655" y="10485"/>
                    <a:pt x="4835" y="10670"/>
                  </a:cubicBezTo>
                  <a:cubicBezTo>
                    <a:pt x="6015" y="10855"/>
                    <a:pt x="8780" y="9702"/>
                    <a:pt x="10000" y="10000"/>
                  </a:cubicBezTo>
                </a:path>
              </a:pathLst>
            </a:custGeom>
            <a:noFill/>
            <a:ln w="9525">
              <a:solidFill>
                <a:srgbClr val="000000"/>
              </a:solidFill>
              <a:prstDash val="sysDash"/>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51227" name="Rectangle 27"/>
            <p:cNvSpPr>
              <a:spLocks noChangeArrowheads="1"/>
            </p:cNvSpPr>
            <p:nvPr/>
          </p:nvSpPr>
          <p:spPr bwMode="auto">
            <a:xfrm>
              <a:off x="1691680" y="4365104"/>
              <a:ext cx="594015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黑体" pitchFamily="49" charset="-122"/>
                  <a:ea typeface="黑体" pitchFamily="49" charset="-122"/>
                  <a:cs typeface="Times New Roman" pitchFamily="18" charset="0"/>
                </a:rPr>
                <a:t> </a:t>
              </a:r>
              <a:r>
                <a:rPr kumimoji="0" lang="en-US" altLang="zh-CN" sz="1200" b="0" i="0" u="none" strike="noStrike" cap="none" normalizeH="0" baseline="0" dirty="0" smtClean="0">
                  <a:ln>
                    <a:noFill/>
                  </a:ln>
                  <a:solidFill>
                    <a:srgbClr val="000000"/>
                  </a:solidFill>
                  <a:effectLst/>
                  <a:latin typeface="黑体" pitchFamily="49" charset="-122"/>
                  <a:ea typeface="黑体" pitchFamily="49" charset="-122"/>
                  <a:cs typeface="Times New Roman" pitchFamily="18" charset="0"/>
                </a:rPr>
                <a:t>(a) </a:t>
              </a:r>
              <a:r>
                <a:rPr kumimoji="0" lang="zh-CN" altLang="en-US" sz="1200" b="0" i="0" u="none" strike="noStrike" cap="none" normalizeH="0" baseline="0" dirty="0" smtClean="0">
                  <a:ln>
                    <a:noFill/>
                  </a:ln>
                  <a:solidFill>
                    <a:srgbClr val="000000"/>
                  </a:solidFill>
                  <a:effectLst/>
                  <a:latin typeface="黑体" pitchFamily="49" charset="-122"/>
                  <a:ea typeface="黑体" pitchFamily="49" charset="-122"/>
                  <a:cs typeface="Times New Roman" pitchFamily="18" charset="0"/>
                </a:rPr>
                <a:t>插入前的单链表                          </a:t>
              </a:r>
              <a:r>
                <a:rPr kumimoji="0" lang="en-US" altLang="zh-CN" sz="1200" b="0" i="0" u="none" strike="noStrike" cap="none" normalizeH="0" baseline="0" dirty="0" smtClean="0">
                  <a:ln>
                    <a:noFill/>
                  </a:ln>
                  <a:solidFill>
                    <a:srgbClr val="000000"/>
                  </a:solidFill>
                  <a:effectLst/>
                  <a:latin typeface="黑体" pitchFamily="49" charset="-122"/>
                  <a:ea typeface="黑体" pitchFamily="49" charset="-122"/>
                  <a:cs typeface="Times New Roman" pitchFamily="18" charset="0"/>
                </a:rPr>
                <a:t>(b) </a:t>
              </a:r>
              <a:r>
                <a:rPr kumimoji="0" lang="zh-CN" altLang="en-US" sz="1200" b="0" i="0" u="none" strike="noStrike" cap="none" normalizeH="0" baseline="0" dirty="0" smtClean="0">
                  <a:ln>
                    <a:noFill/>
                  </a:ln>
                  <a:solidFill>
                    <a:srgbClr val="000000"/>
                  </a:solidFill>
                  <a:effectLst/>
                  <a:latin typeface="黑体" pitchFamily="49" charset="-122"/>
                  <a:ea typeface="黑体" pitchFamily="49" charset="-122"/>
                  <a:cs typeface="Times New Roman" pitchFamily="18" charset="0"/>
                </a:rPr>
                <a:t>插入后的单链表</a:t>
              </a:r>
              <a:endParaRPr kumimoji="0" lang="zh-CN" altLang="en-US" sz="1200" b="0"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grpSp>
    </p:spTree>
    <p:extLst>
      <p:ext uri="{BB962C8B-B14F-4D97-AF65-F5344CB8AC3E}">
        <p14:creationId xmlns="" xmlns:p14="http://schemas.microsoft.com/office/powerpoint/2010/main" val="655157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268760"/>
            <a:ext cx="7520940" cy="3579849"/>
          </a:xfrm>
        </p:spPr>
        <p:txBody>
          <a:bodyPr/>
          <a:lstStyle/>
          <a:p>
            <a:r>
              <a:rPr lang="zh-CN" altLang="zh-CN" dirty="0"/>
              <a:t> （2）将结点d插入到某个结点之后，如插在b和c两个结点之间</a:t>
            </a:r>
            <a:r>
              <a:rPr lang="zh-CN" altLang="zh-CN" dirty="0" smtClean="0"/>
              <a:t>。</a:t>
            </a:r>
            <a:endParaRPr lang="zh-CN" altLang="en-US" dirty="0"/>
          </a:p>
        </p:txBody>
      </p:sp>
      <p:sp>
        <p:nvSpPr>
          <p:cNvPr id="4" name="矩形 3"/>
          <p:cNvSpPr/>
          <p:nvPr/>
        </p:nvSpPr>
        <p:spPr>
          <a:xfrm>
            <a:off x="1907704" y="5013176"/>
            <a:ext cx="4680520" cy="1200329"/>
          </a:xfrm>
          <a:prstGeom prst="rect">
            <a:avLst/>
          </a:prstGeom>
        </p:spPr>
        <p:txBody>
          <a:bodyPr wrap="square">
            <a:spAutoFit/>
          </a:bodyPr>
          <a:lstStyle/>
          <a:p>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指针</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的修改用语句描述为：</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 -&gt; next = p -&gt; next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p-&gt;next = s</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324100"/>
            <a:ext cx="8686800" cy="220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39013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136904" cy="5328000"/>
          </a:xfrm>
        </p:spPr>
        <p:txBody>
          <a:bodyPr>
            <a:noAutofit/>
          </a:bodyPr>
          <a:lstStyle/>
          <a:p>
            <a:pPr>
              <a:lnSpc>
                <a:spcPct val="130000"/>
              </a:lnSpc>
              <a:spcBef>
                <a:spcPts val="0"/>
              </a:spcBef>
            </a:pPr>
            <a:r>
              <a:rPr lang="zh-CN" altLang="zh-CN" dirty="0"/>
              <a:t>插入算法的实现如下</a:t>
            </a:r>
            <a:r>
              <a:rPr lang="zh-CN" altLang="zh-CN" dirty="0" smtClean="0"/>
              <a:t>：</a:t>
            </a:r>
            <a:endParaRPr lang="en-US" altLang="zh-CN" dirty="0" smtClean="0"/>
          </a:p>
          <a:p>
            <a:pPr>
              <a:lnSpc>
                <a:spcPct val="130000"/>
              </a:lnSpc>
              <a:spcBef>
                <a:spcPts val="0"/>
              </a:spcBef>
            </a:pPr>
            <a:r>
              <a:rPr lang="zh-CN" altLang="zh-CN" sz="2000" dirty="0" smtClean="0"/>
              <a:t>算法</a:t>
            </a:r>
            <a:r>
              <a:rPr lang="en-US" altLang="zh-CN" sz="2000" dirty="0" smtClean="0"/>
              <a:t>2.9</a:t>
            </a:r>
            <a:r>
              <a:rPr lang="zh-CN" altLang="zh-CN" sz="2000" dirty="0"/>
              <a:t>：</a:t>
            </a:r>
            <a:r>
              <a:rPr lang="zh-CN" altLang="zh-CN" sz="2000" dirty="0">
                <a:solidFill>
                  <a:srgbClr val="FF0000"/>
                </a:solidFill>
              </a:rPr>
              <a:t>插入</a:t>
            </a:r>
            <a:r>
              <a:rPr lang="zh-CN" altLang="zh-CN" sz="2000" dirty="0" smtClean="0">
                <a:solidFill>
                  <a:srgbClr val="FF0000"/>
                </a:solidFill>
              </a:rPr>
              <a:t>算法</a:t>
            </a:r>
            <a:r>
              <a:rPr lang="en-US" altLang="zh-CN" sz="2000" dirty="0" smtClean="0">
                <a:solidFill>
                  <a:srgbClr val="FF0000"/>
                </a:solidFill>
              </a:rPr>
              <a:t> </a:t>
            </a:r>
            <a:r>
              <a:rPr lang="zh-CN" altLang="en-US" sz="2000" dirty="0" smtClean="0"/>
              <a:t>（</a:t>
            </a:r>
            <a:r>
              <a:rPr lang="zh-CN" altLang="en-US" sz="2000" dirty="0" smtClean="0">
                <a:solidFill>
                  <a:srgbClr val="FF0000"/>
                </a:solidFill>
              </a:rPr>
              <a:t>思考：头上插入、尾部插入算法？</a:t>
            </a:r>
            <a:r>
              <a:rPr lang="zh-CN" altLang="en-US" sz="2000" dirty="0" smtClean="0"/>
              <a:t>）</a:t>
            </a:r>
            <a:endParaRPr lang="en-US" altLang="zh-CN" sz="2000" dirty="0" smtClean="0"/>
          </a:p>
          <a:p>
            <a:pPr>
              <a:lnSpc>
                <a:spcPct val="130000"/>
              </a:lnSpc>
              <a:spcBef>
                <a:spcPts val="0"/>
              </a:spcBef>
            </a:pPr>
            <a:r>
              <a:rPr lang="en-US" sz="2000" b="0" dirty="0" smtClean="0"/>
              <a:t>//</a:t>
            </a:r>
            <a:r>
              <a:rPr lang="zh-CN" altLang="en-US" sz="2000" b="0" dirty="0" smtClean="0">
                <a:solidFill>
                  <a:srgbClr val="FF0000"/>
                </a:solidFill>
              </a:rPr>
              <a:t>在当前结点之后插入结点</a:t>
            </a:r>
            <a:r>
              <a:rPr lang="en-US" sz="2000" b="0" dirty="0" smtClean="0">
                <a:solidFill>
                  <a:srgbClr val="FF0000"/>
                </a:solidFill>
              </a:rPr>
              <a:t>x</a:t>
            </a:r>
            <a:endParaRPr lang="zh-CN" altLang="zh-CN" sz="2000" dirty="0"/>
          </a:p>
          <a:p>
            <a:r>
              <a:rPr lang="en-US" sz="1600" b="0" dirty="0" err="1" smtClean="0">
                <a:latin typeface="+mj-ea"/>
                <a:ea typeface="+mj-ea"/>
              </a:rPr>
              <a:t>int</a:t>
            </a:r>
            <a:r>
              <a:rPr lang="en-US" sz="1600" b="0" dirty="0" smtClean="0">
                <a:latin typeface="+mj-ea"/>
                <a:ea typeface="+mj-ea"/>
              </a:rPr>
              <a:t>    Insert (</a:t>
            </a:r>
            <a:r>
              <a:rPr lang="en-US" altLang="zh-CN" sz="1600" b="0" dirty="0" err="1" smtClean="0">
                <a:latin typeface="+mj-ea"/>
                <a:ea typeface="+mj-ea"/>
              </a:rPr>
              <a:t>LinkList</a:t>
            </a:r>
            <a:r>
              <a:rPr lang="en-US" altLang="zh-CN" sz="1600" b="0" dirty="0" smtClean="0">
                <a:latin typeface="+mj-ea"/>
                <a:ea typeface="+mj-ea"/>
              </a:rPr>
              <a:t> *</a:t>
            </a:r>
            <a:r>
              <a:rPr lang="en-US" altLang="zh-CN" sz="1600" b="0" dirty="0" err="1" smtClean="0">
                <a:latin typeface="+mj-ea"/>
                <a:ea typeface="+mj-ea"/>
              </a:rPr>
              <a:t>curr</a:t>
            </a:r>
            <a:r>
              <a:rPr lang="en-US" altLang="zh-CN" sz="1600" b="0" dirty="0" smtClean="0">
                <a:latin typeface="+mj-ea"/>
                <a:ea typeface="+mj-ea"/>
              </a:rPr>
              <a:t>, </a:t>
            </a:r>
            <a:r>
              <a:rPr lang="en-US" sz="1600" b="0" dirty="0" smtClean="0">
                <a:latin typeface="+mj-ea"/>
                <a:ea typeface="+mj-ea"/>
              </a:rPr>
              <a:t> </a:t>
            </a:r>
            <a:r>
              <a:rPr lang="en-US" sz="1600" b="0" dirty="0" err="1" smtClean="0">
                <a:latin typeface="+mj-ea"/>
                <a:ea typeface="+mj-ea"/>
              </a:rPr>
              <a:t>ElemType</a:t>
            </a:r>
            <a:r>
              <a:rPr lang="en-US" sz="1600" b="0" dirty="0" smtClean="0">
                <a:latin typeface="+mj-ea"/>
                <a:ea typeface="+mj-ea"/>
              </a:rPr>
              <a:t> x){</a:t>
            </a:r>
            <a:endParaRPr lang="zh-CN" altLang="en-US" sz="1600" b="0" dirty="0" smtClean="0">
              <a:solidFill>
                <a:srgbClr val="FF0000"/>
              </a:solidFill>
              <a:latin typeface="+mj-ea"/>
              <a:ea typeface="+mj-ea"/>
            </a:endParaRPr>
          </a:p>
          <a:p>
            <a:pPr>
              <a:lnSpc>
                <a:spcPct val="90000"/>
              </a:lnSpc>
            </a:pPr>
            <a:r>
              <a:rPr lang="en-US" altLang="zh-CN" sz="1600" b="0" dirty="0" smtClean="0">
                <a:latin typeface="+mj-ea"/>
                <a:ea typeface="+mj-ea"/>
              </a:rPr>
              <a:t>     </a:t>
            </a:r>
            <a:r>
              <a:rPr lang="en-US" altLang="zh-CN" sz="1600" b="0" dirty="0" err="1" smtClean="0">
                <a:latin typeface="+mj-ea"/>
                <a:ea typeface="+mj-ea"/>
              </a:rPr>
              <a:t>LinkList</a:t>
            </a:r>
            <a:r>
              <a:rPr lang="en-US" altLang="zh-CN" sz="1600" b="0" dirty="0" smtClean="0">
                <a:latin typeface="+mj-ea"/>
                <a:ea typeface="+mj-ea"/>
              </a:rPr>
              <a:t>   *s;</a:t>
            </a:r>
          </a:p>
          <a:p>
            <a:pPr>
              <a:lnSpc>
                <a:spcPct val="90000"/>
              </a:lnSpc>
            </a:pPr>
            <a:r>
              <a:rPr lang="en-US" altLang="zh-CN" sz="1600" b="0" dirty="0" smtClean="0">
                <a:latin typeface="+mj-ea"/>
                <a:ea typeface="+mj-ea"/>
              </a:rPr>
              <a:t>     if(new(s, 1) == NULL){</a:t>
            </a:r>
          </a:p>
          <a:p>
            <a:pPr>
              <a:lnSpc>
                <a:spcPct val="90000"/>
              </a:lnSpc>
            </a:pPr>
            <a:r>
              <a:rPr lang="en-US" altLang="zh-CN" sz="1600" b="0" dirty="0" smtClean="0">
                <a:latin typeface="+mj-ea"/>
                <a:ea typeface="+mj-ea"/>
              </a:rPr>
              <a:t>        </a:t>
            </a:r>
            <a:r>
              <a:rPr lang="en-US" altLang="zh-CN" sz="1600" b="0" dirty="0" err="1" smtClean="0">
                <a:latin typeface="+mj-ea"/>
                <a:ea typeface="+mj-ea"/>
              </a:rPr>
              <a:t>printf</a:t>
            </a:r>
            <a:r>
              <a:rPr lang="en-US" altLang="zh-CN" sz="1600" b="0" dirty="0" smtClean="0">
                <a:latin typeface="+mj-ea"/>
                <a:ea typeface="+mj-ea"/>
              </a:rPr>
              <a:t>(“</a:t>
            </a:r>
            <a:r>
              <a:rPr lang="zh-CN" altLang="en-US" sz="1600" b="0" dirty="0" smtClean="0">
                <a:latin typeface="+mj-ea"/>
                <a:ea typeface="+mj-ea"/>
              </a:rPr>
              <a:t>没有足够的空间！”</a:t>
            </a:r>
            <a:r>
              <a:rPr lang="en-US" altLang="zh-CN" sz="1600" b="0" dirty="0" smtClean="0">
                <a:latin typeface="+mj-ea"/>
                <a:ea typeface="+mj-ea"/>
              </a:rPr>
              <a:t>)</a:t>
            </a:r>
            <a:r>
              <a:rPr lang="zh-CN" altLang="en-US" sz="1600" b="0" dirty="0" smtClean="0">
                <a:latin typeface="+mj-ea"/>
                <a:ea typeface="+mj-ea"/>
              </a:rPr>
              <a:t>；</a:t>
            </a:r>
            <a:endParaRPr lang="en-US" altLang="zh-CN" sz="1600" b="0" dirty="0" smtClean="0">
              <a:latin typeface="+mj-ea"/>
              <a:ea typeface="+mj-ea"/>
            </a:endParaRPr>
          </a:p>
          <a:p>
            <a:pPr>
              <a:lnSpc>
                <a:spcPct val="90000"/>
              </a:lnSpc>
            </a:pPr>
            <a:r>
              <a:rPr lang="en-US" altLang="zh-CN" sz="1600" b="0" dirty="0" smtClean="0">
                <a:latin typeface="+mj-ea"/>
                <a:ea typeface="+mj-ea"/>
              </a:rPr>
              <a:t>        return( -1 )</a:t>
            </a:r>
            <a:r>
              <a:rPr lang="zh-CN" altLang="en-US" sz="1600" b="0" dirty="0" smtClean="0">
                <a:latin typeface="+mj-ea"/>
                <a:ea typeface="+mj-ea"/>
              </a:rPr>
              <a:t>；</a:t>
            </a:r>
          </a:p>
          <a:p>
            <a:pPr>
              <a:lnSpc>
                <a:spcPct val="90000"/>
              </a:lnSpc>
            </a:pPr>
            <a:r>
              <a:rPr lang="zh-CN" altLang="en-US" sz="1600" b="0" dirty="0" smtClean="0">
                <a:latin typeface="+mj-ea"/>
                <a:ea typeface="+mj-ea"/>
              </a:rPr>
              <a:t>      </a:t>
            </a:r>
            <a:r>
              <a:rPr lang="en-US" altLang="zh-CN" sz="1600" b="0" dirty="0" smtClean="0">
                <a:latin typeface="+mj-ea"/>
                <a:ea typeface="+mj-ea"/>
              </a:rPr>
              <a:t>}</a:t>
            </a:r>
            <a:endParaRPr lang="zh-CN" altLang="en-US" sz="1600" b="0" dirty="0" smtClean="0">
              <a:latin typeface="+mj-ea"/>
              <a:ea typeface="+mj-ea"/>
            </a:endParaRPr>
          </a:p>
          <a:p>
            <a:pPr>
              <a:lnSpc>
                <a:spcPct val="100000"/>
              </a:lnSpc>
            </a:pPr>
            <a:r>
              <a:rPr lang="en-US" sz="1600" b="0" dirty="0" smtClean="0">
                <a:latin typeface="+mj-ea"/>
                <a:ea typeface="+mj-ea"/>
              </a:rPr>
              <a:t>  	s-&gt;element = x;</a:t>
            </a:r>
            <a:endParaRPr lang="zh-CN" altLang="en-US" sz="1600" b="0" dirty="0" smtClean="0">
              <a:latin typeface="+mj-ea"/>
              <a:ea typeface="+mj-ea"/>
            </a:endParaRPr>
          </a:p>
          <a:p>
            <a:pPr>
              <a:lnSpc>
                <a:spcPct val="100000"/>
              </a:lnSpc>
            </a:pPr>
            <a:r>
              <a:rPr lang="en-US" sz="1600" b="0" dirty="0" smtClean="0">
                <a:latin typeface="+mj-ea"/>
                <a:ea typeface="+mj-ea"/>
              </a:rPr>
              <a:t>  	s-&gt; next = </a:t>
            </a:r>
            <a:r>
              <a:rPr lang="en-US" sz="1600" b="0" dirty="0" err="1" smtClean="0">
                <a:latin typeface="+mj-ea"/>
                <a:ea typeface="+mj-ea"/>
              </a:rPr>
              <a:t>curr</a:t>
            </a:r>
            <a:r>
              <a:rPr lang="en-US" sz="1600" b="0" dirty="0" smtClean="0">
                <a:latin typeface="+mj-ea"/>
                <a:ea typeface="+mj-ea"/>
              </a:rPr>
              <a:t>-&gt; next;</a:t>
            </a:r>
            <a:endParaRPr lang="zh-CN" altLang="en-US" sz="1600" b="0" dirty="0" smtClean="0">
              <a:latin typeface="+mj-ea"/>
              <a:ea typeface="+mj-ea"/>
            </a:endParaRPr>
          </a:p>
          <a:p>
            <a:pPr>
              <a:lnSpc>
                <a:spcPct val="100000"/>
              </a:lnSpc>
            </a:pPr>
            <a:r>
              <a:rPr lang="en-US" sz="1600" b="0" dirty="0" smtClean="0">
                <a:latin typeface="+mj-ea"/>
                <a:ea typeface="+mj-ea"/>
              </a:rPr>
              <a:t>  	</a:t>
            </a:r>
            <a:r>
              <a:rPr lang="en-US" sz="1600" b="0" dirty="0" err="1" smtClean="0">
                <a:latin typeface="+mj-ea"/>
                <a:ea typeface="+mj-ea"/>
              </a:rPr>
              <a:t>curr</a:t>
            </a:r>
            <a:r>
              <a:rPr lang="en-US" sz="1600" b="0" dirty="0" smtClean="0">
                <a:latin typeface="+mj-ea"/>
                <a:ea typeface="+mj-ea"/>
              </a:rPr>
              <a:t>-&gt; next = s;</a:t>
            </a:r>
            <a:endParaRPr lang="zh-CN" altLang="en-US" sz="1600" b="0" dirty="0" smtClean="0">
              <a:latin typeface="+mj-ea"/>
              <a:ea typeface="+mj-ea"/>
            </a:endParaRPr>
          </a:p>
          <a:p>
            <a:pPr>
              <a:lnSpc>
                <a:spcPct val="100000"/>
              </a:lnSpc>
            </a:pPr>
            <a:r>
              <a:rPr lang="en-US" sz="1600" b="0" dirty="0" smtClean="0">
                <a:latin typeface="+mj-ea"/>
                <a:ea typeface="+mj-ea"/>
              </a:rPr>
              <a:t>	return(0);</a:t>
            </a:r>
            <a:endParaRPr lang="zh-CN" altLang="en-US" sz="1600" b="0" dirty="0" smtClean="0">
              <a:latin typeface="+mj-ea"/>
              <a:ea typeface="+mj-ea"/>
            </a:endParaRPr>
          </a:p>
          <a:p>
            <a:r>
              <a:rPr lang="en-US" sz="1600" b="0" dirty="0" smtClean="0">
                <a:latin typeface="+mj-ea"/>
                <a:ea typeface="+mj-ea"/>
              </a:rPr>
              <a:t>}</a:t>
            </a:r>
            <a:endParaRPr lang="zh-CN" altLang="zh-CN" sz="1600" b="0" dirty="0">
              <a:latin typeface="+mj-ea"/>
              <a:ea typeface="+mj-ea"/>
            </a:endParaRPr>
          </a:p>
        </p:txBody>
      </p:sp>
    </p:spTree>
    <p:extLst>
      <p:ext uri="{BB962C8B-B14F-4D97-AF65-F5344CB8AC3E}">
        <p14:creationId xmlns="" xmlns:p14="http://schemas.microsoft.com/office/powerpoint/2010/main" val="39131087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908720"/>
            <a:ext cx="7520940" cy="548640"/>
          </a:xfrm>
        </p:spPr>
        <p:txBody>
          <a:bodyPr/>
          <a:lstStyle/>
          <a:p>
            <a:r>
              <a:rPr lang="en-US" altLang="zh-CN" dirty="0" smtClean="0"/>
              <a:t>4</a:t>
            </a:r>
            <a:r>
              <a:rPr lang="zh-CN" altLang="zh-CN" dirty="0" smtClean="0"/>
              <a:t>. </a:t>
            </a:r>
            <a:r>
              <a:rPr lang="zh-CN" altLang="zh-CN" dirty="0">
                <a:solidFill>
                  <a:srgbClr val="FF0000"/>
                </a:solidFill>
              </a:rPr>
              <a:t>单链表的删除</a:t>
            </a:r>
            <a:endParaRPr lang="zh-CN" altLang="en-US" dirty="0">
              <a:solidFill>
                <a:srgbClr val="FF0000"/>
              </a:solidFill>
            </a:endParaRPr>
          </a:p>
        </p:txBody>
      </p:sp>
      <p:sp>
        <p:nvSpPr>
          <p:cNvPr id="3" name="内容占位符 2"/>
          <p:cNvSpPr>
            <a:spLocks noGrp="1"/>
          </p:cNvSpPr>
          <p:nvPr>
            <p:ph idx="1"/>
          </p:nvPr>
        </p:nvSpPr>
        <p:spPr>
          <a:xfrm>
            <a:off x="179512" y="1916832"/>
            <a:ext cx="4392488" cy="4248472"/>
          </a:xfrm>
        </p:spPr>
        <p:txBody>
          <a:bodyPr>
            <a:noAutofit/>
          </a:bodyPr>
          <a:lstStyle/>
          <a:p>
            <a:pPr>
              <a:buFont typeface="Arial" pitchFamily="34" charset="0"/>
              <a:buChar char="•"/>
            </a:pPr>
            <a:r>
              <a:rPr lang="zh-CN" altLang="zh-CN" b="0" dirty="0" smtClean="0">
                <a:latin typeface="+mn-ea"/>
                <a:ea typeface="+mn-ea"/>
              </a:rPr>
              <a:t>如</a:t>
            </a:r>
            <a:r>
              <a:rPr lang="zh-CN" altLang="zh-CN" b="0" dirty="0">
                <a:latin typeface="+mn-ea"/>
                <a:ea typeface="+mn-ea"/>
              </a:rPr>
              <a:t>要</a:t>
            </a:r>
            <a:r>
              <a:rPr lang="zh-CN" altLang="zh-CN" b="0" dirty="0" smtClean="0">
                <a:latin typeface="+mn-ea"/>
                <a:ea typeface="+mn-ea"/>
              </a:rPr>
              <a:t>删除图中</a:t>
            </a:r>
            <a:r>
              <a:rPr lang="zh-CN" altLang="zh-CN" b="0" dirty="0">
                <a:latin typeface="+mn-ea"/>
                <a:ea typeface="+mn-ea"/>
              </a:rPr>
              <a:t>结点b，仅需修改结点a中的指针域即可</a:t>
            </a:r>
            <a:r>
              <a:rPr lang="zh-CN" altLang="zh-CN" b="0" dirty="0" smtClean="0">
                <a:latin typeface="+mn-ea"/>
                <a:ea typeface="+mn-ea"/>
              </a:rPr>
              <a:t>。</a:t>
            </a:r>
            <a:endParaRPr lang="en-US" altLang="zh-CN" b="0" dirty="0" smtClean="0">
              <a:latin typeface="+mn-ea"/>
              <a:ea typeface="+mn-ea"/>
            </a:endParaRPr>
          </a:p>
          <a:p>
            <a:pPr>
              <a:buFont typeface="Arial" pitchFamily="34" charset="0"/>
              <a:buChar char="•"/>
            </a:pPr>
            <a:r>
              <a:rPr lang="zh-CN" altLang="zh-CN" b="0" dirty="0" smtClean="0">
                <a:latin typeface="+mn-ea"/>
                <a:ea typeface="+mn-ea"/>
              </a:rPr>
              <a:t>如果</a:t>
            </a:r>
            <a:r>
              <a:rPr lang="zh-CN" altLang="zh-CN" b="0" dirty="0">
                <a:latin typeface="+mn-ea"/>
                <a:ea typeface="+mn-ea"/>
              </a:rPr>
              <a:t>指针p指向元素值为a的结点，则修改指针的语句为</a:t>
            </a:r>
            <a:r>
              <a:rPr lang="zh-CN" altLang="zh-CN" b="0" dirty="0" smtClean="0"/>
              <a:t>：</a:t>
            </a:r>
            <a:endParaRPr lang="en-US" altLang="zh-CN" b="0" dirty="0" smtClean="0"/>
          </a:p>
          <a:p>
            <a:r>
              <a:rPr lang="en-US" altLang="zh-CN" b="0" dirty="0" smtClean="0"/>
              <a:t>	</a:t>
            </a:r>
            <a:r>
              <a:rPr lang="en-US" altLang="zh-CN" dirty="0" smtClean="0"/>
              <a:t>q = p-&gt; next;</a:t>
            </a:r>
          </a:p>
          <a:p>
            <a:r>
              <a:rPr lang="en-US" altLang="zh-CN" dirty="0" smtClean="0"/>
              <a:t>     p-</a:t>
            </a:r>
            <a:r>
              <a:rPr lang="en-US" altLang="zh-CN" dirty="0"/>
              <a:t>&gt; </a:t>
            </a:r>
            <a:r>
              <a:rPr lang="en-US" altLang="zh-CN" dirty="0" smtClean="0"/>
              <a:t>next = p-</a:t>
            </a:r>
            <a:r>
              <a:rPr lang="en-US" altLang="zh-CN" dirty="0"/>
              <a:t>&gt; next-&gt; next</a:t>
            </a:r>
            <a:r>
              <a:rPr lang="zh-CN" altLang="zh-CN" dirty="0" smtClean="0"/>
              <a:t>；</a:t>
            </a:r>
            <a:endParaRPr lang="en-US" altLang="zh-CN" dirty="0" smtClean="0"/>
          </a:p>
          <a:p>
            <a:r>
              <a:rPr lang="en-US" altLang="zh-CN" dirty="0" smtClean="0"/>
              <a:t>	</a:t>
            </a:r>
            <a:r>
              <a:rPr lang="zh-CN" altLang="en-US" dirty="0" smtClean="0"/>
              <a:t>或</a:t>
            </a:r>
            <a:r>
              <a:rPr lang="en-US" altLang="zh-CN" dirty="0" smtClean="0"/>
              <a:t>p-&gt; next = q-&gt; next</a:t>
            </a:r>
            <a:r>
              <a:rPr lang="zh-CN" altLang="zh-CN" dirty="0" smtClean="0"/>
              <a:t>； </a:t>
            </a:r>
            <a:r>
              <a:rPr lang="en-US" altLang="zh-CN" dirty="0" smtClean="0"/>
              <a:t>	 </a:t>
            </a:r>
          </a:p>
          <a:p>
            <a:r>
              <a:rPr lang="en-US" altLang="zh-CN" dirty="0" smtClean="0"/>
              <a:t>	free(q);</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29" name="Object 1"/>
          <p:cNvGraphicFramePr>
            <a:graphicFrameLocks noChangeAspect="1"/>
          </p:cNvGraphicFramePr>
          <p:nvPr/>
        </p:nvGraphicFramePr>
        <p:xfrm>
          <a:off x="4572000" y="1857364"/>
          <a:ext cx="4357686" cy="1419853"/>
        </p:xfrm>
        <a:graphic>
          <a:graphicData uri="http://schemas.openxmlformats.org/presentationml/2006/ole">
            <p:oleObj spid="_x0000_s80910" r:id="rId3" imgW="4654685" imgH="1063745" progId="">
              <p:embed/>
            </p:oleObj>
          </a:graphicData>
        </a:graphic>
      </p:graphicFrame>
      <p:sp>
        <p:nvSpPr>
          <p:cNvPr id="48131" name="Rectangle 3"/>
          <p:cNvSpPr>
            <a:spLocks noChangeArrowheads="1"/>
          </p:cNvSpPr>
          <p:nvPr/>
        </p:nvSpPr>
        <p:spPr bwMode="auto">
          <a:xfrm>
            <a:off x="5148064" y="2855694"/>
            <a:ext cx="399593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 </a:t>
            </a:r>
            <a:r>
              <a:rPr kumimoji="0" lang="zh-CN" sz="12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删除前的单链表</a:t>
            </a:r>
            <a:endParaRPr kumimoji="0" lang="zh-CN" sz="1200" b="0"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2" name="Object 4"/>
          <p:cNvGraphicFramePr>
            <a:graphicFrameLocks noChangeAspect="1"/>
          </p:cNvGraphicFramePr>
          <p:nvPr/>
        </p:nvGraphicFramePr>
        <p:xfrm>
          <a:off x="4929190" y="4077072"/>
          <a:ext cx="4000528" cy="1296144"/>
        </p:xfrm>
        <a:graphic>
          <a:graphicData uri="http://schemas.openxmlformats.org/presentationml/2006/ole">
            <p:oleObj spid="_x0000_s80911" r:id="rId4" imgW="3921328" imgH="1099868" progId="">
              <p:embed/>
            </p:oleObj>
          </a:graphicData>
        </a:graphic>
      </p:graphicFrame>
      <p:sp>
        <p:nvSpPr>
          <p:cNvPr id="48134" name="Rectangle 6"/>
          <p:cNvSpPr>
            <a:spLocks noChangeArrowheads="1"/>
          </p:cNvSpPr>
          <p:nvPr/>
        </p:nvSpPr>
        <p:spPr bwMode="auto">
          <a:xfrm>
            <a:off x="4716016" y="5015934"/>
            <a:ext cx="421196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(b) </a:t>
            </a:r>
            <a:r>
              <a:rPr kumimoji="0" lang="zh-CN" sz="12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删除后的单链表</a:t>
            </a:r>
            <a:endParaRPr kumimoji="0" lang="zh-CN" sz="1200" b="0"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Tree>
    <p:extLst>
      <p:ext uri="{BB962C8B-B14F-4D97-AF65-F5344CB8AC3E}">
        <p14:creationId xmlns="" xmlns:p14="http://schemas.microsoft.com/office/powerpoint/2010/main" val="1570082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785794"/>
            <a:ext cx="7358114" cy="4878874"/>
          </a:xfrm>
        </p:spPr>
        <p:txBody>
          <a:bodyPr>
            <a:noAutofit/>
          </a:bodyPr>
          <a:lstStyle/>
          <a:p>
            <a:pPr>
              <a:spcBef>
                <a:spcPts val="0"/>
              </a:spcBef>
            </a:pPr>
            <a:r>
              <a:rPr lang="zh-CN" altLang="zh-CN" dirty="0"/>
              <a:t>单链表的删除算法如下</a:t>
            </a:r>
            <a:r>
              <a:rPr lang="zh-CN" altLang="zh-CN" dirty="0" smtClean="0"/>
              <a:t>：</a:t>
            </a:r>
            <a:endParaRPr lang="en-US" altLang="zh-CN" dirty="0" smtClean="0"/>
          </a:p>
          <a:p>
            <a:pPr>
              <a:spcBef>
                <a:spcPts val="0"/>
              </a:spcBef>
            </a:pPr>
            <a:r>
              <a:rPr lang="zh-CN" altLang="zh-CN" dirty="0" smtClean="0"/>
              <a:t>算法</a:t>
            </a:r>
            <a:r>
              <a:rPr lang="en-US" altLang="zh-CN" dirty="0" smtClean="0"/>
              <a:t>2.10</a:t>
            </a:r>
            <a:r>
              <a:rPr lang="zh-CN" altLang="zh-CN" dirty="0"/>
              <a:t>：</a:t>
            </a:r>
            <a:r>
              <a:rPr lang="zh-CN" altLang="zh-CN" dirty="0">
                <a:solidFill>
                  <a:srgbClr val="FF0000"/>
                </a:solidFill>
              </a:rPr>
              <a:t>单链表的</a:t>
            </a:r>
            <a:r>
              <a:rPr lang="zh-CN" altLang="zh-CN" dirty="0" smtClean="0">
                <a:solidFill>
                  <a:srgbClr val="FF0000"/>
                </a:solidFill>
              </a:rPr>
              <a:t>删除</a:t>
            </a:r>
            <a:r>
              <a:rPr lang="zh-CN" altLang="en-US" dirty="0" smtClean="0">
                <a:solidFill>
                  <a:srgbClr val="FF0000"/>
                </a:solidFill>
              </a:rPr>
              <a:t>（思考：删除首元素？）</a:t>
            </a:r>
            <a:endParaRPr lang="en-US" altLang="zh-CN" dirty="0" smtClean="0">
              <a:solidFill>
                <a:srgbClr val="FF0000"/>
              </a:solidFill>
            </a:endParaRPr>
          </a:p>
          <a:p>
            <a:pPr>
              <a:spcBef>
                <a:spcPts val="0"/>
              </a:spcBef>
            </a:pPr>
            <a:endParaRPr lang="zh-CN" altLang="zh-CN" dirty="0">
              <a:solidFill>
                <a:srgbClr val="FF0000"/>
              </a:solidFill>
            </a:endParaRPr>
          </a:p>
          <a:p>
            <a:pPr>
              <a:spcBef>
                <a:spcPts val="0"/>
              </a:spcBef>
            </a:pPr>
            <a:r>
              <a:rPr lang="en-US" sz="2000" b="0" dirty="0" smtClean="0">
                <a:latin typeface="+mj-ea"/>
              </a:rPr>
              <a:t>// </a:t>
            </a:r>
            <a:r>
              <a:rPr lang="zh-CN" altLang="en-US" sz="2000" b="0" dirty="0" smtClean="0">
                <a:latin typeface="+mj-ea"/>
              </a:rPr>
              <a:t>删除当前结点之后的元素</a:t>
            </a:r>
            <a:endParaRPr lang="en-US" sz="2000" b="0" dirty="0" smtClean="0">
              <a:latin typeface="+mj-ea"/>
              <a:ea typeface="+mj-ea"/>
            </a:endParaRPr>
          </a:p>
          <a:p>
            <a:pPr>
              <a:spcBef>
                <a:spcPts val="0"/>
              </a:spcBef>
            </a:pPr>
            <a:r>
              <a:rPr lang="en-US" sz="2000" b="0" dirty="0" err="1" smtClean="0">
                <a:latin typeface="+mj-ea"/>
                <a:ea typeface="+mj-ea"/>
              </a:rPr>
              <a:t>int</a:t>
            </a:r>
            <a:r>
              <a:rPr lang="en-US" sz="2000" b="0" dirty="0" smtClean="0">
                <a:latin typeface="+mj-ea"/>
                <a:ea typeface="+mj-ea"/>
              </a:rPr>
              <a:t>     remove( </a:t>
            </a:r>
            <a:r>
              <a:rPr lang="en-US" sz="2000" b="0" dirty="0" err="1" smtClean="0">
                <a:latin typeface="+mj-ea"/>
                <a:ea typeface="+mj-ea"/>
              </a:rPr>
              <a:t>ElemType</a:t>
            </a:r>
            <a:r>
              <a:rPr lang="en-US" sz="2000" b="0" dirty="0" smtClean="0">
                <a:latin typeface="+mj-ea"/>
                <a:ea typeface="+mj-ea"/>
              </a:rPr>
              <a:t>   e, </a:t>
            </a:r>
            <a:r>
              <a:rPr lang="en-US" altLang="zh-CN" sz="2000" b="0" dirty="0" err="1" smtClean="0">
                <a:latin typeface="+mj-ea"/>
                <a:ea typeface="+mj-ea"/>
              </a:rPr>
              <a:t>LinkList</a:t>
            </a:r>
            <a:r>
              <a:rPr lang="en-US" altLang="zh-CN" sz="2000" b="0" dirty="0" smtClean="0">
                <a:latin typeface="+mj-ea"/>
                <a:ea typeface="+mj-ea"/>
              </a:rPr>
              <a:t> *</a:t>
            </a:r>
            <a:r>
              <a:rPr lang="en-US" sz="2000" b="0" dirty="0" err="1" smtClean="0">
                <a:latin typeface="+mj-ea"/>
                <a:ea typeface="+mj-ea"/>
              </a:rPr>
              <a:t>curr</a:t>
            </a:r>
            <a:r>
              <a:rPr lang="en-US" sz="2000" b="0" dirty="0" smtClean="0">
                <a:latin typeface="+mj-ea"/>
                <a:ea typeface="+mj-ea"/>
              </a:rPr>
              <a:t> ) {              </a:t>
            </a:r>
            <a:endParaRPr lang="zh-CN" altLang="en-US" sz="2000" b="0" dirty="0" smtClean="0">
              <a:latin typeface="+mj-ea"/>
              <a:ea typeface="+mj-ea"/>
            </a:endParaRPr>
          </a:p>
          <a:p>
            <a:pPr>
              <a:spcBef>
                <a:spcPts val="0"/>
              </a:spcBef>
            </a:pPr>
            <a:r>
              <a:rPr lang="en-US" sz="2000" b="0" dirty="0" smtClean="0">
                <a:latin typeface="+mj-ea"/>
                <a:ea typeface="+mj-ea"/>
              </a:rPr>
              <a:t>	if ( </a:t>
            </a:r>
            <a:r>
              <a:rPr lang="en-US" sz="2000" b="0" dirty="0" err="1" smtClean="0">
                <a:latin typeface="+mj-ea"/>
                <a:ea typeface="+mj-ea"/>
              </a:rPr>
              <a:t>curr</a:t>
            </a:r>
            <a:r>
              <a:rPr lang="en-US" sz="2000" b="0" dirty="0" smtClean="0">
                <a:latin typeface="+mj-ea"/>
                <a:ea typeface="+mj-ea"/>
              </a:rPr>
              <a:t>-&gt;next == NULL) return(-1);        // </a:t>
            </a:r>
            <a:r>
              <a:rPr lang="zh-CN" altLang="en-US" sz="2000" b="0" dirty="0" smtClean="0">
                <a:latin typeface="+mj-ea"/>
                <a:ea typeface="+mj-ea"/>
              </a:rPr>
              <a:t>返回失败</a:t>
            </a:r>
          </a:p>
          <a:p>
            <a:pPr>
              <a:spcBef>
                <a:spcPts val="0"/>
              </a:spcBef>
            </a:pPr>
            <a:r>
              <a:rPr lang="en-US" sz="2000" b="0" dirty="0" smtClean="0">
                <a:latin typeface="+mj-ea"/>
                <a:ea typeface="+mj-ea"/>
              </a:rPr>
              <a:t>	</a:t>
            </a:r>
            <a:r>
              <a:rPr lang="en-US" altLang="zh-CN" sz="2000" b="0" dirty="0" smtClean="0">
                <a:latin typeface="+mj-ea"/>
              </a:rPr>
              <a:t> </a:t>
            </a:r>
            <a:r>
              <a:rPr lang="en-US" altLang="zh-CN" sz="2000" b="0" dirty="0" err="1" smtClean="0">
                <a:latin typeface="+mj-ea"/>
              </a:rPr>
              <a:t>LinkList</a:t>
            </a:r>
            <a:r>
              <a:rPr lang="en-US" altLang="zh-CN" sz="2000" b="0" dirty="0" smtClean="0">
                <a:latin typeface="+mj-ea"/>
              </a:rPr>
              <a:t>  </a:t>
            </a:r>
            <a:r>
              <a:rPr lang="en-US" sz="2000" b="0" dirty="0" smtClean="0">
                <a:latin typeface="+mj-ea"/>
                <a:ea typeface="+mj-ea"/>
              </a:rPr>
              <a:t>*q = </a:t>
            </a:r>
            <a:r>
              <a:rPr lang="en-US" sz="2000" b="0" dirty="0" err="1" smtClean="0">
                <a:latin typeface="+mj-ea"/>
                <a:ea typeface="+mj-ea"/>
              </a:rPr>
              <a:t>curr</a:t>
            </a:r>
            <a:r>
              <a:rPr lang="en-US" sz="2000" b="0" dirty="0" smtClean="0">
                <a:latin typeface="+mj-ea"/>
                <a:ea typeface="+mj-ea"/>
              </a:rPr>
              <a:t>-&gt;next;                       // </a:t>
            </a:r>
            <a:r>
              <a:rPr lang="zh-CN" altLang="en-US" sz="2000" b="0" dirty="0" smtClean="0">
                <a:latin typeface="+mj-ea"/>
                <a:ea typeface="+mj-ea"/>
              </a:rPr>
              <a:t>暂存删除节点指针</a:t>
            </a:r>
          </a:p>
          <a:p>
            <a:pPr>
              <a:spcBef>
                <a:spcPts val="0"/>
              </a:spcBef>
            </a:pPr>
            <a:r>
              <a:rPr lang="en-US" sz="2000" b="0" dirty="0" smtClean="0">
                <a:latin typeface="+mj-ea"/>
                <a:ea typeface="+mj-ea"/>
              </a:rPr>
              <a:t> 	 </a:t>
            </a:r>
            <a:r>
              <a:rPr lang="en-US" sz="2000" b="0" dirty="0" err="1" smtClean="0">
                <a:latin typeface="+mj-ea"/>
                <a:ea typeface="+mj-ea"/>
              </a:rPr>
              <a:t>curr</a:t>
            </a:r>
            <a:r>
              <a:rPr lang="en-US" sz="2000" b="0" dirty="0" smtClean="0">
                <a:latin typeface="+mj-ea"/>
                <a:ea typeface="+mj-ea"/>
              </a:rPr>
              <a:t>-&gt;next = q-&gt;next;                               // </a:t>
            </a:r>
            <a:r>
              <a:rPr lang="zh-CN" altLang="en-US" sz="2000" b="0" dirty="0" smtClean="0">
                <a:latin typeface="+mj-ea"/>
                <a:ea typeface="+mj-ea"/>
              </a:rPr>
              <a:t>删除结点链表关系</a:t>
            </a:r>
          </a:p>
          <a:p>
            <a:pPr>
              <a:spcBef>
                <a:spcPts val="0"/>
              </a:spcBef>
            </a:pPr>
            <a:r>
              <a:rPr lang="en-US" sz="2000" b="0" dirty="0" smtClean="0">
                <a:latin typeface="+mj-ea"/>
                <a:ea typeface="+mj-ea"/>
              </a:rPr>
              <a:t>  	 e = q-&gt;element;</a:t>
            </a:r>
            <a:endParaRPr lang="zh-CN" altLang="en-US" sz="2000" b="0" dirty="0" smtClean="0">
              <a:latin typeface="+mj-ea"/>
              <a:ea typeface="+mj-ea"/>
            </a:endParaRPr>
          </a:p>
          <a:p>
            <a:pPr>
              <a:spcBef>
                <a:spcPts val="0"/>
              </a:spcBef>
            </a:pPr>
            <a:r>
              <a:rPr lang="en-US" sz="2000" b="0" dirty="0" smtClean="0">
                <a:latin typeface="+mj-ea"/>
                <a:ea typeface="+mj-ea"/>
              </a:rPr>
              <a:t>  	 dispose(q);                                                // </a:t>
            </a:r>
            <a:r>
              <a:rPr lang="zh-CN" altLang="en-US" sz="2000" b="0" dirty="0" smtClean="0">
                <a:latin typeface="+mj-ea"/>
                <a:ea typeface="+mj-ea"/>
              </a:rPr>
              <a:t>释放空间</a:t>
            </a:r>
          </a:p>
          <a:p>
            <a:pPr>
              <a:spcBef>
                <a:spcPts val="0"/>
              </a:spcBef>
            </a:pPr>
            <a:r>
              <a:rPr lang="en-US" sz="2000" b="0" dirty="0" smtClean="0">
                <a:latin typeface="+mj-ea"/>
                <a:ea typeface="+mj-ea"/>
              </a:rPr>
              <a:t>  	 return(0);</a:t>
            </a:r>
            <a:endParaRPr lang="zh-CN" altLang="en-US" sz="2000" b="0" dirty="0" smtClean="0">
              <a:latin typeface="+mj-ea"/>
              <a:ea typeface="+mj-ea"/>
            </a:endParaRPr>
          </a:p>
          <a:p>
            <a:pPr>
              <a:spcBef>
                <a:spcPts val="0"/>
              </a:spcBef>
            </a:pPr>
            <a:r>
              <a:rPr lang="en-US" sz="2000" b="0" dirty="0" smtClean="0">
                <a:latin typeface="+mj-ea"/>
                <a:ea typeface="+mj-ea"/>
              </a:rPr>
              <a:t>}</a:t>
            </a:r>
            <a:endParaRPr lang="zh-CN" altLang="en-US" sz="2000" b="0" dirty="0" smtClean="0">
              <a:latin typeface="+mj-ea"/>
              <a:ea typeface="+mj-ea"/>
            </a:endParaRPr>
          </a:p>
          <a:p>
            <a:pPr>
              <a:spcBef>
                <a:spcPts val="0"/>
              </a:spcBef>
            </a:pPr>
            <a:endParaRPr lang="zh-CN" altLang="en-US" dirty="0"/>
          </a:p>
        </p:txBody>
      </p:sp>
    </p:spTree>
    <p:extLst>
      <p:ext uri="{BB962C8B-B14F-4D97-AF65-F5344CB8AC3E}">
        <p14:creationId xmlns="" xmlns:p14="http://schemas.microsoft.com/office/powerpoint/2010/main" val="29350854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2"/>
            <a:ext cx="7776864" cy="5328592"/>
          </a:xfrm>
        </p:spPr>
        <p:txBody>
          <a:bodyPr>
            <a:normAutofit lnSpcReduction="10000"/>
          </a:bodyPr>
          <a:lstStyle/>
          <a:p>
            <a:pPr>
              <a:lnSpc>
                <a:spcPct val="130000"/>
              </a:lnSpc>
            </a:pPr>
            <a:r>
              <a:rPr lang="en-US" altLang="zh-CN" dirty="0" smtClean="0"/>
              <a:t>5. </a:t>
            </a:r>
            <a:r>
              <a:rPr lang="zh-CN" altLang="zh-CN" dirty="0"/>
              <a:t>线性表</a:t>
            </a:r>
            <a:r>
              <a:rPr lang="zh-CN" altLang="zh-CN" dirty="0">
                <a:solidFill>
                  <a:srgbClr val="FF0000"/>
                </a:solidFill>
              </a:rPr>
              <a:t>实现方法的比较</a:t>
            </a:r>
          </a:p>
          <a:p>
            <a:pPr>
              <a:lnSpc>
                <a:spcPct val="130000"/>
              </a:lnSpc>
            </a:pPr>
            <a:r>
              <a:rPr lang="en-US" altLang="zh-CN" b="0" dirty="0" smtClean="0"/>
              <a:t>	</a:t>
            </a:r>
            <a:r>
              <a:rPr lang="zh-CN" altLang="zh-CN" b="0" dirty="0" smtClean="0"/>
              <a:t>（</a:t>
            </a:r>
            <a:r>
              <a:rPr lang="zh-CN" altLang="zh-CN" b="0" dirty="0"/>
              <a:t>1）在空间</a:t>
            </a:r>
            <a:r>
              <a:rPr lang="zh-CN" altLang="zh-CN" b="0" dirty="0" smtClean="0"/>
              <a:t>上</a:t>
            </a:r>
            <a:endParaRPr lang="en-US" altLang="zh-CN" b="0" dirty="0" smtClean="0"/>
          </a:p>
          <a:p>
            <a:pPr>
              <a:lnSpc>
                <a:spcPct val="130000"/>
              </a:lnSpc>
            </a:pPr>
            <a:r>
              <a:rPr lang="en-US" altLang="zh-CN" b="0" dirty="0" smtClean="0"/>
              <a:t>		</a:t>
            </a:r>
            <a:r>
              <a:rPr lang="zh-CN" altLang="zh-CN" dirty="0" smtClean="0"/>
              <a:t>顺序</a:t>
            </a:r>
            <a:r>
              <a:rPr lang="zh-CN" altLang="zh-CN" dirty="0"/>
              <a:t>表的优点是对于表中的每一个元素没有浪费空间，而链表需要在每个结点上附加一个指针。</a:t>
            </a:r>
            <a:r>
              <a:rPr lang="zh-CN" altLang="zh-CN" b="0" dirty="0"/>
              <a:t>如果结点的数据域占据的空间较小，则链表的结构性开销就占去了整个存储空间的大部分</a:t>
            </a:r>
            <a:r>
              <a:rPr lang="zh-CN" altLang="zh-CN" b="0" dirty="0" smtClean="0"/>
              <a:t>。当顺序</a:t>
            </a:r>
            <a:r>
              <a:rPr lang="zh-CN" altLang="zh-CN" b="0" dirty="0"/>
              <a:t>表被填满时，存储上没有结构性开销。在这种情况下，顺序表有更高的空间效率</a:t>
            </a:r>
            <a:r>
              <a:rPr lang="zh-CN" altLang="zh-CN" b="0" dirty="0" smtClean="0"/>
              <a:t>。</a:t>
            </a:r>
            <a:endParaRPr lang="en-US" altLang="zh-CN" b="0" dirty="0" smtClean="0"/>
          </a:p>
          <a:p>
            <a:pPr>
              <a:lnSpc>
                <a:spcPct val="130000"/>
              </a:lnSpc>
            </a:pPr>
            <a:r>
              <a:rPr lang="en-US" altLang="zh-CN" b="0" dirty="0" smtClean="0"/>
              <a:t>		</a:t>
            </a:r>
            <a:r>
              <a:rPr lang="zh-CN" altLang="zh-CN" dirty="0" smtClean="0"/>
              <a:t>当</a:t>
            </a:r>
            <a:r>
              <a:rPr lang="zh-CN" altLang="zh-CN" dirty="0"/>
              <a:t>线性表元素数目变化较大或者未知时，最好使用链表实现。</a:t>
            </a:r>
            <a:r>
              <a:rPr lang="zh-CN" altLang="zh-CN" b="0" dirty="0"/>
              <a:t>而如果用户事先知道线性表的大致长度，使用顺序表的空间效率会更高。</a:t>
            </a:r>
          </a:p>
        </p:txBody>
      </p:sp>
    </p:spTree>
    <p:extLst>
      <p:ext uri="{BB962C8B-B14F-4D97-AF65-F5344CB8AC3E}">
        <p14:creationId xmlns="" xmlns:p14="http://schemas.microsoft.com/office/powerpoint/2010/main" val="150039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776864" cy="5112568"/>
          </a:xfrm>
        </p:spPr>
        <p:txBody>
          <a:bodyPr>
            <a:normAutofit/>
          </a:bodyPr>
          <a:lstStyle/>
          <a:p>
            <a:pPr>
              <a:lnSpc>
                <a:spcPct val="130000"/>
              </a:lnSpc>
            </a:pPr>
            <a:r>
              <a:rPr lang="en-US" altLang="zh-CN" b="0" dirty="0" smtClean="0"/>
              <a:t>	</a:t>
            </a:r>
            <a:r>
              <a:rPr lang="zh-CN" altLang="zh-CN" b="0" dirty="0" smtClean="0"/>
              <a:t>（</a:t>
            </a:r>
            <a:r>
              <a:rPr lang="zh-CN" altLang="zh-CN" b="0" dirty="0"/>
              <a:t>2）在访问</a:t>
            </a:r>
            <a:r>
              <a:rPr lang="zh-CN" altLang="zh-CN" b="0" dirty="0" smtClean="0"/>
              <a:t>上</a:t>
            </a:r>
            <a:endParaRPr lang="en-US" altLang="zh-CN" b="0" dirty="0" smtClean="0"/>
          </a:p>
          <a:p>
            <a:pPr>
              <a:lnSpc>
                <a:spcPct val="130000"/>
              </a:lnSpc>
            </a:pPr>
            <a:r>
              <a:rPr lang="en-US" altLang="zh-CN" b="0" dirty="0" smtClean="0"/>
              <a:t>		</a:t>
            </a:r>
            <a:r>
              <a:rPr lang="zh-CN" altLang="zh-CN" b="0" dirty="0" smtClean="0"/>
              <a:t>像</a:t>
            </a:r>
            <a:r>
              <a:rPr lang="zh-CN" altLang="zh-CN" b="0" dirty="0"/>
              <a:t>取出线性表中第i个元素这样的按位置的随机访问，使用</a:t>
            </a:r>
            <a:r>
              <a:rPr lang="zh-CN" altLang="zh-CN" b="0" dirty="0">
                <a:solidFill>
                  <a:srgbClr val="FF0000"/>
                </a:solidFill>
              </a:rPr>
              <a:t>顺序表</a:t>
            </a:r>
            <a:r>
              <a:rPr lang="zh-CN" altLang="zh-CN" b="0" dirty="0"/>
              <a:t>更快一些；通过前驱和后继可以很容易调整当前位置向前或者向后，这两种操作需要的时间</a:t>
            </a:r>
            <a:r>
              <a:rPr lang="zh-CN" altLang="zh-CN" b="0" dirty="0">
                <a:solidFill>
                  <a:srgbClr val="FF0000"/>
                </a:solidFill>
              </a:rPr>
              <a:t>复杂度为O(1)</a:t>
            </a:r>
            <a:r>
              <a:rPr lang="zh-CN" altLang="zh-CN" b="0" dirty="0" smtClean="0"/>
              <a:t>。</a:t>
            </a:r>
            <a:endParaRPr lang="en-US" altLang="zh-CN" b="0" dirty="0" smtClean="0"/>
          </a:p>
          <a:p>
            <a:pPr>
              <a:lnSpc>
                <a:spcPct val="130000"/>
              </a:lnSpc>
            </a:pPr>
            <a:r>
              <a:rPr lang="en-US" altLang="zh-CN" b="0" dirty="0" smtClean="0"/>
              <a:t>		</a:t>
            </a:r>
            <a:r>
              <a:rPr lang="zh-CN" altLang="zh-CN" b="0" dirty="0" smtClean="0"/>
              <a:t>相比之下</a:t>
            </a:r>
            <a:r>
              <a:rPr lang="zh-CN" altLang="zh-CN" b="0" dirty="0"/>
              <a:t>， </a:t>
            </a:r>
            <a:r>
              <a:rPr lang="zh-CN" altLang="zh-CN" b="0" dirty="0">
                <a:solidFill>
                  <a:srgbClr val="FF0000"/>
                </a:solidFill>
              </a:rPr>
              <a:t>单链表</a:t>
            </a:r>
            <a:r>
              <a:rPr lang="zh-CN" altLang="zh-CN" b="0" dirty="0"/>
              <a:t>不能直接访问表中任意的第i个元素，按位置访问只能从表头开始，直到找到指定的位置。这两种操作需要的平均时间复杂度和最差时间</a:t>
            </a:r>
            <a:r>
              <a:rPr lang="zh-CN" altLang="zh-CN" b="0" dirty="0">
                <a:solidFill>
                  <a:srgbClr val="FF0000"/>
                </a:solidFill>
              </a:rPr>
              <a:t>复杂度均为O(n)</a:t>
            </a:r>
            <a:r>
              <a:rPr lang="zh-CN" altLang="zh-CN" b="0" dirty="0"/>
              <a:t>。</a:t>
            </a:r>
          </a:p>
          <a:p>
            <a:endParaRPr lang="zh-CN" altLang="en-US" b="0" dirty="0"/>
          </a:p>
        </p:txBody>
      </p:sp>
    </p:spTree>
    <p:extLst>
      <p:ext uri="{BB962C8B-B14F-4D97-AF65-F5344CB8AC3E}">
        <p14:creationId xmlns="" xmlns:p14="http://schemas.microsoft.com/office/powerpoint/2010/main" val="357456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8136904" cy="4824536"/>
          </a:xfrm>
        </p:spPr>
        <p:txBody>
          <a:bodyPr>
            <a:normAutofit/>
          </a:bodyPr>
          <a:lstStyle/>
          <a:p>
            <a:pPr>
              <a:lnSpc>
                <a:spcPct val="130000"/>
              </a:lnSpc>
            </a:pPr>
            <a:r>
              <a:rPr lang="en-US" altLang="zh-CN" b="0" dirty="0" smtClean="0"/>
              <a:t>	</a:t>
            </a:r>
            <a:r>
              <a:rPr lang="zh-CN" altLang="zh-CN" b="0" dirty="0" smtClean="0"/>
              <a:t>（</a:t>
            </a:r>
            <a:r>
              <a:rPr lang="zh-CN" altLang="zh-CN" b="0" dirty="0"/>
              <a:t>3）插入和删除操作</a:t>
            </a:r>
            <a:r>
              <a:rPr lang="zh-CN" altLang="zh-CN" b="0" dirty="0" smtClean="0"/>
              <a:t>上</a:t>
            </a:r>
            <a:endParaRPr lang="en-US" altLang="zh-CN" b="0" dirty="0" smtClean="0"/>
          </a:p>
          <a:p>
            <a:pPr>
              <a:lnSpc>
                <a:spcPct val="130000"/>
              </a:lnSpc>
            </a:pPr>
            <a:r>
              <a:rPr lang="en-US" altLang="zh-CN" b="0" dirty="0" smtClean="0"/>
              <a:t>		</a:t>
            </a:r>
            <a:r>
              <a:rPr lang="zh-CN" altLang="zh-CN" b="0" dirty="0" smtClean="0"/>
              <a:t>给</a:t>
            </a:r>
            <a:r>
              <a:rPr lang="zh-CN" altLang="zh-CN" b="0" dirty="0"/>
              <a:t>出指向</a:t>
            </a:r>
            <a:r>
              <a:rPr lang="zh-CN" altLang="zh-CN" b="0" dirty="0">
                <a:solidFill>
                  <a:srgbClr val="FF0000"/>
                </a:solidFill>
              </a:rPr>
              <a:t>链表</a:t>
            </a:r>
            <a:r>
              <a:rPr lang="zh-CN" altLang="zh-CN" b="0" dirty="0"/>
              <a:t>中合适位置的指针</a:t>
            </a:r>
            <a:r>
              <a:rPr lang="zh-CN" altLang="zh-CN" b="0" dirty="0" smtClean="0"/>
              <a:t>后，只是对部分结点</a:t>
            </a:r>
            <a:r>
              <a:rPr lang="zh-CN" altLang="en-US" b="0" dirty="0" smtClean="0"/>
              <a:t>指针</a:t>
            </a:r>
            <a:r>
              <a:rPr lang="zh-CN" altLang="zh-CN" b="0" dirty="0" smtClean="0"/>
              <a:t>进行更新，</a:t>
            </a:r>
            <a:r>
              <a:rPr lang="zh-CN" altLang="zh-CN" b="0" dirty="0"/>
              <a:t>插入和删除函数所需要的时间仅为</a:t>
            </a:r>
            <a:r>
              <a:rPr lang="zh-CN" altLang="zh-CN" b="0" dirty="0">
                <a:solidFill>
                  <a:srgbClr val="FF0000"/>
                </a:solidFill>
              </a:rPr>
              <a:t>O(1</a:t>
            </a:r>
            <a:r>
              <a:rPr lang="zh-CN" altLang="zh-CN" b="0" dirty="0" smtClean="0">
                <a:solidFill>
                  <a:srgbClr val="FF0000"/>
                </a:solidFill>
              </a:rPr>
              <a:t>)</a:t>
            </a:r>
            <a:r>
              <a:rPr lang="zh-CN" altLang="zh-CN" b="0" dirty="0" smtClean="0"/>
              <a:t> 。</a:t>
            </a:r>
            <a:r>
              <a:rPr lang="zh-CN" altLang="zh-CN" b="0" dirty="0"/>
              <a:t>而</a:t>
            </a:r>
            <a:r>
              <a:rPr lang="zh-CN" altLang="zh-CN" b="0" dirty="0">
                <a:solidFill>
                  <a:srgbClr val="FF0000"/>
                </a:solidFill>
              </a:rPr>
              <a:t>顺序表</a:t>
            </a:r>
            <a:r>
              <a:rPr lang="zh-CN" altLang="zh-CN" b="0" dirty="0"/>
              <a:t>必须在数组内将其余的元素向前或者向后移动，这种方法所需要的平均时间和最差时间均为</a:t>
            </a:r>
            <a:r>
              <a:rPr lang="zh-CN" altLang="zh-CN" b="0" dirty="0">
                <a:solidFill>
                  <a:srgbClr val="FF0000"/>
                </a:solidFill>
              </a:rPr>
              <a:t>O(n)</a:t>
            </a:r>
            <a:r>
              <a:rPr lang="zh-CN" altLang="zh-CN" b="0" dirty="0" smtClean="0"/>
              <a:t>。</a:t>
            </a:r>
            <a:endParaRPr lang="en-US" altLang="zh-CN" b="0" dirty="0" smtClean="0"/>
          </a:p>
          <a:p>
            <a:pPr>
              <a:lnSpc>
                <a:spcPct val="130000"/>
              </a:lnSpc>
            </a:pPr>
            <a:r>
              <a:rPr lang="en-US" altLang="zh-CN" b="0" dirty="0" smtClean="0"/>
              <a:t>		</a:t>
            </a:r>
            <a:r>
              <a:rPr lang="zh-CN" altLang="zh-CN" b="0" dirty="0" smtClean="0"/>
              <a:t>对于</a:t>
            </a:r>
            <a:r>
              <a:rPr lang="zh-CN" altLang="zh-CN" b="0" dirty="0"/>
              <a:t>许多应用，插入和删除是最主要的操作，因此它们的时间效率是很重要的。仅就这个原因而言，链表经常比顺序表效率更高。</a:t>
            </a:r>
          </a:p>
          <a:p>
            <a:endParaRPr lang="zh-CN" altLang="en-US" b="0" dirty="0"/>
          </a:p>
        </p:txBody>
      </p:sp>
    </p:spTree>
    <p:extLst>
      <p:ext uri="{BB962C8B-B14F-4D97-AF65-F5344CB8AC3E}">
        <p14:creationId xmlns="" xmlns:p14="http://schemas.microsoft.com/office/powerpoint/2010/main" val="14370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3100" y="1032216"/>
            <a:ext cx="7843742" cy="5182866"/>
          </a:xfrm>
        </p:spPr>
        <p:txBody>
          <a:bodyPr>
            <a:noAutofit/>
          </a:bodyPr>
          <a:lstStyle/>
          <a:p>
            <a:pPr>
              <a:lnSpc>
                <a:spcPct val="110000"/>
              </a:lnSpc>
              <a:spcBef>
                <a:spcPts val="0"/>
              </a:spcBef>
            </a:pPr>
            <a:r>
              <a:rPr lang="zh-CN" altLang="zh-CN" sz="1800" dirty="0"/>
              <a:t>算法</a:t>
            </a:r>
            <a:r>
              <a:rPr lang="en-US" altLang="zh-CN" sz="1800" dirty="0"/>
              <a:t>3.1</a:t>
            </a:r>
            <a:r>
              <a:rPr lang="zh-CN" altLang="zh-CN" sz="1800" dirty="0"/>
              <a:t>：线性表定义</a:t>
            </a:r>
          </a:p>
          <a:p>
            <a:pPr>
              <a:lnSpc>
                <a:spcPct val="110000"/>
              </a:lnSpc>
              <a:spcBef>
                <a:spcPts val="0"/>
              </a:spcBef>
            </a:pPr>
            <a:r>
              <a:rPr lang="en-US" altLang="zh-CN" sz="1800" b="0" dirty="0"/>
              <a:t>template &lt;class Elem&gt; class List </a:t>
            </a:r>
            <a:r>
              <a:rPr lang="en-US" altLang="zh-CN" sz="1800" b="0" dirty="0" smtClean="0"/>
              <a:t>{</a:t>
            </a:r>
            <a:endParaRPr lang="zh-CN" altLang="zh-CN" sz="1800" b="0" dirty="0"/>
          </a:p>
          <a:p>
            <a:pPr>
              <a:lnSpc>
                <a:spcPct val="110000"/>
              </a:lnSpc>
              <a:spcBef>
                <a:spcPts val="0"/>
              </a:spcBef>
            </a:pPr>
            <a:r>
              <a:rPr lang="en-US" altLang="zh-CN" sz="1800" b="0" dirty="0"/>
              <a:t>public:	</a:t>
            </a:r>
            <a:endParaRPr lang="zh-CN" altLang="zh-CN" sz="1800" b="0" dirty="0"/>
          </a:p>
          <a:p>
            <a:pPr>
              <a:lnSpc>
                <a:spcPct val="110000"/>
              </a:lnSpc>
              <a:spcBef>
                <a:spcPts val="0"/>
              </a:spcBef>
            </a:pPr>
            <a:r>
              <a:rPr lang="en-US" altLang="zh-CN" sz="1800" b="0" dirty="0"/>
              <a:t>	virtual void clear()=0; 		</a:t>
            </a:r>
            <a:r>
              <a:rPr lang="en-US" altLang="zh-CN" sz="1800" b="0" dirty="0" smtClean="0"/>
              <a:t>        // </a:t>
            </a:r>
            <a:r>
              <a:rPr lang="zh-CN" altLang="zh-CN" sz="1800" b="0" dirty="0"/>
              <a:t>删除所有的数据元素</a:t>
            </a:r>
          </a:p>
          <a:p>
            <a:pPr>
              <a:lnSpc>
                <a:spcPct val="110000"/>
              </a:lnSpc>
              <a:spcBef>
                <a:spcPts val="0"/>
              </a:spcBef>
            </a:pPr>
            <a:r>
              <a:rPr lang="en-US" altLang="zh-CN" sz="1800" b="0" dirty="0"/>
              <a:t>	virtual </a:t>
            </a:r>
            <a:r>
              <a:rPr lang="en-US" altLang="zh-CN" sz="1800" b="0" dirty="0" err="1"/>
              <a:t>bool</a:t>
            </a:r>
            <a:r>
              <a:rPr lang="en-US" altLang="zh-CN" sz="1800" b="0" dirty="0"/>
              <a:t> insert(const Elem&amp;)=0;  </a:t>
            </a:r>
            <a:r>
              <a:rPr lang="en-US" altLang="zh-CN" sz="1800" b="0" dirty="0" smtClean="0"/>
              <a:t>       // </a:t>
            </a:r>
            <a:r>
              <a:rPr lang="zh-CN" altLang="zh-CN" sz="1800" b="0" dirty="0"/>
              <a:t>在当前的位置之后插入数据元素</a:t>
            </a:r>
          </a:p>
          <a:p>
            <a:pPr>
              <a:lnSpc>
                <a:spcPct val="110000"/>
              </a:lnSpc>
              <a:spcBef>
                <a:spcPts val="0"/>
              </a:spcBef>
            </a:pPr>
            <a:r>
              <a:rPr lang="en-US" altLang="zh-CN" sz="1800" b="0" dirty="0"/>
              <a:t>	virtual </a:t>
            </a:r>
            <a:r>
              <a:rPr lang="en-US" altLang="zh-CN" sz="1800" b="0" dirty="0" err="1"/>
              <a:t>bool</a:t>
            </a:r>
            <a:r>
              <a:rPr lang="en-US" altLang="zh-CN" sz="1800" b="0" dirty="0"/>
              <a:t> append(const Elem&amp;)=0; </a:t>
            </a:r>
            <a:r>
              <a:rPr lang="en-US" altLang="zh-CN" sz="1800" b="0" dirty="0" smtClean="0"/>
              <a:t>     // </a:t>
            </a:r>
            <a:r>
              <a:rPr lang="zh-CN" altLang="zh-CN" sz="1800" b="0" dirty="0"/>
              <a:t>在末尾插入数据元素</a:t>
            </a:r>
          </a:p>
          <a:p>
            <a:pPr>
              <a:lnSpc>
                <a:spcPct val="110000"/>
              </a:lnSpc>
              <a:spcBef>
                <a:spcPts val="0"/>
              </a:spcBef>
            </a:pPr>
            <a:r>
              <a:rPr lang="en-US" altLang="zh-CN" sz="1800" b="0" dirty="0"/>
              <a:t>	virtual </a:t>
            </a:r>
            <a:r>
              <a:rPr lang="en-US" altLang="zh-CN" sz="1800" b="0" dirty="0" err="1"/>
              <a:t>bool</a:t>
            </a:r>
            <a:r>
              <a:rPr lang="en-US" altLang="zh-CN" sz="1800" b="0" dirty="0"/>
              <a:t> remove(Elem&amp;)=0; 	</a:t>
            </a:r>
            <a:r>
              <a:rPr lang="en-US" altLang="zh-CN" sz="1800" b="0" dirty="0" smtClean="0"/>
              <a:t>        // </a:t>
            </a:r>
            <a:r>
              <a:rPr lang="zh-CN" altLang="zh-CN" sz="1800" b="0" dirty="0"/>
              <a:t>在当前的位置之后删除数据元素</a:t>
            </a:r>
          </a:p>
          <a:p>
            <a:pPr>
              <a:lnSpc>
                <a:spcPct val="110000"/>
              </a:lnSpc>
              <a:spcBef>
                <a:spcPts val="0"/>
              </a:spcBef>
            </a:pPr>
            <a:r>
              <a:rPr lang="en-US" altLang="zh-CN" sz="1800" b="0" dirty="0"/>
              <a:t>	virtual void </a:t>
            </a:r>
            <a:r>
              <a:rPr lang="en-US" altLang="zh-CN" sz="1800" b="0" dirty="0" err="1"/>
              <a:t>setStart</a:t>
            </a:r>
            <a:r>
              <a:rPr lang="en-US" altLang="zh-CN" sz="1800" b="0" dirty="0"/>
              <a:t>()=0;		</a:t>
            </a:r>
            <a:r>
              <a:rPr lang="en-US" altLang="zh-CN" sz="1800" b="0" dirty="0" smtClean="0"/>
              <a:t>        //</a:t>
            </a:r>
            <a:r>
              <a:rPr lang="zh-CN" altLang="en-US" sz="1800" b="0" dirty="0" smtClean="0"/>
              <a:t>设置当前位置到表头</a:t>
            </a:r>
            <a:endParaRPr lang="zh-CN" altLang="zh-CN" sz="1800" b="0" dirty="0"/>
          </a:p>
          <a:p>
            <a:pPr>
              <a:lnSpc>
                <a:spcPct val="110000"/>
              </a:lnSpc>
              <a:spcBef>
                <a:spcPts val="0"/>
              </a:spcBef>
            </a:pPr>
            <a:r>
              <a:rPr lang="en-US" altLang="zh-CN" sz="1800" b="0" dirty="0"/>
              <a:t>	virtual void </a:t>
            </a:r>
            <a:r>
              <a:rPr lang="en-US" altLang="zh-CN" sz="1800" b="0" dirty="0" err="1"/>
              <a:t>setEnd</a:t>
            </a:r>
            <a:r>
              <a:rPr lang="en-US" altLang="zh-CN" sz="1800" b="0" dirty="0"/>
              <a:t>()=0;		</a:t>
            </a:r>
            <a:r>
              <a:rPr lang="en-US" altLang="zh-CN" sz="1800" b="0" dirty="0" smtClean="0"/>
              <a:t>        //</a:t>
            </a:r>
            <a:r>
              <a:rPr lang="zh-CN" altLang="en-US" sz="1800" b="0" dirty="0" smtClean="0"/>
              <a:t>设置当前位置到</a:t>
            </a:r>
            <a:r>
              <a:rPr lang="zh-CN" altLang="zh-CN" sz="1800" b="0" dirty="0" smtClean="0"/>
              <a:t>表</a:t>
            </a:r>
            <a:r>
              <a:rPr lang="zh-CN" altLang="zh-CN" sz="1800" b="0" dirty="0"/>
              <a:t>尾</a:t>
            </a:r>
          </a:p>
          <a:p>
            <a:pPr>
              <a:lnSpc>
                <a:spcPct val="110000"/>
              </a:lnSpc>
              <a:spcBef>
                <a:spcPts val="0"/>
              </a:spcBef>
            </a:pPr>
            <a:r>
              <a:rPr lang="en-US" altLang="zh-CN" sz="1800" b="0" dirty="0"/>
              <a:t>	virtual void next ()=0;  		</a:t>
            </a:r>
            <a:r>
              <a:rPr lang="en-US" altLang="zh-CN" sz="1800" b="0" dirty="0" smtClean="0"/>
              <a:t>        //</a:t>
            </a:r>
            <a:r>
              <a:rPr lang="zh-CN" altLang="en-US" sz="1800" b="0" dirty="0" smtClean="0"/>
              <a:t>移动当前位置到其</a:t>
            </a:r>
            <a:r>
              <a:rPr lang="zh-CN" altLang="zh-CN" sz="1800" b="0" dirty="0" smtClean="0"/>
              <a:t>后继 </a:t>
            </a:r>
            <a:endParaRPr lang="zh-CN" altLang="zh-CN" sz="1800" b="0" dirty="0"/>
          </a:p>
          <a:p>
            <a:pPr>
              <a:lnSpc>
                <a:spcPct val="110000"/>
              </a:lnSpc>
              <a:spcBef>
                <a:spcPts val="0"/>
              </a:spcBef>
            </a:pPr>
            <a:r>
              <a:rPr lang="en-US" altLang="zh-CN" sz="1800" b="0" dirty="0"/>
              <a:t>	virtual void </a:t>
            </a:r>
            <a:r>
              <a:rPr lang="en-US" altLang="zh-CN" sz="1800" b="0" dirty="0" err="1"/>
              <a:t>prev</a:t>
            </a:r>
            <a:r>
              <a:rPr lang="en-US" altLang="zh-CN" sz="1800" b="0" dirty="0"/>
              <a:t> ()=0;		</a:t>
            </a:r>
            <a:r>
              <a:rPr lang="en-US" altLang="zh-CN" sz="1800" b="0" dirty="0" smtClean="0"/>
              <a:t>        //</a:t>
            </a:r>
            <a:r>
              <a:rPr lang="zh-CN" altLang="en-US" sz="1800" b="0" dirty="0" smtClean="0"/>
              <a:t>移动当前位置到其</a:t>
            </a:r>
            <a:r>
              <a:rPr lang="zh-CN" altLang="zh-CN" sz="1800" b="0" dirty="0" smtClean="0"/>
              <a:t>前驱</a:t>
            </a:r>
            <a:endParaRPr lang="zh-CN" altLang="zh-CN" sz="1800" b="0" dirty="0"/>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setPos</a:t>
            </a:r>
            <a:r>
              <a:rPr lang="en-US" altLang="zh-CN" sz="1800" b="0" dirty="0"/>
              <a:t>(</a:t>
            </a:r>
            <a:r>
              <a:rPr lang="en-US" altLang="zh-CN" sz="1800" b="0" dirty="0" err="1"/>
              <a:t>int</a:t>
            </a:r>
            <a:r>
              <a:rPr lang="en-US" altLang="zh-CN" sz="1800" b="0" dirty="0"/>
              <a:t> pos)=0;	</a:t>
            </a:r>
            <a:r>
              <a:rPr lang="en-US" altLang="zh-CN" sz="1800" b="0" dirty="0" smtClean="0"/>
              <a:t>        //</a:t>
            </a:r>
            <a:r>
              <a:rPr lang="zh-CN" altLang="zh-CN" sz="1800" b="0" dirty="0"/>
              <a:t>指定当前数据元素的位置</a:t>
            </a:r>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getValue</a:t>
            </a:r>
            <a:r>
              <a:rPr lang="en-US" altLang="zh-CN" sz="1800" b="0" dirty="0"/>
              <a:t>(Elem&amp;) const=0</a:t>
            </a:r>
            <a:r>
              <a:rPr lang="en-US" altLang="zh-CN" sz="1800" b="0" dirty="0" smtClean="0"/>
              <a:t>;   //</a:t>
            </a:r>
            <a:r>
              <a:rPr lang="zh-CN" altLang="zh-CN" sz="1800" b="0" dirty="0"/>
              <a:t>返回当前数据元素的取值</a:t>
            </a:r>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IsEmpty</a:t>
            </a:r>
            <a:r>
              <a:rPr lang="en-US" altLang="zh-CN" sz="1800" b="0" dirty="0"/>
              <a:t>()=0;		</a:t>
            </a:r>
            <a:r>
              <a:rPr lang="en-US" altLang="zh-CN" sz="1800" b="0" dirty="0" smtClean="0"/>
              <a:t>       //</a:t>
            </a:r>
            <a:r>
              <a:rPr lang="zh-CN" altLang="zh-CN" sz="1800" b="0" dirty="0"/>
              <a:t>判断线性表是否为空</a:t>
            </a:r>
            <a:r>
              <a:rPr lang="en-US" altLang="zh-CN" sz="1800" b="0" dirty="0"/>
              <a:t> </a:t>
            </a:r>
            <a:endParaRPr lang="zh-CN" altLang="zh-CN" sz="1800" b="0" dirty="0"/>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IsFull</a:t>
            </a:r>
            <a:r>
              <a:rPr lang="en-US" altLang="zh-CN" sz="1800" b="0" dirty="0"/>
              <a:t>()= 0</a:t>
            </a:r>
            <a:r>
              <a:rPr lang="zh-CN" altLang="zh-CN" sz="1800" b="0" dirty="0"/>
              <a:t>；</a:t>
            </a:r>
            <a:r>
              <a:rPr lang="en-US" altLang="zh-CN" sz="1800" b="0" dirty="0"/>
              <a:t>		</a:t>
            </a:r>
            <a:r>
              <a:rPr lang="en-US" altLang="zh-CN" sz="1800" b="0" dirty="0" smtClean="0"/>
              <a:t>       //</a:t>
            </a:r>
            <a:r>
              <a:rPr lang="zh-CN" altLang="zh-CN" sz="1800" b="0" dirty="0"/>
              <a:t>判断线性表是否为满</a:t>
            </a:r>
          </a:p>
          <a:p>
            <a:pPr>
              <a:lnSpc>
                <a:spcPct val="110000"/>
              </a:lnSpc>
              <a:spcBef>
                <a:spcPts val="0"/>
              </a:spcBef>
            </a:pPr>
            <a:r>
              <a:rPr lang="en-US" altLang="zh-CN" sz="1800" b="0" dirty="0"/>
              <a:t>	virtual void print() const=0; 	</a:t>
            </a:r>
            <a:r>
              <a:rPr lang="en-US" altLang="zh-CN" sz="1800" b="0" dirty="0" smtClean="0"/>
              <a:t>       //</a:t>
            </a:r>
            <a:r>
              <a:rPr lang="zh-CN" altLang="zh-CN" sz="1800" b="0" dirty="0"/>
              <a:t>输出表内容</a:t>
            </a:r>
            <a:r>
              <a:rPr lang="en-US" altLang="zh-CN" sz="1800" b="0" dirty="0"/>
              <a:t> </a:t>
            </a:r>
            <a:endParaRPr lang="zh-CN" altLang="zh-CN" sz="1800" b="0" dirty="0"/>
          </a:p>
          <a:p>
            <a:pPr>
              <a:lnSpc>
                <a:spcPct val="110000"/>
              </a:lnSpc>
              <a:spcBef>
                <a:spcPts val="0"/>
              </a:spcBef>
            </a:pPr>
            <a:r>
              <a:rPr lang="en-US" altLang="zh-CN" sz="1800" b="0" dirty="0"/>
              <a:t>} ;</a:t>
            </a:r>
            <a:endParaRPr lang="zh-CN" altLang="zh-CN" sz="1800" b="0" dirty="0"/>
          </a:p>
          <a:p>
            <a:pPr>
              <a:lnSpc>
                <a:spcPct val="110000"/>
              </a:lnSpc>
            </a:pPr>
            <a:endParaRPr lang="zh-CN" altLang="en-US" sz="1800" dirty="0"/>
          </a:p>
        </p:txBody>
      </p:sp>
      <p:sp>
        <p:nvSpPr>
          <p:cNvPr id="4" name="标题 1"/>
          <p:cNvSpPr txBox="1">
            <a:spLocks/>
          </p:cNvSpPr>
          <p:nvPr/>
        </p:nvSpPr>
        <p:spPr>
          <a:xfrm>
            <a:off x="1214414" y="500042"/>
            <a:ext cx="7786742" cy="500066"/>
          </a:xfrm>
          <a:prstGeom prst="rect">
            <a:avLst/>
          </a:prstGeom>
        </p:spPr>
        <p:txBody>
          <a:bodyPr vert="horz" lIns="91440" tIns="45720" rIns="91440" bIns="45720" rtlCol="0" anchor="ctr">
            <a:noAutofit/>
          </a:bodyPr>
          <a:lstStyle/>
          <a:p>
            <a:pPr lvl="0">
              <a:lnSpc>
                <a:spcPct val="150000"/>
              </a:lnSpc>
              <a:spcBef>
                <a:spcPct val="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线性表用一个</a:t>
            </a:r>
            <a:r>
              <a:rPr lang="zh-CN"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t>Abstract Data Type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定义如下</a:t>
            </a:r>
            <a:r>
              <a:rPr kumimoji="0" lang="zh-CN" altLang="zh-CN" sz="2000" b="1" i="0" u="none" strike="noStrike" kern="1200" cap="all"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a:t>
            </a:r>
            <a:endParaRPr kumimoji="0" lang="zh-CN" altLang="en-US" sz="2000" b="1" i="0" u="none" strike="noStrike" kern="1200" cap="all"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 xmlns:p14="http://schemas.microsoft.com/office/powerpoint/2010/main" val="2519829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2"/>
            <a:ext cx="8280920" cy="4752528"/>
          </a:xfrm>
        </p:spPr>
        <p:txBody>
          <a:bodyPr>
            <a:normAutofit fontScale="92500" lnSpcReduction="10000"/>
          </a:bodyPr>
          <a:lstStyle/>
          <a:p>
            <a:r>
              <a:rPr lang="en-US" altLang="zh-CN" dirty="0" smtClean="0"/>
              <a:t>6</a:t>
            </a:r>
            <a:r>
              <a:rPr lang="zh-CN" altLang="zh-CN" dirty="0" smtClean="0"/>
              <a:t>．</a:t>
            </a:r>
            <a:r>
              <a:rPr lang="zh-CN" altLang="zh-CN" dirty="0">
                <a:solidFill>
                  <a:srgbClr val="FF0000"/>
                </a:solidFill>
              </a:rPr>
              <a:t>单链表的改进方法</a:t>
            </a:r>
          </a:p>
          <a:p>
            <a:r>
              <a:rPr lang="zh-CN" altLang="zh-CN" b="0" dirty="0"/>
              <a:t>（1）空闲链（</a:t>
            </a:r>
            <a:r>
              <a:rPr lang="en-US" altLang="zh-CN" b="0" dirty="0" err="1"/>
              <a:t>Freelists</a:t>
            </a:r>
            <a:r>
              <a:rPr lang="zh-CN" altLang="zh-CN" b="0" dirty="0"/>
              <a:t>），设立一个空闲链管理空闲的结点空间。</a:t>
            </a:r>
          </a:p>
          <a:p>
            <a:r>
              <a:rPr lang="zh-CN" altLang="zh-CN" b="0" dirty="0"/>
              <a:t>（2）静态链表（Static Linked List），利用一组地址连续的内存空间来描述线性链表，是顺序表和链表两者的结合，把数组元素作为存储结点，数组元素类型包含数值域data和游标指示器cur。游标定义为整型，指示结点在数组中的相对位置</a:t>
            </a:r>
            <a:r>
              <a:rPr lang="zh-CN" altLang="zh-CN" b="0" dirty="0" smtClean="0"/>
              <a:t>。</a:t>
            </a:r>
            <a:endParaRPr lang="en-US" altLang="zh-CN" b="0" dirty="0" smtClean="0"/>
          </a:p>
          <a:p>
            <a:r>
              <a:rPr lang="en-US" altLang="zh-CN" b="0" dirty="0" smtClean="0"/>
              <a:t>	</a:t>
            </a:r>
            <a:r>
              <a:rPr lang="zh-CN" altLang="zh-CN" b="0" dirty="0" smtClean="0"/>
              <a:t>在</a:t>
            </a:r>
            <a:r>
              <a:rPr lang="zh-CN" altLang="zh-CN" b="0" dirty="0"/>
              <a:t>静态链表中，插入与删除元素的算法为修改游标，与单链表中要通过修改指针实现插入与删除操作不同的是</a:t>
            </a:r>
            <a:r>
              <a:rPr lang="zh-CN" altLang="zh-CN" b="0" dirty="0" smtClean="0"/>
              <a:t>，</a:t>
            </a:r>
            <a:r>
              <a:rPr lang="en-US" altLang="zh-CN" b="0" dirty="0" smtClean="0"/>
              <a:t>new</a:t>
            </a:r>
            <a:r>
              <a:rPr lang="zh-CN" altLang="zh-CN" b="0" dirty="0" smtClean="0"/>
              <a:t>和</a:t>
            </a:r>
            <a:r>
              <a:rPr lang="en-US" altLang="zh-CN" b="0" dirty="0" smtClean="0"/>
              <a:t>delete</a:t>
            </a:r>
            <a:r>
              <a:rPr lang="zh-CN" altLang="zh-CN" b="0" dirty="0" smtClean="0"/>
              <a:t>free</a:t>
            </a:r>
            <a:r>
              <a:rPr lang="zh-CN" altLang="zh-CN" b="0" dirty="0"/>
              <a:t>两个函数使用的是静态链表本身的已声明的空间，即静态链表中未使用的部分，静态链表的这个部分称为“</a:t>
            </a:r>
            <a:r>
              <a:rPr lang="zh-CN" altLang="zh-CN" b="0" dirty="0">
                <a:solidFill>
                  <a:srgbClr val="FF0000"/>
                </a:solidFill>
              </a:rPr>
              <a:t>备用链表</a:t>
            </a:r>
            <a:r>
              <a:rPr lang="zh-CN" altLang="zh-CN" b="0" dirty="0"/>
              <a:t>”。</a:t>
            </a:r>
          </a:p>
          <a:p>
            <a:endParaRPr lang="zh-CN" altLang="en-US" b="0" dirty="0"/>
          </a:p>
        </p:txBody>
      </p:sp>
    </p:spTree>
    <p:extLst>
      <p:ext uri="{BB962C8B-B14F-4D97-AF65-F5344CB8AC3E}">
        <p14:creationId xmlns="" xmlns:p14="http://schemas.microsoft.com/office/powerpoint/2010/main" val="1510764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8136904" cy="3579849"/>
          </a:xfrm>
        </p:spPr>
        <p:txBody>
          <a:bodyPr/>
          <a:lstStyle/>
          <a:p>
            <a:r>
              <a:rPr lang="zh-CN" altLang="zh-CN" dirty="0">
                <a:solidFill>
                  <a:srgbClr val="FF0000"/>
                </a:solidFill>
              </a:rPr>
              <a:t>静态链表的方法</a:t>
            </a:r>
            <a:r>
              <a:rPr lang="zh-CN" altLang="zh-CN" dirty="0" smtClean="0"/>
              <a:t>：</a:t>
            </a:r>
            <a:endParaRPr lang="en-US" altLang="zh-CN" dirty="0" smtClean="0"/>
          </a:p>
          <a:p>
            <a:r>
              <a:rPr lang="zh-CN" altLang="zh-CN" b="0" dirty="0" smtClean="0"/>
              <a:t>（</a:t>
            </a:r>
            <a:r>
              <a:rPr lang="zh-CN" altLang="zh-CN" b="0" dirty="0"/>
              <a:t>1）结点空间必须预先分配</a:t>
            </a:r>
            <a:r>
              <a:rPr lang="zh-CN" altLang="zh-CN" b="0" dirty="0" smtClean="0"/>
              <a:t>；</a:t>
            </a:r>
            <a:endParaRPr lang="en-US" altLang="zh-CN" b="0" dirty="0" smtClean="0"/>
          </a:p>
          <a:p>
            <a:r>
              <a:rPr lang="zh-CN" altLang="zh-CN" b="0" dirty="0" smtClean="0"/>
              <a:t>（</a:t>
            </a:r>
            <a:r>
              <a:rPr lang="en-US" altLang="zh-CN" b="0" dirty="0"/>
              <a:t>2</a:t>
            </a:r>
            <a:r>
              <a:rPr lang="zh-CN" altLang="zh-CN" b="0" dirty="0"/>
              <a:t>）元素之间的位置变化反映在表示关系的</a:t>
            </a:r>
            <a:r>
              <a:rPr lang="zh-CN" altLang="zh-CN" b="0" dirty="0">
                <a:solidFill>
                  <a:srgbClr val="FF0000"/>
                </a:solidFill>
              </a:rPr>
              <a:t>游标值</a:t>
            </a:r>
            <a:r>
              <a:rPr lang="zh-CN" altLang="zh-CN" b="0" dirty="0"/>
              <a:t>的变化</a:t>
            </a:r>
            <a:r>
              <a:rPr lang="zh-CN" altLang="zh-CN" b="0" dirty="0" smtClean="0"/>
              <a:t>。</a:t>
            </a:r>
            <a:endParaRPr lang="en-US" altLang="zh-CN" b="0" dirty="0" smtClean="0"/>
          </a:p>
          <a:p>
            <a:r>
              <a:rPr lang="en-US" altLang="zh-CN" b="0" dirty="0" smtClean="0"/>
              <a:t>		next</a:t>
            </a:r>
            <a:r>
              <a:rPr lang="zh-CN" altLang="zh-CN" b="0" dirty="0" smtClean="0"/>
              <a:t>指针</a:t>
            </a:r>
            <a:r>
              <a:rPr lang="zh-CN" altLang="zh-CN" b="0" dirty="0"/>
              <a:t>是数组中元素</a:t>
            </a:r>
            <a:r>
              <a:rPr lang="zh-CN" altLang="zh-CN" b="0" dirty="0" smtClean="0"/>
              <a:t>的</a:t>
            </a:r>
            <a:r>
              <a:rPr lang="zh-CN" altLang="en-US" b="0" dirty="0" smtClean="0"/>
              <a:t>下标</a:t>
            </a:r>
            <a:r>
              <a:rPr lang="zh-CN" altLang="zh-CN" b="0" dirty="0" smtClean="0"/>
              <a:t>索引号</a:t>
            </a:r>
            <a:r>
              <a:rPr lang="zh-CN" altLang="en-US" b="0" dirty="0" smtClean="0"/>
              <a:t>；</a:t>
            </a:r>
            <a:endParaRPr lang="en-US" altLang="zh-CN" b="0" dirty="0" smtClean="0"/>
          </a:p>
          <a:p>
            <a:r>
              <a:rPr lang="zh-CN" altLang="zh-CN" b="0" dirty="0" smtClean="0"/>
              <a:t>（</a:t>
            </a:r>
            <a:r>
              <a:rPr lang="en-US" altLang="zh-CN" b="0" dirty="0"/>
              <a:t>3</a:t>
            </a:r>
            <a:r>
              <a:rPr lang="zh-CN" altLang="zh-CN" b="0" dirty="0"/>
              <a:t>）要同时管理已建立的</a:t>
            </a:r>
            <a:r>
              <a:rPr lang="zh-CN" altLang="zh-CN" b="0" dirty="0">
                <a:solidFill>
                  <a:srgbClr val="FF0000"/>
                </a:solidFill>
              </a:rPr>
              <a:t>链表和空闲链</a:t>
            </a:r>
            <a:r>
              <a:rPr lang="zh-CN" altLang="zh-CN" b="0" dirty="0"/>
              <a:t>。</a:t>
            </a:r>
          </a:p>
          <a:p>
            <a:endParaRPr lang="zh-CN" altLang="en-US" dirty="0"/>
          </a:p>
        </p:txBody>
      </p:sp>
    </p:spTree>
    <p:extLst>
      <p:ext uri="{BB962C8B-B14F-4D97-AF65-F5344CB8AC3E}">
        <p14:creationId xmlns="" xmlns:p14="http://schemas.microsoft.com/office/powerpoint/2010/main" val="1653166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7863" y="996950"/>
            <a:ext cx="7788275" cy="4862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88132" y="5884736"/>
            <a:ext cx="1646605" cy="276999"/>
          </a:xfrm>
          <a:prstGeom prst="rect">
            <a:avLst/>
          </a:prstGeom>
        </p:spPr>
        <p:txBody>
          <a:bodyPr wrap="none">
            <a:spAutoFit/>
          </a:bodyPr>
          <a:lstStyle/>
          <a:p>
            <a:r>
              <a:rPr lang="zh-CN" altLang="en-US" sz="1200" dirty="0">
                <a:latin typeface="黑体" pitchFamily="49" charset="-122"/>
                <a:ea typeface="黑体" pitchFamily="49" charset="-122"/>
              </a:rPr>
              <a:t>图</a:t>
            </a:r>
            <a:r>
              <a:rPr lang="en-US" altLang="zh-CN" sz="1200" dirty="0">
                <a:latin typeface="黑体" pitchFamily="49" charset="-122"/>
                <a:ea typeface="黑体" pitchFamily="49" charset="-122"/>
              </a:rPr>
              <a:t>2-12 </a:t>
            </a:r>
            <a:r>
              <a:rPr lang="zh-CN" altLang="en-US" sz="1200" dirty="0">
                <a:latin typeface="黑体" pitchFamily="49" charset="-122"/>
                <a:ea typeface="黑体" pitchFamily="49" charset="-122"/>
              </a:rPr>
              <a:t>静态链表示例</a:t>
            </a:r>
          </a:p>
        </p:txBody>
      </p:sp>
    </p:spTree>
    <p:extLst>
      <p:ext uri="{BB962C8B-B14F-4D97-AF65-F5344CB8AC3E}">
        <p14:creationId xmlns="" xmlns:p14="http://schemas.microsoft.com/office/powerpoint/2010/main" val="2411487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60840" cy="4968552"/>
          </a:xfrm>
        </p:spPr>
        <p:txBody>
          <a:bodyPr>
            <a:normAutofit fontScale="92500" lnSpcReduction="20000"/>
          </a:bodyPr>
          <a:lstStyle/>
          <a:p>
            <a:pPr>
              <a:lnSpc>
                <a:spcPct val="140000"/>
              </a:lnSpc>
            </a:pPr>
            <a:r>
              <a:rPr lang="zh-CN" altLang="zh-CN" b="0" dirty="0"/>
              <a:t>例：有一组连续的内存空间，用</a:t>
            </a:r>
            <a:r>
              <a:rPr lang="en-US" altLang="zh-CN" b="0" dirty="0"/>
              <a:t>Array[0..11]</a:t>
            </a:r>
            <a:r>
              <a:rPr lang="zh-CN" altLang="zh-CN" b="0" dirty="0"/>
              <a:t>来表示。其中，①</a:t>
            </a:r>
            <a:r>
              <a:rPr lang="en-US" altLang="zh-CN" b="0" dirty="0">
                <a:solidFill>
                  <a:srgbClr val="FF0000"/>
                </a:solidFill>
              </a:rPr>
              <a:t>Array[0]</a:t>
            </a:r>
            <a:r>
              <a:rPr lang="zh-CN" altLang="zh-CN" b="0" dirty="0">
                <a:solidFill>
                  <a:srgbClr val="FF0000"/>
                </a:solidFill>
              </a:rPr>
              <a:t>为头结点</a:t>
            </a:r>
            <a:r>
              <a:rPr lang="zh-CN" altLang="zh-CN" b="0" dirty="0"/>
              <a:t>，其游标指示器指示空闲链的第一个结点，游标值为7，</a:t>
            </a:r>
            <a:r>
              <a:rPr lang="en-US" altLang="zh-CN" b="0" dirty="0">
                <a:solidFill>
                  <a:srgbClr val="FF0000"/>
                </a:solidFill>
              </a:rPr>
              <a:t>Array[1]</a:t>
            </a:r>
            <a:r>
              <a:rPr lang="zh-CN" altLang="zh-CN" b="0" dirty="0"/>
              <a:t>为已建立的线性链表的头结点，</a:t>
            </a:r>
            <a:r>
              <a:rPr lang="en-US" altLang="zh-CN" b="0" dirty="0"/>
              <a:t>Array[2..6]</a:t>
            </a:r>
            <a:r>
              <a:rPr lang="zh-CN" altLang="zh-CN" b="0" dirty="0"/>
              <a:t>分放了</a:t>
            </a:r>
            <a:r>
              <a:rPr lang="en-US" altLang="zh-CN" b="0" dirty="0"/>
              <a:t>5</a:t>
            </a:r>
            <a:r>
              <a:rPr lang="zh-CN" altLang="zh-CN" b="0" dirty="0"/>
              <a:t>个数据元素，如</a:t>
            </a:r>
            <a:r>
              <a:rPr lang="zh-CN" altLang="zh-CN" b="0" dirty="0" smtClean="0"/>
              <a:t>图</a:t>
            </a:r>
            <a:r>
              <a:rPr lang="en-US" altLang="zh-CN" b="0" dirty="0" smtClean="0"/>
              <a:t>2-12(a</a:t>
            </a:r>
            <a:r>
              <a:rPr lang="en-US" altLang="zh-CN" b="0" dirty="0"/>
              <a:t>)</a:t>
            </a:r>
            <a:r>
              <a:rPr lang="zh-CN" altLang="zh-CN" b="0" dirty="0"/>
              <a:t>所示</a:t>
            </a:r>
            <a:r>
              <a:rPr lang="zh-CN" altLang="zh-CN" b="0" dirty="0" smtClean="0"/>
              <a:t>。</a:t>
            </a:r>
            <a:endParaRPr lang="en-US" altLang="zh-CN" b="0" dirty="0" smtClean="0"/>
          </a:p>
          <a:p>
            <a:pPr>
              <a:lnSpc>
                <a:spcPct val="140000"/>
              </a:lnSpc>
            </a:pPr>
            <a:r>
              <a:rPr lang="en-US" altLang="zh-CN" b="0" dirty="0"/>
              <a:t>	</a:t>
            </a:r>
            <a:r>
              <a:rPr lang="zh-CN" altLang="zh-CN" b="0" dirty="0" smtClean="0"/>
              <a:t>②</a:t>
            </a:r>
            <a:r>
              <a:rPr lang="zh-CN" altLang="zh-CN" b="0" dirty="0"/>
              <a:t>在静态链表末尾插入数据元素</a:t>
            </a:r>
            <a:r>
              <a:rPr lang="en-US" altLang="zh-CN" b="0" dirty="0"/>
              <a:t>F</a:t>
            </a:r>
            <a:r>
              <a:rPr lang="zh-CN" altLang="zh-CN" b="0" dirty="0"/>
              <a:t>，将</a:t>
            </a:r>
            <a:r>
              <a:rPr lang="en-US" altLang="zh-CN" b="0" dirty="0"/>
              <a:t>Array[0]</a:t>
            </a:r>
            <a:r>
              <a:rPr lang="zh-CN" altLang="zh-CN" b="0" dirty="0"/>
              <a:t>所指的空闲链的第一个结点的游标值修改为</a:t>
            </a:r>
            <a:r>
              <a:rPr lang="en-US" altLang="zh-CN" b="0" dirty="0"/>
              <a:t>8</a:t>
            </a:r>
            <a:r>
              <a:rPr lang="zh-CN" altLang="zh-CN" b="0" dirty="0"/>
              <a:t>，其存储变化情况如</a:t>
            </a:r>
            <a:r>
              <a:rPr lang="zh-CN" altLang="zh-CN" b="0" dirty="0" smtClean="0"/>
              <a:t>图</a:t>
            </a:r>
            <a:r>
              <a:rPr lang="en-US" altLang="zh-CN" b="0" dirty="0" smtClean="0"/>
              <a:t>2-12(b</a:t>
            </a:r>
            <a:r>
              <a:rPr lang="en-US" altLang="zh-CN" b="0" dirty="0"/>
              <a:t>)</a:t>
            </a:r>
            <a:r>
              <a:rPr lang="zh-CN" altLang="zh-CN" b="0" dirty="0"/>
              <a:t>所示</a:t>
            </a:r>
            <a:r>
              <a:rPr lang="zh-CN" altLang="zh-CN" b="0" dirty="0" smtClean="0"/>
              <a:t>。</a:t>
            </a:r>
            <a:endParaRPr lang="en-US" altLang="zh-CN" b="0" dirty="0" smtClean="0"/>
          </a:p>
          <a:p>
            <a:pPr>
              <a:lnSpc>
                <a:spcPct val="140000"/>
              </a:lnSpc>
            </a:pPr>
            <a:r>
              <a:rPr lang="en-US" altLang="zh-CN" b="0" dirty="0"/>
              <a:t>	</a:t>
            </a:r>
            <a:r>
              <a:rPr lang="zh-CN" altLang="zh-CN" b="0" dirty="0" smtClean="0"/>
              <a:t>③</a:t>
            </a:r>
            <a:r>
              <a:rPr lang="zh-CN" altLang="zh-CN" b="0" dirty="0"/>
              <a:t>将静态链表中的数据元素</a:t>
            </a:r>
            <a:r>
              <a:rPr lang="en-US" altLang="zh-CN" b="0" dirty="0"/>
              <a:t>C</a:t>
            </a:r>
            <a:r>
              <a:rPr lang="zh-CN" altLang="zh-CN" b="0" dirty="0"/>
              <a:t>删除，</a:t>
            </a:r>
            <a:r>
              <a:rPr lang="en-US" altLang="zh-CN" b="0" dirty="0"/>
              <a:t>Array[0]</a:t>
            </a:r>
            <a:r>
              <a:rPr lang="zh-CN" altLang="zh-CN" b="0" dirty="0"/>
              <a:t>的游标值修改为</a:t>
            </a:r>
            <a:r>
              <a:rPr lang="en-US" altLang="zh-CN" b="0" dirty="0"/>
              <a:t>4</a:t>
            </a:r>
            <a:r>
              <a:rPr lang="zh-CN" altLang="zh-CN" b="0" dirty="0"/>
              <a:t>，其存储变化情况如</a:t>
            </a:r>
            <a:r>
              <a:rPr lang="zh-CN" altLang="zh-CN" b="0" dirty="0" smtClean="0"/>
              <a:t>图</a:t>
            </a:r>
            <a:r>
              <a:rPr lang="en-US" altLang="zh-CN" b="0" dirty="0" smtClean="0"/>
              <a:t>2-12(c</a:t>
            </a:r>
            <a:r>
              <a:rPr lang="en-US" altLang="zh-CN" b="0" dirty="0"/>
              <a:t>)</a:t>
            </a:r>
            <a:r>
              <a:rPr lang="zh-CN" altLang="zh-CN" b="0" dirty="0"/>
              <a:t>所示</a:t>
            </a:r>
            <a:r>
              <a:rPr lang="zh-CN" altLang="zh-CN" b="0" dirty="0" smtClean="0"/>
              <a:t>。</a:t>
            </a:r>
            <a:endParaRPr lang="en-US" altLang="zh-CN" b="0" dirty="0" smtClean="0"/>
          </a:p>
          <a:p>
            <a:pPr>
              <a:lnSpc>
                <a:spcPct val="140000"/>
              </a:lnSpc>
            </a:pPr>
            <a:r>
              <a:rPr lang="en-US" altLang="zh-CN" b="0" dirty="0"/>
              <a:t>	</a:t>
            </a:r>
            <a:r>
              <a:rPr lang="zh-CN" altLang="zh-CN" b="0" dirty="0" smtClean="0"/>
              <a:t>④</a:t>
            </a:r>
            <a:r>
              <a:rPr lang="zh-CN" altLang="zh-CN" b="0" dirty="0"/>
              <a:t>在静态链表中的插入数据元素</a:t>
            </a:r>
            <a:r>
              <a:rPr lang="en-US" altLang="zh-CN" b="0" dirty="0"/>
              <a:t>G</a:t>
            </a:r>
            <a:r>
              <a:rPr lang="zh-CN" altLang="zh-CN" b="0" dirty="0"/>
              <a:t>，</a:t>
            </a:r>
            <a:r>
              <a:rPr lang="en-US" altLang="zh-CN" b="0" dirty="0"/>
              <a:t>Array[0]</a:t>
            </a:r>
            <a:r>
              <a:rPr lang="zh-CN" altLang="zh-CN" b="0" dirty="0"/>
              <a:t>的游标值修改</a:t>
            </a:r>
            <a:r>
              <a:rPr lang="zh-CN" altLang="zh-CN" b="0" dirty="0" smtClean="0"/>
              <a:t>为</a:t>
            </a:r>
            <a:r>
              <a:rPr lang="en-US" altLang="zh-CN" b="0" dirty="0" smtClean="0"/>
              <a:t>8</a:t>
            </a:r>
            <a:r>
              <a:rPr lang="zh-CN" altLang="zh-CN" b="0" dirty="0" smtClean="0"/>
              <a:t>，</a:t>
            </a:r>
            <a:r>
              <a:rPr lang="zh-CN" altLang="zh-CN" b="0" dirty="0"/>
              <a:t>其存储变化情况如</a:t>
            </a:r>
            <a:r>
              <a:rPr lang="zh-CN" altLang="zh-CN" b="0" dirty="0" smtClean="0"/>
              <a:t>图</a:t>
            </a:r>
            <a:r>
              <a:rPr lang="en-US" altLang="zh-CN" b="0" dirty="0" smtClean="0"/>
              <a:t>2-12(d</a:t>
            </a:r>
            <a:r>
              <a:rPr lang="en-US" altLang="zh-CN" b="0" dirty="0"/>
              <a:t>)</a:t>
            </a:r>
            <a:r>
              <a:rPr lang="zh-CN" altLang="zh-CN" b="0" dirty="0"/>
              <a:t>所示。</a:t>
            </a:r>
          </a:p>
          <a:p>
            <a:endParaRPr lang="zh-CN" altLang="en-US" b="0" dirty="0"/>
          </a:p>
        </p:txBody>
      </p:sp>
    </p:spTree>
    <p:extLst>
      <p:ext uri="{BB962C8B-B14F-4D97-AF65-F5344CB8AC3E}">
        <p14:creationId xmlns="" xmlns:p14="http://schemas.microsoft.com/office/powerpoint/2010/main" val="511595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2.3.2  </a:t>
            </a:r>
            <a:r>
              <a:rPr lang="zh-CN" altLang="zh-CN" b="1" dirty="0"/>
              <a:t>双向</a:t>
            </a:r>
            <a:r>
              <a:rPr lang="zh-CN" altLang="zh-CN" b="1" dirty="0" smtClean="0"/>
              <a:t>链表</a:t>
            </a:r>
            <a:endParaRPr lang="zh-CN" altLang="en-US" dirty="0"/>
          </a:p>
        </p:txBody>
      </p:sp>
      <p:sp>
        <p:nvSpPr>
          <p:cNvPr id="3" name="内容占位符 2"/>
          <p:cNvSpPr>
            <a:spLocks noGrp="1"/>
          </p:cNvSpPr>
          <p:nvPr>
            <p:ph idx="1"/>
          </p:nvPr>
        </p:nvSpPr>
        <p:spPr>
          <a:xfrm>
            <a:off x="827584" y="1628801"/>
            <a:ext cx="7520940" cy="1871638"/>
          </a:xfrm>
        </p:spPr>
        <p:txBody>
          <a:bodyPr/>
          <a:lstStyle/>
          <a:p>
            <a:r>
              <a:rPr lang="en-US" altLang="zh-CN" b="0" dirty="0" smtClean="0"/>
              <a:t>	</a:t>
            </a:r>
            <a:r>
              <a:rPr lang="zh-CN" altLang="zh-CN" dirty="0" smtClean="0">
                <a:solidFill>
                  <a:srgbClr val="FF0000"/>
                </a:solidFill>
              </a:rPr>
              <a:t>双向</a:t>
            </a:r>
            <a:r>
              <a:rPr lang="zh-CN" altLang="zh-CN" dirty="0">
                <a:solidFill>
                  <a:srgbClr val="FF0000"/>
                </a:solidFill>
              </a:rPr>
              <a:t>链表</a:t>
            </a:r>
            <a:r>
              <a:rPr lang="zh-CN" altLang="zh-CN" b="0" dirty="0"/>
              <a:t>的每个结点包含</a:t>
            </a:r>
            <a:r>
              <a:rPr lang="zh-CN" altLang="zh-CN" dirty="0">
                <a:solidFill>
                  <a:srgbClr val="FF0000"/>
                </a:solidFill>
              </a:rPr>
              <a:t>一个数据域和两个指针域</a:t>
            </a:r>
            <a:r>
              <a:rPr lang="zh-CN" altLang="zh-CN" b="0" dirty="0"/>
              <a:t>，其中一个指针为前驱指针</a:t>
            </a:r>
            <a:r>
              <a:rPr lang="zh-CN" altLang="zh-CN" b="0" dirty="0" smtClean="0"/>
              <a:t>p</a:t>
            </a:r>
            <a:r>
              <a:rPr lang="en-US" altLang="zh-CN" b="0" dirty="0" smtClean="0"/>
              <a:t>rev</a:t>
            </a:r>
            <a:r>
              <a:rPr lang="zh-CN" altLang="zh-CN" b="0" dirty="0" smtClean="0"/>
              <a:t>，</a:t>
            </a:r>
            <a:r>
              <a:rPr lang="zh-CN" altLang="zh-CN" b="0" dirty="0"/>
              <a:t>指向它的前驱结点；另一个指针为后继指针next，指向它的后继结点。如</a:t>
            </a:r>
            <a:r>
              <a:rPr lang="zh-CN" altLang="zh-CN" b="0" dirty="0" smtClean="0"/>
              <a:t>图</a:t>
            </a:r>
            <a:r>
              <a:rPr lang="en-US" altLang="zh-CN" b="0" dirty="0" smtClean="0"/>
              <a:t>2</a:t>
            </a:r>
            <a:r>
              <a:rPr lang="zh-CN" altLang="zh-CN" b="0" dirty="0" smtClean="0"/>
              <a:t>-</a:t>
            </a:r>
            <a:r>
              <a:rPr lang="zh-CN" altLang="zh-CN" b="0" dirty="0"/>
              <a:t>13所示</a:t>
            </a:r>
            <a:r>
              <a:rPr lang="zh-CN" altLang="zh-CN" b="0" dirty="0" smtClean="0"/>
              <a:t>。</a:t>
            </a:r>
            <a:r>
              <a:rPr lang="zh-CN" altLang="en-US" b="0" dirty="0" smtClean="0"/>
              <a:t>简化</a:t>
            </a:r>
            <a:endParaRPr lang="zh-CN" altLang="zh-CN" b="0"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1475657" y="4077072"/>
            <a:ext cx="6048672" cy="1501135"/>
            <a:chOff x="1475657" y="4077072"/>
            <a:chExt cx="6048672" cy="1501135"/>
          </a:xfrm>
        </p:grpSpPr>
        <p:graphicFrame>
          <p:nvGraphicFramePr>
            <p:cNvPr id="5" name="对象 4"/>
            <p:cNvGraphicFramePr>
              <a:graphicFrameLocks noChangeAspect="1"/>
            </p:cNvGraphicFramePr>
            <p:nvPr>
              <p:extLst>
                <p:ext uri="{D42A27DB-BD31-4B8C-83A1-F6EECF244321}">
                  <p14:modId xmlns="" xmlns:p14="http://schemas.microsoft.com/office/powerpoint/2010/main" val="688008016"/>
                </p:ext>
              </p:extLst>
            </p:nvPr>
          </p:nvGraphicFramePr>
          <p:xfrm>
            <a:off x="1475657" y="4077072"/>
            <a:ext cx="6048672" cy="1083184"/>
          </p:xfrm>
          <a:graphic>
            <a:graphicData uri="http://schemas.openxmlformats.org/presentationml/2006/ole">
              <p:oleObj spid="_x0000_s12306" r:id="rId3" imgW="2856149" imgH="502758" progId="">
                <p:embed/>
              </p:oleObj>
            </a:graphicData>
          </a:graphic>
        </p:graphicFrame>
        <p:sp>
          <p:nvSpPr>
            <p:cNvPr id="6" name="矩形 5"/>
            <p:cNvSpPr/>
            <p:nvPr/>
          </p:nvSpPr>
          <p:spPr>
            <a:xfrm>
              <a:off x="2627784" y="5301208"/>
              <a:ext cx="3816424" cy="276999"/>
            </a:xfrm>
            <a:prstGeom prst="rect">
              <a:avLst/>
            </a:prstGeom>
          </p:spPr>
          <p:txBody>
            <a:bodyPr wrap="square">
              <a:spAutoFit/>
            </a:bodyPr>
            <a:lstStyle/>
            <a:p>
              <a:pPr algn="ctr"/>
              <a:r>
                <a:rPr lang="zh-CN" altLang="en-US" sz="1200" dirty="0">
                  <a:latin typeface="黑体" pitchFamily="49" charset="-122"/>
                  <a:ea typeface="黑体" pitchFamily="49" charset="-122"/>
                  <a:cs typeface="Times New Roman" panose="02020603050405020304" pitchFamily="18" charset="0"/>
                </a:rPr>
                <a:t>图</a:t>
              </a:r>
              <a:r>
                <a:rPr lang="en-US" altLang="zh-CN" sz="1200" dirty="0" smtClean="0">
                  <a:latin typeface="黑体" pitchFamily="49" charset="-122"/>
                  <a:ea typeface="黑体" pitchFamily="49" charset="-122"/>
                  <a:cs typeface="Times New Roman" panose="02020603050405020304" pitchFamily="18" charset="0"/>
                </a:rPr>
                <a:t>2-13  </a:t>
              </a:r>
              <a:r>
                <a:rPr lang="zh-CN" altLang="en-US" sz="1200" dirty="0" smtClean="0">
                  <a:latin typeface="黑体" pitchFamily="49" charset="-122"/>
                  <a:ea typeface="黑体" pitchFamily="49" charset="-122"/>
                  <a:cs typeface="Times New Roman" panose="02020603050405020304" pitchFamily="18" charset="0"/>
                </a:rPr>
                <a:t>双向</a:t>
              </a:r>
              <a:r>
                <a:rPr lang="zh-CN" altLang="en-US" sz="1200" dirty="0">
                  <a:latin typeface="黑体" pitchFamily="49" charset="-122"/>
                  <a:ea typeface="黑体" pitchFamily="49" charset="-122"/>
                  <a:cs typeface="Times New Roman" panose="02020603050405020304" pitchFamily="18" charset="0"/>
                </a:rPr>
                <a:t>链表结点结构</a:t>
              </a:r>
            </a:p>
          </p:txBody>
        </p:sp>
      </p:grpSp>
    </p:spTree>
    <p:extLst>
      <p:ext uri="{BB962C8B-B14F-4D97-AF65-F5344CB8AC3E}">
        <p14:creationId xmlns="" xmlns:p14="http://schemas.microsoft.com/office/powerpoint/2010/main" val="181105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7"/>
            <a:ext cx="7520940" cy="2448272"/>
          </a:xfrm>
        </p:spPr>
        <p:txBody>
          <a:bodyPr/>
          <a:lstStyle/>
          <a:p>
            <a:r>
              <a:rPr lang="en-US" altLang="zh-CN" b="0" dirty="0" smtClean="0"/>
              <a:t>	</a:t>
            </a:r>
            <a:r>
              <a:rPr lang="zh-CN" altLang="zh-CN" b="0" dirty="0" smtClean="0"/>
              <a:t>对于</a:t>
            </a:r>
            <a:r>
              <a:rPr lang="zh-CN" altLang="zh-CN" b="0" dirty="0"/>
              <a:t>双向链表，若要查找一个结点的前驱结点，可以很容易通过前驱指针</a:t>
            </a:r>
            <a:r>
              <a:rPr lang="en-US" altLang="zh-CN" b="0" dirty="0" err="1"/>
              <a:t>prev</a:t>
            </a:r>
            <a:r>
              <a:rPr lang="zh-CN" altLang="zh-CN" b="0" dirty="0"/>
              <a:t>找到。双向链表通常为双向循环链表。这样，无论是插入还是删除，对链表中的第一个结点、最后一个结点和中间任意结点的操作过程相同。</a:t>
            </a:r>
            <a:r>
              <a:rPr lang="zh-CN" altLang="zh-CN" b="0" dirty="0" smtClean="0"/>
              <a:t>图</a:t>
            </a:r>
            <a:r>
              <a:rPr lang="en-US" altLang="zh-CN" b="0" dirty="0" smtClean="0"/>
              <a:t>2-14</a:t>
            </a:r>
            <a:r>
              <a:rPr lang="zh-CN" altLang="zh-CN" b="0" dirty="0"/>
              <a:t>是带头结点的双向链表。</a:t>
            </a:r>
            <a:endParaRPr lang="zh-CN" altLang="en-US" b="0" dirty="0"/>
          </a:p>
        </p:txBody>
      </p:sp>
      <p:grpSp>
        <p:nvGrpSpPr>
          <p:cNvPr id="5" name="组合 4"/>
          <p:cNvGrpSpPr/>
          <p:nvPr/>
        </p:nvGrpSpPr>
        <p:grpSpPr>
          <a:xfrm>
            <a:off x="361950" y="3455589"/>
            <a:ext cx="8420100" cy="2393550"/>
            <a:chOff x="361950" y="3455589"/>
            <a:chExt cx="8420100" cy="2393550"/>
          </a:xfrm>
        </p:grpSpPr>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1950" y="3455589"/>
              <a:ext cx="8420100" cy="1852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86116" y="5572140"/>
              <a:ext cx="2108269"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2-14 </a:t>
              </a:r>
              <a:r>
                <a:rPr lang="zh-CN" altLang="en-US" sz="1200" dirty="0">
                  <a:latin typeface="黑体" pitchFamily="49" charset="-122"/>
                  <a:ea typeface="黑体" pitchFamily="49" charset="-122"/>
                  <a:cs typeface="Times New Roman" panose="02020603050405020304" pitchFamily="18" charset="0"/>
                </a:rPr>
                <a:t>带头结点的双向链表</a:t>
              </a:r>
            </a:p>
          </p:txBody>
        </p:sp>
      </p:grpSp>
    </p:spTree>
    <p:extLst>
      <p:ext uri="{BB962C8B-B14F-4D97-AF65-F5344CB8AC3E}">
        <p14:creationId xmlns="" xmlns:p14="http://schemas.microsoft.com/office/powerpoint/2010/main" val="2937861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14282" y="928670"/>
            <a:ext cx="8610600" cy="5237204"/>
          </a:xfrm>
        </p:spPr>
        <p:txBody>
          <a:bodyPr>
            <a:normAutofit/>
          </a:bodyPr>
          <a:lstStyle/>
          <a:p>
            <a:pPr>
              <a:lnSpc>
                <a:spcPct val="90000"/>
              </a:lnSpc>
            </a:pPr>
            <a:r>
              <a:rPr lang="zh-CN" altLang="zh-CN" dirty="0" smtClean="0">
                <a:solidFill>
                  <a:srgbClr val="FF0000"/>
                </a:solidFill>
              </a:rPr>
              <a:t>线性表</a:t>
            </a:r>
            <a:r>
              <a:rPr lang="zh-CN" altLang="en-US" dirty="0" smtClean="0">
                <a:solidFill>
                  <a:srgbClr val="FF0000"/>
                </a:solidFill>
              </a:rPr>
              <a:t>链式</a:t>
            </a:r>
            <a:r>
              <a:rPr lang="zh-CN" altLang="zh-CN" dirty="0" smtClean="0">
                <a:solidFill>
                  <a:srgbClr val="FF0000"/>
                </a:solidFill>
              </a:rPr>
              <a:t>存储结构的定义</a:t>
            </a:r>
            <a:r>
              <a:rPr lang="zh-CN" altLang="en-US" dirty="0" smtClean="0">
                <a:solidFill>
                  <a:srgbClr val="FF0000"/>
                </a:solidFill>
              </a:rPr>
              <a:t>（双链表）：</a:t>
            </a:r>
            <a:endParaRPr lang="en-US" altLang="zh-CN" dirty="0" smtClean="0">
              <a:solidFill>
                <a:srgbClr val="FF0000"/>
              </a:solidFill>
            </a:endParaRPr>
          </a:p>
          <a:p>
            <a:pPr>
              <a:lnSpc>
                <a:spcPct val="90000"/>
              </a:lnSpc>
            </a:pPr>
            <a:endParaRPr lang="en-US" altLang="zh-CN" sz="2400" dirty="0" smtClean="0">
              <a:effectLst/>
              <a:latin typeface="+mj-ea"/>
              <a:ea typeface="+mj-ea"/>
            </a:endParaRPr>
          </a:p>
          <a:p>
            <a:pPr>
              <a:lnSpc>
                <a:spcPct val="90000"/>
              </a:lnSpc>
            </a:pPr>
            <a:r>
              <a:rPr lang="en-US" altLang="zh-CN" sz="2400" dirty="0" err="1" smtClean="0">
                <a:effectLst/>
                <a:latin typeface="+mj-ea"/>
                <a:ea typeface="+mj-ea"/>
              </a:rPr>
              <a:t>Typedef</a:t>
            </a:r>
            <a:r>
              <a:rPr lang="en-US" altLang="zh-CN" sz="2400" dirty="0" smtClean="0">
                <a:effectLst/>
                <a:latin typeface="+mj-ea"/>
                <a:ea typeface="+mj-ea"/>
              </a:rPr>
              <a:t>   </a:t>
            </a:r>
            <a:r>
              <a:rPr lang="en-US" altLang="zh-CN" sz="2400" dirty="0" err="1" smtClean="0">
                <a:effectLst/>
                <a:latin typeface="+mj-ea"/>
                <a:ea typeface="+mj-ea"/>
              </a:rPr>
              <a:t>struct</a:t>
            </a:r>
            <a:r>
              <a:rPr lang="en-US" altLang="zh-CN" sz="2400" dirty="0" smtClean="0">
                <a:effectLst/>
                <a:latin typeface="+mj-ea"/>
                <a:ea typeface="+mj-ea"/>
              </a:rPr>
              <a:t>   Node</a:t>
            </a:r>
            <a:r>
              <a:rPr lang="en-US" altLang="zh-CN" dirty="0" smtClean="0">
                <a:latin typeface="+mj-ea"/>
                <a:ea typeface="+mj-ea"/>
              </a:rPr>
              <a:t>{</a:t>
            </a:r>
          </a:p>
          <a:p>
            <a:pPr>
              <a:lnSpc>
                <a:spcPct val="90000"/>
              </a:lnSpc>
            </a:pPr>
            <a:r>
              <a:rPr lang="en-US" altLang="zh-CN" dirty="0" smtClean="0">
                <a:latin typeface="+mj-ea"/>
                <a:ea typeface="+mj-ea"/>
              </a:rPr>
              <a:t>       </a:t>
            </a:r>
            <a:r>
              <a:rPr lang="en-US" altLang="zh-CN" dirty="0" err="1" smtClean="0">
                <a:latin typeface="+mj-ea"/>
                <a:ea typeface="+mj-ea"/>
              </a:rPr>
              <a:t>elemtype</a:t>
            </a:r>
            <a:r>
              <a:rPr lang="en-US" altLang="zh-CN" dirty="0" smtClean="0">
                <a:latin typeface="+mj-ea"/>
                <a:ea typeface="+mj-ea"/>
              </a:rPr>
              <a:t>              data</a:t>
            </a:r>
            <a:r>
              <a:rPr lang="zh-CN" altLang="en-US" dirty="0" smtClean="0">
                <a:latin typeface="+mj-ea"/>
                <a:ea typeface="+mj-ea"/>
              </a:rPr>
              <a:t>；        </a:t>
            </a:r>
            <a:r>
              <a:rPr lang="en-US" altLang="zh-CN" sz="1800" dirty="0" smtClean="0">
                <a:latin typeface="+mj-ea"/>
                <a:ea typeface="+mj-ea"/>
              </a:rPr>
              <a:t>// </a:t>
            </a:r>
            <a:r>
              <a:rPr lang="zh-CN" altLang="en-US" sz="1800" dirty="0" smtClean="0">
                <a:latin typeface="+mj-ea"/>
                <a:ea typeface="+mj-ea"/>
              </a:rPr>
              <a:t>数据元素值</a:t>
            </a:r>
            <a:endParaRPr lang="en-US" altLang="zh-CN" sz="1800" dirty="0" smtClean="0">
              <a:latin typeface="+mj-ea"/>
              <a:ea typeface="+mj-ea"/>
            </a:endParaRPr>
          </a:p>
          <a:p>
            <a:pPr>
              <a:lnSpc>
                <a:spcPct val="90000"/>
              </a:lnSpc>
            </a:pPr>
            <a:r>
              <a:rPr lang="en-US" altLang="zh-CN" dirty="0" smtClean="0">
                <a:latin typeface="+mj-ea"/>
                <a:ea typeface="+mj-ea"/>
              </a:rPr>
              <a:t>       </a:t>
            </a:r>
            <a:r>
              <a:rPr lang="en-US" altLang="zh-CN" dirty="0" err="1" smtClean="0">
                <a:latin typeface="+mj-ea"/>
                <a:ea typeface="+mj-ea"/>
              </a:rPr>
              <a:t>struct</a:t>
            </a:r>
            <a:r>
              <a:rPr lang="en-US" altLang="zh-CN" dirty="0" smtClean="0">
                <a:latin typeface="+mj-ea"/>
                <a:ea typeface="+mj-ea"/>
              </a:rPr>
              <a:t>        Node   *pre;          </a:t>
            </a:r>
            <a:r>
              <a:rPr lang="en-US" altLang="zh-CN" sz="1800" dirty="0" smtClean="0">
                <a:latin typeface="+mj-ea"/>
                <a:ea typeface="+mj-ea"/>
              </a:rPr>
              <a:t>// </a:t>
            </a:r>
            <a:r>
              <a:rPr lang="zh-CN" altLang="en-US" sz="1800" dirty="0" smtClean="0">
                <a:latin typeface="+mj-ea"/>
                <a:ea typeface="+mj-ea"/>
              </a:rPr>
              <a:t>指向前一个节点的指针</a:t>
            </a:r>
            <a:endParaRPr lang="en-US" altLang="zh-CN" sz="1800" dirty="0" smtClean="0">
              <a:latin typeface="+mj-ea"/>
              <a:ea typeface="+mj-ea"/>
            </a:endParaRPr>
          </a:p>
          <a:p>
            <a:pPr>
              <a:lnSpc>
                <a:spcPct val="90000"/>
              </a:lnSpc>
            </a:pPr>
            <a:r>
              <a:rPr lang="en-US" altLang="zh-CN" dirty="0" smtClean="0">
                <a:latin typeface="+mj-ea"/>
                <a:ea typeface="+mj-ea"/>
              </a:rPr>
              <a:t>       </a:t>
            </a:r>
            <a:r>
              <a:rPr lang="en-US" altLang="zh-CN" dirty="0" err="1" smtClean="0">
                <a:latin typeface="+mj-ea"/>
                <a:ea typeface="+mj-ea"/>
              </a:rPr>
              <a:t>struct</a:t>
            </a:r>
            <a:r>
              <a:rPr lang="en-US" altLang="zh-CN" dirty="0" smtClean="0">
                <a:latin typeface="+mj-ea"/>
                <a:ea typeface="+mj-ea"/>
              </a:rPr>
              <a:t>        Node   *next;        </a:t>
            </a:r>
            <a:r>
              <a:rPr lang="en-US" altLang="zh-CN" sz="1800" dirty="0" smtClean="0">
                <a:latin typeface="+mj-ea"/>
                <a:ea typeface="+mj-ea"/>
              </a:rPr>
              <a:t>// </a:t>
            </a:r>
            <a:r>
              <a:rPr lang="zh-CN" altLang="en-US" sz="1800" dirty="0" smtClean="0">
                <a:latin typeface="+mj-ea"/>
                <a:ea typeface="+mj-ea"/>
              </a:rPr>
              <a:t>指向下一个节点的指针</a:t>
            </a:r>
            <a:endParaRPr lang="en-US" altLang="zh-CN" sz="1800" dirty="0" smtClean="0">
              <a:latin typeface="+mj-ea"/>
              <a:ea typeface="+mj-ea"/>
            </a:endParaRPr>
          </a:p>
          <a:p>
            <a:pPr>
              <a:lnSpc>
                <a:spcPct val="90000"/>
              </a:lnSpc>
            </a:pPr>
            <a:r>
              <a:rPr lang="en-US" altLang="zh-CN" dirty="0" smtClean="0">
                <a:latin typeface="+mj-ea"/>
                <a:ea typeface="+mj-ea"/>
              </a:rPr>
              <a:t>}*</a:t>
            </a:r>
            <a:r>
              <a:rPr lang="en-US" altLang="zh-CN" dirty="0" err="1" smtClean="0">
                <a:latin typeface="+mj-ea"/>
                <a:ea typeface="+mj-ea"/>
              </a:rPr>
              <a:t>DLinkList</a:t>
            </a:r>
            <a:r>
              <a:rPr lang="en-US" altLang="zh-CN" dirty="0" smtClean="0">
                <a:latin typeface="+mj-ea"/>
                <a:ea typeface="+mj-ea"/>
              </a:rPr>
              <a:t>;</a:t>
            </a:r>
            <a:endParaRPr lang="en-US" altLang="zh-CN" sz="2400" dirty="0">
              <a:effectLst/>
              <a:latin typeface="+mj-ea"/>
              <a:ea typeface="+mj-ea"/>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 calcmode="lin" valueType="num">
                                      <p:cBhvr additive="base">
                                        <p:cTn id="37"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692696"/>
            <a:ext cx="8215370" cy="5616624"/>
          </a:xfrm>
        </p:spPr>
        <p:txBody>
          <a:bodyPr>
            <a:noAutofit/>
          </a:bodyPr>
          <a:lstStyle/>
          <a:p>
            <a:pPr>
              <a:lnSpc>
                <a:spcPct val="110000"/>
              </a:lnSpc>
              <a:spcBef>
                <a:spcPts val="0"/>
              </a:spcBef>
            </a:pPr>
            <a:r>
              <a:rPr lang="zh-CN" altLang="zh-CN" dirty="0" smtClean="0"/>
              <a:t>算法</a:t>
            </a:r>
            <a:r>
              <a:rPr lang="en-US" altLang="zh-CN" dirty="0" smtClean="0"/>
              <a:t>2.11</a:t>
            </a:r>
            <a:r>
              <a:rPr lang="zh-CN" altLang="zh-CN" dirty="0"/>
              <a:t>：</a:t>
            </a:r>
            <a:r>
              <a:rPr lang="zh-CN" altLang="zh-CN" dirty="0">
                <a:solidFill>
                  <a:srgbClr val="FF0000"/>
                </a:solidFill>
              </a:rPr>
              <a:t>双向链表的类定义</a:t>
            </a:r>
          </a:p>
          <a:p>
            <a:pPr>
              <a:lnSpc>
                <a:spcPct val="110000"/>
              </a:lnSpc>
              <a:spcBef>
                <a:spcPts val="0"/>
              </a:spcBef>
            </a:pPr>
            <a:r>
              <a:rPr lang="en-US" altLang="zh-CN" b="0" dirty="0"/>
              <a:t>template &lt;class Elem&gt; </a:t>
            </a:r>
            <a:endParaRPr lang="en-US" altLang="zh-CN" b="0" dirty="0" smtClean="0"/>
          </a:p>
          <a:p>
            <a:pPr>
              <a:lnSpc>
                <a:spcPct val="110000"/>
              </a:lnSpc>
              <a:spcBef>
                <a:spcPts val="0"/>
              </a:spcBef>
            </a:pPr>
            <a:r>
              <a:rPr lang="en-US" altLang="zh-CN" b="0" dirty="0" smtClean="0"/>
              <a:t>class </a:t>
            </a:r>
            <a:r>
              <a:rPr lang="en-US" altLang="zh-CN" b="0" dirty="0" err="1" smtClean="0"/>
              <a:t>DLink</a:t>
            </a:r>
            <a:r>
              <a:rPr lang="en-US" altLang="zh-CN" b="0" dirty="0" smtClean="0"/>
              <a:t> {		//</a:t>
            </a:r>
            <a:r>
              <a:rPr lang="zh-CN" altLang="en-US" b="0" dirty="0" smtClean="0"/>
              <a:t>双向链表的</a:t>
            </a:r>
            <a:r>
              <a:rPr lang="zh-CN" altLang="en-US" dirty="0" smtClean="0">
                <a:solidFill>
                  <a:srgbClr val="FF0000"/>
                </a:solidFill>
              </a:rPr>
              <a:t>结点类</a:t>
            </a:r>
            <a:r>
              <a:rPr lang="zh-CN" altLang="en-US" b="0" dirty="0" smtClean="0"/>
              <a:t>定义</a:t>
            </a:r>
            <a:endParaRPr lang="en-US" altLang="zh-CN" b="0" dirty="0" smtClean="0"/>
          </a:p>
          <a:p>
            <a:pPr>
              <a:lnSpc>
                <a:spcPct val="110000"/>
              </a:lnSpc>
              <a:spcBef>
                <a:spcPts val="0"/>
              </a:spcBef>
            </a:pPr>
            <a:r>
              <a:rPr lang="en-US" altLang="zh-CN" b="0" dirty="0" smtClean="0"/>
              <a:t>public</a:t>
            </a:r>
            <a:r>
              <a:rPr lang="en-US" altLang="zh-CN" b="0" dirty="0"/>
              <a:t>:</a:t>
            </a:r>
            <a:endParaRPr lang="zh-CN" altLang="zh-CN" b="0" dirty="0"/>
          </a:p>
          <a:p>
            <a:pPr>
              <a:lnSpc>
                <a:spcPct val="110000"/>
              </a:lnSpc>
              <a:spcBef>
                <a:spcPts val="0"/>
              </a:spcBef>
            </a:pPr>
            <a:r>
              <a:rPr lang="en-US" altLang="zh-CN" b="0" dirty="0"/>
              <a:t>	</a:t>
            </a:r>
            <a:r>
              <a:rPr lang="en-US" altLang="zh-CN" b="0" dirty="0" smtClean="0"/>
              <a:t>Elem </a:t>
            </a:r>
            <a:r>
              <a:rPr lang="en-US" altLang="zh-CN" b="0" dirty="0"/>
              <a:t>element;</a:t>
            </a:r>
            <a:endParaRPr lang="zh-CN" altLang="zh-CN" b="0" dirty="0"/>
          </a:p>
          <a:p>
            <a:pPr>
              <a:lnSpc>
                <a:spcPct val="110000"/>
              </a:lnSpc>
              <a:spcBef>
                <a:spcPts val="0"/>
              </a:spcBef>
            </a:pPr>
            <a:r>
              <a:rPr lang="en-US" altLang="zh-CN" b="0" dirty="0"/>
              <a:t>	</a:t>
            </a:r>
            <a:r>
              <a:rPr lang="en-US" altLang="zh-CN" b="0" dirty="0" err="1" smtClean="0"/>
              <a:t>DLink</a:t>
            </a:r>
            <a:r>
              <a:rPr lang="en-US" altLang="zh-CN" b="0" dirty="0" smtClean="0"/>
              <a:t> </a:t>
            </a:r>
            <a:r>
              <a:rPr lang="en-US" altLang="zh-CN" b="0" dirty="0"/>
              <a:t>*</a:t>
            </a:r>
            <a:r>
              <a:rPr lang="en-US" altLang="zh-CN" b="0" dirty="0" err="1"/>
              <a:t>prev</a:t>
            </a:r>
            <a:r>
              <a:rPr lang="en-US" altLang="zh-CN" b="0" dirty="0"/>
              <a:t>; </a:t>
            </a:r>
            <a:endParaRPr lang="zh-CN" altLang="zh-CN" b="0" dirty="0"/>
          </a:p>
          <a:p>
            <a:pPr>
              <a:lnSpc>
                <a:spcPct val="110000"/>
              </a:lnSpc>
              <a:spcBef>
                <a:spcPts val="0"/>
              </a:spcBef>
            </a:pPr>
            <a:r>
              <a:rPr lang="en-US" altLang="zh-CN" b="0" dirty="0" smtClean="0"/>
              <a:t>	</a:t>
            </a:r>
            <a:r>
              <a:rPr lang="en-US" altLang="zh-CN" b="0" dirty="0" err="1" smtClean="0"/>
              <a:t>DLink</a:t>
            </a:r>
            <a:r>
              <a:rPr lang="en-US" altLang="zh-CN" b="0" dirty="0" smtClean="0"/>
              <a:t> </a:t>
            </a:r>
            <a:r>
              <a:rPr lang="en-US" altLang="zh-CN" b="0" dirty="0"/>
              <a:t>*next</a:t>
            </a:r>
            <a:r>
              <a:rPr lang="en-US" altLang="zh-CN" b="0" dirty="0" smtClean="0"/>
              <a:t>;</a:t>
            </a:r>
          </a:p>
          <a:p>
            <a:pPr>
              <a:lnSpc>
                <a:spcPct val="110000"/>
              </a:lnSpc>
              <a:spcBef>
                <a:spcPts val="0"/>
              </a:spcBef>
            </a:pPr>
            <a:endParaRPr lang="zh-CN" altLang="zh-CN" b="0" dirty="0"/>
          </a:p>
          <a:p>
            <a:pPr>
              <a:lnSpc>
                <a:spcPct val="110000"/>
              </a:lnSpc>
              <a:spcBef>
                <a:spcPts val="0"/>
              </a:spcBef>
            </a:pPr>
            <a:r>
              <a:rPr lang="en-US" altLang="zh-CN" b="0" dirty="0"/>
              <a:t>	</a:t>
            </a:r>
            <a:r>
              <a:rPr lang="en-US" altLang="zh-CN" b="0" dirty="0" err="1" smtClean="0"/>
              <a:t>DLink</a:t>
            </a:r>
            <a:r>
              <a:rPr lang="en-US" altLang="zh-CN" b="0" dirty="0" smtClean="0"/>
              <a:t> </a:t>
            </a:r>
            <a:r>
              <a:rPr lang="en-US" altLang="zh-CN" b="0" dirty="0"/>
              <a:t>(const Elem&amp; it, </a:t>
            </a:r>
            <a:r>
              <a:rPr lang="en-US" altLang="zh-CN" b="0" dirty="0" err="1"/>
              <a:t>DLink</a:t>
            </a:r>
            <a:r>
              <a:rPr lang="en-US" altLang="zh-CN" b="0" dirty="0"/>
              <a:t> *p=NULL, </a:t>
            </a:r>
            <a:r>
              <a:rPr lang="en-US" altLang="zh-CN" b="0" dirty="0" err="1"/>
              <a:t>DLink</a:t>
            </a:r>
            <a:r>
              <a:rPr lang="en-US" altLang="zh-CN" b="0" dirty="0"/>
              <a:t> *n=NULL) </a:t>
            </a:r>
            <a:endParaRPr lang="zh-CN" altLang="zh-CN" b="0" dirty="0"/>
          </a:p>
          <a:p>
            <a:pPr>
              <a:lnSpc>
                <a:spcPct val="110000"/>
              </a:lnSpc>
              <a:spcBef>
                <a:spcPts val="0"/>
              </a:spcBef>
            </a:pPr>
            <a:r>
              <a:rPr lang="en-US" altLang="zh-CN" b="0" dirty="0"/>
              <a:t>       	 { element = it; </a:t>
            </a:r>
            <a:r>
              <a:rPr lang="en-US" altLang="zh-CN" b="0" dirty="0" err="1"/>
              <a:t>prev</a:t>
            </a:r>
            <a:r>
              <a:rPr lang="en-US" altLang="zh-CN" b="0" dirty="0"/>
              <a:t> = p; next = n;}</a:t>
            </a:r>
            <a:endParaRPr lang="zh-CN" altLang="zh-CN" b="0" dirty="0"/>
          </a:p>
          <a:p>
            <a:pPr>
              <a:lnSpc>
                <a:spcPct val="110000"/>
              </a:lnSpc>
              <a:spcBef>
                <a:spcPts val="0"/>
              </a:spcBef>
            </a:pPr>
            <a:r>
              <a:rPr lang="en-US" altLang="zh-CN" b="0" dirty="0"/>
              <a:t>	</a:t>
            </a:r>
            <a:r>
              <a:rPr lang="en-US" altLang="zh-CN" b="0" dirty="0" err="1" smtClean="0"/>
              <a:t>DLink</a:t>
            </a:r>
            <a:r>
              <a:rPr lang="en-US" altLang="zh-CN" b="0" dirty="0" smtClean="0"/>
              <a:t> </a:t>
            </a:r>
            <a:r>
              <a:rPr lang="en-US" altLang="zh-CN" b="0" dirty="0"/>
              <a:t>(</a:t>
            </a:r>
            <a:r>
              <a:rPr lang="en-US" altLang="zh-CN" b="0" dirty="0" err="1"/>
              <a:t>DLink</a:t>
            </a:r>
            <a:r>
              <a:rPr lang="en-US" altLang="zh-CN" b="0" dirty="0"/>
              <a:t> *p=NULL ,</a:t>
            </a:r>
            <a:r>
              <a:rPr lang="en-US" altLang="zh-CN" b="0" dirty="0" err="1"/>
              <a:t>DLink</a:t>
            </a:r>
            <a:r>
              <a:rPr lang="en-US" altLang="zh-CN" b="0" dirty="0"/>
              <a:t> *n=NULL) </a:t>
            </a:r>
            <a:endParaRPr lang="zh-CN" altLang="zh-CN" b="0" dirty="0"/>
          </a:p>
          <a:p>
            <a:pPr>
              <a:lnSpc>
                <a:spcPct val="110000"/>
              </a:lnSpc>
              <a:spcBef>
                <a:spcPts val="0"/>
              </a:spcBef>
            </a:pPr>
            <a:r>
              <a:rPr lang="en-US" altLang="zh-CN" b="0" dirty="0"/>
              <a:t>		 {</a:t>
            </a:r>
            <a:r>
              <a:rPr lang="en-US" altLang="zh-CN" b="0" dirty="0" err="1"/>
              <a:t>prev</a:t>
            </a:r>
            <a:r>
              <a:rPr lang="en-US" altLang="zh-CN" b="0" dirty="0"/>
              <a:t> = p; next = n;}</a:t>
            </a:r>
            <a:endParaRPr lang="zh-CN" altLang="zh-CN" b="0" dirty="0"/>
          </a:p>
          <a:p>
            <a:pPr>
              <a:lnSpc>
                <a:spcPct val="110000"/>
              </a:lnSpc>
              <a:spcBef>
                <a:spcPts val="0"/>
              </a:spcBef>
            </a:pPr>
            <a:r>
              <a:rPr lang="en-US" altLang="zh-CN" b="0" dirty="0"/>
              <a:t>	</a:t>
            </a:r>
            <a:r>
              <a:rPr lang="en-US" altLang="zh-CN" b="0" dirty="0" smtClean="0"/>
              <a:t>~ </a:t>
            </a:r>
            <a:r>
              <a:rPr lang="en-US" altLang="zh-CN" b="0" dirty="0" err="1"/>
              <a:t>DLink</a:t>
            </a:r>
            <a:r>
              <a:rPr lang="en-US" altLang="zh-CN" b="0" dirty="0"/>
              <a:t>();</a:t>
            </a:r>
            <a:endParaRPr lang="zh-CN" altLang="zh-CN" b="0" dirty="0"/>
          </a:p>
          <a:p>
            <a:pPr>
              <a:lnSpc>
                <a:spcPct val="110000"/>
              </a:lnSpc>
              <a:spcBef>
                <a:spcPts val="0"/>
              </a:spcBef>
            </a:pPr>
            <a:r>
              <a:rPr lang="en-US" altLang="zh-CN" b="0" dirty="0" smtClean="0"/>
              <a:t>}</a:t>
            </a:r>
            <a:endParaRPr lang="zh-CN" altLang="zh-CN" b="0" dirty="0"/>
          </a:p>
          <a:p>
            <a:pPr>
              <a:lnSpc>
                <a:spcPct val="110000"/>
              </a:lnSpc>
              <a:spcBef>
                <a:spcPts val="0"/>
              </a:spcBef>
            </a:pPr>
            <a:endParaRPr lang="zh-CN" altLang="en-US" dirty="0"/>
          </a:p>
        </p:txBody>
      </p:sp>
    </p:spTree>
    <p:extLst>
      <p:ext uri="{BB962C8B-B14F-4D97-AF65-F5344CB8AC3E}">
        <p14:creationId xmlns="" xmlns:p14="http://schemas.microsoft.com/office/powerpoint/2010/main" val="2232942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642918"/>
            <a:ext cx="7929618" cy="5786478"/>
          </a:xfrm>
        </p:spPr>
        <p:txBody>
          <a:bodyPr>
            <a:noAutofit/>
          </a:bodyPr>
          <a:lstStyle/>
          <a:p>
            <a:pPr>
              <a:lnSpc>
                <a:spcPct val="100000"/>
              </a:lnSpc>
              <a:spcBef>
                <a:spcPts val="0"/>
              </a:spcBef>
            </a:pPr>
            <a:r>
              <a:rPr lang="en-US" sz="1800" b="0" dirty="0" smtClean="0"/>
              <a:t>template &lt;class Elem&gt;</a:t>
            </a:r>
            <a:endParaRPr lang="zh-CN" altLang="en-US" sz="1800" b="0" dirty="0" smtClean="0"/>
          </a:p>
          <a:p>
            <a:pPr>
              <a:lnSpc>
                <a:spcPct val="100000"/>
              </a:lnSpc>
              <a:spcBef>
                <a:spcPts val="0"/>
              </a:spcBef>
            </a:pPr>
            <a:r>
              <a:rPr lang="en-US" sz="1800" b="0" dirty="0" smtClean="0"/>
              <a:t>class </a:t>
            </a:r>
            <a:r>
              <a:rPr lang="en-US" sz="1800" b="0" dirty="0" err="1" smtClean="0"/>
              <a:t>DList</a:t>
            </a:r>
            <a:r>
              <a:rPr lang="en-US" sz="1800" b="0" dirty="0" smtClean="0"/>
              <a:t> : public List&lt;Elem&gt; {	//</a:t>
            </a:r>
            <a:r>
              <a:rPr lang="zh-CN" altLang="en-US" sz="1800" dirty="0" smtClean="0">
                <a:solidFill>
                  <a:srgbClr val="FF0000"/>
                </a:solidFill>
              </a:rPr>
              <a:t>双向链表类</a:t>
            </a:r>
            <a:r>
              <a:rPr lang="zh-CN" altLang="en-US" sz="1800" b="0" dirty="0" smtClean="0"/>
              <a:t>的定义</a:t>
            </a:r>
          </a:p>
          <a:p>
            <a:pPr>
              <a:lnSpc>
                <a:spcPct val="100000"/>
              </a:lnSpc>
              <a:spcBef>
                <a:spcPts val="0"/>
              </a:spcBef>
            </a:pPr>
            <a:r>
              <a:rPr lang="en-US" sz="1800" b="0" dirty="0" smtClean="0"/>
              <a:t>private:</a:t>
            </a:r>
            <a:endParaRPr lang="zh-CN" altLang="en-US" sz="1800" b="0" dirty="0" smtClean="0"/>
          </a:p>
          <a:p>
            <a:pPr>
              <a:lnSpc>
                <a:spcPct val="100000"/>
              </a:lnSpc>
              <a:spcBef>
                <a:spcPts val="0"/>
              </a:spcBef>
            </a:pPr>
            <a:r>
              <a:rPr lang="en-US" sz="1800" b="0" dirty="0" smtClean="0"/>
              <a:t>	</a:t>
            </a:r>
            <a:r>
              <a:rPr lang="en-US" sz="1800" b="0" dirty="0" err="1" smtClean="0"/>
              <a:t>DLink</a:t>
            </a:r>
            <a:r>
              <a:rPr lang="en-US" sz="1800" b="0" dirty="0" smtClean="0"/>
              <a:t> *head, *tail, *</a:t>
            </a:r>
            <a:r>
              <a:rPr lang="en-US" sz="1800" b="0" dirty="0" err="1" smtClean="0"/>
              <a:t>curr</a:t>
            </a:r>
            <a:r>
              <a:rPr lang="en-US" sz="1800" b="0" dirty="0" smtClean="0"/>
              <a:t>;</a:t>
            </a:r>
            <a:r>
              <a:rPr lang="en-US" altLang="zh-CN" sz="1800" b="0" dirty="0" smtClean="0"/>
              <a:t>  // </a:t>
            </a:r>
            <a:r>
              <a:rPr lang="zh-CN" altLang="en-US" sz="1800" b="0" dirty="0" smtClean="0"/>
              <a:t>双向链表的</a:t>
            </a:r>
            <a:r>
              <a:rPr lang="zh-CN" altLang="zh-CN" sz="1800" b="0" dirty="0" smtClean="0"/>
              <a:t>头指针</a:t>
            </a:r>
            <a:r>
              <a:rPr lang="zh-CN" altLang="en-US" sz="1800" b="0" dirty="0" smtClean="0"/>
              <a:t>、尾指针、当前结点</a:t>
            </a:r>
          </a:p>
          <a:p>
            <a:pPr>
              <a:lnSpc>
                <a:spcPct val="100000"/>
              </a:lnSpc>
              <a:spcBef>
                <a:spcPts val="0"/>
              </a:spcBef>
            </a:pPr>
            <a:r>
              <a:rPr lang="en-US" sz="1800" b="0" dirty="0" smtClean="0"/>
              <a:t>public:</a:t>
            </a:r>
            <a:endParaRPr lang="zh-CN" altLang="en-US" sz="1800" b="0" dirty="0" smtClean="0"/>
          </a:p>
          <a:p>
            <a:pPr>
              <a:lnSpc>
                <a:spcPct val="100000"/>
              </a:lnSpc>
              <a:spcBef>
                <a:spcPts val="0"/>
              </a:spcBef>
            </a:pPr>
            <a:r>
              <a:rPr lang="en-US" sz="1800" b="0" dirty="0" smtClean="0"/>
              <a:t>	</a:t>
            </a:r>
            <a:r>
              <a:rPr lang="en-US" sz="1800" b="0" dirty="0" err="1" smtClean="0"/>
              <a:t>DList</a:t>
            </a:r>
            <a:r>
              <a:rPr lang="en-US" sz="1800" b="0" dirty="0" smtClean="0"/>
              <a:t> ( ) { </a:t>
            </a:r>
            <a:r>
              <a:rPr lang="en-US" sz="1800" b="0" dirty="0" err="1" smtClean="0"/>
              <a:t>curr</a:t>
            </a:r>
            <a:r>
              <a:rPr lang="en-US" sz="1800" b="0" dirty="0" smtClean="0"/>
              <a:t>= tail = head = new </a:t>
            </a:r>
            <a:r>
              <a:rPr lang="en-US" sz="1800" b="0" dirty="0" err="1" smtClean="0"/>
              <a:t>DLink</a:t>
            </a:r>
            <a:r>
              <a:rPr lang="en-US" sz="1800" b="0" dirty="0" smtClean="0"/>
              <a:t>&lt;Elem&gt;; //</a:t>
            </a:r>
            <a:r>
              <a:rPr lang="zh-CN" altLang="en-US" sz="1800" b="0" dirty="0" smtClean="0"/>
              <a:t>创建一个头结点</a:t>
            </a:r>
            <a:endParaRPr lang="en-US" altLang="zh-CN" sz="1800" b="0" dirty="0" smtClean="0"/>
          </a:p>
          <a:p>
            <a:pPr>
              <a:lnSpc>
                <a:spcPct val="100000"/>
              </a:lnSpc>
              <a:spcBef>
                <a:spcPts val="0"/>
              </a:spcBef>
            </a:pPr>
            <a:r>
              <a:rPr lang="en-US" altLang="zh-CN" sz="1800" b="0" dirty="0"/>
              <a:t>	</a:t>
            </a:r>
            <a:r>
              <a:rPr lang="en-US" altLang="zh-CN" sz="1800" b="0" dirty="0" smtClean="0"/>
              <a:t>}</a:t>
            </a:r>
            <a:endParaRPr lang="zh-CN" altLang="en-US" sz="1800" b="0" dirty="0" smtClean="0"/>
          </a:p>
          <a:p>
            <a:pPr>
              <a:lnSpc>
                <a:spcPct val="100000"/>
              </a:lnSpc>
              <a:spcBef>
                <a:spcPts val="0"/>
              </a:spcBef>
            </a:pPr>
            <a:r>
              <a:rPr lang="en-US" sz="1800" b="0" dirty="0" smtClean="0"/>
              <a:t>	~ </a:t>
            </a:r>
            <a:r>
              <a:rPr lang="en-US" sz="1800" b="0" dirty="0" err="1" smtClean="0"/>
              <a:t>DList</a:t>
            </a:r>
            <a:r>
              <a:rPr lang="en-US" sz="1800" b="0" dirty="0" smtClean="0"/>
              <a:t>(){</a:t>
            </a:r>
            <a:endParaRPr lang="zh-CN" altLang="en-US" sz="1800" b="0" dirty="0" smtClean="0"/>
          </a:p>
          <a:p>
            <a:pPr>
              <a:lnSpc>
                <a:spcPct val="100000"/>
              </a:lnSpc>
              <a:spcBef>
                <a:spcPts val="0"/>
              </a:spcBef>
            </a:pPr>
            <a:r>
              <a:rPr lang="en-US" sz="1800" b="0" dirty="0" smtClean="0"/>
              <a:t>		while(head != NULL){ 	// </a:t>
            </a:r>
            <a:r>
              <a:rPr lang="zh-CN" altLang="en-US" sz="1800" b="0" dirty="0" smtClean="0"/>
              <a:t>释放所有的结点</a:t>
            </a:r>
          </a:p>
          <a:p>
            <a:pPr>
              <a:lnSpc>
                <a:spcPct val="100000"/>
              </a:lnSpc>
              <a:spcBef>
                <a:spcPts val="0"/>
              </a:spcBef>
            </a:pPr>
            <a:r>
              <a:rPr lang="en-US" sz="1800" b="0" dirty="0" smtClean="0"/>
              <a:t>			</a:t>
            </a:r>
            <a:r>
              <a:rPr lang="en-US" sz="1800" b="0" dirty="0" err="1" smtClean="0"/>
              <a:t>curr</a:t>
            </a:r>
            <a:r>
              <a:rPr lang="en-US" sz="1800" b="0" dirty="0" smtClean="0"/>
              <a:t>=head;  head=head-&gt;next; delete </a:t>
            </a:r>
            <a:r>
              <a:rPr lang="en-US" sz="1800" b="0" dirty="0" err="1" smtClean="0"/>
              <a:t>curr</a:t>
            </a:r>
            <a:r>
              <a:rPr lang="en-US" sz="1800" b="0" dirty="0" smtClean="0"/>
              <a:t>;</a:t>
            </a:r>
            <a:endParaRPr lang="zh-CN" altLang="en-US" sz="1800" b="0" dirty="0" smtClean="0"/>
          </a:p>
          <a:p>
            <a:pPr>
              <a:lnSpc>
                <a:spcPct val="100000"/>
              </a:lnSpc>
              <a:spcBef>
                <a:spcPts val="0"/>
              </a:spcBef>
            </a:pPr>
            <a:r>
              <a:rPr lang="en-US" sz="1800" b="0" dirty="0" smtClean="0"/>
              <a:t>		}</a:t>
            </a:r>
            <a:endParaRPr lang="zh-CN" altLang="en-US" sz="1800" b="0" dirty="0" smtClean="0"/>
          </a:p>
          <a:p>
            <a:pPr>
              <a:lnSpc>
                <a:spcPct val="100000"/>
              </a:lnSpc>
              <a:spcBef>
                <a:spcPts val="0"/>
              </a:spcBef>
            </a:pPr>
            <a:r>
              <a:rPr lang="en-US" sz="1800" b="0" dirty="0" smtClean="0"/>
              <a:t>	} </a:t>
            </a:r>
            <a:endParaRPr lang="zh-CN" altLang="en-US" sz="1800" b="0" dirty="0" smtClean="0"/>
          </a:p>
          <a:p>
            <a:pPr>
              <a:lnSpc>
                <a:spcPct val="100000"/>
              </a:lnSpc>
              <a:spcBef>
                <a:spcPts val="0"/>
              </a:spcBef>
            </a:pPr>
            <a:r>
              <a:rPr lang="en-US" sz="1800" b="0" dirty="0" smtClean="0"/>
              <a:t>	void </a:t>
            </a:r>
            <a:r>
              <a:rPr lang="en-US" sz="1800" b="0" dirty="0" err="1" smtClean="0"/>
              <a:t>Prev</a:t>
            </a:r>
            <a:r>
              <a:rPr lang="en-US" sz="1800" b="0" dirty="0" smtClean="0"/>
              <a:t>( );	 		//</a:t>
            </a:r>
            <a:r>
              <a:rPr lang="zh-CN" altLang="en-US" sz="1800" b="0" dirty="0" smtClean="0"/>
              <a:t>当前位置指针</a:t>
            </a:r>
            <a:r>
              <a:rPr lang="en-US" sz="1800" b="0" dirty="0" err="1" smtClean="0"/>
              <a:t>curr</a:t>
            </a:r>
            <a:r>
              <a:rPr lang="zh-CN" altLang="en-US" sz="1800" b="0" dirty="0" smtClean="0"/>
              <a:t>前移到前驱</a:t>
            </a:r>
          </a:p>
          <a:p>
            <a:pPr>
              <a:lnSpc>
                <a:spcPct val="100000"/>
              </a:lnSpc>
              <a:spcBef>
                <a:spcPts val="0"/>
              </a:spcBef>
            </a:pPr>
            <a:r>
              <a:rPr lang="en-US" sz="1800" b="0" dirty="0" smtClean="0"/>
              <a:t>	void Next( );			//</a:t>
            </a:r>
            <a:r>
              <a:rPr lang="zh-CN" altLang="en-US" sz="1800" b="0" dirty="0" smtClean="0"/>
              <a:t>当前位置指针</a:t>
            </a:r>
            <a:r>
              <a:rPr lang="en-US" sz="1800" b="0" dirty="0" err="1" smtClean="0"/>
              <a:t>curr</a:t>
            </a:r>
            <a:r>
              <a:rPr lang="zh-CN" altLang="en-US" sz="1800" b="0" dirty="0" smtClean="0"/>
              <a:t>后移到后继</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setPos</a:t>
            </a:r>
            <a:r>
              <a:rPr lang="en-US" sz="1800" b="0" dirty="0" smtClean="0"/>
              <a:t>(</a:t>
            </a:r>
            <a:r>
              <a:rPr lang="en-US" sz="1800" b="0" dirty="0" err="1" smtClean="0"/>
              <a:t>int</a:t>
            </a:r>
            <a:r>
              <a:rPr lang="en-US" sz="1800" b="0" dirty="0" smtClean="0"/>
              <a:t> pos);	  	//</a:t>
            </a:r>
            <a:r>
              <a:rPr lang="zh-CN" altLang="en-US" sz="1800" b="0" dirty="0" smtClean="0"/>
              <a:t>任意指定当前数据元素的位置</a:t>
            </a:r>
          </a:p>
          <a:p>
            <a:pPr>
              <a:lnSpc>
                <a:spcPct val="100000"/>
              </a:lnSpc>
              <a:spcBef>
                <a:spcPts val="0"/>
              </a:spcBef>
            </a:pPr>
            <a:r>
              <a:rPr lang="en-US" sz="1800" b="0" dirty="0" smtClean="0"/>
              <a:t>	void Create(</a:t>
            </a:r>
            <a:r>
              <a:rPr lang="en-US" sz="1800" b="0" dirty="0" err="1" smtClean="0"/>
              <a:t>int</a:t>
            </a:r>
            <a:r>
              <a:rPr lang="en-US" sz="1800" b="0" dirty="0" smtClean="0"/>
              <a:t> n);     		//</a:t>
            </a:r>
            <a:r>
              <a:rPr lang="zh-CN" altLang="en-US" sz="1800" b="0" dirty="0" smtClean="0"/>
              <a:t>创建长度为</a:t>
            </a:r>
            <a:r>
              <a:rPr lang="en-US" sz="1800" b="0" dirty="0" smtClean="0"/>
              <a:t>n</a:t>
            </a:r>
            <a:r>
              <a:rPr lang="zh-CN" altLang="en-US" sz="1800" b="0" dirty="0" smtClean="0"/>
              <a:t>的双链表</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getValue</a:t>
            </a:r>
            <a:r>
              <a:rPr lang="en-US" sz="1800" b="0" dirty="0" smtClean="0"/>
              <a:t>(Elem &amp;x);		//</a:t>
            </a:r>
            <a:r>
              <a:rPr lang="zh-CN" altLang="en-US" sz="1800" b="0" dirty="0" smtClean="0"/>
              <a:t>取表中当前位置元素的值</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smtClean="0">
                <a:solidFill>
                  <a:srgbClr val="FF0000"/>
                </a:solidFill>
              </a:rPr>
              <a:t>insert</a:t>
            </a:r>
            <a:r>
              <a:rPr lang="en-US" sz="1800" b="0" dirty="0" smtClean="0"/>
              <a:t>( const Elem x);	//</a:t>
            </a:r>
            <a:r>
              <a:rPr lang="zh-CN" altLang="en-US" sz="1800" b="0" dirty="0" smtClean="0"/>
              <a:t>在当前结点之后插入元素</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smtClean="0">
                <a:solidFill>
                  <a:srgbClr val="FF0000"/>
                </a:solidFill>
              </a:rPr>
              <a:t>remove</a:t>
            </a:r>
            <a:r>
              <a:rPr lang="en-US" sz="1800" b="0" dirty="0" smtClean="0"/>
              <a:t>( Elem &amp;x)</a:t>
            </a:r>
            <a:r>
              <a:rPr lang="zh-CN" altLang="en-US" sz="1800" b="0" dirty="0" smtClean="0"/>
              <a:t>；</a:t>
            </a:r>
            <a:r>
              <a:rPr lang="en-US" sz="1800" b="0" dirty="0" smtClean="0"/>
              <a:t>  	//</a:t>
            </a:r>
            <a:r>
              <a:rPr lang="zh-CN" altLang="en-US" sz="1800" b="0" dirty="0" smtClean="0"/>
              <a:t>删除当前结点之后的元素</a:t>
            </a:r>
          </a:p>
          <a:p>
            <a:pPr>
              <a:lnSpc>
                <a:spcPct val="100000"/>
              </a:lnSpc>
              <a:spcBef>
                <a:spcPts val="0"/>
              </a:spcBef>
            </a:pPr>
            <a:r>
              <a:rPr lang="en-US" sz="1800" b="0" dirty="0" smtClean="0"/>
              <a:t>}</a:t>
            </a:r>
            <a:endParaRPr lang="zh-CN" altLang="en-US" sz="1800" b="0" dirty="0" smtClean="0"/>
          </a:p>
          <a:p>
            <a:pPr>
              <a:lnSpc>
                <a:spcPct val="100000"/>
              </a:lnSpc>
              <a:spcBef>
                <a:spcPts val="0"/>
              </a:spcBef>
            </a:pPr>
            <a:endParaRPr lang="zh-CN" altLang="en-US" sz="1800"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520940" cy="3960440"/>
          </a:xfrm>
        </p:spPr>
        <p:txBody>
          <a:bodyPr/>
          <a:lstStyle/>
          <a:p>
            <a:r>
              <a:rPr lang="en-US" altLang="zh-CN" dirty="0" smtClean="0"/>
              <a:t>	</a:t>
            </a:r>
            <a:r>
              <a:rPr lang="zh-CN" altLang="zh-CN" b="0" dirty="0" smtClean="0"/>
              <a:t>双向</a:t>
            </a:r>
            <a:r>
              <a:rPr lang="zh-CN" altLang="zh-CN" b="0" dirty="0"/>
              <a:t>链表是一种</a:t>
            </a:r>
            <a:r>
              <a:rPr lang="zh-CN" altLang="zh-CN" b="0" dirty="0">
                <a:solidFill>
                  <a:srgbClr val="FF0000"/>
                </a:solidFill>
              </a:rPr>
              <a:t>对称结构</a:t>
            </a:r>
            <a:r>
              <a:rPr lang="zh-CN" altLang="zh-CN" b="0" dirty="0"/>
              <a:t>，若</a:t>
            </a:r>
            <a:r>
              <a:rPr lang="en-US" altLang="zh-CN" b="0" dirty="0"/>
              <a:t>p</a:t>
            </a:r>
            <a:r>
              <a:rPr lang="zh-CN" altLang="zh-CN" b="0" dirty="0"/>
              <a:t>为指向表中某一结点的指针，则有：</a:t>
            </a:r>
          </a:p>
          <a:p>
            <a:pPr algn="ctr"/>
            <a:r>
              <a:rPr lang="en-US" altLang="zh-CN" b="0" dirty="0"/>
              <a:t>p-&gt;next-&gt;</a:t>
            </a:r>
            <a:r>
              <a:rPr lang="en-US" altLang="zh-CN" b="0" dirty="0" smtClean="0"/>
              <a:t>pre </a:t>
            </a:r>
            <a:r>
              <a:rPr lang="en-US" altLang="zh-CN" b="0" dirty="0"/>
              <a:t>= p-&gt;</a:t>
            </a:r>
            <a:r>
              <a:rPr lang="en-US" altLang="zh-CN" b="0" dirty="0" smtClean="0"/>
              <a:t>pre-</a:t>
            </a:r>
            <a:r>
              <a:rPr lang="en-US" altLang="zh-CN" b="0" dirty="0"/>
              <a:t>&gt;next = p</a:t>
            </a:r>
            <a:endParaRPr lang="zh-CN" altLang="zh-CN" b="0" dirty="0"/>
          </a:p>
          <a:p>
            <a:r>
              <a:rPr lang="en-US" altLang="zh-CN" b="0" dirty="0" smtClean="0"/>
              <a:t>	</a:t>
            </a:r>
            <a:r>
              <a:rPr lang="zh-CN" altLang="zh-CN" b="0" dirty="0" smtClean="0"/>
              <a:t>双向</a:t>
            </a:r>
            <a:r>
              <a:rPr lang="zh-CN" altLang="zh-CN" b="0" dirty="0"/>
              <a:t>链表与单链表在实现插入或删除操作时有很大的不同，因为在双向链表中实施插入或删除操作时，不但要修改指向其直接后继的指针</a:t>
            </a:r>
            <a:r>
              <a:rPr lang="en-US" altLang="zh-CN" b="0" dirty="0"/>
              <a:t>next</a:t>
            </a:r>
            <a:r>
              <a:rPr lang="zh-CN" altLang="zh-CN" b="0" dirty="0"/>
              <a:t>，而且还要修改指向其直接前驱的指针</a:t>
            </a:r>
            <a:r>
              <a:rPr lang="en-US" altLang="zh-CN" b="0" dirty="0" err="1"/>
              <a:t>prev</a:t>
            </a:r>
            <a:r>
              <a:rPr lang="zh-CN" altLang="zh-CN" b="0" dirty="0"/>
              <a:t>。</a:t>
            </a:r>
          </a:p>
          <a:p>
            <a:endParaRPr lang="zh-CN" altLang="en-US" dirty="0"/>
          </a:p>
        </p:txBody>
      </p:sp>
    </p:spTree>
    <p:extLst>
      <p:ext uri="{BB962C8B-B14F-4D97-AF65-F5344CB8AC3E}">
        <p14:creationId xmlns="" xmlns:p14="http://schemas.microsoft.com/office/powerpoint/2010/main" val="373263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2.2  </a:t>
            </a:r>
            <a:r>
              <a:rPr lang="zh-CN" altLang="zh-CN" b="1" dirty="0"/>
              <a:t>线性表的顺序存储</a:t>
            </a:r>
            <a:r>
              <a:rPr lang="zh-CN" altLang="zh-CN" b="1" dirty="0" smtClean="0"/>
              <a:t>结构</a:t>
            </a:r>
            <a:endParaRPr lang="zh-CN" altLang="en-US" dirty="0"/>
          </a:p>
        </p:txBody>
      </p:sp>
      <p:sp>
        <p:nvSpPr>
          <p:cNvPr id="3" name="内容占位符 2"/>
          <p:cNvSpPr>
            <a:spLocks noGrp="1"/>
          </p:cNvSpPr>
          <p:nvPr>
            <p:ph idx="1"/>
          </p:nvPr>
        </p:nvSpPr>
        <p:spPr>
          <a:xfrm>
            <a:off x="827584" y="1628801"/>
            <a:ext cx="7704856" cy="2300265"/>
          </a:xfrm>
        </p:spPr>
        <p:txBody>
          <a:bodyPr>
            <a:normAutofit lnSpcReduction="10000"/>
          </a:bodyPr>
          <a:lstStyle/>
          <a:p>
            <a:r>
              <a:rPr lang="en-US" altLang="zh-CN" dirty="0" smtClean="0"/>
              <a:t>2.2.1  </a:t>
            </a:r>
            <a:r>
              <a:rPr lang="zh-CN" altLang="zh-CN" dirty="0"/>
              <a:t>顺序存储结构</a:t>
            </a:r>
          </a:p>
          <a:p>
            <a:r>
              <a:rPr lang="en-US" altLang="zh-CN" dirty="0" smtClean="0"/>
              <a:t>		</a:t>
            </a:r>
            <a:r>
              <a:rPr lang="zh-CN" altLang="zh-CN" dirty="0" smtClean="0">
                <a:solidFill>
                  <a:srgbClr val="FF0000"/>
                </a:solidFill>
              </a:rPr>
              <a:t>顺序</a:t>
            </a:r>
            <a:r>
              <a:rPr lang="zh-CN" altLang="zh-CN" dirty="0">
                <a:solidFill>
                  <a:srgbClr val="FF0000"/>
                </a:solidFill>
              </a:rPr>
              <a:t>存储结构</a:t>
            </a:r>
            <a:r>
              <a:rPr lang="zh-CN" altLang="zh-CN" dirty="0"/>
              <a:t>是用一组连续的存储单元来存储线性表，即利用数据元素之间的相对位置表示它们之间的次序关系。</a:t>
            </a:r>
            <a:r>
              <a:rPr lang="zh-CN" altLang="zh-CN" b="0" dirty="0"/>
              <a:t>相邻元素的物理位置必定相邻，线性表</a:t>
            </a:r>
            <a:r>
              <a:rPr lang="en-US" altLang="zh-CN" b="0" dirty="0"/>
              <a:t>L= (</a:t>
            </a:r>
            <a:r>
              <a:rPr lang="en-US" altLang="zh-CN" b="0" dirty="0" smtClean="0"/>
              <a:t>a</a:t>
            </a:r>
            <a:r>
              <a:rPr lang="en-US" altLang="zh-CN" b="0" baseline="-25000" dirty="0"/>
              <a:t>1</a:t>
            </a:r>
            <a:r>
              <a:rPr lang="en-US" altLang="zh-CN" b="0" dirty="0" smtClean="0"/>
              <a:t>, </a:t>
            </a:r>
            <a:r>
              <a:rPr lang="en-US" altLang="zh-CN" b="0" dirty="0"/>
              <a:t>a</a:t>
            </a:r>
            <a:r>
              <a:rPr lang="en-US" altLang="zh-CN" b="0" baseline="-25000" dirty="0"/>
              <a:t>1</a:t>
            </a:r>
            <a:r>
              <a:rPr lang="en-US" altLang="zh-CN" b="0" dirty="0"/>
              <a:t>, …, </a:t>
            </a:r>
            <a:r>
              <a:rPr lang="en-US" altLang="zh-CN" b="0" dirty="0" smtClean="0"/>
              <a:t>a</a:t>
            </a:r>
            <a:r>
              <a:rPr lang="en-US" altLang="zh-CN" b="0" baseline="-25000" dirty="0" smtClean="0"/>
              <a:t>n-1</a:t>
            </a:r>
            <a:r>
              <a:rPr lang="en-US" altLang="zh-CN" b="0" dirty="0" smtClean="0"/>
              <a:t>, a</a:t>
            </a:r>
            <a:r>
              <a:rPr lang="en-US" altLang="zh-CN" b="0" baseline="-25000" dirty="0" smtClean="0"/>
              <a:t>n</a:t>
            </a:r>
            <a:r>
              <a:rPr lang="en-US" altLang="zh-CN" b="0" dirty="0" smtClean="0"/>
              <a:t>)</a:t>
            </a:r>
            <a:r>
              <a:rPr lang="zh-CN" altLang="zh-CN" b="0" dirty="0"/>
              <a:t>的顺序存储结构如</a:t>
            </a:r>
            <a:r>
              <a:rPr lang="zh-CN" altLang="zh-CN" b="0" dirty="0" smtClean="0"/>
              <a:t>图</a:t>
            </a:r>
            <a:r>
              <a:rPr lang="en-US" altLang="zh-CN" b="0" dirty="0" smtClean="0"/>
              <a:t>2</a:t>
            </a:r>
            <a:r>
              <a:rPr lang="zh-CN" altLang="zh-CN" b="0" dirty="0" smtClean="0"/>
              <a:t>-</a:t>
            </a:r>
            <a:r>
              <a:rPr lang="zh-CN" altLang="zh-CN" b="0" dirty="0"/>
              <a:t>1所示。</a:t>
            </a:r>
            <a:endParaRPr lang="zh-CN" altLang="en-US" b="0" dirty="0"/>
          </a:p>
        </p:txBody>
      </p:sp>
      <p:grpSp>
        <p:nvGrpSpPr>
          <p:cNvPr id="7" name="组合 6"/>
          <p:cNvGrpSpPr/>
          <p:nvPr/>
        </p:nvGrpSpPr>
        <p:grpSpPr>
          <a:xfrm>
            <a:off x="2571736" y="4071942"/>
            <a:ext cx="3429024" cy="1777197"/>
            <a:chOff x="2643174" y="4071942"/>
            <a:chExt cx="3429024" cy="1777197"/>
          </a:xfrm>
        </p:grpSpPr>
        <p:sp>
          <p:nvSpPr>
            <p:cNvPr id="4" name="矩形 1612"/>
            <p:cNvSpPr>
              <a:spLocks noChangeArrowheads="1"/>
            </p:cNvSpPr>
            <p:nvPr/>
          </p:nvSpPr>
          <p:spPr bwMode="auto">
            <a:xfrm>
              <a:off x="2643174" y="5000636"/>
              <a:ext cx="3429024" cy="500066"/>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en-US" altLang="zh-CN" sz="1200" b="0"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1  2  ...  n-1   n  ...         Max Len-1</a:t>
              </a:r>
              <a:endParaRPr kumimoji="0" lang="zh-CN" altLang="zh-CN" sz="1200" b="0" i="0" u="none" strike="noStrike" cap="none" normalizeH="0" baseline="0" dirty="0" smtClean="0">
                <a:ln>
                  <a:noFill/>
                </a:ln>
                <a:solidFill>
                  <a:schemeClr val="tx1"/>
                </a:solidFill>
                <a:effectLst/>
                <a:latin typeface="黑体" pitchFamily="49" charset="-122"/>
                <a:ea typeface="黑体" pitchFamily="49" charset="-122"/>
                <a:cs typeface="宋体" pitchFamily="2" charset="-122"/>
              </a:endParaRPr>
            </a:p>
          </p:txBody>
        </p:sp>
        <p:sp>
          <p:nvSpPr>
            <p:cNvPr id="5" name="矩形 1611"/>
            <p:cNvSpPr>
              <a:spLocks noChangeArrowheads="1"/>
            </p:cNvSpPr>
            <p:nvPr/>
          </p:nvSpPr>
          <p:spPr bwMode="auto">
            <a:xfrm>
              <a:off x="2643174" y="4071942"/>
              <a:ext cx="3317140" cy="807321"/>
            </a:xfrm>
            <a:prstGeom prst="rect">
              <a:avLst/>
            </a:prstGeom>
            <a:solidFill>
              <a:srgbClr val="FFFFFF"/>
            </a:solidFill>
            <a:ln w="127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1</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a:t>
              </a:r>
              <a:r>
                <a:rPr kumimoji="0" lang="en-US" altLang="zh-CN" b="1"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2</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n-1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n  </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  </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357554" y="5572140"/>
              <a:ext cx="2185214" cy="276999"/>
            </a:xfrm>
            <a:prstGeom prst="rect">
              <a:avLst/>
            </a:prstGeom>
          </p:spPr>
          <p:txBody>
            <a:bodyPr wrap="none">
              <a:spAutoFit/>
            </a:bodyPr>
            <a:lstStyle/>
            <a:p>
              <a:r>
                <a:rPr lang="zh-CN" altLang="en-US" sz="1200" dirty="0">
                  <a:latin typeface="黑体" pitchFamily="49" charset="-122"/>
                  <a:ea typeface="黑体" pitchFamily="49" charset="-122"/>
                </a:rPr>
                <a:t>图</a:t>
              </a:r>
              <a:r>
                <a:rPr lang="en-US" altLang="zh-CN" sz="1200" dirty="0">
                  <a:latin typeface="黑体" pitchFamily="49" charset="-122"/>
                  <a:ea typeface="黑体" pitchFamily="49" charset="-122"/>
                </a:rPr>
                <a:t>2-1</a:t>
              </a:r>
              <a:r>
                <a:rPr lang="zh-CN" altLang="en-US" sz="1200" dirty="0">
                  <a:latin typeface="黑体" pitchFamily="49" charset="-122"/>
                  <a:ea typeface="黑体" pitchFamily="49" charset="-122"/>
                </a:rPr>
                <a:t>线性表</a:t>
              </a:r>
              <a:r>
                <a:rPr lang="en-US" altLang="zh-CN" sz="1200" dirty="0">
                  <a:latin typeface="黑体" pitchFamily="49" charset="-122"/>
                  <a:ea typeface="黑体" pitchFamily="49" charset="-122"/>
                </a:rPr>
                <a:t>L</a:t>
              </a:r>
              <a:r>
                <a:rPr lang="zh-CN" altLang="en-US" sz="1200" dirty="0">
                  <a:latin typeface="黑体" pitchFamily="49" charset="-122"/>
                  <a:ea typeface="黑体" pitchFamily="49" charset="-122"/>
                </a:rPr>
                <a:t>的顺序存储表示</a:t>
              </a:r>
            </a:p>
          </p:txBody>
        </p:sp>
      </p:grpSp>
    </p:spTree>
    <p:extLst>
      <p:ext uri="{BB962C8B-B14F-4D97-AF65-F5344CB8AC3E}">
        <p14:creationId xmlns="" xmlns:p14="http://schemas.microsoft.com/office/powerpoint/2010/main" val="24214058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3"/>
            <a:ext cx="7920880" cy="648072"/>
          </a:xfrm>
        </p:spPr>
        <p:txBody>
          <a:bodyPr/>
          <a:lstStyle/>
          <a:p>
            <a:r>
              <a:rPr lang="zh-CN" altLang="zh-CN" dirty="0"/>
              <a:t>（</a:t>
            </a:r>
            <a:r>
              <a:rPr lang="en-US" altLang="zh-CN" dirty="0"/>
              <a:t>1</a:t>
            </a:r>
            <a:r>
              <a:rPr lang="zh-CN" altLang="zh-CN" dirty="0"/>
              <a:t>）</a:t>
            </a:r>
            <a:r>
              <a:rPr lang="zh-CN" altLang="zh-CN" dirty="0">
                <a:solidFill>
                  <a:srgbClr val="FF0000"/>
                </a:solidFill>
              </a:rPr>
              <a:t>在当前结点之后插入一个新结点</a:t>
            </a:r>
            <a:r>
              <a:rPr lang="zh-CN" altLang="zh-CN" dirty="0"/>
              <a:t>，如</a:t>
            </a:r>
            <a:r>
              <a:rPr lang="zh-CN" altLang="zh-CN" dirty="0" smtClean="0"/>
              <a:t>图</a:t>
            </a:r>
            <a:r>
              <a:rPr lang="en-US" altLang="zh-CN" dirty="0" smtClean="0"/>
              <a:t>2-15</a:t>
            </a:r>
            <a:r>
              <a:rPr lang="zh-CN" altLang="zh-CN" dirty="0"/>
              <a:t>所示。</a:t>
            </a:r>
          </a:p>
          <a:p>
            <a:endParaRPr lang="zh-CN"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899592" y="1340768"/>
            <a:ext cx="7459603" cy="2436669"/>
            <a:chOff x="899592" y="1340768"/>
            <a:chExt cx="7459603" cy="2436669"/>
          </a:xfrm>
        </p:grpSpPr>
        <p:graphicFrame>
          <p:nvGraphicFramePr>
            <p:cNvPr id="4" name="对象 3"/>
            <p:cNvGraphicFramePr>
              <a:graphicFrameLocks noChangeAspect="1"/>
            </p:cNvGraphicFramePr>
            <p:nvPr>
              <p:extLst>
                <p:ext uri="{D42A27DB-BD31-4B8C-83A1-F6EECF244321}">
                  <p14:modId xmlns="" xmlns:p14="http://schemas.microsoft.com/office/powerpoint/2010/main" val="1977019280"/>
                </p:ext>
              </p:extLst>
            </p:nvPr>
          </p:nvGraphicFramePr>
          <p:xfrm>
            <a:off x="899592" y="1340768"/>
            <a:ext cx="7459603" cy="2088232"/>
          </p:xfrm>
          <a:graphic>
            <a:graphicData uri="http://schemas.openxmlformats.org/presentationml/2006/ole">
              <p:oleObj spid="_x0000_s81927" r:id="rId3" imgW="5847404" imgH="1638480" progId="">
                <p:embed/>
              </p:oleObj>
            </a:graphicData>
          </a:graphic>
        </p:graphicFrame>
        <p:sp>
          <p:nvSpPr>
            <p:cNvPr id="5" name="矩形 4"/>
            <p:cNvSpPr/>
            <p:nvPr/>
          </p:nvSpPr>
          <p:spPr>
            <a:xfrm>
              <a:off x="2928926" y="3500438"/>
              <a:ext cx="2723823"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smtClean="0">
                  <a:latin typeface="黑体" pitchFamily="49" charset="-122"/>
                  <a:ea typeface="黑体" pitchFamily="49" charset="-122"/>
                  <a:cs typeface="Times New Roman" panose="02020603050405020304" pitchFamily="18" charset="0"/>
                </a:rPr>
                <a:t>2-15 </a:t>
              </a:r>
              <a:r>
                <a:rPr lang="zh-CN" altLang="en-US" sz="1200" dirty="0" smtClean="0">
                  <a:latin typeface="黑体" pitchFamily="49" charset="-122"/>
                  <a:ea typeface="黑体" pitchFamily="49" charset="-122"/>
                  <a:cs typeface="Times New Roman" panose="02020603050405020304" pitchFamily="18" charset="0"/>
                </a:rPr>
                <a:t>当前</a:t>
              </a:r>
              <a:r>
                <a:rPr lang="zh-CN" altLang="en-US" sz="1200" dirty="0">
                  <a:latin typeface="黑体" pitchFamily="49" charset="-122"/>
                  <a:ea typeface="黑体" pitchFamily="49" charset="-122"/>
                  <a:cs typeface="Times New Roman" panose="02020603050405020304" pitchFamily="18" charset="0"/>
                </a:rPr>
                <a:t>结点之后插入一个新结点</a:t>
              </a:r>
            </a:p>
          </p:txBody>
        </p:sp>
      </p:grpSp>
      <p:sp>
        <p:nvSpPr>
          <p:cNvPr id="6" name="矩形 5"/>
          <p:cNvSpPr/>
          <p:nvPr/>
        </p:nvSpPr>
        <p:spPr>
          <a:xfrm>
            <a:off x="2267744" y="4005064"/>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a:t>
            </a: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-&gt;next = </a:t>
            </a: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-&gt;pre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-&gt;pre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5437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14356"/>
            <a:ext cx="8102134" cy="5357850"/>
          </a:xfrm>
        </p:spPr>
        <p:txBody>
          <a:bodyPr>
            <a:noAutofit/>
          </a:bodyPr>
          <a:lstStyle/>
          <a:p>
            <a:pPr>
              <a:lnSpc>
                <a:spcPct val="130000"/>
              </a:lnSpc>
              <a:spcBef>
                <a:spcPts val="0"/>
              </a:spcBef>
            </a:pPr>
            <a:r>
              <a:rPr lang="zh-CN" altLang="zh-CN" dirty="0" smtClean="0"/>
              <a:t>算法</a:t>
            </a:r>
            <a:r>
              <a:rPr lang="en-US" altLang="zh-CN" dirty="0" smtClean="0"/>
              <a:t>2.12</a:t>
            </a:r>
            <a:r>
              <a:rPr lang="zh-CN" altLang="zh-CN" dirty="0"/>
              <a:t>：</a:t>
            </a:r>
            <a:r>
              <a:rPr lang="zh-CN" altLang="zh-CN" dirty="0">
                <a:solidFill>
                  <a:srgbClr val="FF0000"/>
                </a:solidFill>
              </a:rPr>
              <a:t>双向链表的插入算法</a:t>
            </a:r>
          </a:p>
          <a:p>
            <a:pPr>
              <a:lnSpc>
                <a:spcPct val="130000"/>
              </a:lnSpc>
              <a:spcBef>
                <a:spcPts val="0"/>
              </a:spcBef>
            </a:pPr>
            <a:r>
              <a:rPr lang="en-US" b="0" dirty="0" smtClean="0"/>
              <a:t>//</a:t>
            </a:r>
            <a:r>
              <a:rPr lang="zh-CN" altLang="en-US" b="0" dirty="0" smtClean="0"/>
              <a:t>双向链表在当前结点之后插入元素</a:t>
            </a:r>
          </a:p>
          <a:p>
            <a:pPr>
              <a:lnSpc>
                <a:spcPct val="130000"/>
              </a:lnSpc>
              <a:spcBef>
                <a:spcPts val="0"/>
              </a:spcBef>
            </a:pPr>
            <a:r>
              <a:rPr lang="en-US" sz="2000" b="0" dirty="0" err="1" smtClean="0">
                <a:latin typeface="+mj-ea"/>
                <a:ea typeface="+mj-ea"/>
              </a:rPr>
              <a:t>int</a:t>
            </a:r>
            <a:r>
              <a:rPr lang="en-US" sz="2000" b="0" dirty="0" smtClean="0">
                <a:latin typeface="+mj-ea"/>
                <a:ea typeface="+mj-ea"/>
              </a:rPr>
              <a:t>   Insert(</a:t>
            </a:r>
            <a:r>
              <a:rPr lang="en-US" altLang="zh-CN" sz="2000" b="0" dirty="0" err="1" smtClean="0">
                <a:latin typeface="+mj-ea"/>
                <a:ea typeface="+mj-ea"/>
              </a:rPr>
              <a:t>DLinkList</a:t>
            </a:r>
            <a:r>
              <a:rPr lang="en-US" altLang="zh-CN" sz="2000" b="0" dirty="0" smtClean="0">
                <a:latin typeface="+mj-ea"/>
                <a:ea typeface="+mj-ea"/>
              </a:rPr>
              <a:t> </a:t>
            </a:r>
            <a:r>
              <a:rPr lang="en-US" altLang="zh-CN" sz="2000" b="0" dirty="0" err="1" smtClean="0">
                <a:latin typeface="+mj-ea"/>
                <a:ea typeface="+mj-ea"/>
              </a:rPr>
              <a:t>curr</a:t>
            </a:r>
            <a:r>
              <a:rPr lang="en-US" altLang="zh-CN" sz="2000" b="0" dirty="0" smtClean="0">
                <a:latin typeface="+mj-ea"/>
                <a:ea typeface="+mj-ea"/>
              </a:rPr>
              <a:t>, </a:t>
            </a:r>
            <a:r>
              <a:rPr lang="en-US" sz="2000" b="0" dirty="0" err="1" smtClean="0">
                <a:latin typeface="+mj-ea"/>
                <a:ea typeface="+mj-ea"/>
              </a:rPr>
              <a:t>ElemType</a:t>
            </a:r>
            <a:r>
              <a:rPr lang="en-US" sz="2000" b="0" dirty="0" smtClean="0">
                <a:latin typeface="+mj-ea"/>
                <a:ea typeface="+mj-ea"/>
              </a:rPr>
              <a:t>  x){ </a:t>
            </a:r>
          </a:p>
          <a:p>
            <a:pPr>
              <a:lnSpc>
                <a:spcPct val="130000"/>
              </a:lnSpc>
              <a:spcBef>
                <a:spcPts val="0"/>
              </a:spcBef>
            </a:pPr>
            <a:r>
              <a:rPr lang="en-US" sz="2000" b="0" dirty="0" smtClean="0">
                <a:latin typeface="+mj-ea"/>
                <a:ea typeface="+mj-ea"/>
              </a:rPr>
              <a:t>	</a:t>
            </a:r>
            <a:r>
              <a:rPr lang="en-US" altLang="zh-CN" sz="2000" b="0" dirty="0" err="1" smtClean="0">
                <a:latin typeface="+mj-ea"/>
                <a:ea typeface="+mj-ea"/>
              </a:rPr>
              <a:t>DLinkList</a:t>
            </a:r>
            <a:r>
              <a:rPr lang="en-US" sz="2000" b="0" dirty="0" smtClean="0">
                <a:latin typeface="+mj-ea"/>
                <a:ea typeface="+mj-ea"/>
              </a:rPr>
              <a:t> *</a:t>
            </a:r>
            <a:r>
              <a:rPr lang="en-US" sz="2000" b="0" dirty="0" err="1" smtClean="0">
                <a:latin typeface="+mj-ea"/>
                <a:ea typeface="+mj-ea"/>
              </a:rPr>
              <a:t>nextptr</a:t>
            </a:r>
            <a:r>
              <a:rPr lang="en-US" sz="2000" b="0" dirty="0" smtClean="0">
                <a:latin typeface="+mj-ea"/>
                <a:ea typeface="+mj-ea"/>
              </a:rPr>
              <a:t>, *</a:t>
            </a:r>
            <a:r>
              <a:rPr lang="en-US" sz="2000" b="0" dirty="0" err="1" smtClean="0">
                <a:latin typeface="+mj-ea"/>
                <a:ea typeface="+mj-ea"/>
              </a:rPr>
              <a:t>newptr</a:t>
            </a:r>
            <a:r>
              <a:rPr lang="en-US" sz="2000" b="0" dirty="0" smtClean="0">
                <a:latin typeface="+mj-ea"/>
                <a:ea typeface="+mj-ea"/>
              </a:rPr>
              <a:t>;</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a:t>
            </a:r>
            <a:r>
              <a:rPr lang="en-US" sz="2000" b="0" dirty="0" err="1" smtClean="0">
                <a:latin typeface="+mj-ea"/>
                <a:ea typeface="+mj-ea"/>
              </a:rPr>
              <a:t>nextptr</a:t>
            </a:r>
            <a:r>
              <a:rPr lang="en-US" sz="2000" b="0" dirty="0" smtClean="0">
                <a:latin typeface="+mj-ea"/>
                <a:ea typeface="+mj-ea"/>
              </a:rPr>
              <a:t> = </a:t>
            </a:r>
            <a:r>
              <a:rPr lang="en-US" sz="2000" b="0" dirty="0" err="1" smtClean="0">
                <a:latin typeface="+mj-ea"/>
                <a:ea typeface="+mj-ea"/>
              </a:rPr>
              <a:t>curr</a:t>
            </a:r>
            <a:r>
              <a:rPr lang="en-US" sz="2000" b="0" dirty="0" smtClean="0">
                <a:latin typeface="+mj-ea"/>
                <a:ea typeface="+mj-ea"/>
              </a:rPr>
              <a:t>-&gt;next;</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new(</a:t>
            </a:r>
            <a:r>
              <a:rPr lang="en-US" sz="2000" b="0" dirty="0" err="1" smtClean="0">
                <a:latin typeface="+mj-ea"/>
                <a:ea typeface="+mj-ea"/>
              </a:rPr>
              <a:t>newptr</a:t>
            </a:r>
            <a:r>
              <a:rPr lang="en-US" sz="2000" b="0" dirty="0" smtClean="0">
                <a:latin typeface="+mj-ea"/>
                <a:ea typeface="+mj-ea"/>
              </a:rPr>
              <a:t>, 1);</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if (</a:t>
            </a:r>
            <a:r>
              <a:rPr lang="en-US" sz="2000" b="0" dirty="0" err="1" smtClean="0">
                <a:latin typeface="+mj-ea"/>
                <a:ea typeface="+mj-ea"/>
              </a:rPr>
              <a:t>newptr</a:t>
            </a:r>
            <a:r>
              <a:rPr lang="en-US" sz="2000" b="0" dirty="0" smtClean="0">
                <a:latin typeface="+mj-ea"/>
                <a:ea typeface="+mj-ea"/>
              </a:rPr>
              <a:t> == NULL) return(-1);</a:t>
            </a:r>
          </a:p>
          <a:p>
            <a:pPr>
              <a:lnSpc>
                <a:spcPct val="130000"/>
              </a:lnSpc>
              <a:spcBef>
                <a:spcPts val="0"/>
              </a:spcBef>
            </a:pPr>
            <a:r>
              <a:rPr lang="en-US" altLang="zh-CN" sz="2000" b="0" dirty="0" smtClean="0">
                <a:latin typeface="+mj-ea"/>
                <a:ea typeface="+mj-ea"/>
              </a:rPr>
              <a:t>     </a:t>
            </a:r>
            <a:r>
              <a:rPr lang="en-US" altLang="zh-CN" sz="2000" b="0" dirty="0" err="1" smtClean="0">
                <a:latin typeface="+mj-ea"/>
                <a:ea typeface="+mj-ea"/>
              </a:rPr>
              <a:t>newptr</a:t>
            </a:r>
            <a:r>
              <a:rPr lang="en-US" altLang="zh-CN" sz="2000" b="0" dirty="0" smtClean="0">
                <a:latin typeface="+mj-ea"/>
                <a:ea typeface="+mj-ea"/>
              </a:rPr>
              <a:t>-&gt;data = x;</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a:t>
            </a:r>
            <a:r>
              <a:rPr lang="en-US" sz="2000" b="0" dirty="0" err="1" smtClean="0">
                <a:latin typeface="+mj-ea"/>
                <a:ea typeface="+mj-ea"/>
              </a:rPr>
              <a:t>curr</a:t>
            </a:r>
            <a:r>
              <a:rPr lang="en-US" sz="2000" b="0" dirty="0" smtClean="0">
                <a:latin typeface="+mj-ea"/>
                <a:ea typeface="+mj-ea"/>
              </a:rPr>
              <a:t>-&gt;next = </a:t>
            </a:r>
            <a:r>
              <a:rPr lang="en-US" sz="2000" b="0" dirty="0" err="1" smtClean="0">
                <a:latin typeface="+mj-ea"/>
                <a:ea typeface="+mj-ea"/>
              </a:rPr>
              <a:t>newptr</a:t>
            </a:r>
            <a:r>
              <a:rPr lang="en-US" sz="2000" b="0" dirty="0" smtClean="0">
                <a:latin typeface="+mj-ea"/>
                <a:ea typeface="+mj-ea"/>
              </a:rPr>
              <a:t>;</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a:t>
            </a:r>
            <a:r>
              <a:rPr lang="en-US" sz="2000" b="0" dirty="0" err="1" smtClean="0">
                <a:latin typeface="+mj-ea"/>
                <a:ea typeface="+mj-ea"/>
              </a:rPr>
              <a:t>nextptr</a:t>
            </a:r>
            <a:r>
              <a:rPr lang="en-US" sz="2000" b="0" dirty="0" smtClean="0">
                <a:latin typeface="+mj-ea"/>
                <a:ea typeface="+mj-ea"/>
              </a:rPr>
              <a:t>-&gt;pre = </a:t>
            </a:r>
            <a:r>
              <a:rPr lang="en-US" sz="2000" b="0" dirty="0" err="1" smtClean="0">
                <a:latin typeface="+mj-ea"/>
                <a:ea typeface="+mj-ea"/>
              </a:rPr>
              <a:t>newptr</a:t>
            </a:r>
            <a:r>
              <a:rPr lang="en-US" sz="2000" b="0" dirty="0" smtClean="0">
                <a:latin typeface="+mj-ea"/>
                <a:ea typeface="+mj-ea"/>
              </a:rPr>
              <a:t>;</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	return (0);</a:t>
            </a:r>
            <a:endParaRPr lang="zh-CN" altLang="en-US" sz="2000" b="0" dirty="0" smtClean="0">
              <a:latin typeface="+mj-ea"/>
              <a:ea typeface="+mj-ea"/>
            </a:endParaRPr>
          </a:p>
          <a:p>
            <a:pPr>
              <a:lnSpc>
                <a:spcPct val="130000"/>
              </a:lnSpc>
              <a:spcBef>
                <a:spcPts val="0"/>
              </a:spcBef>
            </a:pPr>
            <a:r>
              <a:rPr lang="en-US" sz="2000" b="0" dirty="0" smtClean="0">
                <a:latin typeface="+mj-ea"/>
                <a:ea typeface="+mj-ea"/>
              </a:rPr>
              <a:t>}</a:t>
            </a:r>
            <a:endParaRPr lang="zh-CN" altLang="zh-CN" sz="2000" b="0" dirty="0">
              <a:latin typeface="+mj-ea"/>
              <a:ea typeface="+mj-ea"/>
            </a:endParaRPr>
          </a:p>
          <a:p>
            <a:pPr>
              <a:lnSpc>
                <a:spcPct val="130000"/>
              </a:lnSpc>
              <a:spcBef>
                <a:spcPts val="0"/>
              </a:spcBef>
            </a:pPr>
            <a:endParaRPr lang="zh-CN" altLang="en-US" dirty="0"/>
          </a:p>
        </p:txBody>
      </p:sp>
    </p:spTree>
    <p:extLst>
      <p:ext uri="{BB962C8B-B14F-4D97-AF65-F5344CB8AC3E}">
        <p14:creationId xmlns="" xmlns:p14="http://schemas.microsoft.com/office/powerpoint/2010/main" val="2509140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992888" cy="648071"/>
          </a:xfrm>
        </p:spPr>
        <p:txBody>
          <a:bodyPr/>
          <a:lstStyle/>
          <a:p>
            <a:r>
              <a:rPr lang="zh-CN" altLang="zh-CN" dirty="0"/>
              <a:t>（</a:t>
            </a:r>
            <a:r>
              <a:rPr lang="en-US" altLang="zh-CN" dirty="0"/>
              <a:t>2</a:t>
            </a:r>
            <a:r>
              <a:rPr lang="zh-CN" altLang="zh-CN" dirty="0"/>
              <a:t>）</a:t>
            </a:r>
            <a:r>
              <a:rPr lang="zh-CN" altLang="zh-CN" dirty="0">
                <a:solidFill>
                  <a:srgbClr val="FF0000"/>
                </a:solidFill>
              </a:rPr>
              <a:t>在当前结点之前插入一个新结点</a:t>
            </a:r>
            <a:r>
              <a:rPr lang="zh-CN" altLang="zh-CN" dirty="0"/>
              <a:t>，如</a:t>
            </a:r>
            <a:r>
              <a:rPr lang="zh-CN" altLang="zh-CN" dirty="0" smtClean="0"/>
              <a:t>图</a:t>
            </a:r>
            <a:r>
              <a:rPr lang="en-US" altLang="zh-CN" dirty="0" smtClean="0"/>
              <a:t>2-16</a:t>
            </a:r>
            <a:r>
              <a:rPr lang="zh-CN" altLang="zh-CN" dirty="0"/>
              <a:t>所示。</a:t>
            </a:r>
          </a:p>
          <a:p>
            <a:endParaRPr lang="zh-CN"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2267744" y="3835320"/>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smtClean="0">
                <a:latin typeface="Times New Roman" pitchFamily="18" charset="0"/>
                <a:cs typeface="Times New Roman" pitchFamily="18" charset="0"/>
              </a:rPr>
              <a:t>p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a:t>
            </a: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-&gt;next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-&gt;pre   = p;</a:t>
            </a:r>
            <a:endParaRPr lang="zh-CN" altLang="zh-CN" sz="2400" dirty="0" smtClean="0">
              <a:latin typeface="Times New Roman" pitchFamily="18" charset="0"/>
              <a:cs typeface="Times New Roman" pitchFamily="18" charset="0"/>
            </a:endParaRPr>
          </a:p>
          <a:p>
            <a:pPr>
              <a:spcBef>
                <a:spcPts val="0"/>
              </a:spcBef>
            </a:pPr>
            <a:r>
              <a:rPr lang="en-US" altLang="zh-CN" sz="2400" dirty="0" smtClean="0">
                <a:latin typeface="Times New Roman" pitchFamily="18" charset="0"/>
                <a:cs typeface="Times New Roman" pitchFamily="18" charset="0"/>
              </a:rPr>
              <a:t>p-&gt;next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-&gt;pre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p:txBody>
      </p:sp>
      <p:sp>
        <p:nvSpPr>
          <p:cNvPr id="7" name="矩形 6"/>
          <p:cNvSpPr/>
          <p:nvPr/>
        </p:nvSpPr>
        <p:spPr>
          <a:xfrm>
            <a:off x="1585893" y="1412776"/>
            <a:ext cx="825867" cy="369332"/>
          </a:xfrm>
          <a:prstGeom prst="rect">
            <a:avLst/>
          </a:prstGeom>
        </p:spPr>
        <p:txBody>
          <a:bodyPr wrap="none">
            <a:spAutoFit/>
          </a:bodyPr>
          <a:lstStyle/>
          <a:p>
            <a:r>
              <a:rPr lang="en-US" altLang="zh-CN" dirty="0" err="1" smtClean="0">
                <a:latin typeface="Times New Roman" pitchFamily="18" charset="0"/>
                <a:cs typeface="Times New Roman" pitchFamily="18" charset="0"/>
              </a:rPr>
              <a:t>newptr</a:t>
            </a:r>
            <a:endParaRPr lang="zh-CN" altLang="en-US" dirty="0"/>
          </a:p>
        </p:txBody>
      </p:sp>
      <p:grpSp>
        <p:nvGrpSpPr>
          <p:cNvPr id="10" name="组合 9"/>
          <p:cNvGrpSpPr/>
          <p:nvPr/>
        </p:nvGrpSpPr>
        <p:grpSpPr>
          <a:xfrm>
            <a:off x="899592" y="1628800"/>
            <a:ext cx="7164985" cy="1791447"/>
            <a:chOff x="899592" y="1628800"/>
            <a:chExt cx="7164985" cy="1791447"/>
          </a:xfrm>
        </p:grpSpPr>
        <p:graphicFrame>
          <p:nvGraphicFramePr>
            <p:cNvPr id="4" name="对象 3"/>
            <p:cNvGraphicFramePr>
              <a:graphicFrameLocks noChangeAspect="1"/>
            </p:cNvGraphicFramePr>
            <p:nvPr>
              <p:extLst>
                <p:ext uri="{D42A27DB-BD31-4B8C-83A1-F6EECF244321}">
                  <p14:modId xmlns="" xmlns:p14="http://schemas.microsoft.com/office/powerpoint/2010/main" val="2788588637"/>
                </p:ext>
              </p:extLst>
            </p:nvPr>
          </p:nvGraphicFramePr>
          <p:xfrm>
            <a:off x="899592" y="1628800"/>
            <a:ext cx="7164985" cy="1368152"/>
          </p:xfrm>
          <a:graphic>
            <a:graphicData uri="http://schemas.openxmlformats.org/presentationml/2006/ole">
              <p:oleObj spid="_x0000_s82951" r:id="rId3" imgW="5917930" imgH="1106338" progId="">
                <p:embed/>
              </p:oleObj>
            </a:graphicData>
          </a:graphic>
        </p:graphicFrame>
        <p:sp>
          <p:nvSpPr>
            <p:cNvPr id="5" name="矩形 4"/>
            <p:cNvSpPr/>
            <p:nvPr/>
          </p:nvSpPr>
          <p:spPr>
            <a:xfrm>
              <a:off x="2857488" y="3143248"/>
              <a:ext cx="2723823"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smtClean="0">
                  <a:latin typeface="黑体" pitchFamily="49" charset="-122"/>
                  <a:ea typeface="黑体" pitchFamily="49" charset="-122"/>
                  <a:cs typeface="Times New Roman" panose="02020603050405020304" pitchFamily="18" charset="0"/>
                </a:rPr>
                <a:t>2-16 </a:t>
              </a:r>
              <a:r>
                <a:rPr lang="zh-CN" altLang="en-US" sz="1200" dirty="0" smtClean="0">
                  <a:latin typeface="黑体" pitchFamily="49" charset="-122"/>
                  <a:ea typeface="黑体" pitchFamily="49" charset="-122"/>
                  <a:cs typeface="Times New Roman" panose="02020603050405020304" pitchFamily="18" charset="0"/>
                </a:rPr>
                <a:t>当前</a:t>
              </a:r>
              <a:r>
                <a:rPr lang="zh-CN" altLang="en-US" sz="1200" dirty="0">
                  <a:latin typeface="黑体" pitchFamily="49" charset="-122"/>
                  <a:ea typeface="黑体" pitchFamily="49" charset="-122"/>
                  <a:cs typeface="Times New Roman" panose="02020603050405020304" pitchFamily="18" charset="0"/>
                </a:rPr>
                <a:t>结点之前插入一个新结点</a:t>
              </a:r>
            </a:p>
          </p:txBody>
        </p:sp>
        <p:cxnSp>
          <p:nvCxnSpPr>
            <p:cNvPr id="9" name="曲线连接符 8"/>
            <p:cNvCxnSpPr/>
            <p:nvPr/>
          </p:nvCxnSpPr>
          <p:spPr>
            <a:xfrm>
              <a:off x="2411760" y="1628800"/>
              <a:ext cx="648072" cy="14401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890599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520940" cy="648072"/>
          </a:xfrm>
        </p:spPr>
        <p:txBody>
          <a:bodyPr/>
          <a:lstStyle/>
          <a:p>
            <a:r>
              <a:rPr lang="zh-CN" altLang="zh-CN" dirty="0"/>
              <a:t>（</a:t>
            </a:r>
            <a:r>
              <a:rPr lang="en-US" altLang="zh-CN" dirty="0"/>
              <a:t>3</a:t>
            </a:r>
            <a:r>
              <a:rPr lang="zh-CN" altLang="zh-CN" dirty="0"/>
              <a:t>）删除当前结点，如</a:t>
            </a:r>
            <a:r>
              <a:rPr lang="zh-CN" altLang="zh-CN" dirty="0" smtClean="0"/>
              <a:t>图</a:t>
            </a:r>
            <a:r>
              <a:rPr lang="en-US" altLang="zh-CN" dirty="0" smtClean="0"/>
              <a:t>2-17</a:t>
            </a:r>
            <a:r>
              <a:rPr lang="zh-CN" altLang="zh-CN" dirty="0"/>
              <a:t>所示。</a:t>
            </a:r>
          </a:p>
          <a:p>
            <a:endParaRPr lang="zh-CN" altLang="en-US" dirty="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1043608" y="1340769"/>
            <a:ext cx="7204073" cy="2231108"/>
            <a:chOff x="1043608" y="1340768"/>
            <a:chExt cx="7204073" cy="2437239"/>
          </a:xfrm>
        </p:grpSpPr>
        <p:graphicFrame>
          <p:nvGraphicFramePr>
            <p:cNvPr id="4" name="对象 3"/>
            <p:cNvGraphicFramePr>
              <a:graphicFrameLocks noChangeAspect="1"/>
            </p:cNvGraphicFramePr>
            <p:nvPr>
              <p:extLst>
                <p:ext uri="{D42A27DB-BD31-4B8C-83A1-F6EECF244321}">
                  <p14:modId xmlns="" xmlns:p14="http://schemas.microsoft.com/office/powerpoint/2010/main" val="249242562"/>
                </p:ext>
              </p:extLst>
            </p:nvPr>
          </p:nvGraphicFramePr>
          <p:xfrm>
            <a:off x="1043608" y="1340768"/>
            <a:ext cx="7204073" cy="2232248"/>
          </p:xfrm>
          <a:graphic>
            <a:graphicData uri="http://schemas.openxmlformats.org/presentationml/2006/ole">
              <p:oleObj spid="_x0000_s83975" r:id="rId3" imgW="4544709" imgH="1392357" progId="">
                <p:embed/>
              </p:oleObj>
            </a:graphicData>
          </a:graphic>
        </p:graphicFrame>
        <p:sp>
          <p:nvSpPr>
            <p:cNvPr id="5" name="矩形 4"/>
            <p:cNvSpPr/>
            <p:nvPr/>
          </p:nvSpPr>
          <p:spPr>
            <a:xfrm>
              <a:off x="3131840" y="3501008"/>
              <a:ext cx="1646605"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smtClean="0">
                  <a:latin typeface="黑体" pitchFamily="49" charset="-122"/>
                  <a:ea typeface="黑体" pitchFamily="49" charset="-122"/>
                  <a:cs typeface="Times New Roman" panose="02020603050405020304" pitchFamily="18" charset="0"/>
                </a:rPr>
                <a:t>2-17 </a:t>
              </a:r>
              <a:r>
                <a:rPr lang="zh-CN" altLang="en-US" sz="1200" dirty="0" smtClean="0">
                  <a:latin typeface="黑体" pitchFamily="49" charset="-122"/>
                  <a:ea typeface="黑体" pitchFamily="49" charset="-122"/>
                  <a:cs typeface="Times New Roman" panose="02020603050405020304" pitchFamily="18" charset="0"/>
                </a:rPr>
                <a:t>删除</a:t>
              </a:r>
              <a:r>
                <a:rPr lang="zh-CN" altLang="en-US" sz="1200" dirty="0">
                  <a:latin typeface="黑体" pitchFamily="49" charset="-122"/>
                  <a:ea typeface="黑体" pitchFamily="49" charset="-122"/>
                  <a:cs typeface="Times New Roman" panose="02020603050405020304" pitchFamily="18" charset="0"/>
                </a:rPr>
                <a:t>当前结点</a:t>
              </a:r>
            </a:p>
          </p:txBody>
        </p:sp>
      </p:grpSp>
      <p:sp>
        <p:nvSpPr>
          <p:cNvPr id="6" name="矩形 5"/>
          <p:cNvSpPr/>
          <p:nvPr/>
        </p:nvSpPr>
        <p:spPr>
          <a:xfrm>
            <a:off x="2285984" y="3929066"/>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smtClean="0">
                <a:latin typeface="Times New Roman" pitchFamily="18" charset="0"/>
                <a:cs typeface="Times New Roman" pitchFamily="18" charset="0"/>
              </a:rPr>
              <a:t>p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-&gt;next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-&gt;next-&gt;pre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-&gt;pre;</a:t>
            </a: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-&gt;pre;</a:t>
            </a:r>
          </a:p>
          <a:p>
            <a:pPr>
              <a:spcBef>
                <a:spcPts val="0"/>
              </a:spcBef>
            </a:pPr>
            <a:r>
              <a:rPr lang="en-US" altLang="zh-CN" sz="2400" dirty="0" smtClean="0">
                <a:latin typeface="Times New Roman" pitchFamily="18" charset="0"/>
                <a:cs typeface="Times New Roman" pitchFamily="18" charset="0"/>
              </a:rPr>
              <a:t>free(p);</a:t>
            </a:r>
            <a:endParaRPr lang="zh-CN" altLang="zh-CN"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564419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744374" cy="5306932"/>
          </a:xfrm>
        </p:spPr>
        <p:txBody>
          <a:bodyPr>
            <a:noAutofit/>
          </a:bodyPr>
          <a:lstStyle/>
          <a:p>
            <a:pPr>
              <a:spcBef>
                <a:spcPts val="0"/>
              </a:spcBef>
            </a:pPr>
            <a:r>
              <a:rPr lang="zh-CN" altLang="zh-CN" dirty="0" smtClean="0"/>
              <a:t>算法</a:t>
            </a:r>
            <a:r>
              <a:rPr lang="en-US" altLang="zh-CN" dirty="0" smtClean="0"/>
              <a:t>2.13</a:t>
            </a:r>
            <a:r>
              <a:rPr lang="zh-CN" altLang="zh-CN" dirty="0"/>
              <a:t>：</a:t>
            </a:r>
            <a:r>
              <a:rPr lang="zh-CN" altLang="zh-CN" dirty="0">
                <a:solidFill>
                  <a:srgbClr val="FF0000"/>
                </a:solidFill>
              </a:rPr>
              <a:t>双向链表的删除</a:t>
            </a:r>
          </a:p>
          <a:p>
            <a:pPr>
              <a:spcBef>
                <a:spcPts val="0"/>
              </a:spcBef>
            </a:pPr>
            <a:r>
              <a:rPr lang="en-US" b="0" dirty="0" smtClean="0"/>
              <a:t>template &lt;class Elem&gt; </a:t>
            </a:r>
          </a:p>
          <a:p>
            <a:pPr>
              <a:spcBef>
                <a:spcPts val="0"/>
              </a:spcBef>
            </a:pPr>
            <a:r>
              <a:rPr lang="en-US" b="0" dirty="0" smtClean="0"/>
              <a:t> //</a:t>
            </a:r>
            <a:r>
              <a:rPr lang="zh-CN" altLang="en-US" b="0" dirty="0" smtClean="0"/>
              <a:t>双链表中</a:t>
            </a:r>
            <a:r>
              <a:rPr lang="zh-CN" altLang="en-US" b="0" dirty="0" smtClean="0">
                <a:solidFill>
                  <a:srgbClr val="FF0000"/>
                </a:solidFill>
              </a:rPr>
              <a:t>删除当前结点</a:t>
            </a:r>
            <a:r>
              <a:rPr lang="zh-CN" altLang="en-US" b="0" dirty="0" smtClean="0"/>
              <a:t>元素</a:t>
            </a:r>
          </a:p>
          <a:p>
            <a:pPr>
              <a:spcBef>
                <a:spcPts val="0"/>
              </a:spcBef>
            </a:pPr>
            <a:r>
              <a:rPr lang="en-US" sz="2000" b="0" dirty="0" err="1" smtClean="0">
                <a:latin typeface="+mj-ea"/>
                <a:ea typeface="+mj-ea"/>
              </a:rPr>
              <a:t>int</a:t>
            </a:r>
            <a:r>
              <a:rPr lang="en-US" sz="2000" b="0" dirty="0" smtClean="0">
                <a:latin typeface="+mj-ea"/>
                <a:ea typeface="+mj-ea"/>
              </a:rPr>
              <a:t>  remove(</a:t>
            </a:r>
            <a:r>
              <a:rPr lang="en-US" altLang="zh-CN" sz="2000" b="0" dirty="0" err="1" smtClean="0">
                <a:latin typeface="+mj-ea"/>
                <a:ea typeface="+mj-ea"/>
              </a:rPr>
              <a:t>DLinkList</a:t>
            </a:r>
            <a:r>
              <a:rPr lang="en-US" altLang="zh-CN" sz="2000" b="0" dirty="0" smtClean="0">
                <a:latin typeface="+mj-ea"/>
                <a:ea typeface="+mj-ea"/>
              </a:rPr>
              <a:t>  *</a:t>
            </a:r>
            <a:r>
              <a:rPr lang="en-US" altLang="zh-CN" sz="2000" b="0" dirty="0" err="1" smtClean="0">
                <a:latin typeface="+mj-ea"/>
                <a:ea typeface="+mj-ea"/>
              </a:rPr>
              <a:t>curr</a:t>
            </a:r>
            <a:r>
              <a:rPr lang="en-US" altLang="zh-CN" sz="2000" b="0" dirty="0" smtClean="0">
                <a:latin typeface="+mj-ea"/>
                <a:ea typeface="+mj-ea"/>
              </a:rPr>
              <a:t>, </a:t>
            </a:r>
            <a:r>
              <a:rPr lang="en-US" sz="2000" b="0" dirty="0" smtClean="0">
                <a:latin typeface="+mj-ea"/>
                <a:ea typeface="+mj-ea"/>
              </a:rPr>
              <a:t> </a:t>
            </a:r>
            <a:r>
              <a:rPr lang="en-US" sz="2000" b="0" dirty="0" err="1" smtClean="0">
                <a:latin typeface="+mj-ea"/>
                <a:ea typeface="+mj-ea"/>
              </a:rPr>
              <a:t>ElemType</a:t>
            </a:r>
            <a:r>
              <a:rPr lang="en-US" sz="2000" b="0" dirty="0" smtClean="0">
                <a:latin typeface="+mj-ea"/>
                <a:ea typeface="+mj-ea"/>
              </a:rPr>
              <a:t> x ){	</a:t>
            </a:r>
            <a:endParaRPr lang="zh-CN" altLang="en-US" sz="2000" b="0" dirty="0" smtClean="0">
              <a:latin typeface="+mj-ea"/>
              <a:ea typeface="+mj-ea"/>
            </a:endParaRPr>
          </a:p>
          <a:p>
            <a:pPr>
              <a:spcBef>
                <a:spcPts val="0"/>
              </a:spcBef>
            </a:pPr>
            <a:r>
              <a:rPr lang="en-US" sz="2000" b="0" dirty="0" smtClean="0">
                <a:latin typeface="+mj-ea"/>
                <a:ea typeface="+mj-ea"/>
              </a:rPr>
              <a:t>	if ( </a:t>
            </a:r>
            <a:r>
              <a:rPr lang="en-US" sz="2000" b="0" dirty="0" err="1" smtClean="0">
                <a:latin typeface="+mj-ea"/>
                <a:ea typeface="+mj-ea"/>
              </a:rPr>
              <a:t>curr</a:t>
            </a:r>
            <a:r>
              <a:rPr lang="en-US" sz="2000" b="0" dirty="0" smtClean="0">
                <a:latin typeface="+mj-ea"/>
                <a:ea typeface="+mj-ea"/>
              </a:rPr>
              <a:t>==NULL || head-&gt;next == NULL) </a:t>
            </a:r>
            <a:r>
              <a:rPr lang="en-US" sz="2000" b="0" dirty="0" err="1" smtClean="0">
                <a:latin typeface="+mj-ea"/>
                <a:ea typeface="+mj-ea"/>
              </a:rPr>
              <a:t>retur</a:t>
            </a:r>
            <a:r>
              <a:rPr lang="en-US" sz="2000" b="0" dirty="0" smtClean="0">
                <a:latin typeface="+mj-ea"/>
                <a:ea typeface="+mj-ea"/>
              </a:rPr>
              <a:t>(-1);</a:t>
            </a:r>
            <a:endParaRPr lang="zh-CN" altLang="en-US" sz="2000" b="0" dirty="0" smtClean="0">
              <a:latin typeface="+mj-ea"/>
              <a:ea typeface="+mj-ea"/>
            </a:endParaRPr>
          </a:p>
          <a:p>
            <a:pPr>
              <a:spcBef>
                <a:spcPts val="0"/>
              </a:spcBef>
            </a:pPr>
            <a:r>
              <a:rPr lang="en-US" sz="2000" b="0" dirty="0" smtClean="0">
                <a:latin typeface="+mj-ea"/>
                <a:ea typeface="+mj-ea"/>
              </a:rPr>
              <a:t>	</a:t>
            </a:r>
            <a:r>
              <a:rPr lang="en-US" altLang="zh-CN" sz="2000" b="0" dirty="0" err="1" smtClean="0">
                <a:latin typeface="+mj-ea"/>
              </a:rPr>
              <a:t>DLinkList</a:t>
            </a:r>
            <a:r>
              <a:rPr lang="en-US" altLang="zh-CN" sz="2000" b="0" dirty="0" smtClean="0">
                <a:latin typeface="+mj-ea"/>
              </a:rPr>
              <a:t>  </a:t>
            </a:r>
            <a:r>
              <a:rPr lang="en-US" sz="2000" b="0" dirty="0" smtClean="0">
                <a:latin typeface="+mj-ea"/>
                <a:ea typeface="+mj-ea"/>
              </a:rPr>
              <a:t>*temp = </a:t>
            </a:r>
            <a:r>
              <a:rPr lang="en-US" sz="2000" b="0" dirty="0" err="1" smtClean="0">
                <a:latin typeface="+mj-ea"/>
                <a:ea typeface="+mj-ea"/>
              </a:rPr>
              <a:t>curr</a:t>
            </a:r>
            <a:r>
              <a:rPr lang="en-US" sz="2000" b="0" dirty="0" smtClean="0">
                <a:latin typeface="+mj-ea"/>
                <a:ea typeface="+mj-ea"/>
              </a:rPr>
              <a:t>;</a:t>
            </a:r>
            <a:endParaRPr lang="zh-CN" altLang="en-US" sz="2000" b="0" dirty="0" smtClean="0">
              <a:latin typeface="+mj-ea"/>
              <a:ea typeface="+mj-ea"/>
            </a:endParaRPr>
          </a:p>
          <a:p>
            <a:pPr>
              <a:spcBef>
                <a:spcPts val="0"/>
              </a:spcBef>
            </a:pPr>
            <a:r>
              <a:rPr lang="en-US" sz="2000" b="0" dirty="0" smtClean="0">
                <a:latin typeface="+mj-ea"/>
                <a:ea typeface="+mj-ea"/>
              </a:rPr>
              <a:t>	</a:t>
            </a:r>
            <a:r>
              <a:rPr lang="en-US" sz="2000" b="0" dirty="0" err="1" smtClean="0">
                <a:latin typeface="+mj-ea"/>
                <a:ea typeface="+mj-ea"/>
              </a:rPr>
              <a:t>curr</a:t>
            </a:r>
            <a:r>
              <a:rPr lang="en-US" sz="2000" b="0" dirty="0" smtClean="0">
                <a:latin typeface="+mj-ea"/>
                <a:ea typeface="+mj-ea"/>
              </a:rPr>
              <a:t>-&gt;pre-&gt;next  = </a:t>
            </a:r>
            <a:r>
              <a:rPr lang="en-US" sz="2000" b="0" dirty="0" err="1" smtClean="0">
                <a:latin typeface="+mj-ea"/>
                <a:ea typeface="+mj-ea"/>
              </a:rPr>
              <a:t>curr</a:t>
            </a:r>
            <a:r>
              <a:rPr lang="en-US" sz="2000" b="0" dirty="0" smtClean="0">
                <a:latin typeface="+mj-ea"/>
                <a:ea typeface="+mj-ea"/>
              </a:rPr>
              <a:t>-&gt;next;</a:t>
            </a:r>
            <a:endParaRPr lang="zh-CN" altLang="en-US" sz="2000" b="0" dirty="0" smtClean="0">
              <a:latin typeface="+mj-ea"/>
              <a:ea typeface="+mj-ea"/>
            </a:endParaRPr>
          </a:p>
          <a:p>
            <a:pPr>
              <a:spcBef>
                <a:spcPts val="0"/>
              </a:spcBef>
            </a:pPr>
            <a:r>
              <a:rPr lang="en-US" sz="2000" b="0" dirty="0" smtClean="0">
                <a:latin typeface="+mj-ea"/>
                <a:ea typeface="+mj-ea"/>
              </a:rPr>
              <a:t>	</a:t>
            </a:r>
            <a:r>
              <a:rPr lang="en-US" sz="2000" b="0" dirty="0" err="1" smtClean="0">
                <a:latin typeface="+mj-ea"/>
                <a:ea typeface="+mj-ea"/>
              </a:rPr>
              <a:t>curr</a:t>
            </a:r>
            <a:r>
              <a:rPr lang="en-US" sz="2000" b="0" dirty="0" smtClean="0">
                <a:latin typeface="+mj-ea"/>
                <a:ea typeface="+mj-ea"/>
              </a:rPr>
              <a:t>-&gt;next-&gt;pre  = </a:t>
            </a:r>
            <a:r>
              <a:rPr lang="en-US" sz="2000" b="0" dirty="0" err="1" smtClean="0">
                <a:latin typeface="+mj-ea"/>
                <a:ea typeface="+mj-ea"/>
              </a:rPr>
              <a:t>curr</a:t>
            </a:r>
            <a:r>
              <a:rPr lang="en-US" sz="2000" b="0" dirty="0" smtClean="0">
                <a:latin typeface="+mj-ea"/>
                <a:ea typeface="+mj-ea"/>
              </a:rPr>
              <a:t>-&gt;pre;</a:t>
            </a:r>
            <a:endParaRPr lang="zh-CN" altLang="en-US" sz="2000" b="0" dirty="0" smtClean="0">
              <a:latin typeface="+mj-ea"/>
              <a:ea typeface="+mj-ea"/>
            </a:endParaRPr>
          </a:p>
          <a:p>
            <a:pPr>
              <a:spcBef>
                <a:spcPts val="0"/>
              </a:spcBef>
            </a:pPr>
            <a:r>
              <a:rPr lang="en-US" sz="2000" b="0" dirty="0" smtClean="0">
                <a:latin typeface="+mj-ea"/>
                <a:ea typeface="+mj-ea"/>
              </a:rPr>
              <a:t>	</a:t>
            </a:r>
            <a:r>
              <a:rPr lang="en-US" sz="2000" b="0" dirty="0" err="1" smtClean="0">
                <a:latin typeface="+mj-ea"/>
                <a:ea typeface="+mj-ea"/>
              </a:rPr>
              <a:t>curr</a:t>
            </a:r>
            <a:r>
              <a:rPr lang="en-US" sz="2000" b="0" dirty="0" smtClean="0">
                <a:latin typeface="+mj-ea"/>
                <a:ea typeface="+mj-ea"/>
              </a:rPr>
              <a:t> = </a:t>
            </a:r>
            <a:r>
              <a:rPr lang="en-US" sz="2000" b="0" dirty="0" err="1" smtClean="0">
                <a:latin typeface="+mj-ea"/>
                <a:ea typeface="+mj-ea"/>
              </a:rPr>
              <a:t>curr</a:t>
            </a:r>
            <a:r>
              <a:rPr lang="en-US" sz="2000" b="0" dirty="0" smtClean="0">
                <a:latin typeface="+mj-ea"/>
                <a:ea typeface="+mj-ea"/>
              </a:rPr>
              <a:t>-&gt;next;</a:t>
            </a:r>
            <a:endParaRPr lang="zh-CN" altLang="en-US" sz="2000" b="0" dirty="0" smtClean="0">
              <a:latin typeface="+mj-ea"/>
              <a:ea typeface="+mj-ea"/>
            </a:endParaRPr>
          </a:p>
          <a:p>
            <a:pPr>
              <a:spcBef>
                <a:spcPts val="0"/>
              </a:spcBef>
            </a:pPr>
            <a:r>
              <a:rPr lang="en-US" sz="2000" b="0" dirty="0" smtClean="0">
                <a:latin typeface="+mj-ea"/>
                <a:ea typeface="+mj-ea"/>
              </a:rPr>
              <a:t>	x = temp-&gt;element;</a:t>
            </a:r>
            <a:endParaRPr lang="zh-CN" altLang="en-US" sz="2000" b="0" dirty="0" smtClean="0">
              <a:latin typeface="+mj-ea"/>
              <a:ea typeface="+mj-ea"/>
            </a:endParaRPr>
          </a:p>
          <a:p>
            <a:pPr>
              <a:spcBef>
                <a:spcPts val="0"/>
              </a:spcBef>
            </a:pPr>
            <a:r>
              <a:rPr lang="en-US" sz="2000" b="0" dirty="0" smtClean="0">
                <a:latin typeface="+mj-ea"/>
                <a:ea typeface="+mj-ea"/>
              </a:rPr>
              <a:t>	dispose(temp);</a:t>
            </a:r>
            <a:endParaRPr lang="zh-CN" altLang="en-US" sz="2000" b="0" dirty="0" smtClean="0">
              <a:latin typeface="+mj-ea"/>
              <a:ea typeface="+mj-ea"/>
            </a:endParaRPr>
          </a:p>
          <a:p>
            <a:pPr>
              <a:spcBef>
                <a:spcPts val="0"/>
              </a:spcBef>
            </a:pPr>
            <a:r>
              <a:rPr lang="en-US" sz="2000" b="0" dirty="0" smtClean="0">
                <a:latin typeface="+mj-ea"/>
                <a:ea typeface="+mj-ea"/>
              </a:rPr>
              <a:t>	return(0);</a:t>
            </a:r>
            <a:endParaRPr lang="zh-CN" altLang="en-US" sz="2000" b="0" dirty="0" smtClean="0">
              <a:latin typeface="+mj-ea"/>
              <a:ea typeface="+mj-ea"/>
            </a:endParaRPr>
          </a:p>
          <a:p>
            <a:pPr>
              <a:spcBef>
                <a:spcPts val="0"/>
              </a:spcBef>
            </a:pPr>
            <a:r>
              <a:rPr lang="en-US" sz="2000" b="0" dirty="0" smtClean="0">
                <a:latin typeface="+mj-ea"/>
                <a:ea typeface="+mj-ea"/>
              </a:rPr>
              <a:t>}</a:t>
            </a:r>
            <a:endParaRPr lang="zh-CN" altLang="en-US" sz="2000" b="0" dirty="0" smtClean="0">
              <a:latin typeface="+mj-ea"/>
              <a:ea typeface="+mj-ea"/>
            </a:endParaRPr>
          </a:p>
          <a:p>
            <a:pPr>
              <a:spcBef>
                <a:spcPts val="0"/>
              </a:spcBef>
            </a:pPr>
            <a:endParaRPr lang="zh-CN" altLang="en-US" sz="2000" dirty="0"/>
          </a:p>
        </p:txBody>
      </p:sp>
    </p:spTree>
    <p:extLst>
      <p:ext uri="{BB962C8B-B14F-4D97-AF65-F5344CB8AC3E}">
        <p14:creationId xmlns="" xmlns:p14="http://schemas.microsoft.com/office/powerpoint/2010/main" val="8457313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2.3.3   </a:t>
            </a:r>
            <a:r>
              <a:rPr lang="zh-CN" altLang="zh-CN" b="1" dirty="0"/>
              <a:t>循环</a:t>
            </a:r>
            <a:r>
              <a:rPr lang="zh-CN" altLang="zh-CN" b="1" dirty="0" smtClean="0"/>
              <a:t>链表</a:t>
            </a:r>
            <a:endParaRPr lang="zh-CN" altLang="en-US" dirty="0"/>
          </a:p>
        </p:txBody>
      </p:sp>
      <p:sp>
        <p:nvSpPr>
          <p:cNvPr id="3" name="内容占位符 2"/>
          <p:cNvSpPr>
            <a:spLocks noGrp="1"/>
          </p:cNvSpPr>
          <p:nvPr>
            <p:ph idx="1"/>
          </p:nvPr>
        </p:nvSpPr>
        <p:spPr>
          <a:xfrm>
            <a:off x="777546" y="1578881"/>
            <a:ext cx="7970917" cy="2570199"/>
          </a:xfrm>
        </p:spPr>
        <p:txBody>
          <a:bodyPr>
            <a:normAutofit lnSpcReduction="10000"/>
          </a:bodyPr>
          <a:lstStyle/>
          <a:p>
            <a:r>
              <a:rPr lang="en-US" altLang="zh-CN" b="0" dirty="0" smtClean="0"/>
              <a:t>		</a:t>
            </a:r>
            <a:r>
              <a:rPr lang="zh-CN" altLang="zh-CN" dirty="0" smtClean="0">
                <a:solidFill>
                  <a:srgbClr val="FF0000"/>
                </a:solidFill>
              </a:rPr>
              <a:t>循环</a:t>
            </a:r>
            <a:r>
              <a:rPr lang="zh-CN" altLang="zh-CN" dirty="0">
                <a:solidFill>
                  <a:srgbClr val="FF0000"/>
                </a:solidFill>
              </a:rPr>
              <a:t>链表</a:t>
            </a:r>
            <a:r>
              <a:rPr lang="zh-CN" altLang="zh-CN" b="0" dirty="0"/>
              <a:t>是线性链表的一种变形。在线性链表中，每个结点的指针都指向它的下一个结点，最后一个结点的指针域为空，表示链表结束。而循环链表则将表中最后一个结点的指针域指向头结点，整个链表形成一个环。由此，从表中任一结点出发均可找到表中其它结点。如</a:t>
            </a:r>
            <a:r>
              <a:rPr lang="zh-CN" altLang="zh-CN" b="0" dirty="0" smtClean="0"/>
              <a:t>图</a:t>
            </a:r>
            <a:r>
              <a:rPr lang="en-US" altLang="zh-CN" b="0" dirty="0" smtClean="0"/>
              <a:t>2</a:t>
            </a:r>
            <a:r>
              <a:rPr lang="zh-CN" altLang="zh-CN" b="0" dirty="0" smtClean="0"/>
              <a:t>-</a:t>
            </a:r>
            <a:r>
              <a:rPr lang="zh-CN" altLang="zh-CN" b="0" dirty="0"/>
              <a:t>18所示为单向循环</a:t>
            </a:r>
            <a:r>
              <a:rPr lang="zh-CN" altLang="zh-CN" b="0" dirty="0" smtClean="0"/>
              <a:t>链表</a:t>
            </a:r>
            <a:r>
              <a:rPr lang="zh-CN" altLang="en-US" b="0" dirty="0"/>
              <a:t>。</a:t>
            </a:r>
          </a:p>
        </p:txBody>
      </p:sp>
      <p:grpSp>
        <p:nvGrpSpPr>
          <p:cNvPr id="8" name="组合 7"/>
          <p:cNvGrpSpPr/>
          <p:nvPr/>
        </p:nvGrpSpPr>
        <p:grpSpPr>
          <a:xfrm>
            <a:off x="357158" y="4286256"/>
            <a:ext cx="8215338" cy="1548625"/>
            <a:chOff x="357158" y="4286256"/>
            <a:chExt cx="8215338" cy="1548625"/>
          </a:xfrm>
        </p:grpSpPr>
        <p:graphicFrame>
          <p:nvGraphicFramePr>
            <p:cNvPr id="5" name="对象 4"/>
            <p:cNvGraphicFramePr>
              <a:graphicFrameLocks noChangeAspect="1"/>
            </p:cNvGraphicFramePr>
            <p:nvPr>
              <p:extLst>
                <p:ext uri="{D42A27DB-BD31-4B8C-83A1-F6EECF244321}">
                  <p14:modId xmlns="" xmlns:p14="http://schemas.microsoft.com/office/powerpoint/2010/main" val="1565890142"/>
                </p:ext>
              </p:extLst>
            </p:nvPr>
          </p:nvGraphicFramePr>
          <p:xfrm>
            <a:off x="3214678" y="4286256"/>
            <a:ext cx="5357818" cy="936104"/>
          </p:xfrm>
          <a:graphic>
            <a:graphicData uri="http://schemas.openxmlformats.org/presentationml/2006/ole">
              <p:oleObj spid="_x0000_s17433" r:id="rId3" imgW="6292985" imgH="775838" progId="">
                <p:embed/>
              </p:oleObj>
            </a:graphicData>
          </a:graphic>
        </p:graphicFrame>
        <p:graphicFrame>
          <p:nvGraphicFramePr>
            <p:cNvPr id="6" name="对象 5"/>
            <p:cNvGraphicFramePr>
              <a:graphicFrameLocks noChangeAspect="1"/>
            </p:cNvGraphicFramePr>
            <p:nvPr>
              <p:extLst>
                <p:ext uri="{D42A27DB-BD31-4B8C-83A1-F6EECF244321}">
                  <p14:modId xmlns="" xmlns:p14="http://schemas.microsoft.com/office/powerpoint/2010/main" val="941159876"/>
                </p:ext>
              </p:extLst>
            </p:nvPr>
          </p:nvGraphicFramePr>
          <p:xfrm>
            <a:off x="357158" y="4365104"/>
            <a:ext cx="2071702" cy="936104"/>
          </p:xfrm>
          <a:graphic>
            <a:graphicData uri="http://schemas.openxmlformats.org/presentationml/2006/ole">
              <p:oleObj spid="_x0000_s17434" r:id="rId4" imgW="2299240" imgH="779612" progId="">
                <p:embed/>
              </p:oleObj>
            </a:graphicData>
          </a:graphic>
        </p:graphicFrame>
        <p:sp>
          <p:nvSpPr>
            <p:cNvPr id="7" name="矩形 6"/>
            <p:cNvSpPr/>
            <p:nvPr/>
          </p:nvSpPr>
          <p:spPr>
            <a:xfrm>
              <a:off x="1403648" y="5373216"/>
              <a:ext cx="6048672" cy="461665"/>
            </a:xfrm>
            <a:prstGeom prst="rect">
              <a:avLst/>
            </a:prstGeom>
          </p:spPr>
          <p:txBody>
            <a:bodyPr wrap="square">
              <a:spAutoFit/>
            </a:bodyPr>
            <a:lstStyle/>
            <a:p>
              <a:r>
                <a:rPr lang="zh-CN" altLang="en-US" sz="1200" dirty="0">
                  <a:latin typeface="黑体" pitchFamily="49" charset="-122"/>
                  <a:ea typeface="黑体" pitchFamily="49" charset="-122"/>
                </a:rPr>
                <a:t> </a:t>
              </a:r>
              <a:r>
                <a:rPr lang="en-US" altLang="zh-CN" sz="1200" dirty="0">
                  <a:latin typeface="黑体" pitchFamily="49" charset="-122"/>
                  <a:ea typeface="黑体" pitchFamily="49" charset="-122"/>
                  <a:cs typeface="Times New Roman" panose="02020603050405020304" pitchFamily="18" charset="0"/>
                </a:rPr>
                <a:t>(a) </a:t>
              </a:r>
              <a:r>
                <a:rPr lang="zh-CN" altLang="en-US" sz="1200" dirty="0">
                  <a:latin typeface="黑体" pitchFamily="49" charset="-122"/>
                  <a:ea typeface="黑体" pitchFamily="49" charset="-122"/>
                  <a:cs typeface="Times New Roman" panose="02020603050405020304" pitchFamily="18" charset="0"/>
                </a:rPr>
                <a:t>空表                                            </a:t>
              </a:r>
              <a:r>
                <a:rPr lang="en-US" altLang="zh-CN" sz="1200" dirty="0">
                  <a:latin typeface="黑体" pitchFamily="49" charset="-122"/>
                  <a:ea typeface="黑体" pitchFamily="49" charset="-122"/>
                  <a:cs typeface="Times New Roman" panose="02020603050405020304" pitchFamily="18" charset="0"/>
                </a:rPr>
                <a:t>(b) </a:t>
              </a:r>
              <a:r>
                <a:rPr lang="zh-CN" altLang="en-US" sz="1200" dirty="0">
                  <a:latin typeface="黑体" pitchFamily="49" charset="-122"/>
                  <a:ea typeface="黑体" pitchFamily="49" charset="-122"/>
                  <a:cs typeface="Times New Roman" panose="02020603050405020304" pitchFamily="18" charset="0"/>
                </a:rPr>
                <a:t>非空表</a:t>
              </a:r>
            </a:p>
            <a:p>
              <a:pPr algn="ctr"/>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2-18 </a:t>
              </a:r>
              <a:r>
                <a:rPr lang="zh-CN" altLang="en-US" sz="1200" dirty="0">
                  <a:solidFill>
                    <a:srgbClr val="FF0000"/>
                  </a:solidFill>
                  <a:latin typeface="黑体" pitchFamily="49" charset="-122"/>
                  <a:ea typeface="黑体" pitchFamily="49" charset="-122"/>
                  <a:cs typeface="Times New Roman" panose="02020603050405020304" pitchFamily="18" charset="0"/>
                </a:rPr>
                <a:t>单向循环链表</a:t>
              </a:r>
            </a:p>
          </p:txBody>
        </p:sp>
      </p:grpSp>
    </p:spTree>
    <p:extLst>
      <p:ext uri="{BB962C8B-B14F-4D97-AF65-F5344CB8AC3E}">
        <p14:creationId xmlns="" xmlns:p14="http://schemas.microsoft.com/office/powerpoint/2010/main" val="29122071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83568" y="1196752"/>
            <a:ext cx="7128792" cy="648072"/>
          </a:xfrm>
        </p:spPr>
        <p:txBody>
          <a:bodyPr/>
          <a:lstStyle/>
          <a:p>
            <a:r>
              <a:rPr lang="zh-CN" altLang="zh-CN" dirty="0" smtClean="0"/>
              <a:t>图</a:t>
            </a:r>
            <a:r>
              <a:rPr lang="en-US" altLang="zh-CN" dirty="0" smtClean="0"/>
              <a:t>2</a:t>
            </a:r>
            <a:r>
              <a:rPr lang="zh-CN" altLang="zh-CN" dirty="0" smtClean="0"/>
              <a:t>-</a:t>
            </a:r>
            <a:r>
              <a:rPr lang="zh-CN" altLang="zh-CN" dirty="0"/>
              <a:t>19所示为</a:t>
            </a:r>
            <a:r>
              <a:rPr lang="zh-CN" altLang="zh-CN" dirty="0">
                <a:solidFill>
                  <a:srgbClr val="FF0000"/>
                </a:solidFill>
              </a:rPr>
              <a:t>双向循环链表</a:t>
            </a:r>
            <a:r>
              <a:rPr lang="zh-CN" altLang="zh-CN" dirty="0"/>
              <a:t>。</a:t>
            </a:r>
            <a:endParaRPr lang="zh-CN" altLang="en-US" dirty="0"/>
          </a:p>
          <a:p>
            <a:endParaRPr lang="zh-CN" altLang="en-US" dirty="0"/>
          </a:p>
        </p:txBody>
      </p:sp>
      <p:sp>
        <p:nvSpPr>
          <p:cNvPr id="6" name="矩形 5"/>
          <p:cNvSpPr/>
          <p:nvPr/>
        </p:nvSpPr>
        <p:spPr>
          <a:xfrm>
            <a:off x="899592" y="4077072"/>
            <a:ext cx="7344816" cy="1865126"/>
          </a:xfrm>
          <a:prstGeom prst="rect">
            <a:avLst/>
          </a:prstGeom>
        </p:spPr>
        <p:txBody>
          <a:bodyPr wrap="square">
            <a:spAutoFit/>
          </a:bodyPr>
          <a:lstStyle/>
          <a:p>
            <a:pPr>
              <a:lnSpc>
                <a:spcPct val="120000"/>
              </a:lnSpc>
            </a:pPr>
            <a:r>
              <a:rPr lang="zh-CN" altLang="en-US" sz="2400" dirty="0" smtClean="0">
                <a:latin typeface="楷体" panose="02010609060101010101" pitchFamily="49" charset="-122"/>
                <a:ea typeface="楷体" panose="02010609060101010101" pitchFamily="49" charset="-122"/>
              </a:rPr>
              <a:t>注：</a:t>
            </a:r>
            <a:r>
              <a:rPr lang="zh-CN" altLang="zh-CN" sz="2400" dirty="0" smtClean="0">
                <a:latin typeface="楷体" panose="02010609060101010101" pitchFamily="49" charset="-122"/>
                <a:ea typeface="楷体" panose="02010609060101010101" pitchFamily="49" charset="-122"/>
              </a:rPr>
              <a:t>循环</a:t>
            </a:r>
            <a:r>
              <a:rPr lang="zh-CN" altLang="zh-CN" sz="2400" dirty="0">
                <a:latin typeface="楷体" panose="02010609060101010101" pitchFamily="49" charset="-122"/>
                <a:ea typeface="楷体" panose="02010609060101010101" pitchFamily="49" charset="-122"/>
              </a:rPr>
              <a:t>链表的定义和操作与单链表相似，只是循环结束条件有所不同，单链表中算法的循环条件是判定p或p-&gt;next是否为空，而在循环链表算法中的循环条件是判定p或p-&gt;next是否等于头</a:t>
            </a:r>
            <a:r>
              <a:rPr lang="zh-CN" altLang="zh-CN" sz="2400" dirty="0" smtClean="0">
                <a:latin typeface="楷体" panose="02010609060101010101" pitchFamily="49" charset="-122"/>
                <a:ea typeface="楷体" panose="02010609060101010101" pitchFamily="49" charset="-122"/>
              </a:rPr>
              <a:t>指针</a:t>
            </a:r>
            <a:r>
              <a:rPr lang="en-US" altLang="zh-CN" sz="2400" dirty="0" smtClean="0">
                <a:latin typeface="楷体" panose="02010609060101010101" pitchFamily="49" charset="-122"/>
                <a:ea typeface="楷体" panose="02010609060101010101" pitchFamily="49" charset="-122"/>
              </a:rPr>
              <a:t>head</a:t>
            </a:r>
            <a:r>
              <a:rPr lang="zh-CN" altLang="zh-CN" sz="2400" dirty="0" smtClean="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pic>
        <p:nvPicPr>
          <p:cNvPr id="184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844" y="1714488"/>
            <a:ext cx="8702675" cy="197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67519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785794"/>
            <a:ext cx="8107264" cy="5357850"/>
          </a:xfrm>
        </p:spPr>
        <p:txBody>
          <a:bodyPr>
            <a:normAutofit/>
          </a:bodyPr>
          <a:lstStyle/>
          <a:p>
            <a:r>
              <a:rPr lang="zh-CN" altLang="zh-CN" dirty="0" smtClean="0"/>
              <a:t>算法</a:t>
            </a:r>
            <a:r>
              <a:rPr lang="en-US" altLang="zh-CN" dirty="0" smtClean="0"/>
              <a:t>2.14</a:t>
            </a:r>
            <a:r>
              <a:rPr lang="zh-CN" altLang="zh-CN" dirty="0" smtClean="0"/>
              <a:t>：</a:t>
            </a:r>
            <a:r>
              <a:rPr lang="zh-CN" altLang="en-US" dirty="0" smtClean="0">
                <a:solidFill>
                  <a:srgbClr val="FF0000"/>
                </a:solidFill>
              </a:rPr>
              <a:t>单</a:t>
            </a:r>
            <a:r>
              <a:rPr lang="zh-CN" altLang="zh-CN" dirty="0" smtClean="0">
                <a:solidFill>
                  <a:srgbClr val="FF0000"/>
                </a:solidFill>
              </a:rPr>
              <a:t>循环</a:t>
            </a:r>
            <a:r>
              <a:rPr lang="zh-CN" altLang="zh-CN" dirty="0">
                <a:solidFill>
                  <a:srgbClr val="FF0000"/>
                </a:solidFill>
              </a:rPr>
              <a:t>链表的类定义</a:t>
            </a:r>
          </a:p>
          <a:p>
            <a:r>
              <a:rPr lang="en-US" b="0" dirty="0" smtClean="0"/>
              <a:t>template &lt;class Elem&gt;</a:t>
            </a:r>
            <a:endParaRPr lang="zh-CN" altLang="en-US" b="0" dirty="0" smtClean="0"/>
          </a:p>
          <a:p>
            <a:r>
              <a:rPr lang="en-US" b="0" dirty="0" smtClean="0"/>
              <a:t>class </a:t>
            </a:r>
            <a:r>
              <a:rPr lang="en-US" b="0" dirty="0" err="1" smtClean="0"/>
              <a:t>CLinkNode</a:t>
            </a:r>
            <a:r>
              <a:rPr lang="en-US" b="0" dirty="0" smtClean="0"/>
              <a:t> {	 //</a:t>
            </a:r>
            <a:r>
              <a:rPr lang="zh-CN" altLang="en-US" b="0" dirty="0" smtClean="0"/>
              <a:t>单循环链表的</a:t>
            </a:r>
            <a:r>
              <a:rPr lang="zh-CN" altLang="en-US" dirty="0" smtClean="0">
                <a:solidFill>
                  <a:srgbClr val="FF0000"/>
                </a:solidFill>
              </a:rPr>
              <a:t>结点类</a:t>
            </a:r>
            <a:r>
              <a:rPr lang="zh-CN" altLang="en-US" b="0" dirty="0" smtClean="0"/>
              <a:t>定义</a:t>
            </a:r>
          </a:p>
          <a:p>
            <a:r>
              <a:rPr lang="en-US" b="0" dirty="0" smtClean="0"/>
              <a:t>	Elem element</a:t>
            </a:r>
            <a:r>
              <a:rPr lang="zh-CN" altLang="en-US" b="0" dirty="0" smtClean="0"/>
              <a:t>；</a:t>
            </a:r>
          </a:p>
          <a:p>
            <a:r>
              <a:rPr lang="en-US" b="0" dirty="0" smtClean="0"/>
              <a:t>	</a:t>
            </a:r>
            <a:r>
              <a:rPr lang="en-US" b="0" dirty="0" err="1" smtClean="0"/>
              <a:t>CLinkNode</a:t>
            </a:r>
            <a:r>
              <a:rPr lang="en-US" b="0" dirty="0" smtClean="0"/>
              <a:t>&lt;Elem&gt; *link</a:t>
            </a:r>
            <a:r>
              <a:rPr lang="zh-CN" altLang="en-US" b="0" dirty="0" smtClean="0"/>
              <a:t>；</a:t>
            </a:r>
            <a:endParaRPr lang="en-US" altLang="zh-CN" b="0" dirty="0" smtClean="0"/>
          </a:p>
          <a:p>
            <a:endParaRPr lang="zh-CN" altLang="en-US" b="0" dirty="0" smtClean="0"/>
          </a:p>
          <a:p>
            <a:r>
              <a:rPr lang="en-US" b="0" dirty="0" smtClean="0"/>
              <a:t>	</a:t>
            </a:r>
            <a:r>
              <a:rPr lang="en-US" b="0" dirty="0" err="1" smtClean="0"/>
              <a:t>CLinkNode</a:t>
            </a:r>
            <a:r>
              <a:rPr lang="en-US" b="0" dirty="0" smtClean="0"/>
              <a:t>(</a:t>
            </a:r>
            <a:r>
              <a:rPr lang="en-US" b="0" dirty="0" err="1" smtClean="0"/>
              <a:t>CLinkNode</a:t>
            </a:r>
            <a:r>
              <a:rPr lang="en-US" b="0" dirty="0" smtClean="0"/>
              <a:t>&lt;Elem&gt; *next = NULL) {link=next;}</a:t>
            </a:r>
            <a:endParaRPr lang="zh-CN" altLang="en-US" b="0" dirty="0" smtClean="0"/>
          </a:p>
          <a:p>
            <a:r>
              <a:rPr lang="en-US" b="0" dirty="0" smtClean="0"/>
              <a:t>	</a:t>
            </a:r>
            <a:r>
              <a:rPr lang="en-US" b="0" dirty="0" err="1" smtClean="0"/>
              <a:t>CLinkNode</a:t>
            </a:r>
            <a:r>
              <a:rPr lang="en-US" b="0" dirty="0" smtClean="0"/>
              <a:t>(Elem d, </a:t>
            </a:r>
            <a:r>
              <a:rPr lang="en-US" b="0" dirty="0" err="1" smtClean="0"/>
              <a:t>CLinkNode</a:t>
            </a:r>
            <a:r>
              <a:rPr lang="en-US" b="0" dirty="0" smtClean="0"/>
              <a:t>&lt;Elem&gt; *next = NULL) :element(d), link(next){ } </a:t>
            </a:r>
            <a:endParaRPr lang="zh-CN" altLang="en-US" b="0" dirty="0" smtClean="0"/>
          </a:p>
          <a:p>
            <a:r>
              <a:rPr lang="en-US" b="0" dirty="0" smtClean="0"/>
              <a:t>}</a:t>
            </a:r>
            <a:r>
              <a:rPr lang="zh-CN" altLang="en-US" b="0" dirty="0" smtClean="0"/>
              <a:t>；</a:t>
            </a:r>
          </a:p>
        </p:txBody>
      </p:sp>
    </p:spTree>
    <p:extLst>
      <p:ext uri="{BB962C8B-B14F-4D97-AF65-F5344CB8AC3E}">
        <p14:creationId xmlns="" xmlns:p14="http://schemas.microsoft.com/office/powerpoint/2010/main" val="19114905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500042"/>
            <a:ext cx="8035826" cy="6072230"/>
          </a:xfrm>
        </p:spPr>
        <p:txBody>
          <a:bodyPr>
            <a:noAutofit/>
          </a:bodyPr>
          <a:lstStyle/>
          <a:p>
            <a:pPr>
              <a:lnSpc>
                <a:spcPct val="100000"/>
              </a:lnSpc>
              <a:spcBef>
                <a:spcPts val="0"/>
              </a:spcBef>
            </a:pPr>
            <a:r>
              <a:rPr lang="en-US" sz="1800" b="0" dirty="0" smtClean="0"/>
              <a:t>template &lt;class Elem&gt;</a:t>
            </a:r>
            <a:endParaRPr lang="zh-CN" altLang="en-US" sz="1800" b="0" dirty="0" smtClean="0"/>
          </a:p>
          <a:p>
            <a:pPr>
              <a:lnSpc>
                <a:spcPct val="100000"/>
              </a:lnSpc>
              <a:spcBef>
                <a:spcPts val="0"/>
              </a:spcBef>
            </a:pPr>
            <a:r>
              <a:rPr lang="en-US" sz="1800" b="0" dirty="0" smtClean="0"/>
              <a:t>class </a:t>
            </a:r>
            <a:r>
              <a:rPr lang="en-US" sz="1800" b="0" dirty="0" err="1" smtClean="0"/>
              <a:t>CList</a:t>
            </a:r>
            <a:r>
              <a:rPr lang="en-US" sz="1800" b="0" dirty="0" smtClean="0"/>
              <a:t> : public List&lt;Elem&gt; { 	//</a:t>
            </a:r>
            <a:r>
              <a:rPr lang="zh-CN" altLang="en-US" sz="1800" dirty="0" smtClean="0">
                <a:solidFill>
                  <a:srgbClr val="FF0000"/>
                </a:solidFill>
              </a:rPr>
              <a:t>带头结点的单循环链表类</a:t>
            </a:r>
            <a:r>
              <a:rPr lang="zh-CN" altLang="en-US" sz="1800" b="0" dirty="0" smtClean="0"/>
              <a:t>的定义</a:t>
            </a:r>
          </a:p>
          <a:p>
            <a:pPr>
              <a:lnSpc>
                <a:spcPct val="100000"/>
              </a:lnSpc>
              <a:spcBef>
                <a:spcPts val="0"/>
              </a:spcBef>
            </a:pPr>
            <a:r>
              <a:rPr lang="en-US" sz="1800" b="0" dirty="0" smtClean="0"/>
              <a:t>private:</a:t>
            </a:r>
            <a:endParaRPr lang="zh-CN" altLang="en-US" sz="1800" b="0" dirty="0" smtClean="0"/>
          </a:p>
          <a:p>
            <a:pPr>
              <a:lnSpc>
                <a:spcPct val="100000"/>
              </a:lnSpc>
              <a:spcBef>
                <a:spcPts val="0"/>
              </a:spcBef>
            </a:pPr>
            <a:r>
              <a:rPr lang="en-US" sz="1800" b="0" dirty="0" smtClean="0"/>
              <a:t>	</a:t>
            </a:r>
            <a:r>
              <a:rPr lang="en-US" sz="1800" b="0" dirty="0" err="1" smtClean="0"/>
              <a:t>CLinkNode</a:t>
            </a:r>
            <a:r>
              <a:rPr lang="en-US" sz="1800" b="0" dirty="0" smtClean="0"/>
              <a:t>&lt;Elem&gt; *head, *tail, *</a:t>
            </a:r>
            <a:r>
              <a:rPr lang="en-US" sz="1800" b="0" dirty="0" err="1" smtClean="0"/>
              <a:t>curr</a:t>
            </a:r>
            <a:r>
              <a:rPr lang="zh-CN" altLang="en-US" sz="1800" b="0" dirty="0" smtClean="0"/>
              <a:t>；</a:t>
            </a:r>
            <a:r>
              <a:rPr lang="en-US" sz="1800" b="0" dirty="0" smtClean="0"/>
              <a:t> //</a:t>
            </a:r>
            <a:r>
              <a:rPr lang="zh-CN" altLang="en-US" sz="1800" b="0" dirty="0" smtClean="0"/>
              <a:t>头指针</a:t>
            </a:r>
            <a:r>
              <a:rPr lang="en-US" sz="1800" b="0" dirty="0" smtClean="0"/>
              <a:t>, </a:t>
            </a:r>
            <a:r>
              <a:rPr lang="zh-CN" altLang="en-US" sz="1800" b="0" dirty="0" smtClean="0"/>
              <a:t>尾指针，当前位置</a:t>
            </a:r>
          </a:p>
          <a:p>
            <a:pPr>
              <a:lnSpc>
                <a:spcPct val="100000"/>
              </a:lnSpc>
              <a:spcBef>
                <a:spcPts val="0"/>
              </a:spcBef>
            </a:pPr>
            <a:r>
              <a:rPr lang="en-US" sz="1800" b="0" dirty="0" smtClean="0"/>
              <a:t>public:</a:t>
            </a:r>
            <a:endParaRPr lang="zh-CN" altLang="en-US" sz="1800" b="0" dirty="0" smtClean="0"/>
          </a:p>
          <a:p>
            <a:pPr>
              <a:lnSpc>
                <a:spcPct val="100000"/>
              </a:lnSpc>
              <a:spcBef>
                <a:spcPts val="0"/>
              </a:spcBef>
            </a:pPr>
            <a:r>
              <a:rPr lang="en-US" sz="1800" b="0" dirty="0" smtClean="0"/>
              <a:t>	</a:t>
            </a:r>
            <a:r>
              <a:rPr lang="en-US" sz="1800" b="0" dirty="0" err="1" smtClean="0"/>
              <a:t>CList</a:t>
            </a:r>
            <a:r>
              <a:rPr lang="en-US" sz="1800" b="0" dirty="0" smtClean="0"/>
              <a:t>(){	//</a:t>
            </a:r>
            <a:r>
              <a:rPr lang="zh-CN" altLang="en-US" sz="1800" b="0" dirty="0" smtClean="0"/>
              <a:t>构造函数</a:t>
            </a:r>
          </a:p>
          <a:p>
            <a:pPr>
              <a:lnSpc>
                <a:spcPct val="100000"/>
              </a:lnSpc>
              <a:spcBef>
                <a:spcPts val="0"/>
              </a:spcBef>
            </a:pPr>
            <a:r>
              <a:rPr lang="en-US" sz="1800" b="0" dirty="0" smtClean="0"/>
              <a:t>		</a:t>
            </a:r>
            <a:r>
              <a:rPr lang="en-US" sz="1800" b="0" dirty="0" err="1" smtClean="0"/>
              <a:t>curr</a:t>
            </a:r>
            <a:r>
              <a:rPr lang="en-US" sz="1800" b="0" dirty="0" smtClean="0"/>
              <a:t>= tail = head = new </a:t>
            </a:r>
            <a:r>
              <a:rPr lang="en-US" sz="1800" b="0" dirty="0" err="1" smtClean="0"/>
              <a:t>DLink</a:t>
            </a:r>
            <a:r>
              <a:rPr lang="en-US" sz="1800" b="0" dirty="0" smtClean="0"/>
              <a:t>&lt;Elem&gt;; //</a:t>
            </a:r>
            <a:r>
              <a:rPr lang="zh-CN" altLang="en-US" sz="1800" b="0" dirty="0" smtClean="0"/>
              <a:t>创建一个头结点</a:t>
            </a:r>
          </a:p>
          <a:p>
            <a:pPr>
              <a:lnSpc>
                <a:spcPct val="100000"/>
              </a:lnSpc>
              <a:spcBef>
                <a:spcPts val="0"/>
              </a:spcBef>
            </a:pPr>
            <a:r>
              <a:rPr lang="en-US" sz="1800" b="0" dirty="0" smtClean="0"/>
              <a:t>		head-&gt;link = head</a:t>
            </a:r>
            <a:endParaRPr lang="zh-CN" altLang="en-US" sz="1800" b="0" dirty="0" smtClean="0"/>
          </a:p>
          <a:p>
            <a:pPr>
              <a:lnSpc>
                <a:spcPct val="100000"/>
              </a:lnSpc>
              <a:spcBef>
                <a:spcPts val="0"/>
              </a:spcBef>
            </a:pPr>
            <a:r>
              <a:rPr lang="en-US" sz="1800" b="0" dirty="0" smtClean="0"/>
              <a:t>	}</a:t>
            </a:r>
            <a:endParaRPr lang="zh-CN" altLang="en-US" sz="1800" b="0" dirty="0" smtClean="0"/>
          </a:p>
          <a:p>
            <a:pPr>
              <a:lnSpc>
                <a:spcPct val="100000"/>
              </a:lnSpc>
              <a:spcBef>
                <a:spcPts val="0"/>
              </a:spcBef>
            </a:pPr>
            <a:r>
              <a:rPr lang="en-US" sz="1800" b="0" dirty="0" smtClean="0"/>
              <a:t>	</a:t>
            </a:r>
            <a:r>
              <a:rPr lang="en-US" sz="1800" b="0" dirty="0" err="1" smtClean="0"/>
              <a:t>CList</a:t>
            </a:r>
            <a:r>
              <a:rPr lang="en-US" sz="1800" b="0" dirty="0" smtClean="0"/>
              <a:t>(</a:t>
            </a:r>
            <a:r>
              <a:rPr lang="en-US" sz="1800" b="0" dirty="0" err="1" smtClean="0"/>
              <a:t>CList</a:t>
            </a:r>
            <a:r>
              <a:rPr lang="en-US" sz="1800" b="0" dirty="0" smtClean="0"/>
              <a:t>&lt;Elem&gt; &amp;L)</a:t>
            </a:r>
            <a:r>
              <a:rPr lang="zh-CN" altLang="en-US" sz="1800" b="0" dirty="0" smtClean="0"/>
              <a:t>； </a:t>
            </a:r>
            <a:r>
              <a:rPr lang="en-US" sz="1800" b="0" dirty="0" smtClean="0"/>
              <a:t>	//</a:t>
            </a:r>
            <a:r>
              <a:rPr lang="zh-CN" altLang="en-US" sz="1800" b="0" dirty="0" smtClean="0"/>
              <a:t>复制构造函数</a:t>
            </a:r>
          </a:p>
          <a:p>
            <a:pPr>
              <a:lnSpc>
                <a:spcPct val="100000"/>
              </a:lnSpc>
              <a:spcBef>
                <a:spcPts val="0"/>
              </a:spcBef>
            </a:pPr>
            <a:r>
              <a:rPr lang="en-US" sz="1800" b="0" dirty="0" smtClean="0"/>
              <a:t>	~</a:t>
            </a:r>
            <a:r>
              <a:rPr lang="en-US" sz="1800" b="0" dirty="0" err="1" smtClean="0"/>
              <a:t>CList</a:t>
            </a:r>
            <a:r>
              <a:rPr lang="en-US" sz="1800" b="0" dirty="0" smtClean="0"/>
              <a:t>()</a:t>
            </a:r>
            <a:r>
              <a:rPr lang="zh-CN" altLang="en-US" sz="1800" b="0" dirty="0" smtClean="0"/>
              <a:t>； </a:t>
            </a:r>
            <a:r>
              <a:rPr lang="en-US" sz="1800" b="0" dirty="0" smtClean="0"/>
              <a:t>			//</a:t>
            </a:r>
            <a:r>
              <a:rPr lang="zh-CN" altLang="en-US" sz="1800" b="0" dirty="0" smtClean="0"/>
              <a:t>析构函数</a:t>
            </a:r>
          </a:p>
          <a:p>
            <a:pPr>
              <a:lnSpc>
                <a:spcPct val="100000"/>
              </a:lnSpc>
              <a:spcBef>
                <a:spcPts val="0"/>
              </a:spcBef>
            </a:pPr>
            <a:r>
              <a:rPr lang="en-US" sz="1800" b="0" dirty="0" smtClean="0"/>
              <a:t>	</a:t>
            </a:r>
            <a:r>
              <a:rPr lang="en-US" sz="1800" b="0" dirty="0" err="1" smtClean="0"/>
              <a:t>int</a:t>
            </a:r>
            <a:r>
              <a:rPr lang="en-US" sz="1800" b="0" dirty="0" smtClean="0"/>
              <a:t> Length()</a:t>
            </a:r>
            <a:r>
              <a:rPr lang="zh-CN" altLang="en-US" sz="1800" b="0" dirty="0" smtClean="0"/>
              <a:t>； </a:t>
            </a:r>
            <a:r>
              <a:rPr lang="en-US" sz="1800" b="0" dirty="0" smtClean="0"/>
              <a:t>			//</a:t>
            </a:r>
            <a:r>
              <a:rPr lang="zh-CN" altLang="en-US" sz="1800" b="0" dirty="0" smtClean="0"/>
              <a:t>计算循环链表长度</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IsEmpty</a:t>
            </a:r>
            <a:r>
              <a:rPr lang="en-US" sz="1800" b="0" dirty="0" smtClean="0"/>
              <a:t>() {return head-&gt;link == head ? true : false</a:t>
            </a:r>
            <a:r>
              <a:rPr lang="zh-CN" altLang="en-US" sz="1800" b="0" dirty="0" smtClean="0"/>
              <a:t>；</a:t>
            </a:r>
            <a:r>
              <a:rPr lang="en-US" sz="1800" b="0" dirty="0" smtClean="0"/>
              <a:t>}//</a:t>
            </a:r>
            <a:r>
              <a:rPr lang="zh-CN" altLang="en-US" sz="1800" b="0" dirty="0" smtClean="0"/>
              <a:t>判表空否</a:t>
            </a:r>
          </a:p>
          <a:p>
            <a:pPr>
              <a:lnSpc>
                <a:spcPct val="100000"/>
              </a:lnSpc>
              <a:spcBef>
                <a:spcPts val="0"/>
              </a:spcBef>
            </a:pPr>
            <a:r>
              <a:rPr lang="en-US" sz="1800" b="0" dirty="0" smtClean="0"/>
              <a:t>	void </a:t>
            </a:r>
            <a:r>
              <a:rPr lang="en-US" sz="1800" b="0" dirty="0" err="1" smtClean="0"/>
              <a:t>Prev</a:t>
            </a:r>
            <a:r>
              <a:rPr lang="en-US" sz="1800" b="0" dirty="0" smtClean="0"/>
              <a:t>( );	 		//</a:t>
            </a:r>
            <a:r>
              <a:rPr lang="zh-CN" altLang="en-US" sz="1800" b="0" dirty="0" smtClean="0"/>
              <a:t>当前位置指针</a:t>
            </a:r>
            <a:r>
              <a:rPr lang="en-US" sz="1800" b="0" dirty="0" err="1" smtClean="0"/>
              <a:t>curr</a:t>
            </a:r>
            <a:r>
              <a:rPr lang="zh-CN" altLang="en-US" sz="1800" b="0" dirty="0" smtClean="0"/>
              <a:t>前移到前驱</a:t>
            </a:r>
          </a:p>
          <a:p>
            <a:pPr>
              <a:lnSpc>
                <a:spcPct val="100000"/>
              </a:lnSpc>
              <a:spcBef>
                <a:spcPts val="0"/>
              </a:spcBef>
            </a:pPr>
            <a:r>
              <a:rPr lang="en-US" sz="1800" b="0" dirty="0" smtClean="0"/>
              <a:t>	void Next( );			//</a:t>
            </a:r>
            <a:r>
              <a:rPr lang="zh-CN" altLang="en-US" sz="1800" b="0" dirty="0" smtClean="0"/>
              <a:t>当前位置指针</a:t>
            </a:r>
            <a:r>
              <a:rPr lang="en-US" sz="1800" b="0" dirty="0" err="1" smtClean="0"/>
              <a:t>curr</a:t>
            </a:r>
            <a:r>
              <a:rPr lang="zh-CN" altLang="en-US" sz="1800" b="0" dirty="0" smtClean="0"/>
              <a:t>后移到后继</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setPos</a:t>
            </a:r>
            <a:r>
              <a:rPr lang="en-US" sz="1800" b="0" dirty="0" smtClean="0"/>
              <a:t>(</a:t>
            </a:r>
            <a:r>
              <a:rPr lang="en-US" sz="1800" b="0" dirty="0" err="1" smtClean="0"/>
              <a:t>int</a:t>
            </a:r>
            <a:r>
              <a:rPr lang="en-US" sz="1800" b="0" dirty="0" smtClean="0"/>
              <a:t> pos);		//</a:t>
            </a:r>
            <a:r>
              <a:rPr lang="zh-CN" altLang="en-US" sz="1800" b="0" dirty="0" smtClean="0"/>
              <a:t>任意设定当前数据元素的位置</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getValue</a:t>
            </a:r>
            <a:r>
              <a:rPr lang="en-US" sz="1800" b="0" dirty="0" smtClean="0"/>
              <a:t>(Elem &amp;x)</a:t>
            </a:r>
            <a:r>
              <a:rPr lang="zh-CN" altLang="en-US" sz="1800" b="0" dirty="0" smtClean="0"/>
              <a:t>； </a:t>
            </a:r>
            <a:r>
              <a:rPr lang="en-US" sz="1800" b="0" dirty="0" smtClean="0"/>
              <a:t>	//</a:t>
            </a:r>
            <a:r>
              <a:rPr lang="zh-CN" altLang="en-US" sz="1800" b="0" dirty="0" smtClean="0"/>
              <a:t>取出当前位置元素的值</a:t>
            </a:r>
          </a:p>
          <a:p>
            <a:pPr>
              <a:lnSpc>
                <a:spcPct val="100000"/>
              </a:lnSpc>
              <a:spcBef>
                <a:spcPts val="0"/>
              </a:spcBef>
            </a:pPr>
            <a:r>
              <a:rPr lang="en-US" sz="1800" b="0" dirty="0" smtClean="0"/>
              <a:t>	</a:t>
            </a:r>
            <a:r>
              <a:rPr lang="en-US" sz="1800" b="0" dirty="0" err="1" smtClean="0"/>
              <a:t>bool</a:t>
            </a:r>
            <a:r>
              <a:rPr lang="en-US" sz="1800" b="0" dirty="0" smtClean="0"/>
              <a:t> insert( Elem x)</a:t>
            </a:r>
            <a:r>
              <a:rPr lang="zh-CN" altLang="en-US" sz="1800" b="0" dirty="0" smtClean="0"/>
              <a:t>； </a:t>
            </a:r>
            <a:r>
              <a:rPr lang="en-US" sz="1800" b="0" dirty="0" smtClean="0"/>
              <a:t>		//</a:t>
            </a:r>
            <a:r>
              <a:rPr lang="zh-CN" altLang="en-US" sz="1800" b="0" dirty="0" smtClean="0"/>
              <a:t>在当前位置之后插入元素</a:t>
            </a:r>
          </a:p>
          <a:p>
            <a:pPr>
              <a:lnSpc>
                <a:spcPct val="100000"/>
              </a:lnSpc>
              <a:spcBef>
                <a:spcPts val="0"/>
              </a:spcBef>
            </a:pPr>
            <a:r>
              <a:rPr lang="en-US" sz="1800" b="0" dirty="0" smtClean="0"/>
              <a:t>	</a:t>
            </a:r>
            <a:r>
              <a:rPr lang="en-US" sz="1800" b="0" dirty="0" err="1" smtClean="0"/>
              <a:t>bool</a:t>
            </a:r>
            <a:r>
              <a:rPr lang="en-US" sz="1800" b="0" dirty="0" smtClean="0"/>
              <a:t> remove( Elem &amp;x)</a:t>
            </a:r>
            <a:r>
              <a:rPr lang="zh-CN" altLang="en-US" sz="1800" b="0" dirty="0" smtClean="0"/>
              <a:t>； </a:t>
            </a:r>
            <a:r>
              <a:rPr lang="en-US" sz="1800" b="0" dirty="0" smtClean="0"/>
              <a:t>	//</a:t>
            </a:r>
            <a:r>
              <a:rPr lang="zh-CN" altLang="en-US" sz="1800" b="0" dirty="0" smtClean="0"/>
              <a:t>删除当前位置之后的元素，并返回其值</a:t>
            </a:r>
          </a:p>
          <a:p>
            <a:pPr>
              <a:lnSpc>
                <a:spcPct val="100000"/>
              </a:lnSpc>
              <a:spcBef>
                <a:spcPts val="0"/>
              </a:spcBef>
            </a:pPr>
            <a:r>
              <a:rPr lang="en-US" sz="1800" b="0" dirty="0" smtClean="0"/>
              <a:t>	</a:t>
            </a:r>
            <a:r>
              <a:rPr lang="en-US" sz="1800" b="0" dirty="0" err="1" smtClean="0"/>
              <a:t>CLinkNode</a:t>
            </a:r>
            <a:r>
              <a:rPr lang="en-US" sz="1800" b="0" dirty="0" smtClean="0"/>
              <a:t>&lt;Elem&gt; * Search(Elem x)</a:t>
            </a:r>
            <a:r>
              <a:rPr lang="zh-CN" altLang="en-US" sz="1800" b="0" dirty="0" smtClean="0"/>
              <a:t>；</a:t>
            </a:r>
            <a:r>
              <a:rPr lang="en-US" sz="1800" b="0" dirty="0" smtClean="0"/>
              <a:t>//</a:t>
            </a:r>
            <a:r>
              <a:rPr lang="zh-CN" altLang="en-US" sz="1800" b="0" dirty="0" smtClean="0"/>
              <a:t>搜索含数据</a:t>
            </a:r>
            <a:r>
              <a:rPr lang="en-US" sz="1800" b="0" dirty="0" smtClean="0"/>
              <a:t>x </a:t>
            </a:r>
            <a:r>
              <a:rPr lang="zh-CN" altLang="en-US" sz="1800" b="0" dirty="0" smtClean="0"/>
              <a:t>的元素</a:t>
            </a:r>
          </a:p>
          <a:p>
            <a:pPr>
              <a:lnSpc>
                <a:spcPct val="100000"/>
              </a:lnSpc>
              <a:spcBef>
                <a:spcPts val="0"/>
              </a:spcBef>
            </a:pPr>
            <a:r>
              <a:rPr lang="en-US" sz="1800" b="0" dirty="0" smtClean="0"/>
              <a:t>}</a:t>
            </a:r>
            <a:r>
              <a:rPr lang="zh-CN" altLang="en-US" sz="1800" b="0" dirty="0" smtClean="0"/>
              <a:t>；</a:t>
            </a:r>
          </a:p>
          <a:p>
            <a:pPr>
              <a:lnSpc>
                <a:spcPct val="100000"/>
              </a:lnSpc>
              <a:spcBef>
                <a:spcPts val="0"/>
              </a:spcBef>
            </a:pPr>
            <a:endParaRPr lang="zh-CN" altLang="en-US" sz="1800" b="0" dirty="0"/>
          </a:p>
        </p:txBody>
      </p:sp>
    </p:spTree>
    <p:extLst>
      <p:ext uri="{BB962C8B-B14F-4D97-AF65-F5344CB8AC3E}">
        <p14:creationId xmlns="" xmlns:p14="http://schemas.microsoft.com/office/powerpoint/2010/main" val="6505944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92888" cy="5112568"/>
          </a:xfrm>
        </p:spPr>
        <p:txBody>
          <a:bodyPr>
            <a:normAutofit/>
          </a:bodyPr>
          <a:lstStyle/>
          <a:p>
            <a:r>
              <a:rPr lang="en-US" altLang="zh-CN" b="0" dirty="0" smtClean="0"/>
              <a:t>	</a:t>
            </a:r>
            <a:r>
              <a:rPr lang="zh-CN" altLang="zh-CN" dirty="0" smtClean="0"/>
              <a:t>约</a:t>
            </a:r>
            <a:r>
              <a:rPr lang="zh-CN" altLang="zh-CN" dirty="0"/>
              <a:t>瑟夫问题</a:t>
            </a:r>
            <a:r>
              <a:rPr lang="zh-CN" altLang="zh-CN" b="0" dirty="0"/>
              <a:t>是循环链表实际应用的一个典型例子。</a:t>
            </a:r>
          </a:p>
          <a:p>
            <a:r>
              <a:rPr lang="en-US" altLang="zh-CN" dirty="0" smtClean="0"/>
              <a:t>		</a:t>
            </a:r>
            <a:r>
              <a:rPr lang="zh-CN" altLang="zh-CN" dirty="0" smtClean="0">
                <a:solidFill>
                  <a:srgbClr val="FF0000"/>
                </a:solidFill>
              </a:rPr>
              <a:t>约</a:t>
            </a:r>
            <a:r>
              <a:rPr lang="zh-CN" altLang="zh-CN" dirty="0">
                <a:solidFill>
                  <a:srgbClr val="FF0000"/>
                </a:solidFill>
              </a:rPr>
              <a:t>瑟夫问题</a:t>
            </a:r>
            <a:r>
              <a:rPr lang="zh-CN" altLang="zh-CN" dirty="0"/>
              <a:t>：</a:t>
            </a:r>
            <a:r>
              <a:rPr lang="zh-CN" altLang="zh-CN" b="0" dirty="0"/>
              <a:t>假设编号为</a:t>
            </a:r>
            <a:r>
              <a:rPr lang="en-US" altLang="zh-CN" b="0" dirty="0"/>
              <a:t>1</a:t>
            </a:r>
            <a:r>
              <a:rPr lang="zh-CN" altLang="zh-CN" b="0" dirty="0"/>
              <a:t>，</a:t>
            </a:r>
            <a:r>
              <a:rPr lang="en-US" altLang="zh-CN" b="0" dirty="0"/>
              <a:t>2</a:t>
            </a:r>
            <a:r>
              <a:rPr lang="zh-CN" altLang="zh-CN" b="0" dirty="0"/>
              <a:t>，</a:t>
            </a:r>
            <a:r>
              <a:rPr lang="en-US" altLang="zh-CN" b="0" dirty="0"/>
              <a:t>…</a:t>
            </a:r>
            <a:r>
              <a:rPr lang="zh-CN" altLang="zh-CN" b="0" dirty="0"/>
              <a:t>，</a:t>
            </a:r>
            <a:r>
              <a:rPr lang="en-US" altLang="zh-CN" b="0" dirty="0"/>
              <a:t>n(n</a:t>
            </a:r>
            <a:r>
              <a:rPr lang="zh-CN" altLang="zh-CN" b="0" dirty="0"/>
              <a:t>＞</a:t>
            </a:r>
            <a:r>
              <a:rPr lang="en-US" altLang="zh-CN" b="0" dirty="0"/>
              <a:t>0)</a:t>
            </a:r>
            <a:r>
              <a:rPr lang="zh-CN" altLang="zh-CN" b="0" dirty="0"/>
              <a:t>的</a:t>
            </a:r>
            <a:r>
              <a:rPr lang="en-US" altLang="zh-CN" b="0" dirty="0"/>
              <a:t>n</a:t>
            </a:r>
            <a:r>
              <a:rPr lang="zh-CN" altLang="zh-CN" b="0" dirty="0"/>
              <a:t>个人，按顺时针方向围坐一圈，每人持有一个正整数密码。开始时先选一个正整数</a:t>
            </a:r>
            <a:r>
              <a:rPr lang="en-US" altLang="zh-CN" b="0" dirty="0"/>
              <a:t>m</a:t>
            </a:r>
            <a:r>
              <a:rPr lang="zh-CN" altLang="zh-CN" b="0" dirty="0"/>
              <a:t>，从第</a:t>
            </a:r>
            <a:r>
              <a:rPr lang="en-US" altLang="zh-CN" b="0" dirty="0"/>
              <a:t>1</a:t>
            </a:r>
            <a:r>
              <a:rPr lang="zh-CN" altLang="zh-CN" b="0" dirty="0"/>
              <a:t>个人开始，自</a:t>
            </a:r>
            <a:r>
              <a:rPr lang="en-US" altLang="zh-CN" b="0" dirty="0"/>
              <a:t>1</a:t>
            </a:r>
            <a:r>
              <a:rPr lang="zh-CN" altLang="zh-CN" b="0" dirty="0"/>
              <a:t>起顺序报数，报到</a:t>
            </a:r>
            <a:r>
              <a:rPr lang="en-US" altLang="zh-CN" b="0" dirty="0"/>
              <a:t>m</a:t>
            </a:r>
            <a:r>
              <a:rPr lang="zh-CN" altLang="zh-CN" b="0" dirty="0"/>
              <a:t>时停止报数，报到</a:t>
            </a:r>
            <a:r>
              <a:rPr lang="en-US" altLang="zh-CN" b="0" dirty="0"/>
              <a:t>m</a:t>
            </a:r>
            <a:r>
              <a:rPr lang="zh-CN" altLang="zh-CN" b="0" dirty="0"/>
              <a:t>的人出列，将他的密码作为新的</a:t>
            </a:r>
            <a:r>
              <a:rPr lang="en-US" altLang="zh-CN" b="0" dirty="0"/>
              <a:t>m</a:t>
            </a:r>
            <a:r>
              <a:rPr lang="zh-CN" altLang="zh-CN" b="0" dirty="0"/>
              <a:t>值，然后从出列人的下一个人重新从</a:t>
            </a:r>
            <a:r>
              <a:rPr lang="en-US" altLang="zh-CN" b="0" dirty="0"/>
              <a:t>1</a:t>
            </a:r>
            <a:r>
              <a:rPr lang="zh-CN" altLang="zh-CN" b="0" dirty="0"/>
              <a:t>顺序报数。如此下去，直到所有人全部出列为止</a:t>
            </a:r>
            <a:r>
              <a:rPr lang="zh-CN" altLang="zh-CN" b="0" dirty="0" smtClean="0"/>
              <a:t>。</a:t>
            </a:r>
            <a:endParaRPr lang="en-US" altLang="zh-CN" b="0" dirty="0" smtClean="0"/>
          </a:p>
          <a:p>
            <a:r>
              <a:rPr lang="en-US" altLang="zh-CN" b="0" dirty="0" smtClean="0"/>
              <a:t>		</a:t>
            </a:r>
            <a:r>
              <a:rPr lang="zh-CN" altLang="zh-CN" b="0" dirty="0" smtClean="0"/>
              <a:t>根据</a:t>
            </a:r>
            <a:r>
              <a:rPr lang="zh-CN" altLang="zh-CN" b="0" dirty="0"/>
              <a:t>问题的描述，采用循环链表结构来表示约瑟夫问题，结点的定义如</a:t>
            </a:r>
            <a:r>
              <a:rPr lang="zh-CN" altLang="zh-CN" b="0" dirty="0" smtClean="0"/>
              <a:t>图</a:t>
            </a:r>
            <a:r>
              <a:rPr lang="en-US" altLang="zh-CN" b="0" dirty="0" smtClean="0"/>
              <a:t>2-20</a:t>
            </a:r>
            <a:r>
              <a:rPr lang="zh-CN" altLang="zh-CN" b="0" dirty="0"/>
              <a:t>所示。</a:t>
            </a:r>
          </a:p>
          <a:p>
            <a:endParaRPr lang="zh-CN" altLang="zh-CN" b="0" dirty="0"/>
          </a:p>
          <a:p>
            <a:endParaRPr lang="zh-CN" altLang="en-US" b="0" dirty="0"/>
          </a:p>
        </p:txBody>
      </p:sp>
    </p:spTree>
    <p:extLst>
      <p:ext uri="{BB962C8B-B14F-4D97-AF65-F5344CB8AC3E}">
        <p14:creationId xmlns="" xmlns:p14="http://schemas.microsoft.com/office/powerpoint/2010/main" val="149410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00034" y="1071546"/>
            <a:ext cx="8286808" cy="5072098"/>
          </a:xfrm>
        </p:spPr>
        <p:txBody>
          <a:bodyPr>
            <a:normAutofit fontScale="92500" lnSpcReduction="10000"/>
          </a:bodyPr>
          <a:lstStyle/>
          <a:p>
            <a:r>
              <a:rPr lang="zh-CN" altLang="en-US" dirty="0" smtClean="0"/>
              <a:t>釆用顺序存储方式存储的线性表称为</a:t>
            </a:r>
            <a:r>
              <a:rPr lang="zh-CN" altLang="en-US" dirty="0" smtClean="0">
                <a:solidFill>
                  <a:srgbClr val="FF0000"/>
                </a:solidFill>
              </a:rPr>
              <a:t>顺序表</a:t>
            </a:r>
            <a:r>
              <a:rPr lang="zh-CN" altLang="en-US" dirty="0" smtClean="0"/>
              <a:t>。其特点是：</a:t>
            </a:r>
          </a:p>
          <a:p>
            <a:r>
              <a:rPr lang="en-US" altLang="zh-CN" dirty="0" smtClean="0">
                <a:solidFill>
                  <a:srgbClr val="FF0000"/>
                </a:solidFill>
              </a:rPr>
              <a:t>(1) </a:t>
            </a:r>
            <a:r>
              <a:rPr lang="zh-CN" altLang="en-US" dirty="0" smtClean="0">
                <a:solidFill>
                  <a:srgbClr val="FF0000"/>
                </a:solidFill>
              </a:rPr>
              <a:t>线性表的逻辑顺序与物理顺序一致。</a:t>
            </a:r>
          </a:p>
          <a:p>
            <a:r>
              <a:rPr lang="en-US" altLang="zh-CN" dirty="0" smtClean="0">
                <a:solidFill>
                  <a:srgbClr val="FF0000"/>
                </a:solidFill>
              </a:rPr>
              <a:t>(2) </a:t>
            </a:r>
            <a:r>
              <a:rPr lang="zh-CN" altLang="en-US" dirty="0" smtClean="0">
                <a:solidFill>
                  <a:srgbClr val="FF0000"/>
                </a:solidFill>
              </a:rPr>
              <a:t>数据元素之间的关系釆用物理位置的相邻关系来体现。</a:t>
            </a:r>
          </a:p>
          <a:p>
            <a:r>
              <a:rPr lang="en-US" altLang="zh-CN" dirty="0" smtClean="0"/>
              <a:t>		</a:t>
            </a:r>
            <a:r>
              <a:rPr lang="zh-CN" altLang="en-US" b="0" dirty="0" smtClean="0"/>
              <a:t>假设线性表的每个元素需占用</a:t>
            </a:r>
            <a:r>
              <a:rPr lang="en-US" altLang="zh-CN" b="0" dirty="0" smtClean="0"/>
              <a:t>c</a:t>
            </a:r>
            <a:r>
              <a:rPr lang="zh-CN" altLang="en-US" b="0" dirty="0" smtClean="0"/>
              <a:t>个存储单元，并以所占的第一个单元的存储地址作为数据元素的存储位置。那么线性表中第</a:t>
            </a:r>
            <a:r>
              <a:rPr lang="en-US" altLang="zh-CN" b="0" dirty="0" err="1" smtClean="0"/>
              <a:t>i</a:t>
            </a:r>
            <a:r>
              <a:rPr lang="zh-CN" altLang="en-US" b="0" dirty="0" smtClean="0"/>
              <a:t>个数据元素的存储位置</a:t>
            </a:r>
            <a:r>
              <a:rPr lang="en-US" altLang="zh-CN" b="0" dirty="0" smtClean="0"/>
              <a:t>LOC(</a:t>
            </a:r>
            <a:r>
              <a:rPr lang="en-US" altLang="zh-CN" b="0" dirty="0" err="1" smtClean="0"/>
              <a:t>a</a:t>
            </a:r>
            <a:r>
              <a:rPr lang="en-US" altLang="zh-CN" b="0" baseline="-25000" dirty="0" err="1" smtClean="0"/>
              <a:t>i</a:t>
            </a:r>
            <a:r>
              <a:rPr lang="en-US" altLang="zh-CN" b="0" dirty="0" smtClean="0"/>
              <a:t>)</a:t>
            </a:r>
            <a:r>
              <a:rPr lang="zh-CN" altLang="en-US" b="0" dirty="0" smtClean="0"/>
              <a:t>和第</a:t>
            </a:r>
            <a:r>
              <a:rPr lang="en-US" altLang="zh-CN" b="0" dirty="0" smtClean="0"/>
              <a:t>i-1</a:t>
            </a:r>
            <a:r>
              <a:rPr lang="zh-CN" altLang="en-US" b="0" dirty="0" smtClean="0"/>
              <a:t>个数据元素的存储位置</a:t>
            </a:r>
            <a:r>
              <a:rPr lang="en-US" altLang="zh-CN" b="0" dirty="0" smtClean="0"/>
              <a:t>LOC(a</a:t>
            </a:r>
            <a:r>
              <a:rPr lang="en-US" altLang="zh-CN" b="0" baseline="-25000" dirty="0" smtClean="0"/>
              <a:t>i-1</a:t>
            </a:r>
            <a:r>
              <a:rPr lang="en-US" altLang="zh-CN" b="0" dirty="0" smtClean="0"/>
              <a:t>)</a:t>
            </a:r>
            <a:r>
              <a:rPr lang="zh-CN" altLang="en-US" b="0" dirty="0" smtClean="0"/>
              <a:t>之间满足下列关系： </a:t>
            </a:r>
          </a:p>
          <a:p>
            <a:r>
              <a:rPr lang="zh-CN" altLang="en-US" b="0" dirty="0" smtClean="0"/>
              <a:t>		</a:t>
            </a:r>
            <a:r>
              <a:rPr lang="en-US" b="0" dirty="0" smtClean="0"/>
              <a:t>LOC(</a:t>
            </a:r>
            <a:r>
              <a:rPr lang="en-US" b="0" dirty="0" err="1" smtClean="0"/>
              <a:t>a</a:t>
            </a:r>
            <a:r>
              <a:rPr lang="en-US" b="0" baseline="-25000" dirty="0" err="1" smtClean="0"/>
              <a:t>i</a:t>
            </a:r>
            <a:r>
              <a:rPr lang="en-US" b="0" dirty="0" smtClean="0"/>
              <a:t>)= LOC(a</a:t>
            </a:r>
            <a:r>
              <a:rPr lang="en-US" b="0" baseline="-25000" dirty="0" smtClean="0"/>
              <a:t>i-1</a:t>
            </a:r>
            <a:r>
              <a:rPr lang="en-US" b="0" dirty="0" smtClean="0"/>
              <a:t>)+c                           (2-1)</a:t>
            </a:r>
            <a:endParaRPr lang="zh-CN" altLang="en-US" b="0" dirty="0" smtClean="0"/>
          </a:p>
          <a:p>
            <a:r>
              <a:rPr lang="en-US" altLang="zh-CN" b="0" dirty="0" smtClean="0"/>
              <a:t>		</a:t>
            </a:r>
            <a:r>
              <a:rPr lang="zh-CN" altLang="en-US" b="0" dirty="0" smtClean="0"/>
              <a:t>假设线性表中第一个数据元素</a:t>
            </a:r>
            <a:r>
              <a:rPr lang="en-US" b="0" dirty="0" smtClean="0"/>
              <a:t>a</a:t>
            </a:r>
            <a:r>
              <a:rPr lang="en-US" b="0" baseline="-25000" dirty="0" smtClean="0"/>
              <a:t>1</a:t>
            </a:r>
            <a:r>
              <a:rPr lang="zh-CN" altLang="en-US" b="0" dirty="0" smtClean="0"/>
              <a:t>所在的存储地址为</a:t>
            </a:r>
            <a:r>
              <a:rPr lang="en-US" altLang="zh-CN" b="0" dirty="0" smtClean="0"/>
              <a:t>LOC(</a:t>
            </a:r>
            <a:r>
              <a:rPr lang="en-US" b="0" dirty="0" smtClean="0"/>
              <a:t>a</a:t>
            </a:r>
            <a:r>
              <a:rPr lang="en-US" b="0" baseline="-25000" dirty="0" smtClean="0"/>
              <a:t>1</a:t>
            </a:r>
            <a:r>
              <a:rPr lang="en-US" altLang="zh-CN" b="0" dirty="0" smtClean="0"/>
              <a:t>)</a:t>
            </a:r>
            <a:r>
              <a:rPr lang="zh-CN" altLang="en-US" b="0" dirty="0" smtClean="0"/>
              <a:t>，线性表中第</a:t>
            </a:r>
            <a:r>
              <a:rPr lang="en-US" altLang="zh-CN" b="0" dirty="0" err="1" smtClean="0"/>
              <a:t>i</a:t>
            </a:r>
            <a:r>
              <a:rPr lang="zh-CN" altLang="en-US" b="0" dirty="0" smtClean="0"/>
              <a:t>个数据元素的存储地址为：</a:t>
            </a:r>
          </a:p>
          <a:p>
            <a:r>
              <a:rPr lang="en-US" b="0" dirty="0" smtClean="0"/>
              <a:t>		LOC(</a:t>
            </a:r>
            <a:r>
              <a:rPr lang="en-US" b="0" dirty="0" err="1" smtClean="0"/>
              <a:t>a</a:t>
            </a:r>
            <a:r>
              <a:rPr lang="en-US" b="0" baseline="-25000" dirty="0" err="1" smtClean="0"/>
              <a:t>i</a:t>
            </a:r>
            <a:r>
              <a:rPr lang="en-US" b="0" dirty="0" smtClean="0"/>
              <a:t>)= LOC(a</a:t>
            </a:r>
            <a:r>
              <a:rPr lang="en-US" b="0" baseline="-25000" dirty="0" smtClean="0"/>
              <a:t>1</a:t>
            </a:r>
            <a:r>
              <a:rPr lang="en-US" b="0" dirty="0" smtClean="0"/>
              <a:t>)+(</a:t>
            </a:r>
            <a:r>
              <a:rPr lang="en-US" b="0" dirty="0" err="1" smtClean="0"/>
              <a:t>i</a:t>
            </a:r>
            <a:r>
              <a:rPr lang="en-US" b="0" dirty="0" smtClean="0"/>
              <a:t> - 1) ×c                        (2-2)</a:t>
            </a:r>
            <a:endParaRPr lang="zh-CN" altLang="en-US" b="0" dirty="0" smtClean="0"/>
          </a:p>
          <a:p>
            <a:endParaRPr lang="zh-CN" altLang="en-US" dirty="0"/>
          </a:p>
        </p:txBody>
      </p:sp>
    </p:spTree>
    <p:extLst>
      <p:ext uri="{BB962C8B-B14F-4D97-AF65-F5344CB8AC3E}">
        <p14:creationId xmlns="" xmlns:p14="http://schemas.microsoft.com/office/powerpoint/2010/main" val="3373041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2492896"/>
            <a:ext cx="7698959" cy="3416320"/>
          </a:xfrm>
          <a:prstGeom prst="rect">
            <a:avLst/>
          </a:prstGeom>
        </p:spPr>
        <p:txBody>
          <a:bodyPr wrap="square">
            <a:spAutoFit/>
          </a:bodyPr>
          <a:lstStyle/>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No</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表示每个人的编号；</a:t>
            </a:r>
          </a:p>
          <a:p>
            <a:pPr>
              <a:lnSpc>
                <a:spcPct val="12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pwd</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表示每个人的密码；</a:t>
            </a:r>
          </a:p>
          <a:p>
            <a:pPr>
              <a:lnSpc>
                <a:spcPct val="12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next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为指向下一个结点的指针。</a:t>
            </a:r>
          </a:p>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解决约瑟夫问题的步骤如下：</a:t>
            </a:r>
          </a:p>
          <a:p>
            <a:pPr>
              <a:lnSpc>
                <a:spcPct val="120000"/>
              </a:lnSpc>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）建立一个带头结点</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head</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的具有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个结点的约瑟夫问题循环链表；</a:t>
            </a:r>
          </a:p>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）在循环链表中查找、输出和删除密码为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的结点。具体来说，在带头结点的约瑟夫问题循环链表中，循环查找密码为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的结点，将其输出，并取出该接点的密码赋值给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，最后将该结点从约瑟夫问题循环链表中删除。直到输出循环链表中的所有元素为止。</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755576" y="980728"/>
            <a:ext cx="7073286" cy="1069087"/>
            <a:chOff x="755576" y="980728"/>
            <a:chExt cx="7073286" cy="1069087"/>
          </a:xfrm>
        </p:grpSpPr>
        <p:graphicFrame>
          <p:nvGraphicFramePr>
            <p:cNvPr id="5" name="对象 4"/>
            <p:cNvGraphicFramePr>
              <a:graphicFrameLocks noChangeAspect="1"/>
            </p:cNvGraphicFramePr>
            <p:nvPr>
              <p:extLst>
                <p:ext uri="{D42A27DB-BD31-4B8C-83A1-F6EECF244321}">
                  <p14:modId xmlns="" xmlns:p14="http://schemas.microsoft.com/office/powerpoint/2010/main" val="4169786226"/>
                </p:ext>
              </p:extLst>
            </p:nvPr>
          </p:nvGraphicFramePr>
          <p:xfrm>
            <a:off x="755576" y="980728"/>
            <a:ext cx="7073286" cy="720080"/>
          </p:xfrm>
          <a:graphic>
            <a:graphicData uri="http://schemas.openxmlformats.org/presentationml/2006/ole">
              <p:oleObj spid="_x0000_s19468" r:id="rId3" imgW="3678136" imgH="394658" progId="">
                <p:embed/>
              </p:oleObj>
            </a:graphicData>
          </a:graphic>
        </p:graphicFrame>
        <p:sp>
          <p:nvSpPr>
            <p:cNvPr id="6" name="矩形 5"/>
            <p:cNvSpPr/>
            <p:nvPr/>
          </p:nvSpPr>
          <p:spPr>
            <a:xfrm>
              <a:off x="2483768" y="1772816"/>
              <a:ext cx="2339102"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2-20  </a:t>
              </a:r>
              <a:r>
                <a:rPr lang="zh-CN" altLang="en-US" sz="1200" dirty="0">
                  <a:latin typeface="黑体" pitchFamily="49" charset="-122"/>
                  <a:ea typeface="黑体" pitchFamily="49" charset="-122"/>
                  <a:cs typeface="Times New Roman" panose="02020603050405020304" pitchFamily="18" charset="0"/>
                </a:rPr>
                <a:t>约瑟夫问题的结点结构</a:t>
              </a:r>
            </a:p>
          </p:txBody>
        </p:sp>
      </p:grpSp>
    </p:spTree>
    <p:extLst>
      <p:ext uri="{BB962C8B-B14F-4D97-AF65-F5344CB8AC3E}">
        <p14:creationId xmlns="" xmlns:p14="http://schemas.microsoft.com/office/powerpoint/2010/main" val="2105832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2"/>
            <a:ext cx="7992888" cy="5400600"/>
          </a:xfrm>
        </p:spPr>
        <p:txBody>
          <a:bodyPr>
            <a:noAutofit/>
          </a:bodyPr>
          <a:lstStyle/>
          <a:p>
            <a:pPr>
              <a:lnSpc>
                <a:spcPct val="100000"/>
              </a:lnSpc>
              <a:spcBef>
                <a:spcPts val="0"/>
              </a:spcBef>
            </a:pPr>
            <a:r>
              <a:rPr lang="zh-CN" altLang="zh-CN" sz="1800" dirty="0"/>
              <a:t>创建约瑟夫问题的循环链表的具体实现算法如下。</a:t>
            </a:r>
          </a:p>
          <a:p>
            <a:pPr>
              <a:lnSpc>
                <a:spcPct val="100000"/>
              </a:lnSpc>
              <a:spcBef>
                <a:spcPts val="0"/>
              </a:spcBef>
            </a:pPr>
            <a:r>
              <a:rPr lang="zh-CN" altLang="zh-CN" sz="1800" dirty="0" smtClean="0"/>
              <a:t>算法</a:t>
            </a:r>
            <a:r>
              <a:rPr lang="en-US" altLang="zh-CN" sz="1800" dirty="0" smtClean="0"/>
              <a:t>2.15</a:t>
            </a:r>
            <a:r>
              <a:rPr lang="zh-CN" altLang="zh-CN" sz="1800" dirty="0"/>
              <a:t>：</a:t>
            </a:r>
            <a:r>
              <a:rPr lang="zh-CN" altLang="zh-CN" sz="1800" dirty="0">
                <a:solidFill>
                  <a:srgbClr val="FF0000"/>
                </a:solidFill>
              </a:rPr>
              <a:t>约瑟夫问题的循环链表</a:t>
            </a:r>
          </a:p>
          <a:p>
            <a:pPr>
              <a:lnSpc>
                <a:spcPct val="100000"/>
              </a:lnSpc>
              <a:spcBef>
                <a:spcPts val="0"/>
              </a:spcBef>
            </a:pPr>
            <a:r>
              <a:rPr lang="en-US" altLang="zh-CN" sz="1800" b="0" dirty="0"/>
              <a:t>#include &lt;</a:t>
            </a:r>
            <a:r>
              <a:rPr lang="en-US" altLang="zh-CN" sz="1800" b="0" dirty="0" err="1"/>
              <a:t>iostream.h</a:t>
            </a:r>
            <a:r>
              <a:rPr lang="en-US" altLang="zh-CN" sz="1800" b="0" dirty="0"/>
              <a:t>&gt;</a:t>
            </a:r>
            <a:endParaRPr lang="zh-CN" altLang="zh-CN" sz="1800" b="0" dirty="0"/>
          </a:p>
          <a:p>
            <a:pPr>
              <a:lnSpc>
                <a:spcPct val="100000"/>
              </a:lnSpc>
              <a:spcBef>
                <a:spcPts val="0"/>
              </a:spcBef>
            </a:pPr>
            <a:r>
              <a:rPr lang="en-US" altLang="zh-CN" sz="1800" b="0" dirty="0"/>
              <a:t>#include “</a:t>
            </a:r>
            <a:r>
              <a:rPr lang="en-US" altLang="zh-CN" sz="1800" b="0" dirty="0" err="1"/>
              <a:t>CList.h</a:t>
            </a:r>
            <a:r>
              <a:rPr lang="en-US" altLang="zh-CN" sz="1800" b="0" dirty="0"/>
              <a:t>”</a:t>
            </a:r>
            <a:endParaRPr lang="zh-CN" altLang="zh-CN" sz="1800" b="0" dirty="0"/>
          </a:p>
          <a:p>
            <a:pPr>
              <a:lnSpc>
                <a:spcPct val="100000"/>
              </a:lnSpc>
              <a:spcBef>
                <a:spcPts val="0"/>
              </a:spcBef>
            </a:pPr>
            <a:r>
              <a:rPr lang="en-US" altLang="zh-CN" sz="1800" b="0" dirty="0"/>
              <a:t>template &lt;T&gt;</a:t>
            </a:r>
            <a:endParaRPr lang="zh-CN" altLang="zh-CN" sz="1800" b="0" dirty="0"/>
          </a:p>
          <a:p>
            <a:pPr>
              <a:lnSpc>
                <a:spcPct val="100000"/>
              </a:lnSpc>
              <a:spcBef>
                <a:spcPts val="0"/>
              </a:spcBef>
            </a:pPr>
            <a:r>
              <a:rPr lang="en-US" altLang="zh-CN" sz="1800" b="0" dirty="0"/>
              <a:t>void </a:t>
            </a:r>
            <a:r>
              <a:rPr lang="en-US" altLang="zh-CN" sz="1800" b="0" dirty="0" smtClean="0"/>
              <a:t>Josephus(</a:t>
            </a:r>
            <a:r>
              <a:rPr lang="en-US" altLang="zh-CN" sz="1800" b="0" dirty="0" err="1" smtClean="0"/>
              <a:t>LinkList</a:t>
            </a:r>
            <a:r>
              <a:rPr lang="en-US" altLang="zh-CN" sz="1800" b="0" dirty="0" smtClean="0"/>
              <a:t>  *Head, </a:t>
            </a:r>
            <a:r>
              <a:rPr lang="en-US" altLang="zh-CN" sz="1800" b="0" dirty="0" err="1"/>
              <a:t>int</a:t>
            </a:r>
            <a:r>
              <a:rPr lang="en-US" altLang="zh-CN" sz="1800" b="0" dirty="0"/>
              <a:t> n, </a:t>
            </a:r>
            <a:r>
              <a:rPr lang="en-US" altLang="zh-CN" sz="1800" b="0" dirty="0" err="1"/>
              <a:t>int</a:t>
            </a:r>
            <a:r>
              <a:rPr lang="en-US" altLang="zh-CN" sz="1800" b="0" dirty="0"/>
              <a:t> m) {</a:t>
            </a:r>
            <a:endParaRPr lang="zh-CN" altLang="zh-CN" sz="1800" b="0" dirty="0"/>
          </a:p>
          <a:p>
            <a:pPr>
              <a:lnSpc>
                <a:spcPct val="100000"/>
              </a:lnSpc>
              <a:spcBef>
                <a:spcPts val="0"/>
              </a:spcBef>
            </a:pPr>
            <a:r>
              <a:rPr lang="en-US" altLang="zh-CN" sz="1800" b="0" dirty="0" smtClean="0"/>
              <a:t>	</a:t>
            </a:r>
            <a:r>
              <a:rPr lang="en-US" altLang="zh-CN" sz="1800" b="0" dirty="0" err="1" smtClean="0"/>
              <a:t>LinkList</a:t>
            </a:r>
            <a:r>
              <a:rPr lang="en-US" altLang="zh-CN" sz="1800" b="0" dirty="0" smtClean="0"/>
              <a:t> *p </a:t>
            </a:r>
            <a:r>
              <a:rPr lang="en-US" altLang="zh-CN" sz="1800" b="0" dirty="0"/>
              <a:t>= </a:t>
            </a:r>
            <a:r>
              <a:rPr lang="en-US" altLang="zh-CN" sz="1800" b="0" dirty="0" smtClean="0"/>
              <a:t>Head, </a:t>
            </a:r>
            <a:r>
              <a:rPr lang="en-US" altLang="zh-CN" sz="1800" b="0" dirty="0"/>
              <a:t>*pre = NULL</a:t>
            </a:r>
            <a:r>
              <a:rPr lang="zh-CN" altLang="zh-CN" sz="1800" b="0" dirty="0"/>
              <a:t>；</a:t>
            </a:r>
          </a:p>
          <a:p>
            <a:pPr>
              <a:lnSpc>
                <a:spcPct val="100000"/>
              </a:lnSpc>
              <a:spcBef>
                <a:spcPts val="0"/>
              </a:spcBef>
            </a:pPr>
            <a:r>
              <a:rPr lang="en-US" altLang="zh-CN" sz="1800" b="0" dirty="0" smtClean="0"/>
              <a:t>	</a:t>
            </a:r>
            <a:r>
              <a:rPr lang="en-US" altLang="zh-CN" sz="1800" b="0" dirty="0" err="1" smtClean="0"/>
              <a:t>int</a:t>
            </a:r>
            <a:r>
              <a:rPr lang="en-US" altLang="zh-CN" sz="1800" b="0" dirty="0" smtClean="0"/>
              <a:t> </a:t>
            </a:r>
            <a:r>
              <a:rPr lang="en-US" altLang="zh-CN" sz="1800" b="0" dirty="0" err="1"/>
              <a:t>i</a:t>
            </a:r>
            <a:r>
              <a:rPr lang="en-US" altLang="zh-CN" sz="1800" b="0" dirty="0"/>
              <a:t>, j</a:t>
            </a:r>
            <a:r>
              <a:rPr lang="zh-CN" altLang="zh-CN" sz="1800" b="0" dirty="0"/>
              <a:t>；</a:t>
            </a:r>
          </a:p>
          <a:p>
            <a:pPr>
              <a:lnSpc>
                <a:spcPct val="100000"/>
              </a:lnSpc>
              <a:spcBef>
                <a:spcPts val="0"/>
              </a:spcBef>
            </a:pPr>
            <a:r>
              <a:rPr lang="en-US" altLang="zh-CN" sz="1800" b="0" dirty="0" smtClean="0"/>
              <a:t>	for </a:t>
            </a:r>
            <a:r>
              <a:rPr lang="en-US" altLang="zh-CN" sz="1800" b="0" dirty="0"/>
              <a:t>(</a:t>
            </a:r>
            <a:r>
              <a:rPr lang="en-US" altLang="zh-CN" sz="1800" b="0" dirty="0" err="1"/>
              <a:t>i</a:t>
            </a:r>
            <a:r>
              <a:rPr lang="en-US" altLang="zh-CN" sz="1800" b="0" dirty="0"/>
              <a:t> = 0</a:t>
            </a:r>
            <a:r>
              <a:rPr lang="zh-CN" altLang="zh-CN" sz="1800" b="0" dirty="0"/>
              <a:t>；</a:t>
            </a:r>
            <a:r>
              <a:rPr lang="en-US" altLang="zh-CN" sz="1800" b="0" dirty="0"/>
              <a:t> </a:t>
            </a:r>
            <a:r>
              <a:rPr lang="en-US" altLang="zh-CN" sz="1800" b="0" dirty="0" err="1"/>
              <a:t>i</a:t>
            </a:r>
            <a:r>
              <a:rPr lang="en-US" altLang="zh-CN" sz="1800" b="0" dirty="0"/>
              <a:t> &lt; n</a:t>
            </a:r>
            <a:r>
              <a:rPr lang="zh-CN" altLang="zh-CN" sz="1800" b="0" dirty="0"/>
              <a:t>；</a:t>
            </a:r>
            <a:r>
              <a:rPr lang="en-US" altLang="zh-CN" sz="1800" b="0" dirty="0"/>
              <a:t> </a:t>
            </a:r>
            <a:r>
              <a:rPr lang="en-US" altLang="zh-CN" sz="1800" b="0" dirty="0" err="1"/>
              <a:t>i</a:t>
            </a:r>
            <a:r>
              <a:rPr lang="en-US" altLang="zh-CN" sz="1800" b="0" dirty="0"/>
              <a:t>++ ) </a:t>
            </a:r>
            <a:r>
              <a:rPr lang="en-US" altLang="zh-CN" sz="1800" b="0" dirty="0" smtClean="0"/>
              <a:t>{                                         // </a:t>
            </a:r>
            <a:r>
              <a:rPr lang="zh-CN" altLang="zh-CN" sz="1800" b="0" dirty="0" smtClean="0"/>
              <a:t>执行</a:t>
            </a:r>
            <a:r>
              <a:rPr lang="en-US" altLang="zh-CN" sz="1800" b="0" dirty="0"/>
              <a:t>n </a:t>
            </a:r>
            <a:r>
              <a:rPr lang="zh-CN" altLang="zh-CN" sz="1800" b="0" dirty="0"/>
              <a:t>次</a:t>
            </a:r>
          </a:p>
          <a:p>
            <a:pPr>
              <a:lnSpc>
                <a:spcPct val="100000"/>
              </a:lnSpc>
              <a:spcBef>
                <a:spcPts val="0"/>
              </a:spcBef>
            </a:pPr>
            <a:r>
              <a:rPr lang="en-US" altLang="zh-CN" sz="1800" b="0" dirty="0" smtClean="0"/>
              <a:t>		for </a:t>
            </a:r>
            <a:r>
              <a:rPr lang="en-US" altLang="zh-CN" sz="1800" b="0" dirty="0"/>
              <a:t>(j = 1</a:t>
            </a:r>
            <a:r>
              <a:rPr lang="zh-CN" altLang="zh-CN" sz="1800" b="0" dirty="0"/>
              <a:t>；</a:t>
            </a:r>
            <a:r>
              <a:rPr lang="en-US" altLang="zh-CN" sz="1800" b="0" dirty="0"/>
              <a:t> j &lt; m</a:t>
            </a:r>
            <a:r>
              <a:rPr lang="zh-CN" altLang="zh-CN" sz="1800" b="0" dirty="0"/>
              <a:t>；</a:t>
            </a:r>
            <a:r>
              <a:rPr lang="en-US" altLang="zh-CN" sz="1800" b="0" dirty="0"/>
              <a:t> j++){ </a:t>
            </a:r>
            <a:r>
              <a:rPr lang="en-US" altLang="zh-CN" sz="1800" b="0" dirty="0" smtClean="0"/>
              <a:t>                               // </a:t>
            </a:r>
            <a:r>
              <a:rPr lang="zh-CN" altLang="zh-CN" sz="1800" b="0" dirty="0" smtClean="0"/>
              <a:t>数</a:t>
            </a:r>
            <a:r>
              <a:rPr lang="en-US" altLang="zh-CN" sz="1800" b="0" dirty="0"/>
              <a:t>m-1 </a:t>
            </a:r>
            <a:r>
              <a:rPr lang="zh-CN" altLang="zh-CN" sz="1800" b="0" dirty="0"/>
              <a:t>个人</a:t>
            </a:r>
          </a:p>
          <a:p>
            <a:pPr>
              <a:lnSpc>
                <a:spcPct val="100000"/>
              </a:lnSpc>
              <a:spcBef>
                <a:spcPts val="0"/>
              </a:spcBef>
            </a:pPr>
            <a:r>
              <a:rPr lang="en-US" altLang="zh-CN" sz="1800" b="0" dirty="0" smtClean="0"/>
              <a:t>			pre </a:t>
            </a:r>
            <a:r>
              <a:rPr lang="en-US" altLang="zh-CN" sz="1800" b="0" dirty="0"/>
              <a:t>= p</a:t>
            </a:r>
            <a:r>
              <a:rPr lang="zh-CN" altLang="zh-CN" sz="1800" b="0" dirty="0"/>
              <a:t>；</a:t>
            </a:r>
          </a:p>
          <a:p>
            <a:pPr>
              <a:lnSpc>
                <a:spcPct val="100000"/>
              </a:lnSpc>
              <a:spcBef>
                <a:spcPts val="0"/>
              </a:spcBef>
            </a:pPr>
            <a:r>
              <a:rPr lang="en-US" altLang="zh-CN" sz="1800" b="0" dirty="0" smtClean="0"/>
              <a:t>			p </a:t>
            </a:r>
            <a:r>
              <a:rPr lang="en-US" altLang="zh-CN" sz="1800" b="0" dirty="0"/>
              <a:t>= p-&gt; next</a:t>
            </a:r>
            <a:r>
              <a:rPr lang="zh-CN" altLang="zh-CN" sz="1800" b="0" dirty="0"/>
              <a:t>；</a:t>
            </a:r>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		</a:t>
            </a:r>
            <a:r>
              <a:rPr lang="en-US" altLang="zh-CN" sz="1800" b="0" dirty="0" err="1" smtClean="0"/>
              <a:t>printf</a:t>
            </a:r>
            <a:r>
              <a:rPr lang="en-US" altLang="zh-CN" sz="1800" b="0" dirty="0" smtClean="0"/>
              <a:t>(“</a:t>
            </a:r>
            <a:r>
              <a:rPr lang="zh-CN" altLang="zh-CN" sz="1800" b="0" dirty="0"/>
              <a:t>出列的人是</a:t>
            </a:r>
            <a:r>
              <a:rPr lang="en-US" altLang="zh-CN" sz="1800" b="0" dirty="0" smtClean="0"/>
              <a:t>” +  </a:t>
            </a:r>
            <a:r>
              <a:rPr lang="en-US" altLang="zh-CN" sz="1800" b="0" dirty="0"/>
              <a:t>p -&gt; </a:t>
            </a:r>
            <a:r>
              <a:rPr lang="en-US" altLang="zh-CN" sz="1800" b="0" dirty="0" smtClean="0"/>
              <a:t>no)</a:t>
            </a:r>
            <a:r>
              <a:rPr lang="zh-CN" altLang="zh-CN" sz="1800" b="0" dirty="0" smtClean="0"/>
              <a:t>；</a:t>
            </a:r>
            <a:r>
              <a:rPr lang="en-US" altLang="zh-CN" sz="1800" b="0" dirty="0" smtClean="0"/>
              <a:t>                 // </a:t>
            </a:r>
            <a:r>
              <a:rPr lang="zh-CN" altLang="zh-CN" sz="1800" b="0" dirty="0" smtClean="0"/>
              <a:t>输出</a:t>
            </a:r>
            <a:r>
              <a:rPr lang="zh-CN" altLang="zh-CN" sz="1800" b="0" dirty="0"/>
              <a:t>出列人的编号</a:t>
            </a:r>
          </a:p>
          <a:p>
            <a:pPr>
              <a:lnSpc>
                <a:spcPct val="100000"/>
              </a:lnSpc>
              <a:spcBef>
                <a:spcPts val="0"/>
              </a:spcBef>
            </a:pPr>
            <a:r>
              <a:rPr lang="en-US" altLang="zh-CN" sz="1800" b="0" dirty="0" smtClean="0"/>
              <a:t>		m </a:t>
            </a:r>
            <a:r>
              <a:rPr lang="en-US" altLang="zh-CN" sz="1800" b="0" dirty="0"/>
              <a:t>= p -&gt; </a:t>
            </a:r>
            <a:r>
              <a:rPr lang="en-US" altLang="zh-CN" sz="1800" b="0" dirty="0" err="1"/>
              <a:t>pwd</a:t>
            </a:r>
            <a:r>
              <a:rPr lang="en-US" altLang="zh-CN" sz="1800" b="0" dirty="0"/>
              <a:t>; </a:t>
            </a:r>
            <a:r>
              <a:rPr lang="en-US" altLang="zh-CN" sz="1800" b="0" dirty="0" smtClean="0"/>
              <a:t>                                                 // </a:t>
            </a:r>
            <a:r>
              <a:rPr lang="zh-CN" altLang="zh-CN" sz="1800" b="0" dirty="0" smtClean="0"/>
              <a:t>将</a:t>
            </a:r>
            <a:r>
              <a:rPr lang="zh-CN" altLang="zh-CN" sz="1800" b="0" dirty="0"/>
              <a:t>出列人的编号赋给</a:t>
            </a:r>
            <a:r>
              <a:rPr lang="en-US" altLang="zh-CN" sz="1800" b="0" dirty="0"/>
              <a:t>m</a:t>
            </a:r>
            <a:endParaRPr lang="zh-CN" altLang="zh-CN" sz="1800" b="0" dirty="0"/>
          </a:p>
          <a:p>
            <a:pPr>
              <a:lnSpc>
                <a:spcPct val="100000"/>
              </a:lnSpc>
              <a:spcBef>
                <a:spcPts val="0"/>
              </a:spcBef>
            </a:pPr>
            <a:r>
              <a:rPr lang="en-US" altLang="zh-CN" sz="1800" b="0" dirty="0" smtClean="0"/>
              <a:t>		pre-</a:t>
            </a:r>
            <a:r>
              <a:rPr lang="en-US" altLang="zh-CN" sz="1800" b="0" dirty="0"/>
              <a:t>&gt;next = p-&gt;next</a:t>
            </a:r>
            <a:r>
              <a:rPr lang="zh-CN" altLang="zh-CN" sz="1800" b="0" dirty="0"/>
              <a:t>；</a:t>
            </a:r>
            <a:r>
              <a:rPr lang="en-US" altLang="zh-CN" sz="1800" b="0" dirty="0"/>
              <a:t> </a:t>
            </a:r>
            <a:r>
              <a:rPr lang="en-US" altLang="zh-CN" sz="1800" b="0" dirty="0" smtClean="0"/>
              <a:t>dispose(p)</a:t>
            </a:r>
            <a:r>
              <a:rPr lang="zh-CN" altLang="zh-CN" sz="1800" b="0" dirty="0" smtClean="0"/>
              <a:t>；</a:t>
            </a:r>
            <a:r>
              <a:rPr lang="en-US" altLang="zh-CN" sz="1800" b="0" dirty="0" smtClean="0"/>
              <a:t>               // </a:t>
            </a:r>
            <a:r>
              <a:rPr lang="zh-CN" altLang="zh-CN" sz="1800" b="0" dirty="0" smtClean="0"/>
              <a:t>删去</a:t>
            </a:r>
            <a:endParaRPr lang="zh-CN" altLang="zh-CN" sz="1800" b="0" dirty="0"/>
          </a:p>
          <a:p>
            <a:pPr>
              <a:lnSpc>
                <a:spcPct val="100000"/>
              </a:lnSpc>
              <a:spcBef>
                <a:spcPts val="0"/>
              </a:spcBef>
            </a:pPr>
            <a:r>
              <a:rPr lang="en-US" altLang="zh-CN" sz="1800" b="0" dirty="0" smtClean="0"/>
              <a:t>		p </a:t>
            </a:r>
            <a:r>
              <a:rPr lang="en-US" altLang="zh-CN" sz="1800" b="0" dirty="0"/>
              <a:t>= pre-&gt;next</a:t>
            </a:r>
            <a:r>
              <a:rPr lang="zh-CN" altLang="zh-CN" sz="1800" b="0" dirty="0"/>
              <a:t>；</a:t>
            </a:r>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a:t>
            </a:r>
            <a:endParaRPr lang="zh-CN" altLang="en-US" sz="1800" dirty="0"/>
          </a:p>
        </p:txBody>
      </p:sp>
    </p:spTree>
    <p:extLst>
      <p:ext uri="{BB962C8B-B14F-4D97-AF65-F5344CB8AC3E}">
        <p14:creationId xmlns="" xmlns:p14="http://schemas.microsoft.com/office/powerpoint/2010/main" val="19483643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fontScale="92500" lnSpcReduction="20000"/>
          </a:bodyPr>
          <a:lstStyle/>
          <a:p>
            <a:r>
              <a:rPr lang="en-US" altLang="zh-CN" b="0" dirty="0"/>
              <a:t>void main() {</a:t>
            </a:r>
            <a:endParaRPr lang="zh-CN" altLang="zh-CN" b="0" dirty="0"/>
          </a:p>
          <a:p>
            <a:r>
              <a:rPr lang="en-US" altLang="zh-CN" b="0" dirty="0" smtClean="0"/>
              <a:t>	</a:t>
            </a:r>
            <a:r>
              <a:rPr lang="en-US" altLang="zh-CN" b="0" dirty="0" err="1" smtClean="0"/>
              <a:t>CList</a:t>
            </a:r>
            <a:r>
              <a:rPr lang="en-US" altLang="zh-CN" b="0" dirty="0" smtClean="0"/>
              <a:t>&lt;</a:t>
            </a:r>
            <a:r>
              <a:rPr lang="en-US" altLang="zh-CN" b="0" dirty="0" err="1" smtClean="0"/>
              <a:t>int</a:t>
            </a:r>
            <a:r>
              <a:rPr lang="en-US" altLang="zh-CN" b="0" dirty="0"/>
              <a:t>&gt; </a:t>
            </a:r>
            <a:r>
              <a:rPr lang="en-US" altLang="zh-CN" b="0" dirty="0" err="1"/>
              <a:t>clist</a:t>
            </a:r>
            <a:r>
              <a:rPr lang="zh-CN" altLang="zh-CN" b="0" dirty="0"/>
              <a:t>；</a:t>
            </a:r>
          </a:p>
          <a:p>
            <a:r>
              <a:rPr lang="en-US" altLang="zh-CN" b="0" dirty="0" smtClean="0"/>
              <a:t>	</a:t>
            </a:r>
            <a:r>
              <a:rPr lang="en-US" altLang="zh-CN" b="0" dirty="0" err="1" smtClean="0"/>
              <a:t>int</a:t>
            </a:r>
            <a:r>
              <a:rPr lang="en-US" altLang="zh-CN" b="0" dirty="0" smtClean="0"/>
              <a:t> </a:t>
            </a:r>
            <a:r>
              <a:rPr lang="en-US" altLang="zh-CN" b="0" dirty="0" err="1"/>
              <a:t>i</a:t>
            </a:r>
            <a:r>
              <a:rPr lang="en-US" altLang="zh-CN" b="0" dirty="0"/>
              <a:t>, n, m</a:t>
            </a:r>
            <a:r>
              <a:rPr lang="zh-CN" altLang="zh-CN" b="0" dirty="0"/>
              <a:t>；</a:t>
            </a:r>
          </a:p>
          <a:p>
            <a:r>
              <a:rPr lang="en-US" altLang="zh-CN" b="0" dirty="0" smtClean="0"/>
              <a:t>	</a:t>
            </a:r>
            <a:r>
              <a:rPr lang="en-US" altLang="zh-CN" b="0" dirty="0" err="1" smtClean="0"/>
              <a:t>printf</a:t>
            </a:r>
            <a:r>
              <a:rPr lang="en-US" altLang="zh-CN" b="0" dirty="0" smtClean="0"/>
              <a:t>(“</a:t>
            </a:r>
            <a:r>
              <a:rPr lang="zh-CN" altLang="zh-CN" b="0" dirty="0"/>
              <a:t>输入游戏者人数和报数间隔</a:t>
            </a:r>
            <a:r>
              <a:rPr lang="en-US" altLang="zh-CN" b="0" dirty="0"/>
              <a:t>: </a:t>
            </a:r>
            <a:r>
              <a:rPr lang="en-US" altLang="zh-CN" b="0" dirty="0" smtClean="0"/>
              <a:t>”+ </a:t>
            </a:r>
            <a:r>
              <a:rPr lang="en-US" altLang="zh-CN" b="0" dirty="0" err="1" smtClean="0"/>
              <a:t>cin</a:t>
            </a:r>
            <a:r>
              <a:rPr lang="en-US" altLang="zh-CN" b="0" dirty="0" smtClean="0"/>
              <a:t> + </a:t>
            </a:r>
            <a:r>
              <a:rPr lang="en-US" altLang="zh-CN" b="0" dirty="0"/>
              <a:t>n </a:t>
            </a:r>
            <a:r>
              <a:rPr lang="en-US" altLang="zh-CN" b="0" dirty="0" smtClean="0"/>
              <a:t>+ m)</a:t>
            </a:r>
            <a:r>
              <a:rPr lang="zh-CN" altLang="zh-CN" b="0" dirty="0" smtClean="0"/>
              <a:t>；</a:t>
            </a:r>
            <a:endParaRPr lang="zh-CN" altLang="zh-CN" b="0" dirty="0"/>
          </a:p>
          <a:p>
            <a:r>
              <a:rPr lang="en-US" altLang="zh-CN" b="0" dirty="0" smtClean="0"/>
              <a:t>	for </a:t>
            </a:r>
            <a:r>
              <a:rPr lang="en-US" altLang="zh-CN" b="0" dirty="0"/>
              <a:t>(</a:t>
            </a:r>
            <a:r>
              <a:rPr lang="en-US" altLang="zh-CN" b="0" dirty="0" err="1"/>
              <a:t>i</a:t>
            </a:r>
            <a:r>
              <a:rPr lang="en-US" altLang="zh-CN" b="0" dirty="0"/>
              <a:t> = 1</a:t>
            </a:r>
            <a:r>
              <a:rPr lang="zh-CN" altLang="zh-CN" b="0" dirty="0"/>
              <a:t>；</a:t>
            </a:r>
            <a:r>
              <a:rPr lang="en-US" altLang="zh-CN" b="0" dirty="0"/>
              <a:t> </a:t>
            </a:r>
            <a:r>
              <a:rPr lang="en-US" altLang="zh-CN" b="0" dirty="0" err="1"/>
              <a:t>i</a:t>
            </a:r>
            <a:r>
              <a:rPr lang="en-US" altLang="zh-CN" b="0" dirty="0"/>
              <a:t> &lt;= n</a:t>
            </a:r>
            <a:r>
              <a:rPr lang="zh-CN" altLang="zh-CN" b="0" dirty="0"/>
              <a:t>；</a:t>
            </a:r>
            <a:r>
              <a:rPr lang="en-US" altLang="zh-CN" b="0" dirty="0"/>
              <a:t> </a:t>
            </a:r>
            <a:r>
              <a:rPr lang="en-US" altLang="zh-CN" b="0" dirty="0" err="1"/>
              <a:t>i</a:t>
            </a:r>
            <a:r>
              <a:rPr lang="en-US" altLang="zh-CN" b="0" dirty="0"/>
              <a:t>++ ) </a:t>
            </a:r>
            <a:r>
              <a:rPr lang="en-US" altLang="zh-CN" b="0" dirty="0" err="1"/>
              <a:t>clist.insert</a:t>
            </a:r>
            <a:r>
              <a:rPr lang="en-US" altLang="zh-CN" b="0" dirty="0"/>
              <a:t>(</a:t>
            </a:r>
            <a:r>
              <a:rPr lang="en-US" altLang="zh-CN" b="0" dirty="0" err="1"/>
              <a:t>i</a:t>
            </a:r>
            <a:r>
              <a:rPr lang="en-US" altLang="zh-CN" b="0" dirty="0"/>
              <a:t>)</a:t>
            </a:r>
            <a:r>
              <a:rPr lang="zh-CN" altLang="zh-CN" b="0" dirty="0"/>
              <a:t>；</a:t>
            </a:r>
            <a:r>
              <a:rPr lang="en-US" altLang="zh-CN" b="0" dirty="0"/>
              <a:t> //</a:t>
            </a:r>
            <a:r>
              <a:rPr lang="zh-CN" altLang="zh-CN" b="0" dirty="0"/>
              <a:t>形成约瑟夫环</a:t>
            </a:r>
          </a:p>
          <a:p>
            <a:r>
              <a:rPr lang="en-US" altLang="zh-CN" b="0" dirty="0" smtClean="0"/>
              <a:t>	Josephus(</a:t>
            </a:r>
            <a:r>
              <a:rPr lang="en-US" altLang="zh-CN" b="0" dirty="0" err="1" smtClean="0"/>
              <a:t>clist</a:t>
            </a:r>
            <a:r>
              <a:rPr lang="en-US" altLang="zh-CN" b="0" dirty="0"/>
              <a:t>, n, m)</a:t>
            </a:r>
            <a:r>
              <a:rPr lang="zh-CN" altLang="zh-CN" b="0" dirty="0"/>
              <a:t>；</a:t>
            </a:r>
            <a:r>
              <a:rPr lang="en-US" altLang="zh-CN" b="0" dirty="0"/>
              <a:t> //</a:t>
            </a:r>
            <a:r>
              <a:rPr lang="zh-CN" altLang="zh-CN" b="0" dirty="0"/>
              <a:t>解决约瑟夫问题</a:t>
            </a:r>
          </a:p>
          <a:p>
            <a:r>
              <a:rPr lang="en-US" altLang="zh-CN" b="0" dirty="0"/>
              <a:t>}</a:t>
            </a:r>
            <a:endParaRPr lang="zh-CN" altLang="zh-CN" dirty="0"/>
          </a:p>
          <a:p>
            <a:r>
              <a:rPr lang="zh-CN" altLang="zh-CN" b="0" dirty="0"/>
              <a:t>循环链表的优点</a:t>
            </a:r>
            <a:r>
              <a:rPr lang="zh-CN" altLang="zh-CN" b="0" dirty="0" smtClean="0"/>
              <a:t>：</a:t>
            </a:r>
            <a:endParaRPr lang="en-US" altLang="zh-CN" b="0" dirty="0" smtClean="0"/>
          </a:p>
          <a:p>
            <a:r>
              <a:rPr lang="zh-CN" altLang="zh-CN" b="0" dirty="0" smtClean="0"/>
              <a:t>（</a:t>
            </a:r>
            <a:r>
              <a:rPr lang="zh-CN" altLang="zh-CN" b="0" dirty="0"/>
              <a:t>1）从表中任一结点 出发均可访问到表中其它结点，这使得某些操作在循环链表上容易实现</a:t>
            </a:r>
            <a:r>
              <a:rPr lang="zh-CN" altLang="zh-CN" b="0" dirty="0" smtClean="0"/>
              <a:t>；</a:t>
            </a:r>
            <a:endParaRPr lang="en-US" altLang="zh-CN" b="0" dirty="0" smtClean="0"/>
          </a:p>
          <a:p>
            <a:r>
              <a:rPr lang="zh-CN" altLang="zh-CN" b="0" dirty="0" smtClean="0"/>
              <a:t>（</a:t>
            </a:r>
            <a:r>
              <a:rPr lang="zh-CN" altLang="zh-CN" b="0" dirty="0"/>
              <a:t>2）插入、删除操作中不需区分尾结点还是中间结点，使操作简化。</a:t>
            </a:r>
          </a:p>
          <a:p>
            <a:endParaRPr lang="zh-CN" altLang="en-US" dirty="0"/>
          </a:p>
        </p:txBody>
      </p:sp>
    </p:spTree>
    <p:extLst>
      <p:ext uri="{BB962C8B-B14F-4D97-AF65-F5344CB8AC3E}">
        <p14:creationId xmlns="" xmlns:p14="http://schemas.microsoft.com/office/powerpoint/2010/main" val="49378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en-US" altLang="zh-CN" b="1" dirty="0"/>
              <a:t>.4  </a:t>
            </a:r>
            <a:r>
              <a:rPr lang="zh-CN" altLang="zh-CN" b="1" dirty="0">
                <a:solidFill>
                  <a:srgbClr val="FF0000"/>
                </a:solidFill>
              </a:rPr>
              <a:t>线性表应用</a:t>
            </a:r>
            <a:r>
              <a:rPr lang="zh-CN" altLang="zh-CN" b="1" dirty="0" smtClean="0">
                <a:solidFill>
                  <a:srgbClr val="FF0000"/>
                </a:solidFill>
              </a:rPr>
              <a:t>举例</a:t>
            </a:r>
            <a:endParaRPr lang="zh-CN" altLang="en-US" dirty="0">
              <a:solidFill>
                <a:srgbClr val="FF0000"/>
              </a:solidFill>
            </a:endParaRP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p:txBody>
              <a:bodyPr/>
              <a:lstStyle/>
              <a:p>
                <a:r>
                  <a:rPr lang="en-US" altLang="zh-CN" dirty="0" smtClean="0"/>
                  <a:t>2.4.1 </a:t>
                </a:r>
                <a:r>
                  <a:rPr lang="en-US" altLang="zh-CN" dirty="0"/>
                  <a:t>—</a:t>
                </a:r>
                <a:r>
                  <a:rPr lang="zh-CN" altLang="zh-CN" dirty="0"/>
                  <a:t>元多项式的表示</a:t>
                </a:r>
              </a:p>
              <a:p>
                <a:r>
                  <a:rPr lang="zh-CN" altLang="zh-CN" b="0" dirty="0" smtClean="0"/>
                  <a:t>多项式</a:t>
                </a:r>
                <a:r>
                  <a:rPr lang="zh-CN" altLang="zh-CN" b="0" dirty="0"/>
                  <a:t>的表示和求和是线性表应用的典型实例。在数学上，一元多项式的书写形式为：</a:t>
                </a:r>
                <a:endParaRPr lang="en-US" altLang="zh-CN" b="0" dirty="0" smtClean="0"/>
              </a:p>
              <a:p>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zh-CN" altLang="zh-CN" b="0">
                              <a:latin typeface="Cambria Math"/>
                            </a:rPr>
                            <m:t>P</m:t>
                          </m:r>
                        </m:e>
                        <m:sub>
                          <m:r>
                            <m:rPr>
                              <m:sty m:val="p"/>
                            </m:rPr>
                            <a:rPr lang="zh-CN" altLang="zh-CN" b="0">
                              <a:latin typeface="Cambria Math"/>
                            </a:rPr>
                            <m:t>n</m:t>
                          </m:r>
                        </m:sub>
                      </m:sSub>
                      <m:d>
                        <m:dPr>
                          <m:ctrlPr>
                            <a:rPr lang="zh-CN" altLang="zh-CN" b="0" i="1">
                              <a:latin typeface="Cambria Math"/>
                            </a:rPr>
                          </m:ctrlPr>
                        </m:dPr>
                        <m:e>
                          <m:r>
                            <m:rPr>
                              <m:sty m:val="p"/>
                            </m:rPr>
                            <a:rPr lang="zh-CN" altLang="zh-CN" b="0">
                              <a:latin typeface="Cambria Math"/>
                            </a:rPr>
                            <m:t>x</m:t>
                          </m:r>
                        </m:e>
                      </m:d>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a:rPr lang="zh-CN" altLang="zh-CN" b="0">
                              <a:latin typeface="Cambria Math"/>
                            </a:rPr>
                            <m:t>0</m:t>
                          </m:r>
                        </m:sub>
                      </m:sSub>
                      <m:r>
                        <a:rPr lang="en-US" altLang="zh-CN" b="0" i="1" smtClean="0">
                          <a:latin typeface="Cambria Math"/>
                        </a:rPr>
                        <m:t>(</m:t>
                      </m:r>
                      <m:r>
                        <a:rPr lang="en-US" altLang="zh-CN" b="0" i="1" smtClean="0">
                          <a:latin typeface="Cambria Math"/>
                        </a:rPr>
                        <m:t>𝑥</m:t>
                      </m:r>
                      <m:r>
                        <a:rPr lang="en-US" altLang="zh-CN" b="0" i="1" baseline="30000" smtClean="0">
                          <a:latin typeface="Cambria Math"/>
                        </a:rPr>
                        <m:t>0</m:t>
                      </m:r>
                      <m:r>
                        <a:rPr lang="en-US" altLang="zh-CN" b="0" i="1" smtClean="0">
                          <a:latin typeface="Cambria Math"/>
                        </a:rPr>
                        <m:t>)</m:t>
                      </m:r>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a:rPr lang="zh-CN" altLang="zh-CN" b="0">
                              <a:latin typeface="Cambria Math"/>
                            </a:rPr>
                            <m:t>1</m:t>
                          </m:r>
                        </m:sub>
                      </m:sSub>
                      <m:d>
                        <m:dPr>
                          <m:ctrlPr>
                            <a:rPr lang="zh-CN" altLang="zh-CN" b="0" i="1">
                              <a:latin typeface="Cambria Math"/>
                            </a:rPr>
                          </m:ctrlPr>
                        </m:dPr>
                        <m:e>
                          <m:r>
                            <m:rPr>
                              <m:sty m:val="p"/>
                            </m:rPr>
                            <a:rPr lang="zh-CN" altLang="zh-CN" b="0">
                              <a:latin typeface="Cambria Math"/>
                            </a:rPr>
                            <m:t>x</m:t>
                          </m:r>
                          <m:r>
                            <a:rPr lang="en-US" altLang="zh-CN" b="0" i="0" baseline="30000" smtClean="0">
                              <a:latin typeface="Cambria Math"/>
                            </a:rPr>
                            <m:t>1</m:t>
                          </m:r>
                        </m:e>
                      </m:d>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a:rPr lang="zh-CN" altLang="zh-CN" b="0">
                              <a:latin typeface="Cambria Math"/>
                            </a:rPr>
                            <m:t>2</m:t>
                          </m:r>
                        </m:sub>
                      </m:sSub>
                      <m:d>
                        <m:dPr>
                          <m:ctrlPr>
                            <a:rPr lang="zh-CN" altLang="zh-CN" b="0" i="1">
                              <a:latin typeface="Cambria Math"/>
                            </a:rPr>
                          </m:ctrlPr>
                        </m:dPr>
                        <m:e>
                          <m:sSup>
                            <m:sSupPr>
                              <m:ctrlPr>
                                <a:rPr lang="zh-CN" altLang="zh-CN" b="0" i="1">
                                  <a:latin typeface="Cambria Math"/>
                                </a:rPr>
                              </m:ctrlPr>
                            </m:sSupPr>
                            <m:e>
                              <m:r>
                                <m:rPr>
                                  <m:sty m:val="p"/>
                                </m:rPr>
                                <a:rPr lang="zh-CN" altLang="zh-CN" b="0">
                                  <a:latin typeface="Cambria Math"/>
                                </a:rPr>
                                <m:t>x</m:t>
                              </m:r>
                            </m:e>
                            <m:sup>
                              <m:r>
                                <a:rPr lang="zh-CN" altLang="zh-CN" b="0">
                                  <a:latin typeface="Cambria Math"/>
                                </a:rPr>
                                <m:t>2</m:t>
                              </m:r>
                            </m:sup>
                          </m:sSup>
                        </m:e>
                      </m:d>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m:rPr>
                              <m:sty m:val="p"/>
                            </m:rPr>
                            <a:rPr lang="zh-CN" altLang="zh-CN" b="0">
                              <a:latin typeface="Cambria Math"/>
                            </a:rPr>
                            <m:t>n</m:t>
                          </m:r>
                        </m:sub>
                      </m:sSub>
                      <m:d>
                        <m:dPr>
                          <m:ctrlPr>
                            <a:rPr lang="zh-CN" altLang="zh-CN" b="0" i="1">
                              <a:latin typeface="Cambria Math"/>
                            </a:rPr>
                          </m:ctrlPr>
                        </m:dPr>
                        <m:e>
                          <m:sSup>
                            <m:sSupPr>
                              <m:ctrlPr>
                                <a:rPr lang="zh-CN" altLang="zh-CN" b="0" i="1">
                                  <a:latin typeface="Cambria Math"/>
                                </a:rPr>
                              </m:ctrlPr>
                            </m:sSupPr>
                            <m:e>
                              <m:r>
                                <m:rPr>
                                  <m:sty m:val="p"/>
                                </m:rPr>
                                <a:rPr lang="zh-CN" altLang="zh-CN" b="0">
                                  <a:latin typeface="Cambria Math"/>
                                </a:rPr>
                                <m:t>x</m:t>
                              </m:r>
                            </m:e>
                            <m:sup>
                              <m:r>
                                <m:rPr>
                                  <m:sty m:val="p"/>
                                </m:rPr>
                                <a:rPr lang="zh-CN" altLang="zh-CN" b="0">
                                  <a:latin typeface="Cambria Math"/>
                                </a:rPr>
                                <m:t>n</m:t>
                              </m:r>
                            </m:sup>
                          </m:sSup>
                        </m:e>
                      </m:d>
                    </m:oMath>
                  </m:oMathPara>
                </a14:m>
                <a:endParaRPr lang="zh-CN" altLang="zh-CN" b="0" dirty="0"/>
              </a:p>
              <a:p>
                <a:r>
                  <a:rPr lang="zh-CN" altLang="zh-CN" b="0" dirty="0" smtClean="0"/>
                  <a:t>对于</a:t>
                </a:r>
                <a:r>
                  <a:rPr lang="zh-CN" altLang="zh-CN" b="0" dirty="0"/>
                  <a:t>多项式中所有项的系数可用一个线性表来表示：</a:t>
                </a:r>
              </a:p>
              <a:p>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zh-CN" altLang="zh-CN" b="0">
                              <a:latin typeface="Cambria Math"/>
                            </a:rPr>
                            <m:t>L</m:t>
                          </m:r>
                          <m:r>
                            <a:rPr lang="zh-CN" altLang="zh-CN" b="0">
                              <a:latin typeface="Cambria Math"/>
                            </a:rPr>
                            <m:t>={</m:t>
                          </m:r>
                          <m:r>
                            <m:rPr>
                              <m:sty m:val="p"/>
                            </m:rPr>
                            <a:rPr lang="zh-CN" altLang="zh-CN" b="0">
                              <a:latin typeface="Cambria Math"/>
                            </a:rPr>
                            <m:t>p</m:t>
                          </m:r>
                        </m:e>
                        <m:sub>
                          <m:r>
                            <a:rPr lang="zh-CN" altLang="zh-CN" b="0">
                              <a:latin typeface="Cambria Math"/>
                            </a:rPr>
                            <m:t>0</m:t>
                          </m:r>
                        </m:sub>
                      </m:sSub>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a:rPr lang="zh-CN" altLang="zh-CN" b="0">
                              <a:latin typeface="Cambria Math"/>
                            </a:rPr>
                            <m:t>1</m:t>
                          </m:r>
                        </m:sub>
                      </m:sSub>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a:rPr lang="zh-CN" altLang="zh-CN" b="0">
                              <a:latin typeface="Cambria Math"/>
                            </a:rPr>
                            <m:t>2</m:t>
                          </m:r>
                        </m:sub>
                      </m:sSub>
                      <m:r>
                        <a:rPr lang="zh-CN" altLang="zh-CN" b="0">
                          <a:latin typeface="Cambria Math"/>
                        </a:rPr>
                        <m:t>,…</m:t>
                      </m:r>
                      <m:sSub>
                        <m:sSubPr>
                          <m:ctrlPr>
                            <a:rPr lang="zh-CN" altLang="zh-CN" b="0" i="1">
                              <a:latin typeface="Cambria Math"/>
                            </a:rPr>
                          </m:ctrlPr>
                        </m:sSubPr>
                        <m:e>
                          <m:r>
                            <m:rPr>
                              <m:sty m:val="p"/>
                            </m:rPr>
                            <a:rPr lang="zh-CN" altLang="zh-CN" b="0">
                              <a:latin typeface="Cambria Math"/>
                            </a:rPr>
                            <m:t>p</m:t>
                          </m:r>
                        </m:e>
                        <m:sub>
                          <m:r>
                            <m:rPr>
                              <m:sty m:val="p"/>
                            </m:rPr>
                            <a:rPr lang="zh-CN" altLang="zh-CN" b="0">
                              <a:latin typeface="Cambria Math"/>
                            </a:rPr>
                            <m:t>n</m:t>
                          </m:r>
                        </m:sub>
                      </m:sSub>
                      <m:r>
                        <a:rPr lang="zh-CN" altLang="zh-CN" b="0">
                          <a:latin typeface="Cambria Math"/>
                        </a:rPr>
                        <m:t>}</m:t>
                      </m:r>
                    </m:oMath>
                  </m:oMathPara>
                </a14:m>
                <a:endParaRPr lang="zh-CN" altLang="zh-CN" b="0"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297" t="-1022" r="-891"/>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45081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827584" y="692696"/>
                <a:ext cx="7920880" cy="4104456"/>
              </a:xfrm>
            </p:spPr>
            <p:txBody>
              <a:bodyPr>
                <a:normAutofit/>
              </a:bodyPr>
              <a:lstStyle/>
              <a:p>
                <a:r>
                  <a:rPr lang="zh-CN" altLang="zh-CN" sz="2000" b="0" dirty="0" smtClean="0"/>
                  <a:t>将</a:t>
                </a:r>
                <a:r>
                  <a:rPr lang="zh-CN" altLang="zh-CN" sz="2000" b="0" dirty="0"/>
                  <a:t>n次多项式的次数考虑进去，则可采用</a:t>
                </a:r>
                <a:r>
                  <a:rPr lang="zh-CN" altLang="zh-CN" sz="2000" b="0" dirty="0">
                    <a:solidFill>
                      <a:srgbClr val="FF0000"/>
                    </a:solidFill>
                  </a:rPr>
                  <a:t>两种线性表表示</a:t>
                </a:r>
                <a:r>
                  <a:rPr lang="zh-CN" altLang="zh-CN" sz="2000" b="0" dirty="0" smtClean="0">
                    <a:solidFill>
                      <a:srgbClr val="FF0000"/>
                    </a:solidFill>
                  </a:rPr>
                  <a:t>方</a:t>
                </a:r>
                <a:r>
                  <a:rPr lang="zh-CN" altLang="en-US" sz="2000" b="0" dirty="0" smtClean="0">
                    <a:solidFill>
                      <a:srgbClr val="FF0000"/>
                    </a:solidFill>
                  </a:rPr>
                  <a:t>法：</a:t>
                </a:r>
                <a:endParaRPr lang="en-US" altLang="zh-CN" sz="2000" b="0" dirty="0" smtClean="0">
                  <a:solidFill>
                    <a:srgbClr val="FF0000"/>
                  </a:solidFill>
                </a:endParaRPr>
              </a:p>
              <a:p>
                <a:r>
                  <a:rPr lang="zh-CN" altLang="zh-CN" sz="2000" b="0" dirty="0" smtClean="0"/>
                  <a:t>（</a:t>
                </a:r>
                <a:r>
                  <a:rPr lang="zh-CN" altLang="zh-CN" sz="2000" b="0" dirty="0"/>
                  <a:t>1）把变量x的指数i隐含在系数</a:t>
                </a:r>
                <a14:m>
                  <m:oMath xmlns:m="http://schemas.openxmlformats.org/officeDocument/2006/math">
                    <m:sSub>
                      <m:sSubPr>
                        <m:ctrlPr>
                          <a:rPr lang="zh-CN" altLang="zh-CN" sz="2000" b="0" i="1">
                            <a:latin typeface="Cambria Math"/>
                          </a:rPr>
                        </m:ctrlPr>
                      </m:sSubPr>
                      <m:e>
                        <m:r>
                          <m:rPr>
                            <m:sty m:val="p"/>
                          </m:rPr>
                          <a:rPr lang="zh-CN" altLang="zh-CN" sz="2000" b="0">
                            <a:latin typeface="Cambria Math"/>
                          </a:rPr>
                          <m:t>p</m:t>
                        </m:r>
                      </m:e>
                      <m:sub>
                        <m:r>
                          <m:rPr>
                            <m:sty m:val="p"/>
                          </m:rPr>
                          <a:rPr lang="zh-CN" altLang="zh-CN" sz="2000" b="0">
                            <a:latin typeface="Cambria Math"/>
                          </a:rPr>
                          <m:t>i</m:t>
                        </m:r>
                      </m:sub>
                    </m:sSub>
                  </m:oMath>
                </a14:m>
                <a:r>
                  <a:rPr lang="zh-CN" altLang="zh-CN" sz="2000" b="0" dirty="0"/>
                  <a:t>中，设</a:t>
                </a:r>
                <a14:m>
                  <m:oMath xmlns:m="http://schemas.openxmlformats.org/officeDocument/2006/math">
                    <m:sSub>
                      <m:sSubPr>
                        <m:ctrlPr>
                          <a:rPr lang="zh-CN" altLang="zh-CN" sz="2000" b="0" i="1">
                            <a:latin typeface="Cambria Math"/>
                          </a:rPr>
                        </m:ctrlPr>
                      </m:sSubPr>
                      <m:e>
                        <m:r>
                          <m:rPr>
                            <m:sty m:val="p"/>
                          </m:rPr>
                          <a:rPr lang="zh-CN" altLang="zh-CN" sz="2000" b="0">
                            <a:latin typeface="Cambria Math"/>
                          </a:rPr>
                          <m:t>Q</m:t>
                        </m:r>
                      </m:e>
                      <m:sub>
                        <m:r>
                          <a:rPr lang="zh-CN" altLang="zh-CN" sz="2000" b="0">
                            <a:latin typeface="Cambria Math"/>
                          </a:rPr>
                          <m:t>1</m:t>
                        </m:r>
                      </m:sub>
                    </m:sSub>
                    <m:r>
                      <a:rPr lang="zh-CN" altLang="zh-CN" sz="2000" b="0">
                        <a:latin typeface="Cambria Math"/>
                      </a:rPr>
                      <m:t>=</m:t>
                    </m:r>
                    <m:sSub>
                      <m:sSubPr>
                        <m:ctrlPr>
                          <a:rPr lang="zh-CN" altLang="zh-CN" sz="2000" b="0" i="1">
                            <a:latin typeface="Cambria Math"/>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0</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p</m:t>
                        </m:r>
                      </m:e>
                      <m:sub>
                        <m:r>
                          <a:rPr lang="zh-CN" altLang="zh-CN" sz="2000" b="0">
                            <a:latin typeface="Cambria Math"/>
                          </a:rPr>
                          <m:t>1</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p</m:t>
                        </m:r>
                      </m:e>
                      <m:sub>
                        <m:r>
                          <a:rPr lang="zh-CN" altLang="zh-CN" sz="2000" b="0">
                            <a:latin typeface="Cambria Math"/>
                          </a:rPr>
                          <m:t>2</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p</m:t>
                        </m:r>
                      </m:e>
                      <m:sub>
                        <m:r>
                          <m:rPr>
                            <m:sty m:val="p"/>
                          </m:rPr>
                          <a:rPr lang="zh-CN" altLang="zh-CN" sz="2000" b="0">
                            <a:latin typeface="Cambria Math"/>
                          </a:rPr>
                          <m:t>n</m:t>
                        </m:r>
                      </m:sub>
                    </m:sSub>
                    <m:r>
                      <a:rPr lang="zh-CN" altLang="zh-CN" sz="2000" b="0">
                        <a:latin typeface="Cambria Math"/>
                      </a:rPr>
                      <m:t>}</m:t>
                    </m:r>
                  </m:oMath>
                </a14:m>
                <a:r>
                  <a:rPr lang="zh-CN" altLang="zh-CN" sz="2000" b="0" dirty="0" smtClean="0"/>
                  <a:t>；</a:t>
                </a:r>
                <a:endParaRPr lang="en-US" altLang="zh-CN" sz="2000" b="0" dirty="0" smtClean="0"/>
              </a:p>
              <a:p>
                <a:r>
                  <a:rPr lang="zh-CN" altLang="zh-CN" sz="2000" b="0" dirty="0" smtClean="0"/>
                  <a:t>（2</a:t>
                </a:r>
                <a:r>
                  <a:rPr lang="zh-CN" altLang="zh-CN" sz="2000" b="0" dirty="0"/>
                  <a:t>）把变量x的指数</a:t>
                </a:r>
                <a14:m>
                  <m:oMath xmlns:m="http://schemas.openxmlformats.org/officeDocument/2006/math">
                    <m:sSub>
                      <m:sSubPr>
                        <m:ctrlPr>
                          <a:rPr lang="zh-CN" altLang="zh-CN" sz="2000" b="0" i="1">
                            <a:latin typeface="Cambria Math"/>
                          </a:rPr>
                        </m:ctrlPr>
                      </m:sSubPr>
                      <m:e>
                        <m:r>
                          <m:rPr>
                            <m:sty m:val="p"/>
                          </m:rPr>
                          <a:rPr lang="zh-CN" altLang="zh-CN" sz="2000" b="0">
                            <a:latin typeface="Cambria Math"/>
                          </a:rPr>
                          <m:t>e</m:t>
                        </m:r>
                      </m:e>
                      <m:sub>
                        <m:r>
                          <m:rPr>
                            <m:sty m:val="p"/>
                          </m:rPr>
                          <a:rPr lang="zh-CN" altLang="zh-CN" sz="2000" b="0">
                            <a:latin typeface="Cambria Math"/>
                          </a:rPr>
                          <m:t>i</m:t>
                        </m:r>
                      </m:sub>
                    </m:sSub>
                  </m:oMath>
                </a14:m>
                <a:r>
                  <a:rPr lang="zh-CN" altLang="zh-CN" sz="2000" b="0" dirty="0"/>
                  <a:t>和系数</a:t>
                </a:r>
                <a14:m>
                  <m:oMath xmlns:m="http://schemas.openxmlformats.org/officeDocument/2006/math">
                    <m:sSub>
                      <m:sSubPr>
                        <m:ctrlPr>
                          <a:rPr lang="zh-CN" altLang="zh-CN" sz="2000" b="0" i="1">
                            <a:latin typeface="Cambria Math"/>
                          </a:rPr>
                        </m:ctrlPr>
                      </m:sSubPr>
                      <m:e>
                        <m:r>
                          <m:rPr>
                            <m:sty m:val="p"/>
                          </m:rPr>
                          <a:rPr lang="zh-CN" altLang="zh-CN" sz="2000" b="0">
                            <a:latin typeface="Cambria Math"/>
                          </a:rPr>
                          <m:t>p</m:t>
                        </m:r>
                      </m:e>
                      <m:sub>
                        <m:r>
                          <m:rPr>
                            <m:sty m:val="p"/>
                          </m:rPr>
                          <a:rPr lang="zh-CN" altLang="zh-CN" sz="2000" b="0">
                            <a:latin typeface="Cambria Math"/>
                          </a:rPr>
                          <m:t>i</m:t>
                        </m:r>
                      </m:sub>
                    </m:sSub>
                  </m:oMath>
                </a14:m>
                <a:r>
                  <a:rPr lang="zh-CN" altLang="zh-CN" sz="2000" b="0" dirty="0"/>
                  <a:t>分开来描述，设</a:t>
                </a:r>
                <a14:m>
                  <m:oMath xmlns:m="http://schemas.openxmlformats.org/officeDocument/2006/math">
                    <m:sSub>
                      <m:sSubPr>
                        <m:ctrlPr>
                          <a:rPr lang="zh-CN" altLang="zh-CN" sz="2000" b="0" i="1">
                            <a:latin typeface="Cambria Math"/>
                          </a:rPr>
                        </m:ctrlPr>
                      </m:sSubPr>
                      <m:e>
                        <m:r>
                          <m:rPr>
                            <m:sty m:val="p"/>
                          </m:rPr>
                          <a:rPr lang="zh-CN" altLang="zh-CN" sz="2000" b="0">
                            <a:latin typeface="Cambria Math"/>
                          </a:rPr>
                          <m:t>Q</m:t>
                        </m:r>
                      </m:e>
                      <m:sub>
                        <m:r>
                          <a:rPr lang="zh-CN" altLang="zh-CN" sz="2000" b="0">
                            <a:latin typeface="Cambria Math"/>
                          </a:rPr>
                          <m:t>2</m:t>
                        </m:r>
                      </m:sub>
                    </m:sSub>
                    <m:r>
                      <a:rPr lang="zh-CN" altLang="zh-CN" sz="2000" b="0">
                        <a:latin typeface="Cambria Math"/>
                      </a:rPr>
                      <m:t>=</m:t>
                    </m:r>
                    <m:sSub>
                      <m:sSubPr>
                        <m:ctrlPr>
                          <a:rPr lang="zh-CN" altLang="zh-CN" sz="2000" b="0" i="1">
                            <a:latin typeface="Cambria Math"/>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0</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e</m:t>
                        </m:r>
                      </m:e>
                      <m:sub>
                        <m:r>
                          <a:rPr lang="zh-CN" altLang="zh-CN" sz="2000" b="0">
                            <a:latin typeface="Cambria Math"/>
                          </a:rPr>
                          <m:t>0</m:t>
                        </m:r>
                      </m:sub>
                    </m:sSub>
                    <m:r>
                      <a:rPr lang="zh-CN" altLang="zh-CN" sz="2000" b="0">
                        <a:latin typeface="Cambria Math"/>
                      </a:rPr>
                      <m:t>),</m:t>
                    </m:r>
                    <m:sSub>
                      <m:sSubPr>
                        <m:ctrlPr>
                          <a:rPr lang="zh-CN" altLang="zh-CN" sz="2000" b="0" i="1">
                            <a:latin typeface="Cambria Math"/>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1</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e</m:t>
                        </m:r>
                      </m:e>
                      <m:sub>
                        <m:r>
                          <a:rPr lang="zh-CN" altLang="zh-CN" sz="2000" b="0">
                            <a:latin typeface="Cambria Math"/>
                          </a:rPr>
                          <m:t>1</m:t>
                        </m:r>
                      </m:sub>
                    </m:sSub>
                    <m:r>
                      <a:rPr lang="zh-CN" altLang="zh-CN" sz="2000" b="0">
                        <a:latin typeface="Cambria Math"/>
                      </a:rPr>
                      <m:t>),</m:t>
                    </m:r>
                    <m:sSub>
                      <m:sSubPr>
                        <m:ctrlPr>
                          <a:rPr lang="zh-CN" altLang="zh-CN" sz="2000" b="0" i="1">
                            <a:latin typeface="Cambria Math"/>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2</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e</m:t>
                        </m:r>
                      </m:e>
                      <m:sub>
                        <m:r>
                          <a:rPr lang="zh-CN" altLang="zh-CN" sz="2000" b="0">
                            <a:latin typeface="Cambria Math"/>
                          </a:rPr>
                          <m:t>2</m:t>
                        </m:r>
                      </m:sub>
                    </m:sSub>
                    <m:r>
                      <a:rPr lang="zh-CN" altLang="zh-CN" sz="2000" b="0">
                        <a:latin typeface="Cambria Math"/>
                      </a:rPr>
                      <m:t>),…</m:t>
                    </m:r>
                    <m:sSub>
                      <m:sSubPr>
                        <m:ctrlPr>
                          <a:rPr lang="zh-CN" altLang="zh-CN" sz="2000" b="0" i="1">
                            <a:latin typeface="Cambria Math"/>
                          </a:rPr>
                        </m:ctrlPr>
                      </m:sSubPr>
                      <m:e>
                        <m:r>
                          <a:rPr lang="zh-CN" altLang="zh-CN" sz="2000" b="0">
                            <a:latin typeface="Cambria Math"/>
                          </a:rPr>
                          <m:t>(</m:t>
                        </m:r>
                        <m:r>
                          <m:rPr>
                            <m:sty m:val="p"/>
                          </m:rPr>
                          <a:rPr lang="zh-CN" altLang="zh-CN" sz="2000" b="0">
                            <a:latin typeface="Cambria Math"/>
                          </a:rPr>
                          <m:t>p</m:t>
                        </m:r>
                      </m:e>
                      <m:sub>
                        <m:r>
                          <m:rPr>
                            <m:sty m:val="p"/>
                          </m:rPr>
                          <a:rPr lang="zh-CN" altLang="zh-CN" sz="2000" b="0">
                            <a:latin typeface="Cambria Math"/>
                          </a:rPr>
                          <m:t>m</m:t>
                        </m:r>
                      </m:sub>
                    </m:sSub>
                    <m:r>
                      <a:rPr lang="zh-CN" altLang="zh-CN" sz="2000" b="0">
                        <a:latin typeface="Cambria Math"/>
                      </a:rPr>
                      <m:t>,</m:t>
                    </m:r>
                    <m:sSub>
                      <m:sSubPr>
                        <m:ctrlPr>
                          <a:rPr lang="zh-CN" altLang="zh-CN" sz="2000" b="0" i="1">
                            <a:latin typeface="Cambria Math"/>
                          </a:rPr>
                        </m:ctrlPr>
                      </m:sSubPr>
                      <m:e>
                        <m:r>
                          <m:rPr>
                            <m:sty m:val="p"/>
                          </m:rPr>
                          <a:rPr lang="zh-CN" altLang="zh-CN" sz="2000" b="0">
                            <a:latin typeface="Cambria Math"/>
                          </a:rPr>
                          <m:t>e</m:t>
                        </m:r>
                      </m:e>
                      <m:sub>
                        <m:r>
                          <m:rPr>
                            <m:sty m:val="p"/>
                          </m:rPr>
                          <a:rPr lang="zh-CN" altLang="zh-CN" sz="2000" b="0">
                            <a:latin typeface="Cambria Math"/>
                          </a:rPr>
                          <m:t>m</m:t>
                        </m:r>
                      </m:sub>
                    </m:sSub>
                    <m:r>
                      <a:rPr lang="zh-CN" altLang="zh-CN" sz="2000" b="0">
                        <a:latin typeface="Cambria Math"/>
                      </a:rPr>
                      <m:t>)}</m:t>
                    </m:r>
                  </m:oMath>
                </a14:m>
                <a:r>
                  <a:rPr lang="zh-CN" altLang="zh-CN" sz="2000" b="0" dirty="0"/>
                  <a:t>，其中m≤n。线性表可以使用顺序存储结构或链式存储结构来存储，从而进行多项式的相关运算。</a:t>
                </a:r>
              </a:p>
              <a:p>
                <a:r>
                  <a:rPr lang="zh-CN" altLang="zh-CN" sz="2000" b="0" dirty="0" smtClean="0"/>
                  <a:t>若</a:t>
                </a:r>
                <a:r>
                  <a:rPr lang="zh-CN" altLang="zh-CN" sz="2000" b="0" dirty="0"/>
                  <a:t>采用顺序存储结构，可使用一个一维数组存储线性表</a:t>
                </a:r>
                <a:r>
                  <a:rPr lang="en-US" altLang="zh-CN" sz="2000" b="0" dirty="0"/>
                  <a:t>Q</a:t>
                </a:r>
                <a:r>
                  <a:rPr lang="en-US" altLang="zh-CN" sz="2000" b="0" baseline="-25000" dirty="0"/>
                  <a:t>1</a:t>
                </a:r>
                <a:r>
                  <a:rPr lang="zh-CN" altLang="zh-CN" sz="2000" b="0" dirty="0"/>
                  <a:t>，数组中存储的数据元素为多项式的系数，数组下标表示相应的次数。多项式</a:t>
                </a:r>
                <a:r>
                  <a:rPr lang="en-US" altLang="zh-CN" sz="2000" b="0" dirty="0" err="1"/>
                  <a:t>P</a:t>
                </a:r>
                <a:r>
                  <a:rPr lang="en-US" altLang="zh-CN" sz="2000" b="0" baseline="-25000" dirty="0" err="1"/>
                  <a:t>n</a:t>
                </a:r>
                <a:r>
                  <a:rPr lang="en-US" altLang="zh-CN" sz="2000" b="0" dirty="0"/>
                  <a:t>(x)</a:t>
                </a:r>
                <a:r>
                  <a:rPr lang="zh-CN" altLang="zh-CN" sz="2000" b="0" dirty="0"/>
                  <a:t>的顺序存储结构如</a:t>
                </a:r>
                <a:r>
                  <a:rPr lang="zh-CN" altLang="zh-CN" sz="2000" b="0" dirty="0" smtClean="0"/>
                  <a:t>图</a:t>
                </a:r>
                <a:r>
                  <a:rPr lang="en-US" altLang="zh-CN" sz="2000" b="0" dirty="0" smtClean="0"/>
                  <a:t>2-21</a:t>
                </a:r>
                <a:r>
                  <a:rPr lang="zh-CN" altLang="zh-CN" sz="2000" b="0" dirty="0" smtClean="0"/>
                  <a:t>所</a:t>
                </a:r>
                <a:r>
                  <a:rPr lang="zh-CN" altLang="zh-CN" sz="2000" b="0" dirty="0"/>
                  <a:t>示</a:t>
                </a:r>
                <a:r>
                  <a:rPr lang="zh-CN" altLang="zh-CN" sz="2000" dirty="0"/>
                  <a:t>。</a:t>
                </a:r>
              </a:p>
              <a:p>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7584" y="692696"/>
                <a:ext cx="7920880" cy="4104456"/>
              </a:xfrm>
              <a:blipFill rotWithShape="1">
                <a:blip r:embed="rId3" cstate="print"/>
                <a:stretch>
                  <a:fillRect l="-847" t="-446" r="-385"/>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1475656" y="4437112"/>
            <a:ext cx="7508034" cy="1626341"/>
            <a:chOff x="1475656" y="4437112"/>
            <a:chExt cx="7508034" cy="1626341"/>
          </a:xfrm>
        </p:grpSpPr>
        <p:graphicFrame>
          <p:nvGraphicFramePr>
            <p:cNvPr id="4" name="对象 3"/>
            <p:cNvGraphicFramePr>
              <a:graphicFrameLocks noChangeAspect="1"/>
            </p:cNvGraphicFramePr>
            <p:nvPr>
              <p:extLst>
                <p:ext uri="{D42A27DB-BD31-4B8C-83A1-F6EECF244321}">
                  <p14:modId xmlns="" xmlns:p14="http://schemas.microsoft.com/office/powerpoint/2010/main" val="1868702145"/>
                </p:ext>
              </p:extLst>
            </p:nvPr>
          </p:nvGraphicFramePr>
          <p:xfrm>
            <a:off x="1475656" y="4437112"/>
            <a:ext cx="7508034" cy="1224136"/>
          </p:xfrm>
          <a:graphic>
            <a:graphicData uri="http://schemas.openxmlformats.org/presentationml/2006/ole">
              <p:oleObj spid="_x0000_s20489" r:id="rId4" imgW="4130472" imgH="671782" progId="">
                <p:embed/>
              </p:oleObj>
            </a:graphicData>
          </a:graphic>
        </p:graphicFrame>
        <p:sp>
          <p:nvSpPr>
            <p:cNvPr id="5" name="矩形 4"/>
            <p:cNvSpPr/>
            <p:nvPr/>
          </p:nvSpPr>
          <p:spPr>
            <a:xfrm>
              <a:off x="3857620" y="5786454"/>
              <a:ext cx="2646878" cy="276999"/>
            </a:xfrm>
            <a:prstGeom prst="rect">
              <a:avLst/>
            </a:prstGeom>
          </p:spPr>
          <p:txBody>
            <a:bodyPr wrap="none">
              <a:spAutoFit/>
            </a:bodyPr>
            <a:lstStyle/>
            <a:p>
              <a:r>
                <a:rPr lang="zh-CN" altLang="zh-CN" sz="1200" dirty="0">
                  <a:latin typeface="黑体" pitchFamily="49" charset="-122"/>
                  <a:ea typeface="黑体" pitchFamily="49" charset="-122"/>
                  <a:cs typeface="Times New Roman" panose="02020603050405020304" pitchFamily="18" charset="0"/>
                </a:rPr>
                <a:t>图2-21 多项式Pn(x)的顺序存储结构</a:t>
              </a:r>
            </a:p>
          </p:txBody>
        </p:sp>
      </p:grpSp>
    </p:spTree>
    <p:extLst>
      <p:ext uri="{BB962C8B-B14F-4D97-AF65-F5344CB8AC3E}">
        <p14:creationId xmlns="" xmlns:p14="http://schemas.microsoft.com/office/powerpoint/2010/main" val="7488587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632848" cy="5040560"/>
          </a:xfrm>
        </p:spPr>
        <p:txBody>
          <a:bodyPr>
            <a:normAutofit fontScale="85000" lnSpcReduction="20000"/>
          </a:bodyPr>
          <a:lstStyle/>
          <a:p>
            <a:r>
              <a:rPr lang="zh-CN" altLang="zh-CN" dirty="0" smtClean="0"/>
              <a:t>算法</a:t>
            </a:r>
            <a:r>
              <a:rPr lang="en-US" altLang="zh-CN" dirty="0" smtClean="0"/>
              <a:t>2.16</a:t>
            </a:r>
            <a:r>
              <a:rPr lang="zh-CN" altLang="zh-CN" dirty="0"/>
              <a:t>：</a:t>
            </a:r>
            <a:r>
              <a:rPr lang="zh-CN" altLang="zh-CN" dirty="0">
                <a:solidFill>
                  <a:srgbClr val="FF0000"/>
                </a:solidFill>
              </a:rPr>
              <a:t>多项式的顺序存储结构类定义</a:t>
            </a:r>
          </a:p>
          <a:p>
            <a:r>
              <a:rPr lang="en-US" altLang="zh-CN" b="0" dirty="0" err="1"/>
              <a:t>Const</a:t>
            </a:r>
            <a:r>
              <a:rPr lang="en-US" altLang="zh-CN" b="0" dirty="0"/>
              <a:t> </a:t>
            </a:r>
            <a:r>
              <a:rPr lang="en-US" altLang="zh-CN" b="0" dirty="0" err="1"/>
              <a:t>int</a:t>
            </a:r>
            <a:r>
              <a:rPr lang="en-US" altLang="zh-CN" b="0" dirty="0"/>
              <a:t> </a:t>
            </a:r>
            <a:r>
              <a:rPr lang="en-US" altLang="zh-CN" b="0" dirty="0" err="1"/>
              <a:t>PolySize</a:t>
            </a:r>
            <a:r>
              <a:rPr lang="en-US" altLang="zh-CN" b="0" dirty="0"/>
              <a:t> = 100;</a:t>
            </a:r>
            <a:endParaRPr lang="zh-CN" altLang="zh-CN" b="0" dirty="0"/>
          </a:p>
          <a:p>
            <a:r>
              <a:rPr lang="en-US" altLang="zh-CN" b="0" dirty="0"/>
              <a:t>Class Poly{</a:t>
            </a:r>
            <a:endParaRPr lang="zh-CN" altLang="zh-CN" b="0" dirty="0"/>
          </a:p>
          <a:p>
            <a:r>
              <a:rPr lang="en-US" altLang="zh-CN" b="0" dirty="0"/>
              <a:t>	Elem  element[</a:t>
            </a:r>
            <a:r>
              <a:rPr lang="en-US" altLang="zh-CN" b="0" dirty="0" err="1"/>
              <a:t>PolySize</a:t>
            </a:r>
            <a:r>
              <a:rPr lang="en-US" altLang="zh-CN" b="0" dirty="0"/>
              <a:t>];</a:t>
            </a:r>
            <a:endParaRPr lang="zh-CN" altLang="zh-CN" b="0" dirty="0"/>
          </a:p>
          <a:p>
            <a:r>
              <a:rPr lang="en-US" altLang="zh-CN" b="0" dirty="0"/>
              <a:t>	</a:t>
            </a:r>
            <a:r>
              <a:rPr lang="en-US" altLang="zh-CN" b="0" dirty="0" err="1"/>
              <a:t>int</a:t>
            </a:r>
            <a:r>
              <a:rPr lang="en-US" altLang="zh-CN" b="0" dirty="0"/>
              <a:t> size; </a:t>
            </a:r>
            <a:endParaRPr lang="zh-CN" altLang="zh-CN" b="0" dirty="0"/>
          </a:p>
          <a:p>
            <a:r>
              <a:rPr lang="en-US" altLang="zh-CN" b="0" dirty="0"/>
              <a:t>	public:</a:t>
            </a:r>
            <a:endParaRPr lang="zh-CN" altLang="zh-CN" b="0" dirty="0"/>
          </a:p>
          <a:p>
            <a:r>
              <a:rPr lang="en-US" altLang="zh-CN" b="0" dirty="0"/>
              <a:t>		Poly(){size = 0;} //</a:t>
            </a:r>
            <a:r>
              <a:rPr lang="zh-CN" altLang="zh-CN" b="0" dirty="0"/>
              <a:t>构造一个空多项式</a:t>
            </a:r>
          </a:p>
          <a:p>
            <a:r>
              <a:rPr lang="en-US" altLang="zh-CN" b="0" dirty="0"/>
              <a:t>		~Poly();</a:t>
            </a:r>
            <a:endParaRPr lang="zh-CN" altLang="zh-CN" b="0" dirty="0"/>
          </a:p>
          <a:p>
            <a:r>
              <a:rPr lang="en-US" altLang="zh-CN" b="0" dirty="0"/>
              <a:t>		void Clear() {size = 0;}//</a:t>
            </a:r>
            <a:r>
              <a:rPr lang="zh-CN" altLang="zh-CN" b="0" dirty="0"/>
              <a:t>清空</a:t>
            </a:r>
          </a:p>
          <a:p>
            <a:r>
              <a:rPr lang="en-US" altLang="zh-CN" b="0" dirty="0"/>
              <a:t>		Poly sum(Poly  p); //</a:t>
            </a:r>
            <a:r>
              <a:rPr lang="zh-CN" altLang="zh-CN" b="0" dirty="0"/>
              <a:t>多项式相加</a:t>
            </a:r>
          </a:p>
          <a:p>
            <a:r>
              <a:rPr lang="en-US" altLang="zh-CN" b="0" dirty="0"/>
              <a:t>		Poly sub(Poly  p); //</a:t>
            </a:r>
            <a:r>
              <a:rPr lang="zh-CN" altLang="zh-CN" b="0" dirty="0"/>
              <a:t>多项式相减</a:t>
            </a:r>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1424503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8280920" cy="4032448"/>
          </a:xfrm>
        </p:spPr>
        <p:txBody>
          <a:bodyPr>
            <a:normAutofit fontScale="92500"/>
          </a:bodyPr>
          <a:lstStyle/>
          <a:p>
            <a:r>
              <a:rPr lang="en-US" altLang="zh-CN" b="0" dirty="0" smtClean="0"/>
              <a:t>	</a:t>
            </a:r>
            <a:r>
              <a:rPr lang="zh-CN" altLang="zh-CN" b="0" dirty="0" smtClean="0"/>
              <a:t>通常</a:t>
            </a:r>
            <a:r>
              <a:rPr lang="zh-CN" altLang="zh-CN" b="0" dirty="0"/>
              <a:t>多项式的次数可能很高，非零项数目却很少，如多项式：</a:t>
            </a:r>
          </a:p>
          <a:p>
            <a:r>
              <a:rPr lang="en-US" altLang="zh-CN" b="0" dirty="0" smtClean="0"/>
              <a:t>			P(x</a:t>
            </a:r>
            <a:r>
              <a:rPr lang="en-US" altLang="zh-CN" b="0" dirty="0"/>
              <a:t>) = 1+3x</a:t>
            </a:r>
            <a:r>
              <a:rPr lang="en-US" altLang="zh-CN" b="0" baseline="30000" dirty="0"/>
              <a:t>10</a:t>
            </a:r>
            <a:r>
              <a:rPr lang="en-US" altLang="zh-CN" b="0" dirty="0"/>
              <a:t>+6x</a:t>
            </a:r>
            <a:r>
              <a:rPr lang="en-US" altLang="zh-CN" b="0" baseline="30000" dirty="0"/>
              <a:t>1000</a:t>
            </a:r>
            <a:r>
              <a:rPr lang="en-US" altLang="zh-CN" b="0" dirty="0"/>
              <a:t>+9x</a:t>
            </a:r>
            <a:r>
              <a:rPr lang="en-US" altLang="zh-CN" b="0" baseline="30000" dirty="0"/>
              <a:t>100000</a:t>
            </a:r>
            <a:endParaRPr lang="zh-CN" altLang="zh-CN" b="0" dirty="0"/>
          </a:p>
          <a:p>
            <a:r>
              <a:rPr lang="en-US" altLang="zh-CN" b="0" dirty="0" smtClean="0"/>
              <a:t>	</a:t>
            </a:r>
            <a:r>
              <a:rPr lang="zh-CN" altLang="zh-CN" b="0" dirty="0" smtClean="0"/>
              <a:t>如</a:t>
            </a:r>
            <a:r>
              <a:rPr lang="zh-CN" altLang="zh-CN" b="0" dirty="0"/>
              <a:t>用一维数组来存放，只有四个非零项，其余均为</a:t>
            </a:r>
            <a:r>
              <a:rPr lang="en-US" altLang="zh-CN" b="0" dirty="0"/>
              <a:t>0</a:t>
            </a:r>
            <a:r>
              <a:rPr lang="zh-CN" altLang="zh-CN" b="0" dirty="0"/>
              <a:t>，因此导致存储空间的极大浪费。因此，一般采用链式存储结构来描述一元多项式，将线性表用</a:t>
            </a:r>
            <a:r>
              <a:rPr lang="en-US" altLang="zh-CN" b="0" dirty="0"/>
              <a:t>Q</a:t>
            </a:r>
            <a:r>
              <a:rPr lang="en-US" altLang="zh-CN" b="0" baseline="-25000" dirty="0"/>
              <a:t>2</a:t>
            </a:r>
            <a:r>
              <a:rPr lang="zh-CN" altLang="zh-CN" b="0" dirty="0"/>
              <a:t>表示。线性表的每个元素包括两个数据成员：</a:t>
            </a:r>
            <a:r>
              <a:rPr lang="en-US" altLang="zh-CN" b="0" dirty="0" err="1"/>
              <a:t>coef</a:t>
            </a:r>
            <a:r>
              <a:rPr lang="zh-CN" altLang="zh-CN" b="0" dirty="0"/>
              <a:t>（系数）和</a:t>
            </a:r>
            <a:r>
              <a:rPr lang="en-US" altLang="zh-CN" b="0" dirty="0" err="1"/>
              <a:t>exp</a:t>
            </a:r>
            <a:r>
              <a:rPr lang="zh-CN" altLang="zh-CN" b="0" dirty="0"/>
              <a:t>（指数）。对于稀疏多项式（次数较大，非零项个数较少）的多项式通常采用这种链式存储结构。上述多项式</a:t>
            </a:r>
            <a:r>
              <a:rPr lang="en-US" altLang="zh-CN" b="0" dirty="0"/>
              <a:t>P(x)</a:t>
            </a:r>
            <a:r>
              <a:rPr lang="zh-CN" altLang="zh-CN" b="0" dirty="0"/>
              <a:t>用线性链表表示如</a:t>
            </a:r>
            <a:r>
              <a:rPr lang="zh-CN" altLang="zh-CN" b="0" dirty="0" smtClean="0"/>
              <a:t>图</a:t>
            </a:r>
            <a:r>
              <a:rPr lang="en-US" altLang="zh-CN" b="0" dirty="0" smtClean="0"/>
              <a:t>2-22</a:t>
            </a:r>
            <a:r>
              <a:rPr lang="zh-CN" altLang="zh-CN" b="0" dirty="0" smtClean="0"/>
              <a:t>所</a:t>
            </a:r>
            <a:r>
              <a:rPr lang="zh-CN" altLang="zh-CN" b="0" dirty="0"/>
              <a:t>示。</a:t>
            </a:r>
          </a:p>
          <a:p>
            <a:endParaRPr lang="zh-CN" altLang="en-US" b="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857225" y="5013176"/>
            <a:ext cx="7929618" cy="907401"/>
            <a:chOff x="857225" y="5013176"/>
            <a:chExt cx="7929618" cy="907401"/>
          </a:xfrm>
        </p:grpSpPr>
        <p:graphicFrame>
          <p:nvGraphicFramePr>
            <p:cNvPr id="4" name="对象 3"/>
            <p:cNvGraphicFramePr>
              <a:graphicFrameLocks noChangeAspect="1"/>
            </p:cNvGraphicFramePr>
            <p:nvPr>
              <p:extLst>
                <p:ext uri="{D42A27DB-BD31-4B8C-83A1-F6EECF244321}">
                  <p14:modId xmlns="" xmlns:p14="http://schemas.microsoft.com/office/powerpoint/2010/main" val="3083881612"/>
                </p:ext>
              </p:extLst>
            </p:nvPr>
          </p:nvGraphicFramePr>
          <p:xfrm>
            <a:off x="857225" y="5013176"/>
            <a:ext cx="7929618" cy="504056"/>
          </p:xfrm>
          <a:graphic>
            <a:graphicData uri="http://schemas.openxmlformats.org/presentationml/2006/ole">
              <p:oleObj spid="_x0000_s21512" r:id="rId3" imgW="8299585" imgH="408137" progId="">
                <p:embed/>
              </p:oleObj>
            </a:graphicData>
          </a:graphic>
        </p:graphicFrame>
        <p:sp>
          <p:nvSpPr>
            <p:cNvPr id="5" name="矩形 4"/>
            <p:cNvSpPr/>
            <p:nvPr/>
          </p:nvSpPr>
          <p:spPr>
            <a:xfrm>
              <a:off x="3714744" y="5643578"/>
              <a:ext cx="2569934" cy="276999"/>
            </a:xfrm>
            <a:prstGeom prst="rect">
              <a:avLst/>
            </a:prstGeom>
          </p:spPr>
          <p:txBody>
            <a:bodyPr wrap="none">
              <a:spAutoFit/>
            </a:bodyPr>
            <a:lstStyle/>
            <a:p>
              <a:r>
                <a:rPr lang="zh-CN" altLang="en-US" sz="1200" dirty="0">
                  <a:latin typeface="黑体" pitchFamily="49" charset="-122"/>
                  <a:ea typeface="黑体" pitchFamily="49" charset="-122"/>
                  <a:cs typeface="Times New Roman" panose="02020603050405020304" pitchFamily="18" charset="0"/>
                </a:rPr>
                <a:t>图</a:t>
              </a:r>
              <a:r>
                <a:rPr lang="en-US" altLang="zh-CN" sz="1200" dirty="0">
                  <a:latin typeface="黑体" pitchFamily="49" charset="-122"/>
                  <a:ea typeface="黑体" pitchFamily="49" charset="-122"/>
                  <a:cs typeface="Times New Roman" panose="02020603050405020304" pitchFamily="18" charset="0"/>
                </a:rPr>
                <a:t>2-22 </a:t>
              </a:r>
              <a:r>
                <a:rPr lang="zh-CN" altLang="en-US" sz="1200" dirty="0">
                  <a:latin typeface="黑体" pitchFamily="49" charset="-122"/>
                  <a:ea typeface="黑体" pitchFamily="49" charset="-122"/>
                  <a:cs typeface="Times New Roman" panose="02020603050405020304" pitchFamily="18" charset="0"/>
                </a:rPr>
                <a:t>多项式</a:t>
              </a:r>
              <a:r>
                <a:rPr lang="en-US" altLang="zh-CN" sz="1200" dirty="0">
                  <a:latin typeface="黑体" pitchFamily="49" charset="-122"/>
                  <a:ea typeface="黑体" pitchFamily="49" charset="-122"/>
                  <a:cs typeface="Times New Roman" panose="02020603050405020304" pitchFamily="18" charset="0"/>
                </a:rPr>
                <a:t>P(x)</a:t>
              </a:r>
              <a:r>
                <a:rPr lang="zh-CN" altLang="en-US" sz="1200" dirty="0">
                  <a:latin typeface="黑体" pitchFamily="49" charset="-122"/>
                  <a:ea typeface="黑体" pitchFamily="49" charset="-122"/>
                  <a:cs typeface="Times New Roman" panose="02020603050405020304" pitchFamily="18" charset="0"/>
                </a:rPr>
                <a:t>的链式存储结构</a:t>
              </a:r>
            </a:p>
          </p:txBody>
        </p:sp>
      </p:grpSp>
    </p:spTree>
    <p:extLst>
      <p:ext uri="{BB962C8B-B14F-4D97-AF65-F5344CB8AC3E}">
        <p14:creationId xmlns="" xmlns:p14="http://schemas.microsoft.com/office/powerpoint/2010/main" val="41190139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692696"/>
            <a:ext cx="6840760" cy="5616624"/>
          </a:xfrm>
        </p:spPr>
        <p:txBody>
          <a:bodyPr>
            <a:normAutofit fontScale="62500" lnSpcReduction="20000"/>
          </a:bodyPr>
          <a:lstStyle/>
          <a:p>
            <a:pPr>
              <a:spcBef>
                <a:spcPts val="0"/>
              </a:spcBef>
            </a:pPr>
            <a:r>
              <a:rPr lang="zh-CN" altLang="zh-CN" sz="3200" dirty="0" smtClean="0"/>
              <a:t>算法</a:t>
            </a:r>
            <a:r>
              <a:rPr lang="en-US" altLang="zh-CN" sz="3200" dirty="0" smtClean="0"/>
              <a:t>2.17</a:t>
            </a:r>
            <a:r>
              <a:rPr lang="zh-CN" altLang="zh-CN" sz="3200" dirty="0"/>
              <a:t>：</a:t>
            </a:r>
            <a:r>
              <a:rPr lang="zh-CN" altLang="zh-CN" sz="3200" dirty="0">
                <a:solidFill>
                  <a:srgbClr val="FF0000"/>
                </a:solidFill>
              </a:rPr>
              <a:t>多项式</a:t>
            </a:r>
            <a:r>
              <a:rPr lang="en-US" altLang="zh-CN" sz="3200" dirty="0">
                <a:solidFill>
                  <a:srgbClr val="FF0000"/>
                </a:solidFill>
              </a:rPr>
              <a:t>P(x)</a:t>
            </a:r>
            <a:r>
              <a:rPr lang="zh-CN" altLang="zh-CN" sz="3200" dirty="0">
                <a:solidFill>
                  <a:srgbClr val="FF0000"/>
                </a:solidFill>
              </a:rPr>
              <a:t>用线性链表</a:t>
            </a:r>
          </a:p>
          <a:p>
            <a:pPr>
              <a:spcBef>
                <a:spcPts val="0"/>
              </a:spcBef>
            </a:pPr>
            <a:r>
              <a:rPr lang="en-US" altLang="zh-CN" sz="3200" b="0" dirty="0" err="1"/>
              <a:t>struct</a:t>
            </a:r>
            <a:r>
              <a:rPr lang="en-US" altLang="zh-CN" sz="3200" b="0" dirty="0"/>
              <a:t> term</a:t>
            </a:r>
            <a:r>
              <a:rPr lang="en-US" altLang="zh-CN" sz="3200" b="0" dirty="0" smtClean="0"/>
              <a:t>{  //</a:t>
            </a:r>
            <a:r>
              <a:rPr lang="zh-CN" altLang="en-US" sz="3200" b="0" dirty="0" smtClean="0"/>
              <a:t>数据部分定义</a:t>
            </a:r>
            <a:endParaRPr lang="zh-CN" altLang="zh-CN" sz="3200" b="0" dirty="0"/>
          </a:p>
          <a:p>
            <a:pPr>
              <a:spcBef>
                <a:spcPts val="0"/>
              </a:spcBef>
            </a:pPr>
            <a:r>
              <a:rPr lang="en-US" altLang="zh-CN" sz="3200" b="0" dirty="0"/>
              <a:t>		double  </a:t>
            </a:r>
            <a:r>
              <a:rPr lang="en-US" altLang="zh-CN" sz="3200" b="0" dirty="0" err="1"/>
              <a:t>coef</a:t>
            </a:r>
            <a:r>
              <a:rPr lang="en-US" altLang="zh-CN" sz="3200" b="0" dirty="0"/>
              <a:t>;</a:t>
            </a:r>
            <a:endParaRPr lang="zh-CN" altLang="zh-CN" sz="3200" b="0" dirty="0"/>
          </a:p>
          <a:p>
            <a:pPr>
              <a:spcBef>
                <a:spcPts val="0"/>
              </a:spcBef>
            </a:pPr>
            <a:r>
              <a:rPr lang="en-US" altLang="zh-CN" sz="3200" b="0" dirty="0"/>
              <a:t>		</a:t>
            </a:r>
            <a:r>
              <a:rPr lang="en-US" altLang="zh-CN" sz="3200" b="0" dirty="0" err="1"/>
              <a:t>int</a:t>
            </a:r>
            <a:r>
              <a:rPr lang="en-US" altLang="zh-CN" sz="3200" b="0" dirty="0"/>
              <a:t>  </a:t>
            </a:r>
            <a:r>
              <a:rPr lang="en-US" altLang="zh-CN" sz="3200" b="0" dirty="0" err="1"/>
              <a:t>exp</a:t>
            </a:r>
            <a:r>
              <a:rPr lang="en-US" altLang="zh-CN" sz="3200" b="0" dirty="0"/>
              <a:t>;</a:t>
            </a:r>
            <a:endParaRPr lang="zh-CN" altLang="zh-CN" sz="3200" b="0" dirty="0"/>
          </a:p>
          <a:p>
            <a:pPr>
              <a:spcBef>
                <a:spcPts val="0"/>
              </a:spcBef>
            </a:pPr>
            <a:r>
              <a:rPr lang="en-US" altLang="zh-CN" sz="3200" b="0" dirty="0"/>
              <a:t>};</a:t>
            </a:r>
            <a:endParaRPr lang="zh-CN" altLang="zh-CN" sz="3200" b="0" dirty="0"/>
          </a:p>
          <a:p>
            <a:pPr>
              <a:spcBef>
                <a:spcPts val="0"/>
              </a:spcBef>
            </a:pPr>
            <a:r>
              <a:rPr lang="en-US" altLang="zh-CN" sz="3200" b="0" dirty="0" err="1"/>
              <a:t>struct</a:t>
            </a:r>
            <a:r>
              <a:rPr lang="en-US" altLang="zh-CN" sz="3200" b="0" dirty="0"/>
              <a:t> </a:t>
            </a:r>
            <a:r>
              <a:rPr lang="en-US" altLang="zh-CN" sz="3200" b="0" dirty="0" err="1"/>
              <a:t>PNode</a:t>
            </a:r>
            <a:r>
              <a:rPr lang="en-US" altLang="zh-CN" sz="3200" b="0" dirty="0" smtClean="0"/>
              <a:t>{    // </a:t>
            </a:r>
            <a:r>
              <a:rPr lang="zh-CN" altLang="en-US" sz="3200" b="0" dirty="0" smtClean="0"/>
              <a:t>链表结构定义</a:t>
            </a:r>
            <a:endParaRPr lang="zh-CN" altLang="zh-CN" sz="3200" b="0" dirty="0"/>
          </a:p>
          <a:p>
            <a:pPr>
              <a:spcBef>
                <a:spcPts val="0"/>
              </a:spcBef>
            </a:pPr>
            <a:r>
              <a:rPr lang="en-US" altLang="zh-CN" sz="3200" b="0" dirty="0"/>
              <a:t>		term data;</a:t>
            </a:r>
            <a:endParaRPr lang="zh-CN" altLang="zh-CN" sz="3200" b="0" dirty="0"/>
          </a:p>
          <a:p>
            <a:pPr>
              <a:spcBef>
                <a:spcPts val="0"/>
              </a:spcBef>
            </a:pPr>
            <a:r>
              <a:rPr lang="en-US" altLang="zh-CN" sz="3200" b="0" dirty="0"/>
              <a:t>		</a:t>
            </a:r>
            <a:r>
              <a:rPr lang="en-US" altLang="zh-CN" sz="3200" b="0" dirty="0" err="1"/>
              <a:t>PNode</a:t>
            </a:r>
            <a:r>
              <a:rPr lang="en-US" altLang="zh-CN" sz="3200" b="0" dirty="0"/>
              <a:t> *next;</a:t>
            </a:r>
            <a:endParaRPr lang="zh-CN" altLang="zh-CN" sz="3200" b="0" dirty="0"/>
          </a:p>
          <a:p>
            <a:pPr>
              <a:spcBef>
                <a:spcPts val="0"/>
              </a:spcBef>
            </a:pPr>
            <a:r>
              <a:rPr lang="en-US" altLang="zh-CN" sz="3200" b="0" dirty="0"/>
              <a:t>};</a:t>
            </a:r>
            <a:endParaRPr lang="zh-CN" altLang="zh-CN" sz="3200" b="0" dirty="0"/>
          </a:p>
          <a:p>
            <a:pPr>
              <a:spcBef>
                <a:spcPts val="0"/>
              </a:spcBef>
            </a:pPr>
            <a:r>
              <a:rPr lang="en-US" altLang="zh-CN" sz="3200" b="0" dirty="0"/>
              <a:t>class  Poly{</a:t>
            </a:r>
            <a:endParaRPr lang="zh-CN" altLang="zh-CN" sz="3200" b="0" dirty="0"/>
          </a:p>
          <a:p>
            <a:pPr>
              <a:spcBef>
                <a:spcPts val="0"/>
              </a:spcBef>
            </a:pPr>
            <a:r>
              <a:rPr lang="en-US" altLang="zh-CN" sz="3200" b="0" dirty="0" err="1"/>
              <a:t>PNode</a:t>
            </a:r>
            <a:r>
              <a:rPr lang="en-US" altLang="zh-CN" sz="3200" b="0" dirty="0"/>
              <a:t> * </a:t>
            </a:r>
            <a:r>
              <a:rPr lang="en-US" altLang="zh-CN" sz="3200" b="0" dirty="0" err="1"/>
              <a:t>phead</a:t>
            </a:r>
            <a:r>
              <a:rPr lang="en-US" altLang="zh-CN" sz="3200" b="0" dirty="0"/>
              <a:t>;</a:t>
            </a:r>
            <a:endParaRPr lang="zh-CN" altLang="zh-CN" sz="3200" b="0" dirty="0"/>
          </a:p>
          <a:p>
            <a:pPr>
              <a:spcBef>
                <a:spcPts val="0"/>
              </a:spcBef>
            </a:pPr>
            <a:r>
              <a:rPr lang="en-US" altLang="zh-CN" sz="3200" b="0" dirty="0"/>
              <a:t>public:</a:t>
            </a:r>
            <a:endParaRPr lang="zh-CN" altLang="zh-CN" sz="3200" b="0" dirty="0"/>
          </a:p>
          <a:p>
            <a:pPr>
              <a:spcBef>
                <a:spcPts val="0"/>
              </a:spcBef>
            </a:pPr>
            <a:r>
              <a:rPr lang="en-US" altLang="zh-CN" sz="3200" b="0" dirty="0"/>
              <a:t>		Poly(){</a:t>
            </a:r>
            <a:r>
              <a:rPr lang="en-US" altLang="zh-CN" sz="3200" b="0" dirty="0" err="1"/>
              <a:t>phead</a:t>
            </a:r>
            <a:r>
              <a:rPr lang="en-US" altLang="zh-CN" sz="3200" b="0" dirty="0"/>
              <a:t> = new </a:t>
            </a:r>
            <a:r>
              <a:rPr lang="en-US" altLang="zh-CN" sz="3200" b="0" dirty="0" err="1"/>
              <a:t>PNode</a:t>
            </a:r>
            <a:r>
              <a:rPr lang="en-US" altLang="zh-CN" sz="3200" b="0" dirty="0"/>
              <a:t>;  </a:t>
            </a:r>
            <a:r>
              <a:rPr lang="en-US" altLang="zh-CN" sz="3200" b="0" dirty="0" err="1"/>
              <a:t>phead</a:t>
            </a:r>
            <a:r>
              <a:rPr lang="en-US" altLang="zh-CN" sz="3200" b="0" dirty="0"/>
              <a:t>-&gt;next=NULL;}</a:t>
            </a:r>
            <a:endParaRPr lang="zh-CN" altLang="zh-CN" sz="3200" b="0" dirty="0"/>
          </a:p>
          <a:p>
            <a:pPr>
              <a:spcBef>
                <a:spcPts val="0"/>
              </a:spcBef>
            </a:pPr>
            <a:r>
              <a:rPr lang="en-US" altLang="zh-CN" sz="3200" b="0" dirty="0"/>
              <a:t>		~Poly(){delete </a:t>
            </a:r>
            <a:r>
              <a:rPr lang="en-US" altLang="zh-CN" sz="3200" b="0" dirty="0" err="1"/>
              <a:t>phead</a:t>
            </a:r>
            <a:r>
              <a:rPr lang="en-US" altLang="zh-CN" sz="3200" b="0" dirty="0"/>
              <a:t>;}</a:t>
            </a:r>
            <a:endParaRPr lang="zh-CN" altLang="zh-CN" sz="3200" b="0" dirty="0"/>
          </a:p>
          <a:p>
            <a:pPr>
              <a:spcBef>
                <a:spcPts val="0"/>
              </a:spcBef>
            </a:pPr>
            <a:r>
              <a:rPr lang="en-US" altLang="zh-CN" sz="3200" b="0" dirty="0"/>
              <a:t>		void clear(){</a:t>
            </a:r>
            <a:r>
              <a:rPr lang="en-US" altLang="zh-CN" sz="3200" b="0" dirty="0" err="1"/>
              <a:t>phead</a:t>
            </a:r>
            <a:r>
              <a:rPr lang="en-US" altLang="zh-CN" sz="3200" b="0" dirty="0"/>
              <a:t>-&gt;next =NULL;}</a:t>
            </a:r>
            <a:endParaRPr lang="zh-CN" altLang="zh-CN" sz="3200" b="0" dirty="0"/>
          </a:p>
          <a:p>
            <a:pPr>
              <a:spcBef>
                <a:spcPts val="0"/>
              </a:spcBef>
            </a:pPr>
            <a:r>
              <a:rPr lang="en-US" altLang="zh-CN" sz="3200" b="0" dirty="0"/>
              <a:t>		Poly </a:t>
            </a:r>
            <a:r>
              <a:rPr lang="en-US" altLang="zh-CN" sz="3200" b="0" dirty="0" err="1"/>
              <a:t>PolyAdd</a:t>
            </a:r>
            <a:r>
              <a:rPr lang="en-US" altLang="zh-CN" sz="3200" b="0" dirty="0"/>
              <a:t>(Poly </a:t>
            </a:r>
            <a:r>
              <a:rPr lang="en-US" altLang="zh-CN" sz="3200" b="0" dirty="0" err="1"/>
              <a:t>Pb</a:t>
            </a:r>
            <a:r>
              <a:rPr lang="en-US" altLang="zh-CN" sz="3200" b="0" dirty="0"/>
              <a:t>);</a:t>
            </a:r>
            <a:endParaRPr lang="zh-CN" altLang="zh-CN" sz="3200" b="0" dirty="0"/>
          </a:p>
          <a:p>
            <a:pPr>
              <a:spcBef>
                <a:spcPts val="0"/>
              </a:spcBef>
            </a:pPr>
            <a:r>
              <a:rPr lang="en-US" altLang="zh-CN" sz="3200" b="0" dirty="0"/>
              <a:t>		void print();</a:t>
            </a:r>
            <a:endParaRPr lang="zh-CN" altLang="zh-CN" sz="3200" b="0" dirty="0"/>
          </a:p>
          <a:p>
            <a:pPr>
              <a:spcBef>
                <a:spcPts val="0"/>
              </a:spcBef>
            </a:pPr>
            <a:r>
              <a:rPr lang="en-US" altLang="zh-CN" sz="3200" b="0" dirty="0" smtClean="0"/>
              <a:t>};</a:t>
            </a:r>
            <a:endParaRPr lang="zh-CN" altLang="zh-CN" sz="3200" b="0" dirty="0"/>
          </a:p>
        </p:txBody>
      </p:sp>
    </p:spTree>
    <p:extLst>
      <p:ext uri="{BB962C8B-B14F-4D97-AF65-F5344CB8AC3E}">
        <p14:creationId xmlns="" xmlns:p14="http://schemas.microsoft.com/office/powerpoint/2010/main" val="26918384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80920" cy="4752528"/>
          </a:xfrm>
        </p:spPr>
        <p:txBody>
          <a:bodyPr>
            <a:normAutofit/>
          </a:bodyPr>
          <a:lstStyle/>
          <a:p>
            <a:r>
              <a:rPr lang="zh-CN" altLang="en-US" sz="3200" dirty="0" smtClean="0">
                <a:latin typeface="楷体_GB2312" pitchFamily="49" charset="-122"/>
                <a:ea typeface="楷体_GB2312" pitchFamily="49" charset="-122"/>
              </a:rPr>
              <a:t>下面我们来看一个例子：</a:t>
            </a:r>
          </a:p>
          <a:p>
            <a:r>
              <a:rPr lang="zh-CN" altLang="en-US" sz="3200" dirty="0" smtClean="0">
                <a:latin typeface="楷体_GB2312" pitchFamily="49" charset="-122"/>
                <a:ea typeface="楷体_GB2312" pitchFamily="49" charset="-122"/>
              </a:rPr>
              <a:t> 设</a:t>
            </a:r>
            <a:r>
              <a:rPr lang="en-US" altLang="zh-CN" sz="3200" dirty="0" smtClean="0">
                <a:latin typeface="楷体_GB2312" pitchFamily="49" charset="-122"/>
                <a:ea typeface="楷体_GB2312" pitchFamily="49" charset="-122"/>
              </a:rPr>
              <a:t>C(x)=A(x)+B(x)</a:t>
            </a:r>
          </a:p>
          <a:p>
            <a:r>
              <a:rPr lang="en-US" altLang="zh-CN" sz="3200" dirty="0" smtClean="0">
                <a:latin typeface="楷体_GB2312" pitchFamily="49" charset="-122"/>
                <a:ea typeface="楷体_GB2312" pitchFamily="49" charset="-122"/>
              </a:rPr>
              <a:t>    </a:t>
            </a:r>
            <a:r>
              <a:rPr lang="zh-CN" altLang="en-US" sz="3200" dirty="0" smtClean="0">
                <a:latin typeface="楷体_GB2312" pitchFamily="49" charset="-122"/>
                <a:ea typeface="楷体_GB2312" pitchFamily="49" charset="-122"/>
              </a:rPr>
              <a:t>其中：</a:t>
            </a:r>
            <a:r>
              <a:rPr lang="en-US" altLang="zh-CN" sz="3200" dirty="0" smtClean="0">
                <a:latin typeface="楷体_GB2312" pitchFamily="49" charset="-122"/>
                <a:ea typeface="楷体_GB2312" pitchFamily="49" charset="-122"/>
              </a:rPr>
              <a:t>A(x)=5+4x-8x</a:t>
            </a:r>
            <a:r>
              <a:rPr lang="en-US" altLang="zh-CN" sz="3200" baseline="30000" dirty="0" smtClean="0">
                <a:latin typeface="楷体_GB2312" pitchFamily="49" charset="-122"/>
                <a:ea typeface="楷体_GB2312" pitchFamily="49" charset="-122"/>
              </a:rPr>
              <a:t>8</a:t>
            </a:r>
            <a:r>
              <a:rPr lang="en-US" altLang="zh-CN" sz="3200" dirty="0" smtClean="0">
                <a:latin typeface="楷体_GB2312" pitchFamily="49" charset="-122"/>
                <a:ea typeface="楷体_GB2312" pitchFamily="49" charset="-122"/>
              </a:rPr>
              <a:t>+16x</a:t>
            </a:r>
            <a:r>
              <a:rPr lang="en-US" altLang="zh-CN" sz="3200" baseline="30000" dirty="0" smtClean="0">
                <a:latin typeface="楷体_GB2312" pitchFamily="49" charset="-122"/>
                <a:ea typeface="楷体_GB2312" pitchFamily="49" charset="-122"/>
              </a:rPr>
              <a:t>12</a:t>
            </a:r>
            <a:r>
              <a:rPr lang="en-US" altLang="zh-CN" sz="3200" dirty="0" smtClean="0">
                <a:latin typeface="楷体_GB2312" pitchFamily="49" charset="-122"/>
                <a:ea typeface="楷体_GB2312" pitchFamily="49" charset="-122"/>
              </a:rPr>
              <a:t>+7x</a:t>
            </a:r>
            <a:r>
              <a:rPr lang="en-US" altLang="zh-CN" sz="3200" baseline="30000" dirty="0" smtClean="0">
                <a:latin typeface="楷体_GB2312" pitchFamily="49" charset="-122"/>
                <a:ea typeface="楷体_GB2312" pitchFamily="49" charset="-122"/>
              </a:rPr>
              <a:t>19</a:t>
            </a:r>
          </a:p>
          <a:p>
            <a:r>
              <a:rPr lang="en-US" altLang="zh-CN" sz="3200" dirty="0" smtClean="0">
                <a:latin typeface="楷体_GB2312" pitchFamily="49" charset="-122"/>
                <a:ea typeface="楷体_GB2312" pitchFamily="49" charset="-122"/>
              </a:rPr>
              <a:t>          B(x)=6x</a:t>
            </a:r>
            <a:r>
              <a:rPr lang="en-US" altLang="zh-CN" sz="3200" baseline="30000" dirty="0" smtClean="0">
                <a:latin typeface="楷体_GB2312" pitchFamily="49" charset="-122"/>
                <a:ea typeface="楷体_GB2312" pitchFamily="49" charset="-122"/>
              </a:rPr>
              <a:t>2</a:t>
            </a:r>
            <a:r>
              <a:rPr lang="en-US" altLang="zh-CN" sz="3200" dirty="0" smtClean="0">
                <a:latin typeface="楷体_GB2312" pitchFamily="49" charset="-122"/>
                <a:ea typeface="楷体_GB2312" pitchFamily="49" charset="-122"/>
              </a:rPr>
              <a:t>+24x</a:t>
            </a:r>
            <a:r>
              <a:rPr lang="en-US" altLang="zh-CN" sz="3200" baseline="30000" dirty="0" smtClean="0">
                <a:latin typeface="楷体_GB2312" pitchFamily="49" charset="-122"/>
                <a:ea typeface="楷体_GB2312" pitchFamily="49" charset="-122"/>
              </a:rPr>
              <a:t>8</a:t>
            </a:r>
            <a:r>
              <a:rPr lang="en-US" altLang="zh-CN" sz="3200" dirty="0" smtClean="0">
                <a:latin typeface="楷体_GB2312" pitchFamily="49" charset="-122"/>
                <a:ea typeface="楷体_GB2312" pitchFamily="49" charset="-122"/>
              </a:rPr>
              <a:t>-6x</a:t>
            </a:r>
            <a:r>
              <a:rPr lang="en-US" altLang="zh-CN" sz="3200" baseline="30000" dirty="0" smtClean="0">
                <a:latin typeface="楷体_GB2312" pitchFamily="49" charset="-122"/>
                <a:ea typeface="楷体_GB2312" pitchFamily="49" charset="-122"/>
              </a:rPr>
              <a:t>12</a:t>
            </a:r>
          </a:p>
          <a:p>
            <a:pPr algn="just"/>
            <a:r>
              <a:rPr lang="en-US" altLang="zh-CN" sz="3200" dirty="0" smtClean="0">
                <a:latin typeface="楷体_GB2312" pitchFamily="49" charset="-122"/>
                <a:ea typeface="楷体_GB2312" pitchFamily="49" charset="-122"/>
              </a:rPr>
              <a:t> </a:t>
            </a:r>
            <a:r>
              <a:rPr lang="zh-CN" altLang="en-US" sz="3200" dirty="0" smtClean="0">
                <a:latin typeface="楷体_GB2312" pitchFamily="49" charset="-122"/>
                <a:ea typeface="楷体_GB2312" pitchFamily="49" charset="-122"/>
              </a:rPr>
              <a:t>假设：</a:t>
            </a:r>
            <a:r>
              <a:rPr lang="en-US" altLang="zh-CN" sz="2800" dirty="0" smtClean="0">
                <a:latin typeface="楷体_GB2312" pitchFamily="49" charset="-122"/>
                <a:ea typeface="楷体_GB2312" pitchFamily="49" charset="-122"/>
              </a:rPr>
              <a:t>pa</a:t>
            </a:r>
            <a:r>
              <a:rPr lang="zh-CN" altLang="en-US" sz="2800" dirty="0" smtClean="0">
                <a:latin typeface="楷体_GB2312" pitchFamily="49" charset="-122"/>
                <a:ea typeface="楷体_GB2312" pitchFamily="49" charset="-122"/>
              </a:rPr>
              <a:t>是一元多项式</a:t>
            </a:r>
            <a:r>
              <a:rPr lang="en-US" altLang="zh-CN" sz="2800" dirty="0" smtClean="0">
                <a:latin typeface="楷体_GB2312" pitchFamily="49" charset="-122"/>
                <a:ea typeface="楷体_GB2312" pitchFamily="49" charset="-122"/>
              </a:rPr>
              <a:t>A(x)</a:t>
            </a:r>
            <a:r>
              <a:rPr lang="zh-CN" altLang="en-US" sz="2800" dirty="0" smtClean="0">
                <a:latin typeface="楷体_GB2312" pitchFamily="49" charset="-122"/>
                <a:ea typeface="楷体_GB2312" pitchFamily="49" charset="-122"/>
              </a:rPr>
              <a:t>单链表的头指针；</a:t>
            </a:r>
          </a:p>
          <a:p>
            <a:pPr algn="just"/>
            <a:r>
              <a:rPr lang="zh-CN" altLang="en-US" sz="2800" dirty="0" smtClean="0">
                <a:latin typeface="楷体_GB2312" pitchFamily="49" charset="-122"/>
                <a:ea typeface="楷体_GB2312" pitchFamily="49" charset="-122"/>
              </a:rPr>
              <a:t>        </a:t>
            </a:r>
            <a:r>
              <a:rPr lang="en-US" altLang="zh-CN" sz="2800" dirty="0" err="1" smtClean="0">
                <a:latin typeface="楷体_GB2312" pitchFamily="49" charset="-122"/>
                <a:ea typeface="楷体_GB2312" pitchFamily="49" charset="-122"/>
              </a:rPr>
              <a:t>pb</a:t>
            </a:r>
            <a:r>
              <a:rPr lang="zh-CN" altLang="en-US" sz="2800" dirty="0" smtClean="0">
                <a:latin typeface="楷体_GB2312" pitchFamily="49" charset="-122"/>
                <a:ea typeface="楷体_GB2312" pitchFamily="49" charset="-122"/>
              </a:rPr>
              <a:t>是一元多项式</a:t>
            </a:r>
            <a:r>
              <a:rPr lang="en-US" altLang="zh-CN" sz="2800" dirty="0" smtClean="0">
                <a:latin typeface="楷体_GB2312" pitchFamily="49" charset="-122"/>
                <a:ea typeface="楷体_GB2312" pitchFamily="49" charset="-122"/>
              </a:rPr>
              <a:t>B(x)</a:t>
            </a:r>
            <a:r>
              <a:rPr lang="zh-CN" altLang="en-US" sz="2800" dirty="0" smtClean="0">
                <a:latin typeface="楷体_GB2312" pitchFamily="49" charset="-122"/>
                <a:ea typeface="楷体_GB2312" pitchFamily="49" charset="-122"/>
              </a:rPr>
              <a:t>单链表的头指针；</a:t>
            </a:r>
          </a:p>
          <a:p>
            <a:r>
              <a:rPr lang="zh-CN" altLang="en-US" sz="2800" dirty="0" smtClean="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pc</a:t>
            </a:r>
            <a:r>
              <a:rPr lang="zh-CN" altLang="en-US" sz="2800" dirty="0" smtClean="0">
                <a:latin typeface="楷体_GB2312" pitchFamily="49" charset="-122"/>
                <a:ea typeface="楷体_GB2312" pitchFamily="49" charset="-122"/>
              </a:rPr>
              <a:t>是一元多项式</a:t>
            </a:r>
            <a:r>
              <a:rPr lang="en-US" altLang="zh-CN" sz="2800" dirty="0" smtClean="0">
                <a:latin typeface="楷体_GB2312" pitchFamily="49" charset="-122"/>
                <a:ea typeface="楷体_GB2312" pitchFamily="49" charset="-122"/>
              </a:rPr>
              <a:t>C(x)</a:t>
            </a:r>
            <a:r>
              <a:rPr lang="zh-CN" altLang="en-US" sz="2800" dirty="0" smtClean="0">
                <a:latin typeface="楷体_GB2312" pitchFamily="49" charset="-122"/>
                <a:ea typeface="楷体_GB2312" pitchFamily="49" charset="-122"/>
              </a:rPr>
              <a:t>单链表的头指针。 </a:t>
            </a:r>
            <a:endParaRPr lang="zh-CN" altLang="en-US" sz="2800" dirty="0">
              <a:latin typeface="楷体_GB2312" pitchFamily="49" charset="-122"/>
              <a:ea typeface="楷体_GB2312" pitchFamily="49" charset="-122"/>
            </a:endParaRPr>
          </a:p>
        </p:txBody>
      </p:sp>
    </p:spTree>
    <p:extLst>
      <p:ext uri="{BB962C8B-B14F-4D97-AF65-F5344CB8AC3E}">
        <p14:creationId xmlns="" xmlns:p14="http://schemas.microsoft.com/office/powerpoint/2010/main" val="26918384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p:nvPr>
        </p:nvSpPr>
        <p:spPr>
          <a:xfrm>
            <a:off x="785786" y="642918"/>
            <a:ext cx="7606058" cy="914400"/>
          </a:xfrm>
        </p:spPr>
        <p:txBody>
          <a:bodyPr>
            <a:normAutofit/>
          </a:bodyPr>
          <a:lstStyle/>
          <a:p>
            <a:pPr>
              <a:buFontTx/>
              <a:buNone/>
            </a:pPr>
            <a:r>
              <a:rPr lang="zh-CN" altLang="en-US" sz="1600" dirty="0" smtClean="0">
                <a:effectLst/>
              </a:rPr>
              <a:t>下</a:t>
            </a:r>
            <a:r>
              <a:rPr lang="zh-CN" altLang="en-US" sz="1600" dirty="0">
                <a:effectLst/>
              </a:rPr>
              <a:t>图表示的是多项式</a:t>
            </a:r>
            <a:r>
              <a:rPr lang="en-US" altLang="zh-CN" sz="1600" dirty="0">
                <a:effectLst/>
              </a:rPr>
              <a:t>A(x)</a:t>
            </a:r>
            <a:r>
              <a:rPr lang="zh-CN" altLang="en-US" sz="1600" dirty="0">
                <a:effectLst/>
              </a:rPr>
              <a:t>和</a:t>
            </a:r>
            <a:r>
              <a:rPr lang="en-US" altLang="zh-CN" sz="1600" dirty="0">
                <a:effectLst/>
              </a:rPr>
              <a:t>B(x)</a:t>
            </a:r>
            <a:r>
              <a:rPr lang="zh-CN" altLang="en-US" sz="1600" dirty="0">
                <a:effectLst/>
              </a:rPr>
              <a:t>的线性链表，图中每一个结点表示了多项式的一项。 </a:t>
            </a:r>
          </a:p>
        </p:txBody>
      </p:sp>
      <p:grpSp>
        <p:nvGrpSpPr>
          <p:cNvPr id="5" name="Group 59"/>
          <p:cNvGrpSpPr>
            <a:grpSpLocks/>
          </p:cNvGrpSpPr>
          <p:nvPr/>
        </p:nvGrpSpPr>
        <p:grpSpPr bwMode="auto">
          <a:xfrm>
            <a:off x="780728" y="1687488"/>
            <a:ext cx="7620000" cy="1741488"/>
            <a:chOff x="480" y="1584"/>
            <a:chExt cx="4800" cy="1097"/>
          </a:xfrm>
        </p:grpSpPr>
        <p:sp>
          <p:nvSpPr>
            <p:cNvPr id="6" name="Rectangle 4"/>
            <p:cNvSpPr>
              <a:spLocks noChangeArrowheads="1"/>
            </p:cNvSpPr>
            <p:nvPr/>
          </p:nvSpPr>
          <p:spPr bwMode="auto">
            <a:xfrm>
              <a:off x="480" y="1584"/>
              <a:ext cx="262" cy="335"/>
            </a:xfrm>
            <a:prstGeom prst="rect">
              <a:avLst/>
            </a:prstGeom>
            <a:noFill/>
            <a:ln w="9525">
              <a:no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pa</a:t>
              </a:r>
            </a:p>
          </p:txBody>
        </p:sp>
        <p:sp>
          <p:nvSpPr>
            <p:cNvPr id="7" name="Rectangle 5"/>
            <p:cNvSpPr>
              <a:spLocks noChangeArrowheads="1"/>
            </p:cNvSpPr>
            <p:nvPr/>
          </p:nvSpPr>
          <p:spPr bwMode="auto">
            <a:xfrm>
              <a:off x="1615"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5</a:t>
              </a:r>
            </a:p>
          </p:txBody>
        </p:sp>
        <p:sp>
          <p:nvSpPr>
            <p:cNvPr id="8" name="Rectangle 6"/>
            <p:cNvSpPr>
              <a:spLocks noChangeArrowheads="1"/>
            </p:cNvSpPr>
            <p:nvPr/>
          </p:nvSpPr>
          <p:spPr bwMode="auto">
            <a:xfrm>
              <a:off x="1824"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0</a:t>
              </a:r>
            </a:p>
          </p:txBody>
        </p:sp>
        <p:sp>
          <p:nvSpPr>
            <p:cNvPr id="9" name="Rectangle 7"/>
            <p:cNvSpPr>
              <a:spLocks noChangeArrowheads="1"/>
            </p:cNvSpPr>
            <p:nvPr/>
          </p:nvSpPr>
          <p:spPr bwMode="auto">
            <a:xfrm>
              <a:off x="2033" y="1661"/>
              <a:ext cx="210"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0" name="Rectangle 8"/>
            <p:cNvSpPr>
              <a:spLocks noChangeArrowheads="1"/>
            </p:cNvSpPr>
            <p:nvPr/>
          </p:nvSpPr>
          <p:spPr bwMode="auto">
            <a:xfrm>
              <a:off x="2417" y="1661"/>
              <a:ext cx="210"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4</a:t>
              </a:r>
            </a:p>
          </p:txBody>
        </p:sp>
        <p:sp>
          <p:nvSpPr>
            <p:cNvPr id="11" name="Rectangle 9"/>
            <p:cNvSpPr>
              <a:spLocks noChangeArrowheads="1"/>
            </p:cNvSpPr>
            <p:nvPr/>
          </p:nvSpPr>
          <p:spPr bwMode="auto">
            <a:xfrm>
              <a:off x="2627"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a:t>
              </a:r>
            </a:p>
          </p:txBody>
        </p:sp>
        <p:sp>
          <p:nvSpPr>
            <p:cNvPr id="12" name="Rectangle 10"/>
            <p:cNvSpPr>
              <a:spLocks noChangeArrowheads="1"/>
            </p:cNvSpPr>
            <p:nvPr/>
          </p:nvSpPr>
          <p:spPr bwMode="auto">
            <a:xfrm>
              <a:off x="2836" y="1661"/>
              <a:ext cx="210"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3" name="Rectangle 11"/>
            <p:cNvSpPr>
              <a:spLocks noChangeArrowheads="1"/>
            </p:cNvSpPr>
            <p:nvPr/>
          </p:nvSpPr>
          <p:spPr bwMode="auto">
            <a:xfrm>
              <a:off x="3168"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-8</a:t>
              </a:r>
            </a:p>
          </p:txBody>
        </p:sp>
        <p:sp>
          <p:nvSpPr>
            <p:cNvPr id="14" name="Rectangle 12"/>
            <p:cNvSpPr>
              <a:spLocks noChangeArrowheads="1"/>
            </p:cNvSpPr>
            <p:nvPr/>
          </p:nvSpPr>
          <p:spPr bwMode="auto">
            <a:xfrm>
              <a:off x="3377" y="1661"/>
              <a:ext cx="210"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8</a:t>
              </a:r>
            </a:p>
          </p:txBody>
        </p:sp>
        <p:sp>
          <p:nvSpPr>
            <p:cNvPr id="15" name="Rectangle 13"/>
            <p:cNvSpPr>
              <a:spLocks noChangeArrowheads="1"/>
            </p:cNvSpPr>
            <p:nvPr/>
          </p:nvSpPr>
          <p:spPr bwMode="auto">
            <a:xfrm>
              <a:off x="3587" y="1661"/>
              <a:ext cx="209"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6" name="Rectangle 14"/>
            <p:cNvSpPr>
              <a:spLocks noChangeArrowheads="1"/>
            </p:cNvSpPr>
            <p:nvPr/>
          </p:nvSpPr>
          <p:spPr bwMode="auto">
            <a:xfrm>
              <a:off x="3919"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6</a:t>
              </a:r>
            </a:p>
          </p:txBody>
        </p:sp>
        <p:sp>
          <p:nvSpPr>
            <p:cNvPr id="17" name="Rectangle 15"/>
            <p:cNvSpPr>
              <a:spLocks noChangeArrowheads="1"/>
            </p:cNvSpPr>
            <p:nvPr/>
          </p:nvSpPr>
          <p:spPr bwMode="auto">
            <a:xfrm>
              <a:off x="4128"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12</a:t>
              </a:r>
            </a:p>
          </p:txBody>
        </p:sp>
        <p:sp>
          <p:nvSpPr>
            <p:cNvPr id="18" name="Rectangle 16"/>
            <p:cNvSpPr>
              <a:spLocks noChangeArrowheads="1"/>
            </p:cNvSpPr>
            <p:nvPr/>
          </p:nvSpPr>
          <p:spPr bwMode="auto">
            <a:xfrm>
              <a:off x="4337" y="1661"/>
              <a:ext cx="210"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9" name="Rectangle 17"/>
            <p:cNvSpPr>
              <a:spLocks noChangeArrowheads="1"/>
            </p:cNvSpPr>
            <p:nvPr/>
          </p:nvSpPr>
          <p:spPr bwMode="auto">
            <a:xfrm>
              <a:off x="4652"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7</a:t>
              </a:r>
            </a:p>
          </p:txBody>
        </p:sp>
        <p:sp>
          <p:nvSpPr>
            <p:cNvPr id="20" name="Rectangle 18"/>
            <p:cNvSpPr>
              <a:spLocks noChangeArrowheads="1"/>
            </p:cNvSpPr>
            <p:nvPr/>
          </p:nvSpPr>
          <p:spPr bwMode="auto">
            <a:xfrm>
              <a:off x="4861" y="1661"/>
              <a:ext cx="210"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19</a:t>
              </a:r>
            </a:p>
          </p:txBody>
        </p:sp>
        <p:sp>
          <p:nvSpPr>
            <p:cNvPr id="21" name="Rectangle 19"/>
            <p:cNvSpPr>
              <a:spLocks noChangeArrowheads="1"/>
            </p:cNvSpPr>
            <p:nvPr/>
          </p:nvSpPr>
          <p:spPr bwMode="auto">
            <a:xfrm>
              <a:off x="5071" y="1661"/>
              <a:ext cx="209" cy="260"/>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22" name="Rectangle 20"/>
            <p:cNvSpPr>
              <a:spLocks noChangeArrowheads="1"/>
            </p:cNvSpPr>
            <p:nvPr/>
          </p:nvSpPr>
          <p:spPr bwMode="auto">
            <a:xfrm>
              <a:off x="847" y="1661"/>
              <a:ext cx="209"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23" name="Rectangle 21"/>
            <p:cNvSpPr>
              <a:spLocks noChangeArrowheads="1"/>
            </p:cNvSpPr>
            <p:nvPr/>
          </p:nvSpPr>
          <p:spPr bwMode="auto">
            <a:xfrm>
              <a:off x="1056" y="1661"/>
              <a:ext cx="209"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24" name="Rectangle 22"/>
            <p:cNvSpPr>
              <a:spLocks noChangeArrowheads="1"/>
            </p:cNvSpPr>
            <p:nvPr/>
          </p:nvSpPr>
          <p:spPr bwMode="auto">
            <a:xfrm>
              <a:off x="1265" y="1661"/>
              <a:ext cx="210" cy="260"/>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25" name="Line 23"/>
            <p:cNvSpPr>
              <a:spLocks noChangeShapeType="1"/>
            </p:cNvSpPr>
            <p:nvPr/>
          </p:nvSpPr>
          <p:spPr bwMode="auto">
            <a:xfrm flipH="1">
              <a:off x="829" y="1661"/>
              <a:ext cx="105" cy="131"/>
            </a:xfrm>
            <a:prstGeom prst="line">
              <a:avLst/>
            </a:prstGeom>
            <a:noFill/>
            <a:ln w="9525">
              <a:solidFill>
                <a:schemeClr val="tx1"/>
              </a:solidFill>
              <a:round/>
              <a:headEnd/>
              <a:tailEnd/>
            </a:ln>
          </p:spPr>
          <p:txBody>
            <a:bodyPr/>
            <a:lstStyle/>
            <a:p>
              <a:endParaRPr lang="zh-CN" altLang="en-US"/>
            </a:p>
          </p:txBody>
        </p:sp>
        <p:sp>
          <p:nvSpPr>
            <p:cNvPr id="26" name="Line 24"/>
            <p:cNvSpPr>
              <a:spLocks noChangeShapeType="1"/>
            </p:cNvSpPr>
            <p:nvPr/>
          </p:nvSpPr>
          <p:spPr bwMode="auto">
            <a:xfrm flipH="1">
              <a:off x="864" y="1661"/>
              <a:ext cx="122" cy="131"/>
            </a:xfrm>
            <a:prstGeom prst="line">
              <a:avLst/>
            </a:prstGeom>
            <a:noFill/>
            <a:ln w="9525">
              <a:solidFill>
                <a:schemeClr val="tx1"/>
              </a:solidFill>
              <a:round/>
              <a:headEnd/>
              <a:tailEnd/>
            </a:ln>
          </p:spPr>
          <p:txBody>
            <a:bodyPr/>
            <a:lstStyle/>
            <a:p>
              <a:endParaRPr lang="zh-CN" altLang="en-US"/>
            </a:p>
          </p:txBody>
        </p:sp>
        <p:sp>
          <p:nvSpPr>
            <p:cNvPr id="27" name="Line 25"/>
            <p:cNvSpPr>
              <a:spLocks noChangeShapeType="1"/>
            </p:cNvSpPr>
            <p:nvPr/>
          </p:nvSpPr>
          <p:spPr bwMode="auto">
            <a:xfrm flipH="1">
              <a:off x="829" y="1661"/>
              <a:ext cx="210" cy="260"/>
            </a:xfrm>
            <a:prstGeom prst="line">
              <a:avLst/>
            </a:prstGeom>
            <a:noFill/>
            <a:ln w="9525">
              <a:solidFill>
                <a:schemeClr val="tx1"/>
              </a:solidFill>
              <a:round/>
              <a:headEnd/>
              <a:tailEnd/>
            </a:ln>
          </p:spPr>
          <p:txBody>
            <a:bodyPr/>
            <a:lstStyle/>
            <a:p>
              <a:endParaRPr lang="zh-CN" altLang="en-US"/>
            </a:p>
          </p:txBody>
        </p:sp>
        <p:sp>
          <p:nvSpPr>
            <p:cNvPr id="28" name="Line 26"/>
            <p:cNvSpPr>
              <a:spLocks noChangeShapeType="1"/>
            </p:cNvSpPr>
            <p:nvPr/>
          </p:nvSpPr>
          <p:spPr bwMode="auto">
            <a:xfrm flipH="1">
              <a:off x="969" y="1792"/>
              <a:ext cx="87" cy="129"/>
            </a:xfrm>
            <a:prstGeom prst="line">
              <a:avLst/>
            </a:prstGeom>
            <a:noFill/>
            <a:ln w="9525">
              <a:solidFill>
                <a:schemeClr val="tx1"/>
              </a:solidFill>
              <a:round/>
              <a:headEnd/>
              <a:tailEnd/>
            </a:ln>
          </p:spPr>
          <p:txBody>
            <a:bodyPr/>
            <a:lstStyle/>
            <a:p>
              <a:endParaRPr lang="zh-CN" altLang="en-US"/>
            </a:p>
          </p:txBody>
        </p:sp>
        <p:sp>
          <p:nvSpPr>
            <p:cNvPr id="29" name="Line 27"/>
            <p:cNvSpPr>
              <a:spLocks noChangeShapeType="1"/>
            </p:cNvSpPr>
            <p:nvPr/>
          </p:nvSpPr>
          <p:spPr bwMode="auto">
            <a:xfrm flipH="1">
              <a:off x="916" y="1792"/>
              <a:ext cx="123" cy="129"/>
            </a:xfrm>
            <a:prstGeom prst="line">
              <a:avLst/>
            </a:prstGeom>
            <a:noFill/>
            <a:ln w="9525">
              <a:solidFill>
                <a:schemeClr val="tx1"/>
              </a:solidFill>
              <a:round/>
              <a:headEnd/>
              <a:tailEnd/>
            </a:ln>
          </p:spPr>
          <p:txBody>
            <a:bodyPr/>
            <a:lstStyle/>
            <a:p>
              <a:endParaRPr lang="zh-CN" altLang="en-US"/>
            </a:p>
          </p:txBody>
        </p:sp>
        <p:sp>
          <p:nvSpPr>
            <p:cNvPr id="30" name="Line 28"/>
            <p:cNvSpPr>
              <a:spLocks noChangeShapeType="1"/>
            </p:cNvSpPr>
            <p:nvPr/>
          </p:nvSpPr>
          <p:spPr bwMode="auto">
            <a:xfrm flipH="1">
              <a:off x="934" y="1792"/>
              <a:ext cx="105" cy="0"/>
            </a:xfrm>
            <a:prstGeom prst="line">
              <a:avLst/>
            </a:prstGeom>
            <a:noFill/>
            <a:ln w="9525">
              <a:solidFill>
                <a:schemeClr val="tx1"/>
              </a:solidFill>
              <a:round/>
              <a:headEnd/>
              <a:tailEnd/>
            </a:ln>
          </p:spPr>
          <p:txBody>
            <a:bodyPr/>
            <a:lstStyle/>
            <a:p>
              <a:endParaRPr lang="zh-CN" altLang="en-US"/>
            </a:p>
          </p:txBody>
        </p:sp>
        <p:sp>
          <p:nvSpPr>
            <p:cNvPr id="31" name="Line 29"/>
            <p:cNvSpPr>
              <a:spLocks noChangeShapeType="1"/>
            </p:cNvSpPr>
            <p:nvPr/>
          </p:nvSpPr>
          <p:spPr bwMode="auto">
            <a:xfrm>
              <a:off x="1405" y="1791"/>
              <a:ext cx="192" cy="0"/>
            </a:xfrm>
            <a:prstGeom prst="line">
              <a:avLst/>
            </a:prstGeom>
            <a:noFill/>
            <a:ln w="9525">
              <a:solidFill>
                <a:schemeClr val="tx1"/>
              </a:solidFill>
              <a:round/>
              <a:headEnd/>
              <a:tailEnd type="triangle" w="sm" len="sm"/>
            </a:ln>
          </p:spPr>
          <p:txBody>
            <a:bodyPr/>
            <a:lstStyle/>
            <a:p>
              <a:endParaRPr lang="zh-CN" altLang="en-US"/>
            </a:p>
          </p:txBody>
        </p:sp>
        <p:sp>
          <p:nvSpPr>
            <p:cNvPr id="32" name="Line 30"/>
            <p:cNvSpPr>
              <a:spLocks noChangeShapeType="1"/>
            </p:cNvSpPr>
            <p:nvPr/>
          </p:nvSpPr>
          <p:spPr bwMode="auto">
            <a:xfrm>
              <a:off x="2191" y="1791"/>
              <a:ext cx="244" cy="0"/>
            </a:xfrm>
            <a:prstGeom prst="line">
              <a:avLst/>
            </a:prstGeom>
            <a:noFill/>
            <a:ln w="9525">
              <a:solidFill>
                <a:schemeClr val="tx1"/>
              </a:solidFill>
              <a:round/>
              <a:headEnd/>
              <a:tailEnd type="triangle" w="sm" len="sm"/>
            </a:ln>
          </p:spPr>
          <p:txBody>
            <a:bodyPr/>
            <a:lstStyle/>
            <a:p>
              <a:endParaRPr lang="zh-CN" altLang="en-US"/>
            </a:p>
          </p:txBody>
        </p:sp>
        <p:sp>
          <p:nvSpPr>
            <p:cNvPr id="33" name="Line 31"/>
            <p:cNvSpPr>
              <a:spLocks noChangeShapeType="1"/>
            </p:cNvSpPr>
            <p:nvPr/>
          </p:nvSpPr>
          <p:spPr bwMode="auto">
            <a:xfrm>
              <a:off x="2941" y="1791"/>
              <a:ext cx="262" cy="0"/>
            </a:xfrm>
            <a:prstGeom prst="line">
              <a:avLst/>
            </a:prstGeom>
            <a:noFill/>
            <a:ln w="9525">
              <a:solidFill>
                <a:schemeClr val="tx1"/>
              </a:solidFill>
              <a:round/>
              <a:headEnd/>
              <a:tailEnd type="triangle" w="sm" len="sm"/>
            </a:ln>
          </p:spPr>
          <p:txBody>
            <a:bodyPr/>
            <a:lstStyle/>
            <a:p>
              <a:endParaRPr lang="zh-CN" altLang="en-US"/>
            </a:p>
          </p:txBody>
        </p:sp>
        <p:sp>
          <p:nvSpPr>
            <p:cNvPr id="34" name="Line 32"/>
            <p:cNvSpPr>
              <a:spLocks noChangeShapeType="1"/>
            </p:cNvSpPr>
            <p:nvPr/>
          </p:nvSpPr>
          <p:spPr bwMode="auto">
            <a:xfrm>
              <a:off x="3692" y="1791"/>
              <a:ext cx="227" cy="0"/>
            </a:xfrm>
            <a:prstGeom prst="line">
              <a:avLst/>
            </a:prstGeom>
            <a:noFill/>
            <a:ln w="9525">
              <a:solidFill>
                <a:schemeClr val="tx1"/>
              </a:solidFill>
              <a:round/>
              <a:headEnd/>
              <a:tailEnd type="triangle" w="sm" len="sm"/>
            </a:ln>
          </p:spPr>
          <p:txBody>
            <a:bodyPr/>
            <a:lstStyle/>
            <a:p>
              <a:endParaRPr lang="zh-CN" altLang="en-US"/>
            </a:p>
          </p:txBody>
        </p:sp>
        <p:sp>
          <p:nvSpPr>
            <p:cNvPr id="35" name="Line 33"/>
            <p:cNvSpPr>
              <a:spLocks noChangeShapeType="1"/>
            </p:cNvSpPr>
            <p:nvPr/>
          </p:nvSpPr>
          <p:spPr bwMode="auto">
            <a:xfrm>
              <a:off x="4477" y="1791"/>
              <a:ext cx="192" cy="0"/>
            </a:xfrm>
            <a:prstGeom prst="line">
              <a:avLst/>
            </a:prstGeom>
            <a:noFill/>
            <a:ln w="9525">
              <a:solidFill>
                <a:schemeClr val="tx1"/>
              </a:solidFill>
              <a:round/>
              <a:headEnd/>
              <a:tailEnd type="triangle" w="sm" len="sm"/>
            </a:ln>
          </p:spPr>
          <p:txBody>
            <a:bodyPr/>
            <a:lstStyle/>
            <a:p>
              <a:endParaRPr lang="zh-CN" altLang="en-US"/>
            </a:p>
          </p:txBody>
        </p:sp>
        <p:sp>
          <p:nvSpPr>
            <p:cNvPr id="36" name="Line 34"/>
            <p:cNvSpPr>
              <a:spLocks noChangeShapeType="1"/>
            </p:cNvSpPr>
            <p:nvPr/>
          </p:nvSpPr>
          <p:spPr bwMode="auto">
            <a:xfrm>
              <a:off x="515" y="1715"/>
              <a:ext cx="297" cy="130"/>
            </a:xfrm>
            <a:prstGeom prst="line">
              <a:avLst/>
            </a:prstGeom>
            <a:noFill/>
            <a:ln w="9525">
              <a:solidFill>
                <a:schemeClr val="tx1"/>
              </a:solidFill>
              <a:round/>
              <a:headEnd/>
              <a:tailEnd type="triangle" w="sm" len="sm"/>
            </a:ln>
          </p:spPr>
          <p:txBody>
            <a:bodyPr/>
            <a:lstStyle/>
            <a:p>
              <a:endParaRPr lang="zh-CN" altLang="en-US"/>
            </a:p>
          </p:txBody>
        </p:sp>
        <p:sp>
          <p:nvSpPr>
            <p:cNvPr id="37" name="Rectangle 35"/>
            <p:cNvSpPr>
              <a:spLocks noChangeArrowheads="1"/>
            </p:cNvSpPr>
            <p:nvPr/>
          </p:nvSpPr>
          <p:spPr bwMode="auto">
            <a:xfrm>
              <a:off x="515" y="1975"/>
              <a:ext cx="209" cy="279"/>
            </a:xfrm>
            <a:prstGeom prst="rect">
              <a:avLst/>
            </a:prstGeom>
            <a:noFill/>
            <a:ln w="9525">
              <a:no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pb</a:t>
              </a:r>
            </a:p>
          </p:txBody>
        </p:sp>
        <p:sp>
          <p:nvSpPr>
            <p:cNvPr id="38" name="Rectangle 36"/>
            <p:cNvSpPr>
              <a:spLocks noChangeArrowheads="1"/>
            </p:cNvSpPr>
            <p:nvPr/>
          </p:nvSpPr>
          <p:spPr bwMode="auto">
            <a:xfrm>
              <a:off x="1597" y="2105"/>
              <a:ext cx="210"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6</a:t>
              </a:r>
            </a:p>
          </p:txBody>
        </p:sp>
        <p:sp>
          <p:nvSpPr>
            <p:cNvPr id="39" name="Rectangle 37"/>
            <p:cNvSpPr>
              <a:spLocks noChangeArrowheads="1"/>
            </p:cNvSpPr>
            <p:nvPr/>
          </p:nvSpPr>
          <p:spPr bwMode="auto">
            <a:xfrm>
              <a:off x="1807" y="2105"/>
              <a:ext cx="209"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2</a:t>
              </a:r>
            </a:p>
          </p:txBody>
        </p:sp>
        <p:sp>
          <p:nvSpPr>
            <p:cNvPr id="40" name="Rectangle 38"/>
            <p:cNvSpPr>
              <a:spLocks noChangeArrowheads="1"/>
            </p:cNvSpPr>
            <p:nvPr/>
          </p:nvSpPr>
          <p:spPr bwMode="auto">
            <a:xfrm>
              <a:off x="2016" y="2105"/>
              <a:ext cx="209" cy="261"/>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41" name="Rectangle 39"/>
            <p:cNvSpPr>
              <a:spLocks noChangeArrowheads="1"/>
            </p:cNvSpPr>
            <p:nvPr/>
          </p:nvSpPr>
          <p:spPr bwMode="auto">
            <a:xfrm>
              <a:off x="2400" y="2105"/>
              <a:ext cx="209" cy="261"/>
            </a:xfrm>
            <a:prstGeom prst="rect">
              <a:avLst/>
            </a:prstGeom>
            <a:noFill/>
            <a:ln w="9525">
              <a:solidFill>
                <a:schemeClr val="tx1"/>
              </a:solidFill>
              <a:miter lim="800000"/>
              <a:headEnd/>
              <a:tailEnd/>
            </a:ln>
          </p:spPr>
          <p:txBody>
            <a:bodyPr lIns="0" tIns="0" rIns="0" bIns="0"/>
            <a:lstStyle/>
            <a:p>
              <a:pPr algn="ctr" eaLnBrk="0" hangingPunct="0"/>
              <a:r>
                <a:rPr lang="en-US" altLang="zh-CN" sz="2400" dirty="0">
                  <a:latin typeface="楷体_GB2312" pitchFamily="49" charset="-122"/>
                  <a:ea typeface="楷体_GB2312" pitchFamily="49" charset="-122"/>
                </a:rPr>
                <a:t>24</a:t>
              </a:r>
            </a:p>
          </p:txBody>
        </p:sp>
        <p:sp>
          <p:nvSpPr>
            <p:cNvPr id="42" name="Rectangle 40"/>
            <p:cNvSpPr>
              <a:spLocks noChangeArrowheads="1"/>
            </p:cNvSpPr>
            <p:nvPr/>
          </p:nvSpPr>
          <p:spPr bwMode="auto">
            <a:xfrm>
              <a:off x="2609" y="2105"/>
              <a:ext cx="210"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8</a:t>
              </a:r>
            </a:p>
          </p:txBody>
        </p:sp>
        <p:sp>
          <p:nvSpPr>
            <p:cNvPr id="43" name="Rectangle 41"/>
            <p:cNvSpPr>
              <a:spLocks noChangeArrowheads="1"/>
            </p:cNvSpPr>
            <p:nvPr/>
          </p:nvSpPr>
          <p:spPr bwMode="auto">
            <a:xfrm>
              <a:off x="2819" y="2105"/>
              <a:ext cx="209" cy="261"/>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44" name="Rectangle 42"/>
            <p:cNvSpPr>
              <a:spLocks noChangeArrowheads="1"/>
            </p:cNvSpPr>
            <p:nvPr/>
          </p:nvSpPr>
          <p:spPr bwMode="auto">
            <a:xfrm>
              <a:off x="3151" y="2105"/>
              <a:ext cx="209"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-6</a:t>
              </a:r>
            </a:p>
          </p:txBody>
        </p:sp>
        <p:sp>
          <p:nvSpPr>
            <p:cNvPr id="45" name="Rectangle 43"/>
            <p:cNvSpPr>
              <a:spLocks noChangeArrowheads="1"/>
            </p:cNvSpPr>
            <p:nvPr/>
          </p:nvSpPr>
          <p:spPr bwMode="auto">
            <a:xfrm>
              <a:off x="3360" y="2105"/>
              <a:ext cx="209"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12</a:t>
              </a:r>
            </a:p>
          </p:txBody>
        </p:sp>
        <p:sp>
          <p:nvSpPr>
            <p:cNvPr id="46" name="Rectangle 44"/>
            <p:cNvSpPr>
              <a:spLocks noChangeArrowheads="1"/>
            </p:cNvSpPr>
            <p:nvPr/>
          </p:nvSpPr>
          <p:spPr bwMode="auto">
            <a:xfrm>
              <a:off x="3569" y="2105"/>
              <a:ext cx="210" cy="261"/>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47" name="Rectangle 45"/>
            <p:cNvSpPr>
              <a:spLocks noChangeArrowheads="1"/>
            </p:cNvSpPr>
            <p:nvPr/>
          </p:nvSpPr>
          <p:spPr bwMode="auto">
            <a:xfrm>
              <a:off x="829" y="2105"/>
              <a:ext cx="210" cy="261"/>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48" name="Rectangle 46"/>
            <p:cNvSpPr>
              <a:spLocks noChangeArrowheads="1"/>
            </p:cNvSpPr>
            <p:nvPr/>
          </p:nvSpPr>
          <p:spPr bwMode="auto">
            <a:xfrm>
              <a:off x="1039" y="2105"/>
              <a:ext cx="209" cy="261"/>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49" name="Rectangle 47"/>
            <p:cNvSpPr>
              <a:spLocks noChangeArrowheads="1"/>
            </p:cNvSpPr>
            <p:nvPr/>
          </p:nvSpPr>
          <p:spPr bwMode="auto">
            <a:xfrm>
              <a:off x="1248" y="2105"/>
              <a:ext cx="209" cy="261"/>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50" name="Line 48"/>
            <p:cNvSpPr>
              <a:spLocks noChangeShapeType="1"/>
            </p:cNvSpPr>
            <p:nvPr/>
          </p:nvSpPr>
          <p:spPr bwMode="auto">
            <a:xfrm flipH="1">
              <a:off x="812" y="2105"/>
              <a:ext cx="104" cy="131"/>
            </a:xfrm>
            <a:prstGeom prst="line">
              <a:avLst/>
            </a:prstGeom>
            <a:noFill/>
            <a:ln w="9525">
              <a:solidFill>
                <a:schemeClr val="tx1"/>
              </a:solidFill>
              <a:round/>
              <a:headEnd/>
              <a:tailEnd/>
            </a:ln>
          </p:spPr>
          <p:txBody>
            <a:bodyPr/>
            <a:lstStyle/>
            <a:p>
              <a:endParaRPr lang="zh-CN" altLang="en-US"/>
            </a:p>
          </p:txBody>
        </p:sp>
        <p:sp>
          <p:nvSpPr>
            <p:cNvPr id="51" name="Line 49"/>
            <p:cNvSpPr>
              <a:spLocks noChangeShapeType="1"/>
            </p:cNvSpPr>
            <p:nvPr/>
          </p:nvSpPr>
          <p:spPr bwMode="auto">
            <a:xfrm flipH="1">
              <a:off x="847" y="2105"/>
              <a:ext cx="122" cy="131"/>
            </a:xfrm>
            <a:prstGeom prst="line">
              <a:avLst/>
            </a:prstGeom>
            <a:noFill/>
            <a:ln w="9525">
              <a:solidFill>
                <a:schemeClr val="tx1"/>
              </a:solidFill>
              <a:round/>
              <a:headEnd/>
              <a:tailEnd/>
            </a:ln>
          </p:spPr>
          <p:txBody>
            <a:bodyPr/>
            <a:lstStyle/>
            <a:p>
              <a:endParaRPr lang="zh-CN" altLang="en-US"/>
            </a:p>
          </p:txBody>
        </p:sp>
        <p:sp>
          <p:nvSpPr>
            <p:cNvPr id="52" name="Line 50"/>
            <p:cNvSpPr>
              <a:spLocks noChangeShapeType="1"/>
            </p:cNvSpPr>
            <p:nvPr/>
          </p:nvSpPr>
          <p:spPr bwMode="auto">
            <a:xfrm flipH="1">
              <a:off x="812" y="2105"/>
              <a:ext cx="209" cy="261"/>
            </a:xfrm>
            <a:prstGeom prst="line">
              <a:avLst/>
            </a:prstGeom>
            <a:noFill/>
            <a:ln w="9525">
              <a:solidFill>
                <a:schemeClr val="tx1"/>
              </a:solidFill>
              <a:round/>
              <a:headEnd/>
              <a:tailEnd/>
            </a:ln>
          </p:spPr>
          <p:txBody>
            <a:bodyPr/>
            <a:lstStyle/>
            <a:p>
              <a:endParaRPr lang="zh-CN" altLang="en-US"/>
            </a:p>
          </p:txBody>
        </p:sp>
        <p:sp>
          <p:nvSpPr>
            <p:cNvPr id="53" name="Line 51"/>
            <p:cNvSpPr>
              <a:spLocks noChangeShapeType="1"/>
            </p:cNvSpPr>
            <p:nvPr/>
          </p:nvSpPr>
          <p:spPr bwMode="auto">
            <a:xfrm flipH="1">
              <a:off x="951" y="2236"/>
              <a:ext cx="88" cy="130"/>
            </a:xfrm>
            <a:prstGeom prst="line">
              <a:avLst/>
            </a:prstGeom>
            <a:noFill/>
            <a:ln w="9525">
              <a:solidFill>
                <a:schemeClr val="tx1"/>
              </a:solidFill>
              <a:round/>
              <a:headEnd/>
              <a:tailEnd/>
            </a:ln>
          </p:spPr>
          <p:txBody>
            <a:bodyPr/>
            <a:lstStyle/>
            <a:p>
              <a:endParaRPr lang="zh-CN" altLang="en-US"/>
            </a:p>
          </p:txBody>
        </p:sp>
        <p:sp>
          <p:nvSpPr>
            <p:cNvPr id="54" name="Line 52"/>
            <p:cNvSpPr>
              <a:spLocks noChangeShapeType="1"/>
            </p:cNvSpPr>
            <p:nvPr/>
          </p:nvSpPr>
          <p:spPr bwMode="auto">
            <a:xfrm flipH="1">
              <a:off x="899" y="2236"/>
              <a:ext cx="122" cy="130"/>
            </a:xfrm>
            <a:prstGeom prst="line">
              <a:avLst/>
            </a:prstGeom>
            <a:noFill/>
            <a:ln w="9525">
              <a:solidFill>
                <a:schemeClr val="tx1"/>
              </a:solidFill>
              <a:round/>
              <a:headEnd/>
              <a:tailEnd/>
            </a:ln>
          </p:spPr>
          <p:txBody>
            <a:bodyPr/>
            <a:lstStyle/>
            <a:p>
              <a:endParaRPr lang="zh-CN" altLang="en-US"/>
            </a:p>
          </p:txBody>
        </p:sp>
        <p:sp>
          <p:nvSpPr>
            <p:cNvPr id="55" name="Line 53"/>
            <p:cNvSpPr>
              <a:spLocks noChangeShapeType="1"/>
            </p:cNvSpPr>
            <p:nvPr/>
          </p:nvSpPr>
          <p:spPr bwMode="auto">
            <a:xfrm flipH="1">
              <a:off x="916" y="2236"/>
              <a:ext cx="105" cy="0"/>
            </a:xfrm>
            <a:prstGeom prst="line">
              <a:avLst/>
            </a:prstGeom>
            <a:noFill/>
            <a:ln w="9525">
              <a:solidFill>
                <a:schemeClr val="tx1"/>
              </a:solidFill>
              <a:round/>
              <a:headEnd/>
              <a:tailEnd/>
            </a:ln>
          </p:spPr>
          <p:txBody>
            <a:bodyPr/>
            <a:lstStyle/>
            <a:p>
              <a:endParaRPr lang="zh-CN" altLang="en-US"/>
            </a:p>
          </p:txBody>
        </p:sp>
        <p:sp>
          <p:nvSpPr>
            <p:cNvPr id="56" name="Line 54"/>
            <p:cNvSpPr>
              <a:spLocks noChangeShapeType="1"/>
            </p:cNvSpPr>
            <p:nvPr/>
          </p:nvSpPr>
          <p:spPr bwMode="auto">
            <a:xfrm>
              <a:off x="1388" y="2236"/>
              <a:ext cx="192" cy="0"/>
            </a:xfrm>
            <a:prstGeom prst="line">
              <a:avLst/>
            </a:prstGeom>
            <a:noFill/>
            <a:ln w="9525">
              <a:solidFill>
                <a:schemeClr val="tx1"/>
              </a:solidFill>
              <a:round/>
              <a:headEnd/>
              <a:tailEnd type="triangle" w="sm" len="sm"/>
            </a:ln>
          </p:spPr>
          <p:txBody>
            <a:bodyPr/>
            <a:lstStyle/>
            <a:p>
              <a:endParaRPr lang="zh-CN" altLang="en-US"/>
            </a:p>
          </p:txBody>
        </p:sp>
        <p:sp>
          <p:nvSpPr>
            <p:cNvPr id="57" name="Line 55"/>
            <p:cNvSpPr>
              <a:spLocks noChangeShapeType="1"/>
            </p:cNvSpPr>
            <p:nvPr/>
          </p:nvSpPr>
          <p:spPr bwMode="auto">
            <a:xfrm>
              <a:off x="2173" y="2236"/>
              <a:ext cx="244" cy="0"/>
            </a:xfrm>
            <a:prstGeom prst="line">
              <a:avLst/>
            </a:prstGeom>
            <a:noFill/>
            <a:ln w="9525">
              <a:solidFill>
                <a:schemeClr val="tx1"/>
              </a:solidFill>
              <a:round/>
              <a:headEnd/>
              <a:tailEnd type="triangle" w="sm" len="sm"/>
            </a:ln>
          </p:spPr>
          <p:txBody>
            <a:bodyPr/>
            <a:lstStyle/>
            <a:p>
              <a:endParaRPr lang="zh-CN" altLang="en-US"/>
            </a:p>
          </p:txBody>
        </p:sp>
        <p:sp>
          <p:nvSpPr>
            <p:cNvPr id="58" name="Line 56"/>
            <p:cNvSpPr>
              <a:spLocks noChangeShapeType="1"/>
            </p:cNvSpPr>
            <p:nvPr/>
          </p:nvSpPr>
          <p:spPr bwMode="auto">
            <a:xfrm>
              <a:off x="2924" y="2236"/>
              <a:ext cx="261" cy="0"/>
            </a:xfrm>
            <a:prstGeom prst="line">
              <a:avLst/>
            </a:prstGeom>
            <a:noFill/>
            <a:ln w="9525">
              <a:solidFill>
                <a:schemeClr val="tx1"/>
              </a:solidFill>
              <a:round/>
              <a:headEnd/>
              <a:tailEnd type="triangle" w="sm" len="sm"/>
            </a:ln>
          </p:spPr>
          <p:txBody>
            <a:bodyPr/>
            <a:lstStyle/>
            <a:p>
              <a:endParaRPr lang="zh-CN" altLang="en-US"/>
            </a:p>
          </p:txBody>
        </p:sp>
        <p:sp>
          <p:nvSpPr>
            <p:cNvPr id="59" name="Line 57"/>
            <p:cNvSpPr>
              <a:spLocks noChangeShapeType="1"/>
            </p:cNvSpPr>
            <p:nvPr/>
          </p:nvSpPr>
          <p:spPr bwMode="auto">
            <a:xfrm>
              <a:off x="497" y="2105"/>
              <a:ext cx="297" cy="131"/>
            </a:xfrm>
            <a:prstGeom prst="line">
              <a:avLst/>
            </a:prstGeom>
            <a:noFill/>
            <a:ln w="9525">
              <a:solidFill>
                <a:schemeClr val="tx1"/>
              </a:solidFill>
              <a:round/>
              <a:headEnd/>
              <a:tailEnd type="triangle" w="sm" len="sm"/>
            </a:ln>
          </p:spPr>
          <p:txBody>
            <a:bodyPr/>
            <a:lstStyle/>
            <a:p>
              <a:endParaRPr lang="zh-CN" altLang="en-US"/>
            </a:p>
          </p:txBody>
        </p:sp>
        <p:sp>
          <p:nvSpPr>
            <p:cNvPr id="60" name="Rectangle 58"/>
            <p:cNvSpPr>
              <a:spLocks noChangeArrowheads="1"/>
            </p:cNvSpPr>
            <p:nvPr/>
          </p:nvSpPr>
          <p:spPr bwMode="auto">
            <a:xfrm>
              <a:off x="1196" y="2496"/>
              <a:ext cx="3089" cy="185"/>
            </a:xfrm>
            <a:prstGeom prst="rect">
              <a:avLst/>
            </a:prstGeom>
            <a:noFill/>
            <a:ln w="9525">
              <a:noFill/>
              <a:miter lim="800000"/>
              <a:headEnd/>
              <a:tailEnd/>
            </a:ln>
          </p:spPr>
          <p:txBody>
            <a:bodyPr lIns="0" tIns="0" rIns="0" bIns="0"/>
            <a:lstStyle/>
            <a:p>
              <a:pPr algn="ctr" eaLnBrk="0" hangingPunct="0"/>
              <a:r>
                <a:rPr lang="zh-CN" altLang="en-US" sz="1200" dirty="0">
                  <a:latin typeface="黑体" pitchFamily="49" charset="-122"/>
                  <a:ea typeface="黑体" pitchFamily="49" charset="-122"/>
                </a:rPr>
                <a:t>多项式的链表存储结构示意图</a:t>
              </a:r>
            </a:p>
          </p:txBody>
        </p:sp>
      </p:grpSp>
      <p:sp>
        <p:nvSpPr>
          <p:cNvPr id="61" name="Rectangle 60"/>
          <p:cNvSpPr>
            <a:spLocks noChangeArrowheads="1"/>
          </p:cNvSpPr>
          <p:nvPr/>
        </p:nvSpPr>
        <p:spPr bwMode="auto">
          <a:xfrm>
            <a:off x="785786" y="3571876"/>
            <a:ext cx="4500594" cy="412778"/>
          </a:xfrm>
          <a:prstGeom prst="rect">
            <a:avLst/>
          </a:prstGeom>
          <a:noFill/>
          <a:ln w="9525">
            <a:noFill/>
            <a:miter lim="800000"/>
            <a:headEnd/>
            <a:tailEnd/>
          </a:ln>
          <a:effectLst/>
        </p:spPr>
        <p:txBody>
          <a:bodyPr/>
          <a:lstStyle/>
          <a:p>
            <a:pPr marL="342900" indent="-342900">
              <a:spcBef>
                <a:spcPct val="20000"/>
              </a:spcBef>
              <a:buClr>
                <a:schemeClr val="hlink"/>
              </a:buClr>
              <a:buSzPct val="120000"/>
            </a:pPr>
            <a:r>
              <a:rPr lang="en-US" altLang="zh-CN" sz="1600" dirty="0">
                <a:latin typeface="黑体" pitchFamily="49" charset="-122"/>
                <a:ea typeface="黑体" pitchFamily="49" charset="-122"/>
              </a:rPr>
              <a:t>      </a:t>
            </a:r>
            <a:r>
              <a:rPr lang="zh-CN" altLang="en-US" sz="1600" dirty="0">
                <a:latin typeface="黑体" pitchFamily="49" charset="-122"/>
                <a:ea typeface="黑体" pitchFamily="49" charset="-122"/>
              </a:rPr>
              <a:t>相加以后得到的多项式如下图所</a:t>
            </a:r>
            <a:r>
              <a:rPr lang="zh-CN" altLang="en-US" sz="1600" dirty="0" smtClean="0">
                <a:latin typeface="黑体" pitchFamily="49" charset="-122"/>
                <a:ea typeface="黑体" pitchFamily="49" charset="-122"/>
              </a:rPr>
              <a:t>示： </a:t>
            </a:r>
            <a:endParaRPr lang="zh-CN" altLang="en-US" sz="1600" dirty="0">
              <a:latin typeface="黑体" pitchFamily="49" charset="-122"/>
              <a:ea typeface="黑体" pitchFamily="49" charset="-122"/>
            </a:endParaRPr>
          </a:p>
        </p:txBody>
      </p:sp>
      <p:grpSp>
        <p:nvGrpSpPr>
          <p:cNvPr id="62" name="Group 107"/>
          <p:cNvGrpSpPr>
            <a:grpSpLocks/>
          </p:cNvGrpSpPr>
          <p:nvPr/>
        </p:nvGrpSpPr>
        <p:grpSpPr bwMode="auto">
          <a:xfrm>
            <a:off x="704528" y="4202087"/>
            <a:ext cx="7620000" cy="1727200"/>
            <a:chOff x="432" y="2496"/>
            <a:chExt cx="4800" cy="1088"/>
          </a:xfrm>
        </p:grpSpPr>
        <p:sp>
          <p:nvSpPr>
            <p:cNvPr id="63" name="Rectangle 63"/>
            <p:cNvSpPr>
              <a:spLocks noChangeArrowheads="1"/>
            </p:cNvSpPr>
            <p:nvPr/>
          </p:nvSpPr>
          <p:spPr bwMode="auto">
            <a:xfrm>
              <a:off x="432" y="2496"/>
              <a:ext cx="229" cy="277"/>
            </a:xfrm>
            <a:prstGeom prst="rect">
              <a:avLst/>
            </a:prstGeom>
            <a:noFill/>
            <a:ln w="9525">
              <a:no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pc</a:t>
              </a:r>
            </a:p>
          </p:txBody>
        </p:sp>
        <p:sp>
          <p:nvSpPr>
            <p:cNvPr id="64" name="Rectangle 62"/>
            <p:cNvSpPr>
              <a:spLocks noChangeArrowheads="1"/>
            </p:cNvSpPr>
            <p:nvPr/>
          </p:nvSpPr>
          <p:spPr bwMode="auto">
            <a:xfrm>
              <a:off x="1346" y="3450"/>
              <a:ext cx="3112" cy="134"/>
            </a:xfrm>
            <a:prstGeom prst="rect">
              <a:avLst/>
            </a:prstGeom>
            <a:noFill/>
            <a:ln w="9525">
              <a:noFill/>
              <a:miter lim="800000"/>
              <a:headEnd/>
              <a:tailEnd/>
            </a:ln>
          </p:spPr>
          <p:txBody>
            <a:bodyPr lIns="0" tIns="0" rIns="0" bIns="0"/>
            <a:lstStyle/>
            <a:p>
              <a:pPr algn="ctr" eaLnBrk="0" hangingPunct="0"/>
              <a:r>
                <a:rPr lang="zh-CN" altLang="en-US" sz="1200" dirty="0">
                  <a:latin typeface="黑体" pitchFamily="49" charset="-122"/>
                  <a:ea typeface="黑体" pitchFamily="49" charset="-122"/>
                </a:rPr>
                <a:t>多项式相加得到的和的示意图</a:t>
              </a:r>
            </a:p>
          </p:txBody>
        </p:sp>
        <p:sp>
          <p:nvSpPr>
            <p:cNvPr id="65" name="Rectangle 64"/>
            <p:cNvSpPr>
              <a:spLocks noChangeArrowheads="1"/>
            </p:cNvSpPr>
            <p:nvPr/>
          </p:nvSpPr>
          <p:spPr bwMode="auto">
            <a:xfrm>
              <a:off x="1540"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5</a:t>
              </a:r>
            </a:p>
          </p:txBody>
        </p:sp>
        <p:sp>
          <p:nvSpPr>
            <p:cNvPr id="66" name="Rectangle 65"/>
            <p:cNvSpPr>
              <a:spLocks noChangeArrowheads="1"/>
            </p:cNvSpPr>
            <p:nvPr/>
          </p:nvSpPr>
          <p:spPr bwMode="auto">
            <a:xfrm>
              <a:off x="1751"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0</a:t>
              </a:r>
            </a:p>
          </p:txBody>
        </p:sp>
        <p:sp>
          <p:nvSpPr>
            <p:cNvPr id="67" name="Rectangle 66"/>
            <p:cNvSpPr>
              <a:spLocks noChangeArrowheads="1"/>
            </p:cNvSpPr>
            <p:nvPr/>
          </p:nvSpPr>
          <p:spPr bwMode="auto">
            <a:xfrm>
              <a:off x="1962"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68" name="Rectangle 67"/>
            <p:cNvSpPr>
              <a:spLocks noChangeArrowheads="1"/>
            </p:cNvSpPr>
            <p:nvPr/>
          </p:nvSpPr>
          <p:spPr bwMode="auto">
            <a:xfrm>
              <a:off x="2348"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4</a:t>
              </a:r>
            </a:p>
          </p:txBody>
        </p:sp>
        <p:sp>
          <p:nvSpPr>
            <p:cNvPr id="69" name="Rectangle 68"/>
            <p:cNvSpPr>
              <a:spLocks noChangeArrowheads="1"/>
            </p:cNvSpPr>
            <p:nvPr/>
          </p:nvSpPr>
          <p:spPr bwMode="auto">
            <a:xfrm>
              <a:off x="2559"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a:t>
              </a:r>
            </a:p>
          </p:txBody>
        </p:sp>
        <p:sp>
          <p:nvSpPr>
            <p:cNvPr id="70" name="Rectangle 69"/>
            <p:cNvSpPr>
              <a:spLocks noChangeArrowheads="1"/>
            </p:cNvSpPr>
            <p:nvPr/>
          </p:nvSpPr>
          <p:spPr bwMode="auto">
            <a:xfrm>
              <a:off x="2770"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1" name="Rectangle 70"/>
            <p:cNvSpPr>
              <a:spLocks noChangeArrowheads="1"/>
            </p:cNvSpPr>
            <p:nvPr/>
          </p:nvSpPr>
          <p:spPr bwMode="auto">
            <a:xfrm>
              <a:off x="3105"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16</a:t>
              </a:r>
            </a:p>
          </p:txBody>
        </p:sp>
        <p:sp>
          <p:nvSpPr>
            <p:cNvPr id="72" name="Rectangle 71"/>
            <p:cNvSpPr>
              <a:spLocks noChangeArrowheads="1"/>
            </p:cNvSpPr>
            <p:nvPr/>
          </p:nvSpPr>
          <p:spPr bwMode="auto">
            <a:xfrm>
              <a:off x="3316"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8</a:t>
              </a:r>
            </a:p>
          </p:txBody>
        </p:sp>
        <p:sp>
          <p:nvSpPr>
            <p:cNvPr id="73" name="Rectangle 72"/>
            <p:cNvSpPr>
              <a:spLocks noChangeArrowheads="1"/>
            </p:cNvSpPr>
            <p:nvPr/>
          </p:nvSpPr>
          <p:spPr bwMode="auto">
            <a:xfrm>
              <a:off x="3527" y="2496"/>
              <a:ext cx="210"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4" name="Rectangle 73"/>
            <p:cNvSpPr>
              <a:spLocks noChangeArrowheads="1"/>
            </p:cNvSpPr>
            <p:nvPr/>
          </p:nvSpPr>
          <p:spPr bwMode="auto">
            <a:xfrm>
              <a:off x="3861"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5" name="Rectangle 74"/>
            <p:cNvSpPr>
              <a:spLocks noChangeArrowheads="1"/>
            </p:cNvSpPr>
            <p:nvPr/>
          </p:nvSpPr>
          <p:spPr bwMode="auto">
            <a:xfrm>
              <a:off x="4072"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6" name="Rectangle 75"/>
            <p:cNvSpPr>
              <a:spLocks noChangeArrowheads="1"/>
            </p:cNvSpPr>
            <p:nvPr/>
          </p:nvSpPr>
          <p:spPr bwMode="auto">
            <a:xfrm>
              <a:off x="4283"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7" name="Rectangle 76"/>
            <p:cNvSpPr>
              <a:spLocks noChangeArrowheads="1"/>
            </p:cNvSpPr>
            <p:nvPr/>
          </p:nvSpPr>
          <p:spPr bwMode="auto">
            <a:xfrm>
              <a:off x="4599"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7</a:t>
              </a:r>
            </a:p>
          </p:txBody>
        </p:sp>
        <p:sp>
          <p:nvSpPr>
            <p:cNvPr id="78" name="Rectangle 77"/>
            <p:cNvSpPr>
              <a:spLocks noChangeArrowheads="1"/>
            </p:cNvSpPr>
            <p:nvPr/>
          </p:nvSpPr>
          <p:spPr bwMode="auto">
            <a:xfrm>
              <a:off x="4810"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19</a:t>
              </a:r>
            </a:p>
          </p:txBody>
        </p:sp>
        <p:sp>
          <p:nvSpPr>
            <p:cNvPr id="79" name="Rectangle 78"/>
            <p:cNvSpPr>
              <a:spLocks noChangeArrowheads="1"/>
            </p:cNvSpPr>
            <p:nvPr/>
          </p:nvSpPr>
          <p:spPr bwMode="auto">
            <a:xfrm>
              <a:off x="5021" y="2496"/>
              <a:ext cx="211" cy="226"/>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80" name="Rectangle 79"/>
            <p:cNvSpPr>
              <a:spLocks noChangeArrowheads="1"/>
            </p:cNvSpPr>
            <p:nvPr/>
          </p:nvSpPr>
          <p:spPr bwMode="auto">
            <a:xfrm>
              <a:off x="766"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81" name="Rectangle 80"/>
            <p:cNvSpPr>
              <a:spLocks noChangeArrowheads="1"/>
            </p:cNvSpPr>
            <p:nvPr/>
          </p:nvSpPr>
          <p:spPr bwMode="auto">
            <a:xfrm>
              <a:off x="977"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82" name="Rectangle 81"/>
            <p:cNvSpPr>
              <a:spLocks noChangeArrowheads="1"/>
            </p:cNvSpPr>
            <p:nvPr/>
          </p:nvSpPr>
          <p:spPr bwMode="auto">
            <a:xfrm>
              <a:off x="1188" y="2496"/>
              <a:ext cx="211" cy="226"/>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83" name="Line 82"/>
            <p:cNvSpPr>
              <a:spLocks noChangeShapeType="1"/>
            </p:cNvSpPr>
            <p:nvPr/>
          </p:nvSpPr>
          <p:spPr bwMode="auto">
            <a:xfrm flipH="1">
              <a:off x="748" y="2496"/>
              <a:ext cx="106" cy="113"/>
            </a:xfrm>
            <a:prstGeom prst="line">
              <a:avLst/>
            </a:prstGeom>
            <a:noFill/>
            <a:ln w="9525">
              <a:solidFill>
                <a:schemeClr val="tx1"/>
              </a:solidFill>
              <a:round/>
              <a:headEnd/>
              <a:tailEnd/>
            </a:ln>
          </p:spPr>
          <p:txBody>
            <a:bodyPr/>
            <a:lstStyle/>
            <a:p>
              <a:endParaRPr lang="zh-CN" altLang="en-US"/>
            </a:p>
          </p:txBody>
        </p:sp>
        <p:sp>
          <p:nvSpPr>
            <p:cNvPr id="84" name="Line 83"/>
            <p:cNvSpPr>
              <a:spLocks noChangeShapeType="1"/>
            </p:cNvSpPr>
            <p:nvPr/>
          </p:nvSpPr>
          <p:spPr bwMode="auto">
            <a:xfrm flipH="1">
              <a:off x="784" y="2496"/>
              <a:ext cx="123" cy="113"/>
            </a:xfrm>
            <a:prstGeom prst="line">
              <a:avLst/>
            </a:prstGeom>
            <a:noFill/>
            <a:ln w="9525">
              <a:solidFill>
                <a:schemeClr val="tx1"/>
              </a:solidFill>
              <a:round/>
              <a:headEnd/>
              <a:tailEnd/>
            </a:ln>
          </p:spPr>
          <p:txBody>
            <a:bodyPr/>
            <a:lstStyle/>
            <a:p>
              <a:endParaRPr lang="zh-CN" altLang="en-US"/>
            </a:p>
          </p:txBody>
        </p:sp>
        <p:sp>
          <p:nvSpPr>
            <p:cNvPr id="85" name="Line 84"/>
            <p:cNvSpPr>
              <a:spLocks noChangeShapeType="1"/>
            </p:cNvSpPr>
            <p:nvPr/>
          </p:nvSpPr>
          <p:spPr bwMode="auto">
            <a:xfrm flipH="1">
              <a:off x="748" y="2496"/>
              <a:ext cx="211" cy="226"/>
            </a:xfrm>
            <a:prstGeom prst="line">
              <a:avLst/>
            </a:prstGeom>
            <a:noFill/>
            <a:ln w="9525">
              <a:solidFill>
                <a:schemeClr val="tx1"/>
              </a:solidFill>
              <a:round/>
              <a:headEnd/>
              <a:tailEnd/>
            </a:ln>
          </p:spPr>
          <p:txBody>
            <a:bodyPr/>
            <a:lstStyle/>
            <a:p>
              <a:endParaRPr lang="zh-CN" altLang="en-US"/>
            </a:p>
          </p:txBody>
        </p:sp>
        <p:sp>
          <p:nvSpPr>
            <p:cNvPr id="86" name="Line 85"/>
            <p:cNvSpPr>
              <a:spLocks noChangeShapeType="1"/>
            </p:cNvSpPr>
            <p:nvPr/>
          </p:nvSpPr>
          <p:spPr bwMode="auto">
            <a:xfrm flipH="1">
              <a:off x="889" y="2609"/>
              <a:ext cx="88" cy="113"/>
            </a:xfrm>
            <a:prstGeom prst="line">
              <a:avLst/>
            </a:prstGeom>
            <a:noFill/>
            <a:ln w="9525">
              <a:solidFill>
                <a:schemeClr val="tx1"/>
              </a:solidFill>
              <a:round/>
              <a:headEnd/>
              <a:tailEnd/>
            </a:ln>
          </p:spPr>
          <p:txBody>
            <a:bodyPr/>
            <a:lstStyle/>
            <a:p>
              <a:endParaRPr lang="zh-CN" altLang="en-US"/>
            </a:p>
          </p:txBody>
        </p:sp>
        <p:sp>
          <p:nvSpPr>
            <p:cNvPr id="87" name="Line 86"/>
            <p:cNvSpPr>
              <a:spLocks noChangeShapeType="1"/>
            </p:cNvSpPr>
            <p:nvPr/>
          </p:nvSpPr>
          <p:spPr bwMode="auto">
            <a:xfrm flipH="1">
              <a:off x="836" y="2609"/>
              <a:ext cx="123" cy="113"/>
            </a:xfrm>
            <a:prstGeom prst="line">
              <a:avLst/>
            </a:prstGeom>
            <a:noFill/>
            <a:ln w="9525">
              <a:solidFill>
                <a:schemeClr val="tx1"/>
              </a:solidFill>
              <a:round/>
              <a:headEnd/>
              <a:tailEnd/>
            </a:ln>
          </p:spPr>
          <p:txBody>
            <a:bodyPr/>
            <a:lstStyle/>
            <a:p>
              <a:endParaRPr lang="zh-CN" altLang="en-US"/>
            </a:p>
          </p:txBody>
        </p:sp>
        <p:sp>
          <p:nvSpPr>
            <p:cNvPr id="88" name="Line 87"/>
            <p:cNvSpPr>
              <a:spLocks noChangeShapeType="1"/>
            </p:cNvSpPr>
            <p:nvPr/>
          </p:nvSpPr>
          <p:spPr bwMode="auto">
            <a:xfrm flipH="1">
              <a:off x="854" y="2609"/>
              <a:ext cx="105" cy="0"/>
            </a:xfrm>
            <a:prstGeom prst="line">
              <a:avLst/>
            </a:prstGeom>
            <a:noFill/>
            <a:ln w="9525">
              <a:solidFill>
                <a:schemeClr val="tx1"/>
              </a:solidFill>
              <a:round/>
              <a:headEnd/>
              <a:tailEnd/>
            </a:ln>
          </p:spPr>
          <p:txBody>
            <a:bodyPr/>
            <a:lstStyle/>
            <a:p>
              <a:endParaRPr lang="zh-CN" altLang="en-US"/>
            </a:p>
          </p:txBody>
        </p:sp>
        <p:sp>
          <p:nvSpPr>
            <p:cNvPr id="89" name="Line 88"/>
            <p:cNvSpPr>
              <a:spLocks noChangeShapeType="1"/>
            </p:cNvSpPr>
            <p:nvPr/>
          </p:nvSpPr>
          <p:spPr bwMode="auto">
            <a:xfrm>
              <a:off x="1329" y="2609"/>
              <a:ext cx="193" cy="0"/>
            </a:xfrm>
            <a:prstGeom prst="line">
              <a:avLst/>
            </a:prstGeom>
            <a:noFill/>
            <a:ln w="9525">
              <a:solidFill>
                <a:schemeClr val="tx1"/>
              </a:solidFill>
              <a:round/>
              <a:headEnd/>
              <a:tailEnd type="triangle" w="sm" len="sm"/>
            </a:ln>
          </p:spPr>
          <p:txBody>
            <a:bodyPr/>
            <a:lstStyle/>
            <a:p>
              <a:endParaRPr lang="zh-CN" altLang="en-US"/>
            </a:p>
          </p:txBody>
        </p:sp>
        <p:sp>
          <p:nvSpPr>
            <p:cNvPr id="90" name="Line 89"/>
            <p:cNvSpPr>
              <a:spLocks noChangeShapeType="1"/>
            </p:cNvSpPr>
            <p:nvPr/>
          </p:nvSpPr>
          <p:spPr bwMode="auto">
            <a:xfrm>
              <a:off x="2120" y="2609"/>
              <a:ext cx="246" cy="0"/>
            </a:xfrm>
            <a:prstGeom prst="line">
              <a:avLst/>
            </a:prstGeom>
            <a:noFill/>
            <a:ln w="9525">
              <a:solidFill>
                <a:schemeClr val="tx1"/>
              </a:solidFill>
              <a:round/>
              <a:headEnd/>
              <a:tailEnd type="triangle" w="sm" len="sm"/>
            </a:ln>
          </p:spPr>
          <p:txBody>
            <a:bodyPr/>
            <a:lstStyle/>
            <a:p>
              <a:endParaRPr lang="zh-CN" altLang="en-US"/>
            </a:p>
          </p:txBody>
        </p:sp>
        <p:sp>
          <p:nvSpPr>
            <p:cNvPr id="91" name="Line 90"/>
            <p:cNvSpPr>
              <a:spLocks noChangeShapeType="1"/>
            </p:cNvSpPr>
            <p:nvPr/>
          </p:nvSpPr>
          <p:spPr bwMode="auto">
            <a:xfrm>
              <a:off x="432" y="2542"/>
              <a:ext cx="299" cy="114"/>
            </a:xfrm>
            <a:prstGeom prst="line">
              <a:avLst/>
            </a:prstGeom>
            <a:noFill/>
            <a:ln w="9525">
              <a:solidFill>
                <a:schemeClr val="tx1"/>
              </a:solidFill>
              <a:round/>
              <a:headEnd/>
              <a:tailEnd type="triangle" w="sm" len="sm"/>
            </a:ln>
          </p:spPr>
          <p:txBody>
            <a:bodyPr/>
            <a:lstStyle/>
            <a:p>
              <a:endParaRPr lang="zh-CN" altLang="en-US"/>
            </a:p>
          </p:txBody>
        </p:sp>
        <p:sp>
          <p:nvSpPr>
            <p:cNvPr id="92" name="Rectangle 91"/>
            <p:cNvSpPr>
              <a:spLocks noChangeArrowheads="1"/>
            </p:cNvSpPr>
            <p:nvPr/>
          </p:nvSpPr>
          <p:spPr bwMode="auto">
            <a:xfrm>
              <a:off x="2683" y="3110"/>
              <a:ext cx="211" cy="22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6</a:t>
              </a:r>
            </a:p>
          </p:txBody>
        </p:sp>
        <p:sp>
          <p:nvSpPr>
            <p:cNvPr id="93" name="Rectangle 92"/>
            <p:cNvSpPr>
              <a:spLocks noChangeArrowheads="1"/>
            </p:cNvSpPr>
            <p:nvPr/>
          </p:nvSpPr>
          <p:spPr bwMode="auto">
            <a:xfrm>
              <a:off x="2894" y="3110"/>
              <a:ext cx="211" cy="22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2</a:t>
              </a:r>
            </a:p>
          </p:txBody>
        </p:sp>
        <p:sp>
          <p:nvSpPr>
            <p:cNvPr id="94" name="Rectangle 93"/>
            <p:cNvSpPr>
              <a:spLocks noChangeArrowheads="1"/>
            </p:cNvSpPr>
            <p:nvPr/>
          </p:nvSpPr>
          <p:spPr bwMode="auto">
            <a:xfrm>
              <a:off x="3105"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95" name="Rectangle 94"/>
            <p:cNvSpPr>
              <a:spLocks noChangeArrowheads="1"/>
            </p:cNvSpPr>
            <p:nvPr/>
          </p:nvSpPr>
          <p:spPr bwMode="auto">
            <a:xfrm>
              <a:off x="3491"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96" name="Rectangle 95"/>
            <p:cNvSpPr>
              <a:spLocks noChangeArrowheads="1"/>
            </p:cNvSpPr>
            <p:nvPr/>
          </p:nvSpPr>
          <p:spPr bwMode="auto">
            <a:xfrm>
              <a:off x="3702"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97" name="Rectangle 96"/>
            <p:cNvSpPr>
              <a:spLocks noChangeArrowheads="1"/>
            </p:cNvSpPr>
            <p:nvPr/>
          </p:nvSpPr>
          <p:spPr bwMode="auto">
            <a:xfrm>
              <a:off x="3913"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98" name="Rectangle 97"/>
            <p:cNvSpPr>
              <a:spLocks noChangeArrowheads="1"/>
            </p:cNvSpPr>
            <p:nvPr/>
          </p:nvSpPr>
          <p:spPr bwMode="auto">
            <a:xfrm>
              <a:off x="4247"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99" name="Rectangle 98"/>
            <p:cNvSpPr>
              <a:spLocks noChangeArrowheads="1"/>
            </p:cNvSpPr>
            <p:nvPr/>
          </p:nvSpPr>
          <p:spPr bwMode="auto">
            <a:xfrm>
              <a:off x="4458"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00" name="Rectangle 99"/>
            <p:cNvSpPr>
              <a:spLocks noChangeArrowheads="1"/>
            </p:cNvSpPr>
            <p:nvPr/>
          </p:nvSpPr>
          <p:spPr bwMode="auto">
            <a:xfrm>
              <a:off x="4669"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01" name="Rectangle 100"/>
            <p:cNvSpPr>
              <a:spLocks noChangeArrowheads="1"/>
            </p:cNvSpPr>
            <p:nvPr/>
          </p:nvSpPr>
          <p:spPr bwMode="auto">
            <a:xfrm>
              <a:off x="1909" y="3110"/>
              <a:ext cx="211" cy="227"/>
            </a:xfrm>
            <a:prstGeom prst="rect">
              <a:avLst/>
            </a:prstGeom>
            <a:noFill/>
            <a:ln w="9525">
              <a:solidFill>
                <a:schemeClr val="tx1"/>
              </a:solidFill>
              <a:miter lim="800000"/>
              <a:headEnd/>
              <a:tailEnd/>
            </a:ln>
          </p:spPr>
          <p:txBody>
            <a:bodyPr lIns="0" tIns="0" rIns="0" bIns="0"/>
            <a:lstStyle/>
            <a:p>
              <a:pPr algn="just" eaLnBrk="0" hangingPunct="0"/>
              <a:endParaRPr lang="zh-CN" altLang="zh-CN" sz="2400">
                <a:latin typeface="楷体_GB2312" pitchFamily="49" charset="-122"/>
                <a:ea typeface="楷体_GB2312" pitchFamily="49" charset="-122"/>
              </a:endParaRPr>
            </a:p>
          </p:txBody>
        </p:sp>
        <p:sp>
          <p:nvSpPr>
            <p:cNvPr id="102" name="Rectangle 101"/>
            <p:cNvSpPr>
              <a:spLocks noChangeArrowheads="1"/>
            </p:cNvSpPr>
            <p:nvPr/>
          </p:nvSpPr>
          <p:spPr bwMode="auto">
            <a:xfrm>
              <a:off x="2120"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03" name="Rectangle 102"/>
            <p:cNvSpPr>
              <a:spLocks noChangeArrowheads="1"/>
            </p:cNvSpPr>
            <p:nvPr/>
          </p:nvSpPr>
          <p:spPr bwMode="auto">
            <a:xfrm>
              <a:off x="2331" y="3110"/>
              <a:ext cx="211" cy="22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104" name="Line 103"/>
            <p:cNvSpPr>
              <a:spLocks noChangeShapeType="1"/>
            </p:cNvSpPr>
            <p:nvPr/>
          </p:nvSpPr>
          <p:spPr bwMode="auto">
            <a:xfrm flipH="1">
              <a:off x="2770" y="2656"/>
              <a:ext cx="106" cy="454"/>
            </a:xfrm>
            <a:prstGeom prst="line">
              <a:avLst/>
            </a:prstGeom>
            <a:noFill/>
            <a:ln w="9525">
              <a:solidFill>
                <a:schemeClr val="tx1"/>
              </a:solidFill>
              <a:round/>
              <a:headEnd/>
              <a:tailEnd type="triangle" w="sm" len="sm"/>
            </a:ln>
          </p:spPr>
          <p:txBody>
            <a:bodyPr/>
            <a:lstStyle/>
            <a:p>
              <a:endParaRPr lang="zh-CN" altLang="en-US"/>
            </a:p>
          </p:txBody>
        </p:sp>
        <p:sp>
          <p:nvSpPr>
            <p:cNvPr id="105" name="Line 104"/>
            <p:cNvSpPr>
              <a:spLocks noChangeShapeType="1"/>
            </p:cNvSpPr>
            <p:nvPr/>
          </p:nvSpPr>
          <p:spPr bwMode="auto">
            <a:xfrm flipV="1">
              <a:off x="3192" y="2769"/>
              <a:ext cx="0" cy="455"/>
            </a:xfrm>
            <a:prstGeom prst="line">
              <a:avLst/>
            </a:prstGeom>
            <a:noFill/>
            <a:ln w="9525">
              <a:solidFill>
                <a:schemeClr val="tx1"/>
              </a:solidFill>
              <a:round/>
              <a:headEnd/>
              <a:tailEnd type="triangle" w="sm" len="sm"/>
            </a:ln>
          </p:spPr>
          <p:txBody>
            <a:bodyPr/>
            <a:lstStyle/>
            <a:p>
              <a:endParaRPr lang="zh-CN" altLang="en-US"/>
            </a:p>
          </p:txBody>
        </p:sp>
        <p:sp>
          <p:nvSpPr>
            <p:cNvPr id="106" name="Freeform 105"/>
            <p:cNvSpPr>
              <a:spLocks/>
            </p:cNvSpPr>
            <p:nvPr/>
          </p:nvSpPr>
          <p:spPr bwMode="auto">
            <a:xfrm>
              <a:off x="3614" y="2656"/>
              <a:ext cx="1073" cy="246"/>
            </a:xfrm>
            <a:custGeom>
              <a:avLst/>
              <a:gdLst/>
              <a:ahLst/>
              <a:cxnLst>
                <a:cxn ang="0">
                  <a:pos x="0" y="0"/>
                </a:cxn>
                <a:cxn ang="0">
                  <a:pos x="380" y="326"/>
                </a:cxn>
                <a:cxn ang="0">
                  <a:pos x="1220" y="163"/>
                </a:cxn>
              </a:cxnLst>
              <a:rect l="0" t="0" r="r" b="b"/>
              <a:pathLst>
                <a:path w="1220" h="353">
                  <a:moveTo>
                    <a:pt x="0" y="0"/>
                  </a:moveTo>
                  <a:cubicBezTo>
                    <a:pt x="88" y="149"/>
                    <a:pt x="177" y="299"/>
                    <a:pt x="380" y="326"/>
                  </a:cubicBezTo>
                  <a:cubicBezTo>
                    <a:pt x="583" y="353"/>
                    <a:pt x="901" y="258"/>
                    <a:pt x="1220" y="163"/>
                  </a:cubicBezTo>
                </a:path>
              </a:pathLst>
            </a:custGeom>
            <a:noFill/>
            <a:ln w="9525">
              <a:solidFill>
                <a:schemeClr val="tx1"/>
              </a:solidFill>
              <a:round/>
              <a:headEnd/>
              <a:tailEnd type="triangle" w="sm" len="sm"/>
            </a:ln>
          </p:spPr>
          <p:txBody>
            <a:bodyPr/>
            <a:lstStyle/>
            <a:p>
              <a:endParaRPr lang="zh-CN" altLang="en-US"/>
            </a:p>
          </p:txBody>
        </p:sp>
      </p:grpSp>
    </p:spTree>
    <p:extLst>
      <p:ext uri="{BB962C8B-B14F-4D97-AF65-F5344CB8AC3E}">
        <p14:creationId xmlns="" xmlns:p14="http://schemas.microsoft.com/office/powerpoint/2010/main" val="2691838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6876" y="1340768"/>
            <a:ext cx="3522394" cy="4104456"/>
          </a:xfrm>
        </p:spPr>
        <p:txBody>
          <a:bodyPr>
            <a:normAutofit/>
          </a:bodyPr>
          <a:lstStyle/>
          <a:p>
            <a:r>
              <a:rPr lang="zh-CN" altLang="zh-CN" sz="2000" b="0" dirty="0">
                <a:latin typeface="楷体" pitchFamily="49" charset="-122"/>
              </a:rPr>
              <a:t>例：设有一维数组M，下标的范围是0到9，每个数组元素用相邻的5个字节存储。存储器按字节编址，设存储数组元素M[0]的第一个字节的地址是98，则M[3]的第一个字节的地址是：LOC(M[3])=98+3×5=113。</a:t>
            </a:r>
          </a:p>
          <a:p>
            <a:endParaRPr lang="zh-CN" altLang="en-US" sz="2000" b="0" dirty="0">
              <a:latin typeface="楷体"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14744" y="714356"/>
            <a:ext cx="5202160" cy="5112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94219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67544" y="785794"/>
            <a:ext cx="8382000" cy="5429288"/>
          </a:xfrm>
        </p:spPr>
        <p:txBody>
          <a:bodyPr>
            <a:noAutofit/>
          </a:bodyPr>
          <a:lstStyle/>
          <a:p>
            <a:pPr algn="just">
              <a:lnSpc>
                <a:spcPct val="100000"/>
              </a:lnSpc>
            </a:pPr>
            <a:r>
              <a:rPr lang="en-US" altLang="zh-CN" sz="1400" dirty="0" smtClean="0">
                <a:latin typeface="宋体" pitchFamily="2" charset="-122"/>
                <a:ea typeface="宋体" pitchFamily="2" charset="-122"/>
              </a:rPr>
              <a:t>void  </a:t>
            </a:r>
            <a:r>
              <a:rPr lang="en-US" altLang="zh-CN" sz="1400" dirty="0" err="1" smtClean="0">
                <a:latin typeface="宋体" pitchFamily="2" charset="-122"/>
                <a:ea typeface="宋体" pitchFamily="2" charset="-122"/>
              </a:rPr>
              <a:t>polynadd</a:t>
            </a:r>
            <a:r>
              <a:rPr lang="en-US" altLang="zh-CN" sz="1400" dirty="0" smtClean="0">
                <a:latin typeface="宋体" pitchFamily="2" charset="-122"/>
                <a:ea typeface="宋体" pitchFamily="2" charset="-122"/>
              </a:rPr>
              <a:t>( </a:t>
            </a:r>
            <a:r>
              <a:rPr lang="en-US" altLang="zh-CN" sz="1400" dirty="0" err="1" smtClean="0">
                <a:latin typeface="宋体" pitchFamily="2" charset="-122"/>
                <a:ea typeface="宋体" pitchFamily="2" charset="-122"/>
              </a:rPr>
              <a:t>struct</a:t>
            </a:r>
            <a:r>
              <a:rPr lang="en-US" altLang="zh-CN" sz="1400" dirty="0" smtClean="0">
                <a:latin typeface="宋体" pitchFamily="2" charset="-122"/>
                <a:ea typeface="宋体" pitchFamily="2" charset="-122"/>
              </a:rPr>
              <a:t> </a:t>
            </a:r>
            <a:r>
              <a:rPr lang="en-US" altLang="zh-CN" sz="1400" dirty="0" err="1" smtClean="0">
                <a:latin typeface="宋体" pitchFamily="2" charset="-122"/>
                <a:ea typeface="宋体" pitchFamily="2" charset="-122"/>
              </a:rPr>
              <a:t>pnode</a:t>
            </a:r>
            <a:r>
              <a:rPr lang="en-US" altLang="zh-CN" sz="1400" dirty="0" smtClean="0">
                <a:latin typeface="宋体" pitchFamily="2" charset="-122"/>
                <a:ea typeface="宋体" pitchFamily="2" charset="-122"/>
              </a:rPr>
              <a:t> *pa</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pb</a:t>
            </a:r>
            <a:r>
              <a:rPr lang="zh-CN" altLang="en-US" sz="1400" dirty="0" smtClean="0">
                <a:latin typeface="宋体" pitchFamily="2" charset="-122"/>
                <a:ea typeface="宋体" pitchFamily="2" charset="-122"/>
              </a:rPr>
              <a:t>； </a:t>
            </a:r>
            <a:r>
              <a:rPr lang="en-US" altLang="zh-CN" sz="1400" dirty="0" err="1" smtClean="0">
                <a:latin typeface="宋体" pitchFamily="2" charset="-122"/>
                <a:ea typeface="宋体" pitchFamily="2" charset="-122"/>
              </a:rPr>
              <a:t>struct</a:t>
            </a:r>
            <a:r>
              <a:rPr lang="en-US" altLang="zh-CN" sz="1400" dirty="0" smtClean="0">
                <a:latin typeface="宋体" pitchFamily="2" charset="-122"/>
                <a:ea typeface="宋体" pitchFamily="2" charset="-122"/>
              </a:rPr>
              <a:t> </a:t>
            </a:r>
            <a:r>
              <a:rPr lang="en-US" altLang="zh-CN" sz="1400" dirty="0" err="1" smtClean="0">
                <a:latin typeface="宋体" pitchFamily="2" charset="-122"/>
                <a:ea typeface="宋体" pitchFamily="2" charset="-122"/>
              </a:rPr>
              <a:t>pnode</a:t>
            </a:r>
            <a:r>
              <a:rPr lang="en-US" altLang="zh-CN" sz="1400" dirty="0" smtClean="0">
                <a:latin typeface="宋体" pitchFamily="2" charset="-122"/>
                <a:ea typeface="宋体" pitchFamily="2" charset="-122"/>
              </a:rPr>
              <a:t> *pc)</a:t>
            </a:r>
          </a:p>
          <a:p>
            <a:pPr algn="just">
              <a:lnSpc>
                <a:spcPct val="100000"/>
              </a:lnSpc>
            </a:pPr>
            <a:r>
              <a:rPr lang="en-US" altLang="zh-CN" sz="1400" dirty="0" smtClean="0">
                <a:latin typeface="宋体" pitchFamily="2" charset="-122"/>
                <a:ea typeface="宋体" pitchFamily="2" charset="-122"/>
              </a:rPr>
              <a:t>{ pc = pa</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at = pa-&gt;next</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 = </a:t>
            </a:r>
            <a:r>
              <a:rPr lang="en-US" altLang="zh-CN" sz="1400" dirty="0" err="1" smtClean="0">
                <a:latin typeface="宋体" pitchFamily="2" charset="-122"/>
                <a:ea typeface="宋体" pitchFamily="2" charset="-122"/>
              </a:rPr>
              <a:t>pb</a:t>
            </a:r>
            <a:r>
              <a:rPr lang="en-US" altLang="zh-CN" sz="1400" dirty="0" smtClean="0">
                <a:latin typeface="宋体" pitchFamily="2" charset="-122"/>
                <a:ea typeface="宋体" pitchFamily="2" charset="-122"/>
              </a:rPr>
              <a:t>-&gt;next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ct = pc</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while((at != NULL) &amp;&amp;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 != NULL)){</a:t>
            </a:r>
          </a:p>
          <a:p>
            <a:pPr algn="just">
              <a:lnSpc>
                <a:spcPct val="100000"/>
              </a:lnSpc>
            </a:pPr>
            <a:r>
              <a:rPr lang="en-US" altLang="zh-CN" sz="1400" dirty="0" smtClean="0">
                <a:latin typeface="宋体" pitchFamily="2" charset="-122"/>
                <a:ea typeface="宋体" pitchFamily="2" charset="-122"/>
              </a:rPr>
              <a:t>	  if(at-&gt;exp &lt;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-&gt;exp){ ct = at</a:t>
            </a: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at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at-&gt;next</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elseif</a:t>
            </a:r>
            <a:r>
              <a:rPr lang="en-US" altLang="zh-CN" sz="1400" dirty="0" smtClean="0">
                <a:latin typeface="宋体" pitchFamily="2" charset="-122"/>
                <a:ea typeface="宋体" pitchFamily="2" charset="-122"/>
              </a:rPr>
              <a:t>(at-&gt;exp ==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-&gt;exp) {</a:t>
            </a:r>
          </a:p>
          <a:p>
            <a:pPr algn="just">
              <a:lnSpc>
                <a:spcPct val="100000"/>
              </a:lnSpc>
            </a:pPr>
            <a:r>
              <a:rPr lang="en-US" altLang="zh-CN" sz="1400" dirty="0" smtClean="0">
                <a:latin typeface="宋体" pitchFamily="2" charset="-122"/>
                <a:ea typeface="宋体" pitchFamily="2" charset="-122"/>
              </a:rPr>
              <a:t>	      x = at-&gt;</a:t>
            </a:r>
            <a:r>
              <a:rPr lang="en-US" altLang="zh-CN" sz="1400" dirty="0" err="1" smtClean="0">
                <a:latin typeface="宋体" pitchFamily="2" charset="-122"/>
                <a:ea typeface="宋体" pitchFamily="2" charset="-122"/>
              </a:rPr>
              <a:t>coef</a:t>
            </a:r>
            <a:r>
              <a:rPr lang="en-US" altLang="zh-CN" sz="1400" dirty="0" smtClean="0">
                <a:latin typeface="宋体" pitchFamily="2" charset="-122"/>
                <a:ea typeface="宋体" pitchFamily="2" charset="-122"/>
              </a:rPr>
              <a:t> +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a:t>
            </a:r>
            <a:r>
              <a:rPr lang="en-US" altLang="zh-CN" sz="1400" dirty="0" err="1" smtClean="0">
                <a:latin typeface="宋体" pitchFamily="2" charset="-122"/>
                <a:ea typeface="宋体" pitchFamily="2" charset="-122"/>
              </a:rPr>
              <a:t>coef</a:t>
            </a:r>
            <a:r>
              <a:rPr lang="en-US" altLang="zh-CN" sz="1400" dirty="0" smtClean="0">
                <a:latin typeface="宋体" pitchFamily="2" charset="-122"/>
                <a:ea typeface="宋体" pitchFamily="2" charset="-122"/>
              </a:rPr>
              <a:t> </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if( x != 0 ){ at-&gt;</a:t>
            </a:r>
            <a:r>
              <a:rPr lang="en-US" altLang="zh-CN" sz="1400" dirty="0" err="1" smtClean="0">
                <a:latin typeface="宋体" pitchFamily="2" charset="-122"/>
                <a:ea typeface="宋体" pitchFamily="2" charset="-122"/>
              </a:rPr>
              <a:t>coef</a:t>
            </a:r>
            <a:r>
              <a:rPr lang="en-US" altLang="zh-CN" sz="1400" dirty="0" smtClean="0">
                <a:latin typeface="宋体" pitchFamily="2" charset="-122"/>
                <a:ea typeface="宋体" pitchFamily="2" charset="-122"/>
              </a:rPr>
              <a:t> = x</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ct = at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a:t>
            </a:r>
          </a:p>
          <a:p>
            <a:pPr algn="just">
              <a:lnSpc>
                <a:spcPct val="100000"/>
              </a:lnSpc>
            </a:pPr>
            <a:r>
              <a:rPr lang="en-US" altLang="zh-CN" sz="1400" dirty="0" smtClean="0">
                <a:latin typeface="宋体" pitchFamily="2" charset="-122"/>
                <a:ea typeface="宋体" pitchFamily="2" charset="-122"/>
              </a:rPr>
              <a:t>          else{ ct-&gt;next = at-&gt;next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free(at)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a:t>
            </a:r>
          </a:p>
          <a:p>
            <a:pPr algn="just">
              <a:lnSpc>
                <a:spcPct val="100000"/>
              </a:lnSpc>
            </a:pPr>
            <a:r>
              <a:rPr lang="en-US" altLang="zh-CN" sz="1400" dirty="0" smtClean="0">
                <a:latin typeface="宋体" pitchFamily="2" charset="-122"/>
                <a:ea typeface="宋体" pitchFamily="2" charset="-122"/>
              </a:rPr>
              <a:t>          at = ct-&gt;next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q = </a:t>
            </a:r>
            <a:r>
              <a:rPr lang="en-US" altLang="zh-CN" sz="1400" dirty="0" err="1" smtClean="0">
                <a:latin typeface="宋体" pitchFamily="2" charset="-122"/>
                <a:ea typeface="宋体" pitchFamily="2" charset="-122"/>
              </a:rPr>
              <a:t>bt</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 =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-&gt;next </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free(q)</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}else{</a:t>
            </a:r>
          </a:p>
          <a:p>
            <a:pPr algn="just">
              <a:lnSpc>
                <a:spcPct val="100000"/>
              </a:lnSpc>
            </a:pPr>
            <a:r>
              <a:rPr lang="en-US" altLang="zh-CN" sz="1400" dirty="0" smtClean="0">
                <a:latin typeface="宋体" pitchFamily="2" charset="-122"/>
                <a:ea typeface="宋体" pitchFamily="2" charset="-122"/>
              </a:rPr>
              <a:t>          q =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-&gt;next</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-&gt;next = at</a:t>
            </a:r>
            <a:r>
              <a:rPr lang="zh-CN" altLang="en-US" sz="1400" dirty="0" smtClean="0">
                <a:latin typeface="宋体" pitchFamily="2" charset="-122"/>
                <a:ea typeface="宋体" pitchFamily="2" charset="-122"/>
              </a:rPr>
              <a:t>；</a:t>
            </a:r>
            <a:r>
              <a:rPr lang="en-US" altLang="zh-CN" sz="1400" dirty="0" smtClean="0">
                <a:latin typeface="宋体" pitchFamily="2" charset="-122"/>
                <a:ea typeface="宋体" pitchFamily="2" charset="-122"/>
              </a:rPr>
              <a:t>ct-&gt;next = </a:t>
            </a:r>
            <a:r>
              <a:rPr lang="en-US" altLang="zh-CN" sz="1400" dirty="0" err="1" smtClean="0">
                <a:latin typeface="宋体" pitchFamily="2" charset="-122"/>
                <a:ea typeface="宋体" pitchFamily="2" charset="-122"/>
              </a:rPr>
              <a:t>bt</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ct = ct-&gt;next</a:t>
            </a:r>
            <a:r>
              <a:rPr lang="zh-CN" altLang="en-US" sz="1400" dirty="0" smtClean="0">
                <a:latin typeface="宋体" pitchFamily="2" charset="-122"/>
                <a:ea typeface="宋体" pitchFamily="2" charset="-122"/>
              </a:rPr>
              <a:t>；</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 = q</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a:t>
            </a:r>
          </a:p>
          <a:p>
            <a:pPr algn="just">
              <a:lnSpc>
                <a:spcPct val="100000"/>
              </a:lnSpc>
            </a:pPr>
            <a:r>
              <a:rPr lang="en-US" altLang="zh-CN" sz="1400" dirty="0" smtClean="0">
                <a:latin typeface="宋体" pitchFamily="2" charset="-122"/>
                <a:ea typeface="宋体" pitchFamily="2" charset="-122"/>
              </a:rPr>
              <a:t>  }</a:t>
            </a:r>
          </a:p>
          <a:p>
            <a:pPr algn="just">
              <a:lnSpc>
                <a:spcPct val="100000"/>
              </a:lnSpc>
            </a:pPr>
            <a:r>
              <a:rPr lang="en-US" altLang="zh-CN" sz="1400" dirty="0" smtClean="0">
                <a:latin typeface="宋体" pitchFamily="2" charset="-122"/>
                <a:ea typeface="宋体" pitchFamily="2" charset="-122"/>
              </a:rPr>
              <a:t>  if (</a:t>
            </a:r>
            <a:r>
              <a:rPr lang="en-US" altLang="zh-CN" sz="1400" dirty="0" err="1" smtClean="0">
                <a:latin typeface="宋体" pitchFamily="2" charset="-122"/>
                <a:ea typeface="宋体" pitchFamily="2" charset="-122"/>
              </a:rPr>
              <a:t>bt</a:t>
            </a:r>
            <a:r>
              <a:rPr lang="en-US" altLang="zh-CN" sz="1400" dirty="0" smtClean="0">
                <a:latin typeface="宋体" pitchFamily="2" charset="-122"/>
                <a:ea typeface="宋体" pitchFamily="2" charset="-122"/>
              </a:rPr>
              <a:t> != NULL) ct-&gt;next = </a:t>
            </a:r>
            <a:r>
              <a:rPr lang="en-US" altLang="zh-CN" sz="1400" dirty="0" err="1" smtClean="0">
                <a:latin typeface="宋体" pitchFamily="2" charset="-122"/>
                <a:ea typeface="宋体" pitchFamily="2" charset="-122"/>
              </a:rPr>
              <a:t>bt</a:t>
            </a:r>
            <a:r>
              <a:rPr lang="zh-CN" altLang="en-US" sz="1400" dirty="0" smtClean="0">
                <a:latin typeface="宋体" pitchFamily="2" charset="-122"/>
                <a:ea typeface="宋体" pitchFamily="2" charset="-122"/>
              </a:rPr>
              <a:t>；</a:t>
            </a:r>
          </a:p>
          <a:p>
            <a:pPr algn="just">
              <a:lnSpc>
                <a:spcPct val="100000"/>
              </a:lnSpc>
            </a:pPr>
            <a:r>
              <a:rPr lang="zh-CN" altLang="en-US" sz="1400" dirty="0" smtClean="0">
                <a:latin typeface="宋体" pitchFamily="2" charset="-122"/>
                <a:ea typeface="宋体" pitchFamily="2" charset="-122"/>
              </a:rPr>
              <a:t>  </a:t>
            </a:r>
            <a:r>
              <a:rPr lang="en-US" altLang="zh-CN" sz="1400" dirty="0" smtClean="0">
                <a:latin typeface="宋体" pitchFamily="2" charset="-122"/>
                <a:ea typeface="宋体" pitchFamily="2" charset="-122"/>
              </a:rPr>
              <a:t>free(</a:t>
            </a:r>
            <a:r>
              <a:rPr lang="en-US" altLang="zh-CN" sz="1400" dirty="0" err="1" smtClean="0">
                <a:latin typeface="宋体" pitchFamily="2" charset="-122"/>
                <a:ea typeface="宋体" pitchFamily="2" charset="-122"/>
              </a:rPr>
              <a:t>pb</a:t>
            </a:r>
            <a:r>
              <a:rPr lang="en-US" altLang="zh-CN" sz="1400" dirty="0" smtClean="0">
                <a:latin typeface="宋体" pitchFamily="2" charset="-122"/>
                <a:ea typeface="宋体" pitchFamily="2" charset="-122"/>
              </a:rPr>
              <a:t>)</a:t>
            </a:r>
          </a:p>
          <a:p>
            <a:pPr>
              <a:lnSpc>
                <a:spcPct val="100000"/>
              </a:lnSpc>
            </a:pPr>
            <a:r>
              <a:rPr lang="en-US" altLang="zh-CN" sz="1400" dirty="0" smtClean="0">
                <a:latin typeface="宋体" pitchFamily="2" charset="-122"/>
                <a:ea typeface="宋体" pitchFamily="2" charset="-122"/>
              </a:rPr>
              <a:t>} </a:t>
            </a:r>
            <a:endParaRPr lang="en-US" altLang="zh-CN" sz="1400" dirty="0">
              <a:latin typeface="宋体" pitchFamily="2" charset="-122"/>
              <a:ea typeface="宋体" pitchFamily="2" charset="-122"/>
            </a:endParaRPr>
          </a:p>
        </p:txBody>
      </p:sp>
      <p:sp>
        <p:nvSpPr>
          <p:cNvPr id="6" name="TextBox 5"/>
          <p:cNvSpPr txBox="1"/>
          <p:nvPr/>
        </p:nvSpPr>
        <p:spPr>
          <a:xfrm>
            <a:off x="3923928" y="188640"/>
            <a:ext cx="4176464" cy="369332"/>
          </a:xfrm>
          <a:prstGeom prst="rect">
            <a:avLst/>
          </a:prstGeom>
          <a:noFill/>
        </p:spPr>
        <p:txBody>
          <a:bodyPr wrap="square" rtlCol="0">
            <a:spAutoFit/>
          </a:bodyPr>
          <a:lstStyle/>
          <a:p>
            <a:r>
              <a:rPr lang="zh-CN" altLang="en-US" dirty="0" smtClean="0"/>
              <a:t>算法：多项式相加</a:t>
            </a:r>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 calcmode="lin" valueType="num">
                                      <p:cBhvr additive="base">
                                        <p:cTn id="25"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 calcmode="lin" valueType="num">
                                      <p:cBhvr additive="base">
                                        <p:cTn id="31"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3">
                                            <p:txEl>
                                              <p:pRg st="5" end="5"/>
                                            </p:txEl>
                                          </p:spTgt>
                                        </p:tgtEl>
                                        <p:attrNameLst>
                                          <p:attrName>style.visibility</p:attrName>
                                        </p:attrNameLst>
                                      </p:cBhvr>
                                      <p:to>
                                        <p:strVal val="visible"/>
                                      </p:to>
                                    </p:set>
                                    <p:anim calcmode="lin" valueType="num">
                                      <p:cBhvr additive="base">
                                        <p:cTn id="37" dur="500" fill="hold"/>
                                        <p:tgtEl>
                                          <p:spTgt spid="768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3">
                                            <p:txEl>
                                              <p:pRg st="6" end="6"/>
                                            </p:txEl>
                                          </p:spTgt>
                                        </p:tgtEl>
                                        <p:attrNameLst>
                                          <p:attrName>style.visibility</p:attrName>
                                        </p:attrNameLst>
                                      </p:cBhvr>
                                      <p:to>
                                        <p:strVal val="visible"/>
                                      </p:to>
                                    </p:set>
                                    <p:anim calcmode="lin" valueType="num">
                                      <p:cBhvr additive="base">
                                        <p:cTn id="43" dur="500" fill="hold"/>
                                        <p:tgtEl>
                                          <p:spTgt spid="768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803">
                                            <p:txEl>
                                              <p:pRg st="7" end="7"/>
                                            </p:txEl>
                                          </p:spTgt>
                                        </p:tgtEl>
                                        <p:attrNameLst>
                                          <p:attrName>style.visibility</p:attrName>
                                        </p:attrNameLst>
                                      </p:cBhvr>
                                      <p:to>
                                        <p:strVal val="visible"/>
                                      </p:to>
                                    </p:set>
                                    <p:anim calcmode="lin" valueType="num">
                                      <p:cBhvr additive="base">
                                        <p:cTn id="49" dur="500" fill="hold"/>
                                        <p:tgtEl>
                                          <p:spTgt spid="7680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6803">
                                            <p:txEl>
                                              <p:pRg st="8" end="8"/>
                                            </p:txEl>
                                          </p:spTgt>
                                        </p:tgtEl>
                                        <p:attrNameLst>
                                          <p:attrName>style.visibility</p:attrName>
                                        </p:attrNameLst>
                                      </p:cBhvr>
                                      <p:to>
                                        <p:strVal val="visible"/>
                                      </p:to>
                                    </p:set>
                                    <p:anim calcmode="lin" valueType="num">
                                      <p:cBhvr additive="base">
                                        <p:cTn id="55" dur="500" fill="hold"/>
                                        <p:tgtEl>
                                          <p:spTgt spid="7680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68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6803">
                                            <p:txEl>
                                              <p:pRg st="9" end="9"/>
                                            </p:txEl>
                                          </p:spTgt>
                                        </p:tgtEl>
                                        <p:attrNameLst>
                                          <p:attrName>style.visibility</p:attrName>
                                        </p:attrNameLst>
                                      </p:cBhvr>
                                      <p:to>
                                        <p:strVal val="visible"/>
                                      </p:to>
                                    </p:set>
                                    <p:anim calcmode="lin" valueType="num">
                                      <p:cBhvr additive="base">
                                        <p:cTn id="61" dur="500" fill="hold"/>
                                        <p:tgtEl>
                                          <p:spTgt spid="7680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68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6803">
                                            <p:txEl>
                                              <p:pRg st="10" end="10"/>
                                            </p:txEl>
                                          </p:spTgt>
                                        </p:tgtEl>
                                        <p:attrNameLst>
                                          <p:attrName>style.visibility</p:attrName>
                                        </p:attrNameLst>
                                      </p:cBhvr>
                                      <p:to>
                                        <p:strVal val="visible"/>
                                      </p:to>
                                    </p:set>
                                    <p:anim calcmode="lin" valueType="num">
                                      <p:cBhvr additive="base">
                                        <p:cTn id="67" dur="500" fill="hold"/>
                                        <p:tgtEl>
                                          <p:spTgt spid="7680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68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6803">
                                            <p:txEl>
                                              <p:pRg st="11" end="11"/>
                                            </p:txEl>
                                          </p:spTgt>
                                        </p:tgtEl>
                                        <p:attrNameLst>
                                          <p:attrName>style.visibility</p:attrName>
                                        </p:attrNameLst>
                                      </p:cBhvr>
                                      <p:to>
                                        <p:strVal val="visible"/>
                                      </p:to>
                                    </p:set>
                                    <p:anim calcmode="lin" valueType="num">
                                      <p:cBhvr additive="base">
                                        <p:cTn id="73" dur="500" fill="hold"/>
                                        <p:tgtEl>
                                          <p:spTgt spid="7680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68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6803">
                                            <p:txEl>
                                              <p:pRg st="12" end="12"/>
                                            </p:txEl>
                                          </p:spTgt>
                                        </p:tgtEl>
                                        <p:attrNameLst>
                                          <p:attrName>style.visibility</p:attrName>
                                        </p:attrNameLst>
                                      </p:cBhvr>
                                      <p:to>
                                        <p:strVal val="visible"/>
                                      </p:to>
                                    </p:set>
                                    <p:anim calcmode="lin" valueType="num">
                                      <p:cBhvr additive="base">
                                        <p:cTn id="79" dur="500" fill="hold"/>
                                        <p:tgtEl>
                                          <p:spTgt spid="7680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68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6803">
                                            <p:txEl>
                                              <p:pRg st="13" end="13"/>
                                            </p:txEl>
                                          </p:spTgt>
                                        </p:tgtEl>
                                        <p:attrNameLst>
                                          <p:attrName>style.visibility</p:attrName>
                                        </p:attrNameLst>
                                      </p:cBhvr>
                                      <p:to>
                                        <p:strVal val="visible"/>
                                      </p:to>
                                    </p:set>
                                    <p:anim calcmode="lin" valueType="num">
                                      <p:cBhvr additive="base">
                                        <p:cTn id="85" dur="500" fill="hold"/>
                                        <p:tgtEl>
                                          <p:spTgt spid="7680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680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6803">
                                            <p:txEl>
                                              <p:pRg st="14" end="14"/>
                                            </p:txEl>
                                          </p:spTgt>
                                        </p:tgtEl>
                                        <p:attrNameLst>
                                          <p:attrName>style.visibility</p:attrName>
                                        </p:attrNameLst>
                                      </p:cBhvr>
                                      <p:to>
                                        <p:strVal val="visible"/>
                                      </p:to>
                                    </p:set>
                                    <p:anim calcmode="lin" valueType="num">
                                      <p:cBhvr additive="base">
                                        <p:cTn id="91" dur="500" fill="hold"/>
                                        <p:tgtEl>
                                          <p:spTgt spid="7680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680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6803">
                                            <p:txEl>
                                              <p:pRg st="15" end="15"/>
                                            </p:txEl>
                                          </p:spTgt>
                                        </p:tgtEl>
                                        <p:attrNameLst>
                                          <p:attrName>style.visibility</p:attrName>
                                        </p:attrNameLst>
                                      </p:cBhvr>
                                      <p:to>
                                        <p:strVal val="visible"/>
                                      </p:to>
                                    </p:set>
                                    <p:anim calcmode="lin" valueType="num">
                                      <p:cBhvr additive="base">
                                        <p:cTn id="97" dur="500" fill="hold"/>
                                        <p:tgtEl>
                                          <p:spTgt spid="7680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680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6803">
                                            <p:txEl>
                                              <p:pRg st="16" end="16"/>
                                            </p:txEl>
                                          </p:spTgt>
                                        </p:tgtEl>
                                        <p:attrNameLst>
                                          <p:attrName>style.visibility</p:attrName>
                                        </p:attrNameLst>
                                      </p:cBhvr>
                                      <p:to>
                                        <p:strVal val="visible"/>
                                      </p:to>
                                    </p:set>
                                    <p:anim calcmode="lin" valueType="num">
                                      <p:cBhvr additive="base">
                                        <p:cTn id="103" dur="500" fill="hold"/>
                                        <p:tgtEl>
                                          <p:spTgt spid="7680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680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2.4.2 </a:t>
            </a:r>
            <a:r>
              <a:rPr lang="zh-CN" altLang="zh-CN" b="1" dirty="0">
                <a:solidFill>
                  <a:srgbClr val="FF0000"/>
                </a:solidFill>
              </a:rPr>
              <a:t>商品链</a:t>
            </a:r>
            <a:r>
              <a:rPr lang="zh-CN" altLang="zh-CN" b="1" dirty="0" smtClean="0">
                <a:solidFill>
                  <a:srgbClr val="FF0000"/>
                </a:solidFill>
              </a:rPr>
              <a:t>更新</a:t>
            </a:r>
            <a:endParaRPr lang="zh-CN" altLang="en-US" dirty="0">
              <a:solidFill>
                <a:srgbClr val="FF0000"/>
              </a:solidFill>
            </a:endParaRPr>
          </a:p>
        </p:txBody>
      </p:sp>
      <p:sp>
        <p:nvSpPr>
          <p:cNvPr id="3" name="内容占位符 2"/>
          <p:cNvSpPr>
            <a:spLocks noGrp="1"/>
          </p:cNvSpPr>
          <p:nvPr>
            <p:ph idx="1"/>
          </p:nvPr>
        </p:nvSpPr>
        <p:spPr>
          <a:xfrm>
            <a:off x="714348" y="1571612"/>
            <a:ext cx="7704856" cy="4536504"/>
          </a:xfrm>
        </p:spPr>
        <p:txBody>
          <a:bodyPr>
            <a:normAutofit lnSpcReduction="10000"/>
          </a:bodyPr>
          <a:lstStyle/>
          <a:p>
            <a:r>
              <a:rPr lang="en-US" altLang="zh-CN" b="0" dirty="0" smtClean="0"/>
              <a:t>	        </a:t>
            </a:r>
            <a:r>
              <a:rPr lang="zh-CN" altLang="zh-CN" b="0" dirty="0" smtClean="0"/>
              <a:t>某</a:t>
            </a:r>
            <a:r>
              <a:rPr lang="zh-CN" altLang="zh-CN" b="0" dirty="0"/>
              <a:t>仓库中各商品的库存数量按商品编号从小到大存储在一个带头结点的单链表中。链表的结点由商品编号</a:t>
            </a:r>
            <a:r>
              <a:rPr lang="en-US" altLang="zh-CN" b="0" dirty="0"/>
              <a:t>(No)</a:t>
            </a:r>
            <a:r>
              <a:rPr lang="zh-CN" altLang="zh-CN" b="0" dirty="0"/>
              <a:t>、数量</a:t>
            </a:r>
            <a:r>
              <a:rPr lang="en-US" altLang="zh-CN" b="0" dirty="0"/>
              <a:t>(</a:t>
            </a:r>
            <a:r>
              <a:rPr lang="en-US" altLang="zh-CN" b="0" dirty="0" err="1"/>
              <a:t>Num</a:t>
            </a:r>
            <a:r>
              <a:rPr lang="en-US" altLang="zh-CN" b="0" dirty="0"/>
              <a:t>)</a:t>
            </a:r>
            <a:r>
              <a:rPr lang="zh-CN" altLang="zh-CN" b="0" dirty="0"/>
              <a:t>和链指针</a:t>
            </a:r>
            <a:r>
              <a:rPr lang="en-US" altLang="zh-CN" b="0" dirty="0"/>
              <a:t>(next)</a:t>
            </a:r>
            <a:r>
              <a:rPr lang="zh-CN" altLang="zh-CN" b="0" dirty="0"/>
              <a:t>三个域组成如下</a:t>
            </a:r>
            <a:r>
              <a:rPr lang="zh-CN" altLang="zh-CN" dirty="0" smtClean="0"/>
              <a:t>：</a:t>
            </a:r>
            <a:endParaRPr lang="en-US" altLang="zh-CN" dirty="0" smtClean="0"/>
          </a:p>
          <a:p>
            <a:endParaRPr lang="en-US" altLang="zh-CN" dirty="0"/>
          </a:p>
          <a:p>
            <a:endParaRPr lang="en-US" altLang="zh-CN" dirty="0" smtClean="0"/>
          </a:p>
          <a:p>
            <a:r>
              <a:rPr lang="en-US" altLang="zh-CN" b="0" dirty="0" smtClean="0"/>
              <a:t>	         </a:t>
            </a:r>
            <a:r>
              <a:rPr lang="zh-CN" altLang="zh-CN" b="0" dirty="0" smtClean="0"/>
              <a:t>现</a:t>
            </a:r>
            <a:r>
              <a:rPr lang="zh-CN" altLang="zh-CN" b="0" dirty="0"/>
              <a:t>新进一批商品需要入库。在这些入库商品中，有部分商品是库存中已有商品，其商品是新增商品。若各入库商品的数量也是按商品编号从小到存储在一个带头结点的单链表中，根据入库商品的数量更新各库存商品的数量。</a:t>
            </a:r>
          </a:p>
          <a:p>
            <a:endParaRPr lang="zh-CN" altLang="en-US" dirty="0"/>
          </a:p>
        </p:txBody>
      </p:sp>
      <p:pic>
        <p:nvPicPr>
          <p:cNvPr id="327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6276" y="3079385"/>
            <a:ext cx="3305175" cy="781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361061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4536504"/>
          </a:xfrm>
        </p:spPr>
        <p:txBody>
          <a:bodyPr/>
          <a:lstStyle/>
          <a:p>
            <a:r>
              <a:rPr lang="zh-CN" altLang="zh-CN" b="0" dirty="0"/>
              <a:t>已有商品用单链表</a:t>
            </a:r>
            <a:r>
              <a:rPr lang="en-US" altLang="zh-CN" b="0" dirty="0"/>
              <a:t>L</a:t>
            </a:r>
            <a:r>
              <a:rPr lang="zh-CN" altLang="zh-CN" b="0" dirty="0"/>
              <a:t>表示，其结构如</a:t>
            </a:r>
            <a:r>
              <a:rPr lang="zh-CN" altLang="zh-CN" b="0" dirty="0" smtClean="0"/>
              <a:t>图</a:t>
            </a:r>
            <a:r>
              <a:rPr lang="en-US" altLang="zh-CN" b="0" dirty="0" smtClean="0"/>
              <a:t>2-23</a:t>
            </a:r>
            <a:r>
              <a:rPr lang="zh-CN" altLang="zh-CN" b="0" dirty="0" smtClean="0"/>
              <a:t>所</a:t>
            </a:r>
            <a:r>
              <a:rPr lang="zh-CN" altLang="zh-CN" b="0" dirty="0"/>
              <a:t>示</a:t>
            </a:r>
            <a:r>
              <a:rPr lang="zh-CN" altLang="zh-CN" b="0" dirty="0" smtClean="0"/>
              <a:t>：</a:t>
            </a:r>
            <a:endParaRPr lang="en-US" altLang="zh-CN" b="0" dirty="0" smtClean="0"/>
          </a:p>
          <a:p>
            <a:endParaRPr lang="en-US" altLang="zh-CN" b="0" dirty="0"/>
          </a:p>
          <a:p>
            <a:endParaRPr lang="en-US" altLang="zh-CN" b="0" dirty="0" smtClean="0"/>
          </a:p>
          <a:p>
            <a:endParaRPr lang="en-US" altLang="zh-CN" b="0" dirty="0"/>
          </a:p>
          <a:p>
            <a:r>
              <a:rPr lang="zh-CN" altLang="zh-CN" b="0" dirty="0"/>
              <a:t>新进商品用单链表</a:t>
            </a:r>
            <a:r>
              <a:rPr lang="en-US" altLang="zh-CN" b="0" dirty="0"/>
              <a:t>Lin</a:t>
            </a:r>
            <a:r>
              <a:rPr lang="zh-CN" altLang="zh-CN" b="0" dirty="0"/>
              <a:t>表示，其结构如</a:t>
            </a:r>
            <a:r>
              <a:rPr lang="zh-CN" altLang="zh-CN" b="0" dirty="0" smtClean="0"/>
              <a:t>图</a:t>
            </a:r>
            <a:r>
              <a:rPr lang="en-US" altLang="zh-CN" b="0" dirty="0" smtClean="0"/>
              <a:t>2-24</a:t>
            </a:r>
            <a:r>
              <a:rPr lang="zh-CN" altLang="zh-CN" b="0" dirty="0" smtClean="0"/>
              <a:t>所</a:t>
            </a:r>
            <a:r>
              <a:rPr lang="zh-CN" altLang="zh-CN" b="0" dirty="0"/>
              <a:t>示：</a:t>
            </a:r>
          </a:p>
          <a:p>
            <a:endParaRPr lang="zh-CN" altLang="zh-CN" b="0" dirty="0"/>
          </a:p>
          <a:p>
            <a:endParaRPr lang="zh-CN" altLang="en-US" dirty="0"/>
          </a:p>
        </p:txBody>
      </p:sp>
      <p:pic>
        <p:nvPicPr>
          <p:cNvPr id="225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720" y="2143116"/>
            <a:ext cx="8702675" cy="723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4950" y="4293096"/>
            <a:ext cx="86725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47473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340768"/>
            <a:ext cx="7992888" cy="3579849"/>
          </a:xfrm>
        </p:spPr>
        <p:txBody>
          <a:bodyPr/>
          <a:lstStyle/>
          <a:p>
            <a:r>
              <a:rPr lang="zh-CN" altLang="zh-CN" b="0" dirty="0"/>
              <a:t>则入库后商品更新链表</a:t>
            </a:r>
            <a:r>
              <a:rPr lang="en-US" altLang="zh-CN" b="0" dirty="0" err="1"/>
              <a:t>Lnew</a:t>
            </a:r>
            <a:r>
              <a:rPr lang="zh-CN" altLang="zh-CN" b="0" dirty="0"/>
              <a:t>表示，其结构如</a:t>
            </a:r>
            <a:r>
              <a:rPr lang="zh-CN" altLang="zh-CN" b="0" dirty="0" smtClean="0"/>
              <a:t>图</a:t>
            </a:r>
            <a:r>
              <a:rPr lang="en-US" altLang="zh-CN" b="0" dirty="0" smtClean="0"/>
              <a:t>2-25</a:t>
            </a:r>
            <a:r>
              <a:rPr lang="zh-CN" altLang="zh-CN" b="0" dirty="0" smtClean="0"/>
              <a:t>所</a:t>
            </a:r>
            <a:r>
              <a:rPr lang="zh-CN" altLang="zh-CN" b="0" dirty="0"/>
              <a:t>示：</a:t>
            </a:r>
          </a:p>
          <a:p>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 y="2457450"/>
            <a:ext cx="8915400" cy="194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23197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836712"/>
            <a:ext cx="7560840" cy="5472608"/>
          </a:xfrm>
        </p:spPr>
        <p:txBody>
          <a:bodyPr>
            <a:noAutofit/>
          </a:bodyPr>
          <a:lstStyle/>
          <a:p>
            <a:pPr>
              <a:lnSpc>
                <a:spcPct val="100000"/>
              </a:lnSpc>
              <a:spcBef>
                <a:spcPts val="0"/>
              </a:spcBef>
            </a:pPr>
            <a:r>
              <a:rPr lang="zh-CN" altLang="zh-CN" sz="1800" dirty="0" smtClean="0"/>
              <a:t>算法</a:t>
            </a:r>
            <a:r>
              <a:rPr lang="en-US" altLang="zh-CN" sz="1800" dirty="0" smtClean="0"/>
              <a:t>2.18</a:t>
            </a:r>
            <a:r>
              <a:rPr lang="zh-CN" altLang="zh-CN" sz="1800" dirty="0"/>
              <a:t>：</a:t>
            </a:r>
            <a:r>
              <a:rPr lang="zh-CN" altLang="zh-CN" sz="1800" dirty="0">
                <a:solidFill>
                  <a:srgbClr val="FF0000"/>
                </a:solidFill>
              </a:rPr>
              <a:t>商品更新链表</a:t>
            </a:r>
          </a:p>
          <a:p>
            <a:pPr>
              <a:lnSpc>
                <a:spcPct val="100000"/>
              </a:lnSpc>
              <a:spcBef>
                <a:spcPts val="0"/>
              </a:spcBef>
            </a:pPr>
            <a:r>
              <a:rPr lang="en-US" altLang="zh-CN" sz="1800" b="0" dirty="0" err="1"/>
              <a:t>typedef</a:t>
            </a:r>
            <a:r>
              <a:rPr lang="en-US" altLang="zh-CN" sz="1800" b="0" dirty="0"/>
              <a:t> </a:t>
            </a:r>
            <a:r>
              <a:rPr lang="en-US" altLang="zh-CN" sz="1800" b="0" dirty="0" err="1"/>
              <a:t>struct</a:t>
            </a:r>
            <a:r>
              <a:rPr lang="en-US" altLang="zh-CN" sz="1800" b="0" dirty="0"/>
              <a:t> Node {</a:t>
            </a:r>
            <a:endParaRPr lang="zh-CN" altLang="zh-CN" sz="1800" b="0" dirty="0"/>
          </a:p>
          <a:p>
            <a:pPr>
              <a:lnSpc>
                <a:spcPct val="100000"/>
              </a:lnSpc>
              <a:spcBef>
                <a:spcPts val="0"/>
              </a:spcBef>
            </a:pPr>
            <a:r>
              <a:rPr lang="en-US" altLang="zh-CN" sz="1800" b="0" dirty="0"/>
              <a:t>	</a:t>
            </a:r>
            <a:r>
              <a:rPr lang="en-US" altLang="zh-CN" sz="1800" b="0" dirty="0" err="1"/>
              <a:t>int</a:t>
            </a:r>
            <a:r>
              <a:rPr lang="en-US" altLang="zh-CN" sz="1800" b="0" dirty="0"/>
              <a:t> No, </a:t>
            </a:r>
            <a:r>
              <a:rPr lang="en-US" altLang="zh-CN" sz="1800" b="0" dirty="0" err="1"/>
              <a:t>Num</a:t>
            </a:r>
            <a:r>
              <a:rPr lang="en-US" altLang="zh-CN" sz="1800" b="0" dirty="0"/>
              <a:t>;</a:t>
            </a:r>
            <a:endParaRPr lang="zh-CN" altLang="zh-CN" sz="1800" b="0" dirty="0"/>
          </a:p>
          <a:p>
            <a:pPr>
              <a:lnSpc>
                <a:spcPct val="100000"/>
              </a:lnSpc>
              <a:spcBef>
                <a:spcPts val="0"/>
              </a:spcBef>
            </a:pPr>
            <a:r>
              <a:rPr lang="en-US" altLang="zh-CN" sz="1800" b="0" dirty="0" smtClean="0"/>
              <a:t>	</a:t>
            </a:r>
            <a:r>
              <a:rPr lang="en-US" altLang="zh-CN" sz="1800" b="0" dirty="0" err="1" smtClean="0"/>
              <a:t>struct</a:t>
            </a:r>
            <a:r>
              <a:rPr lang="en-US" altLang="zh-CN" sz="1800" b="0" dirty="0" smtClean="0"/>
              <a:t> </a:t>
            </a:r>
            <a:r>
              <a:rPr lang="en-US" altLang="zh-CN" sz="1800" b="0" dirty="0"/>
              <a:t>Node *next;</a:t>
            </a:r>
            <a:endParaRPr lang="zh-CN" altLang="zh-CN" sz="1800" b="0" dirty="0"/>
          </a:p>
          <a:p>
            <a:pPr>
              <a:lnSpc>
                <a:spcPct val="100000"/>
              </a:lnSpc>
              <a:spcBef>
                <a:spcPts val="0"/>
              </a:spcBef>
            </a:pPr>
            <a:r>
              <a:rPr lang="en-US" altLang="zh-CN" sz="1800" b="0" dirty="0"/>
              <a:t>}  Node, *</a:t>
            </a:r>
            <a:r>
              <a:rPr lang="en-US" altLang="zh-CN" sz="1800" b="0" dirty="0" err="1"/>
              <a:t>Llist</a:t>
            </a:r>
            <a:r>
              <a:rPr lang="en-US" altLang="zh-CN" sz="1800" b="0" dirty="0"/>
              <a:t>;</a:t>
            </a:r>
            <a:endParaRPr lang="zh-CN" altLang="zh-CN" sz="1800" b="0" dirty="0"/>
          </a:p>
          <a:p>
            <a:pPr>
              <a:lnSpc>
                <a:spcPct val="100000"/>
              </a:lnSpc>
              <a:spcBef>
                <a:spcPts val="0"/>
              </a:spcBef>
            </a:pPr>
            <a:r>
              <a:rPr lang="en-US" altLang="zh-CN" sz="1800" b="0" dirty="0"/>
              <a:t>void update(</a:t>
            </a:r>
            <a:r>
              <a:rPr lang="en-US" altLang="zh-CN" sz="1800" b="0" dirty="0" err="1"/>
              <a:t>Llist</a:t>
            </a:r>
            <a:r>
              <a:rPr lang="en-US" altLang="zh-CN" sz="1800" b="0" dirty="0"/>
              <a:t> L, </a:t>
            </a:r>
            <a:r>
              <a:rPr lang="en-US" altLang="zh-CN" sz="1800" b="0" dirty="0" err="1"/>
              <a:t>Llist</a:t>
            </a:r>
            <a:r>
              <a:rPr lang="en-US" altLang="zh-CN" sz="1800" b="0" dirty="0"/>
              <a:t> Lin ){ //L</a:t>
            </a:r>
            <a:r>
              <a:rPr lang="zh-CN" altLang="zh-CN" sz="1800" b="0" dirty="0"/>
              <a:t>为库存链表，</a:t>
            </a:r>
            <a:r>
              <a:rPr lang="en-US" altLang="zh-CN" sz="1800" b="0" dirty="0"/>
              <a:t>Lin</a:t>
            </a:r>
            <a:r>
              <a:rPr lang="zh-CN" altLang="zh-CN" sz="1800" b="0" dirty="0"/>
              <a:t>为入库链表</a:t>
            </a:r>
          </a:p>
          <a:p>
            <a:pPr>
              <a:lnSpc>
                <a:spcPct val="100000"/>
              </a:lnSpc>
              <a:spcBef>
                <a:spcPts val="0"/>
              </a:spcBef>
            </a:pPr>
            <a:r>
              <a:rPr lang="en-US" altLang="zh-CN" sz="1800" b="0" dirty="0" smtClean="0"/>
              <a:t>	</a:t>
            </a:r>
            <a:r>
              <a:rPr lang="en-US" altLang="zh-CN" sz="1800" b="0" dirty="0" err="1" smtClean="0"/>
              <a:t>Llist</a:t>
            </a:r>
            <a:r>
              <a:rPr lang="en-US" altLang="zh-CN" sz="1800" b="0" dirty="0" smtClean="0"/>
              <a:t>  </a:t>
            </a:r>
            <a:r>
              <a:rPr lang="en-US" altLang="zh-CN" sz="1800" b="0" dirty="0" err="1"/>
              <a:t>p,q</a:t>
            </a:r>
            <a:r>
              <a:rPr lang="en-US" altLang="zh-CN" sz="1800" b="0" dirty="0"/>
              <a:t>;</a:t>
            </a:r>
            <a:endParaRPr lang="zh-CN" altLang="zh-CN" sz="1800" b="0" dirty="0"/>
          </a:p>
          <a:p>
            <a:pPr>
              <a:lnSpc>
                <a:spcPct val="100000"/>
              </a:lnSpc>
              <a:spcBef>
                <a:spcPts val="0"/>
              </a:spcBef>
            </a:pPr>
            <a:r>
              <a:rPr lang="en-US" altLang="zh-CN" sz="1800" b="0" dirty="0" smtClean="0"/>
              <a:t>	p=L</a:t>
            </a:r>
            <a:r>
              <a:rPr lang="en-US" altLang="zh-CN" sz="1800" b="0" dirty="0"/>
              <a:t>; </a:t>
            </a:r>
            <a:endParaRPr lang="zh-CN" altLang="zh-CN" sz="1800" b="0" dirty="0"/>
          </a:p>
          <a:p>
            <a:pPr>
              <a:lnSpc>
                <a:spcPct val="100000"/>
              </a:lnSpc>
              <a:spcBef>
                <a:spcPts val="0"/>
              </a:spcBef>
            </a:pPr>
            <a:r>
              <a:rPr lang="en-US" altLang="zh-CN" sz="1800" b="0" dirty="0" smtClean="0"/>
              <a:t>	while </a:t>
            </a:r>
            <a:r>
              <a:rPr lang="en-US" altLang="zh-CN" sz="1800" b="0" dirty="0"/>
              <a:t>(Lin-&gt;next!=NULL ){</a:t>
            </a:r>
            <a:endParaRPr lang="zh-CN" altLang="zh-CN" sz="1800" b="0" dirty="0"/>
          </a:p>
          <a:p>
            <a:pPr>
              <a:lnSpc>
                <a:spcPct val="100000"/>
              </a:lnSpc>
              <a:spcBef>
                <a:spcPts val="0"/>
              </a:spcBef>
            </a:pPr>
            <a:r>
              <a:rPr lang="en-US" altLang="zh-CN" sz="1800" b="0" dirty="0"/>
              <a:t>	</a:t>
            </a:r>
            <a:r>
              <a:rPr lang="en-US" altLang="zh-CN" sz="1800" b="0" dirty="0" smtClean="0"/>
              <a:t>	q=Lin-</a:t>
            </a:r>
            <a:r>
              <a:rPr lang="en-US" altLang="zh-CN" sz="1800" b="0" dirty="0"/>
              <a:t>&gt;next; </a:t>
            </a:r>
            <a:endParaRPr lang="zh-CN" altLang="zh-CN" sz="1800" b="0" dirty="0"/>
          </a:p>
          <a:p>
            <a:pPr>
              <a:lnSpc>
                <a:spcPct val="100000"/>
              </a:lnSpc>
              <a:spcBef>
                <a:spcPts val="0"/>
              </a:spcBef>
            </a:pPr>
            <a:r>
              <a:rPr lang="en-US" altLang="zh-CN" sz="1800" b="0" dirty="0" smtClean="0"/>
              <a:t>		while </a:t>
            </a:r>
            <a:r>
              <a:rPr lang="en-US" altLang="zh-CN" sz="1800" b="0" dirty="0"/>
              <a:t>(p-&gt;next!=NULL &amp;&amp; p-&gt;next-&gt;NO&lt;q-&gt;NO) p=p-&gt;next;</a:t>
            </a:r>
            <a:endParaRPr lang="zh-CN" altLang="zh-CN" sz="1800" b="0" dirty="0"/>
          </a:p>
          <a:p>
            <a:pPr>
              <a:lnSpc>
                <a:spcPct val="100000"/>
              </a:lnSpc>
              <a:spcBef>
                <a:spcPts val="0"/>
              </a:spcBef>
            </a:pPr>
            <a:r>
              <a:rPr lang="en-US" altLang="zh-CN" sz="1800" b="0" dirty="0" smtClean="0"/>
              <a:t>		if </a:t>
            </a:r>
            <a:r>
              <a:rPr lang="en-US" altLang="zh-CN" sz="1800" b="0" dirty="0"/>
              <a:t>(p-&gt;next==NULL) { p-&gt;next=q; free(Lin); return; }</a:t>
            </a:r>
            <a:endParaRPr lang="zh-CN" altLang="zh-CN" sz="1800" b="0" dirty="0"/>
          </a:p>
          <a:p>
            <a:pPr>
              <a:lnSpc>
                <a:spcPct val="100000"/>
              </a:lnSpc>
              <a:spcBef>
                <a:spcPts val="0"/>
              </a:spcBef>
            </a:pPr>
            <a:r>
              <a:rPr lang="en-US" altLang="zh-CN" sz="1800" b="0" dirty="0"/>
              <a:t>     </a:t>
            </a:r>
            <a:r>
              <a:rPr lang="en-US" altLang="zh-CN" sz="1800" b="0" dirty="0" smtClean="0"/>
              <a:t>		p=p-</a:t>
            </a:r>
            <a:r>
              <a:rPr lang="en-US" altLang="zh-CN" sz="1800" b="0" dirty="0"/>
              <a:t>&gt;next; Lin-&gt;next=q-&gt;next; </a:t>
            </a:r>
            <a:endParaRPr lang="zh-CN" altLang="zh-CN" sz="1800" b="0" dirty="0"/>
          </a:p>
          <a:p>
            <a:pPr>
              <a:lnSpc>
                <a:spcPct val="100000"/>
              </a:lnSpc>
              <a:spcBef>
                <a:spcPts val="0"/>
              </a:spcBef>
            </a:pPr>
            <a:r>
              <a:rPr lang="en-US" altLang="zh-CN" sz="1800" b="0" dirty="0"/>
              <a:t>     </a:t>
            </a:r>
            <a:r>
              <a:rPr lang="en-US" altLang="zh-CN" sz="1800" b="0" dirty="0" smtClean="0"/>
              <a:t>		if </a:t>
            </a:r>
            <a:r>
              <a:rPr lang="en-US" altLang="zh-CN" sz="1800" b="0" dirty="0"/>
              <a:t>(p-&gt;NO==q-&gt;NO) { p-&gt;Num+=q-&gt;Num; free(q); }  </a:t>
            </a:r>
            <a:endParaRPr lang="zh-CN" altLang="zh-CN" sz="1800" b="0" dirty="0"/>
          </a:p>
          <a:p>
            <a:pPr>
              <a:lnSpc>
                <a:spcPct val="100000"/>
              </a:lnSpc>
              <a:spcBef>
                <a:spcPts val="0"/>
              </a:spcBef>
            </a:pPr>
            <a:r>
              <a:rPr lang="en-US" altLang="zh-CN" sz="1800" b="0" dirty="0"/>
              <a:t>     </a:t>
            </a:r>
            <a:r>
              <a:rPr lang="en-US" altLang="zh-CN" sz="1800" b="0" dirty="0" smtClean="0"/>
              <a:t>		else </a:t>
            </a:r>
            <a:r>
              <a:rPr lang="en-US" altLang="zh-CN" sz="1800" b="0" dirty="0"/>
              <a:t>{ q-&gt;next=p-&gt;next; p-&gt;next=q; p=q;}</a:t>
            </a:r>
            <a:endParaRPr lang="zh-CN" altLang="zh-CN" sz="1800" b="0" dirty="0"/>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	free(Lin</a:t>
            </a:r>
            <a:r>
              <a:rPr lang="en-US" altLang="zh-CN" sz="1800" b="0" dirty="0"/>
              <a:t>);</a:t>
            </a:r>
            <a:endParaRPr lang="zh-CN" altLang="zh-CN" sz="1800" b="0" dirty="0"/>
          </a:p>
          <a:p>
            <a:pPr>
              <a:lnSpc>
                <a:spcPct val="100000"/>
              </a:lnSpc>
              <a:spcBef>
                <a:spcPts val="0"/>
              </a:spcBef>
            </a:pPr>
            <a:r>
              <a:rPr lang="en-US" altLang="zh-CN" sz="1800" b="0" dirty="0" smtClean="0"/>
              <a:t>	return</a:t>
            </a:r>
            <a:r>
              <a:rPr lang="en-US" altLang="zh-CN" sz="1800" b="0" dirty="0"/>
              <a:t>;</a:t>
            </a:r>
            <a:endParaRPr lang="zh-CN" altLang="zh-CN" sz="1800" b="0" dirty="0"/>
          </a:p>
          <a:p>
            <a:pPr>
              <a:lnSpc>
                <a:spcPct val="100000"/>
              </a:lnSpc>
              <a:spcBef>
                <a:spcPts val="0"/>
              </a:spcBef>
            </a:pPr>
            <a:r>
              <a:rPr lang="en-US" altLang="zh-CN" sz="1800" b="0" dirty="0"/>
              <a:t>}	//</a:t>
            </a:r>
            <a:r>
              <a:rPr lang="zh-CN" altLang="zh-CN" sz="1800" b="0" dirty="0"/>
              <a:t>结束</a:t>
            </a:r>
            <a:r>
              <a:rPr lang="en-US" altLang="zh-CN" sz="1800" b="0" dirty="0"/>
              <a:t>update()</a:t>
            </a:r>
            <a:endParaRPr lang="zh-CN" altLang="zh-CN" sz="1800" b="0" dirty="0"/>
          </a:p>
          <a:p>
            <a:pPr>
              <a:lnSpc>
                <a:spcPct val="100000"/>
              </a:lnSpc>
              <a:spcBef>
                <a:spcPts val="0"/>
              </a:spcBef>
            </a:pPr>
            <a:endParaRPr lang="zh-CN" altLang="en-US" sz="1800" b="0" dirty="0"/>
          </a:p>
        </p:txBody>
      </p:sp>
    </p:spTree>
    <p:extLst>
      <p:ext uri="{BB962C8B-B14F-4D97-AF65-F5344CB8AC3E}">
        <p14:creationId xmlns="" xmlns:p14="http://schemas.microsoft.com/office/powerpoint/2010/main" val="204375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14282" y="1500174"/>
            <a:ext cx="8610600" cy="3500462"/>
          </a:xfrm>
        </p:spPr>
        <p:txBody>
          <a:bodyPr>
            <a:normAutofit fontScale="92500" lnSpcReduction="10000"/>
          </a:bodyPr>
          <a:lstStyle/>
          <a:p>
            <a:pPr>
              <a:lnSpc>
                <a:spcPct val="90000"/>
              </a:lnSpc>
            </a:pPr>
            <a:r>
              <a:rPr lang="zh-CN" altLang="zh-CN" dirty="0" smtClean="0">
                <a:solidFill>
                  <a:srgbClr val="FF0000"/>
                </a:solidFill>
                <a:latin typeface="+mj-ea"/>
                <a:ea typeface="+mj-ea"/>
              </a:rPr>
              <a:t>线性表顺序存储结构的定义</a:t>
            </a:r>
            <a:r>
              <a:rPr lang="zh-CN" altLang="en-US" dirty="0" smtClean="0">
                <a:solidFill>
                  <a:srgbClr val="FF0000"/>
                </a:solidFill>
                <a:latin typeface="+mj-ea"/>
                <a:ea typeface="+mj-ea"/>
              </a:rPr>
              <a:t>：</a:t>
            </a:r>
            <a:endParaRPr lang="en-US" altLang="zh-CN" smtClean="0">
              <a:solidFill>
                <a:srgbClr val="FF0000"/>
              </a:solidFill>
              <a:latin typeface="+mj-ea"/>
              <a:ea typeface="+mj-ea"/>
            </a:endParaRPr>
          </a:p>
          <a:p>
            <a:pPr>
              <a:lnSpc>
                <a:spcPct val="90000"/>
              </a:lnSpc>
            </a:pPr>
            <a:endParaRPr lang="en-US" altLang="zh-CN" dirty="0" smtClean="0">
              <a:solidFill>
                <a:srgbClr val="FF0000"/>
              </a:solidFill>
              <a:latin typeface="+mj-ea"/>
              <a:ea typeface="+mj-ea"/>
            </a:endParaRPr>
          </a:p>
          <a:p>
            <a:pPr>
              <a:lnSpc>
                <a:spcPct val="90000"/>
              </a:lnSpc>
            </a:pPr>
            <a:r>
              <a:rPr lang="en-US" altLang="zh-CN" dirty="0" smtClean="0">
                <a:effectLst/>
                <a:latin typeface="+mj-ea"/>
                <a:ea typeface="+mj-ea"/>
              </a:rPr>
              <a:t>Define    </a:t>
            </a:r>
            <a:r>
              <a:rPr lang="en-US" altLang="zh-CN" dirty="0" err="1" smtClean="0">
                <a:effectLst/>
                <a:latin typeface="+mj-ea"/>
                <a:ea typeface="+mj-ea"/>
              </a:rPr>
              <a:t>MaxLen</a:t>
            </a:r>
            <a:r>
              <a:rPr lang="en-US" altLang="zh-CN" dirty="0" smtClean="0">
                <a:effectLst/>
                <a:latin typeface="+mj-ea"/>
                <a:ea typeface="+mj-ea"/>
              </a:rPr>
              <a:t>   </a:t>
            </a:r>
            <a:r>
              <a:rPr lang="zh-CN" altLang="en-US" sz="1800" dirty="0" smtClean="0">
                <a:latin typeface="+mj-ea"/>
                <a:ea typeface="+mj-ea"/>
              </a:rPr>
              <a:t>＜线性表可能的最大长度＞</a:t>
            </a:r>
            <a:endParaRPr lang="en-US" altLang="zh-CN" sz="1800" dirty="0" smtClean="0">
              <a:effectLst/>
              <a:latin typeface="+mj-ea"/>
              <a:ea typeface="+mj-ea"/>
            </a:endParaRPr>
          </a:p>
          <a:p>
            <a:pPr>
              <a:lnSpc>
                <a:spcPct val="90000"/>
              </a:lnSpc>
            </a:pPr>
            <a:r>
              <a:rPr lang="en-US" altLang="zh-CN" dirty="0" err="1" smtClean="0">
                <a:latin typeface="+mj-ea"/>
                <a:ea typeface="+mj-ea"/>
              </a:rPr>
              <a:t>ElemType</a:t>
            </a:r>
            <a:r>
              <a:rPr lang="en-US" altLang="zh-CN" dirty="0" smtClean="0">
                <a:latin typeface="+mj-ea"/>
                <a:ea typeface="+mj-ea"/>
              </a:rPr>
              <a:t>   elements[</a:t>
            </a:r>
            <a:r>
              <a:rPr lang="en-US" altLang="zh-CN" dirty="0" err="1" smtClean="0">
                <a:latin typeface="+mj-ea"/>
                <a:ea typeface="+mj-ea"/>
              </a:rPr>
              <a:t>MaxLen</a:t>
            </a:r>
            <a:r>
              <a:rPr lang="en-US" altLang="zh-CN" dirty="0" smtClean="0">
                <a:latin typeface="+mj-ea"/>
                <a:ea typeface="+mj-ea"/>
              </a:rPr>
              <a:t>]</a:t>
            </a:r>
            <a:r>
              <a:rPr lang="zh-CN" altLang="en-US" dirty="0" smtClean="0">
                <a:latin typeface="+mj-ea"/>
                <a:ea typeface="+mj-ea"/>
              </a:rPr>
              <a:t>；         </a:t>
            </a:r>
            <a:r>
              <a:rPr lang="en-US" altLang="zh-CN" sz="1800" dirty="0" smtClean="0">
                <a:latin typeface="+mj-ea"/>
                <a:ea typeface="+mj-ea"/>
              </a:rPr>
              <a:t>//</a:t>
            </a:r>
            <a:r>
              <a:rPr lang="zh-CN" altLang="en-US" sz="1800" dirty="0" smtClean="0">
                <a:latin typeface="+mj-ea"/>
                <a:ea typeface="+mj-ea"/>
              </a:rPr>
              <a:t>数据元素值</a:t>
            </a:r>
            <a:endParaRPr lang="en-US" altLang="zh-CN" sz="1800" dirty="0" smtClean="0">
              <a:latin typeface="+mj-ea"/>
              <a:ea typeface="+mj-ea"/>
            </a:endParaRPr>
          </a:p>
          <a:p>
            <a:pPr>
              <a:lnSpc>
                <a:spcPct val="90000"/>
              </a:lnSpc>
            </a:pPr>
            <a:endParaRPr lang="en-US" altLang="zh-CN" sz="2400" dirty="0" smtClean="0">
              <a:effectLst/>
              <a:latin typeface="楷体_GB2312" pitchFamily="49" charset="-122"/>
              <a:ea typeface="楷体_GB2312" pitchFamily="49" charset="-122"/>
            </a:endParaRPr>
          </a:p>
          <a:p>
            <a:pPr>
              <a:lnSpc>
                <a:spcPct val="90000"/>
              </a:lnSpc>
            </a:pPr>
            <a:r>
              <a:rPr lang="en-US" altLang="zh-CN" sz="2400" dirty="0" err="1" smtClean="0">
                <a:effectLst/>
                <a:latin typeface="+mj-ea"/>
                <a:ea typeface="+mj-ea"/>
              </a:rPr>
              <a:t>Typedef</a:t>
            </a:r>
            <a:r>
              <a:rPr lang="en-US" altLang="zh-CN" sz="2400" dirty="0" smtClean="0">
                <a:effectLst/>
                <a:latin typeface="+mj-ea"/>
                <a:ea typeface="+mj-ea"/>
              </a:rPr>
              <a:t>   </a:t>
            </a:r>
            <a:r>
              <a:rPr lang="en-US" altLang="zh-CN" sz="2400" dirty="0" err="1" smtClean="0">
                <a:effectLst/>
                <a:latin typeface="+mj-ea"/>
                <a:ea typeface="+mj-ea"/>
              </a:rPr>
              <a:t>struct</a:t>
            </a:r>
            <a:r>
              <a:rPr lang="en-US" altLang="zh-CN" sz="2400" dirty="0" smtClean="0">
                <a:effectLst/>
                <a:latin typeface="+mj-ea"/>
                <a:ea typeface="+mj-ea"/>
              </a:rPr>
              <a:t>   </a:t>
            </a:r>
            <a:r>
              <a:rPr lang="en-US" altLang="zh-CN" dirty="0" err="1" smtClean="0">
                <a:latin typeface="+mj-ea"/>
                <a:ea typeface="+mj-ea"/>
              </a:rPr>
              <a:t>sequenlist</a:t>
            </a:r>
            <a:r>
              <a:rPr lang="en-US" altLang="zh-CN" dirty="0" smtClean="0">
                <a:latin typeface="+mj-ea"/>
                <a:ea typeface="+mj-ea"/>
              </a:rPr>
              <a:t>{</a:t>
            </a:r>
          </a:p>
          <a:p>
            <a:pPr>
              <a:lnSpc>
                <a:spcPct val="90000"/>
              </a:lnSpc>
            </a:pPr>
            <a:r>
              <a:rPr lang="en-US" altLang="zh-CN" dirty="0" smtClean="0">
                <a:latin typeface="+mj-ea"/>
                <a:ea typeface="+mj-ea"/>
              </a:rPr>
              <a:t>       </a:t>
            </a:r>
            <a:r>
              <a:rPr lang="en-US" altLang="zh-CN" dirty="0" err="1" smtClean="0">
                <a:latin typeface="+mj-ea"/>
                <a:ea typeface="+mj-ea"/>
              </a:rPr>
              <a:t>ElemType</a:t>
            </a:r>
            <a:r>
              <a:rPr lang="en-US" altLang="zh-CN" dirty="0" smtClean="0">
                <a:latin typeface="+mj-ea"/>
                <a:ea typeface="+mj-ea"/>
              </a:rPr>
              <a:t>   elements[</a:t>
            </a:r>
            <a:r>
              <a:rPr lang="en-US" altLang="zh-CN" dirty="0" err="1" smtClean="0">
                <a:latin typeface="+mj-ea"/>
                <a:ea typeface="+mj-ea"/>
              </a:rPr>
              <a:t>MaxLen</a:t>
            </a:r>
            <a:r>
              <a:rPr lang="en-US" altLang="zh-CN" dirty="0" smtClean="0">
                <a:latin typeface="+mj-ea"/>
                <a:ea typeface="+mj-ea"/>
              </a:rPr>
              <a:t>]</a:t>
            </a:r>
            <a:r>
              <a:rPr lang="zh-CN" altLang="en-US" dirty="0" smtClean="0">
                <a:latin typeface="+mj-ea"/>
                <a:ea typeface="+mj-ea"/>
              </a:rPr>
              <a:t>；</a:t>
            </a:r>
            <a:r>
              <a:rPr lang="en-US" altLang="zh-CN" sz="1800" dirty="0" smtClean="0">
                <a:latin typeface="+mj-ea"/>
                <a:ea typeface="+mj-ea"/>
              </a:rPr>
              <a:t>// </a:t>
            </a:r>
            <a:r>
              <a:rPr lang="zh-CN" altLang="en-US" sz="1800" dirty="0" smtClean="0">
                <a:latin typeface="+mj-ea"/>
                <a:ea typeface="+mj-ea"/>
              </a:rPr>
              <a:t>数据元素值</a:t>
            </a:r>
            <a:endParaRPr lang="en-US" altLang="zh-CN" sz="1800" dirty="0" smtClean="0">
              <a:latin typeface="+mj-ea"/>
              <a:ea typeface="+mj-ea"/>
            </a:endParaRPr>
          </a:p>
          <a:p>
            <a:pPr>
              <a:lnSpc>
                <a:spcPct val="90000"/>
              </a:lnSpc>
            </a:pPr>
            <a:r>
              <a:rPr lang="en-US" altLang="zh-CN" dirty="0" smtClean="0">
                <a:latin typeface="+mj-ea"/>
                <a:ea typeface="+mj-ea"/>
              </a:rPr>
              <a:t>       </a:t>
            </a:r>
            <a:r>
              <a:rPr lang="en-US" altLang="zh-CN" dirty="0" err="1" smtClean="0">
                <a:latin typeface="+mj-ea"/>
                <a:ea typeface="+mj-ea"/>
              </a:rPr>
              <a:t>int</a:t>
            </a:r>
            <a:r>
              <a:rPr lang="en-US" altLang="zh-CN" dirty="0" smtClean="0">
                <a:latin typeface="+mj-ea"/>
                <a:ea typeface="+mj-ea"/>
              </a:rPr>
              <a:t>              last;                            </a:t>
            </a:r>
            <a:r>
              <a:rPr lang="en-US" altLang="zh-CN" sz="1800" dirty="0" smtClean="0">
                <a:latin typeface="+mj-ea"/>
                <a:ea typeface="+mj-ea"/>
              </a:rPr>
              <a:t>// </a:t>
            </a:r>
            <a:r>
              <a:rPr lang="zh-CN" altLang="en-US" sz="1800" dirty="0" smtClean="0">
                <a:latin typeface="+mj-ea"/>
                <a:ea typeface="+mj-ea"/>
              </a:rPr>
              <a:t>线性表中当前的元素个数</a:t>
            </a:r>
            <a:endParaRPr lang="en-US" altLang="zh-CN" sz="1800" dirty="0" smtClean="0">
              <a:latin typeface="+mj-ea"/>
              <a:ea typeface="+mj-ea"/>
            </a:endParaRPr>
          </a:p>
          <a:p>
            <a:pPr>
              <a:lnSpc>
                <a:spcPct val="90000"/>
              </a:lnSpc>
            </a:pPr>
            <a:r>
              <a:rPr lang="en-US" altLang="zh-CN" dirty="0" smtClean="0">
                <a:latin typeface="+mj-ea"/>
                <a:ea typeface="+mj-ea"/>
              </a:rPr>
              <a:t>}</a:t>
            </a:r>
            <a:r>
              <a:rPr lang="en-US" altLang="zh-CN" sz="2400" dirty="0" smtClean="0">
                <a:effectLst/>
                <a:latin typeface="+mj-ea"/>
                <a:ea typeface="+mj-ea"/>
              </a:rPr>
              <a:t> </a:t>
            </a:r>
            <a:r>
              <a:rPr lang="en-US" altLang="zh-CN" dirty="0" err="1" smtClean="0">
                <a:latin typeface="+mj-ea"/>
                <a:ea typeface="+mj-ea"/>
              </a:rPr>
              <a:t>SqlList</a:t>
            </a:r>
            <a:r>
              <a:rPr lang="en-US" altLang="zh-CN" dirty="0" smtClean="0">
                <a:latin typeface="+mj-ea"/>
                <a:ea typeface="+mj-ea"/>
              </a:rPr>
              <a:t>;</a:t>
            </a:r>
            <a:endParaRPr lang="en-US" altLang="zh-CN" sz="2400" dirty="0">
              <a:effectLst/>
              <a:latin typeface="+mj-ea"/>
              <a:ea typeface="+mj-ea"/>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5" end="5"/>
                                            </p:txEl>
                                          </p:spTgt>
                                        </p:tgtEl>
                                        <p:attrNameLst>
                                          <p:attrName>style.visibility</p:attrName>
                                        </p:attrNameLst>
                                      </p:cBhvr>
                                      <p:to>
                                        <p:strVal val="visible"/>
                                      </p:to>
                                    </p:set>
                                    <p:anim calcmode="lin" valueType="num">
                                      <p:cBhvr additive="base">
                                        <p:cTn id="25"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6" end="6"/>
                                            </p:txEl>
                                          </p:spTgt>
                                        </p:tgtEl>
                                        <p:attrNameLst>
                                          <p:attrName>style.visibility</p:attrName>
                                        </p:attrNameLst>
                                      </p:cBhvr>
                                      <p:to>
                                        <p:strVal val="visible"/>
                                      </p:to>
                                    </p:set>
                                    <p:anim calcmode="lin" valueType="num">
                                      <p:cBhvr additive="base">
                                        <p:cTn id="31"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7">
                                            <p:txEl>
                                              <p:pRg st="7" end="7"/>
                                            </p:txEl>
                                          </p:spTgt>
                                        </p:tgtEl>
                                        <p:attrNameLst>
                                          <p:attrName>style.visibility</p:attrName>
                                        </p:attrNameLst>
                                      </p:cBhvr>
                                      <p:to>
                                        <p:strVal val="visible"/>
                                      </p:to>
                                    </p:set>
                                    <p:anim calcmode="lin" valueType="num">
                                      <p:cBhvr additive="base">
                                        <p:cTn id="37"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27">
                                            <p:txEl>
                                              <p:pRg st="8" end="8"/>
                                            </p:txEl>
                                          </p:spTgt>
                                        </p:tgtEl>
                                        <p:attrNameLst>
                                          <p:attrName>style.visibility</p:attrName>
                                        </p:attrNameLst>
                                      </p:cBhvr>
                                      <p:to>
                                        <p:strVal val="visible"/>
                                      </p:to>
                                    </p:set>
                                    <p:anim calcmode="lin" valueType="num">
                                      <p:cBhvr additive="base">
                                        <p:cTn id="43" dur="500" fill="hold"/>
                                        <p:tgtEl>
                                          <p:spTgt spid="77827">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78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3583</TotalTime>
  <Words>3147</Words>
  <Application>Microsoft Office PowerPoint</Application>
  <PresentationFormat>全屏显示(4:3)</PresentationFormat>
  <Paragraphs>690</Paragraphs>
  <Slides>84</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84</vt:i4>
      </vt:variant>
    </vt:vector>
  </HeadingPairs>
  <TitlesOfParts>
    <vt:vector size="85" baseType="lpstr">
      <vt:lpstr>角度</vt:lpstr>
      <vt:lpstr>第2章  线性表</vt:lpstr>
      <vt:lpstr>线性结构的基本特点：</vt:lpstr>
      <vt:lpstr>2.1  线性表的定义</vt:lpstr>
      <vt:lpstr>幻灯片 4</vt:lpstr>
      <vt:lpstr>幻灯片 5</vt:lpstr>
      <vt:lpstr>2.2  线性表的顺序存储结构</vt:lpstr>
      <vt:lpstr>幻灯片 7</vt:lpstr>
      <vt:lpstr>幻灯片 8</vt:lpstr>
      <vt:lpstr>幻灯片 9</vt:lpstr>
      <vt:lpstr>例1、已知一个具有n个数据元素的线性表L采用顺序存储，请写一个算法将线性表L中所有的元素值为奇数的数据元素移到所有的元素值为偶数的数据元素之前。    要求：1、算法的时间复杂度为O(n)。         2、算法的空间复杂度为O(1)。</vt:lpstr>
      <vt:lpstr>根据问题要求，解决的方法是： </vt:lpstr>
      <vt:lpstr>幻灯片 12</vt:lpstr>
      <vt:lpstr>幻灯片 13</vt:lpstr>
      <vt:lpstr>线性表顺序存储结构的C++形式定义如下：</vt:lpstr>
      <vt:lpstr>2.2.2  顺序存储结构的实现</vt:lpstr>
      <vt:lpstr>幻灯片 16</vt:lpstr>
      <vt:lpstr>线性表的插入操作算法实现：</vt:lpstr>
      <vt:lpstr>幻灯片 18</vt:lpstr>
      <vt:lpstr>幻灯片 19</vt:lpstr>
      <vt:lpstr>幻灯片 20</vt:lpstr>
      <vt:lpstr>幻灯片 21</vt:lpstr>
      <vt:lpstr>幻灯片 22</vt:lpstr>
      <vt:lpstr>幻灯片 23</vt:lpstr>
      <vt:lpstr>幻灯片 24</vt:lpstr>
      <vt:lpstr>例2、已知一个采用顺序存储的有序线性表L，请写一个算法将线性表L中多余的重复数据元素删除(即相同数据元素只保留一个)。    要求：1、算法的时间复杂度为O(n)。       2、算法的空间复杂度为O(0)。</vt:lpstr>
      <vt:lpstr>根据问题要求，解决的方法是： </vt:lpstr>
      <vt:lpstr>幻灯片 27</vt:lpstr>
      <vt:lpstr>    很显然，上述算法的时间复杂度为O(n)。     算法中没有用到临时空间，所以，算法的空间复杂度为O(0)。</vt:lpstr>
      <vt:lpstr>幻灯片 29</vt:lpstr>
      <vt:lpstr>2.3  线性表的链式存储结构</vt:lpstr>
      <vt:lpstr>2.3.1  单链表</vt:lpstr>
      <vt:lpstr>幻灯片 32</vt:lpstr>
      <vt:lpstr>幻灯片 33</vt:lpstr>
      <vt:lpstr>幻灯片 34</vt:lpstr>
      <vt:lpstr>幻灯片 35</vt:lpstr>
      <vt:lpstr>幻灯片 36</vt:lpstr>
      <vt:lpstr>幻灯片 37</vt:lpstr>
      <vt:lpstr>单链表上所实现的基本操作：1．链表的建立算法(一) </vt:lpstr>
      <vt:lpstr>单链表上所实现的基本操作：1．链表的建立算法(二) </vt:lpstr>
      <vt:lpstr>单链表上所实现的基本操作：</vt:lpstr>
      <vt:lpstr>幻灯片 41</vt:lpstr>
      <vt:lpstr>幻灯片 42</vt:lpstr>
      <vt:lpstr>幻灯片 43</vt:lpstr>
      <vt:lpstr>幻灯片 44</vt:lpstr>
      <vt:lpstr>4. 单链表的删除</vt:lpstr>
      <vt:lpstr>幻灯片 46</vt:lpstr>
      <vt:lpstr>幻灯片 47</vt:lpstr>
      <vt:lpstr>幻灯片 48</vt:lpstr>
      <vt:lpstr>幻灯片 49</vt:lpstr>
      <vt:lpstr>幻灯片 50</vt:lpstr>
      <vt:lpstr>幻灯片 51</vt:lpstr>
      <vt:lpstr>幻灯片 52</vt:lpstr>
      <vt:lpstr>幻灯片 53</vt:lpstr>
      <vt:lpstr>2.3.2  双向链表</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2.3.3   循环链表</vt:lpstr>
      <vt:lpstr>幻灯片 66</vt:lpstr>
      <vt:lpstr>幻灯片 67</vt:lpstr>
      <vt:lpstr>幻灯片 68</vt:lpstr>
      <vt:lpstr>幻灯片 69</vt:lpstr>
      <vt:lpstr>幻灯片 70</vt:lpstr>
      <vt:lpstr>幻灯片 71</vt:lpstr>
      <vt:lpstr>幻灯片 72</vt:lpstr>
      <vt:lpstr>2 .4  线性表应用举例</vt:lpstr>
      <vt:lpstr>幻灯片 74</vt:lpstr>
      <vt:lpstr>幻灯片 75</vt:lpstr>
      <vt:lpstr>幻灯片 76</vt:lpstr>
      <vt:lpstr>幻灯片 77</vt:lpstr>
      <vt:lpstr>幻灯片 78</vt:lpstr>
      <vt:lpstr>幻灯片 79</vt:lpstr>
      <vt:lpstr>幻灯片 80</vt:lpstr>
      <vt:lpstr>2.4.2 商品链更新</vt:lpstr>
      <vt:lpstr>幻灯片 82</vt:lpstr>
      <vt:lpstr>幻灯片 83</vt:lpstr>
      <vt:lpstr>幻灯片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375</cp:revision>
  <dcterms:created xsi:type="dcterms:W3CDTF">2016-02-05T07:36:15Z</dcterms:created>
  <dcterms:modified xsi:type="dcterms:W3CDTF">2023-09-15T03:21:01Z</dcterms:modified>
</cp:coreProperties>
</file>