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44" r:id="rId9"/>
    <p:sldId id="345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A02B-D9D6-4BC7-BD1A-0C439226DE41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460B-FCBF-4F68-A559-8E415D1DDE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90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2016/2/5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556" y="1428736"/>
            <a:ext cx="6565774" cy="1204306"/>
          </a:xfrm>
        </p:spPr>
        <p:txBody>
          <a:bodyPr/>
          <a:lstStyle/>
          <a:p>
            <a:r>
              <a:rPr lang="zh-CN" altLang="zh-CN" sz="4400" b="1" dirty="0" smtClean="0"/>
              <a:t>第</a:t>
            </a:r>
            <a:r>
              <a:rPr lang="en-US" altLang="zh-CN" sz="4400" b="1" dirty="0" smtClean="0"/>
              <a:t>4</a:t>
            </a:r>
            <a:r>
              <a:rPr lang="zh-CN" altLang="zh-CN" sz="4400" b="1" dirty="0" smtClean="0"/>
              <a:t>章</a:t>
            </a:r>
            <a:r>
              <a:rPr lang="en-US" altLang="zh-CN" sz="4400" b="1" dirty="0" smtClean="0"/>
              <a:t>  </a:t>
            </a:r>
            <a:r>
              <a:rPr lang="zh-CN" altLang="en-US" sz="4400" b="1" dirty="0" smtClean="0"/>
              <a:t>扩展</a:t>
            </a:r>
            <a:r>
              <a:rPr lang="zh-CN" altLang="zh-CN" sz="4400" b="1" dirty="0" smtClean="0"/>
              <a:t>线性表</a:t>
            </a:r>
            <a:r>
              <a:rPr lang="en-US" altLang="zh-CN" sz="4400" b="1" dirty="0" smtClean="0"/>
              <a:t>——			</a:t>
            </a:r>
            <a:r>
              <a:rPr lang="zh-CN" altLang="en-US" sz="4400" b="1" dirty="0" smtClean="0"/>
              <a:t>数组与广义表</a:t>
            </a:r>
            <a:endParaRPr lang="zh-CN" altLang="zh-CN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6696" y="2928934"/>
            <a:ext cx="6353022" cy="30203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</a:t>
            </a:r>
            <a:r>
              <a:rPr lang="zh-CN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要点</a:t>
            </a:r>
            <a:endParaRPr lang="en-US" altLang="zh-CN" sz="2400" dirty="0" smtClean="0"/>
          </a:p>
          <a:p>
            <a:r>
              <a:rPr lang="en-US" sz="2000" dirty="0" smtClean="0"/>
              <a:t>(1) </a:t>
            </a:r>
            <a:r>
              <a:rPr lang="zh-CN" altLang="en-US" sz="2000" dirty="0" smtClean="0"/>
              <a:t>熟悉多维定长线性表</a:t>
            </a:r>
            <a:r>
              <a:rPr lang="en-US" sz="2000" dirty="0" smtClean="0"/>
              <a:t>---</a:t>
            </a:r>
            <a:r>
              <a:rPr lang="zh-CN" altLang="en-US" sz="2000" dirty="0" smtClean="0"/>
              <a:t>数组的基本概念，数组的顺序存储、链式存储。多维数组与多维线性表的关系。</a:t>
            </a:r>
          </a:p>
          <a:p>
            <a:r>
              <a:rPr lang="en-US" sz="2000" dirty="0" smtClean="0"/>
              <a:t>(2) </a:t>
            </a:r>
            <a:r>
              <a:rPr lang="zh-CN" altLang="en-US" sz="2000" dirty="0" smtClean="0"/>
              <a:t>掌握常见特殊数组的压缩存储，了解稀疏矩阵的压缩存储方法。</a:t>
            </a:r>
          </a:p>
          <a:p>
            <a:r>
              <a:rPr lang="en-US" sz="2000" dirty="0" smtClean="0"/>
              <a:t>(3) </a:t>
            </a:r>
            <a:r>
              <a:rPr lang="zh-CN" altLang="en-US" sz="2000" dirty="0" smtClean="0"/>
              <a:t>熟悉多层推广线性表</a:t>
            </a:r>
            <a:r>
              <a:rPr lang="en-US" sz="2000" dirty="0" smtClean="0"/>
              <a:t>---</a:t>
            </a:r>
            <a:r>
              <a:rPr lang="zh-CN" altLang="en-US" sz="2000" dirty="0" smtClean="0"/>
              <a:t>广义表的基本概念，初步掌握广义表的连式存储结构。</a:t>
            </a:r>
          </a:p>
          <a:p>
            <a:r>
              <a:rPr lang="en-US" sz="2000" dirty="0" smtClean="0"/>
              <a:t>(4) </a:t>
            </a:r>
            <a:r>
              <a:rPr lang="zh-CN" altLang="en-US" sz="2000" dirty="0" smtClean="0"/>
              <a:t>了解数组和广义表的应用。</a:t>
            </a:r>
          </a:p>
          <a:p>
            <a:pPr algn="ctr"/>
            <a:endParaRPr lang="zh-CN" altLang="en-US" sz="20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987824" y="6381328"/>
            <a:ext cx="5976664" cy="443001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>
          <a:xfrm>
            <a:off x="-36512" y="6485577"/>
            <a:ext cx="1123132" cy="227149"/>
          </a:xfrm>
        </p:spPr>
        <p:txBody>
          <a:bodyPr/>
          <a:lstStyle/>
          <a:p>
            <a:fld id="{FE3E9456-702B-478D-AFB3-A22B853B09FE}" type="datetime1">
              <a:rPr lang="zh-CN" altLang="en-US" smtClean="0"/>
              <a:pPr/>
              <a:t>2020/10/22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74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714356"/>
            <a:ext cx="7520940" cy="548640"/>
          </a:xfrm>
        </p:spPr>
        <p:txBody>
          <a:bodyPr/>
          <a:lstStyle/>
          <a:p>
            <a:r>
              <a:rPr lang="en-US" altLang="zh-CN" b="1" dirty="0" smtClean="0"/>
              <a:t>4.2.2 </a:t>
            </a:r>
            <a:r>
              <a:rPr lang="zh-CN" altLang="zh-CN" b="1" dirty="0"/>
              <a:t>广义表的存储</a:t>
            </a:r>
            <a:r>
              <a:rPr lang="zh-CN" altLang="zh-CN" b="1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357298"/>
            <a:ext cx="8030696" cy="3086084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zh-CN" altLang="zh-CN" dirty="0">
                <a:solidFill>
                  <a:srgbClr val="FF0000"/>
                </a:solidFill>
              </a:rPr>
              <a:t>广义表的头尾链表存储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根据</a:t>
            </a:r>
            <a:r>
              <a:rPr lang="zh-CN" altLang="zh-CN" b="0" dirty="0"/>
              <a:t>种类不同，广义表中的元素可以分为两类</a:t>
            </a:r>
            <a:r>
              <a:rPr lang="zh-CN" altLang="zh-CN" b="0" dirty="0" smtClean="0"/>
              <a:t>：原子结点和表结点。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表</a:t>
            </a:r>
            <a:r>
              <a:rPr lang="zh-CN" altLang="zh-CN" dirty="0">
                <a:solidFill>
                  <a:srgbClr val="FF0000"/>
                </a:solidFill>
              </a:rPr>
              <a:t>结点</a:t>
            </a:r>
            <a:r>
              <a:rPr lang="zh-CN" altLang="zh-CN" b="0" dirty="0"/>
              <a:t>可由三个域组成：</a:t>
            </a:r>
            <a:r>
              <a:rPr lang="zh-CN" altLang="zh-CN" dirty="0">
                <a:solidFill>
                  <a:srgbClr val="0033CC"/>
                </a:solidFill>
              </a:rPr>
              <a:t>标识域</a:t>
            </a:r>
            <a:r>
              <a:rPr lang="zh-CN" altLang="zh-CN" dirty="0" smtClean="0">
                <a:solidFill>
                  <a:srgbClr val="0033CC"/>
                </a:solidFill>
              </a:rPr>
              <a:t>、指示</a:t>
            </a:r>
            <a:r>
              <a:rPr lang="zh-CN" altLang="zh-CN" dirty="0">
                <a:solidFill>
                  <a:srgbClr val="0033CC"/>
                </a:solidFill>
              </a:rPr>
              <a:t>头结点的指针域和指示尾节点的指针域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原子结点</a:t>
            </a:r>
            <a:r>
              <a:rPr lang="zh-CN" altLang="zh-CN" b="0" dirty="0"/>
              <a:t>只需两个域：</a:t>
            </a:r>
            <a:r>
              <a:rPr lang="zh-CN" altLang="zh-CN" dirty="0">
                <a:solidFill>
                  <a:srgbClr val="0033CC"/>
                </a:solidFill>
              </a:rPr>
              <a:t>标识域和值域</a:t>
            </a:r>
            <a:r>
              <a:rPr lang="zh-CN" altLang="zh-CN" b="0" dirty="0" smtClean="0"/>
              <a:t>。</a:t>
            </a:r>
            <a:endParaRPr lang="zh-CN" altLang="zh-CN" b="0" dirty="0"/>
          </a:p>
          <a:p>
            <a:endParaRPr lang="zh-CN" alt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526885"/>
            <a:ext cx="3857652" cy="17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125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760640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算法</a:t>
            </a:r>
            <a:r>
              <a:rPr lang="en-US" altLang="zh-CN" dirty="0" smtClean="0"/>
              <a:t>4.2</a:t>
            </a:r>
            <a:r>
              <a:rPr lang="zh-CN" altLang="zh-CN" dirty="0" smtClean="0"/>
              <a:t>：</a:t>
            </a:r>
            <a:r>
              <a:rPr lang="zh-CN" altLang="zh-CN" dirty="0"/>
              <a:t>广义表头尾链表存储表示方式的结点类</a:t>
            </a:r>
          </a:p>
          <a:p>
            <a:r>
              <a:rPr lang="en-US" altLang="zh-CN" b="0" dirty="0" err="1" smtClean="0"/>
              <a:t>struct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 { //</a:t>
            </a:r>
            <a:r>
              <a:rPr lang="zh-CN" altLang="zh-CN" b="0" dirty="0"/>
              <a:t>广义表结点类定义</a:t>
            </a:r>
          </a:p>
          <a:p>
            <a:r>
              <a:rPr lang="en-US" altLang="zh-CN" b="0" dirty="0"/>
              <a:t>public: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/>
              <a:t>() : </a:t>
            </a:r>
            <a:r>
              <a:rPr lang="en-US" altLang="zh-CN" b="0" dirty="0" err="1"/>
              <a:t>utype</a:t>
            </a:r>
            <a:r>
              <a:rPr lang="en-US" altLang="zh-CN" b="0" dirty="0"/>
              <a:t>(0), </a:t>
            </a:r>
            <a:r>
              <a:rPr lang="en-US" altLang="zh-CN" b="0" dirty="0" err="1"/>
              <a:t>tlink</a:t>
            </a:r>
            <a:r>
              <a:rPr lang="en-US" altLang="zh-CN" b="0" dirty="0"/>
              <a:t>(NULL), info.ref(0) {} //</a:t>
            </a:r>
            <a:r>
              <a:rPr lang="zh-CN" altLang="zh-CN" b="0" dirty="0"/>
              <a:t>构造函数</a:t>
            </a:r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&gt;&amp; RL) { //</a:t>
            </a:r>
            <a:r>
              <a:rPr lang="zh-CN" altLang="zh-CN" b="0" dirty="0"/>
              <a:t>复制构造函数</a:t>
            </a:r>
          </a:p>
          <a:p>
            <a:r>
              <a:rPr lang="en-US" altLang="zh-CN" b="0" dirty="0" smtClean="0"/>
              <a:t>		</a:t>
            </a:r>
            <a:r>
              <a:rPr lang="en-US" altLang="zh-CN" b="0" dirty="0" err="1" smtClean="0"/>
              <a:t>utype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RL.utype</a:t>
            </a:r>
            <a:r>
              <a:rPr lang="en-US" altLang="zh-CN" b="0" dirty="0"/>
              <a:t>; info = RL.info;</a:t>
            </a:r>
            <a:endParaRPr lang="zh-CN" altLang="zh-CN" b="0" dirty="0"/>
          </a:p>
          <a:p>
            <a:r>
              <a:rPr lang="en-US" altLang="zh-CN" b="0" dirty="0" smtClean="0"/>
              <a:t>	}</a:t>
            </a:r>
            <a:endParaRPr lang="zh-CN" altLang="zh-CN" b="0" dirty="0"/>
          </a:p>
          <a:p>
            <a:r>
              <a:rPr lang="en-US" altLang="zh-CN" b="0" dirty="0"/>
              <a:t>private: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utype</a:t>
            </a:r>
            <a:r>
              <a:rPr lang="en-US" altLang="zh-CN" b="0" dirty="0"/>
              <a:t>; //</a:t>
            </a:r>
            <a:r>
              <a:rPr lang="zh-CN" altLang="zh-CN" b="0" dirty="0"/>
              <a:t>＝</a:t>
            </a:r>
            <a:r>
              <a:rPr lang="en-US" altLang="zh-CN" b="0" dirty="0"/>
              <a:t>0 / 1 </a:t>
            </a:r>
            <a:endParaRPr lang="zh-CN" altLang="zh-CN" b="0" dirty="0"/>
          </a:p>
          <a:p>
            <a:r>
              <a:rPr lang="en-US" altLang="zh-CN" b="0" dirty="0" smtClean="0"/>
              <a:t>	union </a:t>
            </a:r>
            <a:r>
              <a:rPr lang="en-US" altLang="zh-CN" b="0" dirty="0"/>
              <a:t>{ //</a:t>
            </a:r>
            <a:r>
              <a:rPr lang="zh-CN" altLang="zh-CN" b="0" dirty="0"/>
              <a:t>联合</a:t>
            </a:r>
          </a:p>
          <a:p>
            <a:r>
              <a:rPr lang="en-US" altLang="zh-CN" b="0" dirty="0" smtClean="0"/>
              <a:t>		T </a:t>
            </a:r>
            <a:r>
              <a:rPr lang="en-US" altLang="zh-CN" b="0" dirty="0"/>
              <a:t>value; //</a:t>
            </a:r>
            <a:r>
              <a:rPr lang="en-US" altLang="zh-CN" b="0" dirty="0" err="1"/>
              <a:t>utype</a:t>
            </a:r>
            <a:r>
              <a:rPr lang="en-US" altLang="zh-CN" b="0" dirty="0"/>
              <a:t>=1,</a:t>
            </a:r>
            <a:r>
              <a:rPr lang="zh-CN" altLang="zh-CN" b="0" dirty="0"/>
              <a:t>存放数值</a:t>
            </a:r>
          </a:p>
          <a:p>
            <a:r>
              <a:rPr lang="en-US" altLang="zh-CN" b="0" dirty="0" smtClean="0"/>
              <a:t>		</a:t>
            </a:r>
            <a:r>
              <a:rPr lang="en-US" altLang="zh-CN" b="0" dirty="0" err="1" smtClean="0"/>
              <a:t>struct</a:t>
            </a:r>
            <a:r>
              <a:rPr lang="en-US" altLang="zh-CN" b="0" dirty="0"/>
              <a:t>{</a:t>
            </a:r>
            <a:endParaRPr lang="zh-CN" altLang="zh-CN" b="0" dirty="0"/>
          </a:p>
          <a:p>
            <a:r>
              <a:rPr lang="en-US" altLang="zh-CN" b="0" dirty="0" smtClean="0"/>
              <a:t>			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*hp;</a:t>
            </a:r>
            <a:endParaRPr lang="zh-CN" altLang="zh-CN" b="0" dirty="0"/>
          </a:p>
          <a:p>
            <a:r>
              <a:rPr lang="en-US" altLang="zh-CN" b="0" dirty="0" smtClean="0"/>
              <a:t>			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</a:t>
            </a:r>
            <a:r>
              <a:rPr lang="en-US" altLang="zh-CN" b="0" dirty="0" err="1"/>
              <a:t>tp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 smtClean="0"/>
              <a:t>		}</a:t>
            </a:r>
            <a:r>
              <a:rPr lang="en-US" altLang="zh-CN" b="0" dirty="0" err="1"/>
              <a:t>ptr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 smtClean="0"/>
              <a:t>	} </a:t>
            </a:r>
            <a:r>
              <a:rPr lang="en-US" altLang="zh-CN" b="0" dirty="0"/>
              <a:t>info;</a:t>
            </a:r>
            <a:endParaRPr lang="zh-CN" altLang="zh-CN" b="0" dirty="0"/>
          </a:p>
          <a:p>
            <a:r>
              <a:rPr lang="en-US" altLang="zh-CN" b="0" dirty="0"/>
              <a:t>};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132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5" name="Rectangle 1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497" name="Picture 1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505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98" name="Rectangle 186"/>
          <p:cNvSpPr>
            <a:spLocks noChangeArrowheads="1"/>
          </p:cNvSpPr>
          <p:nvPr/>
        </p:nvSpPr>
        <p:spPr bwMode="auto">
          <a:xfrm>
            <a:off x="2714612" y="5214950"/>
            <a:ext cx="40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4-9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广义表的存储结构示例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6286512" y="142852"/>
            <a:ext cx="242889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d))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83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785794"/>
            <a:ext cx="7887820" cy="5448668"/>
          </a:xfrm>
        </p:spPr>
        <p:txBody>
          <a:bodyPr>
            <a:normAutofit/>
          </a:bodyPr>
          <a:lstStyle/>
          <a:p>
            <a:r>
              <a:rPr lang="zh-CN" altLang="zh-CN" b="0" dirty="0"/>
              <a:t>在这种存储结构</a:t>
            </a:r>
            <a:r>
              <a:rPr lang="zh-CN" altLang="zh-CN" b="0" dirty="0" smtClean="0"/>
              <a:t>中</a:t>
            </a:r>
            <a:r>
              <a:rPr lang="zh-CN" altLang="en-US" b="0" dirty="0" smtClean="0"/>
              <a:t>有</a:t>
            </a:r>
            <a:r>
              <a:rPr lang="zh-CN" altLang="zh-CN" b="0" dirty="0" smtClean="0"/>
              <a:t>几种</a:t>
            </a:r>
            <a:r>
              <a:rPr lang="zh-CN" altLang="zh-CN" b="0" dirty="0"/>
              <a:t>情况</a:t>
            </a:r>
            <a:r>
              <a:rPr lang="zh-CN" altLang="zh-CN" b="0" dirty="0" smtClean="0"/>
              <a:t>：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除空表的头</a:t>
            </a:r>
            <a:r>
              <a:rPr lang="zh-CN" altLang="zh-CN" b="0" dirty="0" smtClean="0">
                <a:solidFill>
                  <a:srgbClr val="0033CC"/>
                </a:solidFill>
              </a:rPr>
              <a:t>指针</a:t>
            </a:r>
            <a:r>
              <a:rPr lang="zh-CN" altLang="en-US" b="0" dirty="0" smtClean="0">
                <a:solidFill>
                  <a:srgbClr val="0033CC"/>
                </a:solidFill>
              </a:rPr>
              <a:t>为</a:t>
            </a:r>
            <a:r>
              <a:rPr lang="zh-CN" altLang="zh-CN" b="0" dirty="0" smtClean="0">
                <a:solidFill>
                  <a:srgbClr val="0033CC"/>
                </a:solidFill>
              </a:rPr>
              <a:t>空</a:t>
            </a:r>
            <a:r>
              <a:rPr lang="zh-CN" altLang="zh-CN" b="0" dirty="0">
                <a:solidFill>
                  <a:srgbClr val="0033CC"/>
                </a:solidFill>
              </a:rPr>
              <a:t>外，对任何非空列表，其头指针均指向广义表表结点</a:t>
            </a:r>
            <a:r>
              <a:rPr lang="zh-CN" altLang="zh-CN" b="0" dirty="0"/>
              <a:t>，且该结点中的</a:t>
            </a:r>
            <a:r>
              <a:rPr lang="en-US" altLang="zh-CN" b="0" dirty="0" err="1"/>
              <a:t>hp</a:t>
            </a:r>
            <a:r>
              <a:rPr lang="zh-CN" altLang="zh-CN" b="0" dirty="0"/>
              <a:t>指向表头（或为原子结点，或为表结点），</a:t>
            </a:r>
            <a:r>
              <a:rPr lang="en-US" altLang="zh-CN" b="0" dirty="0" err="1"/>
              <a:t>tp</a:t>
            </a:r>
            <a:r>
              <a:rPr lang="zh-CN" altLang="zh-CN" b="0" dirty="0"/>
              <a:t>指向表尾（除非表尾为空，否则必为表结点）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容易分清列表中原子和子表所在的层次</a:t>
            </a:r>
            <a:r>
              <a:rPr lang="zh-CN" altLang="zh-CN" b="0" dirty="0"/>
              <a:t>。如在列表</a:t>
            </a:r>
            <a:r>
              <a:rPr lang="en-US" altLang="zh-CN" b="0" dirty="0"/>
              <a:t>D</a:t>
            </a:r>
            <a:r>
              <a:rPr lang="zh-CN" altLang="zh-CN" b="0" dirty="0"/>
              <a:t>中，原子</a:t>
            </a:r>
            <a:r>
              <a:rPr lang="en-US" altLang="zh-CN" b="0" dirty="0"/>
              <a:t>a</a:t>
            </a:r>
            <a:r>
              <a:rPr lang="zh-CN" altLang="zh-CN" b="0" dirty="0"/>
              <a:t>和</a:t>
            </a:r>
            <a:r>
              <a:rPr lang="en-US" altLang="zh-CN" b="0" dirty="0"/>
              <a:t>e</a:t>
            </a:r>
            <a:r>
              <a:rPr lang="zh-CN" altLang="zh-CN" b="0" dirty="0"/>
              <a:t>在同一层次上，而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和</a:t>
            </a:r>
            <a:r>
              <a:rPr lang="en-US" altLang="zh-CN" b="0" dirty="0"/>
              <a:t>d</a:t>
            </a:r>
            <a:r>
              <a:rPr lang="zh-CN" altLang="zh-CN" b="0" dirty="0"/>
              <a:t>在同一层次上且比</a:t>
            </a:r>
            <a:r>
              <a:rPr lang="en-US" altLang="zh-CN" b="0" dirty="0"/>
              <a:t>a</a:t>
            </a:r>
            <a:r>
              <a:rPr lang="zh-CN" altLang="zh-CN" b="0" dirty="0"/>
              <a:t>和</a:t>
            </a:r>
            <a:r>
              <a:rPr lang="en-US" altLang="zh-CN" b="0" dirty="0"/>
              <a:t>e</a:t>
            </a:r>
            <a:r>
              <a:rPr lang="zh-CN" altLang="zh-CN" b="0" dirty="0"/>
              <a:t>低一层，</a:t>
            </a:r>
            <a:r>
              <a:rPr lang="en-US" altLang="zh-CN" b="0" dirty="0"/>
              <a:t>B</a:t>
            </a:r>
            <a:r>
              <a:rPr lang="zh-CN" altLang="zh-CN" b="0" dirty="0"/>
              <a:t>和</a:t>
            </a:r>
            <a:r>
              <a:rPr lang="en-US" altLang="zh-CN" b="0" dirty="0"/>
              <a:t>C</a:t>
            </a:r>
            <a:r>
              <a:rPr lang="zh-CN" altLang="zh-CN" b="0" dirty="0"/>
              <a:t>是同一层次的子表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最高层的表结点个数为列表的长度</a:t>
            </a:r>
            <a:r>
              <a:rPr lang="zh-CN" altLang="zh-CN" b="0" dirty="0" smtClean="0">
                <a:solidFill>
                  <a:srgbClr val="0033CC"/>
                </a:solidFill>
              </a:rPr>
              <a:t>。</a:t>
            </a:r>
            <a:endParaRPr lang="en-US" altLang="zh-CN" b="0" dirty="0" smtClean="0">
              <a:solidFill>
                <a:srgbClr val="0033CC"/>
              </a:solidFill>
            </a:endParaRPr>
          </a:p>
          <a:p>
            <a:r>
              <a:rPr lang="en-US" altLang="zh-CN" b="0" dirty="0" smtClean="0">
                <a:solidFill>
                  <a:srgbClr val="0033CC"/>
                </a:solidFill>
              </a:rPr>
              <a:t>	</a:t>
            </a:r>
            <a:r>
              <a:rPr lang="zh-CN" altLang="zh-CN" b="0" dirty="0" smtClean="0"/>
              <a:t>以上</a:t>
            </a:r>
            <a:r>
              <a:rPr lang="zh-CN" altLang="zh-CN" b="0" dirty="0"/>
              <a:t>三个特点在某种程度上给列表的操作带来了方便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zh-CN" altLang="zh-CN" b="0" dirty="0" smtClean="0"/>
              <a:t>其</a:t>
            </a:r>
            <a:r>
              <a:rPr lang="zh-CN" altLang="zh-CN" dirty="0">
                <a:solidFill>
                  <a:srgbClr val="0033CC"/>
                </a:solidFill>
              </a:rPr>
              <a:t>主要缺点</a:t>
            </a:r>
            <a:r>
              <a:rPr lang="zh-CN" altLang="zh-CN" b="0" dirty="0"/>
              <a:t>是：表结点过多，容易造成空间浪费。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397354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752094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．广义表的扩展线性链表存储方式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在这种存储结构中，</a:t>
            </a:r>
            <a:r>
              <a:rPr lang="zh-CN" altLang="zh-CN" dirty="0">
                <a:solidFill>
                  <a:srgbClr val="0033CC"/>
                </a:solidFill>
              </a:rPr>
              <a:t>表结点由三个域组成</a:t>
            </a:r>
            <a:r>
              <a:rPr lang="zh-CN" altLang="zh-CN" b="0" dirty="0"/>
              <a:t>：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）标志域</a:t>
            </a:r>
            <a:r>
              <a:rPr lang="en-US" altLang="zh-CN" b="0" dirty="0" err="1"/>
              <a:t>utype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它</a:t>
            </a:r>
            <a:r>
              <a:rPr lang="zh-CN" altLang="zh-CN" b="0" dirty="0"/>
              <a:t>用来标明该结点是什么类型的结点。</a:t>
            </a:r>
            <a:r>
              <a:rPr lang="en-US" altLang="zh-CN" b="0" dirty="0"/>
              <a:t>=0</a:t>
            </a:r>
            <a:r>
              <a:rPr lang="zh-CN" altLang="zh-CN" b="0" dirty="0"/>
              <a:t>，是广义表专用的附加头结点；</a:t>
            </a:r>
            <a:r>
              <a:rPr lang="en-US" altLang="zh-CN" b="0" dirty="0"/>
              <a:t>=1</a:t>
            </a:r>
            <a:r>
              <a:rPr lang="zh-CN" altLang="zh-CN" b="0" dirty="0"/>
              <a:t>，是原子结点（为简化讨论，不考虑原子结点数据的不同类型）；</a:t>
            </a:r>
            <a:r>
              <a:rPr lang="en-US" altLang="zh-CN" b="0" dirty="0"/>
              <a:t>=2</a:t>
            </a:r>
            <a:r>
              <a:rPr lang="zh-CN" altLang="zh-CN" b="0" dirty="0"/>
              <a:t>，是子表结点。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）信息域</a:t>
            </a:r>
            <a:r>
              <a:rPr lang="en-US" altLang="zh-CN" b="0" dirty="0"/>
              <a:t>info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不同</a:t>
            </a:r>
            <a:r>
              <a:rPr lang="zh-CN" altLang="zh-CN" b="0" dirty="0"/>
              <a:t>类型的结点在这个域中存放的内容不同。当</a:t>
            </a:r>
            <a:r>
              <a:rPr lang="en-US" altLang="zh-CN" b="0" dirty="0" err="1"/>
              <a:t>utype</a:t>
            </a:r>
            <a:r>
              <a:rPr lang="en-US" altLang="zh-CN" b="0" dirty="0"/>
              <a:t>=0</a:t>
            </a:r>
            <a:r>
              <a:rPr lang="zh-CN" altLang="zh-CN" b="0" dirty="0"/>
              <a:t>时，该信息域存放引用计数（</a:t>
            </a:r>
            <a:r>
              <a:rPr lang="en-US" altLang="zh-CN" b="0" dirty="0"/>
              <a:t>ref</a:t>
            </a:r>
            <a:r>
              <a:rPr lang="zh-CN" altLang="zh-CN" b="0" dirty="0"/>
              <a:t>）；当</a:t>
            </a:r>
            <a:r>
              <a:rPr lang="en-US" altLang="zh-CN" b="0" dirty="0" err="1"/>
              <a:t>utype</a:t>
            </a:r>
            <a:r>
              <a:rPr lang="en-US" altLang="zh-CN" b="0" dirty="0"/>
              <a:t>=1</a:t>
            </a:r>
            <a:r>
              <a:rPr lang="zh-CN" altLang="zh-CN" b="0" dirty="0"/>
              <a:t>时，该信息域存放元素数据值（</a:t>
            </a:r>
            <a:r>
              <a:rPr lang="en-US" altLang="zh-CN" b="0" dirty="0"/>
              <a:t>value</a:t>
            </a:r>
            <a:r>
              <a:rPr lang="zh-CN" altLang="zh-CN" b="0" dirty="0"/>
              <a:t>）；当</a:t>
            </a:r>
            <a:r>
              <a:rPr lang="en-US" altLang="zh-CN" b="0" dirty="0" err="1"/>
              <a:t>utype</a:t>
            </a:r>
            <a:r>
              <a:rPr lang="en-US" altLang="zh-CN" b="0" dirty="0"/>
              <a:t>=2</a:t>
            </a:r>
            <a:r>
              <a:rPr lang="zh-CN" altLang="zh-CN" b="0" dirty="0"/>
              <a:t>时，该信息域存放指向子表表头的指针（</a:t>
            </a:r>
            <a:r>
              <a:rPr lang="en-US" altLang="zh-CN" b="0" dirty="0" err="1"/>
              <a:t>hlink</a:t>
            </a:r>
            <a:r>
              <a:rPr lang="zh-CN" altLang="zh-CN" b="0" dirty="0"/>
              <a:t>）。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）尾指针域</a:t>
            </a:r>
            <a:r>
              <a:rPr lang="en-US" altLang="zh-CN" b="0" dirty="0" err="1"/>
              <a:t>tlink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当</a:t>
            </a:r>
            <a:r>
              <a:rPr lang="en-US" altLang="zh-CN" b="0" dirty="0" err="1"/>
              <a:t>utype</a:t>
            </a:r>
            <a:r>
              <a:rPr lang="en-US" altLang="zh-CN" b="0" dirty="0"/>
              <a:t>=0</a:t>
            </a:r>
            <a:r>
              <a:rPr lang="zh-CN" altLang="zh-CN" b="0" dirty="0"/>
              <a:t>时，该指针域存放指向该表表头元素结点的指针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en-US" altLang="zh-CN" b="0" dirty="0"/>
              <a:t>	</a:t>
            </a:r>
            <a:r>
              <a:rPr lang="zh-CN" altLang="zh-CN" b="0" dirty="0" smtClean="0"/>
              <a:t>当</a:t>
            </a:r>
            <a:r>
              <a:rPr lang="en-US" altLang="zh-CN" b="0" dirty="0"/>
              <a:t>utype≠0</a:t>
            </a:r>
            <a:r>
              <a:rPr lang="zh-CN" altLang="zh-CN" b="0" dirty="0"/>
              <a:t>时，该指针域存放同一层下一个表结点的地址。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42852"/>
            <a:ext cx="3929069" cy="11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80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00108"/>
            <a:ext cx="5988815" cy="44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357290" y="5786454"/>
            <a:ext cx="6858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4-11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带附加头结点的广义表存储表示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3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08720"/>
            <a:ext cx="7520940" cy="5256584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存储</a:t>
            </a:r>
            <a:r>
              <a:rPr lang="zh-CN" altLang="zh-CN" dirty="0" smtClean="0"/>
              <a:t>表有</a:t>
            </a:r>
            <a:r>
              <a:rPr lang="zh-CN" altLang="zh-CN" dirty="0"/>
              <a:t>几个特点：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广义表中的所有子表，不论是哪一层的子表，都带有一个附加头结点，空表也不例外。</a:t>
            </a:r>
            <a:r>
              <a:rPr lang="zh-CN" altLang="zh-CN" b="0" dirty="0"/>
              <a:t>其优点是便于操作。特别是在共享表的情形，如果想要删除表中第一个元素所在结点，且表中不带附加头结点的话，必须检测所有的子表结点，逐一修改可能的指向被删结点的指针。这样修改工作量极大，很容易发生遗漏现象。如果所有子表都带有附加头结点，在删除表中第一个表元素所在结点时，不用修改任何指向该子表的指针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表中结点的层次分明。</a:t>
            </a:r>
            <a:r>
              <a:rPr lang="zh-CN" altLang="zh-CN" b="0" dirty="0"/>
              <a:t>所有位于同一层的表元素，在其存储表示中也在同一层。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最高一层的表结点个数</a:t>
            </a:r>
            <a:r>
              <a:rPr lang="en-US" altLang="zh-CN" b="0" dirty="0"/>
              <a:t>(</a:t>
            </a:r>
            <a:r>
              <a:rPr lang="zh-CN" altLang="zh-CN" b="0" dirty="0"/>
              <a:t>除附加头结点外</a:t>
            </a:r>
            <a:r>
              <a:rPr lang="en-US" altLang="zh-CN" b="0" dirty="0"/>
              <a:t>)</a:t>
            </a:r>
            <a:r>
              <a:rPr lang="zh-CN" altLang="zh-CN" b="0" dirty="0"/>
              <a:t>即为表的长度。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03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4.2.3 </a:t>
            </a:r>
            <a:r>
              <a:rPr lang="zh-CN" altLang="zh-CN" b="1" dirty="0"/>
              <a:t>广义表的递归</a:t>
            </a:r>
            <a:r>
              <a:rPr lang="zh-CN" altLang="zh-CN" b="1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628800"/>
            <a:ext cx="8358246" cy="3579849"/>
          </a:xfrm>
        </p:spPr>
        <p:txBody>
          <a:bodyPr>
            <a:normAutofit/>
          </a:bodyPr>
          <a:lstStyle/>
          <a:p>
            <a:r>
              <a:rPr lang="zh-CN" altLang="en-US" b="0" dirty="0" smtClean="0"/>
              <a:t>广义表的主要操作是</a:t>
            </a:r>
            <a:r>
              <a:rPr lang="zh-CN" altLang="en-US" dirty="0" smtClean="0">
                <a:solidFill>
                  <a:srgbClr val="FF0000"/>
                </a:solidFill>
              </a:rPr>
              <a:t>取表头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GetHead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和取表尾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GetTail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广义表的复制算法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任何</a:t>
            </a:r>
            <a:r>
              <a:rPr lang="zh-CN" altLang="zh-CN" b="0" dirty="0"/>
              <a:t>一个非空的广义表均可分为表头、表尾两个部分。因此，“一对”确定的表头和表尾可唯一地确定一个广义表。这样，复制一个广义表时，只要分别复制它的表头和表尾，然后合成就可以了。其前提是复制和被复制的广义表存在且不是共享表或递归表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303350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692696"/>
            <a:ext cx="8064896" cy="568863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dirty="0"/>
              <a:t>算法</a:t>
            </a:r>
            <a:r>
              <a:rPr lang="en-US" altLang="zh-CN" dirty="0" smtClean="0"/>
              <a:t>4.5</a:t>
            </a:r>
            <a:r>
              <a:rPr lang="zh-CN" altLang="zh-CN" dirty="0" smtClean="0"/>
              <a:t>：</a:t>
            </a:r>
            <a:r>
              <a:rPr lang="zh-CN" altLang="zh-CN" dirty="0"/>
              <a:t>广义表的复制算法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void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&lt;T&gt;::Copy(</a:t>
            </a:r>
            <a:r>
              <a:rPr lang="en-US" altLang="zh-CN" b="0" dirty="0" err="1"/>
              <a:t>const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&lt;T&gt;&amp; R) {	 //</a:t>
            </a:r>
            <a:r>
              <a:rPr lang="zh-CN" altLang="zh-CN" b="0" dirty="0"/>
              <a:t>公有函数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first </a:t>
            </a:r>
            <a:r>
              <a:rPr lang="en-US" altLang="zh-CN" b="0" dirty="0"/>
              <a:t>= Copy(</a:t>
            </a:r>
            <a:r>
              <a:rPr lang="en-US" altLang="zh-CN" b="0" dirty="0" err="1"/>
              <a:t>R.first</a:t>
            </a:r>
            <a:r>
              <a:rPr lang="en-US" altLang="zh-CN" b="0" dirty="0"/>
              <a:t>); 	//</a:t>
            </a:r>
            <a:r>
              <a:rPr lang="zh-CN" altLang="zh-CN" b="0" dirty="0"/>
              <a:t>调用私有函数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err="1"/>
              <a:t>GenListNode</a:t>
            </a:r>
            <a:r>
              <a:rPr lang="en-US" altLang="zh-CN" b="0" dirty="0"/>
              <a:t>&lt;T&gt;*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&lt;T&gt;::Copy(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//</a:t>
            </a:r>
            <a:r>
              <a:rPr lang="zh-CN" altLang="zh-CN" b="0" dirty="0"/>
              <a:t>私有函数，复制一个</a:t>
            </a:r>
            <a:r>
              <a:rPr lang="en-US" altLang="zh-CN" b="0" dirty="0"/>
              <a:t>ls </a:t>
            </a:r>
            <a:r>
              <a:rPr lang="zh-CN" altLang="zh-CN" b="0" dirty="0"/>
              <a:t>指示的无共享子表的非递归表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 *q = NULL;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if </a:t>
            </a:r>
            <a:r>
              <a:rPr lang="en-US" altLang="zh-CN" b="0" dirty="0"/>
              <a:t>(ls != NULL) 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q </a:t>
            </a:r>
            <a:r>
              <a:rPr lang="en-US" altLang="zh-CN" b="0" dirty="0"/>
              <a:t>= new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&lt;T&gt;; 	//</a:t>
            </a:r>
            <a:r>
              <a:rPr lang="zh-CN" altLang="zh-CN" b="0" dirty="0"/>
              <a:t>处理当前的结点</a:t>
            </a:r>
            <a:r>
              <a:rPr lang="en-US" altLang="zh-CN" b="0" dirty="0"/>
              <a:t>q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q-</a:t>
            </a:r>
            <a:r>
              <a:rPr lang="en-US" altLang="zh-CN" b="0" dirty="0"/>
              <a:t>&gt;</a:t>
            </a:r>
            <a:r>
              <a:rPr lang="en-US" altLang="zh-CN" b="0" dirty="0" err="1"/>
              <a:t>utype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; 		//</a:t>
            </a:r>
            <a:r>
              <a:rPr lang="zh-CN" altLang="zh-CN" b="0" dirty="0"/>
              <a:t>复制结点类型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switch (ls-&gt;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) {	 	//</a:t>
            </a:r>
            <a:r>
              <a:rPr lang="zh-CN" altLang="zh-CN" b="0" dirty="0"/>
              <a:t>根据</a:t>
            </a:r>
            <a:r>
              <a:rPr lang="en-US" altLang="zh-CN" b="0" dirty="0" err="1"/>
              <a:t>utype</a:t>
            </a:r>
            <a:r>
              <a:rPr lang="en-US" altLang="zh-CN" b="0" dirty="0"/>
              <a:t> </a:t>
            </a:r>
            <a:r>
              <a:rPr lang="zh-CN" altLang="zh-CN" b="0" dirty="0"/>
              <a:t>传送信息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</a:t>
            </a:r>
            <a:r>
              <a:rPr lang="en-US" altLang="zh-CN" b="0" dirty="0"/>
              <a:t>	case 0: q-&gt;</a:t>
            </a:r>
            <a:r>
              <a:rPr lang="en-US" altLang="zh-CN" b="0" dirty="0" err="1"/>
              <a:t>info.ref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info.ref</a:t>
            </a:r>
            <a:r>
              <a:rPr lang="en-US" altLang="zh-CN" b="0" dirty="0"/>
              <a:t>; break; 	//</a:t>
            </a:r>
            <a:r>
              <a:rPr lang="zh-CN" altLang="zh-CN" b="0" dirty="0"/>
              <a:t>附加头结点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	case </a:t>
            </a:r>
            <a:r>
              <a:rPr lang="en-US" altLang="zh-CN" b="0" dirty="0"/>
              <a:t>1: q-&gt;</a:t>
            </a:r>
            <a:r>
              <a:rPr lang="en-US" altLang="zh-CN" b="0" dirty="0" err="1"/>
              <a:t>info.value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info.value</a:t>
            </a:r>
            <a:r>
              <a:rPr lang="en-US" altLang="zh-CN" b="0" dirty="0"/>
              <a:t>; break; 	//</a:t>
            </a:r>
            <a:r>
              <a:rPr lang="zh-CN" altLang="zh-CN" b="0" dirty="0"/>
              <a:t>原子结点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	case 2: q-&gt;</a:t>
            </a:r>
            <a:r>
              <a:rPr lang="en-US" altLang="zh-CN" b="0" dirty="0" err="1"/>
              <a:t>info.hlink</a:t>
            </a:r>
            <a:r>
              <a:rPr lang="en-US" altLang="zh-CN" b="0" dirty="0"/>
              <a:t> = Copy(ls-&gt;</a:t>
            </a:r>
            <a:r>
              <a:rPr lang="en-US" altLang="zh-CN" b="0" dirty="0" err="1"/>
              <a:t>info.hlink</a:t>
            </a:r>
            <a:r>
              <a:rPr lang="en-US" altLang="zh-CN" b="0" dirty="0"/>
              <a:t>); break;	//</a:t>
            </a:r>
            <a:r>
              <a:rPr lang="zh-CN" altLang="zh-CN" b="0" dirty="0"/>
              <a:t>表结点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q-&gt;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 Copy(ls-&gt;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); 		//</a:t>
            </a:r>
            <a:r>
              <a:rPr lang="zh-CN" altLang="zh-CN" b="0" dirty="0"/>
              <a:t>处理同一层下一结点为头的表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q;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459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714356"/>
            <a:ext cx="7880980" cy="2734594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zh-CN" b="0" dirty="0"/>
              <a:t>算法有三层考虑。首先，如果被复制结点为空，表明被复制广义表为空表，返回为空；其次，被复制结点非空，处理该结点的复制；最后，复制广义表中位于该结点之后的结点。考虑此算法的计算时间。对于空表，所花费的时间为常数值。下面分析非空表。考虑表</a:t>
            </a:r>
            <a:r>
              <a:rPr lang="en-US" altLang="zh-CN" b="0" dirty="0"/>
              <a:t>ls = ((a, b),((c, d),e))</a:t>
            </a:r>
            <a:r>
              <a:rPr lang="zh-CN" altLang="zh-CN" b="0" dirty="0"/>
              <a:t>，设其中的</a:t>
            </a:r>
            <a:r>
              <a:rPr lang="en-US" altLang="zh-CN" b="0" dirty="0" err="1"/>
              <a:t>a,b,c,d,e</a:t>
            </a:r>
            <a:r>
              <a:rPr lang="zh-CN" altLang="zh-CN" b="0" dirty="0"/>
              <a:t>是字符型数据</a:t>
            </a:r>
            <a:r>
              <a:rPr lang="zh-CN" altLang="zh-CN" b="0" dirty="0" smtClean="0"/>
              <a:t>。</a:t>
            </a:r>
            <a:endParaRPr lang="zh-CN" altLang="zh-CN" b="0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643314"/>
            <a:ext cx="6696744" cy="199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b="1" dirty="0" smtClean="0"/>
              <a:t>4.1 </a:t>
            </a:r>
            <a:r>
              <a:rPr lang="zh-CN" altLang="en-US" b="1" dirty="0" smtClean="0"/>
              <a:t>扩展线性表</a:t>
            </a:r>
            <a:r>
              <a:rPr lang="en-US" b="1" dirty="0" smtClean="0"/>
              <a:t>---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76864" cy="44434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4.1.1 </a:t>
            </a:r>
            <a:r>
              <a:rPr lang="zh-CN" altLang="en-US" dirty="0" smtClean="0"/>
              <a:t>数组的定义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en-US" dirty="0" smtClean="0">
                <a:solidFill>
                  <a:srgbClr val="FF0000"/>
                </a:solidFill>
              </a:rPr>
              <a:t>(Array)</a:t>
            </a:r>
            <a:r>
              <a:rPr lang="zh-CN" altLang="en-US" b="0" dirty="0" smtClean="0"/>
              <a:t>是由</a:t>
            </a:r>
            <a:r>
              <a:rPr lang="en-US" b="0" dirty="0" smtClean="0"/>
              <a:t>n(n &gt;1)</a:t>
            </a:r>
            <a:r>
              <a:rPr lang="zh-CN" altLang="en-US" b="0" dirty="0" smtClean="0"/>
              <a:t>个具有相同数据类型的数据元素</a:t>
            </a:r>
            <a:r>
              <a:rPr lang="en-US" b="0" dirty="0" smtClean="0"/>
              <a:t>a</a:t>
            </a:r>
            <a:r>
              <a:rPr lang="en-US" b="0" baseline="-25000" dirty="0" smtClean="0"/>
              <a:t>0</a:t>
            </a:r>
            <a:r>
              <a:rPr lang="zh-CN" altLang="en-US" b="0" dirty="0" smtClean="0"/>
              <a:t>，</a:t>
            </a:r>
            <a:r>
              <a:rPr lang="en-US" b="0" dirty="0" smtClean="0"/>
              <a:t>a</a:t>
            </a:r>
            <a:r>
              <a:rPr lang="en-US" b="0" baseline="-25000" dirty="0" smtClean="0"/>
              <a:t>2</a:t>
            </a:r>
            <a:r>
              <a:rPr lang="zh-CN" altLang="en-US" b="0" dirty="0" smtClean="0"/>
              <a:t>，</a:t>
            </a:r>
            <a:r>
              <a:rPr lang="en-US" b="0" dirty="0" smtClean="0"/>
              <a:t>…</a:t>
            </a:r>
            <a:r>
              <a:rPr lang="zh-CN" altLang="en-US" b="0" dirty="0" smtClean="0"/>
              <a:t>，</a:t>
            </a:r>
            <a:r>
              <a:rPr lang="en-US" b="0" dirty="0" smtClean="0"/>
              <a:t>a</a:t>
            </a:r>
            <a:r>
              <a:rPr lang="en-US" b="0" baseline="-25000" dirty="0" smtClean="0"/>
              <a:t>n-1</a:t>
            </a:r>
            <a:r>
              <a:rPr lang="zh-CN" altLang="en-US" b="0" dirty="0" smtClean="0"/>
              <a:t>组成的有序序列，且该有序序列必须存储在一块地址连续的存储单元中。</a:t>
            </a:r>
            <a:endParaRPr lang="en-US" altLang="zh-CN" b="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数组的特点</a:t>
            </a:r>
            <a:r>
              <a:rPr lang="zh-CN" altLang="en-US" dirty="0" smtClean="0"/>
              <a:t>：</a:t>
            </a:r>
          </a:p>
          <a:p>
            <a:pPr fontAlgn="base"/>
            <a:r>
              <a:rPr lang="en-US" dirty="0" smtClean="0"/>
              <a:t>	</a:t>
            </a:r>
            <a:r>
              <a:rPr lang="en-US" b="0" dirty="0" smtClean="0"/>
              <a:t>(1)</a:t>
            </a:r>
            <a:r>
              <a:rPr lang="zh-CN" altLang="en-US" dirty="0" smtClean="0">
                <a:solidFill>
                  <a:srgbClr val="0033CC"/>
                </a:solidFill>
              </a:rPr>
              <a:t>数组是一种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zh-CN" altLang="en-US" dirty="0" smtClean="0">
                <a:solidFill>
                  <a:srgbClr val="0033CC"/>
                </a:solidFill>
              </a:rPr>
              <a:t>均匀</a:t>
            </a:r>
            <a:r>
              <a:rPr lang="en-US" dirty="0" smtClean="0">
                <a:solidFill>
                  <a:srgbClr val="0033CC"/>
                </a:solidFill>
              </a:rPr>
              <a:t>”</a:t>
            </a:r>
            <a:r>
              <a:rPr lang="zh-CN" altLang="en-US" dirty="0" smtClean="0">
                <a:solidFill>
                  <a:srgbClr val="0033CC"/>
                </a:solidFill>
              </a:rPr>
              <a:t>结构</a:t>
            </a:r>
            <a:r>
              <a:rPr lang="zh-CN" altLang="en-US" b="0" dirty="0" smtClean="0"/>
              <a:t>，同一数组中各个数据元素必须是同一类型的；</a:t>
            </a:r>
          </a:p>
          <a:p>
            <a:pPr fontAlgn="base"/>
            <a:r>
              <a:rPr lang="en-US" b="0" dirty="0" smtClean="0"/>
              <a:t>	(2)</a:t>
            </a:r>
            <a:r>
              <a:rPr lang="zh-CN" altLang="en-US" dirty="0" smtClean="0">
                <a:solidFill>
                  <a:srgbClr val="0033CC"/>
                </a:solidFill>
              </a:rPr>
              <a:t>数组是一种随机存取结构</a:t>
            </a:r>
            <a:r>
              <a:rPr lang="zh-CN" altLang="en-US" b="0" dirty="0" smtClean="0"/>
              <a:t>，只要给定一组下标，就可以访问与其对应的单元。</a:t>
            </a:r>
          </a:p>
          <a:p>
            <a:pPr fontAlgn="base"/>
            <a:r>
              <a:rPr lang="en-US" b="0" dirty="0" smtClean="0"/>
              <a:t>	(3)</a:t>
            </a:r>
            <a:r>
              <a:rPr lang="zh-CN" altLang="en-US" dirty="0" smtClean="0">
                <a:solidFill>
                  <a:srgbClr val="0033CC"/>
                </a:solidFill>
              </a:rPr>
              <a:t>数组中的数据元素个数是固定的</a:t>
            </a:r>
            <a:r>
              <a:rPr lang="zh-CN" altLang="en-US" b="0" dirty="0" smtClean="0"/>
              <a:t>。一旦定义好了一个数组，其数据元素个数就不得有任何变化。内容可空可变。</a:t>
            </a:r>
          </a:p>
          <a:p>
            <a:endParaRPr lang="zh-CN" altLang="en-US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908720"/>
            <a:ext cx="7520940" cy="532859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求广义表的长度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在</a:t>
            </a:r>
            <a:r>
              <a:rPr lang="zh-CN" altLang="zh-CN" b="0" dirty="0"/>
              <a:t>广义表中，同一层次的每个结点是通过</a:t>
            </a:r>
            <a:r>
              <a:rPr lang="en-US" altLang="zh-CN" b="0" dirty="0" err="1"/>
              <a:t>tlink</a:t>
            </a:r>
            <a:r>
              <a:rPr lang="zh-CN" altLang="zh-CN" b="0" dirty="0"/>
              <a:t>指针链接起来的，所以可以把它看作为是由</a:t>
            </a:r>
            <a:r>
              <a:rPr lang="en-US" altLang="zh-CN" b="0" dirty="0" err="1"/>
              <a:t>tlink</a:t>
            </a:r>
            <a:r>
              <a:rPr lang="zh-CN" altLang="zh-CN" b="0" dirty="0"/>
              <a:t>链接起来的单链表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求广义表的长度就是求单链表的长度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由于单链表的结构也是一种递归结构，即每个结点的指针域均指向一个单链表（称为该结点的后继单链表），它所指向的结点为该单链表的第一个结点（即表头结点），所以求单链表的长度也可以采用递归算法，即若单链表非空的话，其长度等于</a:t>
            </a:r>
            <a:r>
              <a:rPr lang="en-US" altLang="zh-CN" b="0" dirty="0"/>
              <a:t>1</a:t>
            </a:r>
            <a:r>
              <a:rPr lang="zh-CN" altLang="zh-CN" b="0" dirty="0"/>
              <a:t>加上表头结点的后继单链表长度，若单链表为空，则长度为</a:t>
            </a:r>
            <a:r>
              <a:rPr lang="en-US" altLang="zh-CN" b="0" dirty="0"/>
              <a:t>0</a:t>
            </a:r>
            <a:r>
              <a:rPr lang="zh-CN" altLang="zh-CN" b="0" dirty="0"/>
              <a:t>，这是递归的终止条件。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47072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328592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算法</a:t>
            </a:r>
            <a:r>
              <a:rPr lang="en-US" altLang="zh-CN" dirty="0" smtClean="0"/>
              <a:t>4.6</a:t>
            </a:r>
            <a:r>
              <a:rPr lang="zh-CN" altLang="zh-CN" dirty="0" smtClean="0"/>
              <a:t>：</a:t>
            </a:r>
            <a:r>
              <a:rPr lang="zh-CN" altLang="zh-CN" dirty="0"/>
              <a:t>求广义表长度的算法</a:t>
            </a:r>
          </a:p>
          <a:p>
            <a:r>
              <a:rPr lang="en-US" altLang="zh-CN" b="0" dirty="0"/>
              <a:t>template &lt;class T&gt;</a:t>
            </a:r>
            <a:endParaRPr lang="zh-CN" altLang="zh-CN" b="0" dirty="0"/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&lt;T&gt;::Length() {</a:t>
            </a:r>
            <a:endParaRPr lang="zh-CN" altLang="zh-CN" b="0" dirty="0"/>
          </a:p>
          <a:p>
            <a:r>
              <a:rPr lang="en-US" altLang="zh-CN" b="0" dirty="0" smtClean="0"/>
              <a:t>	//</a:t>
            </a:r>
            <a:r>
              <a:rPr lang="zh-CN" altLang="zh-CN" b="0" dirty="0"/>
              <a:t>共有函数，求当前广义表的长度</a:t>
            </a:r>
          </a:p>
          <a:p>
            <a:r>
              <a:rPr lang="en-US" altLang="zh-CN" b="0" dirty="0" smtClean="0"/>
              <a:t>	return </a:t>
            </a:r>
            <a:r>
              <a:rPr lang="en-US" altLang="zh-CN" b="0" dirty="0"/>
              <a:t>Length(first);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zh-CN" b="0" dirty="0"/>
          </a:p>
          <a:p>
            <a:r>
              <a:rPr lang="en-US" altLang="zh-CN" b="0" dirty="0"/>
              <a:t>template &lt;class T&gt;</a:t>
            </a:r>
            <a:endParaRPr lang="zh-CN" altLang="zh-CN" b="0" dirty="0"/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&lt;T&gt;::Length(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</a:t>
            </a:r>
            <a:r>
              <a:rPr lang="en-US" altLang="zh-CN" b="0" dirty="0" smtClean="0"/>
              <a:t>{</a:t>
            </a:r>
          </a:p>
          <a:p>
            <a:r>
              <a:rPr lang="en-US" altLang="zh-CN" b="0" dirty="0"/>
              <a:t>	</a:t>
            </a:r>
            <a:r>
              <a:rPr lang="en-US" altLang="zh-CN" b="0" dirty="0" smtClean="0"/>
              <a:t> </a:t>
            </a:r>
            <a:r>
              <a:rPr lang="en-US" altLang="zh-CN" b="0" dirty="0"/>
              <a:t>//</a:t>
            </a:r>
            <a:r>
              <a:rPr lang="zh-CN" altLang="zh-CN" b="0" dirty="0"/>
              <a:t>私有函数，求以</a:t>
            </a:r>
            <a:r>
              <a:rPr lang="en-US" altLang="zh-CN" b="0" dirty="0"/>
              <a:t>ls </a:t>
            </a:r>
            <a:r>
              <a:rPr lang="zh-CN" altLang="zh-CN" b="0" dirty="0"/>
              <a:t>为头指针的广义表的长度</a:t>
            </a:r>
          </a:p>
          <a:p>
            <a:r>
              <a:rPr lang="en-US" altLang="zh-CN" b="0" dirty="0" smtClean="0"/>
              <a:t>	if </a:t>
            </a:r>
            <a:r>
              <a:rPr lang="en-US" altLang="zh-CN" b="0" dirty="0"/>
              <a:t>(ls != NULL</a:t>
            </a:r>
            <a:r>
              <a:rPr lang="en-US" altLang="zh-CN" b="0" dirty="0" smtClean="0"/>
              <a:t>) </a:t>
            </a:r>
            <a:r>
              <a:rPr lang="en-US" altLang="zh-CN" b="0" dirty="0"/>
              <a:t>return 1+Length(ls-&gt;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);</a:t>
            </a:r>
            <a:endParaRPr lang="zh-CN" altLang="zh-CN" b="0" dirty="0"/>
          </a:p>
          <a:p>
            <a:r>
              <a:rPr lang="en-US" altLang="zh-CN" b="0" dirty="0" smtClean="0"/>
              <a:t>	else	 </a:t>
            </a:r>
            <a:r>
              <a:rPr lang="en-US" altLang="zh-CN" b="0" dirty="0"/>
              <a:t>return 0;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552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829" y="692696"/>
            <a:ext cx="7520940" cy="4299929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zh-CN" sz="2800" dirty="0">
                <a:solidFill>
                  <a:srgbClr val="FF0000"/>
                </a:solidFill>
              </a:rPr>
              <a:t>）求广义表的深度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广义表的深度定义为广义表中括号的重数。设非空广义表为</a:t>
            </a:r>
            <a:r>
              <a:rPr lang="en-US" altLang="zh-CN" b="0" dirty="0"/>
              <a:t>LS=(α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,...,α</a:t>
            </a:r>
            <a:r>
              <a:rPr lang="en-US" altLang="zh-CN" b="0" baseline="-25000" dirty="0"/>
              <a:t>n-1</a:t>
            </a:r>
            <a:r>
              <a:rPr lang="en-US" altLang="zh-CN" b="0" dirty="0"/>
              <a:t>)</a:t>
            </a:r>
            <a:r>
              <a:rPr lang="zh-CN" altLang="zh-CN" b="0" dirty="0"/>
              <a:t>，其中，每个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zh-CN" altLang="zh-CN" b="0" dirty="0"/>
              <a:t>（</a:t>
            </a:r>
            <a:r>
              <a:rPr lang="en-US" altLang="zh-CN" b="0" dirty="0"/>
              <a:t>0≤i≤n-1</a:t>
            </a:r>
            <a:r>
              <a:rPr lang="zh-CN" altLang="zh-CN" b="0" dirty="0"/>
              <a:t>）或者是原子，或者是子表。这样，求</a:t>
            </a:r>
            <a:r>
              <a:rPr lang="en-US" altLang="zh-CN" b="0" dirty="0"/>
              <a:t>LS</a:t>
            </a:r>
            <a:r>
              <a:rPr lang="zh-CN" altLang="zh-CN" b="0" dirty="0"/>
              <a:t>的深度可分解为</a:t>
            </a:r>
            <a:r>
              <a:rPr lang="en-US" altLang="zh-CN" b="0" dirty="0"/>
              <a:t>n</a:t>
            </a:r>
            <a:r>
              <a:rPr lang="zh-CN" altLang="zh-CN" b="0" dirty="0"/>
              <a:t>个子问题，每个子问题为求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若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是原子，则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的深度为</a:t>
            </a:r>
            <a:r>
              <a:rPr lang="en-US" altLang="zh-CN" b="0" dirty="0"/>
              <a:t>0</a:t>
            </a:r>
            <a:r>
              <a:rPr lang="zh-CN" altLang="zh-CN" b="0" dirty="0"/>
              <a:t>（没有括号）；若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是子表，则可继续对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进行分解、求解。而</a:t>
            </a:r>
            <a:r>
              <a:rPr lang="en-US" altLang="zh-CN" b="0" dirty="0"/>
              <a:t>LS</a:t>
            </a:r>
            <a:r>
              <a:rPr lang="zh-CN" altLang="zh-CN" b="0" dirty="0"/>
              <a:t>的深度为各的深度的最大值加</a:t>
            </a:r>
            <a:r>
              <a:rPr lang="en-US" altLang="zh-CN" b="0" dirty="0"/>
              <a:t>1</a:t>
            </a:r>
            <a:r>
              <a:rPr lang="zh-CN" altLang="zh-CN" b="0" dirty="0"/>
              <a:t>。空表也是广义表，其深度为</a:t>
            </a:r>
            <a:r>
              <a:rPr lang="en-US" altLang="zh-CN" b="0" dirty="0"/>
              <a:t>1</a:t>
            </a:r>
            <a:r>
              <a:rPr lang="zh-CN" altLang="zh-CN" b="0" dirty="0"/>
              <a:t>。由此可知，求广义表深度的递归过程有两个递归结束条件：原子和空表。只要能够求得各个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的深度，就能求得广义表</a:t>
            </a:r>
            <a:r>
              <a:rPr lang="en-US" altLang="zh-CN" b="0" dirty="0"/>
              <a:t>LS</a:t>
            </a:r>
            <a:r>
              <a:rPr lang="zh-CN" altLang="zh-CN" b="0" dirty="0"/>
              <a:t>的深度。因此，求广义表</a:t>
            </a:r>
            <a:r>
              <a:rPr lang="en-US" altLang="zh-CN" b="0" dirty="0"/>
              <a:t>LS=(α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,…,α</a:t>
            </a:r>
            <a:r>
              <a:rPr lang="en-US" altLang="zh-CN" b="0" baseline="-25000" dirty="0"/>
              <a:t>n-1</a:t>
            </a:r>
            <a:r>
              <a:rPr lang="en-US" altLang="zh-CN" b="0" dirty="0"/>
              <a:t>)</a:t>
            </a:r>
            <a:r>
              <a:rPr lang="zh-CN" altLang="zh-CN" b="0" dirty="0"/>
              <a:t>深度</a:t>
            </a:r>
            <a:r>
              <a:rPr lang="en-US" altLang="zh-CN" b="0" dirty="0"/>
              <a:t>Depth(LS)</a:t>
            </a:r>
            <a:r>
              <a:rPr lang="zh-CN" altLang="zh-CN" b="0" dirty="0"/>
              <a:t>的递归定义为：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837" y="4797016"/>
            <a:ext cx="6120680" cy="15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44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8208912" cy="489654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dirty="0"/>
              <a:t>算法</a:t>
            </a:r>
            <a:r>
              <a:rPr lang="en-US" altLang="zh-CN" dirty="0" smtClean="0"/>
              <a:t>4.7</a:t>
            </a:r>
            <a:r>
              <a:rPr lang="zh-CN" altLang="zh-CN" dirty="0" smtClean="0"/>
              <a:t>：</a:t>
            </a:r>
            <a:r>
              <a:rPr lang="zh-CN" altLang="zh-CN" dirty="0"/>
              <a:t>求广义表深度的算法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&lt;T&gt;::depth() { 	//</a:t>
            </a:r>
            <a:r>
              <a:rPr lang="zh-CN" altLang="zh-CN" b="0" dirty="0"/>
              <a:t>公有函数：计算一个非递归表的深度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depth(first);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&lt;T&gt;::depth(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{	//</a:t>
            </a:r>
            <a:r>
              <a:rPr lang="zh-CN" altLang="zh-CN" b="0" dirty="0"/>
              <a:t>私有函数：计算非递归广义表深度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if </a:t>
            </a:r>
            <a:r>
              <a:rPr lang="en-US" altLang="zh-CN" b="0" dirty="0"/>
              <a:t>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== NULL) return 1;	// 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==NULL, </a:t>
            </a:r>
            <a:r>
              <a:rPr lang="zh-CN" altLang="zh-CN" b="0" dirty="0"/>
              <a:t>空表，深度为</a:t>
            </a:r>
            <a:r>
              <a:rPr lang="en-US" altLang="zh-CN" b="0" dirty="0"/>
              <a:t>1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 *temp = 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; </a:t>
            </a:r>
            <a:r>
              <a:rPr lang="en-US" altLang="zh-CN" b="0" dirty="0" err="1"/>
              <a:t>int</a:t>
            </a:r>
            <a:r>
              <a:rPr lang="en-US" altLang="zh-CN" b="0" dirty="0"/>
              <a:t> m = 0, n;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while </a:t>
            </a:r>
            <a:r>
              <a:rPr lang="en-US" altLang="zh-CN" b="0" dirty="0"/>
              <a:t>(temp != NULL) {	 	// temp </a:t>
            </a:r>
            <a:r>
              <a:rPr lang="zh-CN" altLang="zh-CN" b="0" dirty="0"/>
              <a:t>在广义表顶层横扫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if </a:t>
            </a:r>
            <a:r>
              <a:rPr lang="en-US" altLang="zh-CN" b="0" dirty="0"/>
              <a:t>(temp-&gt;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 == 2) { 	//</a:t>
            </a:r>
            <a:r>
              <a:rPr lang="zh-CN" altLang="zh-CN" b="0" dirty="0"/>
              <a:t>扫描到的结点</a:t>
            </a:r>
            <a:r>
              <a:rPr lang="en-US" altLang="zh-CN" b="0" dirty="0" err="1"/>
              <a:t>utype</a:t>
            </a:r>
            <a:r>
              <a:rPr lang="en-US" altLang="zh-CN" b="0" dirty="0"/>
              <a:t> </a:t>
            </a:r>
            <a:r>
              <a:rPr lang="zh-CN" altLang="zh-CN" b="0" dirty="0"/>
              <a:t>为表结点时</a:t>
            </a:r>
            <a:r>
              <a:rPr lang="en-US" altLang="zh-CN" b="0" dirty="0"/>
              <a:t>,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	n </a:t>
            </a:r>
            <a:r>
              <a:rPr lang="en-US" altLang="zh-CN" b="0" dirty="0"/>
              <a:t>= depth(temp-&gt;</a:t>
            </a:r>
            <a:r>
              <a:rPr lang="en-US" altLang="zh-CN" b="0" dirty="0" err="1"/>
              <a:t>info.hlink</a:t>
            </a:r>
            <a:r>
              <a:rPr lang="en-US" altLang="zh-CN" b="0" dirty="0" smtClean="0"/>
              <a:t>);  </a:t>
            </a:r>
            <a:r>
              <a:rPr lang="en-US" altLang="zh-CN" b="0" dirty="0"/>
              <a:t>//</a:t>
            </a:r>
            <a:r>
              <a:rPr lang="zh-CN" altLang="zh-CN" b="0" dirty="0"/>
              <a:t>计算以该结点为头的广义表深度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	if </a:t>
            </a:r>
            <a:r>
              <a:rPr lang="en-US" altLang="zh-CN" b="0" dirty="0"/>
              <a:t>(m &lt; n) m = n; 	//</a:t>
            </a:r>
            <a:r>
              <a:rPr lang="zh-CN" altLang="zh-CN" b="0" dirty="0"/>
              <a:t>取最大深度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temp </a:t>
            </a:r>
            <a:r>
              <a:rPr lang="en-US" altLang="zh-CN" b="0" dirty="0"/>
              <a:t>= temp-&gt;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m+1</a:t>
            </a:r>
            <a:r>
              <a:rPr lang="en-US" altLang="zh-CN" b="0" dirty="0" smtClean="0"/>
              <a:t>;  //</a:t>
            </a:r>
            <a:r>
              <a:rPr lang="zh-CN" altLang="zh-CN" b="0" dirty="0"/>
              <a:t>返回深度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524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71546"/>
            <a:ext cx="7520940" cy="3579849"/>
          </a:xfrm>
        </p:spPr>
        <p:txBody>
          <a:bodyPr/>
          <a:lstStyle/>
          <a:p>
            <a:r>
              <a:rPr lang="zh-CN" altLang="en-US" dirty="0" smtClean="0"/>
              <a:t>广义表</a:t>
            </a:r>
            <a:r>
              <a:rPr lang="en-US" dirty="0" smtClean="0"/>
              <a:t>D(B(</a:t>
            </a:r>
            <a:r>
              <a:rPr lang="en-US" dirty="0" err="1" smtClean="0"/>
              <a:t>a,b</a:t>
            </a:r>
            <a:r>
              <a:rPr lang="en-US" dirty="0" smtClean="0"/>
              <a:t>),C(u,(</a:t>
            </a:r>
            <a:r>
              <a:rPr lang="en-US" dirty="0" err="1" smtClean="0"/>
              <a:t>x,y,z</a:t>
            </a:r>
            <a:r>
              <a:rPr lang="en-US" dirty="0" smtClean="0"/>
              <a:t>)),A())</a:t>
            </a:r>
            <a:r>
              <a:rPr lang="zh-CN" altLang="en-US" dirty="0" smtClean="0"/>
              <a:t>，链表结构：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928802"/>
            <a:ext cx="6786610" cy="26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71546"/>
            <a:ext cx="7520940" cy="4137103"/>
          </a:xfrm>
        </p:spPr>
        <p:txBody>
          <a:bodyPr/>
          <a:lstStyle/>
          <a:p>
            <a:r>
              <a:rPr lang="en-US" dirty="0" smtClean="0"/>
              <a:t>4.1.2 </a:t>
            </a:r>
            <a:r>
              <a:rPr lang="zh-CN" altLang="en-US" dirty="0" smtClean="0"/>
              <a:t>数组的</a:t>
            </a:r>
            <a:r>
              <a:rPr lang="zh-CN" altLang="en-US" dirty="0" smtClean="0">
                <a:solidFill>
                  <a:srgbClr val="FF0000"/>
                </a:solidFill>
              </a:rPr>
              <a:t>基本操作</a:t>
            </a:r>
          </a:p>
          <a:p>
            <a:endParaRPr lang="zh-CN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85720" y="1643050"/>
            <a:ext cx="8643998" cy="432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随机存取操作：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GetArrayElement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是一组没有越界的下标；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操作结果：通过给定的这组下标，在数组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中存取对应下标的数据元素。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随机修改操作：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ModifyArrayElement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是一组没有越界的下标；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操作结果：通过给定的这组下标，修改数组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中对应下标的数据元素。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数组初始化：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InitialArray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初始条件：无；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操作结果：在数组的维数和维长都合法的情况下，构造一个数组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42984"/>
            <a:ext cx="7887820" cy="50720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4.1.3 </a:t>
            </a:r>
            <a:r>
              <a:rPr lang="zh-CN" altLang="en-US" dirty="0" smtClean="0"/>
              <a:t>数组的存储结构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静态数组（定义数组）和动态数组（指针数组）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/>
              <a:t>对于下界为</a:t>
            </a:r>
            <a:r>
              <a:rPr lang="en-US" sz="2000" b="0" dirty="0" smtClean="0"/>
              <a:t>0</a:t>
            </a:r>
            <a:r>
              <a:rPr lang="zh-CN" altLang="en-US" sz="2000" b="0" dirty="0" smtClean="0"/>
              <a:t>的一个</a:t>
            </a:r>
            <a:r>
              <a:rPr lang="zh-CN" altLang="en-US" sz="2000" dirty="0" smtClean="0">
                <a:solidFill>
                  <a:srgbClr val="0033CC"/>
                </a:solidFill>
              </a:rPr>
              <a:t>一维数组</a:t>
            </a:r>
            <a:r>
              <a:rPr lang="en-US" sz="2000" dirty="0" smtClean="0">
                <a:solidFill>
                  <a:srgbClr val="0033CC"/>
                </a:solidFill>
              </a:rPr>
              <a:t>a[n]</a:t>
            </a:r>
            <a:r>
              <a:rPr lang="zh-CN" altLang="en-US" sz="2000" b="0" dirty="0" smtClean="0"/>
              <a:t>，给定第一个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数组元素</a:t>
            </a:r>
            <a:r>
              <a:rPr lang="en-US" sz="2000" b="0" dirty="0" smtClean="0">
                <a:solidFill>
                  <a:srgbClr val="0033CC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33CC"/>
                </a:solidFill>
              </a:rPr>
              <a:t>0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的存储地址是</a:t>
            </a:r>
            <a:r>
              <a:rPr lang="en-US" sz="2000" b="0" dirty="0" smtClean="0">
                <a:solidFill>
                  <a:srgbClr val="0033CC"/>
                </a:solidFill>
              </a:rPr>
              <a:t>Loc(a</a:t>
            </a:r>
            <a:r>
              <a:rPr lang="en-US" sz="2000" b="0" baseline="-25000" dirty="0" smtClean="0">
                <a:solidFill>
                  <a:srgbClr val="0033CC"/>
                </a:solidFill>
              </a:rPr>
              <a:t>0</a:t>
            </a:r>
            <a:r>
              <a:rPr lang="en-US" sz="2000" b="0" dirty="0" smtClean="0">
                <a:solidFill>
                  <a:srgbClr val="0033CC"/>
                </a:solidFill>
              </a:rPr>
              <a:t>)</a:t>
            </a:r>
            <a:r>
              <a:rPr lang="zh-CN" altLang="en-US" sz="2000" b="0" dirty="0" smtClean="0"/>
              <a:t>，每个数据元素所占的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存储单元为</a:t>
            </a:r>
            <a:r>
              <a:rPr lang="en-US" sz="2000" b="0" dirty="0" smtClean="0">
                <a:solidFill>
                  <a:srgbClr val="0033CC"/>
                </a:solidFill>
              </a:rPr>
              <a:t>k</a:t>
            </a:r>
            <a:r>
              <a:rPr lang="zh-CN" altLang="en-US" sz="2000" b="0" dirty="0" smtClean="0"/>
              <a:t>，则任意数据元素</a:t>
            </a:r>
            <a:r>
              <a:rPr lang="en-US" sz="2000" b="0" dirty="0" err="1" smtClean="0"/>
              <a:t>a</a:t>
            </a:r>
            <a:r>
              <a:rPr lang="en-US" sz="2000" b="0" baseline="-25000" dirty="0" err="1" smtClean="0"/>
              <a:t>i</a:t>
            </a:r>
            <a:r>
              <a:rPr lang="zh-CN" altLang="en-US" sz="2000" b="0" dirty="0" smtClean="0"/>
              <a:t>的存储单元地址：</a:t>
            </a:r>
            <a:endParaRPr lang="en-US" altLang="zh-CN" sz="2000" b="0" dirty="0" smtClean="0"/>
          </a:p>
          <a:p>
            <a:r>
              <a:rPr lang="en-US" sz="2000" b="0" dirty="0" smtClean="0"/>
              <a:t>			</a:t>
            </a:r>
            <a:r>
              <a:rPr lang="en-US" sz="2000" b="0" dirty="0" smtClean="0">
                <a:solidFill>
                  <a:srgbClr val="FF0000"/>
                </a:solidFill>
              </a:rPr>
              <a:t>Loc(</a:t>
            </a:r>
            <a:r>
              <a:rPr lang="en-US" sz="2000" b="0" dirty="0" err="1" smtClean="0">
                <a:solidFill>
                  <a:srgbClr val="FF0000"/>
                </a:solidFill>
              </a:rPr>
              <a:t>a</a:t>
            </a:r>
            <a:r>
              <a:rPr lang="en-US" sz="2000" b="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)= Loc(a</a:t>
            </a:r>
            <a:r>
              <a:rPr lang="en-US" sz="2000" b="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0" dirty="0" smtClean="0">
                <a:solidFill>
                  <a:srgbClr val="FF0000"/>
                </a:solidFill>
              </a:rPr>
              <a:t>) + </a:t>
            </a:r>
            <a:r>
              <a:rPr lang="en-US" sz="2000" b="0" dirty="0" err="1" smtClean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 * k    </a:t>
            </a:r>
            <a:r>
              <a:rPr lang="en-US" sz="2000" b="0" dirty="0" smtClean="0"/>
              <a:t>(0≤i</a:t>
            </a:r>
            <a:r>
              <a:rPr lang="zh-CN" altLang="en-US" sz="2000" b="0" dirty="0" smtClean="0"/>
              <a:t>＜</a:t>
            </a:r>
            <a:r>
              <a:rPr lang="en-US" sz="2000" b="0" dirty="0" smtClean="0"/>
              <a:t>n) </a:t>
            </a:r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0033CC"/>
                </a:solidFill>
              </a:rPr>
              <a:t>二维数组推广到一般情况</a:t>
            </a:r>
            <a:r>
              <a:rPr lang="zh-CN" altLang="en-US" sz="2000" dirty="0" smtClean="0"/>
              <a:t>：设二维数组的行下标的取值范围为</a:t>
            </a:r>
            <a:r>
              <a:rPr lang="en-US" sz="2000" dirty="0" err="1" smtClean="0"/>
              <a:t>rl</a:t>
            </a:r>
            <a:r>
              <a:rPr lang="zh-CN" altLang="en-US" sz="2000" dirty="0" smtClean="0"/>
              <a:t>到</a:t>
            </a:r>
            <a:r>
              <a:rPr lang="en-US" sz="2000" dirty="0" err="1" smtClean="0"/>
              <a:t>ru</a:t>
            </a:r>
            <a:r>
              <a:rPr lang="zh-CN" altLang="en-US" sz="2000" dirty="0" smtClean="0"/>
              <a:t>，列下标取值范围为</a:t>
            </a:r>
            <a:r>
              <a:rPr lang="en-US" sz="2000" dirty="0" err="1" smtClean="0"/>
              <a:t>cl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cu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以行序为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主序的存储方式</a:t>
            </a:r>
            <a:r>
              <a:rPr lang="zh-CN" altLang="en-US" sz="2000" dirty="0" smtClean="0"/>
              <a:t>，则任意数据元素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zh-CN" altLang="en-US" sz="2000" dirty="0" smtClean="0"/>
              <a:t>的存储单元地址：</a:t>
            </a:r>
            <a:endParaRPr lang="en-US" altLang="zh-CN" sz="2000" dirty="0" smtClean="0"/>
          </a:p>
          <a:p>
            <a:pPr marL="342900" lvl="3" indent="-342900" algn="ctr">
              <a:spcBef>
                <a:spcPts val="800"/>
              </a:spcBef>
              <a:buClrTx/>
              <a:buNone/>
            </a:pPr>
            <a:r>
              <a:rPr lang="en-US" sz="2000" dirty="0" smtClean="0"/>
              <a:t>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)= 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rl,cl</a:t>
            </a:r>
            <a:r>
              <a:rPr lang="en-US" sz="2000" dirty="0" smtClean="0"/>
              <a:t>) + ((</a:t>
            </a:r>
            <a:r>
              <a:rPr lang="en-US" sz="2000" dirty="0" err="1" smtClean="0"/>
              <a:t>i</a:t>
            </a:r>
            <a:r>
              <a:rPr lang="en-US" sz="2000" dirty="0" smtClean="0"/>
              <a:t> –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 * (cu –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+ 1) + (j – cu)) * k </a:t>
            </a:r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以列序为主序的存储方式</a:t>
            </a:r>
            <a:r>
              <a:rPr lang="zh-CN" altLang="en-US" sz="2000" dirty="0" smtClean="0"/>
              <a:t>，则任意数据元素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zh-CN" altLang="en-US" sz="2000" dirty="0" smtClean="0"/>
              <a:t>的存储单元地址：</a:t>
            </a:r>
            <a:endParaRPr lang="en-US" altLang="zh-CN" sz="2000" dirty="0" smtClean="0"/>
          </a:p>
          <a:p>
            <a:pPr marL="342900" lvl="3" indent="-342900" algn="ctr">
              <a:spcBef>
                <a:spcPts val="800"/>
              </a:spcBef>
              <a:buClrTx/>
              <a:buNone/>
            </a:pPr>
            <a:r>
              <a:rPr lang="en-US" sz="2000" dirty="0" smtClean="0"/>
              <a:t>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)= 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rl,cl</a:t>
            </a:r>
            <a:r>
              <a:rPr lang="en-US" sz="2000" dirty="0" smtClean="0"/>
              <a:t>) + ((j –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 * (</a:t>
            </a:r>
            <a:r>
              <a:rPr lang="en-US" sz="2000" dirty="0" err="1" smtClean="0"/>
              <a:t>ru</a:t>
            </a:r>
            <a:r>
              <a:rPr lang="en-US" sz="2000" dirty="0" smtClean="0"/>
              <a:t> -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+ 1) + (</a:t>
            </a:r>
            <a:r>
              <a:rPr lang="en-US" sz="2000" dirty="0" err="1" smtClean="0"/>
              <a:t>i</a:t>
            </a:r>
            <a:r>
              <a:rPr lang="en-US" sz="2000" dirty="0" smtClean="0"/>
              <a:t> –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)) * k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71546"/>
            <a:ext cx="7520940" cy="4137103"/>
          </a:xfrm>
        </p:spPr>
        <p:txBody>
          <a:bodyPr/>
          <a:lstStyle/>
          <a:p>
            <a:r>
              <a:rPr lang="en-US" dirty="0" smtClean="0"/>
              <a:t>4.1.4 </a:t>
            </a:r>
            <a:r>
              <a:rPr lang="zh-CN" altLang="en-US" dirty="0" smtClean="0"/>
              <a:t>矩阵的压缩存储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压缩存储</a:t>
            </a:r>
            <a:r>
              <a:rPr lang="zh-CN" altLang="en-US" b="0" dirty="0" smtClean="0"/>
              <a:t>是指为多个值相同的矩阵元素分配一个存储空间，值为</a:t>
            </a:r>
            <a:r>
              <a:rPr lang="en-US" b="0" dirty="0" smtClean="0"/>
              <a:t>0</a:t>
            </a:r>
            <a:r>
              <a:rPr lang="zh-CN" altLang="en-US" b="0" dirty="0" smtClean="0"/>
              <a:t>的矩阵元素不分配空间的存储方式。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把矩阵元素值相同的或者的</a:t>
            </a:r>
            <a:r>
              <a:rPr lang="en-US" b="0" dirty="0" smtClean="0"/>
              <a:t>0</a:t>
            </a:r>
            <a:r>
              <a:rPr lang="zh-CN" altLang="en-US" b="0" dirty="0" smtClean="0"/>
              <a:t>元素分布有一定规律的矩阵，则称之为</a:t>
            </a:r>
            <a:r>
              <a:rPr lang="zh-CN" altLang="en-US" b="0" dirty="0" smtClean="0">
                <a:solidFill>
                  <a:srgbClr val="FF0000"/>
                </a:solidFill>
              </a:rPr>
              <a:t>特殊矩阵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如果矩阵中的</a:t>
            </a:r>
            <a:r>
              <a:rPr lang="en-US" b="0" dirty="0" smtClean="0"/>
              <a:t>0</a:t>
            </a:r>
            <a:r>
              <a:rPr lang="zh-CN" altLang="en-US" b="0" dirty="0" smtClean="0"/>
              <a:t>元素占绝大部分，则称此类矩阵为</a:t>
            </a:r>
            <a:r>
              <a:rPr lang="zh-CN" altLang="en-US" b="0" dirty="0" smtClean="0">
                <a:solidFill>
                  <a:srgbClr val="FF0000"/>
                </a:solidFill>
              </a:rPr>
              <a:t>稀疏矩阵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42984"/>
            <a:ext cx="7520940" cy="50006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特殊矩阵</a:t>
            </a:r>
            <a:endParaRPr lang="en-US" altLang="zh-CN" dirty="0" smtClean="0"/>
          </a:p>
          <a:p>
            <a:r>
              <a:rPr lang="zh-CN" altLang="en-US" b="0" dirty="0" smtClean="0"/>
              <a:t>若</a:t>
            </a:r>
            <a:r>
              <a:rPr lang="en-US" b="0" dirty="0" smtClean="0"/>
              <a:t>n</a:t>
            </a:r>
            <a:r>
              <a:rPr lang="zh-CN" altLang="en-US" b="0" dirty="0" smtClean="0"/>
              <a:t>阶方阵</a:t>
            </a:r>
            <a:r>
              <a:rPr lang="en-US" b="0" dirty="0" smtClean="0"/>
              <a:t>A</a:t>
            </a:r>
            <a:r>
              <a:rPr lang="zh-CN" altLang="en-US" b="0" dirty="0" smtClean="0"/>
              <a:t>中的数据元素满足下列性质：</a:t>
            </a:r>
          </a:p>
          <a:p>
            <a:r>
              <a:rPr lang="en-US" b="0" dirty="0" smtClean="0"/>
              <a:t>		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i,j</a:t>
            </a:r>
            <a:r>
              <a:rPr lang="en-US" b="0" dirty="0" smtClean="0"/>
              <a:t> = 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j,i</a:t>
            </a:r>
            <a:r>
              <a:rPr lang="en-US" b="0" dirty="0" smtClean="0"/>
              <a:t>   </a:t>
            </a:r>
            <a:r>
              <a:rPr lang="zh-CN" altLang="en-US" b="0" dirty="0" smtClean="0"/>
              <a:t>（</a:t>
            </a:r>
            <a:r>
              <a:rPr lang="en-US" b="0" dirty="0" smtClean="0"/>
              <a:t>0 ≤ </a:t>
            </a:r>
            <a:r>
              <a:rPr lang="en-US" b="0" dirty="0" err="1" smtClean="0"/>
              <a:t>i</a:t>
            </a:r>
            <a:r>
              <a:rPr lang="zh-CN" altLang="en-US" b="0" dirty="0" smtClean="0"/>
              <a:t>，</a:t>
            </a:r>
            <a:r>
              <a:rPr lang="en-US" b="0" dirty="0" smtClean="0"/>
              <a:t>j </a:t>
            </a:r>
            <a:r>
              <a:rPr lang="zh-CN" altLang="en-US" b="0" dirty="0" smtClean="0"/>
              <a:t>＜</a:t>
            </a:r>
            <a:r>
              <a:rPr lang="en-US" b="0" dirty="0" smtClean="0"/>
              <a:t> n</a:t>
            </a:r>
            <a:r>
              <a:rPr lang="zh-CN" altLang="en-US" b="0" dirty="0" smtClean="0"/>
              <a:t>）</a:t>
            </a:r>
          </a:p>
          <a:p>
            <a:r>
              <a:rPr lang="zh-CN" altLang="en-US" b="0" dirty="0" smtClean="0"/>
              <a:t>则称矩阵</a:t>
            </a:r>
            <a:r>
              <a:rPr lang="en-US" b="0" dirty="0" smtClean="0"/>
              <a:t>A</a:t>
            </a:r>
            <a:r>
              <a:rPr lang="zh-CN" altLang="en-US" b="0" dirty="0" smtClean="0"/>
              <a:t>为</a:t>
            </a:r>
            <a:r>
              <a:rPr lang="en-US" b="0" dirty="0" smtClean="0"/>
              <a:t>n</a:t>
            </a:r>
            <a:r>
              <a:rPr lang="zh-CN" altLang="en-US" b="0" dirty="0" smtClean="0"/>
              <a:t>阶</a:t>
            </a:r>
            <a:r>
              <a:rPr lang="zh-CN" altLang="en-US" dirty="0" smtClean="0">
                <a:solidFill>
                  <a:srgbClr val="FF0000"/>
                </a:solidFill>
              </a:rPr>
              <a:t>对称矩阵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0" dirty="0" smtClean="0"/>
              <a:t>假设以一维数组</a:t>
            </a:r>
            <a:r>
              <a:rPr lang="en-US" b="0" dirty="0" smtClean="0"/>
              <a:t>SC[0</a:t>
            </a:r>
            <a:r>
              <a:rPr lang="zh-CN" altLang="en-US" b="0" dirty="0" smtClean="0"/>
              <a:t>～</a:t>
            </a:r>
            <a:r>
              <a:rPr lang="en-US" b="0" dirty="0" smtClean="0"/>
              <a:t>n(n+1)/2</a:t>
            </a:r>
            <a:r>
              <a:rPr lang="en-US" altLang="zh-CN" b="0" dirty="0" smtClean="0"/>
              <a:t>-1</a:t>
            </a:r>
            <a:r>
              <a:rPr lang="en-US" b="0" dirty="0" smtClean="0"/>
              <a:t>]</a:t>
            </a:r>
            <a:r>
              <a:rPr lang="zh-CN" altLang="en-US" b="0" dirty="0" smtClean="0"/>
              <a:t>来存储对阵矩阵</a:t>
            </a:r>
            <a:r>
              <a:rPr lang="en-US" b="0" dirty="0" smtClean="0"/>
              <a:t>A[n][n]</a:t>
            </a:r>
            <a:r>
              <a:rPr lang="zh-CN" altLang="en-US" b="0" dirty="0" smtClean="0"/>
              <a:t>，则</a:t>
            </a:r>
            <a:r>
              <a:rPr lang="en-US" b="0" dirty="0" smtClean="0"/>
              <a:t>SC[k]</a:t>
            </a:r>
            <a:r>
              <a:rPr lang="zh-CN" altLang="en-US" b="0" dirty="0" smtClean="0"/>
              <a:t>与矩阵元素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ij</a:t>
            </a:r>
            <a:r>
              <a:rPr lang="zh-CN" altLang="en-US" b="0" dirty="0" smtClean="0"/>
              <a:t>之间存在着一一对应关系：</a:t>
            </a:r>
          </a:p>
          <a:p>
            <a:r>
              <a:rPr lang="en-US" b="0" dirty="0" smtClean="0"/>
              <a:t>    k = </a:t>
            </a:r>
            <a:r>
              <a:rPr lang="en-US" b="0" dirty="0" err="1" smtClean="0"/>
              <a:t>i</a:t>
            </a:r>
            <a:r>
              <a:rPr lang="en-US" b="0" dirty="0" smtClean="0"/>
              <a:t>*(i+1)/2 + j       </a:t>
            </a:r>
            <a:r>
              <a:rPr lang="zh-CN" altLang="en-US" b="0" dirty="0" smtClean="0"/>
              <a:t>当</a:t>
            </a:r>
            <a:r>
              <a:rPr lang="en-US" b="0" dirty="0" err="1" smtClean="0"/>
              <a:t>i≥j</a:t>
            </a:r>
            <a:endParaRPr lang="zh-CN" altLang="en-US" b="0" dirty="0" smtClean="0"/>
          </a:p>
          <a:p>
            <a:r>
              <a:rPr lang="en-US" b="0" dirty="0" smtClean="0"/>
              <a:t>    k = j*(j+1)/2 + </a:t>
            </a:r>
            <a:r>
              <a:rPr lang="en-US" b="0" dirty="0" err="1" smtClean="0"/>
              <a:t>i</a:t>
            </a:r>
            <a:r>
              <a:rPr lang="en-US" b="0" dirty="0" smtClean="0"/>
              <a:t>       </a:t>
            </a:r>
            <a:r>
              <a:rPr lang="zh-CN" altLang="en-US" b="0" dirty="0" smtClean="0"/>
              <a:t>当</a:t>
            </a:r>
            <a:r>
              <a:rPr lang="en-US" altLang="zh-CN" b="0" dirty="0" err="1" smtClean="0"/>
              <a:t>i</a:t>
            </a:r>
            <a:r>
              <a:rPr lang="en-US" b="0" dirty="0" smtClean="0"/>
              <a:t>&lt;=j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786058"/>
            <a:ext cx="18573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000108"/>
            <a:ext cx="7520940" cy="3579849"/>
          </a:xfrm>
        </p:spPr>
        <p:txBody>
          <a:bodyPr/>
          <a:lstStyle/>
          <a:p>
            <a:r>
              <a:rPr lang="en-US" dirty="0" smtClean="0"/>
              <a:t>2.</a:t>
            </a:r>
            <a:r>
              <a:rPr lang="zh-CN" altLang="en-US" dirty="0" smtClean="0"/>
              <a:t>稀疏矩阵的压缩存储</a:t>
            </a:r>
            <a:endParaRPr lang="en-US" altLang="zh-CN" dirty="0" smtClean="0"/>
          </a:p>
          <a:p>
            <a:r>
              <a:rPr lang="zh-CN" altLang="en-US" b="0" dirty="0" smtClean="0"/>
              <a:t>假设在</a:t>
            </a:r>
            <a:r>
              <a:rPr lang="en-US" b="0" dirty="0" smtClean="0"/>
              <a:t>n*m</a:t>
            </a:r>
            <a:r>
              <a:rPr lang="zh-CN" altLang="en-US" b="0" dirty="0" smtClean="0"/>
              <a:t>的矩阵中，有</a:t>
            </a:r>
            <a:r>
              <a:rPr lang="en-US" b="0" dirty="0" smtClean="0"/>
              <a:t>x</a:t>
            </a:r>
            <a:r>
              <a:rPr lang="zh-CN" altLang="en-US" b="0" dirty="0" smtClean="0"/>
              <a:t>个数据元素的值不为</a:t>
            </a:r>
            <a:r>
              <a:rPr lang="en-US" b="0" dirty="0" smtClean="0"/>
              <a:t>0</a:t>
            </a:r>
            <a:r>
              <a:rPr lang="zh-CN" altLang="en-US" b="0" dirty="0" smtClean="0"/>
              <a:t>，设</a:t>
            </a:r>
          </a:p>
          <a:p>
            <a:r>
              <a:rPr lang="en-US" b="0" dirty="0" smtClean="0"/>
              <a:t>               </a:t>
            </a:r>
            <a:endParaRPr lang="zh-CN" altLang="en-US" b="0" dirty="0" smtClean="0"/>
          </a:p>
          <a:p>
            <a:r>
              <a:rPr lang="zh-CN" altLang="en-US" b="0" dirty="0" smtClean="0"/>
              <a:t>则称</a:t>
            </a:r>
            <a:r>
              <a:rPr lang="en-US" b="0" dirty="0" smtClean="0"/>
              <a:t>Γ</a:t>
            </a:r>
            <a:r>
              <a:rPr lang="zh-CN" altLang="en-US" b="0" dirty="0" smtClean="0"/>
              <a:t>为稀疏因子，如果某一矩阵的稀疏因子</a:t>
            </a:r>
            <a:r>
              <a:rPr lang="en-US" b="0" dirty="0" smtClean="0"/>
              <a:t>Γ≤ 0.05</a:t>
            </a:r>
            <a:r>
              <a:rPr lang="zh-CN" altLang="en-US" b="0" dirty="0" smtClean="0"/>
              <a:t>时，则称该矩阵为稀疏矩阵</a:t>
            </a:r>
            <a:r>
              <a:rPr lang="en-US" b="0" dirty="0" smtClean="0"/>
              <a:t>(Sparse Matrix)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71678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643314"/>
            <a:ext cx="3571900" cy="177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7158" y="5357826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4-1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的三元组线性表为：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	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((0,1,2),(0,2,-1),(2,0,-1),(2,5,4),(4,1,8),(5,0,5),(6,5,9))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zh-CN" b="1" dirty="0"/>
              <a:t>扩展线性表</a:t>
            </a:r>
            <a:r>
              <a:rPr lang="en-US" altLang="zh-CN" b="1" dirty="0"/>
              <a:t>---</a:t>
            </a:r>
            <a:r>
              <a:rPr lang="zh-CN" altLang="zh-CN" b="1" dirty="0">
                <a:solidFill>
                  <a:srgbClr val="FF0000"/>
                </a:solidFill>
              </a:rPr>
              <a:t>广义表</a:t>
            </a:r>
            <a:r>
              <a:rPr lang="en-US" altLang="zh-CN" b="1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00174"/>
            <a:ext cx="7673506" cy="48577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4.2.1</a:t>
            </a:r>
            <a:r>
              <a:rPr lang="zh-CN" altLang="zh-CN" dirty="0"/>
              <a:t>广义表的定义及</a:t>
            </a:r>
            <a:r>
              <a:rPr lang="zh-CN" altLang="zh-CN" dirty="0" smtClean="0"/>
              <a:t>性质</a:t>
            </a:r>
            <a:endParaRPr lang="en-US" altLang="zh-CN" dirty="0" smtClean="0"/>
          </a:p>
          <a:p>
            <a:r>
              <a:rPr lang="zh-CN" altLang="zh-CN" b="0" dirty="0">
                <a:solidFill>
                  <a:srgbClr val="FF0000"/>
                </a:solidFill>
              </a:rPr>
              <a:t>广义表</a:t>
            </a:r>
            <a:r>
              <a:rPr lang="en-US" altLang="zh-CN" b="0" dirty="0">
                <a:solidFill>
                  <a:srgbClr val="FF0000"/>
                </a:solidFill>
              </a:rPr>
              <a:t>L</a:t>
            </a:r>
            <a:r>
              <a:rPr lang="zh-CN" altLang="zh-CN" b="0" dirty="0"/>
              <a:t>是由</a:t>
            </a:r>
            <a:r>
              <a:rPr lang="en-US" altLang="zh-CN" b="0" dirty="0"/>
              <a:t>n≥0</a:t>
            </a:r>
            <a:r>
              <a:rPr lang="zh-CN" altLang="zh-CN" b="0" dirty="0"/>
              <a:t>个元素组成的有穷序列，即：</a:t>
            </a:r>
          </a:p>
          <a:p>
            <a:r>
              <a:rPr lang="en-US" altLang="zh-CN" b="0" dirty="0"/>
              <a:t>            L = (a</a:t>
            </a:r>
            <a:r>
              <a:rPr lang="en-US" altLang="zh-CN" b="0" baseline="-25000" dirty="0"/>
              <a:t>1,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2,</a:t>
            </a:r>
            <a:r>
              <a:rPr lang="en-US" altLang="zh-CN" b="0" dirty="0"/>
              <a:t>…,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,…,a</a:t>
            </a:r>
            <a:r>
              <a:rPr lang="en-US" altLang="zh-CN" b="0" baseline="-25000" dirty="0"/>
              <a:t>n</a:t>
            </a:r>
            <a:r>
              <a:rPr lang="en-US" altLang="zh-CN" b="0" dirty="0"/>
              <a:t>)</a:t>
            </a:r>
            <a:endParaRPr lang="zh-CN" altLang="zh-CN" b="0" dirty="0"/>
          </a:p>
          <a:p>
            <a:r>
              <a:rPr lang="zh-CN" altLang="zh-CN" b="0" dirty="0"/>
              <a:t>其中</a:t>
            </a:r>
            <a:r>
              <a:rPr lang="zh-CN" altLang="zh-CN" b="0" dirty="0" smtClean="0"/>
              <a:t>：</a:t>
            </a:r>
            <a:r>
              <a:rPr lang="en-US" altLang="zh-CN" b="0" dirty="0" smtClean="0"/>
              <a:t> 1) </a:t>
            </a:r>
            <a:r>
              <a:rPr lang="zh-CN" altLang="zh-CN" b="0" dirty="0" smtClean="0"/>
              <a:t>广义</a:t>
            </a:r>
            <a:r>
              <a:rPr lang="zh-CN" altLang="zh-CN" b="0" dirty="0"/>
              <a:t>表中的元素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zh-CN" altLang="zh-CN" b="0" dirty="0"/>
              <a:t>要么是</a:t>
            </a:r>
            <a:r>
              <a:rPr lang="zh-CN" altLang="zh-CN" dirty="0">
                <a:solidFill>
                  <a:srgbClr val="FF0000"/>
                </a:solidFill>
              </a:rPr>
              <a:t>原子</a:t>
            </a:r>
            <a:r>
              <a:rPr lang="zh-CN" altLang="zh-CN" b="0" dirty="0"/>
              <a:t>，要么是</a:t>
            </a:r>
            <a:r>
              <a:rPr lang="zh-CN" altLang="zh-CN" dirty="0">
                <a:solidFill>
                  <a:srgbClr val="FF0000"/>
                </a:solidFill>
              </a:rPr>
              <a:t>广义表</a:t>
            </a:r>
            <a:r>
              <a:rPr lang="zh-CN" altLang="zh-CN" b="0" dirty="0" smtClean="0"/>
              <a:t>。元素</a:t>
            </a:r>
            <a:r>
              <a:rPr lang="en-US" altLang="zh-CN" b="0" dirty="0" err="1" smtClean="0"/>
              <a:t>a</a:t>
            </a:r>
            <a:r>
              <a:rPr lang="en-US" altLang="zh-CN" b="0" baseline="-25000" dirty="0" err="1" smtClean="0"/>
              <a:t>i</a:t>
            </a:r>
            <a:r>
              <a:rPr lang="zh-CN" altLang="zh-CN" b="0" dirty="0" smtClean="0"/>
              <a:t>可以是原子项，也可以是广义表，分别称为广义表</a:t>
            </a:r>
            <a:r>
              <a:rPr lang="en-US" altLang="zh-CN" b="0" dirty="0" smtClean="0"/>
              <a:t>L</a:t>
            </a:r>
            <a:r>
              <a:rPr lang="zh-CN" altLang="zh-CN" b="0" dirty="0" smtClean="0"/>
              <a:t>的</a:t>
            </a:r>
            <a:r>
              <a:rPr lang="zh-CN" altLang="zh-CN" dirty="0" smtClean="0">
                <a:solidFill>
                  <a:srgbClr val="FF0000"/>
                </a:solidFill>
              </a:rPr>
              <a:t>原子</a:t>
            </a:r>
            <a:r>
              <a:rPr lang="en-US" altLang="zh-CN" b="0" dirty="0" smtClean="0"/>
              <a:t>(Atom)</a:t>
            </a:r>
            <a:r>
              <a:rPr lang="zh-CN" altLang="zh-CN" b="0" dirty="0" smtClean="0"/>
              <a:t>和</a:t>
            </a:r>
            <a:r>
              <a:rPr lang="zh-CN" altLang="zh-CN" dirty="0" smtClean="0">
                <a:solidFill>
                  <a:srgbClr val="FF0000"/>
                </a:solidFill>
              </a:rPr>
              <a:t>子表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		2) L</a:t>
            </a:r>
            <a:r>
              <a:rPr lang="zh-CN" altLang="zh-CN" b="0" dirty="0"/>
              <a:t>被称为</a:t>
            </a:r>
            <a:r>
              <a:rPr lang="zh-CN" altLang="zh-CN" b="0" dirty="0">
                <a:solidFill>
                  <a:srgbClr val="FF0000"/>
                </a:solidFill>
              </a:rPr>
              <a:t>广义表的名称</a:t>
            </a:r>
            <a:r>
              <a:rPr lang="zh-CN" altLang="zh-CN" b="0" dirty="0"/>
              <a:t>。</a:t>
            </a:r>
          </a:p>
          <a:p>
            <a:r>
              <a:rPr lang="en-US" altLang="zh-CN" b="0" dirty="0" smtClean="0"/>
              <a:t>		3) </a:t>
            </a:r>
            <a:r>
              <a:rPr lang="zh-CN" altLang="zh-CN" b="0" dirty="0" smtClean="0"/>
              <a:t>在</a:t>
            </a:r>
            <a:r>
              <a:rPr lang="zh-CN" altLang="zh-CN" b="0" dirty="0"/>
              <a:t>广义表的定义中，</a:t>
            </a:r>
            <a:r>
              <a:rPr lang="en-US" altLang="zh-CN" b="0" dirty="0"/>
              <a:t>n</a:t>
            </a:r>
            <a:r>
              <a:rPr lang="zh-CN" altLang="zh-CN" b="0" dirty="0"/>
              <a:t>是</a:t>
            </a:r>
            <a:r>
              <a:rPr lang="zh-CN" altLang="zh-CN" b="0" dirty="0">
                <a:solidFill>
                  <a:srgbClr val="FF0000"/>
                </a:solidFill>
              </a:rPr>
              <a:t>广义表的</a:t>
            </a:r>
            <a:r>
              <a:rPr lang="zh-CN" altLang="zh-CN" b="0" dirty="0" smtClean="0">
                <a:solidFill>
                  <a:srgbClr val="FF0000"/>
                </a:solidFill>
              </a:rPr>
              <a:t>长度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		</a:t>
            </a:r>
            <a:r>
              <a:rPr lang="en-US" altLang="zh-CN" b="0" dirty="0" smtClean="0"/>
              <a:t>4) </a:t>
            </a:r>
            <a:r>
              <a:rPr lang="zh-CN" altLang="zh-CN" b="0" dirty="0" smtClean="0"/>
              <a:t>当</a:t>
            </a:r>
            <a:r>
              <a:rPr lang="en-US" altLang="zh-CN" b="0" dirty="0"/>
              <a:t>L</a:t>
            </a:r>
            <a:r>
              <a:rPr lang="zh-CN" altLang="zh-CN" b="0" dirty="0"/>
              <a:t>非空时，称第一个元素为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</a:t>
            </a:r>
            <a:r>
              <a:rPr lang="en-US" altLang="zh-CN" b="0" dirty="0"/>
              <a:t>L</a:t>
            </a:r>
            <a:r>
              <a:rPr lang="zh-CN" altLang="zh-CN" b="0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表头</a:t>
            </a:r>
            <a:r>
              <a:rPr lang="en-US" altLang="zh-CN" dirty="0">
                <a:solidFill>
                  <a:srgbClr val="FF0000"/>
                </a:solidFill>
              </a:rPr>
              <a:t>(Head)</a:t>
            </a:r>
            <a:r>
              <a:rPr lang="zh-CN" altLang="zh-CN" b="0" dirty="0"/>
              <a:t>，其余元素组成的表（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2</a:t>
            </a:r>
            <a:r>
              <a:rPr lang="zh-CN" altLang="zh-CN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3</a:t>
            </a:r>
            <a:r>
              <a:rPr lang="zh-CN" altLang="zh-CN" b="0" dirty="0"/>
              <a:t>，</a:t>
            </a:r>
            <a:r>
              <a:rPr lang="en-US" altLang="zh-CN" b="0" dirty="0"/>
              <a:t>…</a:t>
            </a:r>
            <a:r>
              <a:rPr lang="zh-CN" altLang="zh-CN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en-US" altLang="zh-CN" b="0" dirty="0"/>
              <a:t>)</a:t>
            </a:r>
            <a:r>
              <a:rPr lang="zh-CN" altLang="zh-CN" b="0" dirty="0"/>
              <a:t>为</a:t>
            </a:r>
            <a:r>
              <a:rPr lang="zh-CN" altLang="zh-CN" dirty="0">
                <a:solidFill>
                  <a:srgbClr val="FF0000"/>
                </a:solidFill>
              </a:rPr>
              <a:t>表尾</a:t>
            </a:r>
            <a:r>
              <a:rPr lang="en-US" altLang="zh-CN" dirty="0">
                <a:solidFill>
                  <a:srgbClr val="FF0000"/>
                </a:solidFill>
              </a:rPr>
              <a:t>(tail)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		</a:t>
            </a:r>
            <a:r>
              <a:rPr lang="zh-CN" altLang="zh-CN" b="0" dirty="0" smtClean="0"/>
              <a:t>很</a:t>
            </a:r>
            <a:r>
              <a:rPr lang="zh-CN" altLang="zh-CN" b="0" dirty="0"/>
              <a:t>显然，在广义表的定义中又用到了广义表的概念，所以广义表是一个递归定义。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546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5357850" cy="4886854"/>
          </a:xfrm>
        </p:spPr>
        <p:txBody>
          <a:bodyPr>
            <a:normAutofit/>
          </a:bodyPr>
          <a:lstStyle/>
          <a:p>
            <a:r>
              <a:rPr lang="zh-CN" altLang="zh-CN" sz="1900" dirty="0"/>
              <a:t>四个重要结论：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1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层次性</a:t>
            </a:r>
            <a:r>
              <a:rPr lang="zh-CN" altLang="zh-CN" sz="1900" b="0" dirty="0" smtClean="0"/>
              <a:t>。广义</a:t>
            </a:r>
            <a:r>
              <a:rPr lang="zh-CN" altLang="zh-CN" sz="1900" b="0" dirty="0"/>
              <a:t>表中的元素是不</a:t>
            </a:r>
            <a:r>
              <a:rPr lang="en-US" altLang="zh-CN" sz="1900" b="0" dirty="0"/>
              <a:t>“</a:t>
            </a:r>
            <a:r>
              <a:rPr lang="zh-CN" altLang="zh-CN" sz="1900" b="0" dirty="0"/>
              <a:t>均匀</a:t>
            </a:r>
            <a:r>
              <a:rPr lang="en-US" altLang="zh-CN" sz="1900" b="0" dirty="0"/>
              <a:t>”</a:t>
            </a:r>
            <a:r>
              <a:rPr lang="zh-CN" altLang="zh-CN" sz="1900" b="0" dirty="0"/>
              <a:t>的</a:t>
            </a:r>
            <a:r>
              <a:rPr lang="en-US" altLang="zh-CN" sz="1900" b="0" dirty="0"/>
              <a:t>(</a:t>
            </a:r>
            <a:r>
              <a:rPr lang="zh-CN" altLang="zh-CN" sz="1900" b="0" dirty="0"/>
              <a:t>元素类型不同</a:t>
            </a:r>
            <a:r>
              <a:rPr lang="en-US" altLang="zh-CN" sz="1900" b="0" dirty="0"/>
              <a:t>)</a:t>
            </a:r>
            <a:r>
              <a:rPr lang="zh-CN" altLang="zh-CN" sz="1900" b="0" dirty="0" smtClean="0"/>
              <a:t>，是</a:t>
            </a:r>
            <a:r>
              <a:rPr lang="zh-CN" altLang="zh-CN" sz="1900" b="0" dirty="0"/>
              <a:t>一个多层次的结构</a:t>
            </a:r>
            <a:r>
              <a:rPr lang="zh-CN" altLang="zh-CN" sz="1900" b="0" dirty="0" smtClean="0"/>
              <a:t>。</a:t>
            </a:r>
            <a:r>
              <a:rPr lang="zh-CN" altLang="en-US" sz="1900" b="0" dirty="0" smtClean="0"/>
              <a:t>右</a:t>
            </a:r>
            <a:r>
              <a:rPr lang="zh-CN" altLang="zh-CN" sz="1900" b="0" dirty="0" smtClean="0"/>
              <a:t>图表示</a:t>
            </a:r>
            <a:r>
              <a:rPr lang="zh-CN" altLang="zh-CN" sz="1900" b="0" dirty="0"/>
              <a:t>的是广义表</a:t>
            </a:r>
            <a:r>
              <a:rPr lang="en-US" altLang="zh-CN" sz="1900" b="0" dirty="0"/>
              <a:t>E,</a:t>
            </a:r>
            <a:r>
              <a:rPr lang="zh-CN" altLang="zh-CN" sz="1900" b="0" dirty="0"/>
              <a:t>图中</a:t>
            </a:r>
            <a:r>
              <a:rPr lang="en-US" altLang="zh-CN" sz="1900" b="0" dirty="0"/>
              <a:t>○</a:t>
            </a:r>
            <a:r>
              <a:rPr lang="zh-CN" altLang="zh-CN" sz="1900" b="0" dirty="0"/>
              <a:t>表示广义表，</a:t>
            </a:r>
            <a:r>
              <a:rPr lang="en-US" altLang="zh-CN" sz="1900" b="0" dirty="0"/>
              <a:t>□</a:t>
            </a:r>
            <a:r>
              <a:rPr lang="zh-CN" altLang="zh-CN" sz="1900" b="0" dirty="0"/>
              <a:t>表示原子。其中</a:t>
            </a:r>
            <a:r>
              <a:rPr lang="en-US" altLang="zh-CN" sz="1900" b="0" dirty="0"/>
              <a:t>○</a:t>
            </a:r>
            <a:r>
              <a:rPr lang="zh-CN" altLang="zh-CN" sz="1900" b="0" dirty="0"/>
              <a:t>有几层，广义表的深度就为几层。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2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共享性</a:t>
            </a:r>
            <a:r>
              <a:rPr lang="zh-CN" altLang="zh-CN" sz="1900" b="0" dirty="0"/>
              <a:t>。如上例中，广义表</a:t>
            </a:r>
            <a:r>
              <a:rPr lang="en-US" altLang="zh-CN" sz="1900" b="0" dirty="0"/>
              <a:t>A</a:t>
            </a:r>
            <a:r>
              <a:rPr lang="zh-CN" altLang="zh-CN" sz="1900" b="0" dirty="0"/>
              <a:t>、</a:t>
            </a:r>
            <a:r>
              <a:rPr lang="en-US" altLang="zh-CN" sz="1900" b="0" dirty="0"/>
              <a:t>B</a:t>
            </a:r>
            <a:r>
              <a:rPr lang="zh-CN" altLang="zh-CN" sz="1900" b="0" dirty="0"/>
              <a:t>和</a:t>
            </a:r>
            <a:r>
              <a:rPr lang="en-US" altLang="zh-CN" sz="1900" b="0" dirty="0"/>
              <a:t>C</a:t>
            </a:r>
            <a:r>
              <a:rPr lang="zh-CN" altLang="zh-CN" sz="1900" b="0" dirty="0"/>
              <a:t>为广义表</a:t>
            </a:r>
            <a:r>
              <a:rPr lang="en-US" altLang="zh-CN" sz="1900" b="0" dirty="0"/>
              <a:t>E</a:t>
            </a:r>
            <a:r>
              <a:rPr lang="zh-CN" altLang="zh-CN" sz="1900" b="0" dirty="0"/>
              <a:t>的子表，那么，在广义表</a:t>
            </a:r>
            <a:r>
              <a:rPr lang="en-US" altLang="zh-CN" sz="1900" b="0" dirty="0"/>
              <a:t>E</a:t>
            </a:r>
            <a:r>
              <a:rPr lang="zh-CN" altLang="zh-CN" sz="1900" b="0" dirty="0"/>
              <a:t>中就不必列出子表的值，可以通过广义表的名称来引用。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3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递归性</a:t>
            </a:r>
            <a:r>
              <a:rPr lang="zh-CN" altLang="zh-CN" sz="1900" b="0" dirty="0"/>
              <a:t>。如上例中的广义表</a:t>
            </a:r>
            <a:r>
              <a:rPr lang="en-US" altLang="zh-CN" sz="1900" b="0" dirty="0"/>
              <a:t>F</a:t>
            </a:r>
            <a:r>
              <a:rPr lang="zh-CN" altLang="zh-CN" sz="1900" b="0" dirty="0"/>
              <a:t>可以得知，广义表可以是其本身的一个子表</a:t>
            </a:r>
            <a:r>
              <a:rPr lang="zh-CN" altLang="zh-CN" sz="1900" b="0" dirty="0" smtClean="0"/>
              <a:t>。</a:t>
            </a:r>
            <a:endParaRPr lang="zh-CN" altLang="zh-CN" sz="1900" b="0" dirty="0"/>
          </a:p>
          <a:p>
            <a:r>
              <a:rPr lang="en-US" altLang="zh-CN" sz="1900" b="0" dirty="0"/>
              <a:t>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 4</a:t>
            </a:r>
            <a:r>
              <a:rPr lang="zh-CN" altLang="zh-CN" sz="1900" b="0" dirty="0"/>
              <a:t>）任何非空广义表的表头可以是原子，也可以是广义表，但其</a:t>
            </a:r>
            <a:r>
              <a:rPr lang="zh-CN" altLang="zh-CN" sz="1900" dirty="0">
                <a:solidFill>
                  <a:srgbClr val="FF0000"/>
                </a:solidFill>
              </a:rPr>
              <a:t>表尾必定是广义表</a:t>
            </a:r>
            <a:r>
              <a:rPr lang="zh-CN" altLang="zh-CN" sz="1900" b="0" dirty="0"/>
              <a:t>。</a:t>
            </a:r>
          </a:p>
          <a:p>
            <a:endParaRPr lang="zh-CN" altLang="en-US" dirty="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6215074" y="4143380"/>
            <a:ext cx="242889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d))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3081344" cy="218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1926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1035</TotalTime>
  <Words>1694</Words>
  <Application>Microsoft Office PowerPoint</Application>
  <PresentationFormat>全屏显示(4:3)</PresentationFormat>
  <Paragraphs>188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角度</vt:lpstr>
      <vt:lpstr>第4章  扩展线性表——   数组与广义表</vt:lpstr>
      <vt:lpstr>4.1 扩展线性表---数组*</vt:lpstr>
      <vt:lpstr>幻灯片 3</vt:lpstr>
      <vt:lpstr>幻灯片 4</vt:lpstr>
      <vt:lpstr>幻灯片 5</vt:lpstr>
      <vt:lpstr>幻灯片 6</vt:lpstr>
      <vt:lpstr>幻灯片 7</vt:lpstr>
      <vt:lpstr>4.2 扩展线性表---广义表*</vt:lpstr>
      <vt:lpstr>幻灯片 9</vt:lpstr>
      <vt:lpstr>4.2.2 广义表的存储表示</vt:lpstr>
      <vt:lpstr>幻灯片 11</vt:lpstr>
      <vt:lpstr>幻灯片 12</vt:lpstr>
      <vt:lpstr>幻灯片 13</vt:lpstr>
      <vt:lpstr>幻灯片 14</vt:lpstr>
      <vt:lpstr>幻灯片 15</vt:lpstr>
      <vt:lpstr>幻灯片 16</vt:lpstr>
      <vt:lpstr>4.2.3 广义表的递归操作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　算法分析</dc:title>
  <dc:creator>Admin</dc:creator>
  <cp:lastModifiedBy>admin</cp:lastModifiedBy>
  <cp:revision>163</cp:revision>
  <dcterms:created xsi:type="dcterms:W3CDTF">2016-02-05T07:36:15Z</dcterms:created>
  <dcterms:modified xsi:type="dcterms:W3CDTF">2020-10-22T05:41:38Z</dcterms:modified>
</cp:coreProperties>
</file>