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68"/>
  </p:notesMasterIdLst>
  <p:sldIdLst>
    <p:sldId id="256" r:id="rId2"/>
    <p:sldId id="257" r:id="rId3"/>
    <p:sldId id="258" r:id="rId4"/>
    <p:sldId id="259" r:id="rId5"/>
    <p:sldId id="260" r:id="rId6"/>
    <p:sldId id="261" r:id="rId7"/>
    <p:sldId id="262" r:id="rId8"/>
    <p:sldId id="263" r:id="rId9"/>
    <p:sldId id="419" r:id="rId10"/>
    <p:sldId id="418" r:id="rId11"/>
    <p:sldId id="417" r:id="rId12"/>
    <p:sldId id="268" r:id="rId13"/>
    <p:sldId id="420"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434" r:id="rId31"/>
    <p:sldId id="422" r:id="rId32"/>
    <p:sldId id="423" r:id="rId33"/>
    <p:sldId id="286" r:id="rId34"/>
    <p:sldId id="287" r:id="rId35"/>
    <p:sldId id="288" r:id="rId36"/>
    <p:sldId id="435" r:id="rId37"/>
    <p:sldId id="289" r:id="rId38"/>
    <p:sldId id="431" r:id="rId39"/>
    <p:sldId id="290" r:id="rId40"/>
    <p:sldId id="291" r:id="rId41"/>
    <p:sldId id="292" r:id="rId42"/>
    <p:sldId id="424" r:id="rId43"/>
    <p:sldId id="444" r:id="rId44"/>
    <p:sldId id="293" r:id="rId45"/>
    <p:sldId id="294" r:id="rId46"/>
    <p:sldId id="426" r:id="rId47"/>
    <p:sldId id="295" r:id="rId48"/>
    <p:sldId id="296" r:id="rId49"/>
    <p:sldId id="297" r:id="rId50"/>
    <p:sldId id="408" r:id="rId51"/>
    <p:sldId id="427" r:id="rId52"/>
    <p:sldId id="428" r:id="rId53"/>
    <p:sldId id="409" r:id="rId54"/>
    <p:sldId id="437" r:id="rId55"/>
    <p:sldId id="429" r:id="rId56"/>
    <p:sldId id="438" r:id="rId57"/>
    <p:sldId id="300" r:id="rId58"/>
    <p:sldId id="301" r:id="rId59"/>
    <p:sldId id="302" r:id="rId60"/>
    <p:sldId id="303" r:id="rId61"/>
    <p:sldId id="304" r:id="rId62"/>
    <p:sldId id="305" r:id="rId63"/>
    <p:sldId id="307" r:id="rId64"/>
    <p:sldId id="308" r:id="rId65"/>
    <p:sldId id="309" r:id="rId66"/>
    <p:sldId id="310" r:id="rId67"/>
    <p:sldId id="311" r:id="rId68"/>
    <p:sldId id="312" r:id="rId69"/>
    <p:sldId id="313" r:id="rId70"/>
    <p:sldId id="314" r:id="rId71"/>
    <p:sldId id="410" r:id="rId72"/>
    <p:sldId id="411" r:id="rId73"/>
    <p:sldId id="315" r:id="rId74"/>
    <p:sldId id="317" r:id="rId75"/>
    <p:sldId id="318" r:id="rId76"/>
    <p:sldId id="319" r:id="rId77"/>
    <p:sldId id="320" r:id="rId78"/>
    <p:sldId id="321" r:id="rId79"/>
    <p:sldId id="322" r:id="rId80"/>
    <p:sldId id="439" r:id="rId81"/>
    <p:sldId id="324" r:id="rId82"/>
    <p:sldId id="325" r:id="rId83"/>
    <p:sldId id="440" r:id="rId84"/>
    <p:sldId id="327" r:id="rId85"/>
    <p:sldId id="441" r:id="rId86"/>
    <p:sldId id="329" r:id="rId87"/>
    <p:sldId id="442" r:id="rId88"/>
    <p:sldId id="331" r:id="rId89"/>
    <p:sldId id="332" r:id="rId90"/>
    <p:sldId id="333" r:id="rId91"/>
    <p:sldId id="334" r:id="rId92"/>
    <p:sldId id="335" r:id="rId93"/>
    <p:sldId id="336" r:id="rId94"/>
    <p:sldId id="337" r:id="rId95"/>
    <p:sldId id="338" r:id="rId96"/>
    <p:sldId id="339" r:id="rId97"/>
    <p:sldId id="443" r:id="rId98"/>
    <p:sldId id="340" r:id="rId99"/>
    <p:sldId id="341" r:id="rId100"/>
    <p:sldId id="342" r:id="rId101"/>
    <p:sldId id="343" r:id="rId102"/>
    <p:sldId id="344" r:id="rId103"/>
    <p:sldId id="345" r:id="rId104"/>
    <p:sldId id="346" r:id="rId105"/>
    <p:sldId id="347" r:id="rId106"/>
    <p:sldId id="348" r:id="rId107"/>
    <p:sldId id="349" r:id="rId108"/>
    <p:sldId id="350" r:id="rId109"/>
    <p:sldId id="351" r:id="rId110"/>
    <p:sldId id="352" r:id="rId111"/>
    <p:sldId id="421" r:id="rId112"/>
    <p:sldId id="353" r:id="rId113"/>
    <p:sldId id="354" r:id="rId114"/>
    <p:sldId id="355" r:id="rId115"/>
    <p:sldId id="356" r:id="rId116"/>
    <p:sldId id="357" r:id="rId117"/>
    <p:sldId id="358" r:id="rId118"/>
    <p:sldId id="359" r:id="rId119"/>
    <p:sldId id="360" r:id="rId120"/>
    <p:sldId id="361" r:id="rId121"/>
    <p:sldId id="362" r:id="rId122"/>
    <p:sldId id="363" r:id="rId123"/>
    <p:sldId id="364" r:id="rId124"/>
    <p:sldId id="365" r:id="rId125"/>
    <p:sldId id="366" r:id="rId126"/>
    <p:sldId id="367" r:id="rId127"/>
    <p:sldId id="368" r:id="rId128"/>
    <p:sldId id="369" r:id="rId129"/>
    <p:sldId id="412" r:id="rId130"/>
    <p:sldId id="371" r:id="rId131"/>
    <p:sldId id="372" r:id="rId132"/>
    <p:sldId id="373" r:id="rId133"/>
    <p:sldId id="374" r:id="rId134"/>
    <p:sldId id="375" r:id="rId135"/>
    <p:sldId id="376" r:id="rId136"/>
    <p:sldId id="377" r:id="rId137"/>
    <p:sldId id="378" r:id="rId138"/>
    <p:sldId id="379" r:id="rId139"/>
    <p:sldId id="380" r:id="rId140"/>
    <p:sldId id="381" r:id="rId141"/>
    <p:sldId id="382" r:id="rId142"/>
    <p:sldId id="383" r:id="rId143"/>
    <p:sldId id="413" r:id="rId144"/>
    <p:sldId id="386" r:id="rId145"/>
    <p:sldId id="387" r:id="rId146"/>
    <p:sldId id="414" r:id="rId147"/>
    <p:sldId id="389" r:id="rId148"/>
    <p:sldId id="390" r:id="rId149"/>
    <p:sldId id="391" r:id="rId150"/>
    <p:sldId id="392" r:id="rId151"/>
    <p:sldId id="393"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15" r:id="rId1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68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A02B-D9D6-4BC7-BD1A-0C439226DE41}" type="datetimeFigureOut">
              <a:rPr lang="zh-CN" altLang="en-US" smtClean="0"/>
              <a:pPr/>
              <a:t>2023/10/13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460B-FCBF-4F68-A559-8E415D1DDEDB}" type="slidenum">
              <a:rPr lang="zh-CN" altLang="en-US" smtClean="0"/>
              <a:pPr/>
              <a:t>‹#›</a:t>
            </a:fld>
            <a:endParaRPr lang="zh-CN" altLang="en-US"/>
          </a:p>
        </p:txBody>
      </p:sp>
    </p:spTree>
    <p:extLst>
      <p:ext uri="{BB962C8B-B14F-4D97-AF65-F5344CB8AC3E}">
        <p14:creationId xmlns:p14="http://schemas.microsoft.com/office/powerpoint/2010/main" xmlns="" val="138902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8D460B-FCBF-4F68-A559-8E415D1DDEDB}" type="slidenum">
              <a:rPr lang="zh-CN" altLang="en-US" smtClean="0"/>
              <a:pPr/>
              <a:t>62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2023/10/13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2023/10/13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2023/10/13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chemeClr val="bg1"/>
                </a:solidFill>
                <a:latin typeface="黑体" panose="02010609060101010101" pitchFamily="49" charset="-122"/>
                <a:ea typeface="黑体" panose="02010609060101010101" pitchFamily="49" charset="-122"/>
              </a:rPr>
              <a:pPr/>
              <a:t>2023/10/13</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2023/10/13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2023/10/13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2023/10/13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2023/10/13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2023/10/13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2023/10/13</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2023/10/13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2023/10/13</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6556" y="1628800"/>
            <a:ext cx="5648623" cy="1204306"/>
          </a:xfrm>
        </p:spPr>
        <p:txBody>
          <a:bodyPr/>
          <a:lstStyle/>
          <a:p>
            <a:r>
              <a:rPr lang="zh-CN" altLang="zh-CN" sz="4400" b="1" dirty="0"/>
              <a:t>第</a:t>
            </a:r>
            <a:r>
              <a:rPr lang="en-US" altLang="zh-CN" sz="4400" b="1" dirty="0"/>
              <a:t>5</a:t>
            </a:r>
            <a:r>
              <a:rPr lang="zh-CN" altLang="zh-CN" sz="4400" b="1" dirty="0"/>
              <a:t>章 树和二叉树</a:t>
            </a:r>
            <a:endParaRPr lang="zh-CN" altLang="zh-CN" sz="4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矩形 4"/>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6" name="圆角矩形 5"/>
          <p:cNvSpPr/>
          <p:nvPr/>
        </p:nvSpPr>
        <p:spPr>
          <a:xfrm>
            <a:off x="4427984" y="1484783"/>
            <a:ext cx="4736936" cy="4104457"/>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zh-CN" altLang="zh-CN" sz="3200" b="1" dirty="0">
                <a:effectLst>
                  <a:outerShdw blurRad="38100" dist="38100" dir="2700000" algn="tl">
                    <a:srgbClr val="000000">
                      <a:alpha val="43137"/>
                    </a:srgbClr>
                  </a:outerShdw>
                </a:effectLst>
              </a:rPr>
              <a:t>知识</a:t>
            </a:r>
            <a:r>
              <a:rPr lang="zh-CN" altLang="zh-CN" sz="3200" b="1" dirty="0" smtClean="0">
                <a:effectLst>
                  <a:outerShdw blurRad="38100" dist="38100" dir="2700000" algn="tl">
                    <a:srgbClr val="000000">
                      <a:alpha val="43137"/>
                    </a:srgbClr>
                  </a:outerShdw>
                </a:effectLst>
              </a:rPr>
              <a:t>要点</a:t>
            </a:r>
            <a:endParaRPr lang="en-US" altLang="zh-CN" sz="2400" dirty="0" smtClean="0"/>
          </a:p>
          <a:p>
            <a:r>
              <a:rPr lang="en-US" altLang="zh-CN" sz="2000" dirty="0" smtClean="0"/>
              <a:t>(1) </a:t>
            </a:r>
            <a:r>
              <a:rPr lang="zh-CN" altLang="zh-CN" sz="2000" dirty="0"/>
              <a:t>掌握一般树的定义与基本术语；</a:t>
            </a:r>
          </a:p>
          <a:p>
            <a:r>
              <a:rPr lang="en-US" altLang="zh-CN" sz="2000" dirty="0" smtClean="0"/>
              <a:t>(2) </a:t>
            </a:r>
            <a:r>
              <a:rPr lang="zh-CN" altLang="zh-CN" sz="2000" dirty="0"/>
              <a:t>掌握二叉树的定义、性质及存储结构；</a:t>
            </a:r>
          </a:p>
          <a:p>
            <a:r>
              <a:rPr lang="en-US" altLang="zh-CN" sz="2000" dirty="0" smtClean="0"/>
              <a:t>(3) </a:t>
            </a:r>
            <a:r>
              <a:rPr lang="zh-CN" altLang="zh-CN" sz="2000" dirty="0"/>
              <a:t>熟练掌握二叉树的遍历及递归和非递归的遍历算法；</a:t>
            </a:r>
          </a:p>
          <a:p>
            <a:r>
              <a:rPr lang="en-US" altLang="zh-CN" sz="2000" dirty="0" smtClean="0"/>
              <a:t>(4) </a:t>
            </a:r>
            <a:r>
              <a:rPr lang="zh-CN" altLang="zh-CN" sz="2000" dirty="0"/>
              <a:t>进一步了解哈夫曼树、二叉查找树、平衡二叉树、堆与优先队列等二叉树的多种应用；</a:t>
            </a:r>
          </a:p>
          <a:p>
            <a:r>
              <a:rPr lang="en-US" altLang="zh-CN" sz="2000" dirty="0" smtClean="0"/>
              <a:t>(5) </a:t>
            </a:r>
            <a:r>
              <a:rPr lang="zh-CN" altLang="zh-CN" sz="2000" dirty="0"/>
              <a:t>熟悉树的存储结构及树和森林与二叉树之间的转换方法，了解树和森林的遍历方法。</a:t>
            </a:r>
          </a:p>
          <a:p>
            <a:pPr algn="ctr"/>
            <a:endParaRPr lang="zh-CN" altLang="en-US" sz="2000" dirty="0"/>
          </a:p>
        </p:txBody>
      </p:sp>
      <p:sp>
        <p:nvSpPr>
          <p:cNvPr id="7" name="副标题 2"/>
          <p:cNvSpPr txBox="1">
            <a:spLocks/>
          </p:cNvSpPr>
          <p:nvPr/>
        </p:nvSpPr>
        <p:spPr>
          <a:xfrm>
            <a:off x="3563889" y="5949280"/>
            <a:ext cx="5976664" cy="886002"/>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p>
          <a:p>
            <a:pPr algn="ctr"/>
            <a:r>
              <a:rPr lang="en-US" altLang="zh-CN" sz="1800" i="1" dirty="0" smtClean="0">
                <a:latin typeface="华文行楷" panose="02010800040101010101" pitchFamily="2" charset="-122"/>
                <a:ea typeface="华文行楷" panose="02010800040101010101" pitchFamily="2" charset="-122"/>
              </a:rPr>
              <a:t>2016</a:t>
            </a:r>
            <a:endParaRPr lang="zh-CN" altLang="en-US" sz="1800" i="1" dirty="0">
              <a:latin typeface="华文行楷" panose="02010800040101010101" pitchFamily="2" charset="-122"/>
              <a:ea typeface="华文行楷" panose="02010800040101010101" pitchFamily="2" charset="-122"/>
            </a:endParaRPr>
          </a:p>
        </p:txBody>
      </p:sp>
      <p:sp>
        <p:nvSpPr>
          <p:cNvPr id="8" name="日期占位符 5"/>
          <p:cNvSpPr>
            <a:spLocks noGrp="1"/>
          </p:cNvSpPr>
          <p:nvPr>
            <p:ph type="dt" sz="half" idx="10"/>
          </p:nvPr>
        </p:nvSpPr>
        <p:spPr>
          <a:xfrm>
            <a:off x="-36512" y="6485577"/>
            <a:ext cx="1123132" cy="227149"/>
          </a:xfrm>
        </p:spPr>
        <p:txBody>
          <a:bodyPr/>
          <a:lstStyle/>
          <a:p>
            <a:fld id="{FE3E9456-702B-478D-AFB3-A22B853B09FE}" type="datetime1">
              <a:rPr lang="zh-CN" altLang="en-US" smtClean="0"/>
              <a:pPr/>
              <a:t>2023/10/13</a:t>
            </a:fld>
            <a:endParaRPr lang="zh-CN" altLang="en-US" dirty="0"/>
          </a:p>
        </p:txBody>
      </p:sp>
    </p:spTree>
    <p:extLst>
      <p:ext uri="{BB962C8B-B14F-4D97-AF65-F5344CB8AC3E}">
        <p14:creationId xmlns:p14="http://schemas.microsoft.com/office/powerpoint/2010/main" xmlns="" val="26274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8680" y="980729"/>
            <a:ext cx="7520940" cy="2519710"/>
          </a:xfrm>
        </p:spPr>
        <p:txBody>
          <a:bodyPr>
            <a:normAutofit fontScale="92500" lnSpcReduction="20000"/>
          </a:bodyPr>
          <a:lstStyle/>
          <a:p>
            <a:pPr>
              <a:buFont typeface="Wingdings" panose="05000000000000000000" pitchFamily="2" charset="2"/>
              <a:buChar char="u"/>
            </a:pPr>
            <a:r>
              <a:rPr lang="zh-CN" altLang="zh-CN" b="0" dirty="0"/>
              <a:t>满二叉树和完全二叉树是二叉树的两种特殊情形</a:t>
            </a:r>
            <a:r>
              <a:rPr lang="zh-CN" altLang="zh-CN" b="0" dirty="0" smtClean="0"/>
              <a:t>。</a:t>
            </a:r>
            <a:endParaRPr lang="en-US" altLang="zh-CN" b="0" dirty="0" smtClean="0"/>
          </a:p>
          <a:p>
            <a:r>
              <a:rPr lang="en-US" altLang="zh-CN" b="0" dirty="0" smtClean="0"/>
              <a:t>	</a:t>
            </a:r>
            <a:r>
              <a:rPr lang="zh-CN" altLang="zh-CN" dirty="0" smtClean="0">
                <a:solidFill>
                  <a:srgbClr val="0000FF"/>
                </a:solidFill>
              </a:rPr>
              <a:t>一棵</a:t>
            </a:r>
            <a:r>
              <a:rPr lang="zh-CN" altLang="en-US" dirty="0" smtClean="0">
                <a:solidFill>
                  <a:srgbClr val="0000FF"/>
                </a:solidFill>
              </a:rPr>
              <a:t>高度</a:t>
            </a:r>
            <a:r>
              <a:rPr lang="zh-CN" altLang="zh-CN" dirty="0" smtClean="0">
                <a:solidFill>
                  <a:srgbClr val="0000FF"/>
                </a:solidFill>
              </a:rPr>
              <a:t>为</a:t>
            </a:r>
            <a:r>
              <a:rPr lang="en-US" altLang="zh-CN" dirty="0">
                <a:solidFill>
                  <a:srgbClr val="0000FF"/>
                </a:solidFill>
              </a:rPr>
              <a:t>k</a:t>
            </a:r>
            <a:r>
              <a:rPr lang="zh-CN" altLang="zh-CN" dirty="0">
                <a:solidFill>
                  <a:srgbClr val="0000FF"/>
                </a:solidFill>
              </a:rPr>
              <a:t>且有</a:t>
            </a:r>
            <a:r>
              <a:rPr lang="en-US" altLang="zh-CN" dirty="0">
                <a:solidFill>
                  <a:srgbClr val="0000FF"/>
                </a:solidFill>
              </a:rPr>
              <a:t>2</a:t>
            </a:r>
            <a:r>
              <a:rPr lang="en-US" altLang="zh-CN" baseline="30000" dirty="0">
                <a:solidFill>
                  <a:srgbClr val="0000FF"/>
                </a:solidFill>
              </a:rPr>
              <a:t>k</a:t>
            </a:r>
            <a:r>
              <a:rPr lang="en-US" altLang="zh-CN" dirty="0">
                <a:solidFill>
                  <a:srgbClr val="0000FF"/>
                </a:solidFill>
              </a:rPr>
              <a:t>-1</a:t>
            </a:r>
            <a:r>
              <a:rPr lang="zh-CN" altLang="zh-CN" dirty="0">
                <a:solidFill>
                  <a:srgbClr val="0000FF"/>
                </a:solidFill>
              </a:rPr>
              <a:t>个结点的二叉树称为</a:t>
            </a:r>
            <a:r>
              <a:rPr lang="zh-CN" altLang="zh-CN" dirty="0">
                <a:solidFill>
                  <a:srgbClr val="FF0000"/>
                </a:solidFill>
              </a:rPr>
              <a:t>满</a:t>
            </a:r>
            <a:r>
              <a:rPr lang="zh-CN" altLang="zh-CN" dirty="0" smtClean="0">
                <a:solidFill>
                  <a:srgbClr val="FF0000"/>
                </a:solidFill>
              </a:rPr>
              <a:t>二叉树</a:t>
            </a:r>
            <a:r>
              <a:rPr lang="zh-CN" altLang="zh-CN" b="0" dirty="0" smtClean="0"/>
              <a:t>。</a:t>
            </a:r>
            <a:endParaRPr lang="en-US" altLang="zh-CN" b="0" dirty="0" smtClean="0"/>
          </a:p>
          <a:p>
            <a:pPr lvl="3">
              <a:buFont typeface="Arial" pitchFamily="34" charset="0"/>
              <a:buChar char="•"/>
            </a:pPr>
            <a:r>
              <a:rPr lang="zh-CN" altLang="zh-CN" b="0" dirty="0" smtClean="0"/>
              <a:t>满</a:t>
            </a:r>
            <a:r>
              <a:rPr lang="zh-CN" altLang="zh-CN" b="0" dirty="0"/>
              <a:t>二叉树中每一层上的结点数都达到最大</a:t>
            </a:r>
            <a:r>
              <a:rPr lang="zh-CN" altLang="zh-CN" b="0" dirty="0" smtClean="0"/>
              <a:t>值</a:t>
            </a:r>
            <a:r>
              <a:rPr lang="zh-CN" altLang="en-US" b="0" dirty="0" smtClean="0"/>
              <a:t>；</a:t>
            </a:r>
            <a:endParaRPr lang="en-US" altLang="zh-CN" b="0" dirty="0" smtClean="0"/>
          </a:p>
          <a:p>
            <a:pPr lvl="3">
              <a:buFont typeface="Arial" pitchFamily="34" charset="0"/>
              <a:buChar char="•"/>
            </a:pPr>
            <a:r>
              <a:rPr lang="zh-CN" altLang="zh-CN" b="0" dirty="0" smtClean="0"/>
              <a:t>满</a:t>
            </a:r>
            <a:r>
              <a:rPr lang="zh-CN" altLang="zh-CN" b="0" dirty="0"/>
              <a:t>二叉树中不存在度数为</a:t>
            </a:r>
            <a:r>
              <a:rPr lang="en-US" altLang="zh-CN" b="0" dirty="0"/>
              <a:t>1</a:t>
            </a:r>
            <a:r>
              <a:rPr lang="zh-CN" altLang="zh-CN" b="0" dirty="0"/>
              <a:t>的</a:t>
            </a:r>
            <a:r>
              <a:rPr lang="zh-CN" altLang="zh-CN" b="0" dirty="0" smtClean="0"/>
              <a:t>结点</a:t>
            </a:r>
            <a:r>
              <a:rPr lang="zh-CN" altLang="en-US" b="0" dirty="0" smtClean="0"/>
              <a:t>；</a:t>
            </a:r>
            <a:endParaRPr lang="en-US" altLang="zh-CN" b="0" dirty="0" smtClean="0"/>
          </a:p>
          <a:p>
            <a:pPr lvl="3">
              <a:buFont typeface="Arial" pitchFamily="34" charset="0"/>
              <a:buChar char="•"/>
            </a:pPr>
            <a:r>
              <a:rPr lang="zh-CN" altLang="zh-CN" b="0" dirty="0" smtClean="0"/>
              <a:t>每个</a:t>
            </a:r>
            <a:r>
              <a:rPr lang="zh-CN" altLang="zh-CN" b="0" dirty="0"/>
              <a:t>分支结点均有两棵高度相同的子树，</a:t>
            </a:r>
            <a:r>
              <a:rPr lang="zh-CN" altLang="zh-CN" b="0" dirty="0" smtClean="0"/>
              <a:t>且</a:t>
            </a:r>
            <a:r>
              <a:rPr lang="zh-CN" altLang="en-US" b="0" dirty="0" smtClean="0"/>
              <a:t>叶子</a:t>
            </a:r>
            <a:r>
              <a:rPr lang="zh-CN" altLang="zh-CN" b="0" dirty="0" smtClean="0"/>
              <a:t>都</a:t>
            </a:r>
            <a:r>
              <a:rPr lang="zh-CN" altLang="zh-CN" b="0" dirty="0"/>
              <a:t>在最下一层上。</a:t>
            </a:r>
            <a:endParaRPr lang="zh-CN" altLang="en-US" b="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74332" y="3212976"/>
            <a:ext cx="4369668" cy="27893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179512" y="3645024"/>
            <a:ext cx="4606802" cy="1862048"/>
          </a:xfrm>
          <a:prstGeom prst="rect">
            <a:avLst/>
          </a:prstGeom>
        </p:spPr>
        <p:txBody>
          <a:bodyPr wrap="square">
            <a:spAutoFit/>
          </a:bodyPr>
          <a:lstStyle/>
          <a:p>
            <a:pPr>
              <a:spcBef>
                <a:spcPts val="600"/>
              </a:spcBef>
              <a:buFont typeface="Arial" pitchFamily="34" charset="0"/>
              <a:buChar char="•"/>
            </a:pP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按照从左到</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右、</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从上到下</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的</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顺序进行编号，称该编号序列为二叉树的层序编号</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pPr>
              <a:spcBef>
                <a:spcPts val="600"/>
              </a:spcBef>
              <a:buFont typeface="Arial" pitchFamily="34" charset="0"/>
              <a:buChar char="•"/>
            </a:pP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对</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高度</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为</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k</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的满二叉树的结点层序编号是从</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到</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- 2</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进行连续编号。</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xmlns="" val="24012174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 </a:t>
            </a:r>
            <a:r>
              <a:rPr lang="zh-CN" altLang="zh-CN" b="1" dirty="0"/>
              <a:t>二叉树应用</a:t>
            </a:r>
            <a:r>
              <a:rPr lang="en-US" altLang="zh-CN" b="1" dirty="0"/>
              <a:t>3</a:t>
            </a:r>
            <a:r>
              <a:rPr lang="zh-CN" altLang="zh-CN" b="1" dirty="0"/>
              <a:t>：平衡</a:t>
            </a:r>
            <a:r>
              <a:rPr lang="zh-CN" altLang="zh-CN" b="1" dirty="0" smtClean="0"/>
              <a:t>二叉树</a:t>
            </a:r>
            <a:endParaRPr lang="zh-CN" altLang="en-US" dirty="0"/>
          </a:p>
        </p:txBody>
      </p:sp>
      <p:sp>
        <p:nvSpPr>
          <p:cNvPr id="3" name="内容占位符 2"/>
          <p:cNvSpPr>
            <a:spLocks noGrp="1"/>
          </p:cNvSpPr>
          <p:nvPr>
            <p:ph idx="1"/>
          </p:nvPr>
        </p:nvSpPr>
        <p:spPr>
          <a:xfrm>
            <a:off x="827584" y="1628800"/>
            <a:ext cx="7520940" cy="4248472"/>
          </a:xfrm>
        </p:spPr>
        <p:txBody>
          <a:bodyPr/>
          <a:lstStyle/>
          <a:p>
            <a:r>
              <a:rPr lang="en-US" altLang="zh-CN" dirty="0"/>
              <a:t>5.6.1 </a:t>
            </a:r>
            <a:r>
              <a:rPr lang="zh-CN" altLang="zh-CN" dirty="0"/>
              <a:t>平衡二叉树的定义</a:t>
            </a:r>
          </a:p>
          <a:p>
            <a:r>
              <a:rPr lang="en-US" altLang="zh-CN" b="0" dirty="0" smtClean="0"/>
              <a:t>	</a:t>
            </a:r>
            <a:r>
              <a:rPr lang="zh-CN" altLang="zh-CN" b="0" dirty="0" smtClean="0">
                <a:solidFill>
                  <a:srgbClr val="FF0000"/>
                </a:solidFill>
              </a:rPr>
              <a:t>平衡二叉树</a:t>
            </a:r>
            <a:r>
              <a:rPr lang="en-US" altLang="zh-CN" b="0" dirty="0" smtClean="0">
                <a:solidFill>
                  <a:srgbClr val="FF0000"/>
                </a:solidFill>
              </a:rPr>
              <a:t>(Balanced </a:t>
            </a:r>
            <a:r>
              <a:rPr lang="en-US" altLang="zh-CN" b="0" dirty="0">
                <a:solidFill>
                  <a:srgbClr val="FF0000"/>
                </a:solidFill>
              </a:rPr>
              <a:t>Binary </a:t>
            </a:r>
            <a:r>
              <a:rPr lang="en-US" altLang="zh-CN" b="0" dirty="0" smtClean="0">
                <a:solidFill>
                  <a:srgbClr val="FF0000"/>
                </a:solidFill>
              </a:rPr>
              <a:t>Tree)</a:t>
            </a:r>
            <a:r>
              <a:rPr lang="zh-CN" altLang="zh-CN" b="0" dirty="0" smtClean="0">
                <a:solidFill>
                  <a:srgbClr val="FF0000"/>
                </a:solidFill>
              </a:rPr>
              <a:t> 又</a:t>
            </a:r>
            <a:r>
              <a:rPr lang="zh-CN" altLang="zh-CN" b="0" dirty="0">
                <a:solidFill>
                  <a:srgbClr val="FF0000"/>
                </a:solidFill>
              </a:rPr>
              <a:t>称为</a:t>
            </a:r>
            <a:r>
              <a:rPr lang="en-US" altLang="zh-CN" b="0" dirty="0">
                <a:solidFill>
                  <a:srgbClr val="FF0000"/>
                </a:solidFill>
              </a:rPr>
              <a:t>AVL</a:t>
            </a:r>
            <a:r>
              <a:rPr lang="zh-CN" altLang="zh-CN" b="0" dirty="0" smtClean="0">
                <a:solidFill>
                  <a:srgbClr val="FF0000"/>
                </a:solidFill>
              </a:rPr>
              <a:t>树。</a:t>
            </a:r>
            <a:endParaRPr lang="en-US" altLang="zh-CN" b="0" dirty="0" smtClean="0">
              <a:solidFill>
                <a:srgbClr val="FF0000"/>
              </a:solidFill>
            </a:endParaRPr>
          </a:p>
          <a:p>
            <a:r>
              <a:rPr lang="en-US" altLang="zh-CN" b="0" dirty="0" smtClean="0"/>
              <a:t>	</a:t>
            </a:r>
            <a:r>
              <a:rPr lang="zh-CN" altLang="zh-CN" b="0" dirty="0" smtClean="0"/>
              <a:t>如果</a:t>
            </a:r>
            <a:r>
              <a:rPr lang="zh-CN" altLang="zh-CN" b="0" dirty="0"/>
              <a:t>将二叉树上的结点的</a:t>
            </a:r>
            <a:r>
              <a:rPr lang="zh-CN" altLang="zh-CN" dirty="0">
                <a:solidFill>
                  <a:srgbClr val="FF0000"/>
                </a:solidFill>
              </a:rPr>
              <a:t>平衡因子</a:t>
            </a:r>
            <a:r>
              <a:rPr lang="en-US" altLang="zh-CN" dirty="0" smtClean="0">
                <a:solidFill>
                  <a:srgbClr val="FF0000"/>
                </a:solidFill>
              </a:rPr>
              <a:t>BF</a:t>
            </a:r>
            <a:r>
              <a:rPr lang="en-US" altLang="zh-CN" b="0" dirty="0" smtClean="0"/>
              <a:t>(Balance Factor)</a:t>
            </a:r>
            <a:r>
              <a:rPr lang="zh-CN" altLang="zh-CN" b="0" dirty="0" smtClean="0"/>
              <a:t>定义</a:t>
            </a:r>
            <a:r>
              <a:rPr lang="zh-CN" altLang="zh-CN" b="0" dirty="0"/>
              <a:t>为该结点的左子树的深度减去它的右子树的深度</a:t>
            </a:r>
            <a:r>
              <a:rPr lang="zh-CN" altLang="zh-CN" b="0" dirty="0" smtClean="0"/>
              <a:t>，</a:t>
            </a:r>
            <a:r>
              <a:rPr lang="en-US" altLang="zh-CN" b="0" dirty="0" smtClean="0"/>
              <a:t>BF()</a:t>
            </a:r>
            <a:r>
              <a:rPr lang="zh-CN" altLang="zh-CN" b="0" dirty="0" smtClean="0"/>
              <a:t>表示</a:t>
            </a:r>
            <a:r>
              <a:rPr lang="zh-CN" altLang="zh-CN" b="0" dirty="0"/>
              <a:t>为：</a:t>
            </a:r>
          </a:p>
          <a:p>
            <a:r>
              <a:rPr lang="en-US" altLang="zh-CN" b="0" i="1" dirty="0" smtClean="0"/>
              <a:t>		</a:t>
            </a:r>
            <a:r>
              <a:rPr lang="en-US" altLang="zh-CN" i="1" dirty="0" smtClean="0"/>
              <a:t>BF</a:t>
            </a:r>
            <a:r>
              <a:rPr lang="en-US" altLang="zh-CN" dirty="0" smtClean="0"/>
              <a:t>(A) </a:t>
            </a:r>
            <a:r>
              <a:rPr lang="en-US" altLang="zh-CN" dirty="0"/>
              <a:t>= </a:t>
            </a:r>
            <a:r>
              <a:rPr lang="en-US" altLang="zh-CN" i="1" dirty="0" smtClean="0"/>
              <a:t>h</a:t>
            </a:r>
            <a:r>
              <a:rPr lang="en-US" altLang="zh-CN" dirty="0" smtClean="0"/>
              <a:t>(</a:t>
            </a:r>
            <a:r>
              <a:rPr lang="en-US" altLang="zh-CN" dirty="0" err="1" smtClean="0"/>
              <a:t>A.left</a:t>
            </a:r>
            <a:r>
              <a:rPr lang="en-US" altLang="zh-CN" dirty="0" smtClean="0"/>
              <a:t>()) </a:t>
            </a:r>
            <a:r>
              <a:rPr lang="en-US" altLang="zh-CN" dirty="0"/>
              <a:t>– </a:t>
            </a:r>
            <a:r>
              <a:rPr lang="en-US" altLang="zh-CN" i="1" dirty="0" smtClean="0"/>
              <a:t>h</a:t>
            </a:r>
            <a:r>
              <a:rPr lang="en-US" altLang="zh-CN" dirty="0" smtClean="0"/>
              <a:t>(</a:t>
            </a:r>
            <a:r>
              <a:rPr lang="en-US" altLang="zh-CN" dirty="0" err="1" smtClean="0"/>
              <a:t>A.right</a:t>
            </a:r>
            <a:r>
              <a:rPr lang="en-US" altLang="zh-CN" dirty="0" smtClean="0"/>
              <a:t>())</a:t>
            </a:r>
            <a:endParaRPr lang="zh-CN" altLang="zh-CN" dirty="0"/>
          </a:p>
          <a:p>
            <a:endParaRPr lang="zh-CN" altLang="en-US" dirty="0"/>
          </a:p>
        </p:txBody>
      </p:sp>
    </p:spTree>
    <p:extLst>
      <p:ext uri="{BB962C8B-B14F-4D97-AF65-F5344CB8AC3E}">
        <p14:creationId xmlns:p14="http://schemas.microsoft.com/office/powerpoint/2010/main" xmlns="" val="34925032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285860"/>
            <a:ext cx="8572528" cy="4446826"/>
          </a:xfrm>
        </p:spPr>
        <p:txBody>
          <a:bodyPr>
            <a:normAutofit/>
          </a:bodyPr>
          <a:lstStyle/>
          <a:p>
            <a:pPr>
              <a:lnSpc>
                <a:spcPct val="130000"/>
              </a:lnSpc>
              <a:buFont typeface="Arial" panose="020B0604020202020204" pitchFamily="34" charset="0"/>
              <a:buChar char="•"/>
            </a:pPr>
            <a:r>
              <a:rPr lang="zh-CN" altLang="zh-CN" dirty="0">
                <a:solidFill>
                  <a:srgbClr val="FF0000"/>
                </a:solidFill>
              </a:rPr>
              <a:t>平衡二叉树定义</a:t>
            </a:r>
            <a:r>
              <a:rPr lang="zh-CN" altLang="zh-CN" b="0" dirty="0"/>
              <a:t>如下：</a:t>
            </a:r>
          </a:p>
          <a:p>
            <a:pPr marL="0" indent="0">
              <a:lnSpc>
                <a:spcPct val="130000"/>
              </a:lnSpc>
            </a:pPr>
            <a:r>
              <a:rPr lang="zh-CN" altLang="zh-CN" b="0" dirty="0" smtClean="0"/>
              <a:t>平衡</a:t>
            </a:r>
            <a:r>
              <a:rPr lang="zh-CN" altLang="zh-CN" b="0" dirty="0"/>
              <a:t>二叉树或者是一棵空树，或者是满足以下性质的二叉树：</a:t>
            </a:r>
          </a:p>
          <a:p>
            <a:pPr marL="0" indent="0">
              <a:lnSpc>
                <a:spcPct val="130000"/>
              </a:lnSpc>
            </a:pPr>
            <a:r>
              <a:rPr lang="en-US" altLang="zh-CN" b="0" dirty="0"/>
              <a:t> </a:t>
            </a:r>
            <a:r>
              <a:rPr lang="en-US" altLang="zh-CN" b="0" dirty="0" smtClean="0"/>
              <a:t>      </a:t>
            </a:r>
            <a:r>
              <a:rPr lang="en-US" altLang="zh-CN" sz="2200" b="0" dirty="0" smtClean="0"/>
              <a:t>(1) </a:t>
            </a:r>
            <a:r>
              <a:rPr lang="zh-CN" altLang="zh-CN" sz="2200" b="0" dirty="0"/>
              <a:t>左子树和右子树的深度之差的绝对值不超过</a:t>
            </a:r>
            <a:r>
              <a:rPr lang="en-US" altLang="zh-CN" sz="2200" b="0" dirty="0"/>
              <a:t>1</a:t>
            </a:r>
            <a:r>
              <a:rPr lang="zh-CN" altLang="zh-CN" sz="2200" b="0" dirty="0"/>
              <a:t>，即</a:t>
            </a:r>
            <a:r>
              <a:rPr lang="en-US" altLang="zh-CN" sz="2200" b="0" dirty="0"/>
              <a:t>| </a:t>
            </a:r>
            <a:r>
              <a:rPr lang="en-US" altLang="zh-CN" sz="2200" b="0" i="1" dirty="0" smtClean="0"/>
              <a:t>BF(A) </a:t>
            </a:r>
            <a:r>
              <a:rPr lang="en-US" altLang="zh-CN" sz="2200" b="0" dirty="0"/>
              <a:t>| </a:t>
            </a:r>
            <a:r>
              <a:rPr lang="en-US" altLang="zh-CN" sz="2200" b="0" dirty="0">
                <a:sym typeface="Symbol"/>
              </a:rPr>
              <a:t></a:t>
            </a:r>
            <a:r>
              <a:rPr lang="en-US" altLang="zh-CN" sz="2200" b="0" dirty="0"/>
              <a:t> 1</a:t>
            </a:r>
            <a:r>
              <a:rPr lang="zh-CN" altLang="zh-CN" sz="2200" b="0" dirty="0"/>
              <a:t>；</a:t>
            </a:r>
          </a:p>
          <a:p>
            <a:pPr marL="0" indent="0">
              <a:lnSpc>
                <a:spcPct val="130000"/>
              </a:lnSpc>
            </a:pPr>
            <a:r>
              <a:rPr lang="en-US" altLang="zh-CN" sz="2200" b="0" dirty="0"/>
              <a:t> </a:t>
            </a:r>
            <a:r>
              <a:rPr lang="en-US" altLang="zh-CN" sz="2200" b="0" dirty="0" smtClean="0"/>
              <a:t>       (2) </a:t>
            </a:r>
            <a:r>
              <a:rPr lang="zh-CN" altLang="zh-CN" sz="2200" b="0" dirty="0"/>
              <a:t>左子树和右子树都是一棵平衡二叉树，满足递归的定义</a:t>
            </a:r>
            <a:r>
              <a:rPr lang="zh-CN" altLang="zh-CN" sz="2200" b="0" dirty="0" smtClean="0"/>
              <a:t>。</a:t>
            </a:r>
            <a:endParaRPr lang="en-US" altLang="zh-CN" sz="2200" b="0" dirty="0" smtClean="0"/>
          </a:p>
          <a:p>
            <a:pPr marL="0" indent="0">
              <a:lnSpc>
                <a:spcPct val="130000"/>
              </a:lnSpc>
            </a:pPr>
            <a:endParaRPr lang="zh-CN" altLang="zh-CN" sz="2200" b="0" dirty="0"/>
          </a:p>
          <a:p>
            <a:pPr>
              <a:lnSpc>
                <a:spcPct val="130000"/>
              </a:lnSpc>
              <a:buFont typeface="Arial" panose="020B0604020202020204" pitchFamily="34" charset="0"/>
              <a:buChar char="•"/>
            </a:pPr>
            <a:r>
              <a:rPr lang="zh-CN" altLang="zh-CN" b="0" dirty="0" smtClean="0"/>
              <a:t>平衡</a:t>
            </a:r>
            <a:r>
              <a:rPr lang="zh-CN" altLang="zh-CN" b="0" dirty="0"/>
              <a:t>二叉树上所有结点的平衡因子只可能是</a:t>
            </a:r>
            <a:r>
              <a:rPr lang="en-US" altLang="zh-CN" b="0" dirty="0"/>
              <a:t>-1</a:t>
            </a:r>
            <a:r>
              <a:rPr lang="zh-CN" altLang="zh-CN" b="0" dirty="0"/>
              <a:t>、</a:t>
            </a:r>
            <a:r>
              <a:rPr lang="en-US" altLang="zh-CN" b="0" dirty="0"/>
              <a:t>0</a:t>
            </a:r>
            <a:r>
              <a:rPr lang="zh-CN" altLang="zh-CN" b="0" dirty="0"/>
              <a:t>和</a:t>
            </a:r>
            <a:r>
              <a:rPr lang="en-US" altLang="zh-CN" b="0" dirty="0"/>
              <a:t>1</a:t>
            </a:r>
            <a:r>
              <a:rPr lang="zh-CN" altLang="zh-CN" b="0" dirty="0" smtClean="0"/>
              <a:t>。</a:t>
            </a:r>
            <a:endParaRPr lang="en-US" altLang="zh-CN" b="0" dirty="0" smtClean="0"/>
          </a:p>
          <a:p>
            <a:pPr>
              <a:lnSpc>
                <a:spcPct val="130000"/>
              </a:lnSpc>
              <a:buFont typeface="Arial" panose="020B0604020202020204" pitchFamily="34" charset="0"/>
              <a:buChar char="•"/>
            </a:pPr>
            <a:r>
              <a:rPr lang="zh-CN" altLang="zh-CN" b="0" dirty="0" smtClean="0"/>
              <a:t>只要</a:t>
            </a:r>
            <a:r>
              <a:rPr lang="zh-CN" altLang="zh-CN" b="0" dirty="0"/>
              <a:t>二叉树上有一个结点的平衡因子的绝对值大于</a:t>
            </a:r>
            <a:r>
              <a:rPr lang="en-US" altLang="zh-CN" b="0" dirty="0"/>
              <a:t>1</a:t>
            </a:r>
            <a:r>
              <a:rPr lang="zh-CN" altLang="zh-CN" b="0" dirty="0"/>
              <a:t>，则该二叉树就不是平衡二叉树。</a:t>
            </a:r>
            <a:endParaRPr lang="zh-CN" altLang="en-US" b="0" dirty="0"/>
          </a:p>
        </p:txBody>
      </p:sp>
    </p:spTree>
    <p:extLst>
      <p:ext uri="{BB962C8B-B14F-4D97-AF65-F5344CB8AC3E}">
        <p14:creationId xmlns:p14="http://schemas.microsoft.com/office/powerpoint/2010/main" xmlns="" val="31041313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1640" y="764704"/>
            <a:ext cx="5526376" cy="26825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5537" name="Rectangle 1"/>
          <p:cNvSpPr>
            <a:spLocks noChangeArrowheads="1"/>
          </p:cNvSpPr>
          <p:nvPr/>
        </p:nvSpPr>
        <p:spPr bwMode="auto">
          <a:xfrm>
            <a:off x="428596" y="3714753"/>
            <a:ext cx="8215370" cy="27238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30000"/>
              </a:lnSpc>
              <a:spcBef>
                <a:spcPts val="600"/>
              </a:spcBef>
              <a:spcAft>
                <a:spcPct val="0"/>
              </a:spcAft>
              <a:buClrTx/>
              <a:buSzTx/>
              <a:buFont typeface="Arial" pitchFamily="34" charset="0"/>
              <a:buChar char="•"/>
              <a:tabLst/>
            </a:pPr>
            <a:r>
              <a:rPr lang="zh-CN" altLang="zh-CN" sz="2400" dirty="0" smtClean="0">
                <a:latin typeface="Times New Roman" pitchFamily="18" charset="0"/>
                <a:ea typeface="楷体" pitchFamily="49" charset="-122"/>
                <a:cs typeface="Times New Roman" pitchFamily="18" charset="0"/>
              </a:rPr>
              <a:t>图</a:t>
            </a:r>
            <a:r>
              <a:rPr lang="en-US" altLang="zh-CN" sz="2400" dirty="0" smtClean="0">
                <a:latin typeface="Times New Roman" pitchFamily="18" charset="0"/>
                <a:ea typeface="楷体" pitchFamily="49" charset="-122"/>
                <a:cs typeface="Times New Roman" pitchFamily="18" charset="0"/>
              </a:rPr>
              <a:t>5-33(b)</a:t>
            </a:r>
            <a:r>
              <a:rPr lang="zh-CN" altLang="en-US" sz="2400" dirty="0" smtClean="0">
                <a:latin typeface="Times New Roman" pitchFamily="18" charset="0"/>
                <a:ea typeface="楷体" pitchFamily="49" charset="-122"/>
                <a:cs typeface="Times New Roman" pitchFamily="18" charset="0"/>
              </a:rPr>
              <a:t>不是平衡二叉树，结点中的值为结点的平衡因子。</a:t>
            </a:r>
            <a:endParaRPr lang="en-US" altLang="zh-CN" sz="2400" dirty="0" smtClean="0">
              <a:latin typeface="Times New Roman" pitchFamily="18" charset="0"/>
              <a:ea typeface="楷体" pitchFamily="49" charset="-122"/>
              <a:cs typeface="Times New Roman" pitchFamily="18" charset="0"/>
            </a:endParaRPr>
          </a:p>
          <a:p>
            <a:pPr lvl="0" fontAlgn="base">
              <a:lnSpc>
                <a:spcPct val="130000"/>
              </a:lnSpc>
              <a:spcBef>
                <a:spcPts val="600"/>
              </a:spcBef>
              <a:spcAft>
                <a:spcPct val="0"/>
              </a:spcAft>
              <a:buFont typeface="Arial" pitchFamily="34" charset="0"/>
              <a:buChar char="•"/>
            </a:pPr>
            <a:r>
              <a:rPr lang="zh-CN" altLang="en-US" sz="2400" b="1" dirty="0" smtClean="0">
                <a:solidFill>
                  <a:srgbClr val="FF0000"/>
                </a:solidFill>
                <a:latin typeface="Times New Roman" pitchFamily="18" charset="0"/>
                <a:ea typeface="楷体" pitchFamily="49" charset="-122"/>
                <a:cs typeface="Times New Roman" pitchFamily="18" charset="0"/>
              </a:rPr>
              <a:t>结论：</a:t>
            </a:r>
            <a:r>
              <a:rPr lang="zh-CN" altLang="en-US" sz="2400" dirty="0" smtClean="0">
                <a:latin typeface="Times New Roman" pitchFamily="18" charset="0"/>
                <a:ea typeface="楷体" pitchFamily="49" charset="-122"/>
                <a:cs typeface="Times New Roman" pitchFamily="18" charset="0"/>
              </a:rPr>
              <a:t>具有</a:t>
            </a:r>
            <a:r>
              <a:rPr lang="en-US" altLang="en-US" sz="2400" dirty="0" smtClean="0">
                <a:latin typeface="Times New Roman" pitchFamily="18" charset="0"/>
                <a:ea typeface="楷体" pitchFamily="49" charset="-122"/>
                <a:cs typeface="Times New Roman" pitchFamily="18" charset="0"/>
              </a:rPr>
              <a:t>n</a:t>
            </a:r>
            <a:r>
              <a:rPr lang="zh-CN" altLang="en-US" sz="2400" dirty="0" smtClean="0">
                <a:latin typeface="Times New Roman" pitchFamily="18" charset="0"/>
                <a:ea typeface="楷体" pitchFamily="49" charset="-122"/>
                <a:cs typeface="Times New Roman" pitchFamily="18" charset="0"/>
              </a:rPr>
              <a:t>个结点的</a:t>
            </a:r>
            <a:r>
              <a:rPr lang="en-US" altLang="en-US" sz="2400" dirty="0" smtClean="0">
                <a:latin typeface="Times New Roman" pitchFamily="18" charset="0"/>
                <a:ea typeface="楷体" pitchFamily="49" charset="-122"/>
                <a:cs typeface="Times New Roman" pitchFamily="18" charset="0"/>
              </a:rPr>
              <a:t>AVL</a:t>
            </a:r>
            <a:r>
              <a:rPr lang="zh-CN" altLang="en-US" sz="2400" dirty="0" smtClean="0">
                <a:latin typeface="Times New Roman" pitchFamily="18" charset="0"/>
                <a:ea typeface="楷体" pitchFamily="49" charset="-122"/>
                <a:cs typeface="Times New Roman" pitchFamily="18" charset="0"/>
              </a:rPr>
              <a:t>树，其深度最大值为</a:t>
            </a:r>
            <a:r>
              <a:rPr lang="en-US" altLang="en-US" sz="2400" dirty="0" smtClean="0">
                <a:latin typeface="Times New Roman" pitchFamily="18" charset="0"/>
                <a:ea typeface="楷体" pitchFamily="49" charset="-122"/>
                <a:cs typeface="Times New Roman" pitchFamily="18" charset="0"/>
              </a:rPr>
              <a:t>1.44log(n)</a:t>
            </a:r>
            <a:r>
              <a:rPr lang="zh-CN" altLang="en-US" sz="2400" dirty="0" smtClean="0">
                <a:latin typeface="Times New Roman" pitchFamily="18" charset="0"/>
                <a:ea typeface="楷体" pitchFamily="49" charset="-122"/>
                <a:cs typeface="Times New Roman" pitchFamily="18" charset="0"/>
              </a:rPr>
              <a:t>，而通常情况接近于</a:t>
            </a:r>
            <a:r>
              <a:rPr lang="en-US" altLang="en-US" sz="2400" dirty="0" smtClean="0">
                <a:latin typeface="Times New Roman" pitchFamily="18" charset="0"/>
                <a:ea typeface="楷体" pitchFamily="49" charset="-122"/>
                <a:cs typeface="Times New Roman" pitchFamily="18" charset="0"/>
              </a:rPr>
              <a:t>log(n)</a:t>
            </a:r>
            <a:r>
              <a:rPr lang="zh-CN" altLang="en-US" sz="2400" dirty="0" smtClean="0">
                <a:latin typeface="Times New Roman" pitchFamily="18" charset="0"/>
                <a:ea typeface="楷体" pitchFamily="49" charset="-122"/>
                <a:cs typeface="Times New Roman" pitchFamily="18" charset="0"/>
              </a:rPr>
              <a:t>。</a:t>
            </a:r>
            <a:endParaRPr lang="en-US" altLang="zh-CN" sz="2400" dirty="0" smtClean="0">
              <a:latin typeface="Times New Roman" pitchFamily="18" charset="0"/>
              <a:ea typeface="楷体" pitchFamily="49" charset="-122"/>
              <a:cs typeface="Times New Roman" pitchFamily="18" charset="0"/>
            </a:endParaRPr>
          </a:p>
          <a:p>
            <a:pPr fontAlgn="base">
              <a:lnSpc>
                <a:spcPct val="130000"/>
              </a:lnSpc>
              <a:spcBef>
                <a:spcPts val="600"/>
              </a:spcBef>
              <a:spcAft>
                <a:spcPct val="0"/>
              </a:spcAft>
              <a:buFont typeface="Arial" pitchFamily="34" charset="0"/>
              <a:buChar char="•"/>
            </a:pPr>
            <a:r>
              <a:rPr lang="zh-CN" altLang="en-US" sz="2400" dirty="0" smtClean="0">
                <a:latin typeface="Times New Roman" pitchFamily="18" charset="0"/>
                <a:ea typeface="楷体" pitchFamily="49" charset="-122"/>
                <a:cs typeface="Times New Roman" pitchFamily="18" charset="0"/>
              </a:rPr>
              <a:t>平衡二叉树查找的平均时间复杂度为</a:t>
            </a:r>
            <a:r>
              <a:rPr lang="en-US" sz="2400" dirty="0" smtClean="0">
                <a:latin typeface="Times New Roman" pitchFamily="18" charset="0"/>
                <a:ea typeface="楷体" pitchFamily="49" charset="-122"/>
                <a:cs typeface="Times New Roman" pitchFamily="18" charset="0"/>
              </a:rPr>
              <a:t>O(log</a:t>
            </a:r>
            <a:r>
              <a:rPr lang="en-US" sz="2400" baseline="-25000" dirty="0" smtClean="0">
                <a:latin typeface="Times New Roman" pitchFamily="18" charset="0"/>
                <a:ea typeface="楷体" pitchFamily="49" charset="-122"/>
                <a:cs typeface="Times New Roman" pitchFamily="18" charset="0"/>
              </a:rPr>
              <a:t>2</a:t>
            </a:r>
            <a:r>
              <a:rPr lang="en-US" sz="2400" dirty="0" smtClean="0">
                <a:latin typeface="Times New Roman" pitchFamily="18" charset="0"/>
                <a:ea typeface="楷体" pitchFamily="49" charset="-122"/>
                <a:cs typeface="Times New Roman" pitchFamily="18" charset="0"/>
              </a:rPr>
              <a:t>n)</a:t>
            </a:r>
            <a:r>
              <a:rPr lang="zh-CN" altLang="en-US" sz="2400" dirty="0" smtClean="0">
                <a:latin typeface="Times New Roman" pitchFamily="18" charset="0"/>
                <a:ea typeface="楷体" pitchFamily="49" charset="-122"/>
                <a:cs typeface="Times New Roman" pitchFamily="18" charset="0"/>
              </a:rPr>
              <a:t>。</a:t>
            </a:r>
          </a:p>
          <a:p>
            <a:pPr lvl="0" fontAlgn="base">
              <a:lnSpc>
                <a:spcPct val="130000"/>
              </a:lnSpc>
              <a:spcBef>
                <a:spcPts val="600"/>
              </a:spcBef>
              <a:spcAft>
                <a:spcPct val="0"/>
              </a:spcAft>
            </a:pPr>
            <a:endParaRPr lang="zh-CN" altLang="en-US" sz="2400" dirty="0" smtClean="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xmlns="" val="37804693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5.6.2 </a:t>
            </a:r>
            <a:r>
              <a:rPr lang="zh-CN" altLang="zh-CN" b="1" dirty="0"/>
              <a:t>平衡化</a:t>
            </a:r>
            <a:r>
              <a:rPr lang="zh-CN" altLang="zh-CN" b="1" dirty="0" smtClean="0"/>
              <a:t>旋转</a:t>
            </a:r>
            <a:endParaRPr lang="zh-CN" altLang="en-US" dirty="0"/>
          </a:p>
        </p:txBody>
      </p:sp>
      <p:sp>
        <p:nvSpPr>
          <p:cNvPr id="3" name="内容占位符 2"/>
          <p:cNvSpPr>
            <a:spLocks noGrp="1"/>
          </p:cNvSpPr>
          <p:nvPr>
            <p:ph idx="1"/>
          </p:nvPr>
        </p:nvSpPr>
        <p:spPr>
          <a:xfrm>
            <a:off x="827584" y="1628801"/>
            <a:ext cx="7520940" cy="3014646"/>
          </a:xfrm>
        </p:spPr>
        <p:txBody>
          <a:bodyPr/>
          <a:lstStyle/>
          <a:p>
            <a:pPr>
              <a:buFont typeface="Arial" panose="020B0604020202020204" pitchFamily="34" charset="0"/>
              <a:buChar char="•"/>
            </a:pPr>
            <a:r>
              <a:rPr lang="zh-CN" altLang="zh-CN" b="0" dirty="0"/>
              <a:t>一般来说，结点的</a:t>
            </a:r>
            <a:r>
              <a:rPr lang="zh-CN" altLang="zh-CN" b="0" dirty="0">
                <a:solidFill>
                  <a:srgbClr val="FF0000"/>
                </a:solidFill>
              </a:rPr>
              <a:t>插入和删除操作可能会影响到平衡二叉树的平衡性</a:t>
            </a:r>
            <a:r>
              <a:rPr lang="zh-CN" altLang="zh-CN" b="0" dirty="0" smtClean="0"/>
              <a:t>。</a:t>
            </a:r>
            <a:endParaRPr lang="en-US" altLang="zh-CN" b="0" dirty="0" smtClean="0"/>
          </a:p>
          <a:p>
            <a:pPr>
              <a:buFont typeface="Arial" panose="020B0604020202020204" pitchFamily="34" charset="0"/>
              <a:buChar char="•"/>
            </a:pPr>
            <a:r>
              <a:rPr lang="zh-CN" altLang="zh-CN" b="0" dirty="0" smtClean="0"/>
              <a:t>通过</a:t>
            </a:r>
            <a:r>
              <a:rPr lang="zh-CN" altLang="zh-CN" b="0" dirty="0"/>
              <a:t>对树进行简单的修改来保持树的平衡性，称其为</a:t>
            </a:r>
            <a:r>
              <a:rPr lang="zh-CN" altLang="zh-CN" b="0" dirty="0">
                <a:solidFill>
                  <a:srgbClr val="FF0000"/>
                </a:solidFill>
              </a:rPr>
              <a:t>平衡化旋转</a:t>
            </a:r>
            <a:r>
              <a:rPr lang="zh-CN" altLang="zh-CN" b="0" dirty="0" smtClean="0"/>
              <a:t>。</a:t>
            </a:r>
            <a:endParaRPr lang="en-US" altLang="zh-CN" b="0" dirty="0" smtClean="0"/>
          </a:p>
          <a:p>
            <a:pPr>
              <a:buFont typeface="Arial" panose="020B0604020202020204" pitchFamily="34" charset="0"/>
              <a:buChar char="•"/>
            </a:pPr>
            <a:r>
              <a:rPr lang="zh-CN" altLang="zh-CN" b="0" dirty="0" smtClean="0">
                <a:solidFill>
                  <a:srgbClr val="FF0000"/>
                </a:solidFill>
              </a:rPr>
              <a:t>平衡</a:t>
            </a:r>
            <a:r>
              <a:rPr lang="zh-CN" altLang="zh-CN" b="0" dirty="0">
                <a:solidFill>
                  <a:srgbClr val="FF0000"/>
                </a:solidFill>
              </a:rPr>
              <a:t>化旋转是从离插入或删除结点位置最近的失衡结点的位置开始调整</a:t>
            </a:r>
            <a:r>
              <a:rPr lang="zh-CN" altLang="zh-CN" b="0" dirty="0"/>
              <a:t>。</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xmlns="" val="0"/>
              </a:ext>
            </a:extLst>
          </a:blip>
          <a:stretch>
            <a:fillRect/>
          </a:stretch>
        </p:blipFill>
        <p:spPr>
          <a:xfrm>
            <a:off x="8143900" y="357166"/>
            <a:ext cx="444500" cy="444500"/>
          </a:xfrm>
          <a:prstGeom prst="rect">
            <a:avLst/>
          </a:prstGeom>
        </p:spPr>
      </p:pic>
    </p:spTree>
    <p:extLst>
      <p:ext uri="{BB962C8B-B14F-4D97-AF65-F5344CB8AC3E}">
        <p14:creationId xmlns:p14="http://schemas.microsoft.com/office/powerpoint/2010/main" xmlns="" val="22465612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908720"/>
            <a:ext cx="8429684" cy="5520676"/>
          </a:xfrm>
        </p:spPr>
        <p:txBody>
          <a:bodyPr>
            <a:normAutofit fontScale="92500" lnSpcReduction="10000"/>
          </a:bodyPr>
          <a:lstStyle/>
          <a:p>
            <a:r>
              <a:rPr lang="en-US" altLang="zh-CN" b="0" dirty="0" smtClean="0"/>
              <a:t>	</a:t>
            </a:r>
            <a:r>
              <a:rPr lang="zh-CN" altLang="zh-CN" b="0" dirty="0" smtClean="0"/>
              <a:t>一般</a:t>
            </a:r>
            <a:r>
              <a:rPr lang="zh-CN" altLang="zh-CN" b="0" dirty="0"/>
              <a:t>情况下，假设由于在平衡二叉树上插入结点而</a:t>
            </a:r>
            <a:r>
              <a:rPr lang="zh-CN" altLang="zh-CN" b="0" dirty="0">
                <a:solidFill>
                  <a:srgbClr val="FF0000"/>
                </a:solidFill>
              </a:rPr>
              <a:t>失去平衡的最小子树的根结点的指针为</a:t>
            </a:r>
            <a:r>
              <a:rPr lang="en-US" altLang="zh-CN" b="0" dirty="0" smtClean="0">
                <a:solidFill>
                  <a:srgbClr val="FF0000"/>
                </a:solidFill>
              </a:rPr>
              <a:t>A</a:t>
            </a:r>
            <a:r>
              <a:rPr lang="en-US" altLang="zh-CN" b="0" dirty="0" smtClean="0"/>
              <a:t>(</a:t>
            </a:r>
            <a:r>
              <a:rPr lang="zh-CN" altLang="zh-CN" b="0" dirty="0" smtClean="0"/>
              <a:t>即</a:t>
            </a:r>
            <a:r>
              <a:rPr lang="en-US" altLang="zh-CN" b="0" dirty="0"/>
              <a:t>A</a:t>
            </a:r>
            <a:r>
              <a:rPr lang="zh-CN" altLang="zh-CN" b="0" dirty="0"/>
              <a:t>是离插入结点位置最近，且平衡因子绝对值超过</a:t>
            </a:r>
            <a:r>
              <a:rPr lang="en-US" altLang="zh-CN" b="0" dirty="0"/>
              <a:t>1</a:t>
            </a:r>
            <a:r>
              <a:rPr lang="zh-CN" altLang="zh-CN" b="0" dirty="0"/>
              <a:t>的祖先</a:t>
            </a:r>
            <a:r>
              <a:rPr lang="zh-CN" altLang="zh-CN" b="0" dirty="0" smtClean="0"/>
              <a:t>结点</a:t>
            </a:r>
            <a:r>
              <a:rPr lang="en-US" altLang="zh-CN" b="0" dirty="0" smtClean="0"/>
              <a:t>)</a:t>
            </a:r>
            <a:r>
              <a:rPr lang="zh-CN" altLang="zh-CN" b="0" dirty="0" smtClean="0"/>
              <a:t>，</a:t>
            </a:r>
            <a:r>
              <a:rPr lang="zh-CN" altLang="zh-CN" b="0" dirty="0"/>
              <a:t>通常不平衡的状态有两种</a:t>
            </a:r>
            <a:r>
              <a:rPr lang="zh-CN" altLang="zh-CN" b="0" dirty="0" smtClean="0"/>
              <a:t>：</a:t>
            </a:r>
            <a:endParaRPr lang="en-US" altLang="zh-CN" b="0" dirty="0" smtClean="0"/>
          </a:p>
          <a:p>
            <a:r>
              <a:rPr lang="en-US" altLang="zh-CN" b="0" dirty="0" smtClean="0"/>
              <a:t>		</a:t>
            </a:r>
            <a:r>
              <a:rPr lang="zh-CN" altLang="zh-CN" b="0" dirty="0" smtClean="0"/>
              <a:t>①</a:t>
            </a:r>
            <a:r>
              <a:rPr lang="zh-CN" altLang="zh-CN" b="0" dirty="0">
                <a:solidFill>
                  <a:srgbClr val="FF0000"/>
                </a:solidFill>
              </a:rPr>
              <a:t>左高</a:t>
            </a:r>
            <a:r>
              <a:rPr lang="zh-CN" altLang="zh-CN" b="0" dirty="0"/>
              <a:t>：左子树左高和右子树左高</a:t>
            </a:r>
            <a:r>
              <a:rPr lang="zh-CN" altLang="zh-CN" b="0" dirty="0" smtClean="0"/>
              <a:t>；</a:t>
            </a:r>
            <a:endParaRPr lang="en-US" altLang="zh-CN" b="0" dirty="0" smtClean="0"/>
          </a:p>
          <a:p>
            <a:r>
              <a:rPr lang="en-US" altLang="zh-CN" b="0" dirty="0" smtClean="0"/>
              <a:t>		</a:t>
            </a:r>
            <a:r>
              <a:rPr lang="zh-CN" altLang="zh-CN" b="0" dirty="0" smtClean="0"/>
              <a:t>②</a:t>
            </a:r>
            <a:r>
              <a:rPr lang="zh-CN" altLang="zh-CN" b="0" dirty="0">
                <a:solidFill>
                  <a:srgbClr val="FF0000"/>
                </a:solidFill>
              </a:rPr>
              <a:t>右高</a:t>
            </a:r>
            <a:r>
              <a:rPr lang="zh-CN" altLang="zh-CN" b="0" dirty="0"/>
              <a:t>：左子树右高和右子树右</a:t>
            </a:r>
            <a:r>
              <a:rPr lang="zh-CN" altLang="zh-CN" b="0" dirty="0" smtClean="0"/>
              <a:t>高</a:t>
            </a:r>
            <a:r>
              <a:rPr lang="zh-CN" altLang="en-US" b="0" dirty="0" smtClean="0"/>
              <a:t>。</a:t>
            </a:r>
            <a:endParaRPr lang="en-US" altLang="zh-CN" b="0" dirty="0" smtClean="0"/>
          </a:p>
          <a:p>
            <a:r>
              <a:rPr lang="en-US" altLang="zh-CN" dirty="0"/>
              <a:t>	</a:t>
            </a:r>
            <a:r>
              <a:rPr lang="zh-CN" altLang="zh-CN" dirty="0" smtClean="0"/>
              <a:t>不平衡</a:t>
            </a:r>
            <a:r>
              <a:rPr lang="zh-CN" altLang="zh-CN" dirty="0"/>
              <a:t>可能出现在下面</a:t>
            </a:r>
            <a:r>
              <a:rPr lang="zh-CN" altLang="zh-CN" dirty="0">
                <a:solidFill>
                  <a:srgbClr val="FF0000"/>
                </a:solidFill>
              </a:rPr>
              <a:t>四种情况：</a:t>
            </a:r>
          </a:p>
          <a:p>
            <a:r>
              <a:rPr lang="en-US" altLang="zh-CN" b="0" dirty="0"/>
              <a:t>	</a:t>
            </a:r>
            <a:r>
              <a:rPr lang="en-US" altLang="zh-CN" b="0" dirty="0" smtClean="0"/>
              <a:t>(1) </a:t>
            </a:r>
            <a:r>
              <a:rPr lang="zh-CN" altLang="zh-CN" b="0" dirty="0"/>
              <a:t>在</a:t>
            </a:r>
            <a:r>
              <a:rPr lang="en-US" altLang="zh-CN" b="0" dirty="0"/>
              <a:t>A</a:t>
            </a:r>
            <a:r>
              <a:rPr lang="zh-CN" altLang="zh-CN" b="0" dirty="0"/>
              <a:t>的左孩子的左子树上插入结点；</a:t>
            </a:r>
          </a:p>
          <a:p>
            <a:r>
              <a:rPr lang="en-US" altLang="zh-CN" b="0" dirty="0"/>
              <a:t>	</a:t>
            </a:r>
            <a:r>
              <a:rPr lang="en-US" altLang="zh-CN" b="0" dirty="0" smtClean="0"/>
              <a:t>(2) </a:t>
            </a:r>
            <a:r>
              <a:rPr lang="zh-CN" altLang="zh-CN" b="0" dirty="0"/>
              <a:t>在</a:t>
            </a:r>
            <a:r>
              <a:rPr lang="en-US" altLang="zh-CN" b="0" dirty="0"/>
              <a:t>A</a:t>
            </a:r>
            <a:r>
              <a:rPr lang="zh-CN" altLang="zh-CN" b="0" dirty="0"/>
              <a:t>的右孩子的右子树上插入结点；</a:t>
            </a:r>
          </a:p>
          <a:p>
            <a:r>
              <a:rPr lang="en-US" altLang="zh-CN" b="0" dirty="0"/>
              <a:t>	</a:t>
            </a:r>
            <a:r>
              <a:rPr lang="en-US" altLang="zh-CN" b="0" dirty="0" smtClean="0"/>
              <a:t>(3) </a:t>
            </a:r>
            <a:r>
              <a:rPr lang="zh-CN" altLang="zh-CN" b="0" dirty="0"/>
              <a:t>在</a:t>
            </a:r>
            <a:r>
              <a:rPr lang="en-US" altLang="zh-CN" b="0" dirty="0"/>
              <a:t>A</a:t>
            </a:r>
            <a:r>
              <a:rPr lang="zh-CN" altLang="zh-CN" b="0" dirty="0"/>
              <a:t>的左孩子的右子树上插入结点；</a:t>
            </a:r>
          </a:p>
          <a:p>
            <a:r>
              <a:rPr lang="en-US" altLang="zh-CN" b="0" dirty="0"/>
              <a:t>	</a:t>
            </a:r>
            <a:r>
              <a:rPr lang="en-US" altLang="zh-CN" b="0" dirty="0" smtClean="0"/>
              <a:t>(4) </a:t>
            </a:r>
            <a:r>
              <a:rPr lang="zh-CN" altLang="zh-CN" b="0" dirty="0"/>
              <a:t>在</a:t>
            </a:r>
            <a:r>
              <a:rPr lang="en-US" altLang="zh-CN" b="0" dirty="0"/>
              <a:t>A</a:t>
            </a:r>
            <a:r>
              <a:rPr lang="zh-CN" altLang="zh-CN" b="0" dirty="0"/>
              <a:t>的右孩子的左子树上插入结点。</a:t>
            </a:r>
          </a:p>
          <a:p>
            <a:r>
              <a:rPr lang="en-US" altLang="zh-CN" b="0" dirty="0"/>
              <a:t>	</a:t>
            </a:r>
            <a:r>
              <a:rPr lang="zh-CN" altLang="zh-CN" b="0" dirty="0"/>
              <a:t>其中</a:t>
            </a:r>
            <a:r>
              <a:rPr lang="zh-CN" altLang="zh-CN" b="0" dirty="0" smtClean="0"/>
              <a:t>，</a:t>
            </a:r>
            <a:r>
              <a:rPr lang="en-US" altLang="zh-CN" b="0" dirty="0" smtClean="0"/>
              <a:t>(1)</a:t>
            </a:r>
            <a:r>
              <a:rPr lang="zh-CN" altLang="zh-CN" b="0" dirty="0" smtClean="0"/>
              <a:t>和</a:t>
            </a:r>
            <a:r>
              <a:rPr lang="en-US" altLang="zh-CN" b="0" dirty="0" smtClean="0"/>
              <a:t>(4)</a:t>
            </a:r>
            <a:r>
              <a:rPr lang="zh-CN" altLang="zh-CN" b="0" dirty="0" smtClean="0"/>
              <a:t>为</a:t>
            </a:r>
            <a:r>
              <a:rPr lang="zh-CN" altLang="zh-CN" b="0" dirty="0"/>
              <a:t>左高情况</a:t>
            </a:r>
            <a:r>
              <a:rPr lang="zh-CN" altLang="zh-CN" b="0" dirty="0" smtClean="0"/>
              <a:t>，</a:t>
            </a:r>
            <a:r>
              <a:rPr lang="en-US" altLang="zh-CN" b="0" dirty="0" smtClean="0"/>
              <a:t>(2)</a:t>
            </a:r>
            <a:r>
              <a:rPr lang="zh-CN" altLang="zh-CN" b="0" dirty="0" smtClean="0"/>
              <a:t>和</a:t>
            </a:r>
            <a:r>
              <a:rPr lang="en-US" altLang="zh-CN" b="0" dirty="0" smtClean="0"/>
              <a:t>(3)</a:t>
            </a:r>
            <a:r>
              <a:rPr lang="zh-CN" altLang="zh-CN" b="0" dirty="0" smtClean="0"/>
              <a:t>为</a:t>
            </a:r>
            <a:r>
              <a:rPr lang="zh-CN" altLang="zh-CN" b="0" dirty="0"/>
              <a:t>右高情况。因此，相应的</a:t>
            </a:r>
            <a:r>
              <a:rPr lang="zh-CN" altLang="zh-CN" b="0" dirty="0">
                <a:solidFill>
                  <a:srgbClr val="FF0000"/>
                </a:solidFill>
              </a:rPr>
              <a:t>失去平衡后进行调整的规律可以归纳为下面四种情况。</a:t>
            </a:r>
          </a:p>
          <a:p>
            <a:endParaRPr lang="zh-CN" altLang="en-US" dirty="0"/>
          </a:p>
        </p:txBody>
      </p:sp>
    </p:spTree>
    <p:extLst>
      <p:ext uri="{BB962C8B-B14F-4D97-AF65-F5344CB8AC3E}">
        <p14:creationId xmlns:p14="http://schemas.microsoft.com/office/powerpoint/2010/main" xmlns="" val="26473066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99929"/>
          </a:xfrm>
        </p:spPr>
        <p:txBody>
          <a:bodyPr/>
          <a:lstStyle/>
          <a:p>
            <a:pPr marL="457200" indent="-457200">
              <a:buAutoNum type="arabicPeriod"/>
            </a:pPr>
            <a:r>
              <a:rPr lang="en-US" altLang="zh-CN" dirty="0" smtClean="0">
                <a:solidFill>
                  <a:srgbClr val="FF0000"/>
                </a:solidFill>
              </a:rPr>
              <a:t>LL</a:t>
            </a:r>
            <a:r>
              <a:rPr lang="zh-CN" altLang="zh-CN" dirty="0">
                <a:solidFill>
                  <a:srgbClr val="FF0000"/>
                </a:solidFill>
              </a:rPr>
              <a:t>型平衡</a:t>
            </a:r>
            <a:r>
              <a:rPr lang="zh-CN" altLang="zh-CN" dirty="0" smtClean="0">
                <a:solidFill>
                  <a:srgbClr val="FF0000"/>
                </a:solidFill>
              </a:rPr>
              <a:t>旋转法</a:t>
            </a:r>
            <a:endParaRPr lang="en-US" altLang="zh-CN" dirty="0" smtClean="0">
              <a:solidFill>
                <a:srgbClr val="FF0000"/>
              </a:solidFill>
            </a:endParaRPr>
          </a:p>
          <a:p>
            <a:pPr>
              <a:buFont typeface="Arial" panose="020B0604020202020204" pitchFamily="34" charset="0"/>
              <a:buChar char="•"/>
            </a:pPr>
            <a:r>
              <a:rPr lang="en-US" altLang="zh-CN" b="0" dirty="0"/>
              <a:t>LL</a:t>
            </a:r>
            <a:r>
              <a:rPr lang="zh-CN" altLang="zh-CN" b="0" dirty="0"/>
              <a:t>型是左子树左高的情况，这种情况是由于在结点</a:t>
            </a:r>
            <a:r>
              <a:rPr lang="en-US" altLang="zh-CN" b="0" dirty="0"/>
              <a:t>A</a:t>
            </a:r>
            <a:r>
              <a:rPr lang="zh-CN" altLang="zh-CN" b="0" dirty="0"/>
              <a:t>的左孩子的左子树上插入结点，结点</a:t>
            </a:r>
            <a:r>
              <a:rPr lang="en-US" altLang="zh-CN" b="0" dirty="0"/>
              <a:t>A</a:t>
            </a:r>
            <a:r>
              <a:rPr lang="zh-CN" altLang="zh-CN" b="0" dirty="0"/>
              <a:t>的平衡因子由</a:t>
            </a:r>
            <a:r>
              <a:rPr lang="en-US" altLang="zh-CN" b="0" dirty="0"/>
              <a:t>1</a:t>
            </a:r>
            <a:r>
              <a:rPr lang="zh-CN" altLang="zh-CN" b="0" dirty="0"/>
              <a:t>增至</a:t>
            </a:r>
            <a:r>
              <a:rPr lang="en-US" altLang="zh-CN" b="0" dirty="0"/>
              <a:t>2</a:t>
            </a:r>
            <a:r>
              <a:rPr lang="zh-CN" altLang="zh-CN" b="0" dirty="0"/>
              <a:t>从而使得以结点</a:t>
            </a:r>
            <a:r>
              <a:rPr lang="en-US" altLang="zh-CN" b="0" dirty="0"/>
              <a:t>A</a:t>
            </a:r>
            <a:r>
              <a:rPr lang="zh-CN" altLang="zh-CN" b="0" dirty="0"/>
              <a:t>为根的子树失去平衡</a:t>
            </a:r>
            <a:r>
              <a:rPr lang="zh-CN" altLang="zh-CN" b="0" dirty="0" smtClean="0"/>
              <a:t>。</a:t>
            </a:r>
            <a:endParaRPr lang="en-US" altLang="zh-CN" b="0" dirty="0" smtClean="0"/>
          </a:p>
          <a:p>
            <a:pPr>
              <a:buFont typeface="Arial" panose="020B0604020202020204" pitchFamily="34" charset="0"/>
              <a:buChar char="•"/>
            </a:pPr>
            <a:r>
              <a:rPr lang="zh-CN" altLang="zh-CN" b="0" dirty="0"/>
              <a:t>此种情况下平衡化旋转的</a:t>
            </a:r>
            <a:r>
              <a:rPr lang="zh-CN" altLang="zh-CN" dirty="0">
                <a:solidFill>
                  <a:srgbClr val="FF0000"/>
                </a:solidFill>
              </a:rPr>
              <a:t>方法是进行一次顺时针旋转</a:t>
            </a:r>
            <a:r>
              <a:rPr lang="zh-CN" altLang="zh-CN" dirty="0" smtClean="0">
                <a:solidFill>
                  <a:srgbClr val="FF0000"/>
                </a:solidFill>
              </a:rPr>
              <a:t>操作</a:t>
            </a:r>
            <a:r>
              <a:rPr lang="zh-CN" altLang="en-US" dirty="0" smtClean="0">
                <a:solidFill>
                  <a:srgbClr val="FF0000"/>
                </a:solidFill>
              </a:rPr>
              <a:t>。</a:t>
            </a:r>
            <a:r>
              <a:rPr lang="zh-CN" altLang="zh-CN" b="0" dirty="0" smtClean="0"/>
              <a:t>即将</a:t>
            </a:r>
            <a:r>
              <a:rPr lang="en-US" altLang="zh-CN" b="0" dirty="0"/>
              <a:t>A</a:t>
            </a:r>
            <a:r>
              <a:rPr lang="zh-CN" altLang="zh-CN" b="0" dirty="0"/>
              <a:t>的左孩子</a:t>
            </a:r>
            <a:r>
              <a:rPr lang="en-US" altLang="zh-CN" b="0" dirty="0"/>
              <a:t>B</a:t>
            </a:r>
            <a:r>
              <a:rPr lang="zh-CN" altLang="zh-CN" b="0" dirty="0"/>
              <a:t>向右上旋转代替</a:t>
            </a:r>
            <a:r>
              <a:rPr lang="en-US" altLang="zh-CN" b="0" dirty="0"/>
              <a:t>A</a:t>
            </a:r>
            <a:r>
              <a:rPr lang="zh-CN" altLang="zh-CN" b="0" dirty="0"/>
              <a:t>作为根结点，</a:t>
            </a:r>
            <a:r>
              <a:rPr lang="en-US" altLang="zh-CN" b="0" dirty="0"/>
              <a:t>A</a:t>
            </a:r>
            <a:r>
              <a:rPr lang="zh-CN" altLang="zh-CN" b="0" dirty="0"/>
              <a:t>向右下旋转成为</a:t>
            </a:r>
            <a:r>
              <a:rPr lang="en-US" altLang="zh-CN" b="0" dirty="0"/>
              <a:t>B</a:t>
            </a:r>
            <a:r>
              <a:rPr lang="zh-CN" altLang="zh-CN" b="0" dirty="0"/>
              <a:t>的右子树的根结点，而原来</a:t>
            </a:r>
            <a:r>
              <a:rPr lang="en-US" altLang="zh-CN" b="0" dirty="0"/>
              <a:t>B</a:t>
            </a:r>
            <a:r>
              <a:rPr lang="zh-CN" altLang="zh-CN" b="0" dirty="0"/>
              <a:t>的右子树则变成</a:t>
            </a:r>
            <a:r>
              <a:rPr lang="en-US" altLang="zh-CN" b="0" dirty="0"/>
              <a:t>A</a:t>
            </a:r>
            <a:r>
              <a:rPr lang="zh-CN" altLang="zh-CN" b="0" dirty="0"/>
              <a:t>的左子树，如图</a:t>
            </a:r>
            <a:r>
              <a:rPr lang="en-US" altLang="zh-CN" b="0" dirty="0"/>
              <a:t>5-34</a:t>
            </a:r>
            <a:r>
              <a:rPr lang="zh-CN" altLang="zh-CN" b="0" dirty="0"/>
              <a:t>所示</a:t>
            </a:r>
            <a:r>
              <a:rPr lang="zh-CN" altLang="zh-CN" b="0" dirty="0" smtClean="0"/>
              <a:t>。</a:t>
            </a:r>
            <a:endParaRPr lang="en-US" altLang="zh-CN" b="0" dirty="0" smtClean="0"/>
          </a:p>
        </p:txBody>
      </p:sp>
    </p:spTree>
    <p:extLst>
      <p:ext uri="{BB962C8B-B14F-4D97-AF65-F5344CB8AC3E}">
        <p14:creationId xmlns:p14="http://schemas.microsoft.com/office/powerpoint/2010/main" xmlns="" val="11035490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1196752"/>
            <a:ext cx="7623838" cy="42388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73490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920880" cy="3579849"/>
          </a:xfrm>
        </p:spPr>
        <p:txBody>
          <a:bodyPr>
            <a:normAutofit lnSpcReduction="10000"/>
          </a:bodyPr>
          <a:lstStyle/>
          <a:p>
            <a:r>
              <a:rPr lang="en-US" altLang="zh-CN" dirty="0"/>
              <a:t>2. </a:t>
            </a:r>
            <a:r>
              <a:rPr lang="en-US" altLang="zh-CN" dirty="0">
                <a:solidFill>
                  <a:srgbClr val="FF0000"/>
                </a:solidFill>
              </a:rPr>
              <a:t>RR</a:t>
            </a:r>
            <a:r>
              <a:rPr lang="zh-CN" altLang="zh-CN" dirty="0">
                <a:solidFill>
                  <a:srgbClr val="FF0000"/>
                </a:solidFill>
              </a:rPr>
              <a:t>型平衡旋转法</a:t>
            </a:r>
          </a:p>
          <a:p>
            <a:pPr>
              <a:buFont typeface="Arial" panose="020B0604020202020204" pitchFamily="34" charset="0"/>
              <a:buChar char="•"/>
            </a:pPr>
            <a:r>
              <a:rPr lang="zh-CN" altLang="zh-CN" b="0" dirty="0" smtClean="0"/>
              <a:t>在</a:t>
            </a:r>
            <a:r>
              <a:rPr lang="zh-CN" altLang="zh-CN" b="0" dirty="0"/>
              <a:t>结点</a:t>
            </a:r>
            <a:r>
              <a:rPr lang="en-US" altLang="zh-CN" b="0" dirty="0"/>
              <a:t>A</a:t>
            </a:r>
            <a:r>
              <a:rPr lang="zh-CN" altLang="zh-CN" b="0" dirty="0"/>
              <a:t>的右孩子的右子树上插入结点，结点</a:t>
            </a:r>
            <a:r>
              <a:rPr lang="en-US" altLang="zh-CN" b="0" dirty="0"/>
              <a:t>A</a:t>
            </a:r>
            <a:r>
              <a:rPr lang="zh-CN" altLang="zh-CN" b="0" dirty="0"/>
              <a:t>的平衡因子由</a:t>
            </a:r>
            <a:r>
              <a:rPr lang="en-US" altLang="zh-CN" b="0" dirty="0"/>
              <a:t>-1</a:t>
            </a:r>
            <a:r>
              <a:rPr lang="zh-CN" altLang="zh-CN" b="0" dirty="0"/>
              <a:t>减至</a:t>
            </a:r>
            <a:r>
              <a:rPr lang="en-US" altLang="zh-CN" b="0" dirty="0"/>
              <a:t>-2</a:t>
            </a:r>
            <a:r>
              <a:rPr lang="zh-CN" altLang="zh-CN" b="0" dirty="0"/>
              <a:t>，致使结点</a:t>
            </a:r>
            <a:r>
              <a:rPr lang="en-US" altLang="zh-CN" b="0" dirty="0"/>
              <a:t>A</a:t>
            </a:r>
            <a:r>
              <a:rPr lang="zh-CN" altLang="zh-CN" b="0" dirty="0"/>
              <a:t>失去平衡，因此</a:t>
            </a:r>
            <a:r>
              <a:rPr lang="en-US" altLang="zh-CN" b="0" dirty="0"/>
              <a:t>RR</a:t>
            </a:r>
            <a:r>
              <a:rPr lang="zh-CN" altLang="zh-CN" b="0" dirty="0"/>
              <a:t>型属于右子树右高</a:t>
            </a:r>
            <a:r>
              <a:rPr lang="zh-CN" altLang="zh-CN" b="0" dirty="0" smtClean="0"/>
              <a:t>。</a:t>
            </a:r>
            <a:endParaRPr lang="en-US" altLang="zh-CN" b="0" dirty="0" smtClean="0"/>
          </a:p>
          <a:p>
            <a:pPr>
              <a:buFont typeface="Arial" panose="020B0604020202020204" pitchFamily="34" charset="0"/>
              <a:buChar char="•"/>
            </a:pPr>
            <a:r>
              <a:rPr lang="zh-CN" altLang="zh-CN" b="0" dirty="0" smtClean="0"/>
              <a:t>此时</a:t>
            </a:r>
            <a:r>
              <a:rPr lang="en-US" altLang="zh-CN" b="0" dirty="0" smtClean="0"/>
              <a:t>RR</a:t>
            </a:r>
            <a:r>
              <a:rPr lang="zh-CN" altLang="zh-CN" b="0" dirty="0" smtClean="0"/>
              <a:t>平衡</a:t>
            </a:r>
            <a:r>
              <a:rPr lang="zh-CN" altLang="zh-CN" b="0" dirty="0"/>
              <a:t>化旋转的</a:t>
            </a:r>
            <a:r>
              <a:rPr lang="zh-CN" altLang="zh-CN" dirty="0">
                <a:solidFill>
                  <a:srgbClr val="FF0000"/>
                </a:solidFill>
              </a:rPr>
              <a:t>方法是进行一次逆时针旋转</a:t>
            </a:r>
            <a:r>
              <a:rPr lang="zh-CN" altLang="zh-CN" dirty="0" smtClean="0">
                <a:solidFill>
                  <a:srgbClr val="FF0000"/>
                </a:solidFill>
              </a:rPr>
              <a:t>操作</a:t>
            </a:r>
            <a:r>
              <a:rPr lang="zh-CN" altLang="en-US" dirty="0" smtClean="0">
                <a:solidFill>
                  <a:srgbClr val="FF0000"/>
                </a:solidFill>
              </a:rPr>
              <a:t>。</a:t>
            </a:r>
            <a:r>
              <a:rPr lang="zh-CN" altLang="zh-CN" b="0" dirty="0" smtClean="0"/>
              <a:t>即将</a:t>
            </a:r>
            <a:r>
              <a:rPr lang="en-US" altLang="zh-CN" b="0" dirty="0"/>
              <a:t>A</a:t>
            </a:r>
            <a:r>
              <a:rPr lang="zh-CN" altLang="zh-CN" b="0" dirty="0"/>
              <a:t>的右孩子</a:t>
            </a:r>
            <a:r>
              <a:rPr lang="en-US" altLang="zh-CN" b="0" dirty="0"/>
              <a:t>B</a:t>
            </a:r>
            <a:r>
              <a:rPr lang="zh-CN" altLang="zh-CN" b="0" dirty="0"/>
              <a:t>向左上旋转代替</a:t>
            </a:r>
            <a:r>
              <a:rPr lang="en-US" altLang="zh-CN" b="0" dirty="0"/>
              <a:t>A</a:t>
            </a:r>
            <a:r>
              <a:rPr lang="zh-CN" altLang="zh-CN" b="0" dirty="0"/>
              <a:t>作为根结点，</a:t>
            </a:r>
            <a:r>
              <a:rPr lang="en-US" altLang="zh-CN" b="0" dirty="0"/>
              <a:t>A</a:t>
            </a:r>
            <a:r>
              <a:rPr lang="zh-CN" altLang="zh-CN" b="0" dirty="0"/>
              <a:t>向左下旋转成为</a:t>
            </a:r>
            <a:r>
              <a:rPr lang="en-US" altLang="zh-CN" b="0" dirty="0"/>
              <a:t>B</a:t>
            </a:r>
            <a:r>
              <a:rPr lang="zh-CN" altLang="zh-CN" b="0" dirty="0"/>
              <a:t>的左子树的根结点，而原来</a:t>
            </a:r>
            <a:r>
              <a:rPr lang="en-US" altLang="zh-CN" b="0" dirty="0"/>
              <a:t>B</a:t>
            </a:r>
            <a:r>
              <a:rPr lang="zh-CN" altLang="zh-CN" b="0" dirty="0"/>
              <a:t>的左子树则变成</a:t>
            </a:r>
            <a:r>
              <a:rPr lang="en-US" altLang="zh-CN" b="0" dirty="0"/>
              <a:t>A</a:t>
            </a:r>
            <a:r>
              <a:rPr lang="zh-CN" altLang="zh-CN" b="0" dirty="0"/>
              <a:t>的右子树，如图</a:t>
            </a:r>
            <a:r>
              <a:rPr lang="en-US" altLang="zh-CN" b="0" dirty="0"/>
              <a:t>5-35</a:t>
            </a:r>
            <a:r>
              <a:rPr lang="zh-CN" altLang="zh-CN" b="0" dirty="0"/>
              <a:t>所示。</a:t>
            </a:r>
            <a:endParaRPr lang="zh-CN" altLang="en-US" b="0" dirty="0"/>
          </a:p>
        </p:txBody>
      </p:sp>
    </p:spTree>
    <p:extLst>
      <p:ext uri="{BB962C8B-B14F-4D97-AF65-F5344CB8AC3E}">
        <p14:creationId xmlns:p14="http://schemas.microsoft.com/office/powerpoint/2010/main" xmlns="" val="173375668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1340768"/>
            <a:ext cx="7390655" cy="41764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757835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776864" cy="5112568"/>
          </a:xfrm>
        </p:spPr>
        <p:txBody>
          <a:bodyPr>
            <a:normAutofit/>
          </a:bodyPr>
          <a:lstStyle/>
          <a:p>
            <a:r>
              <a:rPr lang="en-US" altLang="zh-CN" dirty="0"/>
              <a:t>3. </a:t>
            </a:r>
            <a:r>
              <a:rPr lang="en-US" altLang="zh-CN" dirty="0">
                <a:solidFill>
                  <a:srgbClr val="FF0000"/>
                </a:solidFill>
              </a:rPr>
              <a:t>LR</a:t>
            </a:r>
            <a:r>
              <a:rPr lang="zh-CN" altLang="zh-CN" dirty="0">
                <a:solidFill>
                  <a:srgbClr val="FF0000"/>
                </a:solidFill>
              </a:rPr>
              <a:t>型平衡旋转法</a:t>
            </a:r>
          </a:p>
          <a:p>
            <a:pPr>
              <a:buFont typeface="Arial" panose="020B0604020202020204" pitchFamily="34" charset="0"/>
              <a:buChar char="•"/>
            </a:pPr>
            <a:r>
              <a:rPr lang="en-US" altLang="zh-CN" b="0" dirty="0" smtClean="0"/>
              <a:t>LR</a:t>
            </a:r>
            <a:r>
              <a:rPr lang="zh-CN" altLang="zh-CN" b="0" dirty="0"/>
              <a:t>型为左子树右高，这种情况是由于在结点</a:t>
            </a:r>
            <a:r>
              <a:rPr lang="en-US" altLang="zh-CN" b="0" dirty="0"/>
              <a:t>A</a:t>
            </a:r>
            <a:r>
              <a:rPr lang="zh-CN" altLang="zh-CN" b="0" dirty="0"/>
              <a:t>的左孩子的右子树上插入结点，使</a:t>
            </a:r>
            <a:r>
              <a:rPr lang="en-US" altLang="zh-CN" b="0" dirty="0"/>
              <a:t>A</a:t>
            </a:r>
            <a:r>
              <a:rPr lang="zh-CN" altLang="zh-CN" b="0" dirty="0"/>
              <a:t>的平衡因子由</a:t>
            </a:r>
            <a:r>
              <a:rPr lang="en-US" altLang="zh-CN" b="0" dirty="0"/>
              <a:t>1</a:t>
            </a:r>
            <a:r>
              <a:rPr lang="zh-CN" altLang="zh-CN" b="0" dirty="0"/>
              <a:t>增至</a:t>
            </a:r>
            <a:r>
              <a:rPr lang="en-US" altLang="zh-CN" b="0" dirty="0"/>
              <a:t>2</a:t>
            </a:r>
            <a:r>
              <a:rPr lang="zh-CN" altLang="zh-CN" b="0" dirty="0"/>
              <a:t>而使以结点</a:t>
            </a:r>
            <a:r>
              <a:rPr lang="en-US" altLang="zh-CN" b="0" dirty="0"/>
              <a:t>A</a:t>
            </a:r>
            <a:r>
              <a:rPr lang="zh-CN" altLang="zh-CN" b="0" dirty="0"/>
              <a:t>为根的子树失去平衡</a:t>
            </a:r>
            <a:r>
              <a:rPr lang="zh-CN" altLang="zh-CN" b="0" dirty="0" smtClean="0"/>
              <a:t>。</a:t>
            </a:r>
            <a:endParaRPr lang="en-US" altLang="zh-CN" b="0" dirty="0" smtClean="0"/>
          </a:p>
          <a:p>
            <a:pPr>
              <a:buFont typeface="Arial" panose="020B0604020202020204" pitchFamily="34" charset="0"/>
              <a:buChar char="•"/>
            </a:pPr>
            <a:r>
              <a:rPr lang="zh-CN" altLang="zh-CN" b="0" dirty="0"/>
              <a:t>设</a:t>
            </a:r>
            <a:r>
              <a:rPr lang="en-US" altLang="zh-CN" b="0" dirty="0"/>
              <a:t>B</a:t>
            </a:r>
            <a:r>
              <a:rPr lang="zh-CN" altLang="zh-CN" b="0" dirty="0"/>
              <a:t>为</a:t>
            </a:r>
            <a:r>
              <a:rPr lang="en-US" altLang="zh-CN" b="0" dirty="0"/>
              <a:t>A</a:t>
            </a:r>
            <a:r>
              <a:rPr lang="zh-CN" altLang="zh-CN" b="0" dirty="0"/>
              <a:t>的左孩子，</a:t>
            </a:r>
            <a:r>
              <a:rPr lang="en-US" altLang="zh-CN" b="0" dirty="0"/>
              <a:t>C</a:t>
            </a:r>
            <a:r>
              <a:rPr lang="zh-CN" altLang="zh-CN" b="0" dirty="0"/>
              <a:t>为</a:t>
            </a:r>
            <a:r>
              <a:rPr lang="en-US" altLang="zh-CN" b="0" dirty="0"/>
              <a:t>B</a:t>
            </a:r>
            <a:r>
              <a:rPr lang="zh-CN" altLang="zh-CN" b="0" dirty="0"/>
              <a:t>的右孩子</a:t>
            </a:r>
            <a:r>
              <a:rPr lang="zh-CN" altLang="zh-CN" b="0" dirty="0" smtClean="0"/>
              <a:t>。</a:t>
            </a:r>
            <a:endParaRPr lang="en-US" altLang="zh-CN" b="0" dirty="0" smtClean="0"/>
          </a:p>
          <a:p>
            <a:pPr>
              <a:buFont typeface="Arial" panose="020B0604020202020204" pitchFamily="34" charset="0"/>
              <a:buChar char="•"/>
            </a:pPr>
            <a:r>
              <a:rPr lang="zh-CN" altLang="zh-CN" b="0" dirty="0"/>
              <a:t>在插入结点前</a:t>
            </a:r>
            <a:r>
              <a:rPr lang="en-US" altLang="zh-CN" b="0" dirty="0"/>
              <a:t>C</a:t>
            </a:r>
            <a:r>
              <a:rPr lang="zh-CN" altLang="zh-CN" b="0" dirty="0"/>
              <a:t>的平衡因子只能是</a:t>
            </a:r>
            <a:r>
              <a:rPr lang="en-US" altLang="zh-CN" b="0" dirty="0"/>
              <a:t>0</a:t>
            </a:r>
            <a:r>
              <a:rPr lang="zh-CN" altLang="zh-CN" b="0" dirty="0"/>
              <a:t>，否则</a:t>
            </a:r>
            <a:r>
              <a:rPr lang="en-US" altLang="zh-CN" b="0" dirty="0"/>
              <a:t>C</a:t>
            </a:r>
            <a:r>
              <a:rPr lang="zh-CN" altLang="zh-CN" b="0" dirty="0"/>
              <a:t>会失去平衡或者</a:t>
            </a:r>
            <a:r>
              <a:rPr lang="en-US" altLang="zh-CN" b="0" dirty="0"/>
              <a:t>C</a:t>
            </a:r>
            <a:r>
              <a:rPr lang="zh-CN" altLang="zh-CN" b="0" dirty="0"/>
              <a:t>的深度不发生变化。而插入后</a:t>
            </a:r>
            <a:r>
              <a:rPr lang="en-US" altLang="zh-CN" b="0" dirty="0"/>
              <a:t>C</a:t>
            </a:r>
            <a:r>
              <a:rPr lang="zh-CN" altLang="zh-CN" b="0" dirty="0"/>
              <a:t>的平衡因子的</a:t>
            </a:r>
            <a:r>
              <a:rPr lang="zh-CN" altLang="zh-CN" dirty="0">
                <a:solidFill>
                  <a:srgbClr val="FF0000"/>
                </a:solidFill>
              </a:rPr>
              <a:t>变化有下列三种情况：</a:t>
            </a:r>
            <a:endParaRPr lang="zh-CN" altLang="en-US" dirty="0">
              <a:solidFill>
                <a:srgbClr val="FF0000"/>
              </a:solidFill>
            </a:endParaRPr>
          </a:p>
        </p:txBody>
      </p:sp>
    </p:spTree>
    <p:extLst>
      <p:ext uri="{BB962C8B-B14F-4D97-AF65-F5344CB8AC3E}">
        <p14:creationId xmlns:p14="http://schemas.microsoft.com/office/powerpoint/2010/main" xmlns="" val="2973891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7704856" cy="3579849"/>
          </a:xfrm>
        </p:spPr>
        <p:txBody>
          <a:bodyPr>
            <a:normAutofit/>
          </a:bodyPr>
          <a:lstStyle/>
          <a:p>
            <a:pPr>
              <a:buFont typeface="Arial" panose="020B0604020202020204" pitchFamily="34" charset="0"/>
              <a:buChar char="•"/>
            </a:pPr>
            <a:r>
              <a:rPr lang="zh-CN" altLang="zh-CN" sz="2200" dirty="0" smtClean="0">
                <a:solidFill>
                  <a:srgbClr val="0000FF"/>
                </a:solidFill>
              </a:rPr>
              <a:t>一</a:t>
            </a:r>
            <a:r>
              <a:rPr lang="zh-CN" altLang="zh-CN" sz="2200" dirty="0">
                <a:solidFill>
                  <a:srgbClr val="0000FF"/>
                </a:solidFill>
              </a:rPr>
              <a:t>棵二叉树每个结点的层序编号与对应位置的满二叉树层序编号完全一致，则称其为</a:t>
            </a:r>
            <a:r>
              <a:rPr lang="zh-CN" altLang="zh-CN" sz="2200" dirty="0">
                <a:solidFill>
                  <a:srgbClr val="FF0000"/>
                </a:solidFill>
              </a:rPr>
              <a:t>完全</a:t>
            </a:r>
            <a:r>
              <a:rPr lang="zh-CN" altLang="zh-CN" sz="2200" dirty="0" smtClean="0">
                <a:solidFill>
                  <a:srgbClr val="FF0000"/>
                </a:solidFill>
              </a:rPr>
              <a:t>二叉树</a:t>
            </a:r>
            <a:r>
              <a:rPr lang="zh-CN" altLang="zh-CN" sz="2200" b="0" dirty="0" smtClean="0"/>
              <a:t>。</a:t>
            </a:r>
            <a:endParaRPr lang="en-US" altLang="zh-CN" sz="2200" b="0" dirty="0" smtClean="0"/>
          </a:p>
          <a:p>
            <a:pPr>
              <a:buFont typeface="Arial" panose="020B0604020202020204" pitchFamily="34" charset="0"/>
              <a:buChar char="•"/>
            </a:pPr>
            <a:r>
              <a:rPr lang="zh-CN" altLang="zh-CN" sz="2200" b="0" dirty="0" smtClean="0"/>
              <a:t>假设</a:t>
            </a:r>
            <a:r>
              <a:rPr lang="zh-CN" altLang="zh-CN" sz="2200" b="0" dirty="0"/>
              <a:t>从满二叉树中连续删除</a:t>
            </a:r>
            <a:r>
              <a:rPr lang="en-US" altLang="zh-CN" sz="2200" b="0" dirty="0"/>
              <a:t>m</a:t>
            </a:r>
            <a:r>
              <a:rPr lang="zh-CN" altLang="zh-CN" sz="2200" b="0" dirty="0"/>
              <a:t>个元素，其层序编号为</a:t>
            </a:r>
            <a:r>
              <a:rPr lang="en-US" altLang="zh-CN" sz="2200" b="0" dirty="0"/>
              <a:t>2</a:t>
            </a:r>
            <a:r>
              <a:rPr lang="en-US" altLang="zh-CN" sz="2200" b="0" baseline="30000" dirty="0"/>
              <a:t>k</a:t>
            </a:r>
            <a:r>
              <a:rPr lang="en-US" altLang="zh-CN" sz="2200" b="0" dirty="0"/>
              <a:t> -1-i </a:t>
            </a:r>
            <a:r>
              <a:rPr lang="en-US" altLang="zh-CN" sz="2200" b="0" dirty="0" smtClean="0"/>
              <a:t>(1 </a:t>
            </a:r>
            <a:r>
              <a:rPr lang="en-US" altLang="zh-CN" sz="2200" b="0" dirty="0"/>
              <a:t>≤ </a:t>
            </a:r>
            <a:r>
              <a:rPr lang="en-US" altLang="zh-CN" sz="2200" b="0" dirty="0" err="1"/>
              <a:t>i</a:t>
            </a:r>
            <a:r>
              <a:rPr lang="en-US" altLang="zh-CN" sz="2200" b="0" dirty="0"/>
              <a:t> ≤ </a:t>
            </a:r>
            <a:r>
              <a:rPr lang="en-US" altLang="zh-CN" sz="2200" b="0" dirty="0" smtClean="0"/>
              <a:t>m)</a:t>
            </a:r>
            <a:r>
              <a:rPr lang="zh-CN" altLang="zh-CN" sz="2200" b="0" dirty="0" smtClean="0"/>
              <a:t>，</a:t>
            </a:r>
            <a:r>
              <a:rPr lang="zh-CN" altLang="zh-CN" sz="2200" b="0" dirty="0"/>
              <a:t>所得到二叉树也被称为完全</a:t>
            </a:r>
            <a:r>
              <a:rPr lang="zh-CN" altLang="zh-CN" sz="2200" b="0" dirty="0" smtClean="0"/>
              <a:t>二叉树。</a:t>
            </a:r>
            <a:endParaRPr lang="en-US" altLang="zh-CN" sz="2200" b="0" dirty="0" smtClean="0"/>
          </a:p>
          <a:p>
            <a:pPr>
              <a:buFont typeface="Arial" panose="020B0604020202020204" pitchFamily="34" charset="0"/>
              <a:buChar char="•"/>
            </a:pPr>
            <a:r>
              <a:rPr lang="zh-CN" altLang="zh-CN" sz="2200" b="0" dirty="0" smtClean="0"/>
              <a:t>在</a:t>
            </a:r>
            <a:r>
              <a:rPr lang="zh-CN" altLang="zh-CN" sz="2200" b="0" dirty="0"/>
              <a:t>一棵完全二叉树中至多只有最下面两层上的结点的度数可以小于</a:t>
            </a:r>
            <a:r>
              <a:rPr lang="en-US" altLang="zh-CN" sz="2200" b="0" dirty="0"/>
              <a:t>2</a:t>
            </a:r>
            <a:r>
              <a:rPr lang="zh-CN" altLang="zh-CN" sz="2200" b="0" dirty="0"/>
              <a:t>，并且最下一层的结点都集中在该层最左边的若干位置上。</a:t>
            </a:r>
            <a:endParaRPr lang="zh-CN" altLang="en-US" sz="2200" b="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99792" y="3717032"/>
            <a:ext cx="3744416" cy="25648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73429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400600"/>
          </a:xfrm>
        </p:spPr>
        <p:txBody>
          <a:bodyPr>
            <a:normAutofit fontScale="92500"/>
          </a:bodyPr>
          <a:lstStyle/>
          <a:p>
            <a:r>
              <a:rPr lang="en-US" altLang="zh-CN" b="0" dirty="0" smtClean="0"/>
              <a:t>(1) </a:t>
            </a:r>
            <a:r>
              <a:rPr lang="zh-CN" altLang="zh-CN" b="0" dirty="0"/>
              <a:t>插入后</a:t>
            </a:r>
            <a:r>
              <a:rPr lang="en-US" altLang="zh-CN" b="0" dirty="0"/>
              <a:t>C</a:t>
            </a:r>
            <a:r>
              <a:rPr lang="zh-CN" altLang="zh-CN" b="0" dirty="0"/>
              <a:t>的平衡因子为</a:t>
            </a:r>
            <a:r>
              <a:rPr lang="en-US" altLang="zh-CN" b="0" dirty="0"/>
              <a:t>1</a:t>
            </a:r>
            <a:r>
              <a:rPr lang="zh-CN" altLang="zh-CN" b="0" dirty="0"/>
              <a:t>，即在</a:t>
            </a:r>
            <a:r>
              <a:rPr lang="en-US" altLang="zh-CN" b="0" dirty="0"/>
              <a:t>C</a:t>
            </a:r>
            <a:r>
              <a:rPr lang="zh-CN" altLang="zh-CN" b="0" dirty="0"/>
              <a:t>的左子树上插入。设此时</a:t>
            </a:r>
            <a:r>
              <a:rPr lang="en-US" altLang="zh-CN" b="0" dirty="0"/>
              <a:t>C</a:t>
            </a:r>
            <a:r>
              <a:rPr lang="zh-CN" altLang="zh-CN" b="0" dirty="0"/>
              <a:t>的左子树的深度为</a:t>
            </a:r>
            <a:r>
              <a:rPr lang="en-US" altLang="zh-CN" b="0" dirty="0"/>
              <a:t>h</a:t>
            </a:r>
            <a:r>
              <a:rPr lang="zh-CN" altLang="zh-CN" b="0" dirty="0"/>
              <a:t>，则</a:t>
            </a:r>
            <a:r>
              <a:rPr lang="en-US" altLang="zh-CN" b="0" dirty="0"/>
              <a:t>C</a:t>
            </a:r>
            <a:r>
              <a:rPr lang="zh-CN" altLang="zh-CN" b="0" dirty="0"/>
              <a:t>的右子树的深度为</a:t>
            </a:r>
            <a:r>
              <a:rPr lang="en-US" altLang="zh-CN" b="0" dirty="0"/>
              <a:t>h-1</a:t>
            </a:r>
            <a:r>
              <a:rPr lang="zh-CN" altLang="zh-CN" b="0" dirty="0"/>
              <a:t>。由于</a:t>
            </a:r>
            <a:r>
              <a:rPr lang="en-US" altLang="zh-CN" b="0" dirty="0"/>
              <a:t>B</a:t>
            </a:r>
            <a:r>
              <a:rPr lang="zh-CN" altLang="zh-CN" b="0" dirty="0"/>
              <a:t>的平衡因子是</a:t>
            </a:r>
            <a:r>
              <a:rPr lang="en-US" altLang="zh-CN" b="0" dirty="0"/>
              <a:t>-1</a:t>
            </a:r>
            <a:r>
              <a:rPr lang="zh-CN" altLang="zh-CN" b="0" dirty="0"/>
              <a:t>，故</a:t>
            </a:r>
            <a:r>
              <a:rPr lang="en-US" altLang="zh-CN" b="0" dirty="0"/>
              <a:t>B</a:t>
            </a:r>
            <a:r>
              <a:rPr lang="zh-CN" altLang="zh-CN" b="0" dirty="0"/>
              <a:t>的左子树的深度为</a:t>
            </a:r>
            <a:r>
              <a:rPr lang="en-US" altLang="zh-CN" b="0" dirty="0"/>
              <a:t>h</a:t>
            </a:r>
            <a:r>
              <a:rPr lang="zh-CN" altLang="zh-CN" b="0" dirty="0"/>
              <a:t>，，由于</a:t>
            </a:r>
            <a:r>
              <a:rPr lang="en-US" altLang="zh-CN" b="0" dirty="0"/>
              <a:t>A</a:t>
            </a:r>
            <a:r>
              <a:rPr lang="zh-CN" altLang="zh-CN" b="0" dirty="0"/>
              <a:t>的平衡因子为</a:t>
            </a:r>
            <a:r>
              <a:rPr lang="en-US" altLang="zh-CN" b="0" dirty="0"/>
              <a:t>2</a:t>
            </a:r>
            <a:r>
              <a:rPr lang="zh-CN" altLang="zh-CN" b="0" dirty="0"/>
              <a:t>，故</a:t>
            </a:r>
            <a:r>
              <a:rPr lang="en-US" altLang="zh-CN" b="0" dirty="0"/>
              <a:t>A</a:t>
            </a:r>
            <a:r>
              <a:rPr lang="zh-CN" altLang="zh-CN" b="0" dirty="0"/>
              <a:t>的右子树的深度为</a:t>
            </a:r>
            <a:r>
              <a:rPr lang="en-US" altLang="zh-CN" b="0" dirty="0"/>
              <a:t>h</a:t>
            </a:r>
            <a:r>
              <a:rPr lang="zh-CN" altLang="zh-CN" b="0" dirty="0"/>
              <a:t>。</a:t>
            </a:r>
          </a:p>
          <a:p>
            <a:r>
              <a:rPr lang="en-US" altLang="zh-CN" b="0" dirty="0" smtClean="0"/>
              <a:t>(2) </a:t>
            </a:r>
            <a:r>
              <a:rPr lang="zh-CN" altLang="zh-CN" b="0" dirty="0"/>
              <a:t>插入后</a:t>
            </a:r>
            <a:r>
              <a:rPr lang="en-US" altLang="zh-CN" b="0" dirty="0"/>
              <a:t>C</a:t>
            </a:r>
            <a:r>
              <a:rPr lang="zh-CN" altLang="zh-CN" b="0" dirty="0"/>
              <a:t>的平衡因子为</a:t>
            </a:r>
            <a:r>
              <a:rPr lang="en-US" altLang="zh-CN" b="0" dirty="0"/>
              <a:t>-1</a:t>
            </a:r>
            <a:r>
              <a:rPr lang="zh-CN" altLang="zh-CN" b="0" dirty="0"/>
              <a:t>，即在</a:t>
            </a:r>
            <a:r>
              <a:rPr lang="en-US" altLang="zh-CN" b="0" dirty="0"/>
              <a:t>C</a:t>
            </a:r>
            <a:r>
              <a:rPr lang="zh-CN" altLang="zh-CN" b="0" dirty="0"/>
              <a:t>的右子树上插入。设此时</a:t>
            </a:r>
            <a:r>
              <a:rPr lang="en-US" altLang="zh-CN" b="0" dirty="0"/>
              <a:t>C</a:t>
            </a:r>
            <a:r>
              <a:rPr lang="zh-CN" altLang="zh-CN" b="0" dirty="0"/>
              <a:t>的左子树的深度为</a:t>
            </a:r>
            <a:r>
              <a:rPr lang="en-US" altLang="zh-CN" b="0" dirty="0"/>
              <a:t>h</a:t>
            </a:r>
            <a:r>
              <a:rPr lang="zh-CN" altLang="zh-CN" b="0" dirty="0"/>
              <a:t>，则</a:t>
            </a:r>
            <a:r>
              <a:rPr lang="en-US" altLang="zh-CN" b="0" dirty="0"/>
              <a:t>C</a:t>
            </a:r>
            <a:r>
              <a:rPr lang="zh-CN" altLang="zh-CN" b="0" dirty="0"/>
              <a:t>的右子树的深度为</a:t>
            </a:r>
            <a:r>
              <a:rPr lang="en-US" altLang="zh-CN" b="0" dirty="0"/>
              <a:t>h+1</a:t>
            </a:r>
            <a:r>
              <a:rPr lang="zh-CN" altLang="zh-CN" b="0" dirty="0"/>
              <a:t>。由于</a:t>
            </a:r>
            <a:r>
              <a:rPr lang="en-US" altLang="zh-CN" b="0" dirty="0"/>
              <a:t>B</a:t>
            </a:r>
            <a:r>
              <a:rPr lang="zh-CN" altLang="zh-CN" b="0" dirty="0"/>
              <a:t>的平衡因子是</a:t>
            </a:r>
            <a:r>
              <a:rPr lang="en-US" altLang="zh-CN" b="0" dirty="0"/>
              <a:t>-1</a:t>
            </a:r>
            <a:r>
              <a:rPr lang="zh-CN" altLang="zh-CN" b="0" dirty="0"/>
              <a:t>，故</a:t>
            </a:r>
            <a:r>
              <a:rPr lang="en-US" altLang="zh-CN" b="0" dirty="0"/>
              <a:t>B</a:t>
            </a:r>
            <a:r>
              <a:rPr lang="zh-CN" altLang="zh-CN" b="0" dirty="0"/>
              <a:t>的左子树的深度为</a:t>
            </a:r>
            <a:r>
              <a:rPr lang="en-US" altLang="zh-CN" b="0" dirty="0"/>
              <a:t>h+1</a:t>
            </a:r>
            <a:r>
              <a:rPr lang="zh-CN" altLang="zh-CN" b="0" dirty="0"/>
              <a:t>，，由于</a:t>
            </a:r>
            <a:r>
              <a:rPr lang="en-US" altLang="zh-CN" b="0" dirty="0"/>
              <a:t>A</a:t>
            </a:r>
            <a:r>
              <a:rPr lang="zh-CN" altLang="zh-CN" b="0" dirty="0"/>
              <a:t>的平衡因子为</a:t>
            </a:r>
            <a:r>
              <a:rPr lang="en-US" altLang="zh-CN" b="0" dirty="0"/>
              <a:t>2</a:t>
            </a:r>
            <a:r>
              <a:rPr lang="zh-CN" altLang="zh-CN" b="0" dirty="0"/>
              <a:t>，故</a:t>
            </a:r>
            <a:r>
              <a:rPr lang="en-US" altLang="zh-CN" b="0" dirty="0"/>
              <a:t>A</a:t>
            </a:r>
            <a:r>
              <a:rPr lang="zh-CN" altLang="zh-CN" b="0" dirty="0"/>
              <a:t>的右子树的深度为</a:t>
            </a:r>
            <a:r>
              <a:rPr lang="en-US" altLang="zh-CN" b="0" dirty="0"/>
              <a:t>h+1</a:t>
            </a:r>
            <a:r>
              <a:rPr lang="zh-CN" altLang="zh-CN" b="0" dirty="0"/>
              <a:t>。</a:t>
            </a:r>
          </a:p>
          <a:p>
            <a:r>
              <a:rPr lang="en-US" altLang="zh-CN" b="0" dirty="0" smtClean="0"/>
              <a:t>(3) </a:t>
            </a:r>
            <a:r>
              <a:rPr lang="zh-CN" altLang="zh-CN" b="0" dirty="0"/>
              <a:t>插入后</a:t>
            </a:r>
            <a:r>
              <a:rPr lang="en-US" altLang="zh-CN" b="0" dirty="0"/>
              <a:t>C</a:t>
            </a:r>
            <a:r>
              <a:rPr lang="zh-CN" altLang="zh-CN" b="0" dirty="0"/>
              <a:t>的平衡因子为</a:t>
            </a:r>
            <a:r>
              <a:rPr lang="en-US" altLang="zh-CN" b="0" dirty="0"/>
              <a:t>0</a:t>
            </a:r>
            <a:r>
              <a:rPr lang="zh-CN" altLang="zh-CN" b="0" dirty="0"/>
              <a:t>，即</a:t>
            </a:r>
            <a:r>
              <a:rPr lang="en-US" altLang="zh-CN" b="0" dirty="0"/>
              <a:t>C</a:t>
            </a:r>
            <a:r>
              <a:rPr lang="zh-CN" altLang="zh-CN" b="0" dirty="0"/>
              <a:t>本身就是插入结点。设此时</a:t>
            </a:r>
            <a:r>
              <a:rPr lang="en-US" altLang="zh-CN" b="0" dirty="0"/>
              <a:t>C</a:t>
            </a:r>
            <a:r>
              <a:rPr lang="zh-CN" altLang="zh-CN" b="0" dirty="0"/>
              <a:t>的左子树的深度为</a:t>
            </a:r>
            <a:r>
              <a:rPr lang="en-US" altLang="zh-CN" b="0" dirty="0"/>
              <a:t>h</a:t>
            </a:r>
            <a:r>
              <a:rPr lang="zh-CN" altLang="zh-CN" b="0" dirty="0"/>
              <a:t>，则</a:t>
            </a:r>
            <a:r>
              <a:rPr lang="en-US" altLang="zh-CN" b="0" dirty="0"/>
              <a:t>C</a:t>
            </a:r>
            <a:r>
              <a:rPr lang="zh-CN" altLang="zh-CN" b="0" dirty="0"/>
              <a:t>的右子树的深度为</a:t>
            </a:r>
            <a:r>
              <a:rPr lang="en-US" altLang="zh-CN" b="0" dirty="0"/>
              <a:t>h</a:t>
            </a:r>
            <a:r>
              <a:rPr lang="zh-CN" altLang="zh-CN" b="0" dirty="0"/>
              <a:t>。由于</a:t>
            </a:r>
            <a:r>
              <a:rPr lang="en-US" altLang="zh-CN" b="0" dirty="0"/>
              <a:t>B</a:t>
            </a:r>
            <a:r>
              <a:rPr lang="zh-CN" altLang="zh-CN" b="0" dirty="0"/>
              <a:t>的平衡因子是</a:t>
            </a:r>
            <a:r>
              <a:rPr lang="en-US" altLang="zh-CN" b="0" dirty="0"/>
              <a:t>-1</a:t>
            </a:r>
            <a:r>
              <a:rPr lang="zh-CN" altLang="zh-CN" b="0" dirty="0"/>
              <a:t>，故</a:t>
            </a:r>
            <a:r>
              <a:rPr lang="en-US" altLang="zh-CN" b="0" dirty="0"/>
              <a:t>B</a:t>
            </a:r>
            <a:r>
              <a:rPr lang="zh-CN" altLang="zh-CN" b="0" dirty="0"/>
              <a:t>的左子树的深度为</a:t>
            </a:r>
            <a:r>
              <a:rPr lang="en-US" altLang="zh-CN" b="0" dirty="0"/>
              <a:t>h</a:t>
            </a:r>
            <a:r>
              <a:rPr lang="zh-CN" altLang="zh-CN" b="0" dirty="0"/>
              <a:t>，，由于</a:t>
            </a:r>
            <a:r>
              <a:rPr lang="en-US" altLang="zh-CN" b="0" dirty="0"/>
              <a:t>A</a:t>
            </a:r>
            <a:r>
              <a:rPr lang="zh-CN" altLang="zh-CN" b="0" dirty="0"/>
              <a:t>的平衡因子为</a:t>
            </a:r>
            <a:r>
              <a:rPr lang="en-US" altLang="zh-CN" b="0" dirty="0"/>
              <a:t>2</a:t>
            </a:r>
            <a:r>
              <a:rPr lang="zh-CN" altLang="zh-CN" b="0" dirty="0"/>
              <a:t>，故</a:t>
            </a:r>
            <a:r>
              <a:rPr lang="en-US" altLang="zh-CN" b="0" dirty="0"/>
              <a:t>A</a:t>
            </a:r>
            <a:r>
              <a:rPr lang="zh-CN" altLang="zh-CN" b="0" dirty="0"/>
              <a:t>的右子树的深度为</a:t>
            </a:r>
            <a:r>
              <a:rPr lang="en-US" altLang="zh-CN" b="0" dirty="0"/>
              <a:t>h</a:t>
            </a:r>
            <a:r>
              <a:rPr lang="zh-CN" altLang="zh-CN" b="0" dirty="0"/>
              <a:t>。</a:t>
            </a:r>
          </a:p>
          <a:p>
            <a:endParaRPr lang="zh-CN" altLang="en-US" dirty="0"/>
          </a:p>
        </p:txBody>
      </p:sp>
    </p:spTree>
    <p:extLst>
      <p:ext uri="{BB962C8B-B14F-4D97-AF65-F5344CB8AC3E}">
        <p14:creationId xmlns:p14="http://schemas.microsoft.com/office/powerpoint/2010/main" xmlns="" val="345155537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2689" name="Object 1"/>
          <p:cNvGraphicFramePr>
            <a:graphicFrameLocks noChangeAspect="1"/>
          </p:cNvGraphicFramePr>
          <p:nvPr>
            <p:extLst>
              <p:ext uri="{D42A27DB-BD31-4B8C-83A1-F6EECF244321}">
                <p14:modId xmlns:p14="http://schemas.microsoft.com/office/powerpoint/2010/main" xmlns="" val="3573521241"/>
              </p:ext>
            </p:extLst>
          </p:nvPr>
        </p:nvGraphicFramePr>
        <p:xfrm>
          <a:off x="483674" y="2690336"/>
          <a:ext cx="8176652" cy="3643338"/>
        </p:xfrm>
        <a:graphic>
          <a:graphicData uri="http://schemas.openxmlformats.org/presentationml/2006/ole">
            <p:oleObj spid="_x0000_s242713" r:id="rId3" imgW="4783847" imgH="2131803" progId="">
              <p:embed/>
            </p:oleObj>
          </a:graphicData>
        </a:graphic>
      </p:graphicFrame>
      <p:sp>
        <p:nvSpPr>
          <p:cNvPr id="2" name="矩形 1"/>
          <p:cNvSpPr/>
          <p:nvPr/>
        </p:nvSpPr>
        <p:spPr>
          <a:xfrm>
            <a:off x="1331640" y="692696"/>
            <a:ext cx="7056784" cy="1569660"/>
          </a:xfrm>
          <a:prstGeom prst="rect">
            <a:avLst/>
          </a:prstGeom>
        </p:spPr>
        <p:txBody>
          <a:bodyPr wrap="square">
            <a:spAutoFit/>
          </a:bodyPr>
          <a:lstStyle/>
          <a:p>
            <a:pPr>
              <a:buFont typeface="Arial" panose="020B0604020202020204" pitchFamily="34" charset="0"/>
              <a:buChar char="•"/>
            </a:pPr>
            <a:r>
              <a:rPr lang="zh-CN" altLang="zh-CN" sz="2400" dirty="0" smtClean="0">
                <a:latin typeface="楷体" pitchFamily="49" charset="-122"/>
                <a:ea typeface="楷体" pitchFamily="49" charset="-122"/>
              </a:rPr>
              <a:t>此时</a:t>
            </a:r>
            <a:r>
              <a:rPr lang="en-US" altLang="zh-CN" sz="2400" b="1" dirty="0" smtClean="0">
                <a:solidFill>
                  <a:srgbClr val="0000FF"/>
                </a:solidFill>
                <a:latin typeface="楷体" pitchFamily="49" charset="-122"/>
                <a:ea typeface="楷体" pitchFamily="49" charset="-122"/>
              </a:rPr>
              <a:t>LR</a:t>
            </a:r>
            <a:r>
              <a:rPr lang="zh-CN" altLang="en-US" sz="2400" b="1" dirty="0" smtClean="0">
                <a:solidFill>
                  <a:srgbClr val="0000FF"/>
                </a:solidFill>
                <a:latin typeface="楷体" pitchFamily="49" charset="-122"/>
                <a:ea typeface="楷体" pitchFamily="49" charset="-122"/>
              </a:rPr>
              <a:t>型</a:t>
            </a:r>
            <a:r>
              <a:rPr lang="zh-CN" altLang="zh-CN" sz="2400" b="1" dirty="0" smtClean="0">
                <a:solidFill>
                  <a:srgbClr val="0000FF"/>
                </a:solidFill>
                <a:latin typeface="楷体" pitchFamily="49" charset="-122"/>
                <a:ea typeface="楷体" pitchFamily="49" charset="-122"/>
              </a:rPr>
              <a:t>平衡</a:t>
            </a:r>
            <a:r>
              <a:rPr lang="zh-CN" altLang="zh-CN" sz="2400" b="1" dirty="0">
                <a:solidFill>
                  <a:srgbClr val="0000FF"/>
                </a:solidFill>
                <a:latin typeface="楷体" pitchFamily="49" charset="-122"/>
                <a:ea typeface="楷体" pitchFamily="49" charset="-122"/>
              </a:rPr>
              <a:t>化旋转的</a:t>
            </a:r>
            <a:r>
              <a:rPr lang="zh-CN" altLang="zh-CN" sz="2400" b="1" dirty="0" smtClean="0">
                <a:solidFill>
                  <a:srgbClr val="0000FF"/>
                </a:solidFill>
                <a:latin typeface="楷体" pitchFamily="49" charset="-122"/>
                <a:ea typeface="楷体" pitchFamily="49" charset="-122"/>
              </a:rPr>
              <a:t>方法</a:t>
            </a:r>
            <a:r>
              <a:rPr lang="zh-CN" altLang="en-US" sz="2400" b="1" dirty="0" smtClean="0">
                <a:solidFill>
                  <a:srgbClr val="0000FF"/>
                </a:solidFill>
                <a:latin typeface="楷体" pitchFamily="49" charset="-122"/>
                <a:ea typeface="楷体" pitchFamily="49" charset="-122"/>
              </a:rPr>
              <a:t>：</a:t>
            </a:r>
            <a:r>
              <a:rPr lang="zh-CN" altLang="en-US" sz="2400" dirty="0" smtClean="0">
                <a:solidFill>
                  <a:srgbClr val="FF0000"/>
                </a:solidFill>
                <a:latin typeface="楷体" pitchFamily="49" charset="-122"/>
                <a:ea typeface="楷体" pitchFamily="49" charset="-122"/>
              </a:rPr>
              <a:t>先对左孩子</a:t>
            </a:r>
            <a:r>
              <a:rPr lang="zh-CN" altLang="zh-CN" sz="2400" dirty="0" smtClean="0">
                <a:solidFill>
                  <a:srgbClr val="FF0000"/>
                </a:solidFill>
                <a:latin typeface="楷体" pitchFamily="49" charset="-122"/>
                <a:ea typeface="楷体" pitchFamily="49" charset="-122"/>
              </a:rPr>
              <a:t>进行</a:t>
            </a:r>
            <a:r>
              <a:rPr lang="zh-CN" altLang="zh-CN" sz="2400" dirty="0">
                <a:solidFill>
                  <a:srgbClr val="FF0000"/>
                </a:solidFill>
                <a:latin typeface="楷体" pitchFamily="49" charset="-122"/>
                <a:ea typeface="楷体" pitchFamily="49" charset="-122"/>
              </a:rPr>
              <a:t>一次</a:t>
            </a:r>
            <a:r>
              <a:rPr lang="zh-CN" altLang="zh-CN" sz="2400" dirty="0" smtClean="0">
                <a:solidFill>
                  <a:srgbClr val="FF0000"/>
                </a:solidFill>
                <a:latin typeface="楷体" pitchFamily="49" charset="-122"/>
                <a:ea typeface="楷体" pitchFamily="49" charset="-122"/>
              </a:rPr>
              <a:t>逆时针</a:t>
            </a:r>
            <a:r>
              <a:rPr lang="zh-CN" altLang="en-US" sz="2400" dirty="0" smtClean="0">
                <a:solidFill>
                  <a:srgbClr val="FF0000"/>
                </a:solidFill>
                <a:latin typeface="楷体" pitchFamily="49" charset="-122"/>
                <a:ea typeface="楷体" pitchFamily="49" charset="-122"/>
              </a:rPr>
              <a:t>左</a:t>
            </a:r>
            <a:r>
              <a:rPr lang="zh-CN" altLang="zh-CN" sz="2400" dirty="0" smtClean="0">
                <a:solidFill>
                  <a:srgbClr val="FF0000"/>
                </a:solidFill>
                <a:latin typeface="楷体" pitchFamily="49" charset="-122"/>
                <a:ea typeface="楷体" pitchFamily="49" charset="-122"/>
              </a:rPr>
              <a:t>旋转</a:t>
            </a:r>
            <a:r>
              <a:rPr lang="en-US" altLang="zh-CN" sz="2400" dirty="0" smtClean="0">
                <a:solidFill>
                  <a:srgbClr val="FF0000"/>
                </a:solidFill>
                <a:latin typeface="楷体" pitchFamily="49" charset="-122"/>
                <a:ea typeface="楷体" pitchFamily="49" charset="-122"/>
              </a:rPr>
              <a:t>;</a:t>
            </a:r>
            <a:r>
              <a:rPr lang="zh-CN" altLang="en-US" sz="2400" dirty="0" smtClean="0">
                <a:solidFill>
                  <a:srgbClr val="FF0000"/>
                </a:solidFill>
                <a:latin typeface="楷体" pitchFamily="49" charset="-122"/>
                <a:ea typeface="楷体" pitchFamily="49" charset="-122"/>
              </a:rPr>
              <a:t>再对失衡点进行一次顺时针的右旋转。</a:t>
            </a:r>
            <a:endParaRPr lang="en-US" altLang="zh-CN" sz="2400" dirty="0" smtClean="0">
              <a:solidFill>
                <a:srgbClr val="FF0000"/>
              </a:solidFill>
              <a:latin typeface="楷体" pitchFamily="49" charset="-122"/>
              <a:ea typeface="楷体" pitchFamily="49" charset="-122"/>
            </a:endParaRPr>
          </a:p>
          <a:p>
            <a:pPr>
              <a:buFont typeface="Arial" panose="020B0604020202020204" pitchFamily="34" charset="0"/>
              <a:buChar char="•"/>
            </a:pPr>
            <a:r>
              <a:rPr lang="zh-CN" altLang="zh-CN" sz="2400" dirty="0" smtClean="0">
                <a:latin typeface="楷体" pitchFamily="49" charset="-122"/>
                <a:ea typeface="楷体" pitchFamily="49" charset="-122"/>
              </a:rPr>
              <a:t>即</a:t>
            </a:r>
            <a:r>
              <a:rPr lang="zh-CN" altLang="en-US" sz="2400" dirty="0" smtClean="0">
                <a:latin typeface="楷体" pitchFamily="49" charset="-122"/>
                <a:ea typeface="楷体" pitchFamily="49" charset="-122"/>
              </a:rPr>
              <a:t>先</a:t>
            </a:r>
            <a:r>
              <a:rPr lang="zh-CN" altLang="zh-CN" sz="2400" dirty="0" smtClean="0">
                <a:latin typeface="楷体" pitchFamily="49" charset="-122"/>
                <a:ea typeface="楷体" pitchFamily="49" charset="-122"/>
              </a:rPr>
              <a:t>将</a:t>
            </a:r>
            <a:r>
              <a:rPr lang="en-US" altLang="zh-CN" sz="2400" dirty="0">
                <a:latin typeface="楷体" pitchFamily="49" charset="-122"/>
                <a:ea typeface="楷体" pitchFamily="49" charset="-122"/>
              </a:rPr>
              <a:t>A</a:t>
            </a:r>
            <a:r>
              <a:rPr lang="zh-CN" altLang="zh-CN" sz="2400" dirty="0" smtClean="0">
                <a:latin typeface="楷体" pitchFamily="49" charset="-122"/>
                <a:ea typeface="楷体" pitchFamily="49" charset="-122"/>
              </a:rPr>
              <a:t>的</a:t>
            </a:r>
            <a:r>
              <a:rPr lang="zh-CN" altLang="en-US" sz="2400" dirty="0" smtClean="0">
                <a:latin typeface="楷体" pitchFamily="49" charset="-122"/>
                <a:ea typeface="楷体" pitchFamily="49" charset="-122"/>
              </a:rPr>
              <a:t>左</a:t>
            </a:r>
            <a:r>
              <a:rPr lang="zh-CN" altLang="zh-CN" sz="2400" dirty="0" smtClean="0">
                <a:latin typeface="楷体" pitchFamily="49" charset="-122"/>
                <a:ea typeface="楷体" pitchFamily="49" charset="-122"/>
              </a:rPr>
              <a:t>孩子</a:t>
            </a:r>
            <a:r>
              <a:rPr lang="en-US" altLang="zh-CN" sz="2400" dirty="0" smtClean="0">
                <a:latin typeface="楷体" pitchFamily="49" charset="-122"/>
                <a:ea typeface="楷体" pitchFamily="49" charset="-122"/>
              </a:rPr>
              <a:t>B</a:t>
            </a:r>
            <a:r>
              <a:rPr lang="zh-CN" altLang="en-US" sz="2400" dirty="0" smtClean="0">
                <a:latin typeface="楷体" pitchFamily="49" charset="-122"/>
                <a:ea typeface="楷体" pitchFamily="49" charset="-122"/>
              </a:rPr>
              <a:t>和</a:t>
            </a:r>
            <a:r>
              <a:rPr lang="en-US" altLang="zh-CN" sz="2400" dirty="0" smtClean="0">
                <a:latin typeface="楷体" pitchFamily="49" charset="-122"/>
                <a:ea typeface="楷体" pitchFamily="49" charset="-122"/>
              </a:rPr>
              <a:t>B</a:t>
            </a:r>
            <a:r>
              <a:rPr lang="zh-CN" altLang="en-US" sz="2400" dirty="0" smtClean="0">
                <a:latin typeface="楷体" pitchFamily="49" charset="-122"/>
                <a:ea typeface="楷体" pitchFamily="49" charset="-122"/>
              </a:rPr>
              <a:t>的右孩子</a:t>
            </a:r>
            <a:r>
              <a:rPr lang="en-US" altLang="zh-CN" sz="2400" dirty="0" smtClean="0">
                <a:latin typeface="楷体" pitchFamily="49" charset="-122"/>
                <a:ea typeface="楷体" pitchFamily="49" charset="-122"/>
              </a:rPr>
              <a:t>C</a:t>
            </a:r>
            <a:r>
              <a:rPr lang="zh-CN" altLang="zh-CN" sz="2400" dirty="0" smtClean="0">
                <a:latin typeface="楷体" pitchFamily="49" charset="-122"/>
                <a:ea typeface="楷体" pitchFamily="49" charset="-122"/>
              </a:rPr>
              <a:t>向旋转</a:t>
            </a:r>
            <a:r>
              <a:rPr lang="zh-CN" altLang="en-US" sz="2400" dirty="0" smtClean="0">
                <a:latin typeface="楷体" pitchFamily="49" charset="-122"/>
                <a:ea typeface="楷体" pitchFamily="49" charset="-122"/>
              </a:rPr>
              <a:t>①</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再对失衡点</a:t>
            </a:r>
            <a:r>
              <a:rPr lang="en-US" altLang="zh-CN" sz="2400" dirty="0" smtClean="0">
                <a:latin typeface="楷体" pitchFamily="49" charset="-122"/>
                <a:ea typeface="楷体" pitchFamily="49" charset="-122"/>
              </a:rPr>
              <a:t>A</a:t>
            </a:r>
            <a:r>
              <a:rPr lang="zh-CN" altLang="en-US" sz="2400" dirty="0" smtClean="0">
                <a:latin typeface="楷体" pitchFamily="49" charset="-122"/>
                <a:ea typeface="楷体" pitchFamily="49" charset="-122"/>
              </a:rPr>
              <a:t>和新的左孩子</a:t>
            </a:r>
            <a:r>
              <a:rPr lang="en-US" altLang="zh-CN" sz="2400" dirty="0" smtClean="0">
                <a:latin typeface="楷体" pitchFamily="49" charset="-122"/>
                <a:ea typeface="楷体" pitchFamily="49" charset="-122"/>
              </a:rPr>
              <a:t>C</a:t>
            </a:r>
            <a:r>
              <a:rPr lang="zh-CN" altLang="en-US" sz="2400" dirty="0" smtClean="0">
                <a:latin typeface="楷体" pitchFamily="49" charset="-122"/>
                <a:ea typeface="楷体" pitchFamily="49" charset="-122"/>
              </a:rPr>
              <a:t>向右旋转②。</a:t>
            </a:r>
            <a:r>
              <a:rPr lang="zh-CN" altLang="zh-CN" sz="2400" dirty="0" smtClean="0">
                <a:latin typeface="楷体" pitchFamily="49" charset="-122"/>
                <a:ea typeface="楷体" pitchFamily="49" charset="-122"/>
              </a:rPr>
              <a:t>如图所</a:t>
            </a:r>
            <a:r>
              <a:rPr lang="zh-CN" altLang="zh-CN" sz="2400" dirty="0">
                <a:latin typeface="楷体" pitchFamily="49" charset="-122"/>
                <a:ea typeface="楷体" pitchFamily="49" charset="-122"/>
              </a:rPr>
              <a:t>示。</a:t>
            </a:r>
            <a:endParaRPr lang="zh-CN" altLang="en-US" sz="2400" dirty="0">
              <a:latin typeface="楷体" pitchFamily="49" charset="-122"/>
              <a:ea typeface="楷体" pitchFamily="49"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3"/>
            <a:ext cx="7743804" cy="2592288"/>
          </a:xfrm>
        </p:spPr>
        <p:txBody>
          <a:bodyPr/>
          <a:lstStyle/>
          <a:p>
            <a:r>
              <a:rPr lang="en-US" altLang="zh-CN" dirty="0"/>
              <a:t>4. </a:t>
            </a:r>
            <a:r>
              <a:rPr lang="en-US" altLang="zh-CN" dirty="0">
                <a:solidFill>
                  <a:srgbClr val="FF0000"/>
                </a:solidFill>
              </a:rPr>
              <a:t>RL</a:t>
            </a:r>
            <a:r>
              <a:rPr lang="zh-CN" altLang="zh-CN" dirty="0">
                <a:solidFill>
                  <a:srgbClr val="FF0000"/>
                </a:solidFill>
              </a:rPr>
              <a:t>型平衡旋转法</a:t>
            </a:r>
          </a:p>
          <a:p>
            <a:r>
              <a:rPr lang="en-US" altLang="zh-CN" dirty="0"/>
              <a:t>	</a:t>
            </a:r>
            <a:r>
              <a:rPr lang="en-US" altLang="zh-CN" b="0" dirty="0"/>
              <a:t>RL</a:t>
            </a:r>
            <a:r>
              <a:rPr lang="zh-CN" altLang="zh-CN" b="0" dirty="0"/>
              <a:t>型为右子树左高情况，这种情况是由于在结点</a:t>
            </a:r>
            <a:r>
              <a:rPr lang="en-US" altLang="zh-CN" b="0" dirty="0"/>
              <a:t>A</a:t>
            </a:r>
            <a:r>
              <a:rPr lang="zh-CN" altLang="zh-CN" b="0" dirty="0"/>
              <a:t>的右孩子的左子树上插入结点，使</a:t>
            </a:r>
            <a:r>
              <a:rPr lang="en-US" altLang="zh-CN" b="0" dirty="0"/>
              <a:t>A</a:t>
            </a:r>
            <a:r>
              <a:rPr lang="zh-CN" altLang="zh-CN" b="0" dirty="0"/>
              <a:t>的平衡因子由</a:t>
            </a:r>
            <a:r>
              <a:rPr lang="en-US" altLang="zh-CN" b="0" dirty="0"/>
              <a:t>-1</a:t>
            </a:r>
            <a:r>
              <a:rPr lang="zh-CN" altLang="zh-CN" b="0" dirty="0"/>
              <a:t>增至</a:t>
            </a:r>
            <a:r>
              <a:rPr lang="en-US" altLang="zh-CN" b="0" dirty="0"/>
              <a:t>-2</a:t>
            </a:r>
            <a:r>
              <a:rPr lang="zh-CN" altLang="zh-CN" b="0" dirty="0"/>
              <a:t>而使以结点</a:t>
            </a:r>
            <a:r>
              <a:rPr lang="en-US" altLang="zh-CN" b="0" dirty="0"/>
              <a:t>A</a:t>
            </a:r>
            <a:r>
              <a:rPr lang="zh-CN" altLang="zh-CN" b="0" dirty="0"/>
              <a:t>为根的子树失去平衡。这种情况与</a:t>
            </a:r>
            <a:r>
              <a:rPr lang="en-US" altLang="zh-CN" b="0" dirty="0"/>
              <a:t>LR</a:t>
            </a:r>
            <a:r>
              <a:rPr lang="zh-CN" altLang="zh-CN" b="0" dirty="0"/>
              <a:t>型旋转情况是对称的。</a:t>
            </a:r>
            <a:endParaRPr lang="zh-CN" altLang="en-US" b="0" dirty="0"/>
          </a:p>
        </p:txBody>
      </p:sp>
      <p:sp>
        <p:nvSpPr>
          <p:cNvPr id="336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6897" name="Object 1"/>
          <p:cNvGraphicFramePr>
            <a:graphicFrameLocks noChangeAspect="1"/>
          </p:cNvGraphicFramePr>
          <p:nvPr/>
        </p:nvGraphicFramePr>
        <p:xfrm>
          <a:off x="1571604" y="3286124"/>
          <a:ext cx="6715172" cy="2966923"/>
        </p:xfrm>
        <a:graphic>
          <a:graphicData uri="http://schemas.openxmlformats.org/presentationml/2006/ole">
            <p:oleObj spid="_x0000_s336918" r:id="rId3" imgW="4901660" imgH="2159030" progId="">
              <p:embed/>
            </p:oleObj>
          </a:graphicData>
        </a:graphic>
      </p:graphicFrame>
    </p:spTree>
    <p:extLst>
      <p:ext uri="{BB962C8B-B14F-4D97-AF65-F5344CB8AC3E}">
        <p14:creationId xmlns:p14="http://schemas.microsoft.com/office/powerpoint/2010/main" xmlns="" val="38600757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5184576"/>
          </a:xfrm>
        </p:spPr>
        <p:txBody>
          <a:bodyPr>
            <a:normAutofit fontScale="92500"/>
          </a:bodyPr>
          <a:lstStyle/>
          <a:p>
            <a:r>
              <a:rPr lang="en-US" altLang="zh-CN" b="0" dirty="0" smtClean="0"/>
              <a:t>	</a:t>
            </a:r>
            <a:r>
              <a:rPr lang="zh-CN" altLang="zh-CN" b="0" dirty="0" smtClean="0"/>
              <a:t>下面</a:t>
            </a:r>
            <a:r>
              <a:rPr lang="zh-CN" altLang="zh-CN" b="0" dirty="0"/>
              <a:t>依据前面三种情况来分析一下旋转后各个结点的平衡因子的情况：</a:t>
            </a:r>
          </a:p>
          <a:p>
            <a:r>
              <a:rPr lang="en-US" altLang="zh-CN" b="0" dirty="0"/>
              <a:t>	</a:t>
            </a:r>
            <a:r>
              <a:rPr lang="en-US" altLang="zh-CN" b="0" dirty="0" smtClean="0"/>
              <a:t>(1) </a:t>
            </a:r>
            <a:r>
              <a:rPr lang="zh-CN" altLang="zh-CN" b="0" dirty="0"/>
              <a:t>若旋转前</a:t>
            </a:r>
            <a:r>
              <a:rPr lang="en-US" altLang="zh-CN" b="0" dirty="0"/>
              <a:t>C</a:t>
            </a:r>
            <a:r>
              <a:rPr lang="zh-CN" altLang="zh-CN" b="0" dirty="0"/>
              <a:t>的平衡因子为</a:t>
            </a:r>
            <a:r>
              <a:rPr lang="en-US" altLang="zh-CN" b="0" dirty="0"/>
              <a:t>1</a:t>
            </a:r>
            <a:r>
              <a:rPr lang="zh-CN" altLang="zh-CN" b="0" dirty="0"/>
              <a:t>，则旋转后</a:t>
            </a:r>
            <a:r>
              <a:rPr lang="en-US" altLang="zh-CN" b="0" dirty="0"/>
              <a:t>A</a:t>
            </a:r>
            <a:r>
              <a:rPr lang="zh-CN" altLang="zh-CN" b="0" dirty="0"/>
              <a:t>的左子树没有变化，右子树是</a:t>
            </a:r>
            <a:r>
              <a:rPr lang="en-US" altLang="zh-CN" b="0" dirty="0"/>
              <a:t>C</a:t>
            </a:r>
            <a:r>
              <a:rPr lang="zh-CN" altLang="zh-CN" b="0" dirty="0"/>
              <a:t>原来的左子树，故</a:t>
            </a:r>
            <a:r>
              <a:rPr lang="en-US" altLang="zh-CN" b="0" dirty="0"/>
              <a:t>A</a:t>
            </a:r>
            <a:r>
              <a:rPr lang="zh-CN" altLang="zh-CN" b="0" dirty="0"/>
              <a:t>的平衡因子为</a:t>
            </a:r>
            <a:r>
              <a:rPr lang="en-US" altLang="zh-CN" b="0" dirty="0"/>
              <a:t>0</a:t>
            </a:r>
            <a:r>
              <a:rPr lang="zh-CN" altLang="zh-CN" b="0" dirty="0"/>
              <a:t>；</a:t>
            </a:r>
            <a:r>
              <a:rPr lang="en-US" altLang="zh-CN" b="0" dirty="0"/>
              <a:t>B</a:t>
            </a:r>
            <a:r>
              <a:rPr lang="zh-CN" altLang="zh-CN" b="0" dirty="0"/>
              <a:t>的右子树没有变化，左子树变为</a:t>
            </a:r>
            <a:r>
              <a:rPr lang="en-US" altLang="zh-CN" b="0" dirty="0"/>
              <a:t>C</a:t>
            </a:r>
            <a:r>
              <a:rPr lang="zh-CN" altLang="zh-CN" b="0" dirty="0"/>
              <a:t>原来的右子树，故</a:t>
            </a:r>
            <a:r>
              <a:rPr lang="en-US" altLang="zh-CN" b="0" dirty="0"/>
              <a:t>B</a:t>
            </a:r>
            <a:r>
              <a:rPr lang="zh-CN" altLang="zh-CN" b="0" dirty="0"/>
              <a:t>的平衡因子为</a:t>
            </a:r>
            <a:r>
              <a:rPr lang="en-US" altLang="zh-CN" b="0" dirty="0"/>
              <a:t>-1</a:t>
            </a:r>
            <a:r>
              <a:rPr lang="zh-CN" altLang="zh-CN" b="0" dirty="0"/>
              <a:t>；</a:t>
            </a:r>
            <a:r>
              <a:rPr lang="en-US" altLang="zh-CN" b="0" dirty="0"/>
              <a:t>C</a:t>
            </a:r>
            <a:r>
              <a:rPr lang="zh-CN" altLang="zh-CN" b="0" dirty="0"/>
              <a:t>的左右子树分别是以</a:t>
            </a:r>
            <a:r>
              <a:rPr lang="en-US" altLang="zh-CN" b="0" dirty="0"/>
              <a:t>A</a:t>
            </a:r>
            <a:r>
              <a:rPr lang="zh-CN" altLang="zh-CN" b="0" dirty="0"/>
              <a:t>和</a:t>
            </a:r>
            <a:r>
              <a:rPr lang="en-US" altLang="zh-CN" b="0" dirty="0"/>
              <a:t>B</a:t>
            </a:r>
            <a:r>
              <a:rPr lang="zh-CN" altLang="zh-CN" b="0" dirty="0"/>
              <a:t>为根的子树，因为</a:t>
            </a:r>
            <a:r>
              <a:rPr lang="en-US" altLang="zh-CN" b="0" dirty="0"/>
              <a:t>A</a:t>
            </a:r>
            <a:r>
              <a:rPr lang="zh-CN" altLang="zh-CN" b="0" dirty="0"/>
              <a:t>子树和</a:t>
            </a:r>
            <a:r>
              <a:rPr lang="en-US" altLang="zh-CN" b="0" dirty="0"/>
              <a:t>B</a:t>
            </a:r>
            <a:r>
              <a:rPr lang="zh-CN" altLang="zh-CN" b="0" dirty="0"/>
              <a:t>子树的深度均为</a:t>
            </a:r>
            <a:r>
              <a:rPr lang="en-US" altLang="zh-CN" b="0" dirty="0"/>
              <a:t>h+1</a:t>
            </a:r>
            <a:r>
              <a:rPr lang="zh-CN" altLang="zh-CN" b="0" dirty="0"/>
              <a:t>，故</a:t>
            </a:r>
            <a:r>
              <a:rPr lang="en-US" altLang="zh-CN" b="0" dirty="0"/>
              <a:t>C</a:t>
            </a:r>
            <a:r>
              <a:rPr lang="zh-CN" altLang="zh-CN" b="0" dirty="0"/>
              <a:t>的平衡因子为</a:t>
            </a:r>
            <a:r>
              <a:rPr lang="en-US" altLang="zh-CN" b="0" dirty="0"/>
              <a:t>0</a:t>
            </a:r>
            <a:r>
              <a:rPr lang="zh-CN" altLang="zh-CN" b="0" dirty="0"/>
              <a:t>。</a:t>
            </a:r>
          </a:p>
          <a:p>
            <a:r>
              <a:rPr lang="en-US" altLang="zh-CN" b="0" dirty="0"/>
              <a:t>	</a:t>
            </a:r>
            <a:r>
              <a:rPr lang="en-US" altLang="zh-CN" b="0" dirty="0" smtClean="0"/>
              <a:t>(2) </a:t>
            </a:r>
            <a:r>
              <a:rPr lang="zh-CN" altLang="zh-CN" b="0" dirty="0"/>
              <a:t>若旋转前</a:t>
            </a:r>
            <a:r>
              <a:rPr lang="en-US" altLang="zh-CN" b="0" dirty="0"/>
              <a:t>C</a:t>
            </a:r>
            <a:r>
              <a:rPr lang="zh-CN" altLang="zh-CN" b="0" dirty="0"/>
              <a:t>的平衡因子为</a:t>
            </a:r>
            <a:r>
              <a:rPr lang="en-US" altLang="zh-CN" b="0" dirty="0"/>
              <a:t>-1</a:t>
            </a:r>
            <a:r>
              <a:rPr lang="zh-CN" altLang="zh-CN" b="0" dirty="0"/>
              <a:t>，同理，可以求出旋转后</a:t>
            </a:r>
            <a:r>
              <a:rPr lang="en-US" altLang="zh-CN" b="0" dirty="0"/>
              <a:t>A</a:t>
            </a:r>
            <a:r>
              <a:rPr lang="zh-CN" altLang="zh-CN" b="0" dirty="0"/>
              <a:t>的平衡因子为</a:t>
            </a:r>
            <a:r>
              <a:rPr lang="en-US" altLang="zh-CN" b="0" dirty="0"/>
              <a:t>1</a:t>
            </a:r>
            <a:r>
              <a:rPr lang="zh-CN" altLang="zh-CN" b="0" dirty="0"/>
              <a:t>，</a:t>
            </a:r>
            <a:r>
              <a:rPr lang="en-US" altLang="zh-CN" b="0" dirty="0"/>
              <a:t>B</a:t>
            </a:r>
            <a:r>
              <a:rPr lang="zh-CN" altLang="zh-CN" b="0" dirty="0"/>
              <a:t>的平衡因子为</a:t>
            </a:r>
            <a:r>
              <a:rPr lang="en-US" altLang="zh-CN" b="0" dirty="0"/>
              <a:t>0</a:t>
            </a:r>
            <a:r>
              <a:rPr lang="zh-CN" altLang="zh-CN" b="0" dirty="0"/>
              <a:t>，</a:t>
            </a:r>
            <a:r>
              <a:rPr lang="en-US" altLang="zh-CN" b="0" dirty="0"/>
              <a:t>C</a:t>
            </a:r>
            <a:r>
              <a:rPr lang="zh-CN" altLang="zh-CN" b="0" dirty="0"/>
              <a:t>的平衡因子为</a:t>
            </a:r>
            <a:r>
              <a:rPr lang="en-US" altLang="zh-CN" b="0" dirty="0"/>
              <a:t>0</a:t>
            </a:r>
            <a:r>
              <a:rPr lang="zh-CN" altLang="zh-CN" b="0" dirty="0"/>
              <a:t>。</a:t>
            </a:r>
          </a:p>
          <a:p>
            <a:r>
              <a:rPr lang="en-US" altLang="zh-CN" b="0" dirty="0"/>
              <a:t>	</a:t>
            </a:r>
            <a:r>
              <a:rPr lang="en-US" altLang="zh-CN" b="0" dirty="0" smtClean="0"/>
              <a:t>(3) </a:t>
            </a:r>
            <a:r>
              <a:rPr lang="zh-CN" altLang="zh-CN" b="0" dirty="0"/>
              <a:t>若旋转前</a:t>
            </a:r>
            <a:r>
              <a:rPr lang="en-US" altLang="zh-CN" b="0" dirty="0"/>
              <a:t>C</a:t>
            </a:r>
            <a:r>
              <a:rPr lang="zh-CN" altLang="zh-CN" b="0" dirty="0"/>
              <a:t>的平衡因子为</a:t>
            </a:r>
            <a:r>
              <a:rPr lang="en-US" altLang="zh-CN" b="0" dirty="0"/>
              <a:t>0</a:t>
            </a:r>
            <a:r>
              <a:rPr lang="zh-CN" altLang="zh-CN" b="0" dirty="0"/>
              <a:t>，同理，根据前面求出的各子树的深度可以求出旋转后</a:t>
            </a:r>
            <a:r>
              <a:rPr lang="en-US" altLang="zh-CN" b="0" dirty="0"/>
              <a:t>A</a:t>
            </a:r>
            <a:r>
              <a:rPr lang="zh-CN" altLang="zh-CN" b="0" dirty="0"/>
              <a:t>、</a:t>
            </a:r>
            <a:r>
              <a:rPr lang="en-US" altLang="zh-CN" b="0" dirty="0"/>
              <a:t>B</a:t>
            </a:r>
            <a:r>
              <a:rPr lang="zh-CN" altLang="zh-CN" b="0" dirty="0"/>
              <a:t>、</a:t>
            </a:r>
            <a:r>
              <a:rPr lang="en-US" altLang="zh-CN" b="0" dirty="0"/>
              <a:t>C</a:t>
            </a:r>
            <a:r>
              <a:rPr lang="zh-CN" altLang="zh-CN" b="0" dirty="0"/>
              <a:t>的平衡因子均为</a:t>
            </a:r>
            <a:r>
              <a:rPr lang="en-US" altLang="zh-CN" b="0" dirty="0"/>
              <a:t>0</a:t>
            </a:r>
            <a:r>
              <a:rPr lang="zh-CN" altLang="zh-CN" b="0" dirty="0"/>
              <a:t>。</a:t>
            </a:r>
          </a:p>
          <a:p>
            <a:endParaRPr lang="zh-CN" altLang="en-US" b="0" dirty="0"/>
          </a:p>
        </p:txBody>
      </p:sp>
    </p:spTree>
    <p:extLst>
      <p:ext uri="{BB962C8B-B14F-4D97-AF65-F5344CB8AC3E}">
        <p14:creationId xmlns:p14="http://schemas.microsoft.com/office/powerpoint/2010/main" xmlns="" val="94293282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1137253"/>
            <a:ext cx="8519542" cy="42484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832778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5.6.3 </a:t>
            </a:r>
            <a:r>
              <a:rPr lang="zh-CN" altLang="zh-CN" b="1" dirty="0"/>
              <a:t>平衡二叉树的</a:t>
            </a:r>
            <a:r>
              <a:rPr lang="zh-CN" altLang="zh-CN" b="1" dirty="0" smtClean="0"/>
              <a:t>插入</a:t>
            </a:r>
            <a:endParaRPr lang="zh-CN" altLang="en-US" dirty="0"/>
          </a:p>
        </p:txBody>
      </p:sp>
      <p:sp>
        <p:nvSpPr>
          <p:cNvPr id="3" name="内容占位符 2"/>
          <p:cNvSpPr>
            <a:spLocks noGrp="1"/>
          </p:cNvSpPr>
          <p:nvPr>
            <p:ph idx="1"/>
          </p:nvPr>
        </p:nvSpPr>
        <p:spPr>
          <a:xfrm>
            <a:off x="323528" y="1628800"/>
            <a:ext cx="8136904" cy="3579849"/>
          </a:xfrm>
        </p:spPr>
        <p:txBody>
          <a:bodyPr/>
          <a:lstStyle/>
          <a:p>
            <a:r>
              <a:rPr lang="en-US" altLang="zh-CN" b="0" dirty="0" smtClean="0"/>
              <a:t>	</a:t>
            </a:r>
            <a:r>
              <a:rPr lang="zh-CN" altLang="zh-CN" b="0" dirty="0" smtClean="0"/>
              <a:t>如</a:t>
            </a:r>
            <a:r>
              <a:rPr lang="zh-CN" altLang="zh-CN" b="0" dirty="0"/>
              <a:t>图</a:t>
            </a:r>
            <a:r>
              <a:rPr lang="en-US" altLang="zh-CN" b="0" dirty="0"/>
              <a:t>5-38</a:t>
            </a:r>
            <a:r>
              <a:rPr lang="zh-CN" altLang="zh-CN" b="0" dirty="0"/>
              <a:t>所示，按照关键值</a:t>
            </a:r>
            <a:r>
              <a:rPr lang="zh-CN" altLang="zh-CN" b="0" dirty="0" smtClean="0"/>
              <a:t>序列</a:t>
            </a:r>
            <a:r>
              <a:rPr lang="en-US" altLang="zh-CN" b="0" dirty="0" smtClean="0"/>
              <a:t>(3</a:t>
            </a:r>
            <a:r>
              <a:rPr lang="en-US" altLang="zh-CN" b="0" dirty="0"/>
              <a:t>, 10, 24, 65, </a:t>
            </a:r>
            <a:r>
              <a:rPr lang="en-US" altLang="zh-CN" b="0" dirty="0" smtClean="0"/>
              <a:t>32)</a:t>
            </a:r>
            <a:r>
              <a:rPr lang="zh-CN" altLang="zh-CN" b="0" dirty="0" smtClean="0"/>
              <a:t>依次</a:t>
            </a:r>
            <a:r>
              <a:rPr lang="zh-CN" altLang="zh-CN" b="0" dirty="0"/>
              <a:t>插入结点构造平衡二叉树。</a:t>
            </a:r>
            <a:endParaRPr lang="zh-CN" altLang="en-US" b="0" dirty="0"/>
          </a:p>
        </p:txBody>
      </p:sp>
      <p:pic>
        <p:nvPicPr>
          <p:cNvPr id="378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67744" y="2492896"/>
            <a:ext cx="5035874" cy="38164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4258835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848872" cy="5112568"/>
          </a:xfrm>
        </p:spPr>
        <p:txBody>
          <a:bodyPr>
            <a:normAutofit/>
          </a:bodyPr>
          <a:lstStyle/>
          <a:p>
            <a:r>
              <a:rPr lang="en-US" altLang="zh-CN" b="0" dirty="0" smtClean="0"/>
              <a:t>	</a:t>
            </a:r>
            <a:r>
              <a:rPr lang="zh-CN" altLang="zh-CN" b="0" dirty="0" smtClean="0"/>
              <a:t>在</a:t>
            </a:r>
            <a:r>
              <a:rPr lang="zh-CN" altLang="zh-CN" b="0" dirty="0"/>
              <a:t>平衡二叉树上插入结点的大致步骤如下：</a:t>
            </a:r>
          </a:p>
          <a:p>
            <a:r>
              <a:rPr lang="en-US" altLang="zh-CN" b="0" dirty="0"/>
              <a:t>	</a:t>
            </a:r>
            <a:r>
              <a:rPr lang="en-US" altLang="zh-CN" b="0" dirty="0" smtClean="0"/>
              <a:t>(1) </a:t>
            </a:r>
            <a:r>
              <a:rPr lang="zh-CN" altLang="zh-CN" b="0" dirty="0"/>
              <a:t>按照二叉查找树的插入方法，找到插入新元素的</a:t>
            </a:r>
            <a:r>
              <a:rPr lang="zh-CN" altLang="zh-CN" b="0" dirty="0" smtClean="0"/>
              <a:t>位置</a:t>
            </a:r>
            <a:r>
              <a:rPr lang="zh-CN" altLang="en-US" b="0" dirty="0" smtClean="0"/>
              <a:t>。</a:t>
            </a:r>
            <a:endParaRPr lang="en-US" altLang="zh-CN" b="0" dirty="0" smtClean="0"/>
          </a:p>
          <a:p>
            <a:r>
              <a:rPr lang="en-US" altLang="zh-CN" b="0" dirty="0"/>
              <a:t>	</a:t>
            </a:r>
            <a:r>
              <a:rPr lang="en-US" altLang="zh-CN" b="0" dirty="0" smtClean="0"/>
              <a:t>(2) </a:t>
            </a:r>
            <a:r>
              <a:rPr lang="zh-CN" altLang="zh-CN" b="0" dirty="0"/>
              <a:t>修改</a:t>
            </a:r>
            <a:r>
              <a:rPr lang="zh-CN" altLang="zh-CN" b="0" dirty="0" smtClean="0"/>
              <a:t>从新</a:t>
            </a:r>
            <a:r>
              <a:rPr lang="zh-CN" altLang="zh-CN" b="0" dirty="0"/>
              <a:t>插入</a:t>
            </a:r>
            <a:r>
              <a:rPr lang="zh-CN" altLang="zh-CN" b="0" dirty="0" smtClean="0"/>
              <a:t>结点</a:t>
            </a:r>
            <a:r>
              <a:rPr lang="zh-CN" altLang="en-US" b="0" dirty="0" smtClean="0"/>
              <a:t>到根结点</a:t>
            </a:r>
            <a:r>
              <a:rPr lang="zh-CN" altLang="zh-CN" b="0" dirty="0" smtClean="0"/>
              <a:t>路径</a:t>
            </a:r>
            <a:r>
              <a:rPr lang="zh-CN" altLang="zh-CN" b="0" dirty="0"/>
              <a:t>上的</a:t>
            </a:r>
            <a:r>
              <a:rPr lang="zh-CN" altLang="zh-CN" b="0" dirty="0" smtClean="0"/>
              <a:t>所有</a:t>
            </a:r>
            <a:r>
              <a:rPr lang="zh-CN" altLang="en-US" b="0" dirty="0" smtClean="0"/>
              <a:t>祖先</a:t>
            </a:r>
            <a:r>
              <a:rPr lang="zh-CN" altLang="zh-CN" b="0" dirty="0" smtClean="0"/>
              <a:t>结点</a:t>
            </a:r>
            <a:r>
              <a:rPr lang="zh-CN" altLang="zh-CN" b="0" dirty="0"/>
              <a:t>的平衡因子。</a:t>
            </a:r>
          </a:p>
          <a:p>
            <a:r>
              <a:rPr lang="en-US" altLang="zh-CN" b="0" dirty="0"/>
              <a:t>	</a:t>
            </a:r>
            <a:r>
              <a:rPr lang="en-US" altLang="zh-CN" b="0" dirty="0" smtClean="0"/>
              <a:t>(3) </a:t>
            </a:r>
            <a:r>
              <a:rPr lang="zh-CN" altLang="zh-CN" b="0" dirty="0"/>
              <a:t>判断是否产生不平衡，</a:t>
            </a:r>
            <a:r>
              <a:rPr lang="zh-CN" altLang="zh-CN" b="0" dirty="0" smtClean="0"/>
              <a:t>若</a:t>
            </a:r>
            <a:r>
              <a:rPr lang="en-US" altLang="zh-CN" b="0" dirty="0" smtClean="0"/>
              <a:t>A</a:t>
            </a:r>
            <a:r>
              <a:rPr lang="zh-CN" altLang="en-US" b="0" dirty="0" smtClean="0"/>
              <a:t>结点</a:t>
            </a:r>
            <a:r>
              <a:rPr lang="zh-CN" altLang="zh-CN" b="0" dirty="0" smtClean="0"/>
              <a:t>不平衡</a:t>
            </a:r>
            <a:r>
              <a:rPr lang="zh-CN" altLang="zh-CN" b="0" dirty="0"/>
              <a:t>，则确定</a:t>
            </a:r>
            <a:r>
              <a:rPr lang="en-US" altLang="zh-CN" b="0" dirty="0"/>
              <a:t>A</a:t>
            </a:r>
            <a:r>
              <a:rPr lang="zh-CN" altLang="zh-CN" b="0" dirty="0"/>
              <a:t>的不平衡类型并执行相应的旋转处理</a:t>
            </a:r>
            <a:r>
              <a:rPr lang="zh-CN" altLang="zh-CN" b="0" dirty="0" smtClean="0"/>
              <a:t>，根据</a:t>
            </a:r>
            <a:r>
              <a:rPr lang="zh-CN" altLang="zh-CN" b="0" dirty="0"/>
              <a:t>旋转需要修改相应的平衡因子</a:t>
            </a:r>
            <a:r>
              <a:rPr lang="zh-CN" altLang="zh-CN" b="0" dirty="0" smtClean="0"/>
              <a:t>。</a:t>
            </a:r>
            <a:r>
              <a:rPr lang="zh-CN" altLang="en-US" b="0" dirty="0" smtClean="0"/>
              <a:t>然后，插入过程结束。</a:t>
            </a:r>
            <a:endParaRPr lang="en-US" altLang="zh-CN" b="0" dirty="0" smtClean="0"/>
          </a:p>
          <a:p>
            <a:r>
              <a:rPr lang="en-US" altLang="zh-CN" b="0" dirty="0"/>
              <a:t>	</a:t>
            </a:r>
            <a:r>
              <a:rPr lang="en-US" altLang="zh-CN" b="0" dirty="0" smtClean="0"/>
              <a:t>(4) </a:t>
            </a:r>
            <a:r>
              <a:rPr lang="zh-CN" altLang="en-US" b="0" dirty="0" smtClean="0"/>
              <a:t>若逆向到根结点均未发现不平衡，则插入结束。</a:t>
            </a:r>
            <a:endParaRPr lang="zh-CN" altLang="zh-CN" b="0" dirty="0"/>
          </a:p>
          <a:p>
            <a:endParaRPr lang="zh-CN" altLang="en-US" b="0" dirty="0"/>
          </a:p>
        </p:txBody>
      </p:sp>
    </p:spTree>
    <p:extLst>
      <p:ext uri="{BB962C8B-B14F-4D97-AF65-F5344CB8AC3E}">
        <p14:creationId xmlns:p14="http://schemas.microsoft.com/office/powerpoint/2010/main" xmlns="" val="94520775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5.6.4 </a:t>
            </a:r>
            <a:r>
              <a:rPr lang="zh-CN" altLang="zh-CN" b="1" dirty="0"/>
              <a:t>平衡二叉树的删除</a:t>
            </a:r>
            <a:endParaRPr lang="zh-CN" altLang="en-US" dirty="0"/>
          </a:p>
        </p:txBody>
      </p:sp>
      <p:sp>
        <p:nvSpPr>
          <p:cNvPr id="3" name="内容占位符 2"/>
          <p:cNvSpPr>
            <a:spLocks noGrp="1"/>
          </p:cNvSpPr>
          <p:nvPr>
            <p:ph idx="1"/>
          </p:nvPr>
        </p:nvSpPr>
        <p:spPr>
          <a:xfrm>
            <a:off x="785786" y="1428736"/>
            <a:ext cx="7562738" cy="4808576"/>
          </a:xfrm>
        </p:spPr>
        <p:txBody>
          <a:bodyPr>
            <a:normAutofit fontScale="92500" lnSpcReduction="20000"/>
          </a:bodyPr>
          <a:lstStyle/>
          <a:p>
            <a:r>
              <a:rPr lang="zh-CN" altLang="zh-CN" dirty="0">
                <a:solidFill>
                  <a:srgbClr val="FF0000"/>
                </a:solidFill>
              </a:rPr>
              <a:t>基本</a:t>
            </a:r>
            <a:r>
              <a:rPr lang="zh-CN" altLang="zh-CN" dirty="0" smtClean="0">
                <a:solidFill>
                  <a:srgbClr val="FF0000"/>
                </a:solidFill>
              </a:rPr>
              <a:t>思想：</a:t>
            </a:r>
            <a:endParaRPr lang="zh-CN" altLang="zh-CN" dirty="0">
              <a:solidFill>
                <a:srgbClr val="FF0000"/>
              </a:solidFill>
            </a:endParaRPr>
          </a:p>
          <a:p>
            <a:r>
              <a:rPr lang="en-US" altLang="zh-CN" b="0" dirty="0"/>
              <a:t>	</a:t>
            </a:r>
            <a:r>
              <a:rPr lang="en-US" altLang="zh-CN" b="0" dirty="0" smtClean="0"/>
              <a:t>(1) </a:t>
            </a:r>
            <a:r>
              <a:rPr lang="zh-CN" altLang="zh-CN" b="0" dirty="0"/>
              <a:t>使用二叉查找</a:t>
            </a:r>
            <a:r>
              <a:rPr lang="zh-CN" altLang="zh-CN" b="0" dirty="0" smtClean="0"/>
              <a:t>树</a:t>
            </a:r>
            <a:r>
              <a:rPr lang="zh-CN" altLang="en-US" b="0" dirty="0" smtClean="0"/>
              <a:t>的</a:t>
            </a:r>
            <a:r>
              <a:rPr lang="zh-CN" altLang="zh-CN" b="0" dirty="0" smtClean="0"/>
              <a:t>删除操作</a:t>
            </a:r>
            <a:r>
              <a:rPr lang="zh-CN" altLang="zh-CN" dirty="0"/>
              <a:t>找到要删除的结点并删除</a:t>
            </a:r>
            <a:r>
              <a:rPr lang="zh-CN" altLang="zh-CN" b="0" dirty="0"/>
              <a:t>；</a:t>
            </a:r>
          </a:p>
          <a:p>
            <a:r>
              <a:rPr lang="en-US" altLang="zh-CN" b="0" dirty="0"/>
              <a:t>	</a:t>
            </a:r>
            <a:r>
              <a:rPr lang="en-US" altLang="zh-CN" b="0" dirty="0" smtClean="0"/>
              <a:t>(2) </a:t>
            </a:r>
            <a:r>
              <a:rPr lang="zh-CN" altLang="zh-CN" b="0" dirty="0"/>
              <a:t>沿被删除结点</a:t>
            </a:r>
            <a:r>
              <a:rPr lang="zh-CN" altLang="zh-CN" b="0" dirty="0" smtClean="0"/>
              <a:t>的</a:t>
            </a:r>
            <a:r>
              <a:rPr lang="zh-CN" altLang="en-US" b="0" dirty="0" smtClean="0"/>
              <a:t>双亲结点</a:t>
            </a:r>
            <a:r>
              <a:rPr lang="zh-CN" altLang="zh-CN" b="0" dirty="0" smtClean="0"/>
              <a:t>到</a:t>
            </a:r>
            <a:r>
              <a:rPr lang="zh-CN" altLang="zh-CN" b="0" dirty="0"/>
              <a:t>根结点的路径逐层向上回溯，并</a:t>
            </a:r>
            <a:r>
              <a:rPr lang="zh-CN" altLang="zh-CN" dirty="0"/>
              <a:t>追踪平衡因子的变化</a:t>
            </a:r>
            <a:r>
              <a:rPr lang="zh-CN" altLang="zh-CN" b="0" dirty="0"/>
              <a:t>；</a:t>
            </a:r>
          </a:p>
          <a:p>
            <a:r>
              <a:rPr lang="en-US" altLang="zh-CN" b="0" dirty="0"/>
              <a:t>	</a:t>
            </a:r>
            <a:r>
              <a:rPr lang="en-US" altLang="zh-CN" b="0" dirty="0" smtClean="0"/>
              <a:t>(3) </a:t>
            </a:r>
            <a:r>
              <a:rPr lang="zh-CN" altLang="zh-CN" b="0" dirty="0"/>
              <a:t>回溯过程中，一旦发现被删除结点的某个祖先失衡，就要应用平衡化旋转以恢复平衡</a:t>
            </a:r>
            <a:r>
              <a:rPr lang="zh-CN" altLang="zh-CN" b="0" dirty="0" smtClean="0"/>
              <a:t>性</a:t>
            </a:r>
            <a:r>
              <a:rPr lang="zh-CN" altLang="en-US" b="0" dirty="0" smtClean="0"/>
              <a:t>。即</a:t>
            </a:r>
            <a:r>
              <a:rPr lang="zh-CN" altLang="en-US" dirty="0" smtClean="0">
                <a:solidFill>
                  <a:srgbClr val="0000FF"/>
                </a:solidFill>
              </a:rPr>
              <a:t>左子树删除要调整右子树，右子树删除要调整左子树</a:t>
            </a:r>
            <a:r>
              <a:rPr lang="zh-CN" altLang="en-US" b="0" dirty="0" smtClean="0"/>
              <a:t>。</a:t>
            </a:r>
            <a:endParaRPr lang="zh-CN" altLang="zh-CN" b="0" dirty="0"/>
          </a:p>
          <a:p>
            <a:r>
              <a:rPr lang="en-US" altLang="zh-CN" b="0" dirty="0"/>
              <a:t>	</a:t>
            </a:r>
            <a:r>
              <a:rPr lang="en-US" altLang="zh-CN" b="0" dirty="0" smtClean="0"/>
              <a:t>(4) </a:t>
            </a:r>
            <a:r>
              <a:rPr lang="zh-CN" altLang="en-US" b="0" dirty="0" smtClean="0"/>
              <a:t>继续逆向到根调整平衡因子，</a:t>
            </a:r>
            <a:r>
              <a:rPr lang="zh-CN" altLang="en-US" dirty="0" smtClean="0"/>
              <a:t>若未发现失衡结点</a:t>
            </a:r>
            <a:r>
              <a:rPr lang="zh-CN" altLang="zh-CN" dirty="0" smtClean="0"/>
              <a:t>，</a:t>
            </a:r>
            <a:r>
              <a:rPr lang="zh-CN" altLang="en-US" dirty="0" smtClean="0"/>
              <a:t>则结束删除算法</a:t>
            </a:r>
            <a:r>
              <a:rPr lang="zh-CN" altLang="zh-CN" dirty="0" smtClean="0"/>
              <a:t>。</a:t>
            </a:r>
            <a:endParaRPr lang="zh-CN" altLang="zh-CN" dirty="0"/>
          </a:p>
          <a:p>
            <a:r>
              <a:rPr lang="en-US" altLang="zh-CN" dirty="0">
                <a:sym typeface="Webdings"/>
              </a:rPr>
              <a:t></a:t>
            </a:r>
            <a:r>
              <a:rPr lang="zh-CN" altLang="zh-CN" dirty="0">
                <a:solidFill>
                  <a:srgbClr val="FF0000"/>
                </a:solidFill>
              </a:rPr>
              <a:t>结论：</a:t>
            </a:r>
          </a:p>
          <a:p>
            <a:r>
              <a:rPr lang="en-US" altLang="zh-CN" dirty="0"/>
              <a:t>	</a:t>
            </a:r>
            <a:r>
              <a:rPr lang="zh-CN" altLang="zh-CN" dirty="0"/>
              <a:t>在平衡二叉树上删除一个结点后，为了恢复平衡性可能需要多次平衡化旋转处理</a:t>
            </a:r>
            <a:r>
              <a:rPr lang="zh-CN" altLang="zh-CN" dirty="0" smtClean="0"/>
              <a:t>。</a:t>
            </a:r>
            <a:endParaRPr lang="zh-CN" altLang="zh-CN" dirty="0"/>
          </a:p>
        </p:txBody>
      </p:sp>
    </p:spTree>
    <p:extLst>
      <p:ext uri="{BB962C8B-B14F-4D97-AF65-F5344CB8AC3E}">
        <p14:creationId xmlns:p14="http://schemas.microsoft.com/office/powerpoint/2010/main" xmlns="" val="3373991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730559"/>
            <a:ext cx="7520940" cy="1008112"/>
          </a:xfrm>
        </p:spPr>
        <p:txBody>
          <a:bodyPr/>
          <a:lstStyle/>
          <a:p>
            <a:r>
              <a:rPr lang="en-US" altLang="zh-CN" b="0" dirty="0" smtClean="0"/>
              <a:t>	</a:t>
            </a:r>
            <a:r>
              <a:rPr lang="zh-CN" altLang="zh-CN" b="0" dirty="0" smtClean="0"/>
              <a:t>图</a:t>
            </a:r>
            <a:r>
              <a:rPr lang="en-US" altLang="zh-CN" b="0" dirty="0"/>
              <a:t>5-39</a:t>
            </a:r>
            <a:r>
              <a:rPr lang="zh-CN" altLang="zh-CN" b="0" dirty="0"/>
              <a:t>为在图</a:t>
            </a:r>
            <a:r>
              <a:rPr lang="en-US" altLang="zh-CN" b="0" dirty="0" smtClean="0"/>
              <a:t>5-39(a)</a:t>
            </a:r>
            <a:r>
              <a:rPr lang="zh-CN" altLang="zh-CN" b="0" dirty="0" smtClean="0"/>
              <a:t>所</a:t>
            </a:r>
            <a:r>
              <a:rPr lang="zh-CN" altLang="zh-CN" b="0" dirty="0"/>
              <a:t>示平衡二叉树上删除关键值为</a:t>
            </a:r>
            <a:r>
              <a:rPr lang="en-US" altLang="zh-CN" b="0" dirty="0"/>
              <a:t>25</a:t>
            </a:r>
            <a:r>
              <a:rPr lang="zh-CN" altLang="zh-CN" b="0" dirty="0"/>
              <a:t>的结点的过程：</a:t>
            </a:r>
            <a:endParaRPr lang="zh-CN" altLang="en-US" b="0" dirty="0"/>
          </a:p>
        </p:txBody>
      </p:sp>
      <p:pic>
        <p:nvPicPr>
          <p:cNvPr id="389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5984" y="1785926"/>
            <a:ext cx="5276638" cy="40233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5428534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968552"/>
          </a:xfrm>
        </p:spPr>
        <p:txBody>
          <a:bodyPr>
            <a:normAutofit/>
          </a:bodyPr>
          <a:lstStyle/>
          <a:p>
            <a:r>
              <a:rPr lang="en-US" altLang="zh-CN" b="0" dirty="0" smtClean="0"/>
              <a:t>	</a:t>
            </a:r>
            <a:r>
              <a:rPr lang="zh-CN" altLang="zh-CN" b="0" dirty="0" smtClean="0"/>
              <a:t>从</a:t>
            </a:r>
            <a:r>
              <a:rPr lang="zh-CN" altLang="zh-CN" b="0" dirty="0"/>
              <a:t>左子树删除和右子树删除是对称的，设</a:t>
            </a:r>
            <a:r>
              <a:rPr lang="en-US" altLang="zh-CN" b="0" dirty="0"/>
              <a:t>B</a:t>
            </a:r>
            <a:r>
              <a:rPr lang="zh-CN" altLang="zh-CN" b="0" dirty="0"/>
              <a:t>为</a:t>
            </a:r>
            <a:r>
              <a:rPr lang="en-US" altLang="zh-CN" b="0" dirty="0"/>
              <a:t>A</a:t>
            </a:r>
            <a:r>
              <a:rPr lang="zh-CN" altLang="zh-CN" b="0" dirty="0"/>
              <a:t>的右孩子，以从结点</a:t>
            </a:r>
            <a:r>
              <a:rPr lang="en-US" altLang="zh-CN" b="0" dirty="0"/>
              <a:t>A</a:t>
            </a:r>
            <a:r>
              <a:rPr lang="zh-CN" altLang="zh-CN" b="0" dirty="0"/>
              <a:t>的</a:t>
            </a:r>
            <a:r>
              <a:rPr lang="zh-CN" altLang="zh-CN" dirty="0"/>
              <a:t>左子树删除结点导致其左子树高度降低</a:t>
            </a:r>
            <a:r>
              <a:rPr lang="zh-CN" altLang="zh-CN" b="0" dirty="0"/>
              <a:t>为例，分为以下</a:t>
            </a:r>
            <a:r>
              <a:rPr lang="zh-CN" altLang="zh-CN" dirty="0">
                <a:solidFill>
                  <a:srgbClr val="FF0000"/>
                </a:solidFill>
              </a:rPr>
              <a:t>三种情况进行分析：</a:t>
            </a:r>
          </a:p>
          <a:p>
            <a:r>
              <a:rPr lang="en-US" altLang="zh-CN" b="0" dirty="0">
                <a:solidFill>
                  <a:srgbClr val="FF0000"/>
                </a:solidFill>
              </a:rPr>
              <a:t>1. A</a:t>
            </a:r>
            <a:r>
              <a:rPr lang="zh-CN" altLang="zh-CN" b="0" dirty="0">
                <a:solidFill>
                  <a:srgbClr val="FF0000"/>
                </a:solidFill>
              </a:rPr>
              <a:t>的右子树右高情况，即</a:t>
            </a:r>
            <a:r>
              <a:rPr lang="en-US" altLang="zh-CN" b="0" dirty="0">
                <a:solidFill>
                  <a:srgbClr val="FF0000"/>
                </a:solidFill>
              </a:rPr>
              <a:t>A</a:t>
            </a:r>
            <a:r>
              <a:rPr lang="zh-CN" altLang="zh-CN" b="0" dirty="0">
                <a:solidFill>
                  <a:srgbClr val="FF0000"/>
                </a:solidFill>
              </a:rPr>
              <a:t>的右子树的平衡因子为</a:t>
            </a:r>
            <a:r>
              <a:rPr lang="en-US" altLang="zh-CN" b="0" dirty="0">
                <a:solidFill>
                  <a:srgbClr val="FF0000"/>
                </a:solidFill>
              </a:rPr>
              <a:t>-1</a:t>
            </a:r>
            <a:r>
              <a:rPr lang="zh-CN" altLang="zh-CN" b="0" dirty="0">
                <a:solidFill>
                  <a:srgbClr val="FF0000"/>
                </a:solidFill>
              </a:rPr>
              <a:t>。</a:t>
            </a:r>
            <a:r>
              <a:rPr lang="zh-CN" altLang="zh-CN" b="0" dirty="0"/>
              <a:t>在结点</a:t>
            </a:r>
            <a:r>
              <a:rPr lang="en-US" altLang="zh-CN" b="0" dirty="0"/>
              <a:t>A</a:t>
            </a:r>
            <a:r>
              <a:rPr lang="zh-CN" altLang="zh-CN" b="0" dirty="0"/>
              <a:t>的左子树上删除结点后，</a:t>
            </a:r>
            <a:r>
              <a:rPr lang="en-US" altLang="zh-CN" b="0" dirty="0"/>
              <a:t>A</a:t>
            </a:r>
            <a:r>
              <a:rPr lang="zh-CN" altLang="zh-CN" b="0" dirty="0"/>
              <a:t>的左子树的高度降低，结点</a:t>
            </a:r>
            <a:r>
              <a:rPr lang="en-US" altLang="zh-CN" b="0" dirty="0"/>
              <a:t>A</a:t>
            </a:r>
            <a:r>
              <a:rPr lang="zh-CN" altLang="zh-CN" b="0" dirty="0"/>
              <a:t>的平衡因子由</a:t>
            </a:r>
            <a:r>
              <a:rPr lang="en-US" altLang="zh-CN" b="0" dirty="0"/>
              <a:t>-1</a:t>
            </a:r>
            <a:r>
              <a:rPr lang="zh-CN" altLang="zh-CN" b="0" dirty="0"/>
              <a:t>变为</a:t>
            </a:r>
            <a:r>
              <a:rPr lang="en-US" altLang="zh-CN" b="0" dirty="0"/>
              <a:t>-2</a:t>
            </a:r>
            <a:r>
              <a:rPr lang="zh-CN" altLang="zh-CN" b="0" dirty="0"/>
              <a:t>，从而使得以结点</a:t>
            </a:r>
            <a:r>
              <a:rPr lang="en-US" altLang="zh-CN" b="0" dirty="0"/>
              <a:t>A</a:t>
            </a:r>
            <a:r>
              <a:rPr lang="zh-CN" altLang="zh-CN" b="0" dirty="0"/>
              <a:t>为根的子树失去平衡。这种情况下只需要进行一次逆时针旋转即可，旋转后结点</a:t>
            </a:r>
            <a:r>
              <a:rPr lang="en-US" altLang="zh-CN" b="0" dirty="0"/>
              <a:t>A</a:t>
            </a:r>
            <a:r>
              <a:rPr lang="zh-CN" altLang="zh-CN" b="0" dirty="0"/>
              <a:t>和</a:t>
            </a:r>
            <a:r>
              <a:rPr lang="en-US" altLang="zh-CN" b="0" dirty="0"/>
              <a:t>B</a:t>
            </a:r>
            <a:r>
              <a:rPr lang="zh-CN" altLang="zh-CN" b="0" dirty="0"/>
              <a:t>的平衡因子均变为</a:t>
            </a:r>
            <a:r>
              <a:rPr lang="en-US" altLang="zh-CN" b="0" dirty="0"/>
              <a:t>0</a:t>
            </a:r>
            <a:r>
              <a:rPr lang="zh-CN" altLang="zh-CN" b="0" dirty="0"/>
              <a:t>，其他结点的平衡因子不变，如图</a:t>
            </a:r>
            <a:r>
              <a:rPr lang="en-US" altLang="zh-CN" b="0" dirty="0"/>
              <a:t>5-40</a:t>
            </a:r>
            <a:r>
              <a:rPr lang="zh-CN" altLang="zh-CN" b="0" dirty="0"/>
              <a:t>所示。</a:t>
            </a:r>
          </a:p>
          <a:p>
            <a:endParaRPr lang="zh-CN" altLang="en-US" b="0" dirty="0"/>
          </a:p>
        </p:txBody>
      </p:sp>
    </p:spTree>
    <p:extLst>
      <p:ext uri="{BB962C8B-B14F-4D97-AF65-F5344CB8AC3E}">
        <p14:creationId xmlns:p14="http://schemas.microsoft.com/office/powerpoint/2010/main" xmlns="" val="1125747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8"/>
            <a:ext cx="8280920" cy="3024335"/>
          </a:xfrm>
        </p:spPr>
        <p:txBody>
          <a:bodyPr>
            <a:normAutofit/>
          </a:bodyPr>
          <a:lstStyle/>
          <a:p>
            <a:r>
              <a:rPr lang="en-US" altLang="zh-CN" dirty="0">
                <a:sym typeface="Webdings"/>
              </a:rPr>
              <a:t></a:t>
            </a:r>
            <a:r>
              <a:rPr lang="zh-CN" altLang="zh-CN" dirty="0">
                <a:solidFill>
                  <a:srgbClr val="0000FF"/>
                </a:solidFill>
              </a:rPr>
              <a:t>结论：满二叉树是完全二叉树，但完全二叉树不一定是满二叉树</a:t>
            </a:r>
            <a:r>
              <a:rPr lang="zh-CN" altLang="zh-CN" dirty="0" smtClean="0">
                <a:solidFill>
                  <a:srgbClr val="0000FF"/>
                </a:solidFill>
              </a:rPr>
              <a:t>。</a:t>
            </a:r>
            <a:r>
              <a:rPr lang="zh-CN" altLang="en-US" dirty="0" smtClean="0">
                <a:solidFill>
                  <a:srgbClr val="0000FF"/>
                </a:solidFill>
              </a:rPr>
              <a:t>换句话说，满二叉树是完全二叉树的特殊情况。</a:t>
            </a:r>
            <a:endParaRPr lang="en-US" altLang="zh-CN" dirty="0" smtClean="0">
              <a:solidFill>
                <a:srgbClr val="0000FF"/>
              </a:solidFill>
            </a:endParaRPr>
          </a:p>
          <a:p>
            <a:r>
              <a:rPr lang="en-US" altLang="zh-CN" b="0" dirty="0" smtClean="0"/>
              <a:t>	</a:t>
            </a:r>
            <a:r>
              <a:rPr lang="zh-CN" altLang="zh-CN" b="0" dirty="0" smtClean="0"/>
              <a:t>在</a:t>
            </a:r>
            <a:r>
              <a:rPr lang="zh-CN" altLang="zh-CN" b="0" dirty="0"/>
              <a:t>完全二叉树的最下一层上，从最右边开始连续删去若干结点后得到的二叉树仍然是一棵完全二叉树</a:t>
            </a:r>
            <a:r>
              <a:rPr lang="zh-CN" altLang="zh-CN" b="0" dirty="0" smtClean="0"/>
              <a:t>。</a:t>
            </a:r>
            <a:endParaRPr lang="en-US" altLang="zh-CN" b="0" dirty="0" smtClean="0"/>
          </a:p>
          <a:p>
            <a:r>
              <a:rPr lang="en-US" altLang="zh-CN" b="0" dirty="0" smtClean="0"/>
              <a:t>	</a:t>
            </a:r>
            <a:r>
              <a:rPr lang="zh-CN" altLang="zh-CN" b="0" dirty="0" smtClean="0"/>
              <a:t>在</a:t>
            </a:r>
            <a:r>
              <a:rPr lang="zh-CN" altLang="zh-CN" b="0" dirty="0"/>
              <a:t>完全二叉树中，若某个结点没有左孩子，则它一定没有右孩子</a:t>
            </a:r>
            <a:r>
              <a:rPr lang="zh-CN" altLang="zh-CN" b="0" dirty="0" smtClean="0"/>
              <a:t>。</a:t>
            </a:r>
            <a:endParaRPr lang="zh-CN" altLang="zh-CN" b="0" dirty="0"/>
          </a:p>
          <a:p>
            <a:endParaRPr lang="zh-CN" altLang="zh-CN" dirty="0"/>
          </a:p>
          <a:p>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43042" y="3902036"/>
            <a:ext cx="6500858" cy="23329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9299733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1484784"/>
            <a:ext cx="7953375" cy="4257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7051128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0" dirty="0">
                <a:solidFill>
                  <a:srgbClr val="FF0000"/>
                </a:solidFill>
              </a:rPr>
              <a:t>2. A</a:t>
            </a:r>
            <a:r>
              <a:rPr lang="zh-CN" altLang="zh-CN" b="0" dirty="0">
                <a:solidFill>
                  <a:srgbClr val="FF0000"/>
                </a:solidFill>
              </a:rPr>
              <a:t>的右子树等高情况，即</a:t>
            </a:r>
            <a:r>
              <a:rPr lang="en-US" altLang="zh-CN" b="0" dirty="0">
                <a:solidFill>
                  <a:srgbClr val="FF0000"/>
                </a:solidFill>
              </a:rPr>
              <a:t>A</a:t>
            </a:r>
            <a:r>
              <a:rPr lang="zh-CN" altLang="zh-CN" b="0" dirty="0">
                <a:solidFill>
                  <a:srgbClr val="FF0000"/>
                </a:solidFill>
              </a:rPr>
              <a:t>的右子树的平衡因子为</a:t>
            </a:r>
            <a:r>
              <a:rPr lang="en-US" altLang="zh-CN" b="0" dirty="0">
                <a:solidFill>
                  <a:srgbClr val="FF0000"/>
                </a:solidFill>
              </a:rPr>
              <a:t>0</a:t>
            </a:r>
            <a:r>
              <a:rPr lang="zh-CN" altLang="zh-CN" b="0" dirty="0">
                <a:solidFill>
                  <a:srgbClr val="FF0000"/>
                </a:solidFill>
              </a:rPr>
              <a:t>。</a:t>
            </a:r>
            <a:r>
              <a:rPr lang="zh-CN" altLang="zh-CN" b="0" dirty="0"/>
              <a:t>在结点</a:t>
            </a:r>
            <a:r>
              <a:rPr lang="en-US" altLang="zh-CN" b="0" dirty="0"/>
              <a:t>A</a:t>
            </a:r>
            <a:r>
              <a:rPr lang="zh-CN" altLang="zh-CN" b="0" dirty="0"/>
              <a:t>的左子树上删除结点后，</a:t>
            </a:r>
            <a:r>
              <a:rPr lang="en-US" altLang="zh-CN" b="0" dirty="0"/>
              <a:t>A</a:t>
            </a:r>
            <a:r>
              <a:rPr lang="zh-CN" altLang="zh-CN" b="0" dirty="0"/>
              <a:t>的左子树的高度降低，结点</a:t>
            </a:r>
            <a:r>
              <a:rPr lang="en-US" altLang="zh-CN" b="0" dirty="0"/>
              <a:t>A</a:t>
            </a:r>
            <a:r>
              <a:rPr lang="zh-CN" altLang="zh-CN" b="0" dirty="0"/>
              <a:t>的平衡因子由</a:t>
            </a:r>
            <a:r>
              <a:rPr lang="en-US" altLang="zh-CN" b="0" dirty="0"/>
              <a:t>-1</a:t>
            </a:r>
            <a:r>
              <a:rPr lang="zh-CN" altLang="zh-CN" b="0" dirty="0"/>
              <a:t>变为</a:t>
            </a:r>
            <a:r>
              <a:rPr lang="en-US" altLang="zh-CN" b="0" dirty="0"/>
              <a:t>-2</a:t>
            </a:r>
            <a:r>
              <a:rPr lang="zh-CN" altLang="zh-CN" b="0" dirty="0"/>
              <a:t>，以结点</a:t>
            </a:r>
            <a:r>
              <a:rPr lang="en-US" altLang="zh-CN" b="0" dirty="0"/>
              <a:t>A</a:t>
            </a:r>
            <a:r>
              <a:rPr lang="zh-CN" altLang="zh-CN" b="0" dirty="0"/>
              <a:t>为根的子树失去平衡。这种情况与右子树右高情况类似，只需进行一次逆时针旋转即可，旋转后结点</a:t>
            </a:r>
            <a:r>
              <a:rPr lang="en-US" altLang="zh-CN" b="0" dirty="0"/>
              <a:t>A</a:t>
            </a:r>
            <a:r>
              <a:rPr lang="zh-CN" altLang="zh-CN" b="0" dirty="0"/>
              <a:t>的平衡因子变为</a:t>
            </a:r>
            <a:r>
              <a:rPr lang="en-US" altLang="zh-CN" b="0" dirty="0"/>
              <a:t>-1</a:t>
            </a:r>
            <a:r>
              <a:rPr lang="zh-CN" altLang="zh-CN" b="0" dirty="0"/>
              <a:t>，其右孩子</a:t>
            </a:r>
            <a:r>
              <a:rPr lang="en-US" altLang="zh-CN" b="0" dirty="0"/>
              <a:t>B</a:t>
            </a:r>
            <a:r>
              <a:rPr lang="zh-CN" altLang="zh-CN" b="0" dirty="0"/>
              <a:t>的平衡因子变为</a:t>
            </a:r>
            <a:r>
              <a:rPr lang="en-US" altLang="zh-CN" b="0" dirty="0"/>
              <a:t>1</a:t>
            </a:r>
            <a:r>
              <a:rPr lang="zh-CN" altLang="zh-CN" b="0" dirty="0"/>
              <a:t>，其他结点的平衡因子不变，如图</a:t>
            </a:r>
            <a:r>
              <a:rPr lang="en-US" altLang="zh-CN" b="0" dirty="0"/>
              <a:t>5-41</a:t>
            </a:r>
            <a:r>
              <a:rPr lang="zh-CN" altLang="zh-CN" b="0" dirty="0"/>
              <a:t>所示。</a:t>
            </a:r>
            <a:endParaRPr lang="zh-CN" altLang="en-US" b="0" dirty="0"/>
          </a:p>
        </p:txBody>
      </p:sp>
    </p:spTree>
    <p:extLst>
      <p:ext uri="{BB962C8B-B14F-4D97-AF65-F5344CB8AC3E}">
        <p14:creationId xmlns:p14="http://schemas.microsoft.com/office/powerpoint/2010/main" xmlns="" val="13862776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8163" y="1281113"/>
            <a:ext cx="8067675" cy="4295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7150874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632848" cy="4248472"/>
          </a:xfrm>
        </p:spPr>
        <p:txBody>
          <a:bodyPr>
            <a:normAutofit fontScale="92500" lnSpcReduction="10000"/>
          </a:bodyPr>
          <a:lstStyle/>
          <a:p>
            <a:r>
              <a:rPr lang="en-US" altLang="zh-CN" b="0" dirty="0">
                <a:solidFill>
                  <a:srgbClr val="FF0000"/>
                </a:solidFill>
              </a:rPr>
              <a:t>3. A</a:t>
            </a:r>
            <a:r>
              <a:rPr lang="zh-CN" altLang="zh-CN" b="0" dirty="0">
                <a:solidFill>
                  <a:srgbClr val="FF0000"/>
                </a:solidFill>
              </a:rPr>
              <a:t>的右子树左高情况，即</a:t>
            </a:r>
            <a:r>
              <a:rPr lang="en-US" altLang="zh-CN" b="0" dirty="0">
                <a:solidFill>
                  <a:srgbClr val="FF0000"/>
                </a:solidFill>
              </a:rPr>
              <a:t>A</a:t>
            </a:r>
            <a:r>
              <a:rPr lang="zh-CN" altLang="zh-CN" b="0" dirty="0">
                <a:solidFill>
                  <a:srgbClr val="FF0000"/>
                </a:solidFill>
              </a:rPr>
              <a:t>的右子树的平衡因子为</a:t>
            </a:r>
            <a:r>
              <a:rPr lang="en-US" altLang="zh-CN" b="0" dirty="0">
                <a:solidFill>
                  <a:srgbClr val="FF0000"/>
                </a:solidFill>
              </a:rPr>
              <a:t>1</a:t>
            </a:r>
            <a:r>
              <a:rPr lang="zh-CN" altLang="zh-CN" b="0" dirty="0" smtClean="0">
                <a:solidFill>
                  <a:srgbClr val="FF0000"/>
                </a:solidFill>
              </a:rPr>
              <a:t>。</a:t>
            </a:r>
            <a:endParaRPr lang="en-US" altLang="zh-CN" b="0" dirty="0" smtClean="0">
              <a:solidFill>
                <a:srgbClr val="FF0000"/>
              </a:solidFill>
            </a:endParaRPr>
          </a:p>
          <a:p>
            <a:r>
              <a:rPr lang="en-US" altLang="zh-CN" b="0" dirty="0">
                <a:solidFill>
                  <a:srgbClr val="FF0000"/>
                </a:solidFill>
              </a:rPr>
              <a:t> </a:t>
            </a:r>
            <a:r>
              <a:rPr lang="en-US" altLang="zh-CN" b="0" dirty="0" smtClean="0">
                <a:solidFill>
                  <a:srgbClr val="FF0000"/>
                </a:solidFill>
              </a:rPr>
              <a:t>     	</a:t>
            </a:r>
            <a:r>
              <a:rPr lang="zh-CN" altLang="zh-CN" b="0" dirty="0" smtClean="0"/>
              <a:t>在</a:t>
            </a:r>
            <a:r>
              <a:rPr lang="zh-CN" altLang="zh-CN" b="0" dirty="0"/>
              <a:t>结点</a:t>
            </a:r>
            <a:r>
              <a:rPr lang="en-US" altLang="zh-CN" b="0" dirty="0"/>
              <a:t>A</a:t>
            </a:r>
            <a:r>
              <a:rPr lang="zh-CN" altLang="zh-CN" b="0" dirty="0"/>
              <a:t>的左子树上删除结点后，</a:t>
            </a:r>
            <a:r>
              <a:rPr lang="en-US" altLang="zh-CN" b="0" dirty="0"/>
              <a:t>A</a:t>
            </a:r>
            <a:r>
              <a:rPr lang="zh-CN" altLang="zh-CN" b="0" dirty="0"/>
              <a:t>的左子树的高度降低，结点</a:t>
            </a:r>
            <a:r>
              <a:rPr lang="en-US" altLang="zh-CN" b="0" dirty="0"/>
              <a:t>A</a:t>
            </a:r>
            <a:r>
              <a:rPr lang="zh-CN" altLang="zh-CN" b="0" dirty="0"/>
              <a:t>的平衡因子由</a:t>
            </a:r>
            <a:r>
              <a:rPr lang="en-US" altLang="zh-CN" b="0" dirty="0"/>
              <a:t>-1</a:t>
            </a:r>
            <a:r>
              <a:rPr lang="zh-CN" altLang="zh-CN" b="0" dirty="0"/>
              <a:t>变为</a:t>
            </a:r>
            <a:r>
              <a:rPr lang="en-US" altLang="zh-CN" b="0" dirty="0"/>
              <a:t>-2</a:t>
            </a:r>
            <a:r>
              <a:rPr lang="zh-CN" altLang="zh-CN" b="0" dirty="0"/>
              <a:t>，以结点</a:t>
            </a:r>
            <a:r>
              <a:rPr lang="en-US" altLang="zh-CN" b="0" dirty="0"/>
              <a:t>A</a:t>
            </a:r>
            <a:r>
              <a:rPr lang="zh-CN" altLang="zh-CN" b="0" dirty="0"/>
              <a:t>为根的子树失去平衡。这种情况需要做两次旋转，先将以</a:t>
            </a:r>
            <a:r>
              <a:rPr lang="en-US" altLang="zh-CN" b="0" dirty="0"/>
              <a:t>B</a:t>
            </a:r>
            <a:r>
              <a:rPr lang="zh-CN" altLang="zh-CN" b="0" dirty="0"/>
              <a:t>为根的子树顺时针旋转为以</a:t>
            </a:r>
            <a:r>
              <a:rPr lang="en-US" altLang="zh-CN" b="0" dirty="0"/>
              <a:t>C</a:t>
            </a:r>
            <a:r>
              <a:rPr lang="zh-CN" altLang="zh-CN" b="0" dirty="0"/>
              <a:t>为根，再以</a:t>
            </a:r>
            <a:r>
              <a:rPr lang="en-US" altLang="zh-CN" b="0" dirty="0"/>
              <a:t>A</a:t>
            </a:r>
            <a:r>
              <a:rPr lang="zh-CN" altLang="zh-CN" b="0" dirty="0"/>
              <a:t>进行一次逆时针旋转。需要注意的是，这种情况下</a:t>
            </a:r>
            <a:r>
              <a:rPr lang="en-US" altLang="zh-CN" b="0" dirty="0"/>
              <a:t>B</a:t>
            </a:r>
            <a:r>
              <a:rPr lang="zh-CN" altLang="zh-CN" b="0" dirty="0"/>
              <a:t>的左孩子</a:t>
            </a:r>
            <a:r>
              <a:rPr lang="en-US" altLang="zh-CN" b="0" dirty="0"/>
              <a:t>C</a:t>
            </a:r>
            <a:r>
              <a:rPr lang="zh-CN" altLang="zh-CN" b="0" dirty="0"/>
              <a:t>有三种可能的平衡因子：</a:t>
            </a:r>
            <a:r>
              <a:rPr lang="en-US" altLang="zh-CN" b="0" dirty="0"/>
              <a:t>1</a:t>
            </a:r>
            <a:r>
              <a:rPr lang="zh-CN" altLang="zh-CN" b="0" dirty="0"/>
              <a:t>，</a:t>
            </a:r>
            <a:r>
              <a:rPr lang="en-US" altLang="zh-CN" b="0" dirty="0"/>
              <a:t>-1</a:t>
            </a:r>
            <a:r>
              <a:rPr lang="zh-CN" altLang="zh-CN" b="0" dirty="0"/>
              <a:t>和</a:t>
            </a:r>
            <a:r>
              <a:rPr lang="en-US" altLang="zh-CN" b="0" dirty="0"/>
              <a:t>0</a:t>
            </a:r>
            <a:r>
              <a:rPr lang="zh-CN" altLang="zh-CN" b="0" dirty="0"/>
              <a:t>。</a:t>
            </a:r>
          </a:p>
          <a:p>
            <a:r>
              <a:rPr lang="en-US" altLang="zh-CN" b="0" dirty="0"/>
              <a:t>	</a:t>
            </a:r>
            <a:r>
              <a:rPr lang="en-US" altLang="zh-CN" b="0" dirty="0" smtClean="0"/>
              <a:t>	</a:t>
            </a:r>
            <a:r>
              <a:rPr lang="zh-CN" altLang="zh-CN" b="0" dirty="0" smtClean="0"/>
              <a:t>当</a:t>
            </a:r>
            <a:r>
              <a:rPr lang="en-US" altLang="zh-CN" b="0" dirty="0"/>
              <a:t>C</a:t>
            </a:r>
            <a:r>
              <a:rPr lang="zh-CN" altLang="zh-CN" b="0" dirty="0"/>
              <a:t>的平衡因子为</a:t>
            </a:r>
            <a:r>
              <a:rPr lang="en-US" altLang="zh-CN" b="0" dirty="0"/>
              <a:t>1</a:t>
            </a:r>
            <a:r>
              <a:rPr lang="zh-CN" altLang="zh-CN" b="0" dirty="0"/>
              <a:t>时，经过旋转处理后结点</a:t>
            </a:r>
            <a:r>
              <a:rPr lang="en-US" altLang="zh-CN" b="0" dirty="0"/>
              <a:t>A</a:t>
            </a:r>
            <a:r>
              <a:rPr lang="zh-CN" altLang="zh-CN" b="0" dirty="0"/>
              <a:t>的平衡因子变为</a:t>
            </a:r>
            <a:r>
              <a:rPr lang="en-US" altLang="zh-CN" b="0" dirty="0"/>
              <a:t>0</a:t>
            </a:r>
            <a:r>
              <a:rPr lang="zh-CN" altLang="zh-CN" b="0" dirty="0"/>
              <a:t>，其右孩子</a:t>
            </a:r>
            <a:r>
              <a:rPr lang="en-US" altLang="zh-CN" b="0" dirty="0"/>
              <a:t>B</a:t>
            </a:r>
            <a:r>
              <a:rPr lang="zh-CN" altLang="zh-CN" b="0" dirty="0"/>
              <a:t>的平衡因子变为</a:t>
            </a:r>
            <a:r>
              <a:rPr lang="en-US" altLang="zh-CN" b="0" dirty="0"/>
              <a:t>-1</a:t>
            </a:r>
            <a:r>
              <a:rPr lang="zh-CN" altLang="zh-CN" b="0" dirty="0"/>
              <a:t>，</a:t>
            </a:r>
            <a:r>
              <a:rPr lang="en-US" altLang="zh-CN" b="0" dirty="0"/>
              <a:t>C</a:t>
            </a:r>
            <a:r>
              <a:rPr lang="zh-CN" altLang="zh-CN" b="0" dirty="0"/>
              <a:t>的平衡因子变为</a:t>
            </a:r>
            <a:r>
              <a:rPr lang="en-US" altLang="zh-CN" b="0" dirty="0"/>
              <a:t>0</a:t>
            </a:r>
            <a:r>
              <a:rPr lang="zh-CN" altLang="zh-CN" b="0" dirty="0"/>
              <a:t>，如图</a:t>
            </a:r>
            <a:r>
              <a:rPr lang="en-US" altLang="zh-CN" b="0" dirty="0"/>
              <a:t>5-42</a:t>
            </a:r>
            <a:r>
              <a:rPr lang="zh-CN" altLang="zh-CN" b="0" dirty="0"/>
              <a:t>所示。</a:t>
            </a:r>
            <a:endParaRPr lang="zh-CN" altLang="en-US" b="0" dirty="0"/>
          </a:p>
        </p:txBody>
      </p:sp>
    </p:spTree>
    <p:extLst>
      <p:ext uri="{BB962C8B-B14F-4D97-AF65-F5344CB8AC3E}">
        <p14:creationId xmlns:p14="http://schemas.microsoft.com/office/powerpoint/2010/main" xmlns="" val="327661369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1412776"/>
            <a:ext cx="8028895" cy="39669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9831693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980728"/>
            <a:ext cx="7520940" cy="3579849"/>
          </a:xfrm>
        </p:spPr>
        <p:txBody>
          <a:bodyPr/>
          <a:lstStyle/>
          <a:p>
            <a:r>
              <a:rPr lang="en-US" altLang="zh-CN" b="0" dirty="0" smtClean="0"/>
              <a:t>	</a:t>
            </a:r>
            <a:r>
              <a:rPr lang="zh-CN" altLang="zh-CN" b="0" dirty="0" smtClean="0"/>
              <a:t>当</a:t>
            </a:r>
            <a:r>
              <a:rPr lang="en-US" altLang="zh-CN" b="0" dirty="0"/>
              <a:t>C</a:t>
            </a:r>
            <a:r>
              <a:rPr lang="zh-CN" altLang="zh-CN" b="0" dirty="0"/>
              <a:t>的平衡因子为</a:t>
            </a:r>
            <a:r>
              <a:rPr lang="en-US" altLang="zh-CN" b="0" dirty="0"/>
              <a:t>-1</a:t>
            </a:r>
            <a:r>
              <a:rPr lang="zh-CN" altLang="zh-CN" b="0" dirty="0"/>
              <a:t>时，经过旋转处理后结点</a:t>
            </a:r>
            <a:r>
              <a:rPr lang="en-US" altLang="zh-CN" b="0" dirty="0"/>
              <a:t>A</a:t>
            </a:r>
            <a:r>
              <a:rPr lang="zh-CN" altLang="zh-CN" b="0" dirty="0"/>
              <a:t>的平衡因子变为</a:t>
            </a:r>
            <a:r>
              <a:rPr lang="en-US" altLang="zh-CN" b="0" dirty="0"/>
              <a:t>1</a:t>
            </a:r>
            <a:r>
              <a:rPr lang="zh-CN" altLang="zh-CN" b="0" dirty="0"/>
              <a:t>，其右孩子</a:t>
            </a:r>
            <a:r>
              <a:rPr lang="en-US" altLang="zh-CN" b="0" dirty="0"/>
              <a:t>B</a:t>
            </a:r>
            <a:r>
              <a:rPr lang="zh-CN" altLang="zh-CN" b="0" dirty="0"/>
              <a:t>的平衡因子变为</a:t>
            </a:r>
            <a:r>
              <a:rPr lang="en-US" altLang="zh-CN" b="0" dirty="0"/>
              <a:t>0</a:t>
            </a:r>
            <a:r>
              <a:rPr lang="zh-CN" altLang="zh-CN" b="0" dirty="0"/>
              <a:t>，</a:t>
            </a:r>
            <a:r>
              <a:rPr lang="en-US" altLang="zh-CN" b="0" dirty="0"/>
              <a:t>C</a:t>
            </a:r>
            <a:r>
              <a:rPr lang="zh-CN" altLang="zh-CN" b="0" dirty="0"/>
              <a:t>的平衡因子变为</a:t>
            </a:r>
            <a:r>
              <a:rPr lang="en-US" altLang="zh-CN" b="0" dirty="0"/>
              <a:t>0</a:t>
            </a:r>
            <a:r>
              <a:rPr lang="zh-CN" altLang="zh-CN" b="0" dirty="0"/>
              <a:t>，如图</a:t>
            </a:r>
            <a:r>
              <a:rPr lang="en-US" altLang="zh-CN" b="0" dirty="0"/>
              <a:t>5-43</a:t>
            </a:r>
            <a:r>
              <a:rPr lang="zh-CN" altLang="zh-CN" b="0" dirty="0"/>
              <a:t>所示。</a:t>
            </a:r>
          </a:p>
          <a:p>
            <a:endParaRPr lang="zh-CN" altLang="en-US" dirty="0"/>
          </a:p>
        </p:txBody>
      </p:sp>
      <p:pic>
        <p:nvPicPr>
          <p:cNvPr id="4301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5616" y="2485729"/>
            <a:ext cx="6984776" cy="34533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694394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99929"/>
          </a:xfrm>
        </p:spPr>
        <p:txBody>
          <a:bodyPr/>
          <a:lstStyle/>
          <a:p>
            <a:r>
              <a:rPr lang="en-US" altLang="zh-CN" b="0" dirty="0" smtClean="0"/>
              <a:t>	</a:t>
            </a:r>
            <a:r>
              <a:rPr lang="zh-CN" altLang="zh-CN" b="0" dirty="0" smtClean="0"/>
              <a:t>当</a:t>
            </a:r>
            <a:r>
              <a:rPr lang="en-US" altLang="zh-CN" b="0" dirty="0"/>
              <a:t>C</a:t>
            </a:r>
            <a:r>
              <a:rPr lang="zh-CN" altLang="zh-CN" b="0" dirty="0"/>
              <a:t>的平衡因子</a:t>
            </a:r>
            <a:r>
              <a:rPr lang="zh-CN" altLang="zh-CN" b="0" dirty="0" smtClean="0"/>
              <a:t>为</a:t>
            </a:r>
            <a:r>
              <a:rPr lang="en-US" altLang="zh-CN" b="0" dirty="0" smtClean="0"/>
              <a:t>0</a:t>
            </a:r>
            <a:r>
              <a:rPr lang="zh-CN" altLang="zh-CN" b="0" dirty="0" smtClean="0"/>
              <a:t>时</a:t>
            </a:r>
            <a:r>
              <a:rPr lang="zh-CN" altLang="zh-CN" b="0" dirty="0"/>
              <a:t>，经过旋转处理后结点</a:t>
            </a:r>
            <a:r>
              <a:rPr lang="en-US" altLang="zh-CN" b="0" dirty="0"/>
              <a:t>A</a:t>
            </a:r>
            <a:r>
              <a:rPr lang="zh-CN" altLang="zh-CN" b="0" dirty="0"/>
              <a:t>、</a:t>
            </a:r>
            <a:r>
              <a:rPr lang="en-US" altLang="zh-CN" b="0" dirty="0"/>
              <a:t>B</a:t>
            </a:r>
            <a:r>
              <a:rPr lang="zh-CN" altLang="zh-CN" b="0" dirty="0"/>
              <a:t>和</a:t>
            </a:r>
            <a:r>
              <a:rPr lang="en-US" altLang="zh-CN" b="0" dirty="0"/>
              <a:t>C</a:t>
            </a:r>
            <a:r>
              <a:rPr lang="zh-CN" altLang="zh-CN" b="0" dirty="0"/>
              <a:t>的平衡因子都变为</a:t>
            </a:r>
            <a:r>
              <a:rPr lang="en-US" altLang="zh-CN" b="0" dirty="0"/>
              <a:t>0</a:t>
            </a:r>
            <a:r>
              <a:rPr lang="zh-CN" altLang="zh-CN" b="0" dirty="0"/>
              <a:t>，如图</a:t>
            </a:r>
            <a:r>
              <a:rPr lang="en-US" altLang="zh-CN" b="0" dirty="0"/>
              <a:t>5-44</a:t>
            </a:r>
            <a:r>
              <a:rPr lang="zh-CN" altLang="zh-CN" b="0" dirty="0"/>
              <a:t>所示。</a:t>
            </a:r>
          </a:p>
          <a:p>
            <a:endParaRPr lang="zh-CN" altLang="en-US" dirty="0"/>
          </a:p>
        </p:txBody>
      </p:sp>
      <p:pic>
        <p:nvPicPr>
          <p:cNvPr id="4403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2060848"/>
            <a:ext cx="7503961" cy="37444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8164559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5.7 </a:t>
            </a:r>
            <a:r>
              <a:rPr lang="zh-CN" altLang="zh-CN" b="1" dirty="0"/>
              <a:t>二叉树应用</a:t>
            </a:r>
            <a:r>
              <a:rPr lang="en-US" altLang="zh-CN" b="1" dirty="0"/>
              <a:t>4</a:t>
            </a:r>
            <a:r>
              <a:rPr lang="zh-CN" altLang="zh-CN" b="1" dirty="0"/>
              <a:t>：堆与优先队列</a:t>
            </a:r>
            <a:endParaRPr lang="zh-CN" altLang="en-US" dirty="0"/>
          </a:p>
        </p:txBody>
      </p:sp>
      <p:sp>
        <p:nvSpPr>
          <p:cNvPr id="3" name="内容占位符 2"/>
          <p:cNvSpPr>
            <a:spLocks noGrp="1"/>
          </p:cNvSpPr>
          <p:nvPr>
            <p:ph idx="1"/>
          </p:nvPr>
        </p:nvSpPr>
        <p:spPr>
          <a:xfrm>
            <a:off x="539552" y="1628800"/>
            <a:ext cx="8424936" cy="4680520"/>
          </a:xfrm>
        </p:spPr>
        <p:txBody>
          <a:bodyPr>
            <a:normAutofit fontScale="92500" lnSpcReduction="10000"/>
          </a:bodyPr>
          <a:lstStyle/>
          <a:p>
            <a:r>
              <a:rPr lang="en-US" altLang="zh-CN" dirty="0"/>
              <a:t>5.7.1 </a:t>
            </a:r>
            <a:r>
              <a:rPr lang="zh-CN" altLang="zh-CN" dirty="0">
                <a:solidFill>
                  <a:srgbClr val="FF0000"/>
                </a:solidFill>
              </a:rPr>
              <a:t>堆与优先队列的定义与</a:t>
            </a:r>
            <a:r>
              <a:rPr lang="zh-CN" altLang="zh-CN" dirty="0" smtClean="0">
                <a:solidFill>
                  <a:srgbClr val="FF0000"/>
                </a:solidFill>
              </a:rPr>
              <a:t>实现</a:t>
            </a:r>
            <a:endParaRPr lang="en-US" altLang="zh-CN" dirty="0" smtClean="0">
              <a:solidFill>
                <a:srgbClr val="FF0000"/>
              </a:solidFill>
            </a:endParaRPr>
          </a:p>
          <a:p>
            <a:r>
              <a:rPr lang="en-US" altLang="zh-CN" dirty="0" smtClean="0"/>
              <a:t>	</a:t>
            </a:r>
            <a:r>
              <a:rPr lang="zh-CN" altLang="zh-CN" b="0" dirty="0" smtClean="0"/>
              <a:t>假定</a:t>
            </a:r>
            <a:r>
              <a:rPr lang="zh-CN" altLang="zh-CN" b="0" dirty="0"/>
              <a:t>每个对象都包含一个关键值，称为对象的优先级，</a:t>
            </a:r>
            <a:r>
              <a:rPr lang="zh-CN" altLang="zh-CN" b="0" dirty="0">
                <a:solidFill>
                  <a:srgbClr val="FF0000"/>
                </a:solidFill>
              </a:rPr>
              <a:t>按照优先级或重要性来组织的对象被称为</a:t>
            </a:r>
            <a:r>
              <a:rPr lang="zh-CN" altLang="zh-CN" dirty="0">
                <a:solidFill>
                  <a:srgbClr val="FF0000"/>
                </a:solidFill>
              </a:rPr>
              <a:t>优先</a:t>
            </a:r>
            <a:r>
              <a:rPr lang="zh-CN" altLang="zh-CN" dirty="0" smtClean="0">
                <a:solidFill>
                  <a:srgbClr val="FF0000"/>
                </a:solidFill>
              </a:rPr>
              <a:t>队列</a:t>
            </a:r>
            <a:r>
              <a:rPr lang="en-US" altLang="zh-CN" b="0" dirty="0" smtClean="0"/>
              <a:t>(Priority Queue)</a:t>
            </a:r>
            <a:r>
              <a:rPr lang="zh-CN" altLang="zh-CN" b="0" dirty="0" smtClean="0"/>
              <a:t>。</a:t>
            </a:r>
            <a:endParaRPr lang="en-US" altLang="zh-CN" b="0" dirty="0" smtClean="0"/>
          </a:p>
          <a:p>
            <a:r>
              <a:rPr lang="en-US" altLang="zh-CN" b="0" dirty="0"/>
              <a:t>	</a:t>
            </a:r>
            <a:r>
              <a:rPr lang="zh-CN" altLang="zh-CN" b="0" dirty="0"/>
              <a:t>优先队列可以通过几种已经介绍过的数据结构实现：</a:t>
            </a:r>
          </a:p>
          <a:p>
            <a:r>
              <a:rPr lang="en-US" altLang="zh-CN" b="0" dirty="0"/>
              <a:t>	</a:t>
            </a:r>
            <a:r>
              <a:rPr lang="en-US" altLang="zh-CN" b="0" dirty="0" smtClean="0"/>
              <a:t>(1) </a:t>
            </a:r>
            <a:r>
              <a:rPr lang="zh-CN" altLang="zh-CN" b="0" dirty="0"/>
              <a:t>使用有序链表，插入</a:t>
            </a:r>
            <a:r>
              <a:rPr lang="zh-CN" altLang="zh-CN" b="0" dirty="0" smtClean="0"/>
              <a:t>时</a:t>
            </a:r>
            <a:r>
              <a:rPr lang="zh-CN" altLang="en-US" b="0" dirty="0" smtClean="0"/>
              <a:t>找到合适位置，</a:t>
            </a:r>
            <a:r>
              <a:rPr lang="zh-CN" altLang="zh-CN" b="0" dirty="0" smtClean="0"/>
              <a:t>时间</a:t>
            </a:r>
            <a:r>
              <a:rPr lang="zh-CN" altLang="zh-CN" b="0" dirty="0"/>
              <a:t>代价为</a:t>
            </a:r>
            <a:r>
              <a:rPr lang="en-US" altLang="zh-CN" b="0" dirty="0" smtClean="0"/>
              <a:t>O(n)</a:t>
            </a:r>
            <a:r>
              <a:rPr lang="zh-CN" altLang="en-US" b="0" dirty="0" smtClean="0"/>
              <a:t>；</a:t>
            </a:r>
            <a:r>
              <a:rPr lang="zh-CN" altLang="zh-CN" b="0" dirty="0" smtClean="0"/>
              <a:t>删除</a:t>
            </a:r>
            <a:r>
              <a:rPr lang="zh-CN" altLang="zh-CN" b="0" dirty="0"/>
              <a:t>元素时代价为</a:t>
            </a:r>
            <a:r>
              <a:rPr lang="en-US" altLang="zh-CN" b="0" dirty="0" smtClean="0"/>
              <a:t>O(1)</a:t>
            </a:r>
            <a:r>
              <a:rPr lang="zh-CN" altLang="zh-CN" b="0" dirty="0" smtClean="0"/>
              <a:t>。</a:t>
            </a:r>
            <a:endParaRPr lang="zh-CN" altLang="zh-CN" b="0" dirty="0"/>
          </a:p>
          <a:p>
            <a:r>
              <a:rPr lang="en-US" altLang="zh-CN" b="0" dirty="0"/>
              <a:t>	</a:t>
            </a:r>
            <a:r>
              <a:rPr lang="en-US" altLang="zh-CN" b="0" dirty="0" smtClean="0"/>
              <a:t>(2) </a:t>
            </a:r>
            <a:r>
              <a:rPr lang="zh-CN" altLang="zh-CN" b="0" dirty="0"/>
              <a:t>使用简单链表，在表头进行插入，时间代价为</a:t>
            </a:r>
            <a:r>
              <a:rPr lang="en-US" altLang="zh-CN" b="0" dirty="0" smtClean="0"/>
              <a:t>O(1)</a:t>
            </a:r>
            <a:r>
              <a:rPr lang="zh-CN" altLang="en-US" b="0" dirty="0" smtClean="0"/>
              <a:t>；</a:t>
            </a:r>
            <a:r>
              <a:rPr lang="zh-CN" altLang="zh-CN" b="0" dirty="0" smtClean="0"/>
              <a:t>删除</a:t>
            </a:r>
            <a:r>
              <a:rPr lang="zh-CN" altLang="zh-CN" b="0" dirty="0"/>
              <a:t>元素</a:t>
            </a:r>
            <a:r>
              <a:rPr lang="zh-CN" altLang="zh-CN" b="0" dirty="0" smtClean="0"/>
              <a:t>时</a:t>
            </a:r>
            <a:r>
              <a:rPr lang="zh-CN" altLang="en-US" b="0" dirty="0" smtClean="0"/>
              <a:t>找到最小值</a:t>
            </a:r>
            <a:r>
              <a:rPr lang="zh-CN" altLang="zh-CN" b="0" dirty="0" smtClean="0"/>
              <a:t>需</a:t>
            </a:r>
            <a:r>
              <a:rPr lang="zh-CN" altLang="zh-CN" b="0" dirty="0"/>
              <a:t>遍历该链表，需</a:t>
            </a:r>
            <a:r>
              <a:rPr lang="en-US" altLang="zh-CN" b="0" dirty="0" smtClean="0"/>
              <a:t>O(n)</a:t>
            </a:r>
            <a:r>
              <a:rPr lang="zh-CN" altLang="zh-CN" b="0" dirty="0" smtClean="0"/>
              <a:t>花费</a:t>
            </a:r>
            <a:r>
              <a:rPr lang="zh-CN" altLang="zh-CN" b="0" dirty="0"/>
              <a:t>时间。</a:t>
            </a:r>
          </a:p>
          <a:p>
            <a:r>
              <a:rPr lang="en-US" altLang="zh-CN" b="0" dirty="0"/>
              <a:t>	</a:t>
            </a:r>
            <a:r>
              <a:rPr lang="en-US" altLang="zh-CN" b="0" dirty="0" smtClean="0"/>
              <a:t>(3) </a:t>
            </a:r>
            <a:r>
              <a:rPr lang="zh-CN" altLang="zh-CN" b="0" dirty="0"/>
              <a:t>使用二叉查找树，平均情况下插入和删除操作的时间代价均为</a:t>
            </a:r>
            <a:r>
              <a:rPr lang="en-US" altLang="zh-CN" b="0" dirty="0" smtClean="0"/>
              <a:t>O(</a:t>
            </a:r>
            <a:r>
              <a:rPr lang="en-US" altLang="zh-CN" b="0" dirty="0" err="1" smtClean="0"/>
              <a:t>logn</a:t>
            </a:r>
            <a:r>
              <a:rPr lang="en-US" altLang="zh-CN" b="0" dirty="0" smtClean="0"/>
              <a:t>)</a:t>
            </a:r>
            <a:r>
              <a:rPr lang="zh-CN" altLang="zh-CN" b="0" dirty="0" smtClean="0"/>
              <a:t>。</a:t>
            </a:r>
            <a:r>
              <a:rPr lang="zh-CN" altLang="zh-CN" b="0" dirty="0"/>
              <a:t>但是由于插入和删除操作可能导致二叉查找树失去平衡，这将导致二叉查找树的性能变得很差</a:t>
            </a:r>
            <a:r>
              <a:rPr lang="zh-CN" altLang="zh-CN" b="0" dirty="0" smtClean="0"/>
              <a:t>。</a:t>
            </a:r>
            <a:endParaRPr lang="zh-CN" altLang="zh-CN" b="0" dirty="0"/>
          </a:p>
        </p:txBody>
      </p:sp>
    </p:spTree>
    <p:extLst>
      <p:ext uri="{BB962C8B-B14F-4D97-AF65-F5344CB8AC3E}">
        <p14:creationId xmlns:p14="http://schemas.microsoft.com/office/powerpoint/2010/main" xmlns="" val="83393037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7920880" cy="4660570"/>
          </a:xfrm>
        </p:spPr>
        <p:txBody>
          <a:bodyPr>
            <a:normAutofit/>
          </a:bodyPr>
          <a:lstStyle/>
          <a:p>
            <a:r>
              <a:rPr lang="zh-CN" altLang="en-US" dirty="0" smtClean="0">
                <a:solidFill>
                  <a:srgbClr val="0000FF"/>
                </a:solidFill>
              </a:rPr>
              <a:t>优先队列的存储实现</a:t>
            </a:r>
            <a:r>
              <a:rPr lang="en-US" altLang="zh-CN" dirty="0" smtClean="0">
                <a:solidFill>
                  <a:srgbClr val="0000FF"/>
                </a:solidFill>
              </a:rPr>
              <a:t>---</a:t>
            </a:r>
            <a:r>
              <a:rPr lang="zh-CN" altLang="en-US" dirty="0" smtClean="0">
                <a:solidFill>
                  <a:srgbClr val="0000FF"/>
                </a:solidFill>
              </a:rPr>
              <a:t>堆</a:t>
            </a:r>
            <a:r>
              <a:rPr lang="zh-CN" altLang="en-US" b="0" dirty="0" smtClean="0"/>
              <a:t>：</a:t>
            </a:r>
            <a:endParaRPr lang="en-US" altLang="zh-CN" b="0" dirty="0" smtClean="0"/>
          </a:p>
          <a:p>
            <a:r>
              <a:rPr lang="en-US" altLang="zh-CN" b="0" dirty="0" smtClean="0"/>
              <a:t>	</a:t>
            </a:r>
            <a:r>
              <a:rPr lang="zh-CN" altLang="zh-CN" b="0" dirty="0" smtClean="0"/>
              <a:t>为了</a:t>
            </a:r>
            <a:r>
              <a:rPr lang="zh-CN" altLang="zh-CN" b="0" dirty="0"/>
              <a:t>保证较高的操作效率，提出一种新的数据结构</a:t>
            </a:r>
            <a:r>
              <a:rPr lang="en-US" altLang="zh-CN" b="0" dirty="0"/>
              <a:t>——</a:t>
            </a:r>
            <a:r>
              <a:rPr lang="zh-CN" altLang="zh-CN" dirty="0" smtClean="0">
                <a:solidFill>
                  <a:srgbClr val="FF0000"/>
                </a:solidFill>
              </a:rPr>
              <a:t>堆</a:t>
            </a:r>
            <a:r>
              <a:rPr lang="en-US" altLang="zh-CN" dirty="0" smtClean="0">
                <a:solidFill>
                  <a:srgbClr val="FF0000"/>
                </a:solidFill>
              </a:rPr>
              <a:t>(Heap)</a:t>
            </a:r>
            <a:r>
              <a:rPr lang="zh-CN" altLang="zh-CN" b="0" dirty="0" smtClean="0"/>
              <a:t>。</a:t>
            </a:r>
            <a:endParaRPr lang="en-US" altLang="zh-CN" b="0" dirty="0" smtClean="0"/>
          </a:p>
          <a:p>
            <a:r>
              <a:rPr lang="en-US" altLang="zh-CN" b="0" dirty="0"/>
              <a:t>	</a:t>
            </a:r>
            <a:r>
              <a:rPr lang="zh-CN" altLang="en-US" dirty="0" smtClean="0">
                <a:solidFill>
                  <a:srgbClr val="FF0000"/>
                </a:solidFill>
              </a:rPr>
              <a:t>堆的</a:t>
            </a:r>
            <a:r>
              <a:rPr lang="zh-CN" altLang="zh-CN" dirty="0" smtClean="0">
                <a:solidFill>
                  <a:srgbClr val="FF0000"/>
                </a:solidFill>
              </a:rPr>
              <a:t>定义</a:t>
            </a:r>
            <a:r>
              <a:rPr lang="zh-CN" altLang="zh-CN" dirty="0">
                <a:solidFill>
                  <a:srgbClr val="FF0000"/>
                </a:solidFill>
              </a:rPr>
              <a:t>如下</a:t>
            </a:r>
            <a:r>
              <a:rPr lang="zh-CN" altLang="zh-CN" dirty="0"/>
              <a:t>：</a:t>
            </a:r>
          </a:p>
          <a:p>
            <a:r>
              <a:rPr lang="en-US" altLang="zh-CN" b="0" dirty="0"/>
              <a:t>	</a:t>
            </a:r>
            <a:r>
              <a:rPr lang="en-US" altLang="zh-CN" b="0" dirty="0" smtClean="0"/>
              <a:t>(1) </a:t>
            </a:r>
            <a:r>
              <a:rPr lang="zh-CN" altLang="zh-CN" b="0" dirty="0">
                <a:solidFill>
                  <a:srgbClr val="FF0000"/>
                </a:solidFill>
              </a:rPr>
              <a:t>堆是一棵完全二叉树</a:t>
            </a:r>
            <a:r>
              <a:rPr lang="zh-CN" altLang="zh-CN" b="0" dirty="0"/>
              <a:t>；</a:t>
            </a:r>
          </a:p>
          <a:p>
            <a:r>
              <a:rPr lang="en-US" altLang="zh-CN" b="0" dirty="0"/>
              <a:t>	</a:t>
            </a:r>
            <a:r>
              <a:rPr lang="en-US" altLang="zh-CN" b="0" dirty="0" smtClean="0"/>
              <a:t>(2) </a:t>
            </a:r>
            <a:r>
              <a:rPr lang="zh-CN" altLang="zh-CN" b="0" dirty="0"/>
              <a:t>在一个堆中，</a:t>
            </a:r>
            <a:r>
              <a:rPr lang="zh-CN" altLang="zh-CN" b="0" dirty="0">
                <a:solidFill>
                  <a:srgbClr val="FF0000"/>
                </a:solidFill>
              </a:rPr>
              <a:t>对于任意一个非终结点</a:t>
            </a:r>
            <a:r>
              <a:rPr lang="en-US" altLang="zh-CN" b="0" dirty="0">
                <a:solidFill>
                  <a:srgbClr val="FF0000"/>
                </a:solidFill>
              </a:rPr>
              <a:t>A</a:t>
            </a:r>
            <a:r>
              <a:rPr lang="zh-CN" altLang="zh-CN" b="0" dirty="0">
                <a:solidFill>
                  <a:srgbClr val="FF0000"/>
                </a:solidFill>
              </a:rPr>
              <a:t>，</a:t>
            </a:r>
            <a:r>
              <a:rPr lang="en-US" altLang="zh-CN" b="0" dirty="0">
                <a:solidFill>
                  <a:srgbClr val="FF0000"/>
                </a:solidFill>
              </a:rPr>
              <a:t>A</a:t>
            </a:r>
            <a:r>
              <a:rPr lang="zh-CN" altLang="zh-CN" b="0" dirty="0">
                <a:solidFill>
                  <a:srgbClr val="FF0000"/>
                </a:solidFill>
              </a:rPr>
              <a:t>的关键值大于</a:t>
            </a:r>
            <a:r>
              <a:rPr lang="zh-CN" altLang="zh-CN" b="0" dirty="0" smtClean="0">
                <a:solidFill>
                  <a:srgbClr val="FF0000"/>
                </a:solidFill>
              </a:rPr>
              <a:t>等于</a:t>
            </a:r>
            <a:r>
              <a:rPr lang="en-US" altLang="zh-CN" b="0" dirty="0" smtClean="0">
                <a:solidFill>
                  <a:srgbClr val="FF0000"/>
                </a:solidFill>
              </a:rPr>
              <a:t>(</a:t>
            </a:r>
            <a:r>
              <a:rPr lang="zh-CN" altLang="zh-CN" b="0" dirty="0" smtClean="0">
                <a:solidFill>
                  <a:srgbClr val="FF0000"/>
                </a:solidFill>
              </a:rPr>
              <a:t>或</a:t>
            </a:r>
            <a:r>
              <a:rPr lang="zh-CN" altLang="zh-CN" b="0" dirty="0">
                <a:solidFill>
                  <a:srgbClr val="FF0000"/>
                </a:solidFill>
              </a:rPr>
              <a:t>小于</a:t>
            </a:r>
            <a:r>
              <a:rPr lang="zh-CN" altLang="zh-CN" b="0" dirty="0" smtClean="0">
                <a:solidFill>
                  <a:srgbClr val="FF0000"/>
                </a:solidFill>
              </a:rPr>
              <a:t>等于</a:t>
            </a:r>
            <a:r>
              <a:rPr lang="en-US" altLang="zh-CN" b="0" dirty="0" smtClean="0">
                <a:solidFill>
                  <a:srgbClr val="FF0000"/>
                </a:solidFill>
              </a:rPr>
              <a:t>)</a:t>
            </a:r>
            <a:r>
              <a:rPr lang="zh-CN" altLang="zh-CN" b="0" dirty="0" smtClean="0">
                <a:solidFill>
                  <a:srgbClr val="FF0000"/>
                </a:solidFill>
              </a:rPr>
              <a:t>其</a:t>
            </a:r>
            <a:r>
              <a:rPr lang="zh-CN" altLang="zh-CN" b="0" dirty="0">
                <a:solidFill>
                  <a:srgbClr val="FF0000"/>
                </a:solidFill>
              </a:rPr>
              <a:t>任意一</a:t>
            </a:r>
            <a:r>
              <a:rPr lang="zh-CN" altLang="zh-CN" b="0" dirty="0" smtClean="0">
                <a:solidFill>
                  <a:srgbClr val="FF0000"/>
                </a:solidFill>
              </a:rPr>
              <a:t>个</a:t>
            </a:r>
            <a:r>
              <a:rPr lang="zh-CN" altLang="en-US" b="0" dirty="0" smtClean="0">
                <a:solidFill>
                  <a:srgbClr val="FF0000"/>
                </a:solidFill>
              </a:rPr>
              <a:t>孩子</a:t>
            </a:r>
            <a:r>
              <a:rPr lang="zh-CN" altLang="zh-CN" b="0" dirty="0" smtClean="0">
                <a:solidFill>
                  <a:srgbClr val="FF0000"/>
                </a:solidFill>
              </a:rPr>
              <a:t>结点</a:t>
            </a:r>
            <a:r>
              <a:rPr lang="zh-CN" altLang="zh-CN" b="0" dirty="0">
                <a:solidFill>
                  <a:srgbClr val="FF0000"/>
                </a:solidFill>
              </a:rPr>
              <a:t>的关键值。</a:t>
            </a:r>
          </a:p>
          <a:p>
            <a:r>
              <a:rPr lang="en-US" altLang="zh-CN" dirty="0" smtClean="0"/>
              <a:t>	</a:t>
            </a:r>
          </a:p>
          <a:p>
            <a:r>
              <a:rPr lang="zh-CN" altLang="en-US" dirty="0" smtClean="0"/>
              <a:t>注：堆分为大顶堆和小顶堆。</a:t>
            </a:r>
            <a:endParaRPr lang="zh-CN" altLang="en-US" dirty="0"/>
          </a:p>
        </p:txBody>
      </p:sp>
    </p:spTree>
    <p:extLst>
      <p:ext uri="{BB962C8B-B14F-4D97-AF65-F5344CB8AC3E}">
        <p14:creationId xmlns:p14="http://schemas.microsoft.com/office/powerpoint/2010/main" xmlns="" val="429190276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00109"/>
            <a:ext cx="8030696" cy="3571900"/>
          </a:xfrm>
        </p:spPr>
        <p:txBody>
          <a:bodyPr/>
          <a:lstStyle/>
          <a:p>
            <a:r>
              <a:rPr lang="zh-CN" altLang="en-US" dirty="0" smtClean="0">
                <a:solidFill>
                  <a:srgbClr val="FF0000"/>
                </a:solidFill>
              </a:rPr>
              <a:t>有两种不同的堆：大顶堆</a:t>
            </a:r>
            <a:r>
              <a:rPr lang="en-US" dirty="0" smtClean="0">
                <a:solidFill>
                  <a:srgbClr val="FF0000"/>
                </a:solidFill>
              </a:rPr>
              <a:t>(Max-Heap)</a:t>
            </a:r>
            <a:r>
              <a:rPr lang="zh-CN" altLang="en-US" dirty="0" smtClean="0">
                <a:solidFill>
                  <a:srgbClr val="FF0000"/>
                </a:solidFill>
              </a:rPr>
              <a:t>和小顶堆</a:t>
            </a:r>
            <a:r>
              <a:rPr lang="en-US" dirty="0" smtClean="0">
                <a:solidFill>
                  <a:srgbClr val="FF0000"/>
                </a:solidFill>
              </a:rPr>
              <a:t>(Min-Heap)</a:t>
            </a:r>
            <a:r>
              <a:rPr lang="zh-CN" altLang="en-US" dirty="0" smtClean="0"/>
              <a:t>。</a:t>
            </a:r>
            <a:endParaRPr lang="en-US" altLang="zh-CN" dirty="0" smtClean="0"/>
          </a:p>
          <a:p>
            <a:pPr>
              <a:buFont typeface="Arial" pitchFamily="34" charset="0"/>
              <a:buChar char="•"/>
            </a:pPr>
            <a:r>
              <a:rPr lang="zh-CN" altLang="en-US" dirty="0" smtClean="0">
                <a:solidFill>
                  <a:srgbClr val="FF0000"/>
                </a:solidFill>
              </a:rPr>
              <a:t>大顶堆</a:t>
            </a:r>
            <a:r>
              <a:rPr lang="zh-CN" altLang="en-US" b="0" dirty="0" smtClean="0"/>
              <a:t>中的每一个非终结点</a:t>
            </a:r>
            <a:r>
              <a:rPr lang="en-US" b="0" dirty="0" smtClean="0"/>
              <a:t>A</a:t>
            </a:r>
            <a:r>
              <a:rPr lang="zh-CN" altLang="en-US" b="0" dirty="0" smtClean="0"/>
              <a:t>的关键值都大于或等于其任意一个子结点的关键值：</a:t>
            </a:r>
            <a:endParaRPr lang="en-US" altLang="zh-CN" b="0" dirty="0" smtClean="0"/>
          </a:p>
          <a:p>
            <a:pPr>
              <a:buFont typeface="Arial" pitchFamily="34" charset="0"/>
              <a:buChar char="•"/>
            </a:pPr>
            <a:endParaRPr lang="en-US" altLang="zh-CN" b="0" dirty="0" smtClean="0"/>
          </a:p>
          <a:p>
            <a:endParaRPr lang="en-US" altLang="zh-CN" b="0" dirty="0" smtClean="0"/>
          </a:p>
          <a:p>
            <a:pPr>
              <a:buFont typeface="Arial" pitchFamily="34" charset="0"/>
              <a:buChar char="•"/>
            </a:pPr>
            <a:r>
              <a:rPr lang="zh-CN" altLang="en-US" dirty="0" smtClean="0">
                <a:solidFill>
                  <a:srgbClr val="FF0000"/>
                </a:solidFill>
              </a:rPr>
              <a:t>小顶堆</a:t>
            </a:r>
            <a:r>
              <a:rPr lang="zh-CN" altLang="en-US" b="0" dirty="0" smtClean="0"/>
              <a:t>中的每一个非终结点</a:t>
            </a:r>
            <a:r>
              <a:rPr lang="en-US" b="0" dirty="0" smtClean="0"/>
              <a:t>A</a:t>
            </a:r>
            <a:r>
              <a:rPr lang="zh-CN" altLang="en-US" b="0" dirty="0" smtClean="0"/>
              <a:t>的关键值都小于或等于其任意一个子结点的关键值：</a:t>
            </a:r>
          </a:p>
          <a:p>
            <a:endParaRPr lang="zh-CN" altLang="en-US" dirty="0" smtClean="0"/>
          </a:p>
          <a:p>
            <a:endParaRPr lang="zh-CN" altLang="en-US" dirty="0"/>
          </a:p>
        </p:txBody>
      </p:sp>
      <p:pic>
        <p:nvPicPr>
          <p:cNvPr id="173058" name="Picture 2"/>
          <p:cNvPicPr>
            <a:picLocks noChangeAspect="1" noChangeArrowheads="1"/>
          </p:cNvPicPr>
          <p:nvPr/>
        </p:nvPicPr>
        <p:blipFill>
          <a:blip r:embed="rId2" cstate="print"/>
          <a:srcRect/>
          <a:stretch>
            <a:fillRect/>
          </a:stretch>
        </p:blipFill>
        <p:spPr bwMode="auto">
          <a:xfrm>
            <a:off x="2928926" y="2643182"/>
            <a:ext cx="3483793" cy="785818"/>
          </a:xfrm>
          <a:prstGeom prst="rect">
            <a:avLst/>
          </a:prstGeom>
          <a:noFill/>
          <a:ln w="9525">
            <a:noFill/>
            <a:miter lim="800000"/>
            <a:headEnd/>
            <a:tailEnd/>
          </a:ln>
          <a:effectLst/>
        </p:spPr>
      </p:pic>
      <p:pic>
        <p:nvPicPr>
          <p:cNvPr id="173059" name="Picture 3"/>
          <p:cNvPicPr>
            <a:picLocks noChangeAspect="1" noChangeArrowheads="1"/>
          </p:cNvPicPr>
          <p:nvPr/>
        </p:nvPicPr>
        <p:blipFill>
          <a:blip r:embed="rId3" cstate="print"/>
          <a:srcRect/>
          <a:stretch>
            <a:fillRect/>
          </a:stretch>
        </p:blipFill>
        <p:spPr bwMode="auto">
          <a:xfrm>
            <a:off x="3000364" y="4714884"/>
            <a:ext cx="3143273" cy="6960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980728"/>
            <a:ext cx="7992888" cy="5162916"/>
          </a:xfrm>
        </p:spPr>
        <p:txBody>
          <a:bodyPr>
            <a:normAutofit/>
          </a:bodyPr>
          <a:lstStyle/>
          <a:p>
            <a:r>
              <a:rPr lang="zh-CN" altLang="en-US" dirty="0" smtClean="0">
                <a:solidFill>
                  <a:srgbClr val="FF0000"/>
                </a:solidFill>
              </a:rPr>
              <a:t>性质</a:t>
            </a:r>
            <a:r>
              <a:rPr lang="en-US" dirty="0" smtClean="0">
                <a:solidFill>
                  <a:srgbClr val="FF0000"/>
                </a:solidFill>
              </a:rPr>
              <a:t>4</a:t>
            </a:r>
            <a:r>
              <a:rPr lang="zh-CN" altLang="en-US" dirty="0" smtClean="0">
                <a:solidFill>
                  <a:srgbClr val="FF0000"/>
                </a:solidFill>
              </a:rPr>
              <a:t>：具有</a:t>
            </a:r>
            <a:r>
              <a:rPr lang="en-US" dirty="0" smtClean="0">
                <a:solidFill>
                  <a:srgbClr val="FF0000"/>
                </a:solidFill>
              </a:rPr>
              <a:t>n</a:t>
            </a:r>
            <a:r>
              <a:rPr lang="zh-CN" altLang="en-US" dirty="0" smtClean="0">
                <a:solidFill>
                  <a:srgbClr val="FF0000"/>
                </a:solidFill>
              </a:rPr>
              <a:t>个结点的完全二叉树的高度</a:t>
            </a:r>
            <a:r>
              <a:rPr lang="en-US" altLang="zh-CN" dirty="0" smtClean="0">
                <a:solidFill>
                  <a:srgbClr val="FF0000"/>
                </a:solidFill>
              </a:rPr>
              <a:t>k=</a:t>
            </a:r>
            <a:r>
              <a:rPr lang="zh-CN" altLang="en-US" dirty="0" smtClean="0">
                <a:solidFill>
                  <a:srgbClr val="FF0000"/>
                </a:solidFill>
              </a:rPr>
              <a:t> </a:t>
            </a:r>
            <a:r>
              <a:rPr lang="zh-CN" altLang="en-US" dirty="0" smtClean="0">
                <a:solidFill>
                  <a:srgbClr val="FF0000"/>
                </a:solidFill>
                <a:latin typeface="Lucida Sans Unicode"/>
                <a:cs typeface="Lucida Sans Unicode"/>
              </a:rPr>
              <a:t>⌊</a:t>
            </a:r>
            <a:r>
              <a:rPr lang="en-US" altLang="zh-CN" dirty="0" smtClean="0">
                <a:solidFill>
                  <a:srgbClr val="FF0000"/>
                </a:solidFill>
              </a:rPr>
              <a:t>log</a:t>
            </a:r>
            <a:r>
              <a:rPr lang="zh-CN" altLang="en-US" dirty="0" smtClean="0">
                <a:solidFill>
                  <a:srgbClr val="FF0000"/>
                </a:solidFill>
              </a:rPr>
              <a:t> </a:t>
            </a:r>
            <a:r>
              <a:rPr lang="en-US" altLang="zh-CN" baseline="-25000" dirty="0" smtClean="0">
                <a:solidFill>
                  <a:srgbClr val="FF0000"/>
                </a:solidFill>
              </a:rPr>
              <a:t>2</a:t>
            </a:r>
            <a:r>
              <a:rPr lang="en-US" altLang="zh-CN" dirty="0" smtClean="0">
                <a:solidFill>
                  <a:srgbClr val="FF0000"/>
                </a:solidFill>
              </a:rPr>
              <a:t>n</a:t>
            </a:r>
            <a:r>
              <a:rPr lang="en-US" altLang="zh-CN" dirty="0" smtClean="0">
                <a:solidFill>
                  <a:srgbClr val="FF0000"/>
                </a:solidFill>
                <a:latin typeface="Lucida Sans Unicode"/>
                <a:cs typeface="Lucida Sans Unicode"/>
              </a:rPr>
              <a:t>⌋+1</a:t>
            </a:r>
            <a:r>
              <a:rPr lang="zh-CN" altLang="en-US" dirty="0" smtClean="0">
                <a:solidFill>
                  <a:srgbClr val="FF0000"/>
                </a:solidFill>
              </a:rPr>
              <a:t>。</a:t>
            </a:r>
            <a:endParaRPr lang="en-US" altLang="zh-CN" dirty="0" smtClean="0">
              <a:solidFill>
                <a:srgbClr val="FF0000"/>
              </a:solidFill>
            </a:endParaRPr>
          </a:p>
          <a:p>
            <a:r>
              <a:rPr lang="zh-CN" altLang="en-US" dirty="0" smtClean="0">
                <a:solidFill>
                  <a:srgbClr val="FF0000"/>
                </a:solidFill>
              </a:rPr>
              <a:t>性质</a:t>
            </a:r>
            <a:r>
              <a:rPr lang="en-US" dirty="0" smtClean="0">
                <a:solidFill>
                  <a:srgbClr val="FF0000"/>
                </a:solidFill>
              </a:rPr>
              <a:t>5</a:t>
            </a:r>
            <a:r>
              <a:rPr lang="zh-CN" altLang="en-US" dirty="0" smtClean="0">
                <a:solidFill>
                  <a:srgbClr val="FF0000"/>
                </a:solidFill>
              </a:rPr>
              <a:t>*：</a:t>
            </a:r>
            <a:r>
              <a:rPr lang="zh-CN" altLang="en-US" dirty="0" smtClean="0"/>
              <a:t>如果对一棵有</a:t>
            </a:r>
            <a:r>
              <a:rPr lang="en-US" dirty="0" smtClean="0"/>
              <a:t>n</a:t>
            </a:r>
            <a:r>
              <a:rPr lang="zh-CN" altLang="en-US" dirty="0" smtClean="0"/>
              <a:t>个结点的完全二叉树</a:t>
            </a:r>
            <a:r>
              <a:rPr lang="en-US" altLang="zh-CN" dirty="0" smtClean="0"/>
              <a:t>(</a:t>
            </a:r>
            <a:r>
              <a:rPr lang="zh-CN" altLang="en-US" dirty="0" smtClean="0"/>
              <a:t>其</a:t>
            </a:r>
            <a:r>
              <a:rPr lang="zh-CN" altLang="en-US" dirty="0"/>
              <a:t>高度</a:t>
            </a:r>
            <a:r>
              <a:rPr lang="zh-CN" altLang="en-US" dirty="0" smtClean="0"/>
              <a:t>为</a:t>
            </a:r>
            <a:r>
              <a:rPr lang="en-US" altLang="zh-CN" dirty="0" smtClean="0"/>
              <a:t>h)</a:t>
            </a:r>
            <a:r>
              <a:rPr lang="zh-CN" altLang="en-US" dirty="0" smtClean="0"/>
              <a:t>的结点按层序编号</a:t>
            </a:r>
            <a:r>
              <a:rPr lang="en-US" altLang="zh-CN" dirty="0" smtClean="0"/>
              <a:t>(</a:t>
            </a:r>
            <a:r>
              <a:rPr lang="zh-CN" altLang="en-US" dirty="0" smtClean="0"/>
              <a:t>从第</a:t>
            </a:r>
            <a:r>
              <a:rPr lang="en-US" dirty="0" smtClean="0"/>
              <a:t>1</a:t>
            </a:r>
            <a:r>
              <a:rPr lang="zh-CN" altLang="en-US" dirty="0" smtClean="0"/>
              <a:t>层到第</a:t>
            </a:r>
            <a:r>
              <a:rPr lang="en-US" altLang="zh-CN" dirty="0" smtClean="0"/>
              <a:t>h</a:t>
            </a:r>
            <a:r>
              <a:rPr lang="zh-CN" altLang="en-US" dirty="0" smtClean="0"/>
              <a:t>层，每层从左到右</a:t>
            </a:r>
            <a:r>
              <a:rPr lang="en-US" altLang="zh-CN" dirty="0" smtClean="0"/>
              <a:t>)</a:t>
            </a:r>
            <a:r>
              <a:rPr lang="zh-CN" altLang="en-US" dirty="0" smtClean="0"/>
              <a:t>，则对任一结点</a:t>
            </a:r>
            <a:r>
              <a:rPr lang="en-US" dirty="0" err="1" smtClean="0"/>
              <a:t>i</a:t>
            </a:r>
            <a:r>
              <a:rPr lang="en-US" dirty="0" smtClean="0"/>
              <a:t>(0 ≤ </a:t>
            </a:r>
            <a:r>
              <a:rPr lang="en-US" dirty="0" err="1" smtClean="0"/>
              <a:t>i</a:t>
            </a:r>
            <a:r>
              <a:rPr lang="en-US" dirty="0" smtClean="0"/>
              <a:t> ≤ n-1)</a:t>
            </a:r>
            <a:r>
              <a:rPr lang="zh-CN" altLang="en-US" dirty="0" smtClean="0"/>
              <a:t>，有：</a:t>
            </a:r>
          </a:p>
          <a:p>
            <a:r>
              <a:rPr lang="en-US" sz="2200" b="0" dirty="0" smtClean="0"/>
              <a:t>	</a:t>
            </a:r>
            <a:r>
              <a:rPr lang="en-US" sz="2200" dirty="0" smtClean="0"/>
              <a:t>(1) </a:t>
            </a:r>
            <a:r>
              <a:rPr lang="zh-CN" altLang="en-US" sz="2200" dirty="0" smtClean="0"/>
              <a:t>如果</a:t>
            </a:r>
            <a:r>
              <a:rPr lang="en-US" sz="2200" dirty="0" err="1" smtClean="0"/>
              <a:t>i</a:t>
            </a:r>
            <a:r>
              <a:rPr lang="en-US" sz="2200" dirty="0" smtClean="0"/>
              <a:t> = 0</a:t>
            </a:r>
            <a:r>
              <a:rPr lang="zh-CN" altLang="en-US" sz="2200" dirty="0" smtClean="0"/>
              <a:t>，则结点</a:t>
            </a:r>
            <a:r>
              <a:rPr lang="en-US" sz="2200" dirty="0" err="1" smtClean="0"/>
              <a:t>i</a:t>
            </a:r>
            <a:r>
              <a:rPr lang="zh-CN" altLang="en-US" sz="2200" dirty="0" smtClean="0"/>
              <a:t>是二叉树的根，无双亲结点；</a:t>
            </a:r>
            <a:endParaRPr lang="en-US" altLang="zh-CN" sz="2200" dirty="0" smtClean="0"/>
          </a:p>
          <a:p>
            <a:r>
              <a:rPr lang="en-US" altLang="zh-CN" sz="2200" dirty="0" smtClean="0"/>
              <a:t>          </a:t>
            </a:r>
            <a:r>
              <a:rPr lang="zh-CN" altLang="en-US" sz="2200" dirty="0" smtClean="0"/>
              <a:t>如果</a:t>
            </a:r>
            <a:r>
              <a:rPr lang="en-US" sz="2200" dirty="0" err="1" smtClean="0"/>
              <a:t>i</a:t>
            </a:r>
            <a:r>
              <a:rPr lang="en-US" sz="2200" dirty="0" smtClean="0"/>
              <a:t> &gt; 0</a:t>
            </a:r>
            <a:r>
              <a:rPr lang="zh-CN" altLang="en-US" sz="2200" dirty="0" smtClean="0"/>
              <a:t>，则其双亲</a:t>
            </a:r>
            <a:r>
              <a:rPr lang="en-US" sz="2200" dirty="0" smtClean="0"/>
              <a:t>PARENT(</a:t>
            </a:r>
            <a:r>
              <a:rPr lang="en-US" sz="2200" dirty="0" err="1" smtClean="0"/>
              <a:t>i</a:t>
            </a:r>
            <a:r>
              <a:rPr lang="en-US" sz="2200" dirty="0" smtClean="0"/>
              <a:t>)</a:t>
            </a:r>
            <a:r>
              <a:rPr lang="zh-CN" altLang="en-US" sz="2200" dirty="0" smtClean="0"/>
              <a:t>是结点</a:t>
            </a:r>
            <a:r>
              <a:rPr lang="zh-CN" altLang="en-US" sz="2200" dirty="0" smtClean="0">
                <a:latin typeface="Lucida Sans Unicode"/>
                <a:cs typeface="Lucida Sans Unicode"/>
              </a:rPr>
              <a:t>⌊</a:t>
            </a:r>
            <a:r>
              <a:rPr lang="en-US" altLang="zh-CN" sz="2200" dirty="0" smtClean="0"/>
              <a:t>(i-1)/2</a:t>
            </a:r>
            <a:r>
              <a:rPr lang="en-US" altLang="zh-CN" sz="2200" dirty="0" smtClean="0">
                <a:latin typeface="Lucida Sans Unicode"/>
                <a:cs typeface="Lucida Sans Unicode"/>
              </a:rPr>
              <a:t>⌋</a:t>
            </a:r>
            <a:r>
              <a:rPr lang="zh-CN" altLang="en-US" sz="2200" baseline="-25000" dirty="0" smtClean="0"/>
              <a:t>下取整</a:t>
            </a:r>
            <a:r>
              <a:rPr lang="zh-CN" altLang="en-US" sz="2200" dirty="0" smtClean="0"/>
              <a:t> 。</a:t>
            </a:r>
          </a:p>
          <a:p>
            <a:r>
              <a:rPr lang="en-US" sz="2200" dirty="0" smtClean="0"/>
              <a:t>	(2) </a:t>
            </a:r>
            <a:r>
              <a:rPr lang="zh-CN" altLang="en-US" sz="2200" dirty="0" smtClean="0"/>
              <a:t>如果</a:t>
            </a:r>
            <a:r>
              <a:rPr lang="en-US" sz="2200" dirty="0" smtClean="0"/>
              <a:t>2i+1 ≥ n</a:t>
            </a:r>
            <a:r>
              <a:rPr lang="zh-CN" altLang="en-US" sz="2200" dirty="0" smtClean="0"/>
              <a:t>，则结点</a:t>
            </a:r>
            <a:r>
              <a:rPr lang="en-US" sz="2200" dirty="0" err="1" smtClean="0"/>
              <a:t>i</a:t>
            </a:r>
            <a:r>
              <a:rPr lang="zh-CN" altLang="en-US" sz="2200" dirty="0" smtClean="0"/>
              <a:t>无左孩子</a:t>
            </a:r>
            <a:r>
              <a:rPr lang="en-US" altLang="zh-CN" sz="2200" dirty="0" smtClean="0"/>
              <a:t>(</a:t>
            </a:r>
            <a:r>
              <a:rPr lang="zh-CN" altLang="en-US" sz="2200" dirty="0" smtClean="0"/>
              <a:t>结点</a:t>
            </a:r>
            <a:r>
              <a:rPr lang="en-US" sz="2200" dirty="0" err="1" smtClean="0"/>
              <a:t>i</a:t>
            </a:r>
            <a:r>
              <a:rPr lang="zh-CN" altLang="en-US" sz="2200" dirty="0" smtClean="0"/>
              <a:t>为叶子结点</a:t>
            </a:r>
            <a:r>
              <a:rPr lang="en-US" altLang="zh-CN" sz="2200" dirty="0" smtClean="0"/>
              <a:t>)</a:t>
            </a:r>
            <a:r>
              <a:rPr lang="zh-CN" altLang="en-US" sz="2200" dirty="0" smtClean="0"/>
              <a:t>；</a:t>
            </a:r>
            <a:endParaRPr lang="en-US" altLang="zh-CN" sz="2200" dirty="0" smtClean="0"/>
          </a:p>
          <a:p>
            <a:r>
              <a:rPr lang="en-US" altLang="zh-CN" sz="2200" dirty="0" smtClean="0"/>
              <a:t>           </a:t>
            </a:r>
            <a:r>
              <a:rPr lang="zh-CN" altLang="en-US" sz="2200" dirty="0" smtClean="0"/>
              <a:t>否则，其左孩子</a:t>
            </a:r>
            <a:r>
              <a:rPr lang="en-US" sz="2200" dirty="0" smtClean="0"/>
              <a:t>LCHILD(</a:t>
            </a:r>
            <a:r>
              <a:rPr lang="en-US" sz="2200" dirty="0" err="1" smtClean="0"/>
              <a:t>i</a:t>
            </a:r>
            <a:r>
              <a:rPr lang="en-US" sz="2200" dirty="0" smtClean="0"/>
              <a:t>)</a:t>
            </a:r>
            <a:r>
              <a:rPr lang="zh-CN" altLang="en-US" sz="2200" dirty="0" smtClean="0"/>
              <a:t>是结点</a:t>
            </a:r>
            <a:r>
              <a:rPr lang="en-US" sz="2200" dirty="0" smtClean="0"/>
              <a:t>2i+1</a:t>
            </a:r>
            <a:r>
              <a:rPr lang="zh-CN" altLang="en-US" sz="2200" dirty="0" smtClean="0"/>
              <a:t>。</a:t>
            </a:r>
          </a:p>
          <a:p>
            <a:r>
              <a:rPr lang="en-US" sz="2200" dirty="0" smtClean="0"/>
              <a:t>	(3) </a:t>
            </a:r>
            <a:r>
              <a:rPr lang="zh-CN" altLang="en-US" sz="2200" dirty="0" smtClean="0"/>
              <a:t>如果</a:t>
            </a:r>
            <a:r>
              <a:rPr lang="en-US" sz="2200" dirty="0" smtClean="0"/>
              <a:t>2i + 2 ≥ n</a:t>
            </a:r>
            <a:r>
              <a:rPr lang="zh-CN" altLang="en-US" sz="2200" dirty="0" smtClean="0"/>
              <a:t>，则结点</a:t>
            </a:r>
            <a:r>
              <a:rPr lang="en-US" sz="2200" dirty="0" err="1" smtClean="0"/>
              <a:t>i</a:t>
            </a:r>
            <a:r>
              <a:rPr lang="zh-CN" altLang="en-US" sz="2200" dirty="0" smtClean="0"/>
              <a:t>无右孩子</a:t>
            </a:r>
            <a:endParaRPr lang="en-US" altLang="zh-CN" sz="2200" dirty="0" smtClean="0"/>
          </a:p>
          <a:p>
            <a:r>
              <a:rPr lang="en-US" altLang="zh-CN" sz="2200" dirty="0" smtClean="0"/>
              <a:t>	      </a:t>
            </a:r>
            <a:r>
              <a:rPr lang="zh-CN" altLang="en-US" sz="2200" dirty="0" smtClean="0"/>
              <a:t>否则其右孩子</a:t>
            </a:r>
            <a:r>
              <a:rPr lang="en-US" sz="2200" dirty="0" smtClean="0"/>
              <a:t>RCHILD(</a:t>
            </a:r>
            <a:r>
              <a:rPr lang="en-US" sz="2200" dirty="0" err="1" smtClean="0"/>
              <a:t>i</a:t>
            </a:r>
            <a:r>
              <a:rPr lang="en-US" sz="2200" dirty="0" smtClean="0"/>
              <a:t>)</a:t>
            </a:r>
            <a:r>
              <a:rPr lang="zh-CN" altLang="en-US" sz="2200" dirty="0" smtClean="0"/>
              <a:t>是结点</a:t>
            </a:r>
            <a:r>
              <a:rPr lang="en-US" sz="2200" dirty="0" smtClean="0"/>
              <a:t>2i+2</a:t>
            </a:r>
            <a:r>
              <a:rPr lang="zh-CN" altLang="en-US" sz="2200" dirty="0" smtClean="0"/>
              <a:t>。</a:t>
            </a:r>
          </a:p>
          <a:p>
            <a:endParaRPr lang="zh-CN" altLang="en-US" b="0" dirty="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3" name="Rectangle 11"/>
          <p:cNvSpPr>
            <a:spLocks noChangeArrowheads="1"/>
          </p:cNvSpPr>
          <p:nvPr/>
        </p:nvSpPr>
        <p:spPr bwMode="auto">
          <a:xfrm>
            <a:off x="0" y="6175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2" name="Group 12"/>
          <p:cNvGrpSpPr>
            <a:grpSpLocks/>
          </p:cNvGrpSpPr>
          <p:nvPr/>
        </p:nvGrpSpPr>
        <p:grpSpPr bwMode="auto">
          <a:xfrm>
            <a:off x="6948264" y="4509120"/>
            <a:ext cx="1872208" cy="1590477"/>
            <a:chOff x="2984" y="1679"/>
            <a:chExt cx="1996" cy="1599"/>
          </a:xfrm>
        </p:grpSpPr>
        <p:sp>
          <p:nvSpPr>
            <p:cNvPr id="18445" name="Oval 13"/>
            <p:cNvSpPr>
              <a:spLocks noChangeArrowheads="1"/>
            </p:cNvSpPr>
            <p:nvPr/>
          </p:nvSpPr>
          <p:spPr bwMode="auto">
            <a:xfrm>
              <a:off x="3620" y="1679"/>
              <a:ext cx="899" cy="5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46" name="Text Box 14"/>
            <p:cNvSpPr txBox="1">
              <a:spLocks noChangeArrowheads="1"/>
            </p:cNvSpPr>
            <p:nvPr/>
          </p:nvSpPr>
          <p:spPr bwMode="auto">
            <a:xfrm>
              <a:off x="3599" y="1772"/>
              <a:ext cx="1151" cy="4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just" fontAlgn="base">
                <a:spcBef>
                  <a:spcPct val="0"/>
                </a:spcBef>
                <a:spcAft>
                  <a:spcPct val="0"/>
                </a:spcAft>
              </a:pPr>
              <a:r>
                <a:rPr lang="zh-CN" altLang="en-US" sz="1600" dirty="0" smtClean="0">
                  <a:latin typeface="Lucida Sans Unicode"/>
                  <a:cs typeface="Lucida Sans Unicode"/>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(i-1)/2</a:t>
              </a:r>
              <a:r>
                <a:rPr lang="en-US" altLang="zh-CN" sz="1600" dirty="0" smtClean="0">
                  <a:latin typeface="Lucida Sans Unicode"/>
                  <a:cs typeface="Lucida Sans Unicode"/>
                </a:rPr>
                <a:t>⌋</a:t>
              </a:r>
              <a:endPar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8447" name="Oval 15"/>
            <p:cNvSpPr>
              <a:spLocks noChangeArrowheads="1"/>
            </p:cNvSpPr>
            <p:nvPr/>
          </p:nvSpPr>
          <p:spPr bwMode="auto">
            <a:xfrm>
              <a:off x="2984" y="2833"/>
              <a:ext cx="668" cy="4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48" name="Text Box 16"/>
            <p:cNvSpPr txBox="1">
              <a:spLocks noChangeArrowheads="1"/>
            </p:cNvSpPr>
            <p:nvPr/>
          </p:nvSpPr>
          <p:spPr bwMode="auto">
            <a:xfrm>
              <a:off x="2996" y="2833"/>
              <a:ext cx="712" cy="4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2i+1</a:t>
              </a: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p:txBody>
        </p:sp>
        <p:sp>
          <p:nvSpPr>
            <p:cNvPr id="18449" name="Oval 17"/>
            <p:cNvSpPr>
              <a:spLocks noChangeArrowheads="1"/>
            </p:cNvSpPr>
            <p:nvPr/>
          </p:nvSpPr>
          <p:spPr bwMode="auto">
            <a:xfrm>
              <a:off x="4294" y="2825"/>
              <a:ext cx="686" cy="4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50" name="Text Box 18"/>
            <p:cNvSpPr txBox="1">
              <a:spLocks noChangeArrowheads="1"/>
            </p:cNvSpPr>
            <p:nvPr/>
          </p:nvSpPr>
          <p:spPr bwMode="auto">
            <a:xfrm>
              <a:off x="4294" y="2825"/>
              <a:ext cx="686" cy="4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2i+2</a:t>
              </a: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p:txBody>
        </p:sp>
        <p:sp>
          <p:nvSpPr>
            <p:cNvPr id="18451" name="Oval 19"/>
            <p:cNvSpPr>
              <a:spLocks noChangeArrowheads="1"/>
            </p:cNvSpPr>
            <p:nvPr/>
          </p:nvSpPr>
          <p:spPr bwMode="auto">
            <a:xfrm>
              <a:off x="3819" y="2395"/>
              <a:ext cx="398" cy="4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52" name="Text Box 20"/>
            <p:cNvSpPr txBox="1">
              <a:spLocks noChangeArrowheads="1"/>
            </p:cNvSpPr>
            <p:nvPr/>
          </p:nvSpPr>
          <p:spPr bwMode="auto">
            <a:xfrm>
              <a:off x="3959" y="2451"/>
              <a:ext cx="199" cy="3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a:t>
              </a: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p:txBody>
        </p:sp>
        <p:cxnSp>
          <p:nvCxnSpPr>
            <p:cNvPr id="18453" name="AutoShape 21"/>
            <p:cNvCxnSpPr>
              <a:cxnSpLocks noChangeShapeType="1"/>
            </p:cNvCxnSpPr>
            <p:nvPr/>
          </p:nvCxnSpPr>
          <p:spPr bwMode="auto">
            <a:xfrm>
              <a:off x="4018" y="2220"/>
              <a:ext cx="0" cy="175"/>
            </a:xfrm>
            <a:prstGeom prst="straightConnector1">
              <a:avLst/>
            </a:prstGeom>
            <a:noFill/>
            <a:ln w="9525">
              <a:solidFill>
                <a:srgbClr val="000000"/>
              </a:solidFill>
              <a:round/>
              <a:headEnd/>
              <a:tailEnd/>
            </a:ln>
          </p:spPr>
        </p:cxnSp>
        <p:cxnSp>
          <p:nvCxnSpPr>
            <p:cNvPr id="18454" name="AutoShape 22"/>
            <p:cNvCxnSpPr>
              <a:cxnSpLocks noChangeShapeType="1"/>
            </p:cNvCxnSpPr>
            <p:nvPr/>
          </p:nvCxnSpPr>
          <p:spPr bwMode="auto">
            <a:xfrm flipV="1">
              <a:off x="3580" y="2705"/>
              <a:ext cx="239" cy="231"/>
            </a:xfrm>
            <a:prstGeom prst="straightConnector1">
              <a:avLst/>
            </a:prstGeom>
            <a:noFill/>
            <a:ln w="9525">
              <a:solidFill>
                <a:srgbClr val="000000"/>
              </a:solidFill>
              <a:round/>
              <a:headEnd/>
              <a:tailEnd/>
            </a:ln>
          </p:spPr>
        </p:cxnSp>
        <p:cxnSp>
          <p:nvCxnSpPr>
            <p:cNvPr id="18455" name="AutoShape 23"/>
            <p:cNvCxnSpPr>
              <a:cxnSpLocks noChangeShapeType="1"/>
            </p:cNvCxnSpPr>
            <p:nvPr/>
          </p:nvCxnSpPr>
          <p:spPr bwMode="auto">
            <a:xfrm flipH="1" flipV="1">
              <a:off x="4217" y="2705"/>
              <a:ext cx="239" cy="135"/>
            </a:xfrm>
            <a:prstGeom prst="straightConnector1">
              <a:avLst/>
            </a:prstGeom>
            <a:noFill/>
            <a:ln w="9525">
              <a:solidFill>
                <a:srgbClr val="000000"/>
              </a:solidFill>
              <a:round/>
              <a:headEnd/>
              <a:tailEnd/>
            </a:ln>
          </p:spPr>
        </p:cxnSp>
      </p:grpSp>
    </p:spTree>
    <p:extLst>
      <p:ext uri="{BB962C8B-B14F-4D97-AF65-F5344CB8AC3E}">
        <p14:creationId xmlns:p14="http://schemas.microsoft.com/office/powerpoint/2010/main" xmlns="" val="128807958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20688"/>
            <a:ext cx="7992888" cy="1944216"/>
          </a:xfrm>
        </p:spPr>
        <p:txBody>
          <a:bodyPr>
            <a:normAutofit fontScale="92500" lnSpcReduction="20000"/>
          </a:bodyPr>
          <a:lstStyle/>
          <a:p>
            <a:r>
              <a:rPr lang="en-US" altLang="zh-CN" b="0" dirty="0" smtClean="0"/>
              <a:t>	</a:t>
            </a:r>
            <a:r>
              <a:rPr lang="zh-CN" altLang="zh-CN" dirty="0" smtClean="0">
                <a:solidFill>
                  <a:srgbClr val="0000FF"/>
                </a:solidFill>
              </a:rPr>
              <a:t>堆</a:t>
            </a:r>
            <a:r>
              <a:rPr lang="zh-CN" altLang="zh-CN" dirty="0">
                <a:solidFill>
                  <a:srgbClr val="0000FF"/>
                </a:solidFill>
              </a:rPr>
              <a:t>是一棵完全二叉树</a:t>
            </a:r>
            <a:r>
              <a:rPr lang="zh-CN" altLang="zh-CN" dirty="0" smtClean="0">
                <a:solidFill>
                  <a:srgbClr val="0000FF"/>
                </a:solidFill>
              </a:rPr>
              <a:t>，所以</a:t>
            </a:r>
            <a:r>
              <a:rPr lang="zh-CN" altLang="zh-CN" dirty="0">
                <a:solidFill>
                  <a:srgbClr val="0000FF"/>
                </a:solidFill>
              </a:rPr>
              <a:t>可以直接用一个数组来表示</a:t>
            </a:r>
            <a:r>
              <a:rPr lang="zh-CN" altLang="zh-CN" b="0" dirty="0"/>
              <a:t>，不需要使用指针。如图</a:t>
            </a:r>
            <a:r>
              <a:rPr lang="en-US" altLang="zh-CN" b="0" dirty="0" smtClean="0"/>
              <a:t>5-45(b)</a:t>
            </a:r>
            <a:r>
              <a:rPr lang="zh-CN" altLang="zh-CN" b="0" dirty="0" smtClean="0"/>
              <a:t>为</a:t>
            </a:r>
            <a:r>
              <a:rPr lang="zh-CN" altLang="zh-CN" b="0" dirty="0"/>
              <a:t>大顶堆</a:t>
            </a:r>
            <a:r>
              <a:rPr lang="en-US" altLang="zh-CN" b="0" dirty="0" smtClean="0"/>
              <a:t>5-45(a)</a:t>
            </a:r>
            <a:r>
              <a:rPr lang="zh-CN" altLang="zh-CN" b="0" dirty="0" smtClean="0"/>
              <a:t>的</a:t>
            </a:r>
            <a:r>
              <a:rPr lang="zh-CN" altLang="zh-CN" b="0" dirty="0"/>
              <a:t>数组实现</a:t>
            </a:r>
            <a:r>
              <a:rPr lang="zh-CN" altLang="zh-CN" b="0" dirty="0" smtClean="0"/>
              <a:t>。</a:t>
            </a:r>
            <a:endParaRPr lang="en-US" altLang="zh-CN" b="0" dirty="0" smtClean="0"/>
          </a:p>
          <a:p>
            <a:r>
              <a:rPr lang="en-US" altLang="zh-CN" b="0" dirty="0"/>
              <a:t>	</a:t>
            </a:r>
            <a:r>
              <a:rPr lang="en-US" altLang="zh-CN" b="0" dirty="0" smtClean="0"/>
              <a:t>	</a:t>
            </a:r>
            <a:r>
              <a:rPr lang="zh-CN" altLang="en-US" b="0" dirty="0" smtClean="0"/>
              <a:t>堆中元素满足完全二叉树的性质</a:t>
            </a:r>
            <a:r>
              <a:rPr lang="en-US" altLang="zh-CN" b="0" dirty="0" smtClean="0"/>
              <a:t>5</a:t>
            </a:r>
            <a:r>
              <a:rPr lang="zh-CN" altLang="en-US" b="0" dirty="0" smtClean="0"/>
              <a:t>。</a:t>
            </a:r>
            <a:r>
              <a:rPr lang="zh-CN" altLang="zh-CN" b="0" dirty="0" smtClean="0"/>
              <a:t>如果</a:t>
            </a:r>
            <a:r>
              <a:rPr lang="zh-CN" altLang="zh-CN" b="0" dirty="0"/>
              <a:t>一个结点在数组中的位置为</a:t>
            </a:r>
            <a:r>
              <a:rPr lang="en-US" altLang="zh-CN" b="0" dirty="0"/>
              <a:t>k</a:t>
            </a:r>
            <a:r>
              <a:rPr lang="zh-CN" altLang="zh-CN" b="0" dirty="0"/>
              <a:t>，则其左孩子的位置为</a:t>
            </a:r>
            <a:r>
              <a:rPr lang="en-US" altLang="zh-CN" b="0" dirty="0"/>
              <a:t>2k+1</a:t>
            </a:r>
            <a:r>
              <a:rPr lang="zh-CN" altLang="zh-CN" b="0" dirty="0"/>
              <a:t>，其右孩子的位置为</a:t>
            </a:r>
            <a:r>
              <a:rPr lang="en-US" altLang="zh-CN" b="0" dirty="0"/>
              <a:t>2k+2</a:t>
            </a:r>
            <a:r>
              <a:rPr lang="zh-CN" altLang="zh-CN" b="0" dirty="0"/>
              <a:t>，而其双亲结点的位置</a:t>
            </a:r>
            <a:r>
              <a:rPr lang="zh-CN" altLang="zh-CN" b="0" dirty="0" smtClean="0"/>
              <a:t>为</a:t>
            </a:r>
            <a:r>
              <a:rPr lang="zh-CN" altLang="en-US" b="0" dirty="0" smtClean="0">
                <a:latin typeface="Cambria Math"/>
              </a:rPr>
              <a:t>⌊</a:t>
            </a:r>
            <a:r>
              <a:rPr lang="en-US" altLang="zh-CN" b="0" dirty="0" smtClean="0"/>
              <a:t>(k-1)/2</a:t>
            </a:r>
            <a:r>
              <a:rPr lang="zh-CN" altLang="en-US" b="0" dirty="0">
                <a:latin typeface="Cambria Math"/>
              </a:rPr>
              <a:t>⌋</a:t>
            </a:r>
            <a:r>
              <a:rPr lang="zh-CN" altLang="zh-CN" b="0" dirty="0" smtClean="0"/>
              <a:t>。</a:t>
            </a:r>
            <a:endParaRPr lang="zh-CN" altLang="zh-CN" b="0" dirty="0"/>
          </a:p>
          <a:p>
            <a:endParaRPr lang="zh-CN" altLang="en-US" b="0" dirty="0"/>
          </a:p>
        </p:txBody>
      </p:sp>
      <p:pic>
        <p:nvPicPr>
          <p:cNvPr id="4505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14480" y="2857496"/>
            <a:ext cx="5399726" cy="29141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044759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632848" cy="5472608"/>
          </a:xfrm>
        </p:spPr>
        <p:txBody>
          <a:bodyPr>
            <a:normAutofit fontScale="85000" lnSpcReduction="20000"/>
          </a:bodyPr>
          <a:lstStyle/>
          <a:p>
            <a:r>
              <a:rPr lang="zh-CN" altLang="zh-CN" dirty="0" smtClean="0"/>
              <a:t>算法</a:t>
            </a:r>
            <a:r>
              <a:rPr lang="en-US" altLang="zh-CN" dirty="0"/>
              <a:t>5.23</a:t>
            </a:r>
            <a:r>
              <a:rPr lang="zh-CN" altLang="zh-CN" dirty="0"/>
              <a:t>：</a:t>
            </a:r>
            <a:r>
              <a:rPr lang="zh-CN" altLang="zh-CN" dirty="0">
                <a:solidFill>
                  <a:srgbClr val="0000FF"/>
                </a:solidFill>
              </a:rPr>
              <a:t>大顶堆的类</a:t>
            </a:r>
            <a:r>
              <a:rPr lang="zh-CN" altLang="zh-CN" dirty="0"/>
              <a:t>定义</a:t>
            </a:r>
          </a:p>
          <a:p>
            <a:r>
              <a:rPr lang="en-US" altLang="zh-CN" b="0" dirty="0"/>
              <a:t>template &lt;class T&gt;</a:t>
            </a:r>
            <a:endParaRPr lang="zh-CN" altLang="zh-CN" b="0" dirty="0"/>
          </a:p>
          <a:p>
            <a:r>
              <a:rPr lang="en-US" altLang="zh-CN" b="0" dirty="0"/>
              <a:t>class </a:t>
            </a:r>
            <a:r>
              <a:rPr lang="en-US" altLang="zh-CN" b="0" dirty="0" err="1"/>
              <a:t>MaxHeap</a:t>
            </a:r>
            <a:r>
              <a:rPr lang="en-US" altLang="zh-CN" b="0" dirty="0"/>
              <a:t>{</a:t>
            </a:r>
            <a:endParaRPr lang="zh-CN" altLang="zh-CN" b="0" dirty="0"/>
          </a:p>
          <a:p>
            <a:r>
              <a:rPr lang="en-US" altLang="zh-CN" b="0" dirty="0"/>
              <a:t>private:</a:t>
            </a:r>
            <a:endParaRPr lang="zh-CN" altLang="zh-CN" b="0" dirty="0"/>
          </a:p>
          <a:p>
            <a:r>
              <a:rPr lang="en-US" altLang="zh-CN" b="0" dirty="0"/>
              <a:t>	T* Heap</a:t>
            </a:r>
            <a:r>
              <a:rPr lang="en-US" altLang="zh-CN" b="0" dirty="0" smtClean="0"/>
              <a:t>;	//</a:t>
            </a:r>
            <a:r>
              <a:rPr lang="zh-CN" altLang="en-US" b="0" dirty="0" smtClean="0"/>
              <a:t>堆的顺序存储区</a:t>
            </a:r>
            <a:endParaRPr lang="zh-CN" altLang="zh-CN" b="0" dirty="0"/>
          </a:p>
          <a:p>
            <a:r>
              <a:rPr lang="en-US" altLang="zh-CN" b="0" dirty="0"/>
              <a:t>	</a:t>
            </a:r>
            <a:r>
              <a:rPr lang="en-US" altLang="zh-CN" b="0" dirty="0" err="1"/>
              <a:t>int</a:t>
            </a:r>
            <a:r>
              <a:rPr lang="en-US" altLang="zh-CN" b="0" dirty="0"/>
              <a:t> n;		</a:t>
            </a:r>
            <a:r>
              <a:rPr lang="en-US" altLang="zh-CN" b="0" dirty="0" smtClean="0"/>
              <a:t>//</a:t>
            </a:r>
            <a:r>
              <a:rPr lang="zh-CN" altLang="zh-CN" b="0" dirty="0"/>
              <a:t>堆中元素的数目</a:t>
            </a:r>
          </a:p>
          <a:p>
            <a:r>
              <a:rPr lang="en-US" altLang="zh-CN" b="0" dirty="0"/>
              <a:t>	</a:t>
            </a:r>
            <a:r>
              <a:rPr lang="en-US" altLang="zh-CN" b="0" dirty="0" err="1"/>
              <a:t>int</a:t>
            </a:r>
            <a:r>
              <a:rPr lang="en-US" altLang="zh-CN" b="0" dirty="0"/>
              <a:t> </a:t>
            </a:r>
            <a:r>
              <a:rPr lang="en-US" altLang="zh-CN" b="0" dirty="0" err="1"/>
              <a:t>maxsize</a:t>
            </a:r>
            <a:r>
              <a:rPr lang="en-US" altLang="zh-CN" b="0" dirty="0"/>
              <a:t>;	//</a:t>
            </a:r>
            <a:r>
              <a:rPr lang="zh-CN" altLang="zh-CN" b="0" dirty="0"/>
              <a:t>堆能包含的最大元素数目</a:t>
            </a:r>
          </a:p>
          <a:p>
            <a:r>
              <a:rPr lang="en-US" altLang="zh-CN" b="0" dirty="0"/>
              <a:t>public:</a:t>
            </a:r>
            <a:endParaRPr lang="zh-CN" altLang="zh-CN" b="0" dirty="0"/>
          </a:p>
          <a:p>
            <a:r>
              <a:rPr lang="en-US" altLang="zh-CN" b="0" dirty="0"/>
              <a:t>	</a:t>
            </a:r>
            <a:r>
              <a:rPr lang="en-US" altLang="zh-CN" b="0" dirty="0" err="1" smtClean="0"/>
              <a:t>MaxHeap</a:t>
            </a:r>
            <a:r>
              <a:rPr lang="en-US" altLang="zh-CN" b="0" dirty="0" smtClean="0"/>
              <a:t>(T * &amp;</a:t>
            </a:r>
            <a:r>
              <a:rPr lang="en-US" altLang="zh-CN" b="0" dirty="0"/>
              <a:t>h, </a:t>
            </a:r>
            <a:r>
              <a:rPr lang="en-US" altLang="zh-CN" b="0" dirty="0" err="1"/>
              <a:t>int</a:t>
            </a:r>
            <a:r>
              <a:rPr lang="en-US" altLang="zh-CN" b="0" dirty="0"/>
              <a:t> num, </a:t>
            </a:r>
            <a:r>
              <a:rPr lang="en-US" altLang="zh-CN" b="0" dirty="0" err="1"/>
              <a:t>int</a:t>
            </a:r>
            <a:r>
              <a:rPr lang="en-US" altLang="zh-CN" b="0" dirty="0"/>
              <a:t> </a:t>
            </a:r>
            <a:r>
              <a:rPr lang="en-US" altLang="zh-CN" b="0" dirty="0" smtClean="0"/>
              <a:t>max){</a:t>
            </a:r>
            <a:endParaRPr lang="zh-CN" altLang="zh-CN" b="0" dirty="0"/>
          </a:p>
          <a:p>
            <a:r>
              <a:rPr lang="en-US" altLang="zh-CN" b="0" dirty="0"/>
              <a:t>		Heap = h; n = </a:t>
            </a:r>
            <a:r>
              <a:rPr lang="en-US" altLang="zh-CN" b="0" dirty="0" err="1"/>
              <a:t>num</a:t>
            </a:r>
            <a:r>
              <a:rPr lang="en-US" altLang="zh-CN" b="0" dirty="0"/>
              <a:t>; </a:t>
            </a:r>
            <a:r>
              <a:rPr lang="en-US" altLang="zh-CN" b="0" dirty="0" err="1"/>
              <a:t>maxsize</a:t>
            </a:r>
            <a:r>
              <a:rPr lang="en-US" altLang="zh-CN" b="0" dirty="0"/>
              <a:t> = max; </a:t>
            </a:r>
            <a:endParaRPr lang="en-US" altLang="zh-CN" b="0" dirty="0" smtClean="0"/>
          </a:p>
          <a:p>
            <a:r>
              <a:rPr lang="en-US" altLang="zh-CN" b="0" dirty="0"/>
              <a:t>	</a:t>
            </a:r>
            <a:r>
              <a:rPr lang="en-US" altLang="zh-CN" b="0" dirty="0" smtClean="0"/>
              <a:t>	</a:t>
            </a:r>
            <a:r>
              <a:rPr lang="en-US" altLang="zh-CN" b="0" dirty="0" err="1" smtClean="0"/>
              <a:t>BuildHeap</a:t>
            </a:r>
            <a:r>
              <a:rPr lang="en-US" altLang="zh-CN" b="0" dirty="0" smtClean="0"/>
              <a:t>();</a:t>
            </a:r>
            <a:endParaRPr lang="zh-CN" altLang="zh-CN" b="0" dirty="0"/>
          </a:p>
          <a:p>
            <a:r>
              <a:rPr lang="en-US" altLang="zh-CN" b="0" dirty="0"/>
              <a:t>	}</a:t>
            </a:r>
            <a:endParaRPr lang="zh-CN" altLang="zh-CN" b="0" dirty="0"/>
          </a:p>
          <a:p>
            <a:r>
              <a:rPr lang="en-US" altLang="zh-CN" b="0" dirty="0"/>
              <a:t>	~</a:t>
            </a:r>
            <a:r>
              <a:rPr lang="en-US" altLang="zh-CN" b="0" dirty="0" err="1" smtClean="0"/>
              <a:t>MaxHeap</a:t>
            </a:r>
            <a:r>
              <a:rPr lang="en-US" altLang="zh-CN" b="0" dirty="0" smtClean="0"/>
              <a:t>(){};</a:t>
            </a:r>
            <a:endParaRPr lang="zh-CN" altLang="zh-CN" b="0" dirty="0"/>
          </a:p>
        </p:txBody>
      </p:sp>
    </p:spTree>
    <p:extLst>
      <p:ext uri="{BB962C8B-B14F-4D97-AF65-F5344CB8AC3E}">
        <p14:creationId xmlns:p14="http://schemas.microsoft.com/office/powerpoint/2010/main" xmlns="" val="95822649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5040560"/>
          </a:xfrm>
        </p:spPr>
        <p:txBody>
          <a:bodyPr>
            <a:normAutofit fontScale="85000" lnSpcReduction="10000"/>
          </a:bodyPr>
          <a:lstStyle/>
          <a:p>
            <a:r>
              <a:rPr lang="en-US" altLang="zh-CN" b="0" dirty="0"/>
              <a:t>	</a:t>
            </a:r>
            <a:r>
              <a:rPr lang="en-US" altLang="zh-CN" b="0" dirty="0" err="1"/>
              <a:t>int</a:t>
            </a:r>
            <a:r>
              <a:rPr lang="en-US" altLang="zh-CN" b="0" dirty="0"/>
              <a:t> </a:t>
            </a:r>
            <a:r>
              <a:rPr lang="en-US" altLang="zh-CN" b="0" dirty="0" err="1" smtClean="0"/>
              <a:t>heapsize</a:t>
            </a:r>
            <a:r>
              <a:rPr lang="en-US" altLang="zh-CN" b="0" dirty="0" smtClean="0"/>
              <a:t>();			//</a:t>
            </a:r>
            <a:r>
              <a:rPr lang="zh-CN" altLang="en-US" b="0" dirty="0" smtClean="0"/>
              <a:t>返回堆中元素个数</a:t>
            </a:r>
            <a:endParaRPr lang="zh-CN" altLang="zh-CN" b="0" dirty="0"/>
          </a:p>
          <a:p>
            <a:r>
              <a:rPr lang="en-US" altLang="zh-CN" b="0" dirty="0"/>
              <a:t>	</a:t>
            </a:r>
            <a:r>
              <a:rPr lang="en-US" altLang="zh-CN" b="0" dirty="0" err="1"/>
              <a:t>bool</a:t>
            </a:r>
            <a:r>
              <a:rPr lang="en-US" altLang="zh-CN" b="0" dirty="0"/>
              <a:t> </a:t>
            </a:r>
            <a:r>
              <a:rPr lang="en-US" altLang="zh-CN" b="0" dirty="0" err="1" smtClean="0"/>
              <a:t>isLeaf</a:t>
            </a:r>
            <a:r>
              <a:rPr lang="en-US" altLang="zh-CN" b="0" dirty="0" smtClean="0"/>
              <a:t>(</a:t>
            </a:r>
            <a:r>
              <a:rPr lang="en-US" altLang="zh-CN" b="0" dirty="0" err="1" smtClean="0"/>
              <a:t>int</a:t>
            </a:r>
            <a:r>
              <a:rPr lang="en-US" altLang="zh-CN" b="0" dirty="0" smtClean="0"/>
              <a:t> pos);</a:t>
            </a:r>
            <a:r>
              <a:rPr lang="en-US" altLang="zh-CN" b="0" dirty="0"/>
              <a:t>		//</a:t>
            </a:r>
            <a:r>
              <a:rPr lang="zh-CN" altLang="zh-CN" b="0" dirty="0"/>
              <a:t>如果是叶子结点，返回</a:t>
            </a:r>
            <a:r>
              <a:rPr lang="en-US" altLang="zh-CN" b="0" dirty="0"/>
              <a:t>TRUE</a:t>
            </a:r>
            <a:endParaRPr lang="zh-CN" altLang="zh-CN" b="0" dirty="0"/>
          </a:p>
          <a:p>
            <a:r>
              <a:rPr lang="en-US" altLang="zh-CN" b="0" dirty="0"/>
              <a:t>	</a:t>
            </a:r>
            <a:r>
              <a:rPr lang="en-US" altLang="zh-CN" b="0" dirty="0" err="1"/>
              <a:t>int</a:t>
            </a:r>
            <a:r>
              <a:rPr lang="en-US" altLang="zh-CN" b="0" dirty="0"/>
              <a:t> </a:t>
            </a:r>
            <a:r>
              <a:rPr lang="en-US" altLang="zh-CN" b="0" dirty="0" err="1" smtClean="0"/>
              <a:t>leftchild</a:t>
            </a:r>
            <a:r>
              <a:rPr lang="en-US" altLang="zh-CN" b="0" dirty="0" smtClean="0"/>
              <a:t>(</a:t>
            </a:r>
            <a:r>
              <a:rPr lang="en-US" altLang="zh-CN" b="0" dirty="0" err="1" smtClean="0"/>
              <a:t>int</a:t>
            </a:r>
            <a:r>
              <a:rPr lang="en-US" altLang="zh-CN" b="0" dirty="0" smtClean="0"/>
              <a:t> pos);</a:t>
            </a:r>
            <a:r>
              <a:rPr lang="en-US" altLang="zh-CN" b="0" dirty="0"/>
              <a:t>		//</a:t>
            </a:r>
            <a:r>
              <a:rPr lang="zh-CN" altLang="zh-CN" b="0" dirty="0"/>
              <a:t>返回左孩子位置</a:t>
            </a:r>
          </a:p>
          <a:p>
            <a:r>
              <a:rPr lang="en-US" altLang="zh-CN" b="0" dirty="0"/>
              <a:t>	</a:t>
            </a:r>
            <a:r>
              <a:rPr lang="en-US" altLang="zh-CN" b="0" dirty="0" err="1"/>
              <a:t>int</a:t>
            </a:r>
            <a:r>
              <a:rPr lang="en-US" altLang="zh-CN" b="0" dirty="0"/>
              <a:t> </a:t>
            </a:r>
            <a:r>
              <a:rPr lang="en-US" altLang="zh-CN" b="0" dirty="0" err="1" smtClean="0"/>
              <a:t>rightchild</a:t>
            </a:r>
            <a:r>
              <a:rPr lang="en-US" altLang="zh-CN" b="0" dirty="0" smtClean="0"/>
              <a:t>(</a:t>
            </a:r>
            <a:r>
              <a:rPr lang="en-US" altLang="zh-CN" b="0" dirty="0" err="1" smtClean="0"/>
              <a:t>int</a:t>
            </a:r>
            <a:r>
              <a:rPr lang="en-US" altLang="zh-CN" b="0" dirty="0" smtClean="0"/>
              <a:t> pos);</a:t>
            </a:r>
            <a:r>
              <a:rPr lang="en-US" altLang="zh-CN" b="0" dirty="0"/>
              <a:t>		//</a:t>
            </a:r>
            <a:r>
              <a:rPr lang="zh-CN" altLang="zh-CN" b="0" dirty="0"/>
              <a:t>返回右孩子位置</a:t>
            </a:r>
          </a:p>
          <a:p>
            <a:r>
              <a:rPr lang="en-US" altLang="zh-CN" b="0" dirty="0"/>
              <a:t>	</a:t>
            </a:r>
            <a:r>
              <a:rPr lang="en-US" altLang="zh-CN" b="0" dirty="0" err="1"/>
              <a:t>int</a:t>
            </a:r>
            <a:r>
              <a:rPr lang="en-US" altLang="zh-CN" b="0" dirty="0"/>
              <a:t> </a:t>
            </a:r>
            <a:r>
              <a:rPr lang="en-US" altLang="zh-CN" b="0" dirty="0" smtClean="0"/>
              <a:t>parent(</a:t>
            </a:r>
            <a:r>
              <a:rPr lang="en-US" altLang="zh-CN" b="0" dirty="0" err="1" smtClean="0"/>
              <a:t>int</a:t>
            </a:r>
            <a:r>
              <a:rPr lang="en-US" altLang="zh-CN" b="0" dirty="0" smtClean="0"/>
              <a:t> pos);</a:t>
            </a:r>
            <a:r>
              <a:rPr lang="en-US" altLang="zh-CN" b="0" dirty="0"/>
              <a:t>		//</a:t>
            </a:r>
            <a:r>
              <a:rPr lang="zh-CN" altLang="zh-CN" b="0" dirty="0"/>
              <a:t>返回双亲结点位置</a:t>
            </a:r>
          </a:p>
          <a:p>
            <a:r>
              <a:rPr lang="en-US" altLang="zh-CN" b="0" dirty="0"/>
              <a:t>	void </a:t>
            </a:r>
            <a:r>
              <a:rPr lang="en-US" altLang="zh-CN" b="0" dirty="0" err="1" smtClean="0"/>
              <a:t>BuildHeap</a:t>
            </a:r>
            <a:r>
              <a:rPr lang="en-US" altLang="zh-CN" b="0" dirty="0" smtClean="0"/>
              <a:t>();</a:t>
            </a:r>
            <a:r>
              <a:rPr lang="en-US" altLang="zh-CN" b="0" dirty="0"/>
              <a:t>		//</a:t>
            </a:r>
            <a:r>
              <a:rPr lang="zh-CN" altLang="zh-CN" b="0" dirty="0">
                <a:solidFill>
                  <a:srgbClr val="FF0000"/>
                </a:solidFill>
              </a:rPr>
              <a:t>建堆</a:t>
            </a:r>
          </a:p>
          <a:p>
            <a:r>
              <a:rPr lang="en-US" altLang="zh-CN" b="0" dirty="0"/>
              <a:t>	void </a:t>
            </a:r>
            <a:r>
              <a:rPr lang="en-US" altLang="zh-CN" b="0" dirty="0" err="1" smtClean="0"/>
              <a:t>SiftDown</a:t>
            </a:r>
            <a:r>
              <a:rPr lang="en-US" altLang="zh-CN" b="0" dirty="0" smtClean="0"/>
              <a:t>(</a:t>
            </a:r>
            <a:r>
              <a:rPr lang="en-US" altLang="zh-CN" b="0" dirty="0" err="1" smtClean="0"/>
              <a:t>int</a:t>
            </a:r>
            <a:r>
              <a:rPr lang="en-US" altLang="zh-CN" b="0" dirty="0" smtClean="0"/>
              <a:t> pos);</a:t>
            </a:r>
            <a:r>
              <a:rPr lang="en-US" altLang="zh-CN" b="0" dirty="0"/>
              <a:t>	//</a:t>
            </a:r>
            <a:r>
              <a:rPr lang="zh-CN" altLang="zh-CN" b="0" dirty="0">
                <a:solidFill>
                  <a:srgbClr val="FF0000"/>
                </a:solidFill>
              </a:rPr>
              <a:t>筛选法调整</a:t>
            </a:r>
          </a:p>
          <a:p>
            <a:r>
              <a:rPr lang="en-US" altLang="zh-CN" b="0" dirty="0"/>
              <a:t>	</a:t>
            </a:r>
            <a:r>
              <a:rPr lang="en-US" altLang="zh-CN" b="0" dirty="0" err="1"/>
              <a:t>bool</a:t>
            </a:r>
            <a:r>
              <a:rPr lang="en-US" altLang="zh-CN" b="0" dirty="0"/>
              <a:t> </a:t>
            </a:r>
            <a:r>
              <a:rPr lang="en-US" altLang="zh-CN" b="0" dirty="0" smtClean="0"/>
              <a:t>Insert(const </a:t>
            </a:r>
            <a:r>
              <a:rPr lang="en-US" altLang="zh-CN" b="0" dirty="0"/>
              <a:t>T&amp; </a:t>
            </a:r>
            <a:r>
              <a:rPr lang="en-US" altLang="zh-CN" b="0" dirty="0" err="1" smtClean="0"/>
              <a:t>newKey</a:t>
            </a:r>
            <a:r>
              <a:rPr lang="en-US" altLang="zh-CN" b="0" dirty="0" smtClean="0"/>
              <a:t>);</a:t>
            </a:r>
            <a:r>
              <a:rPr lang="en-US" altLang="zh-CN" b="0" dirty="0"/>
              <a:t>	//</a:t>
            </a:r>
            <a:r>
              <a:rPr lang="zh-CN" altLang="zh-CN" b="0" dirty="0">
                <a:solidFill>
                  <a:srgbClr val="FF0000"/>
                </a:solidFill>
              </a:rPr>
              <a:t>向堆中插入一个新元素</a:t>
            </a:r>
          </a:p>
          <a:p>
            <a:r>
              <a:rPr lang="en-US" altLang="zh-CN" b="0" dirty="0"/>
              <a:t>	T&amp; </a:t>
            </a:r>
            <a:r>
              <a:rPr lang="en-US" altLang="zh-CN" b="0" dirty="0" err="1" smtClean="0"/>
              <a:t>RemoveMax</a:t>
            </a:r>
            <a:r>
              <a:rPr lang="en-US" altLang="zh-CN" b="0" dirty="0" smtClean="0"/>
              <a:t>();</a:t>
            </a:r>
            <a:r>
              <a:rPr lang="en-US" altLang="zh-CN" b="0" dirty="0"/>
              <a:t>		</a:t>
            </a:r>
            <a:r>
              <a:rPr lang="en-US" altLang="zh-CN" b="0" dirty="0" smtClean="0"/>
              <a:t>//</a:t>
            </a:r>
            <a:r>
              <a:rPr lang="zh-CN" altLang="zh-CN" b="0" dirty="0">
                <a:solidFill>
                  <a:srgbClr val="FF0000"/>
                </a:solidFill>
              </a:rPr>
              <a:t>删除关键值最大的元素</a:t>
            </a:r>
          </a:p>
          <a:p>
            <a:r>
              <a:rPr lang="en-US" altLang="zh-CN" b="0" dirty="0"/>
              <a:t>	</a:t>
            </a:r>
            <a:r>
              <a:rPr lang="en-US" altLang="zh-CN" b="0" dirty="0" err="1"/>
              <a:t>bool</a:t>
            </a:r>
            <a:r>
              <a:rPr lang="en-US" altLang="zh-CN" b="0" dirty="0"/>
              <a:t> </a:t>
            </a:r>
            <a:r>
              <a:rPr lang="en-US" altLang="zh-CN" b="0" dirty="0" smtClean="0"/>
              <a:t>Remove(</a:t>
            </a:r>
            <a:r>
              <a:rPr lang="en-US" altLang="zh-CN" b="0" dirty="0" err="1" smtClean="0"/>
              <a:t>int</a:t>
            </a:r>
            <a:r>
              <a:rPr lang="en-US" altLang="zh-CN" b="0" dirty="0" smtClean="0"/>
              <a:t> </a:t>
            </a:r>
            <a:r>
              <a:rPr lang="en-US" altLang="zh-CN" b="0" dirty="0"/>
              <a:t>pos, T&amp; </a:t>
            </a:r>
            <a:r>
              <a:rPr lang="en-US" altLang="zh-CN" b="0" dirty="0" smtClean="0"/>
              <a:t>node);</a:t>
            </a:r>
            <a:r>
              <a:rPr lang="en-US" altLang="zh-CN" b="0" dirty="0"/>
              <a:t>	//</a:t>
            </a:r>
            <a:r>
              <a:rPr lang="zh-CN" altLang="zh-CN" b="0" dirty="0"/>
              <a:t>删除给定下标的元素</a:t>
            </a:r>
          </a:p>
          <a:p>
            <a:r>
              <a:rPr lang="en-US" altLang="zh-CN" b="0" dirty="0"/>
              <a:t>};</a:t>
            </a:r>
            <a:endParaRPr lang="zh-CN" altLang="zh-CN" b="0" dirty="0"/>
          </a:p>
          <a:p>
            <a:endParaRPr lang="zh-CN" altLang="en-US" b="0" dirty="0"/>
          </a:p>
        </p:txBody>
      </p:sp>
    </p:spTree>
    <p:extLst>
      <p:ext uri="{BB962C8B-B14F-4D97-AF65-F5344CB8AC3E}">
        <p14:creationId xmlns:p14="http://schemas.microsoft.com/office/powerpoint/2010/main" xmlns="" val="132948780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5.7.2 </a:t>
            </a:r>
            <a:r>
              <a:rPr lang="zh-CN" altLang="zh-CN" b="1" dirty="0"/>
              <a:t>堆的插入和堆顶</a:t>
            </a:r>
            <a:r>
              <a:rPr lang="zh-CN" altLang="zh-CN" b="1" dirty="0" smtClean="0"/>
              <a:t>删除</a:t>
            </a:r>
            <a:endParaRPr lang="zh-CN" altLang="en-US" dirty="0"/>
          </a:p>
        </p:txBody>
      </p:sp>
      <p:sp>
        <p:nvSpPr>
          <p:cNvPr id="3" name="内容占位符 2"/>
          <p:cNvSpPr>
            <a:spLocks noGrp="1"/>
          </p:cNvSpPr>
          <p:nvPr>
            <p:ph idx="1"/>
          </p:nvPr>
        </p:nvSpPr>
        <p:spPr/>
        <p:txBody>
          <a:bodyPr/>
          <a:lstStyle/>
          <a:p>
            <a:r>
              <a:rPr lang="en-US" altLang="zh-CN" b="0" dirty="0" smtClean="0"/>
              <a:t>	</a:t>
            </a:r>
            <a:r>
              <a:rPr lang="zh-CN" altLang="zh-CN" b="0" dirty="0" smtClean="0"/>
              <a:t>在</a:t>
            </a:r>
            <a:r>
              <a:rPr lang="zh-CN" altLang="zh-CN" b="0" dirty="0"/>
              <a:t>有</a:t>
            </a:r>
            <a:r>
              <a:rPr lang="en-US" altLang="zh-CN" b="0" dirty="0"/>
              <a:t>n</a:t>
            </a:r>
            <a:r>
              <a:rPr lang="zh-CN" altLang="zh-CN" b="0" dirty="0"/>
              <a:t>个元素的堆中</a:t>
            </a:r>
            <a:r>
              <a:rPr lang="zh-CN" altLang="zh-CN" dirty="0">
                <a:solidFill>
                  <a:srgbClr val="FF0000"/>
                </a:solidFill>
              </a:rPr>
              <a:t>插入一个新元素需要两步</a:t>
            </a:r>
            <a:r>
              <a:rPr lang="zh-CN" altLang="zh-CN" b="0" dirty="0"/>
              <a:t>：</a:t>
            </a:r>
          </a:p>
          <a:p>
            <a:r>
              <a:rPr lang="en-US" altLang="zh-CN" b="0" dirty="0"/>
              <a:t>	</a:t>
            </a:r>
            <a:r>
              <a:rPr lang="en-US" altLang="zh-CN" b="0" dirty="0" smtClean="0"/>
              <a:t>(1) </a:t>
            </a:r>
            <a:r>
              <a:rPr lang="zh-CN" altLang="zh-CN" b="0" dirty="0"/>
              <a:t>将该元素插入到数组的末尾位置</a:t>
            </a:r>
            <a:r>
              <a:rPr lang="en-US" altLang="zh-CN" b="0" dirty="0"/>
              <a:t>n</a:t>
            </a:r>
            <a:r>
              <a:rPr lang="zh-CN" altLang="zh-CN" b="0" dirty="0"/>
              <a:t>处；</a:t>
            </a:r>
          </a:p>
          <a:p>
            <a:r>
              <a:rPr lang="en-US" altLang="zh-CN" b="0" dirty="0"/>
              <a:t>	</a:t>
            </a:r>
            <a:r>
              <a:rPr lang="en-US" altLang="zh-CN" b="0" dirty="0" smtClean="0"/>
              <a:t>(2) </a:t>
            </a:r>
            <a:r>
              <a:rPr lang="zh-CN" altLang="zh-CN" b="0" dirty="0"/>
              <a:t>插入之后该元素很可能不在正确的位置，需要与其双亲结点进行比较，并将该元素移动到正确的位置。</a:t>
            </a:r>
          </a:p>
          <a:p>
            <a:endParaRPr lang="zh-CN" altLang="en-US" dirty="0"/>
          </a:p>
        </p:txBody>
      </p:sp>
    </p:spTree>
    <p:extLst>
      <p:ext uri="{BB962C8B-B14F-4D97-AF65-F5344CB8AC3E}">
        <p14:creationId xmlns:p14="http://schemas.microsoft.com/office/powerpoint/2010/main" xmlns="" val="301587129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34792"/>
          </a:xfrm>
        </p:spPr>
        <p:txBody>
          <a:bodyPr>
            <a:normAutofit lnSpcReduction="10000"/>
          </a:bodyPr>
          <a:lstStyle/>
          <a:p>
            <a:pPr>
              <a:lnSpc>
                <a:spcPct val="160000"/>
              </a:lnSpc>
              <a:buFont typeface="Arial" panose="020B0604020202020204" pitchFamily="34" charset="0"/>
              <a:buChar char="•"/>
            </a:pPr>
            <a:r>
              <a:rPr lang="zh-CN" altLang="zh-CN" b="0" dirty="0" smtClean="0"/>
              <a:t>对于</a:t>
            </a:r>
            <a:r>
              <a:rPr lang="zh-CN" altLang="zh-CN" b="0" dirty="0"/>
              <a:t>一个大顶堆，如果该元素的关键值小于或等于其双亲结点的关键值，说明此时该元素已经位于正确的位置，插入成功；如果该元素的关键值大于其双亲结点的关键值，则交换两个元素的位置，持续上述过程直到该元素位于正确位置</a:t>
            </a:r>
            <a:r>
              <a:rPr lang="zh-CN" altLang="zh-CN" b="0" dirty="0" smtClean="0"/>
              <a:t>。</a:t>
            </a:r>
            <a:endParaRPr lang="en-US" altLang="zh-CN" b="0" dirty="0" smtClean="0"/>
          </a:p>
          <a:p>
            <a:pPr>
              <a:lnSpc>
                <a:spcPct val="160000"/>
              </a:lnSpc>
              <a:buFont typeface="Arial" panose="020B0604020202020204" pitchFamily="34" charset="0"/>
              <a:buChar char="•"/>
            </a:pPr>
            <a:r>
              <a:rPr lang="zh-CN" altLang="zh-CN" b="0" dirty="0" smtClean="0"/>
              <a:t>如</a:t>
            </a:r>
            <a:r>
              <a:rPr lang="zh-CN" altLang="zh-CN" b="0" dirty="0"/>
              <a:t>图</a:t>
            </a:r>
            <a:r>
              <a:rPr lang="en-US" altLang="zh-CN" b="0" dirty="0"/>
              <a:t>5-46</a:t>
            </a:r>
            <a:r>
              <a:rPr lang="zh-CN" altLang="zh-CN" b="0" dirty="0"/>
              <a:t>所示，在</a:t>
            </a:r>
            <a:r>
              <a:rPr lang="en-US" altLang="zh-CN" b="0" dirty="0" smtClean="0"/>
              <a:t>5-46(a)</a:t>
            </a:r>
            <a:r>
              <a:rPr lang="zh-CN" altLang="zh-CN" b="0" dirty="0" smtClean="0"/>
              <a:t>中</a:t>
            </a:r>
            <a:r>
              <a:rPr lang="zh-CN" altLang="zh-CN" b="0" dirty="0"/>
              <a:t>的大顶堆中插入关键值为</a:t>
            </a:r>
            <a:r>
              <a:rPr lang="en-US" altLang="zh-CN" b="0" dirty="0"/>
              <a:t>12</a:t>
            </a:r>
            <a:r>
              <a:rPr lang="zh-CN" altLang="zh-CN" b="0" dirty="0"/>
              <a:t>的</a:t>
            </a:r>
            <a:r>
              <a:rPr lang="zh-CN" altLang="zh-CN" b="0" dirty="0" smtClean="0"/>
              <a:t>元素</a:t>
            </a:r>
            <a:endParaRPr lang="zh-CN" altLang="en-US" b="0" dirty="0"/>
          </a:p>
        </p:txBody>
      </p:sp>
    </p:spTree>
    <p:extLst>
      <p:ext uri="{BB962C8B-B14F-4D97-AF65-F5344CB8AC3E}">
        <p14:creationId xmlns:p14="http://schemas.microsoft.com/office/powerpoint/2010/main" xmlns="" val="209829518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412776"/>
            <a:ext cx="8758791" cy="38884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1570065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8136904" cy="5256584"/>
          </a:xfrm>
        </p:spPr>
        <p:txBody>
          <a:bodyPr>
            <a:normAutofit fontScale="92500" lnSpcReduction="10000"/>
          </a:bodyPr>
          <a:lstStyle/>
          <a:p>
            <a:pPr>
              <a:spcBef>
                <a:spcPts val="0"/>
              </a:spcBef>
            </a:pPr>
            <a:r>
              <a:rPr lang="zh-CN" altLang="zh-CN" dirty="0"/>
              <a:t>向大顶堆中插入一个新元素的算法如下：</a:t>
            </a:r>
          </a:p>
          <a:p>
            <a:pPr>
              <a:spcBef>
                <a:spcPts val="0"/>
              </a:spcBef>
            </a:pPr>
            <a:r>
              <a:rPr lang="zh-CN" altLang="zh-CN" dirty="0" smtClean="0"/>
              <a:t>算法</a:t>
            </a:r>
            <a:r>
              <a:rPr lang="en-US" altLang="zh-CN" dirty="0"/>
              <a:t>5.24</a:t>
            </a:r>
            <a:r>
              <a:rPr lang="zh-CN" altLang="zh-CN" dirty="0"/>
              <a:t>：向大顶堆中插入一个新元素</a:t>
            </a:r>
          </a:p>
          <a:p>
            <a:pPr>
              <a:spcBef>
                <a:spcPts val="0"/>
              </a:spcBef>
            </a:pPr>
            <a:r>
              <a:rPr lang="en-US" altLang="zh-CN" b="0" dirty="0"/>
              <a:t>template&lt;class T&gt;</a:t>
            </a:r>
            <a:endParaRPr lang="zh-CN" altLang="zh-CN" b="0" dirty="0"/>
          </a:p>
          <a:p>
            <a:pPr>
              <a:spcBef>
                <a:spcPts val="0"/>
              </a:spcBef>
            </a:pPr>
            <a:r>
              <a:rPr lang="en-US" altLang="zh-CN" b="0" dirty="0"/>
              <a:t>bool </a:t>
            </a:r>
            <a:r>
              <a:rPr lang="en-US" altLang="zh-CN" b="0" dirty="0" err="1"/>
              <a:t>MaxHeap</a:t>
            </a:r>
            <a:r>
              <a:rPr lang="en-US" altLang="zh-CN" b="0" dirty="0"/>
              <a:t>&lt;T&gt;::</a:t>
            </a:r>
            <a:r>
              <a:rPr lang="en-US" altLang="zh-CN" b="0" dirty="0" smtClean="0"/>
              <a:t>Insert(const </a:t>
            </a:r>
            <a:r>
              <a:rPr lang="en-US" altLang="zh-CN" b="0" dirty="0"/>
              <a:t>T&amp; </a:t>
            </a:r>
            <a:r>
              <a:rPr lang="en-US" altLang="zh-CN" b="0" dirty="0" err="1" smtClean="0"/>
              <a:t>newKey</a:t>
            </a:r>
            <a:r>
              <a:rPr lang="en-US" altLang="zh-CN" b="0" dirty="0" smtClean="0"/>
              <a:t>){</a:t>
            </a:r>
            <a:endParaRPr lang="zh-CN" altLang="zh-CN" b="0" dirty="0"/>
          </a:p>
          <a:p>
            <a:pPr>
              <a:spcBef>
                <a:spcPts val="0"/>
              </a:spcBef>
            </a:pPr>
            <a:r>
              <a:rPr lang="en-US" altLang="zh-CN" b="0" dirty="0"/>
              <a:t>	if </a:t>
            </a:r>
            <a:r>
              <a:rPr lang="en-US" altLang="zh-CN" b="0" dirty="0" smtClean="0"/>
              <a:t>(n </a:t>
            </a:r>
            <a:r>
              <a:rPr lang="en-US" altLang="zh-CN" b="0" dirty="0"/>
              <a:t>== </a:t>
            </a:r>
            <a:r>
              <a:rPr lang="en-US" altLang="zh-CN" b="0" dirty="0" err="1" smtClean="0"/>
              <a:t>maxsize</a:t>
            </a:r>
            <a:r>
              <a:rPr lang="en-US" altLang="zh-CN" b="0" dirty="0" smtClean="0"/>
              <a:t>) </a:t>
            </a:r>
            <a:r>
              <a:rPr lang="en-US" altLang="zh-CN" b="0" dirty="0"/>
              <a:t>return false;	</a:t>
            </a:r>
            <a:r>
              <a:rPr lang="en-US" altLang="zh-CN" b="0" dirty="0" smtClean="0"/>
              <a:t>//</a:t>
            </a:r>
            <a:r>
              <a:rPr lang="zh-CN" altLang="zh-CN" b="0" dirty="0"/>
              <a:t>堆已满</a:t>
            </a:r>
          </a:p>
          <a:p>
            <a:pPr>
              <a:spcBef>
                <a:spcPts val="0"/>
              </a:spcBef>
            </a:pPr>
            <a:r>
              <a:rPr lang="en-US" altLang="zh-CN" b="0" dirty="0"/>
              <a:t>	</a:t>
            </a:r>
            <a:r>
              <a:rPr lang="en-US" altLang="zh-CN" b="0" dirty="0" err="1"/>
              <a:t>int</a:t>
            </a:r>
            <a:r>
              <a:rPr lang="en-US" altLang="zh-CN" b="0" dirty="0"/>
              <a:t> </a:t>
            </a:r>
            <a:r>
              <a:rPr lang="en-US" altLang="zh-CN" b="0" dirty="0" err="1"/>
              <a:t>curr</a:t>
            </a:r>
            <a:r>
              <a:rPr lang="en-US" altLang="zh-CN" b="0" dirty="0"/>
              <a:t> = n++, p = </a:t>
            </a:r>
            <a:r>
              <a:rPr lang="en-US" altLang="zh-CN" b="0" dirty="0" smtClean="0"/>
              <a:t>parent(</a:t>
            </a:r>
            <a:r>
              <a:rPr lang="en-US" altLang="zh-CN" b="0" dirty="0" err="1" smtClean="0"/>
              <a:t>curr</a:t>
            </a:r>
            <a:r>
              <a:rPr lang="en-US" altLang="zh-CN" b="0" dirty="0" smtClean="0"/>
              <a:t>);</a:t>
            </a:r>
            <a:endParaRPr lang="zh-CN" altLang="zh-CN" b="0" dirty="0"/>
          </a:p>
          <a:p>
            <a:pPr>
              <a:spcBef>
                <a:spcPts val="0"/>
              </a:spcBef>
            </a:pPr>
            <a:r>
              <a:rPr lang="en-US" altLang="zh-CN" b="0" dirty="0"/>
              <a:t>	Heap[</a:t>
            </a:r>
            <a:r>
              <a:rPr lang="en-US" altLang="zh-CN" b="0" dirty="0" err="1"/>
              <a:t>curr</a:t>
            </a:r>
            <a:r>
              <a:rPr lang="en-US" altLang="zh-CN" b="0" dirty="0"/>
              <a:t>] = </a:t>
            </a:r>
            <a:r>
              <a:rPr lang="en-US" altLang="zh-CN" b="0" dirty="0" err="1"/>
              <a:t>newKey</a:t>
            </a:r>
            <a:r>
              <a:rPr lang="en-US" altLang="zh-CN" b="0" dirty="0"/>
              <a:t>;</a:t>
            </a:r>
            <a:endParaRPr lang="zh-CN" altLang="zh-CN" b="0" dirty="0"/>
          </a:p>
          <a:p>
            <a:pPr>
              <a:spcBef>
                <a:spcPts val="0"/>
              </a:spcBef>
            </a:pPr>
            <a:r>
              <a:rPr lang="en-US" altLang="zh-CN" b="0" dirty="0"/>
              <a:t>	while </a:t>
            </a:r>
            <a:r>
              <a:rPr lang="en-US" altLang="zh-CN" b="0" dirty="0" smtClean="0"/>
              <a:t>(</a:t>
            </a:r>
            <a:r>
              <a:rPr lang="en-US" altLang="zh-CN" b="0" dirty="0" err="1" smtClean="0"/>
              <a:t>curr</a:t>
            </a:r>
            <a:r>
              <a:rPr lang="en-US" altLang="zh-CN" b="0" dirty="0" smtClean="0"/>
              <a:t> </a:t>
            </a:r>
            <a:r>
              <a:rPr lang="en-US" altLang="zh-CN" b="0" dirty="0"/>
              <a:t>!= 0 &amp;&amp; </a:t>
            </a:r>
            <a:r>
              <a:rPr lang="en-US" altLang="zh-CN" b="0" dirty="0" smtClean="0"/>
              <a:t>(Heap[p</a:t>
            </a:r>
            <a:r>
              <a:rPr lang="en-US" altLang="zh-CN" b="0" dirty="0"/>
              <a:t>] &lt; </a:t>
            </a:r>
            <a:r>
              <a:rPr lang="en-US" altLang="zh-CN" b="0" dirty="0" err="1" smtClean="0"/>
              <a:t>newKey</a:t>
            </a:r>
            <a:r>
              <a:rPr lang="en-US" altLang="zh-CN" b="0" dirty="0" smtClean="0"/>
              <a:t>)){</a:t>
            </a:r>
            <a:endParaRPr lang="zh-CN" altLang="zh-CN" b="0" dirty="0"/>
          </a:p>
          <a:p>
            <a:pPr>
              <a:spcBef>
                <a:spcPts val="0"/>
              </a:spcBef>
            </a:pPr>
            <a:r>
              <a:rPr lang="en-US" altLang="zh-CN" b="0" dirty="0"/>
              <a:t>		</a:t>
            </a:r>
            <a:r>
              <a:rPr lang="en-US" altLang="zh-CN" b="0" dirty="0" smtClean="0"/>
              <a:t>swap(Heap[p</a:t>
            </a:r>
            <a:r>
              <a:rPr lang="en-US" altLang="zh-CN" b="0" dirty="0"/>
              <a:t>], Heap[</a:t>
            </a:r>
            <a:r>
              <a:rPr lang="en-US" altLang="zh-CN" b="0" dirty="0" err="1"/>
              <a:t>curr</a:t>
            </a:r>
            <a:r>
              <a:rPr lang="en-US" altLang="zh-CN" b="0" dirty="0" smtClean="0"/>
              <a:t>]);  	//</a:t>
            </a:r>
            <a:r>
              <a:rPr lang="en-US" altLang="zh-CN" b="0" dirty="0" err="1"/>
              <a:t>curr</a:t>
            </a:r>
            <a:r>
              <a:rPr lang="zh-CN" altLang="zh-CN" b="0" dirty="0"/>
              <a:t>与其双亲结点交换</a:t>
            </a:r>
          </a:p>
          <a:p>
            <a:pPr>
              <a:spcBef>
                <a:spcPts val="0"/>
              </a:spcBef>
            </a:pPr>
            <a:r>
              <a:rPr lang="en-US" altLang="zh-CN" b="0" dirty="0"/>
              <a:t>		</a:t>
            </a:r>
            <a:r>
              <a:rPr lang="en-US" altLang="zh-CN" b="0" dirty="0" err="1"/>
              <a:t>curr</a:t>
            </a:r>
            <a:r>
              <a:rPr lang="en-US" altLang="zh-CN" b="0" dirty="0"/>
              <a:t> = p;</a:t>
            </a:r>
            <a:endParaRPr lang="zh-CN" altLang="zh-CN" b="0" dirty="0"/>
          </a:p>
          <a:p>
            <a:pPr>
              <a:spcBef>
                <a:spcPts val="0"/>
              </a:spcBef>
            </a:pPr>
            <a:r>
              <a:rPr lang="en-US" altLang="zh-CN" b="0" dirty="0"/>
              <a:t>		p = </a:t>
            </a:r>
            <a:r>
              <a:rPr lang="en-US" altLang="zh-CN" b="0" dirty="0" smtClean="0"/>
              <a:t>parent(</a:t>
            </a:r>
            <a:r>
              <a:rPr lang="en-US" altLang="zh-CN" b="0" dirty="0" err="1" smtClean="0"/>
              <a:t>curr</a:t>
            </a:r>
            <a:r>
              <a:rPr lang="en-US" altLang="zh-CN" b="0" dirty="0" smtClean="0"/>
              <a:t>);</a:t>
            </a:r>
            <a:endParaRPr lang="zh-CN" altLang="zh-CN" b="0" dirty="0"/>
          </a:p>
          <a:p>
            <a:pPr>
              <a:spcBef>
                <a:spcPts val="0"/>
              </a:spcBef>
            </a:pPr>
            <a:r>
              <a:rPr lang="en-US" altLang="zh-CN" b="0" dirty="0"/>
              <a:t>	}</a:t>
            </a:r>
            <a:endParaRPr lang="zh-CN" altLang="zh-CN" b="0" dirty="0"/>
          </a:p>
          <a:p>
            <a:pPr>
              <a:spcBef>
                <a:spcPts val="0"/>
              </a:spcBef>
            </a:pPr>
            <a:r>
              <a:rPr lang="en-US" altLang="zh-CN" b="0" dirty="0"/>
              <a:t>	return true;</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p14="http://schemas.microsoft.com/office/powerpoint/2010/main" xmlns="" val="19955932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4608512"/>
          </a:xfrm>
        </p:spPr>
        <p:txBody>
          <a:bodyPr>
            <a:normAutofit/>
          </a:bodyPr>
          <a:lstStyle/>
          <a:p>
            <a:pPr>
              <a:buFont typeface="Arial" panose="020B0604020202020204" pitchFamily="34" charset="0"/>
              <a:buChar char="•"/>
            </a:pPr>
            <a:r>
              <a:rPr lang="zh-CN" altLang="zh-CN" b="0" dirty="0" smtClean="0"/>
              <a:t>实现</a:t>
            </a:r>
            <a:r>
              <a:rPr lang="zh-CN" altLang="zh-CN" b="0" dirty="0"/>
              <a:t>向堆中插入一个新元素的操作之后，就可以按照把元素一个接一个插入堆中的方法来建堆</a:t>
            </a:r>
            <a:r>
              <a:rPr lang="zh-CN" altLang="zh-CN" b="0" dirty="0" smtClean="0"/>
              <a:t>。</a:t>
            </a:r>
            <a:endParaRPr lang="en-US" altLang="zh-CN" b="0" dirty="0" smtClean="0"/>
          </a:p>
          <a:p>
            <a:pPr>
              <a:buFont typeface="Arial" panose="020B0604020202020204" pitchFamily="34" charset="0"/>
              <a:buChar char="•"/>
            </a:pPr>
            <a:r>
              <a:rPr lang="zh-CN" altLang="zh-CN" b="0" dirty="0" smtClean="0"/>
              <a:t>但是</a:t>
            </a:r>
            <a:r>
              <a:rPr lang="zh-CN" altLang="zh-CN" b="0" dirty="0"/>
              <a:t>最坏情况下，插入一个新元素的值可能要从树的最底层一直交换到顶端，这种插入的时间代价为</a:t>
            </a:r>
            <a:r>
              <a:rPr lang="en-US" altLang="zh-CN" b="0" dirty="0" smtClean="0"/>
              <a:t>O(</a:t>
            </a:r>
            <a:r>
              <a:rPr lang="en-US" altLang="zh-CN" b="0" dirty="0" err="1" smtClean="0"/>
              <a:t>logn</a:t>
            </a:r>
            <a:r>
              <a:rPr lang="en-US" altLang="zh-CN" b="0" dirty="0" smtClean="0"/>
              <a:t>)</a:t>
            </a:r>
            <a:r>
              <a:rPr lang="zh-CN" altLang="en-US" b="0" dirty="0" smtClean="0"/>
              <a:t>。</a:t>
            </a:r>
            <a:r>
              <a:rPr lang="zh-CN" altLang="zh-CN" b="0" dirty="0" smtClean="0"/>
              <a:t>插入</a:t>
            </a:r>
            <a:r>
              <a:rPr lang="en-US" altLang="zh-CN" b="0" dirty="0"/>
              <a:t>n</a:t>
            </a:r>
            <a:r>
              <a:rPr lang="zh-CN" altLang="zh-CN" b="0" dirty="0"/>
              <a:t>个元素的时间代价就为</a:t>
            </a:r>
            <a:r>
              <a:rPr lang="en-US" altLang="zh-CN" b="0" dirty="0" smtClean="0"/>
              <a:t>O(</a:t>
            </a:r>
            <a:r>
              <a:rPr lang="en-US" altLang="zh-CN" b="0" dirty="0" err="1" smtClean="0"/>
              <a:t>nlogn</a:t>
            </a:r>
            <a:r>
              <a:rPr lang="en-US" altLang="zh-CN" b="0" dirty="0" smtClean="0"/>
              <a:t>)</a:t>
            </a:r>
            <a:r>
              <a:rPr lang="zh-CN" altLang="zh-CN" b="0" dirty="0" smtClean="0"/>
              <a:t>。</a:t>
            </a:r>
            <a:endParaRPr lang="en-US" altLang="zh-CN" b="0" dirty="0" smtClean="0"/>
          </a:p>
          <a:p>
            <a:pPr>
              <a:buFont typeface="Arial" panose="020B0604020202020204" pitchFamily="34" charset="0"/>
              <a:buChar char="•"/>
            </a:pPr>
            <a:r>
              <a:rPr lang="zh-CN" altLang="zh-CN" b="0" dirty="0" smtClean="0"/>
              <a:t>如果</a:t>
            </a:r>
            <a:r>
              <a:rPr lang="zh-CN" altLang="zh-CN" b="0" dirty="0"/>
              <a:t>在建堆时全部</a:t>
            </a:r>
            <a:r>
              <a:rPr lang="en-US" altLang="zh-CN" b="0" dirty="0"/>
              <a:t>n</a:t>
            </a:r>
            <a:r>
              <a:rPr lang="zh-CN" altLang="zh-CN" b="0" dirty="0"/>
              <a:t>个关键值都已知，可以使用筛选</a:t>
            </a:r>
            <a:r>
              <a:rPr lang="zh-CN" altLang="zh-CN" b="0" dirty="0" smtClean="0"/>
              <a:t>法</a:t>
            </a:r>
            <a:r>
              <a:rPr lang="en-US" altLang="zh-CN" b="0" dirty="0" smtClean="0"/>
              <a:t>(Sifting)</a:t>
            </a:r>
            <a:r>
              <a:rPr lang="zh-CN" altLang="zh-CN" b="0" dirty="0" smtClean="0"/>
              <a:t>更</a:t>
            </a:r>
            <a:r>
              <a:rPr lang="zh-CN" altLang="zh-CN" b="0" dirty="0"/>
              <a:t>高效的建堆。</a:t>
            </a:r>
            <a:endParaRPr lang="zh-CN" altLang="en-US" b="0" dirty="0"/>
          </a:p>
        </p:txBody>
      </p:sp>
    </p:spTree>
    <p:extLst>
      <p:ext uri="{BB962C8B-B14F-4D97-AF65-F5344CB8AC3E}">
        <p14:creationId xmlns:p14="http://schemas.microsoft.com/office/powerpoint/2010/main" xmlns="" val="39234912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1"/>
            <a:ext cx="8208912" cy="2376264"/>
          </a:xfrm>
        </p:spPr>
        <p:txBody>
          <a:bodyPr/>
          <a:lstStyle/>
          <a:p>
            <a:pPr>
              <a:lnSpc>
                <a:spcPct val="100000"/>
              </a:lnSpc>
              <a:spcBef>
                <a:spcPts val="0"/>
              </a:spcBef>
            </a:pPr>
            <a:r>
              <a:rPr lang="en-US" altLang="zh-CN" b="0" dirty="0" smtClean="0"/>
              <a:t>	</a:t>
            </a:r>
            <a:r>
              <a:rPr lang="zh-CN" altLang="zh-CN" b="0" dirty="0" smtClean="0"/>
              <a:t>对于</a:t>
            </a:r>
            <a:r>
              <a:rPr lang="zh-CN" altLang="zh-CN" b="0" dirty="0"/>
              <a:t>一个给定的结点</a:t>
            </a:r>
            <a:r>
              <a:rPr lang="en-US" altLang="zh-CN" b="0" dirty="0"/>
              <a:t>R</a:t>
            </a:r>
            <a:r>
              <a:rPr lang="zh-CN" altLang="zh-CN" b="0" dirty="0"/>
              <a:t>，如果它的左子树和右子树都已经是堆，则可以通过将结点</a:t>
            </a:r>
            <a:r>
              <a:rPr lang="en-US" altLang="zh-CN" b="0" dirty="0"/>
              <a:t>R</a:t>
            </a:r>
            <a:r>
              <a:rPr lang="zh-CN" altLang="zh-CN" b="0" dirty="0"/>
              <a:t>中的关键值向下筛选的方法</a:t>
            </a:r>
            <a:r>
              <a:rPr lang="zh-CN" altLang="zh-CN" b="0" dirty="0" smtClean="0"/>
              <a:t>将</a:t>
            </a:r>
            <a:r>
              <a:rPr lang="zh-CN" altLang="en-US" b="0" dirty="0" smtClean="0"/>
              <a:t>以</a:t>
            </a:r>
            <a:r>
              <a:rPr lang="en-US" altLang="zh-CN" b="0" dirty="0" smtClean="0"/>
              <a:t>R</a:t>
            </a:r>
            <a:r>
              <a:rPr lang="zh-CN" altLang="en-US" b="0" dirty="0" smtClean="0"/>
              <a:t>为</a:t>
            </a:r>
            <a:r>
              <a:rPr lang="zh-CN" altLang="zh-CN" b="0" dirty="0" smtClean="0"/>
              <a:t>根的</a:t>
            </a:r>
            <a:r>
              <a:rPr lang="zh-CN" altLang="zh-CN" b="0" dirty="0"/>
              <a:t>树调整为堆</a:t>
            </a:r>
            <a:r>
              <a:rPr lang="zh-CN" altLang="zh-CN" b="0" dirty="0" smtClean="0"/>
              <a:t>。</a:t>
            </a:r>
            <a:endParaRPr lang="en-US" altLang="zh-CN" b="0" dirty="0" smtClean="0"/>
          </a:p>
          <a:p>
            <a:pPr>
              <a:lnSpc>
                <a:spcPct val="100000"/>
              </a:lnSpc>
              <a:spcBef>
                <a:spcPts val="0"/>
              </a:spcBef>
            </a:pPr>
            <a:r>
              <a:rPr lang="en-US" altLang="zh-CN" b="0" dirty="0"/>
              <a:t>	</a:t>
            </a:r>
            <a:r>
              <a:rPr lang="en-US" altLang="zh-CN" b="0" dirty="0" smtClean="0"/>
              <a:t>	</a:t>
            </a:r>
            <a:r>
              <a:rPr lang="zh-CN" altLang="zh-CN" b="0" dirty="0" smtClean="0"/>
              <a:t>如</a:t>
            </a:r>
            <a:r>
              <a:rPr lang="zh-CN" altLang="zh-CN" b="0" dirty="0"/>
              <a:t>图</a:t>
            </a:r>
            <a:r>
              <a:rPr lang="en-US" altLang="zh-CN" b="0" dirty="0"/>
              <a:t>5-47</a:t>
            </a:r>
            <a:r>
              <a:rPr lang="zh-CN" altLang="zh-CN" b="0" dirty="0"/>
              <a:t>所示，对于结点</a:t>
            </a:r>
            <a:r>
              <a:rPr lang="en-US" altLang="zh-CN" b="0" dirty="0"/>
              <a:t>3</a:t>
            </a:r>
            <a:r>
              <a:rPr lang="zh-CN" altLang="zh-CN" b="0" dirty="0"/>
              <a:t>，其左右子树均已成大顶堆，只需将结点</a:t>
            </a:r>
            <a:r>
              <a:rPr lang="en-US" altLang="zh-CN" b="0" dirty="0"/>
              <a:t>3</a:t>
            </a:r>
            <a:r>
              <a:rPr lang="zh-CN" altLang="zh-CN" b="0" dirty="0"/>
              <a:t>通过</a:t>
            </a:r>
            <a:r>
              <a:rPr lang="en-US" altLang="zh-CN" b="0" dirty="0"/>
              <a:t>3</a:t>
            </a:r>
            <a:r>
              <a:rPr lang="zh-CN" altLang="zh-CN" b="0" dirty="0"/>
              <a:t>次向下筛选，即可将初始根结点为</a:t>
            </a:r>
            <a:r>
              <a:rPr lang="en-US" altLang="zh-CN" b="0" dirty="0"/>
              <a:t>3</a:t>
            </a:r>
            <a:r>
              <a:rPr lang="zh-CN" altLang="zh-CN" b="0" dirty="0"/>
              <a:t>的树调整为大顶堆。</a:t>
            </a:r>
          </a:p>
          <a:p>
            <a:pPr>
              <a:lnSpc>
                <a:spcPct val="100000"/>
              </a:lnSpc>
              <a:spcBef>
                <a:spcPts val="0"/>
              </a:spcBef>
            </a:pPr>
            <a:endParaRPr lang="zh-CN" altLang="en-US" dirty="0"/>
          </a:p>
        </p:txBody>
      </p:sp>
      <p:pic>
        <p:nvPicPr>
          <p:cNvPr id="4710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71666" y="3212976"/>
            <a:ext cx="5400600" cy="30743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164812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筛选法建堆的步骤：</a:t>
            </a:r>
          </a:p>
          <a:p>
            <a:r>
              <a:rPr lang="en-US" altLang="zh-CN" b="0" dirty="0"/>
              <a:t>	</a:t>
            </a:r>
            <a:r>
              <a:rPr lang="en-US" altLang="zh-CN" b="0" dirty="0" smtClean="0"/>
              <a:t>(1) </a:t>
            </a:r>
            <a:r>
              <a:rPr lang="zh-CN" altLang="zh-CN" b="0" dirty="0"/>
              <a:t>将所有</a:t>
            </a:r>
            <a:r>
              <a:rPr lang="en-US" altLang="zh-CN" b="0" dirty="0"/>
              <a:t>n</a:t>
            </a:r>
            <a:r>
              <a:rPr lang="zh-CN" altLang="zh-CN" b="0" dirty="0"/>
              <a:t>个已知的关键值保存到数组中，此时</a:t>
            </a:r>
            <a:r>
              <a:rPr lang="zh-CN" altLang="zh-CN" b="0" dirty="0" smtClean="0"/>
              <a:t>形成</a:t>
            </a:r>
            <a:r>
              <a:rPr lang="zh-CN" altLang="en-US" b="0" dirty="0" smtClean="0"/>
              <a:t>也许</a:t>
            </a:r>
            <a:r>
              <a:rPr lang="zh-CN" altLang="zh-CN" b="0" dirty="0" smtClean="0"/>
              <a:t>不</a:t>
            </a:r>
            <a:r>
              <a:rPr lang="zh-CN" altLang="zh-CN" b="0" dirty="0"/>
              <a:t>满足堆特性的完全二叉树；</a:t>
            </a:r>
          </a:p>
          <a:p>
            <a:r>
              <a:rPr lang="en-US" altLang="zh-CN" b="0" dirty="0"/>
              <a:t>	</a:t>
            </a:r>
            <a:r>
              <a:rPr lang="en-US" altLang="zh-CN" b="0" dirty="0" smtClean="0"/>
              <a:t>(2) </a:t>
            </a:r>
            <a:r>
              <a:rPr lang="zh-CN" altLang="zh-CN" b="0" dirty="0">
                <a:solidFill>
                  <a:srgbClr val="FF0000"/>
                </a:solidFill>
              </a:rPr>
              <a:t>从最后一个内部</a:t>
            </a:r>
            <a:r>
              <a:rPr lang="zh-CN" altLang="zh-CN" b="0" dirty="0" smtClean="0">
                <a:solidFill>
                  <a:srgbClr val="FF0000"/>
                </a:solidFill>
              </a:rPr>
              <a:t>结点</a:t>
            </a:r>
            <a:r>
              <a:rPr lang="en-US" altLang="zh-CN" b="0" dirty="0" smtClean="0"/>
              <a:t>(</a:t>
            </a:r>
            <a:r>
              <a:rPr lang="zh-CN" altLang="zh-CN" b="0" dirty="0" smtClean="0"/>
              <a:t>该</a:t>
            </a:r>
            <a:r>
              <a:rPr lang="zh-CN" altLang="zh-CN" b="0" dirty="0"/>
              <a:t>结点位于完全二叉树的倒数第二层，在数组中的位置</a:t>
            </a:r>
            <a:r>
              <a:rPr lang="zh-CN" altLang="zh-CN" b="0" dirty="0" smtClean="0"/>
              <a:t>为</a:t>
            </a:r>
            <a:r>
              <a:rPr lang="zh-CN" altLang="en-US" b="0" dirty="0" smtClean="0">
                <a:latin typeface="Cambria Math"/>
              </a:rPr>
              <a:t>⌊</a:t>
            </a:r>
            <a:r>
              <a:rPr lang="en-US" altLang="zh-CN" b="0" dirty="0" smtClean="0"/>
              <a:t>n/2</a:t>
            </a:r>
            <a:r>
              <a:rPr lang="zh-CN" altLang="en-US" b="0" dirty="0">
                <a:latin typeface="Cambria Math"/>
              </a:rPr>
              <a:t>⌋</a:t>
            </a:r>
            <a:r>
              <a:rPr lang="en-US" altLang="zh-CN" b="0" dirty="0" smtClean="0"/>
              <a:t>-1)</a:t>
            </a:r>
            <a:r>
              <a:rPr lang="zh-CN" altLang="zh-CN" b="0" dirty="0" smtClean="0">
                <a:solidFill>
                  <a:srgbClr val="FF0000"/>
                </a:solidFill>
              </a:rPr>
              <a:t>开始</a:t>
            </a:r>
            <a:r>
              <a:rPr lang="zh-CN" altLang="zh-CN" b="0" dirty="0">
                <a:solidFill>
                  <a:srgbClr val="FF0000"/>
                </a:solidFill>
              </a:rPr>
              <a:t>，用筛选法从右至左从下到上依次调整每个内部节点，直到到达根结点，整棵完全二叉树就成为一个堆</a:t>
            </a:r>
            <a:r>
              <a:rPr lang="zh-CN" altLang="zh-CN" b="0" dirty="0"/>
              <a:t>。</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xmlns="" val="0"/>
              </a:ext>
            </a:extLst>
          </a:blip>
          <a:stretch>
            <a:fillRect/>
          </a:stretch>
        </p:blipFill>
        <p:spPr>
          <a:xfrm>
            <a:off x="8001024" y="571480"/>
            <a:ext cx="420337" cy="421574"/>
          </a:xfrm>
          <a:prstGeom prst="rect">
            <a:avLst/>
          </a:prstGeom>
        </p:spPr>
      </p:pic>
    </p:spTree>
    <p:extLst>
      <p:ext uri="{BB962C8B-B14F-4D97-AF65-F5344CB8AC3E}">
        <p14:creationId xmlns:p14="http://schemas.microsoft.com/office/powerpoint/2010/main" xmlns="" val="673181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5.2.3 </a:t>
            </a:r>
            <a:r>
              <a:rPr lang="zh-CN" altLang="zh-CN" b="1" dirty="0"/>
              <a:t>二叉树的存储结构</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solidFill>
                  <a:srgbClr val="FF0000"/>
                </a:solidFill>
              </a:rPr>
              <a:t>顺序存储结构</a:t>
            </a:r>
          </a:p>
          <a:p>
            <a:r>
              <a:rPr lang="en-US" altLang="zh-CN" b="0" dirty="0" smtClean="0"/>
              <a:t>		</a:t>
            </a:r>
            <a:r>
              <a:rPr lang="zh-CN" altLang="zh-CN" b="0" dirty="0" smtClean="0"/>
              <a:t>顺序</a:t>
            </a:r>
            <a:r>
              <a:rPr lang="zh-CN" altLang="zh-CN" b="0" dirty="0"/>
              <a:t>存储结构就是将二叉树中的所有结点按照一定的次序存储到一组地址连续的存储单元中</a:t>
            </a:r>
            <a:r>
              <a:rPr lang="zh-CN" altLang="zh-CN" b="0" dirty="0" smtClean="0"/>
              <a:t>。</a:t>
            </a:r>
            <a:endParaRPr lang="en-US" altLang="zh-CN" b="0" dirty="0" smtClean="0"/>
          </a:p>
          <a:p>
            <a:r>
              <a:rPr lang="en-US" altLang="zh-CN" b="0" dirty="0" smtClean="0"/>
              <a:t>		</a:t>
            </a:r>
            <a:r>
              <a:rPr lang="zh-CN" altLang="zh-CN" b="0" dirty="0" smtClean="0"/>
              <a:t>必须</a:t>
            </a:r>
            <a:r>
              <a:rPr lang="zh-CN" altLang="zh-CN" b="0" dirty="0"/>
              <a:t>把二叉树中的所有结点安排成一个适当的线性序列，使得结点在这个序列中的相互位置能反映出结点之间的逻辑关系。</a:t>
            </a:r>
          </a:p>
          <a:p>
            <a:endParaRPr lang="zh-CN" altLang="en-US" dirty="0"/>
          </a:p>
        </p:txBody>
      </p:sp>
    </p:spTree>
    <p:extLst>
      <p:ext uri="{BB962C8B-B14F-4D97-AF65-F5344CB8AC3E}">
        <p14:creationId xmlns:p14="http://schemas.microsoft.com/office/powerpoint/2010/main" xmlns="" val="329360515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3579849"/>
          </a:xfrm>
        </p:spPr>
        <p:txBody>
          <a:bodyPr/>
          <a:lstStyle/>
          <a:p>
            <a:r>
              <a:rPr lang="en-US" altLang="zh-CN" b="0" dirty="0" smtClean="0"/>
              <a:t>	</a:t>
            </a:r>
            <a:r>
              <a:rPr lang="zh-CN" altLang="zh-CN" b="0" dirty="0" smtClean="0"/>
              <a:t>为</a:t>
            </a:r>
            <a:r>
              <a:rPr lang="zh-CN" altLang="zh-CN" b="0" dirty="0"/>
              <a:t>给定一组关键值</a:t>
            </a:r>
            <a:r>
              <a:rPr lang="en-US" altLang="zh-CN" b="0" dirty="0"/>
              <a:t>{14, 16, 21, 18, 30, 35}</a:t>
            </a:r>
            <a:r>
              <a:rPr lang="zh-CN" altLang="zh-CN" b="0" dirty="0"/>
              <a:t>建大顶堆的过程如图</a:t>
            </a:r>
            <a:r>
              <a:rPr lang="en-US" altLang="zh-CN" b="0" dirty="0"/>
              <a:t>5-48</a:t>
            </a:r>
            <a:r>
              <a:rPr lang="zh-CN" altLang="zh-CN" b="0" dirty="0"/>
              <a:t>所示。</a:t>
            </a:r>
          </a:p>
          <a:p>
            <a:endParaRPr lang="zh-CN" altLang="en-US" b="0" dirty="0"/>
          </a:p>
        </p:txBody>
      </p:sp>
      <p:pic>
        <p:nvPicPr>
          <p:cNvPr id="4813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1988840"/>
            <a:ext cx="7047130" cy="41044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3551338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3579849"/>
          </a:xfrm>
        </p:spPr>
        <p:txBody>
          <a:bodyPr>
            <a:normAutofit fontScale="92500" lnSpcReduction="20000"/>
          </a:bodyPr>
          <a:lstStyle/>
          <a:p>
            <a:r>
              <a:rPr lang="zh-CN" altLang="zh-CN" dirty="0"/>
              <a:t>筛选法建堆的算法实现如下：</a:t>
            </a:r>
          </a:p>
          <a:p>
            <a:r>
              <a:rPr lang="zh-CN" altLang="zh-CN" dirty="0" smtClean="0"/>
              <a:t>算法</a:t>
            </a:r>
            <a:r>
              <a:rPr lang="en-US" altLang="zh-CN" dirty="0"/>
              <a:t>5.25</a:t>
            </a:r>
            <a:r>
              <a:rPr lang="zh-CN" altLang="zh-CN" dirty="0"/>
              <a:t>：筛选法建堆</a:t>
            </a:r>
          </a:p>
          <a:p>
            <a:r>
              <a:rPr lang="en-US" altLang="zh-CN" b="0" dirty="0"/>
              <a:t>template&lt;class T&gt;</a:t>
            </a:r>
            <a:endParaRPr lang="zh-CN" altLang="zh-CN" b="0" dirty="0"/>
          </a:p>
          <a:p>
            <a:r>
              <a:rPr lang="en-US" altLang="zh-CN" b="0" dirty="0"/>
              <a:t>void </a:t>
            </a:r>
            <a:r>
              <a:rPr lang="en-US" altLang="zh-CN" b="0" dirty="0" err="1"/>
              <a:t>MaxHeap</a:t>
            </a:r>
            <a:r>
              <a:rPr lang="en-US" altLang="zh-CN" b="0" dirty="0"/>
              <a:t>&lt;T&gt;::</a:t>
            </a:r>
            <a:r>
              <a:rPr lang="en-US" altLang="zh-CN" b="0" dirty="0" err="1" smtClean="0"/>
              <a:t>BuildHeap</a:t>
            </a:r>
            <a:r>
              <a:rPr lang="en-US" altLang="zh-CN" b="0" dirty="0" smtClean="0"/>
              <a:t>(){</a:t>
            </a:r>
            <a:endParaRPr lang="zh-CN" altLang="zh-CN" b="0" dirty="0"/>
          </a:p>
          <a:p>
            <a:r>
              <a:rPr lang="en-US" altLang="zh-CN" b="0" dirty="0"/>
              <a:t>	for </a:t>
            </a:r>
            <a:r>
              <a:rPr lang="en-US" altLang="zh-CN" b="0" dirty="0" smtClean="0"/>
              <a:t>(</a:t>
            </a:r>
            <a:r>
              <a:rPr lang="en-US" altLang="zh-CN" b="0" dirty="0" err="1" smtClean="0"/>
              <a:t>int</a:t>
            </a:r>
            <a:r>
              <a:rPr lang="en-US" altLang="zh-CN" b="0" dirty="0" smtClean="0"/>
              <a:t> </a:t>
            </a:r>
            <a:r>
              <a:rPr lang="en-US" altLang="zh-CN" b="0" dirty="0" err="1"/>
              <a:t>i</a:t>
            </a:r>
            <a:r>
              <a:rPr lang="en-US" altLang="zh-CN" b="0" dirty="0"/>
              <a:t> = n/2-1; </a:t>
            </a:r>
            <a:r>
              <a:rPr lang="en-US" altLang="zh-CN" b="0" dirty="0" err="1"/>
              <a:t>i</a:t>
            </a:r>
            <a:r>
              <a:rPr lang="en-US" altLang="zh-CN" b="0" dirty="0"/>
              <a:t> &gt;= 0; </a:t>
            </a:r>
            <a:r>
              <a:rPr lang="en-US" altLang="zh-CN" b="0" dirty="0" err="1"/>
              <a:t>i</a:t>
            </a:r>
            <a:r>
              <a:rPr lang="en-US" altLang="zh-CN" b="0" dirty="0"/>
              <a:t>-</a:t>
            </a:r>
            <a:r>
              <a:rPr lang="en-US" altLang="zh-CN" b="0" dirty="0" smtClean="0"/>
              <a:t>-)</a:t>
            </a:r>
            <a:endParaRPr lang="zh-CN" altLang="zh-CN" b="0" dirty="0"/>
          </a:p>
          <a:p>
            <a:r>
              <a:rPr lang="en-US" altLang="zh-CN" b="0" dirty="0"/>
              <a:t>		</a:t>
            </a:r>
            <a:r>
              <a:rPr lang="en-US" altLang="zh-CN" b="0" dirty="0" err="1" smtClean="0"/>
              <a:t>SiftDown</a:t>
            </a:r>
            <a:r>
              <a:rPr lang="en-US" altLang="zh-CN" b="0" dirty="0" smtClean="0"/>
              <a:t>(</a:t>
            </a:r>
            <a:r>
              <a:rPr lang="en-US" altLang="zh-CN" b="0" dirty="0" err="1" smtClean="0"/>
              <a:t>i</a:t>
            </a:r>
            <a:r>
              <a:rPr lang="en-US" altLang="zh-CN" b="0" dirty="0" smtClean="0"/>
              <a:t>);</a:t>
            </a:r>
            <a:endParaRPr lang="zh-CN" altLang="zh-CN" b="0" dirty="0"/>
          </a:p>
          <a:p>
            <a:r>
              <a:rPr lang="en-US" altLang="zh-CN" b="0" dirty="0"/>
              <a:t>}</a:t>
            </a:r>
            <a:endParaRPr lang="zh-CN" altLang="zh-CN" b="0" dirty="0"/>
          </a:p>
          <a:p>
            <a:r>
              <a:rPr lang="en-US" altLang="zh-CN" b="0" dirty="0"/>
              <a:t> </a:t>
            </a:r>
            <a:endParaRPr lang="zh-CN" altLang="zh-CN" b="0" dirty="0"/>
          </a:p>
          <a:p>
            <a:endParaRPr lang="zh-CN" altLang="en-US" dirty="0"/>
          </a:p>
        </p:txBody>
      </p:sp>
    </p:spTree>
    <p:extLst>
      <p:ext uri="{BB962C8B-B14F-4D97-AF65-F5344CB8AC3E}">
        <p14:creationId xmlns:p14="http://schemas.microsoft.com/office/powerpoint/2010/main" xmlns="" val="353335606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184576"/>
          </a:xfrm>
        </p:spPr>
        <p:txBody>
          <a:bodyPr>
            <a:noAutofit/>
          </a:bodyPr>
          <a:lstStyle/>
          <a:p>
            <a:pPr>
              <a:spcBef>
                <a:spcPts val="0"/>
              </a:spcBef>
            </a:pPr>
            <a:r>
              <a:rPr lang="zh-CN" altLang="zh-CN" sz="2000" dirty="0"/>
              <a:t>算法</a:t>
            </a:r>
            <a:r>
              <a:rPr lang="en-US" altLang="zh-CN" sz="2000" dirty="0"/>
              <a:t>5.26</a:t>
            </a:r>
            <a:r>
              <a:rPr lang="zh-CN" altLang="zh-CN" sz="2000" dirty="0"/>
              <a:t>：筛选法调整</a:t>
            </a:r>
          </a:p>
          <a:p>
            <a:pPr>
              <a:spcBef>
                <a:spcPts val="0"/>
              </a:spcBef>
            </a:pPr>
            <a:r>
              <a:rPr lang="en-US" altLang="zh-CN" sz="2000" b="0" dirty="0"/>
              <a:t>template&lt;class T&gt;</a:t>
            </a:r>
            <a:endParaRPr lang="zh-CN" altLang="zh-CN" sz="2000" b="0" dirty="0"/>
          </a:p>
          <a:p>
            <a:pPr>
              <a:spcBef>
                <a:spcPts val="0"/>
              </a:spcBef>
            </a:pPr>
            <a:r>
              <a:rPr lang="en-US" altLang="zh-CN" sz="2000" b="0" dirty="0"/>
              <a:t>void </a:t>
            </a:r>
            <a:r>
              <a:rPr lang="en-US" altLang="zh-CN" sz="2000" b="0" dirty="0" err="1"/>
              <a:t>MaxHeap</a:t>
            </a:r>
            <a:r>
              <a:rPr lang="en-US" altLang="zh-CN" sz="2000" b="0" dirty="0"/>
              <a:t>&lt;T&gt;::</a:t>
            </a:r>
            <a:r>
              <a:rPr lang="en-US" altLang="zh-CN" sz="2000" b="0" dirty="0" err="1" smtClean="0"/>
              <a:t>SiftDown</a:t>
            </a:r>
            <a:r>
              <a:rPr lang="en-US" altLang="zh-CN" sz="2000" b="0" dirty="0" smtClean="0"/>
              <a:t>(</a:t>
            </a:r>
            <a:r>
              <a:rPr lang="en-US" altLang="zh-CN" sz="2000" b="0" dirty="0" err="1" smtClean="0"/>
              <a:t>int</a:t>
            </a:r>
            <a:r>
              <a:rPr lang="en-US" altLang="zh-CN" sz="2000" b="0" dirty="0" smtClean="0"/>
              <a:t> pos){</a:t>
            </a:r>
            <a:endParaRPr lang="zh-CN" altLang="zh-CN" sz="2000" b="0" dirty="0"/>
          </a:p>
          <a:p>
            <a:pPr>
              <a:spcBef>
                <a:spcPts val="0"/>
              </a:spcBef>
            </a:pPr>
            <a:r>
              <a:rPr lang="en-US" altLang="zh-CN" sz="2000" b="0" dirty="0"/>
              <a:t>	if </a:t>
            </a:r>
            <a:r>
              <a:rPr lang="en-US" altLang="zh-CN" sz="2000" b="0" dirty="0" smtClean="0"/>
              <a:t>(pos </a:t>
            </a:r>
            <a:r>
              <a:rPr lang="en-US" altLang="zh-CN" sz="2000" b="0" dirty="0"/>
              <a:t>&lt; 0 || pos </a:t>
            </a:r>
            <a:r>
              <a:rPr lang="en-US" altLang="zh-CN" sz="2000" b="0" dirty="0" smtClean="0"/>
              <a:t>&gt;= n) </a:t>
            </a:r>
            <a:r>
              <a:rPr lang="en-US" altLang="zh-CN" sz="2000" b="0" dirty="0" err="1"/>
              <a:t>cout</a:t>
            </a:r>
            <a:r>
              <a:rPr lang="en-US" altLang="zh-CN" sz="2000" b="0" dirty="0"/>
              <a:t> &lt;&lt; "Heap is null or full!" &lt;&lt; </a:t>
            </a:r>
            <a:r>
              <a:rPr lang="en-US" altLang="zh-CN" sz="2000" b="0" dirty="0" err="1"/>
              <a:t>endl</a:t>
            </a:r>
            <a:r>
              <a:rPr lang="en-US" altLang="zh-CN" sz="2000" b="0" dirty="0"/>
              <a:t>;</a:t>
            </a:r>
            <a:endParaRPr lang="zh-CN" altLang="zh-CN" sz="2000" b="0" dirty="0"/>
          </a:p>
          <a:p>
            <a:pPr>
              <a:spcBef>
                <a:spcPts val="0"/>
              </a:spcBef>
            </a:pPr>
            <a:r>
              <a:rPr lang="en-US" altLang="zh-CN" sz="2000" b="0" dirty="0"/>
              <a:t>	T temp = Heap[</a:t>
            </a:r>
            <a:r>
              <a:rPr lang="en-US" altLang="zh-CN" sz="2000" b="0" dirty="0" err="1"/>
              <a:t>pos</a:t>
            </a:r>
            <a:r>
              <a:rPr lang="en-US" altLang="zh-CN" sz="2000" b="0" dirty="0"/>
              <a:t>];</a:t>
            </a:r>
            <a:endParaRPr lang="zh-CN" altLang="zh-CN" sz="2000" b="0" dirty="0"/>
          </a:p>
          <a:p>
            <a:pPr>
              <a:spcBef>
                <a:spcPts val="0"/>
              </a:spcBef>
            </a:pPr>
            <a:r>
              <a:rPr lang="en-US" altLang="zh-CN" sz="2000" b="0" dirty="0"/>
              <a:t>	while </a:t>
            </a:r>
            <a:r>
              <a:rPr lang="en-US" altLang="zh-CN" sz="2000" b="0" dirty="0" smtClean="0"/>
              <a:t>(!</a:t>
            </a:r>
            <a:r>
              <a:rPr lang="en-US" altLang="zh-CN" sz="2000" b="0" dirty="0" err="1" smtClean="0"/>
              <a:t>isLeaf</a:t>
            </a:r>
            <a:r>
              <a:rPr lang="en-US" altLang="zh-CN" sz="2000" b="0" dirty="0" smtClean="0"/>
              <a:t>(pos)){</a:t>
            </a:r>
            <a:endParaRPr lang="zh-CN" altLang="zh-CN" sz="2000" b="0" dirty="0"/>
          </a:p>
          <a:p>
            <a:pPr>
              <a:spcBef>
                <a:spcPts val="0"/>
              </a:spcBef>
            </a:pPr>
            <a:r>
              <a:rPr lang="en-US" altLang="zh-CN" sz="2000" b="0" dirty="0"/>
              <a:t>		</a:t>
            </a:r>
            <a:r>
              <a:rPr lang="en-US" altLang="zh-CN" sz="2000" b="0" dirty="0" err="1"/>
              <a:t>int</a:t>
            </a:r>
            <a:r>
              <a:rPr lang="en-US" altLang="zh-CN" sz="2000" b="0" dirty="0"/>
              <a:t> </a:t>
            </a:r>
            <a:r>
              <a:rPr lang="en-US" altLang="zh-CN" sz="2000" b="0" dirty="0" err="1"/>
              <a:t>lc</a:t>
            </a:r>
            <a:r>
              <a:rPr lang="en-US" altLang="zh-CN" sz="2000" b="0" dirty="0"/>
              <a:t> = </a:t>
            </a:r>
            <a:r>
              <a:rPr lang="en-US" altLang="zh-CN" sz="2000" b="0" dirty="0" err="1" smtClean="0"/>
              <a:t>leftchild</a:t>
            </a:r>
            <a:r>
              <a:rPr lang="en-US" altLang="zh-CN" sz="2000" b="0" dirty="0" smtClean="0"/>
              <a:t>(pos);</a:t>
            </a:r>
            <a:endParaRPr lang="zh-CN" altLang="zh-CN" sz="2000" b="0" dirty="0"/>
          </a:p>
          <a:p>
            <a:pPr>
              <a:spcBef>
                <a:spcPts val="0"/>
              </a:spcBef>
            </a:pPr>
            <a:r>
              <a:rPr lang="en-US" altLang="zh-CN" sz="2000" b="0" dirty="0"/>
              <a:t>		if </a:t>
            </a:r>
            <a:r>
              <a:rPr lang="en-US" altLang="zh-CN" sz="2000" b="0" dirty="0" smtClean="0"/>
              <a:t>((</a:t>
            </a:r>
            <a:r>
              <a:rPr lang="en-US" altLang="zh-CN" sz="2000" b="0" dirty="0" err="1" smtClean="0"/>
              <a:t>lc</a:t>
            </a:r>
            <a:r>
              <a:rPr lang="en-US" altLang="zh-CN" sz="2000" b="0" dirty="0" smtClean="0"/>
              <a:t> </a:t>
            </a:r>
            <a:r>
              <a:rPr lang="en-US" altLang="zh-CN" sz="2000" b="0" dirty="0"/>
              <a:t>&lt; </a:t>
            </a:r>
            <a:r>
              <a:rPr lang="en-US" altLang="zh-CN" sz="2000" b="0" dirty="0" smtClean="0"/>
              <a:t>n-1) </a:t>
            </a:r>
            <a:r>
              <a:rPr lang="en-US" altLang="zh-CN" sz="2000" b="0" dirty="0"/>
              <a:t>&amp;&amp; Heap[</a:t>
            </a:r>
            <a:r>
              <a:rPr lang="en-US" altLang="zh-CN" sz="2000" b="0" dirty="0" err="1"/>
              <a:t>lc</a:t>
            </a:r>
            <a:r>
              <a:rPr lang="en-US" altLang="zh-CN" sz="2000" b="0" dirty="0"/>
              <a:t>] &lt; Heap[lc+1</a:t>
            </a:r>
            <a:r>
              <a:rPr lang="en-US" altLang="zh-CN" sz="2000" b="0" dirty="0" smtClean="0"/>
              <a:t>])  </a:t>
            </a:r>
            <a:r>
              <a:rPr lang="en-US" altLang="zh-CN" sz="2000" b="0" dirty="0" err="1"/>
              <a:t>lc</a:t>
            </a:r>
            <a:r>
              <a:rPr lang="en-US" altLang="zh-CN" sz="2000" b="0" dirty="0"/>
              <a:t>++;</a:t>
            </a:r>
            <a:endParaRPr lang="zh-CN" altLang="zh-CN" sz="2000" b="0" dirty="0"/>
          </a:p>
          <a:p>
            <a:pPr>
              <a:spcBef>
                <a:spcPts val="0"/>
              </a:spcBef>
            </a:pPr>
            <a:r>
              <a:rPr lang="en-US" altLang="zh-CN" sz="2000" b="0" dirty="0"/>
              <a:t>		if </a:t>
            </a:r>
            <a:r>
              <a:rPr lang="en-US" altLang="zh-CN" sz="2000" b="0" dirty="0" smtClean="0"/>
              <a:t>(temp </a:t>
            </a:r>
            <a:r>
              <a:rPr lang="en-US" altLang="zh-CN" sz="2000" b="0" dirty="0"/>
              <a:t>&gt;= Heap[</a:t>
            </a:r>
            <a:r>
              <a:rPr lang="en-US" altLang="zh-CN" sz="2000" b="0" dirty="0" err="1"/>
              <a:t>lc</a:t>
            </a:r>
            <a:r>
              <a:rPr lang="en-US" altLang="zh-CN" sz="2000" b="0" dirty="0" smtClean="0"/>
              <a:t>]) </a:t>
            </a:r>
            <a:r>
              <a:rPr lang="en-US" altLang="zh-CN" sz="2000" b="0" dirty="0"/>
              <a:t>break;</a:t>
            </a:r>
            <a:endParaRPr lang="zh-CN" altLang="zh-CN" sz="2000" b="0" dirty="0"/>
          </a:p>
          <a:p>
            <a:pPr>
              <a:spcBef>
                <a:spcPts val="0"/>
              </a:spcBef>
            </a:pPr>
            <a:r>
              <a:rPr lang="en-US" altLang="zh-CN" sz="2000" b="0" dirty="0"/>
              <a:t>		Heap[</a:t>
            </a:r>
            <a:r>
              <a:rPr lang="en-US" altLang="zh-CN" sz="2000" b="0" dirty="0" err="1"/>
              <a:t>pos</a:t>
            </a:r>
            <a:r>
              <a:rPr lang="en-US" altLang="zh-CN" sz="2000" b="0" dirty="0"/>
              <a:t>] = Heap[</a:t>
            </a:r>
            <a:r>
              <a:rPr lang="en-US" altLang="zh-CN" sz="2000" b="0" dirty="0" err="1"/>
              <a:t>lc</a:t>
            </a:r>
            <a:r>
              <a:rPr lang="en-US" altLang="zh-CN" sz="2000" b="0" dirty="0"/>
              <a:t>];</a:t>
            </a:r>
            <a:endParaRPr lang="zh-CN" altLang="zh-CN" sz="2000" b="0" dirty="0"/>
          </a:p>
          <a:p>
            <a:pPr>
              <a:spcBef>
                <a:spcPts val="0"/>
              </a:spcBef>
            </a:pPr>
            <a:r>
              <a:rPr lang="en-US" altLang="zh-CN" sz="2000" b="0" dirty="0"/>
              <a:t>		</a:t>
            </a:r>
            <a:r>
              <a:rPr lang="en-US" altLang="zh-CN" sz="2000" b="0" dirty="0" err="1"/>
              <a:t>pos</a:t>
            </a:r>
            <a:r>
              <a:rPr lang="en-US" altLang="zh-CN" sz="2000" b="0" dirty="0"/>
              <a:t> = </a:t>
            </a:r>
            <a:r>
              <a:rPr lang="en-US" altLang="zh-CN" sz="2000" b="0" dirty="0" err="1"/>
              <a:t>lc</a:t>
            </a:r>
            <a:r>
              <a:rPr lang="en-US" altLang="zh-CN" sz="2000" b="0" dirty="0"/>
              <a:t>;</a:t>
            </a:r>
            <a:endParaRPr lang="zh-CN" altLang="zh-CN" sz="2000" b="0" dirty="0"/>
          </a:p>
          <a:p>
            <a:pPr>
              <a:spcBef>
                <a:spcPts val="0"/>
              </a:spcBef>
            </a:pPr>
            <a:r>
              <a:rPr lang="en-US" altLang="zh-CN" sz="2000" b="0" dirty="0"/>
              <a:t>	}</a:t>
            </a:r>
            <a:endParaRPr lang="zh-CN" altLang="zh-CN" sz="2000" b="0" dirty="0"/>
          </a:p>
          <a:p>
            <a:pPr>
              <a:spcBef>
                <a:spcPts val="0"/>
              </a:spcBef>
            </a:pPr>
            <a:r>
              <a:rPr lang="en-US" altLang="zh-CN" sz="2000" b="0" dirty="0"/>
              <a:t>	Heap[</a:t>
            </a:r>
            <a:r>
              <a:rPr lang="en-US" altLang="zh-CN" sz="2000" b="0" dirty="0" err="1"/>
              <a:t>pos</a:t>
            </a:r>
            <a:r>
              <a:rPr lang="en-US" altLang="zh-CN" sz="2000" b="0" dirty="0"/>
              <a:t>] = temp;</a:t>
            </a:r>
            <a:endParaRPr lang="zh-CN" altLang="zh-CN" sz="2000" b="0" dirty="0"/>
          </a:p>
          <a:p>
            <a:pPr>
              <a:spcBef>
                <a:spcPts val="0"/>
              </a:spcBef>
            </a:pPr>
            <a:r>
              <a:rPr lang="en-US" altLang="zh-CN" sz="2000" b="0" dirty="0" smtClean="0"/>
              <a:t>}</a:t>
            </a:r>
            <a:endParaRPr lang="zh-CN" altLang="zh-CN" sz="2000" b="0" dirty="0"/>
          </a:p>
        </p:txBody>
      </p:sp>
    </p:spTree>
    <p:extLst>
      <p:ext uri="{BB962C8B-B14F-4D97-AF65-F5344CB8AC3E}">
        <p14:creationId xmlns:p14="http://schemas.microsoft.com/office/powerpoint/2010/main" xmlns="" val="253158802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38" y="1071546"/>
            <a:ext cx="7520940" cy="3579849"/>
          </a:xfrm>
        </p:spPr>
        <p:txBody>
          <a:bodyPr/>
          <a:lstStyle/>
          <a:p>
            <a:r>
              <a:rPr lang="en-US" altLang="zh-CN" b="0" dirty="0" smtClean="0"/>
              <a:t>	</a:t>
            </a:r>
            <a:r>
              <a:rPr lang="zh-CN" altLang="en-US" b="0" dirty="0" smtClean="0"/>
              <a:t>具有</a:t>
            </a:r>
            <a:r>
              <a:rPr lang="en-US" b="0" dirty="0" smtClean="0"/>
              <a:t>n</a:t>
            </a:r>
            <a:r>
              <a:rPr lang="zh-CN" altLang="en-US" b="0" dirty="0" smtClean="0"/>
              <a:t>个结点的完全二叉树的深度为，筛选法调整堆的算法</a:t>
            </a:r>
            <a:r>
              <a:rPr lang="en-US" b="0" dirty="0" err="1" smtClean="0"/>
              <a:t>SiftDown</a:t>
            </a:r>
            <a:r>
              <a:rPr lang="zh-CN" altLang="en-US" b="0" dirty="0" smtClean="0"/>
              <a:t>的最大代价是结点向下移至树的最底层</a:t>
            </a:r>
            <a:r>
              <a:rPr lang="en-US" altLang="zh-CN" b="0" dirty="0" smtClean="0"/>
              <a:t>(</a:t>
            </a:r>
            <a:r>
              <a:rPr lang="zh-CN" altLang="en-US" b="0" dirty="0" smtClean="0"/>
              <a:t>即叶子结点层</a:t>
            </a:r>
            <a:r>
              <a:rPr lang="en-US" altLang="zh-CN" b="0" dirty="0" smtClean="0"/>
              <a:t>)</a:t>
            </a:r>
            <a:r>
              <a:rPr lang="zh-CN" altLang="en-US" b="0" dirty="0" smtClean="0"/>
              <a:t>的层数，因此最坏情况下代价为</a:t>
            </a:r>
            <a:r>
              <a:rPr lang="en-US" b="0" dirty="0" smtClean="0"/>
              <a:t>O(</a:t>
            </a:r>
            <a:r>
              <a:rPr lang="en-US" b="0" dirty="0" err="1" smtClean="0"/>
              <a:t>logn</a:t>
            </a:r>
            <a:r>
              <a:rPr lang="en-US" b="0" dirty="0" smtClean="0"/>
              <a:t>)</a:t>
            </a:r>
            <a:r>
              <a:rPr lang="zh-CN" altLang="en-US" b="0" dirty="0" smtClean="0"/>
              <a:t>，其中有</a:t>
            </a:r>
            <a:r>
              <a:rPr lang="en-US" b="0" dirty="0" smtClean="0"/>
              <a:t>2log(n)</a:t>
            </a:r>
            <a:r>
              <a:rPr lang="zh-CN" altLang="en-US" b="0" dirty="0" smtClean="0"/>
              <a:t>次比较和</a:t>
            </a:r>
            <a:r>
              <a:rPr lang="en-US" b="0" dirty="0" smtClean="0"/>
              <a:t>log(n)</a:t>
            </a:r>
            <a:r>
              <a:rPr lang="zh-CN" altLang="en-US" b="0" dirty="0" smtClean="0"/>
              <a:t>次移动。</a:t>
            </a:r>
            <a:endParaRPr lang="zh-CN" altLang="en-US" b="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8662" y="3286124"/>
            <a:ext cx="7072362" cy="28655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920880" cy="3579849"/>
          </a:xfrm>
        </p:spPr>
        <p:txBody>
          <a:bodyPr/>
          <a:lstStyle/>
          <a:p>
            <a:pPr>
              <a:buFont typeface="Arial" panose="020B0604020202020204" pitchFamily="34" charset="0"/>
              <a:buChar char="•"/>
            </a:pPr>
            <a:r>
              <a:rPr lang="zh-CN" altLang="zh-CN" b="0" dirty="0"/>
              <a:t>堆还有一个基本操作</a:t>
            </a:r>
            <a:r>
              <a:rPr lang="en-US" altLang="zh-CN" b="0" dirty="0"/>
              <a:t>——</a:t>
            </a:r>
            <a:r>
              <a:rPr lang="zh-CN" altLang="zh-CN" b="0" dirty="0"/>
              <a:t>删除堆的根结点，即删除堆中</a:t>
            </a:r>
            <a:r>
              <a:rPr lang="zh-CN" altLang="zh-CN" b="0" dirty="0" smtClean="0"/>
              <a:t>最大</a:t>
            </a:r>
            <a:r>
              <a:rPr lang="en-US" altLang="zh-CN" b="0" dirty="0" smtClean="0"/>
              <a:t>(</a:t>
            </a:r>
            <a:r>
              <a:rPr lang="zh-CN" altLang="zh-CN" b="0" dirty="0" smtClean="0"/>
              <a:t>或最小</a:t>
            </a:r>
            <a:r>
              <a:rPr lang="en-US" altLang="zh-CN" b="0" dirty="0" smtClean="0"/>
              <a:t>)</a:t>
            </a:r>
            <a:r>
              <a:rPr lang="zh-CN" altLang="zh-CN" b="0" dirty="0" smtClean="0"/>
              <a:t>的</a:t>
            </a:r>
            <a:r>
              <a:rPr lang="zh-CN" altLang="zh-CN" b="0" dirty="0"/>
              <a:t>关键值结点</a:t>
            </a:r>
            <a:r>
              <a:rPr lang="zh-CN" altLang="zh-CN" b="0" dirty="0" smtClean="0"/>
              <a:t>。</a:t>
            </a:r>
            <a:endParaRPr lang="en-US" altLang="zh-CN" b="0" dirty="0" smtClean="0"/>
          </a:p>
          <a:p>
            <a:pPr>
              <a:buFont typeface="Arial" panose="020B0604020202020204" pitchFamily="34" charset="0"/>
              <a:buChar char="•"/>
            </a:pPr>
            <a:r>
              <a:rPr lang="zh-CN" altLang="zh-CN" b="0" dirty="0" smtClean="0"/>
              <a:t>删除</a:t>
            </a:r>
            <a:r>
              <a:rPr lang="zh-CN" altLang="zh-CN" b="0" dirty="0"/>
              <a:t>结点后堆的特性可以通过筛选法调整算法</a:t>
            </a:r>
            <a:r>
              <a:rPr lang="en-US" altLang="zh-CN" b="0" dirty="0" err="1"/>
              <a:t>SiftDown</a:t>
            </a:r>
            <a:r>
              <a:rPr lang="zh-CN" altLang="zh-CN" b="0" dirty="0"/>
              <a:t>来保持</a:t>
            </a:r>
            <a:r>
              <a:rPr lang="zh-CN" altLang="zh-CN" b="0" dirty="0" smtClean="0"/>
              <a:t>。</a:t>
            </a:r>
            <a:r>
              <a:rPr lang="en-US" altLang="zh-CN" b="0" dirty="0" smtClean="0"/>
              <a:t>(</a:t>
            </a:r>
            <a:r>
              <a:rPr lang="zh-CN" altLang="en-US" dirty="0" smtClean="0">
                <a:solidFill>
                  <a:srgbClr val="0000FF"/>
                </a:solidFill>
              </a:rPr>
              <a:t>用最后一个元素替代对顶元素</a:t>
            </a:r>
            <a:r>
              <a:rPr lang="en-US" altLang="zh-CN" b="0" dirty="0" smtClean="0"/>
              <a:t>)</a:t>
            </a:r>
          </a:p>
          <a:p>
            <a:pPr>
              <a:buFont typeface="Arial" panose="020B0604020202020204" pitchFamily="34" charset="0"/>
              <a:buChar char="•"/>
            </a:pPr>
            <a:r>
              <a:rPr lang="zh-CN" altLang="zh-CN" b="0" dirty="0" smtClean="0"/>
              <a:t>如</a:t>
            </a:r>
            <a:r>
              <a:rPr lang="zh-CN" altLang="zh-CN" b="0" dirty="0"/>
              <a:t>图</a:t>
            </a:r>
            <a:r>
              <a:rPr lang="en-US" altLang="zh-CN" b="0" dirty="0"/>
              <a:t>5-50</a:t>
            </a:r>
            <a:r>
              <a:rPr lang="zh-CN" altLang="zh-CN" b="0" dirty="0"/>
              <a:t>所示为删除大顶堆中的最大关键值</a:t>
            </a:r>
            <a:r>
              <a:rPr lang="en-US" altLang="zh-CN" b="0" dirty="0"/>
              <a:t>38</a:t>
            </a:r>
            <a:r>
              <a:rPr lang="zh-CN" altLang="zh-CN" b="0" dirty="0"/>
              <a:t>的过程。</a:t>
            </a:r>
          </a:p>
          <a:p>
            <a:endParaRPr lang="zh-CN" altLang="en-US" dirty="0"/>
          </a:p>
        </p:txBody>
      </p:sp>
    </p:spTree>
    <p:extLst>
      <p:ext uri="{BB962C8B-B14F-4D97-AF65-F5344CB8AC3E}">
        <p14:creationId xmlns:p14="http://schemas.microsoft.com/office/powerpoint/2010/main" xmlns="" val="9963079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39454" y="1052736"/>
            <a:ext cx="7661783" cy="49685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5038466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00108"/>
            <a:ext cx="8064896" cy="5357850"/>
          </a:xfrm>
        </p:spPr>
        <p:txBody>
          <a:bodyPr>
            <a:normAutofit fontScale="85000" lnSpcReduction="20000"/>
          </a:bodyPr>
          <a:lstStyle/>
          <a:p>
            <a:r>
              <a:rPr lang="en-US" altLang="zh-CN" dirty="0" smtClean="0"/>
              <a:t>	</a:t>
            </a:r>
            <a:r>
              <a:rPr lang="zh-CN" altLang="en-US" dirty="0" smtClean="0"/>
              <a:t>删除大顶堆中最大关键值元素的算法实现如下：</a:t>
            </a:r>
          </a:p>
          <a:p>
            <a:r>
              <a:rPr lang="en-US" dirty="0" smtClean="0"/>
              <a:t>	</a:t>
            </a:r>
            <a:r>
              <a:rPr lang="zh-CN" altLang="en-US" dirty="0" smtClean="0"/>
              <a:t>算法</a:t>
            </a:r>
            <a:r>
              <a:rPr lang="en-US" dirty="0" smtClean="0"/>
              <a:t>5.27 </a:t>
            </a:r>
            <a:r>
              <a:rPr lang="zh-CN" altLang="en-US" dirty="0" smtClean="0"/>
              <a:t>删除大顶堆中最大关键值元素的算法</a:t>
            </a:r>
          </a:p>
          <a:p>
            <a:pPr lvl="3">
              <a:buNone/>
            </a:pPr>
            <a:r>
              <a:rPr lang="en-US" dirty="0" smtClean="0"/>
              <a:t>template&lt;class T&gt;</a:t>
            </a:r>
            <a:endParaRPr lang="zh-CN" altLang="en-US" dirty="0" smtClean="0"/>
          </a:p>
          <a:p>
            <a:pPr lvl="3">
              <a:buNone/>
            </a:pPr>
            <a:r>
              <a:rPr lang="en-US" dirty="0" smtClean="0"/>
              <a:t>T&amp; </a:t>
            </a:r>
            <a:r>
              <a:rPr lang="en-US" dirty="0" err="1" smtClean="0"/>
              <a:t>MaxHeap</a:t>
            </a:r>
            <a:r>
              <a:rPr lang="en-US" dirty="0" smtClean="0"/>
              <a:t>&lt;T&gt;::</a:t>
            </a:r>
            <a:r>
              <a:rPr lang="en-US" dirty="0" err="1" smtClean="0"/>
              <a:t>RemoveMax</a:t>
            </a:r>
            <a:r>
              <a:rPr lang="en-US" dirty="0" smtClean="0"/>
              <a:t>(){</a:t>
            </a:r>
            <a:endParaRPr lang="zh-CN" altLang="en-US" dirty="0" smtClean="0"/>
          </a:p>
          <a:p>
            <a:pPr lvl="3">
              <a:buNone/>
            </a:pPr>
            <a:r>
              <a:rPr lang="en-US" dirty="0" smtClean="0"/>
              <a:t>		if (n == 0)	</a:t>
            </a:r>
            <a:r>
              <a:rPr lang="en-US" dirty="0" err="1" smtClean="0"/>
              <a:t>cout</a:t>
            </a:r>
            <a:r>
              <a:rPr lang="en-US" dirty="0" smtClean="0"/>
              <a:t> &lt;&lt; "Removing from empty Heap!" &lt;&lt; </a:t>
            </a:r>
            <a:r>
              <a:rPr lang="en-US" dirty="0" err="1" smtClean="0"/>
              <a:t>endl</a:t>
            </a:r>
            <a:r>
              <a:rPr lang="en-US" dirty="0" smtClean="0"/>
              <a:t>;</a:t>
            </a:r>
            <a:endParaRPr lang="zh-CN" altLang="en-US" dirty="0" smtClean="0"/>
          </a:p>
          <a:p>
            <a:pPr lvl="3">
              <a:buNone/>
            </a:pPr>
            <a:r>
              <a:rPr lang="en-US" dirty="0" smtClean="0"/>
              <a:t>		T temp = Heap[0];</a:t>
            </a:r>
            <a:endParaRPr lang="zh-CN" altLang="en-US" dirty="0" smtClean="0"/>
          </a:p>
          <a:p>
            <a:pPr lvl="3">
              <a:buNone/>
            </a:pPr>
            <a:r>
              <a:rPr lang="en-US" dirty="0" smtClean="0"/>
              <a:t>		if (--n != 0){</a:t>
            </a:r>
            <a:endParaRPr lang="zh-CN" altLang="en-US" dirty="0" smtClean="0"/>
          </a:p>
          <a:p>
            <a:pPr lvl="3">
              <a:buNone/>
            </a:pPr>
            <a:r>
              <a:rPr lang="en-US" dirty="0" smtClean="0"/>
              <a:t>			Heap[0] = Heap[n];</a:t>
            </a:r>
            <a:endParaRPr lang="zh-CN" altLang="en-US" dirty="0" smtClean="0"/>
          </a:p>
          <a:p>
            <a:pPr lvl="3">
              <a:buNone/>
            </a:pPr>
            <a:r>
              <a:rPr lang="en-US" dirty="0" smtClean="0"/>
              <a:t>			</a:t>
            </a:r>
            <a:r>
              <a:rPr lang="en-US" dirty="0" err="1" smtClean="0"/>
              <a:t>SiftDown</a:t>
            </a:r>
            <a:r>
              <a:rPr lang="en-US" dirty="0" smtClean="0"/>
              <a:t>(0);</a:t>
            </a:r>
            <a:endParaRPr lang="zh-CN" altLang="en-US" dirty="0" smtClean="0"/>
          </a:p>
          <a:p>
            <a:pPr lvl="3">
              <a:buNone/>
            </a:pPr>
            <a:r>
              <a:rPr lang="en-US" dirty="0" smtClean="0"/>
              <a:t>		}</a:t>
            </a:r>
            <a:endParaRPr lang="zh-CN" altLang="en-US" dirty="0" smtClean="0"/>
          </a:p>
          <a:p>
            <a:pPr lvl="3">
              <a:buNone/>
            </a:pPr>
            <a:r>
              <a:rPr lang="en-US" dirty="0" smtClean="0"/>
              <a:t>		return temp;</a:t>
            </a:r>
            <a:endParaRPr lang="zh-CN" altLang="en-US" dirty="0" smtClean="0"/>
          </a:p>
          <a:p>
            <a:pPr lvl="3">
              <a:buNone/>
            </a:pPr>
            <a:r>
              <a:rPr lang="en-US" dirty="0" smtClean="0"/>
              <a:t>}</a:t>
            </a:r>
          </a:p>
          <a:p>
            <a:pPr lvl="3">
              <a:buNone/>
            </a:pPr>
            <a:endParaRPr lang="en-US" dirty="0" smtClean="0"/>
          </a:p>
          <a:p>
            <a:pPr lvl="3">
              <a:buNone/>
            </a:pPr>
            <a:r>
              <a:rPr lang="zh-CN" altLang="en-US" dirty="0" smtClean="0"/>
              <a:t>注意：在一个有</a:t>
            </a:r>
            <a:r>
              <a:rPr lang="en-US" dirty="0" smtClean="0"/>
              <a:t>n</a:t>
            </a:r>
            <a:r>
              <a:rPr lang="zh-CN" altLang="en-US" dirty="0" smtClean="0"/>
              <a:t>个结点的堆中，删除根结点后需要向下调整层，故删除最大关键值元素的操作的代价为</a:t>
            </a:r>
            <a:r>
              <a:rPr lang="en-US" dirty="0" smtClean="0"/>
              <a:t>O(</a:t>
            </a:r>
            <a:r>
              <a:rPr lang="en-US" dirty="0" err="1" smtClean="0"/>
              <a:t>logn</a:t>
            </a:r>
            <a:r>
              <a:rPr lang="en-US" dirty="0" smtClean="0"/>
              <a:t>)</a:t>
            </a:r>
            <a:r>
              <a:rPr lang="zh-CN" altLang="en-US" dirty="0" smtClean="0"/>
              <a:t>。</a:t>
            </a:r>
          </a:p>
          <a:p>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5.8 </a:t>
            </a:r>
            <a:r>
              <a:rPr lang="zh-CN" altLang="zh-CN" b="1" dirty="0"/>
              <a:t>树与森林</a:t>
            </a:r>
            <a:endParaRPr lang="zh-CN" altLang="en-US" dirty="0"/>
          </a:p>
        </p:txBody>
      </p:sp>
      <p:sp>
        <p:nvSpPr>
          <p:cNvPr id="3" name="内容占位符 2"/>
          <p:cNvSpPr>
            <a:spLocks noGrp="1"/>
          </p:cNvSpPr>
          <p:nvPr>
            <p:ph idx="1"/>
          </p:nvPr>
        </p:nvSpPr>
        <p:spPr>
          <a:xfrm>
            <a:off x="827584" y="1628801"/>
            <a:ext cx="7520940" cy="2952328"/>
          </a:xfrm>
        </p:spPr>
        <p:txBody>
          <a:bodyPr/>
          <a:lstStyle/>
          <a:p>
            <a:r>
              <a:rPr lang="en-US" altLang="zh-CN" dirty="0"/>
              <a:t>5.8.1 </a:t>
            </a:r>
            <a:r>
              <a:rPr lang="zh-CN" altLang="zh-CN" dirty="0">
                <a:solidFill>
                  <a:srgbClr val="FF0000"/>
                </a:solidFill>
              </a:rPr>
              <a:t>树的</a:t>
            </a:r>
            <a:r>
              <a:rPr lang="zh-CN" altLang="zh-CN" dirty="0" smtClean="0">
                <a:solidFill>
                  <a:srgbClr val="FF0000"/>
                </a:solidFill>
              </a:rPr>
              <a:t>存储结构</a:t>
            </a:r>
            <a:endParaRPr lang="en-US" altLang="zh-CN" dirty="0" smtClean="0">
              <a:solidFill>
                <a:srgbClr val="FF0000"/>
              </a:solidFill>
            </a:endParaRPr>
          </a:p>
          <a:p>
            <a:r>
              <a:rPr lang="en-US" altLang="zh-CN" dirty="0"/>
              <a:t>1</a:t>
            </a:r>
            <a:r>
              <a:rPr lang="zh-CN" altLang="zh-CN" dirty="0"/>
              <a:t>．</a:t>
            </a:r>
            <a:r>
              <a:rPr lang="zh-CN" altLang="zh-CN" dirty="0">
                <a:solidFill>
                  <a:srgbClr val="FF0000"/>
                </a:solidFill>
              </a:rPr>
              <a:t>双亲表示法</a:t>
            </a:r>
          </a:p>
          <a:p>
            <a:r>
              <a:rPr lang="en-US" altLang="zh-CN" dirty="0"/>
              <a:t>	</a:t>
            </a:r>
            <a:r>
              <a:rPr lang="zh-CN" altLang="zh-CN" b="0" dirty="0"/>
              <a:t>在树中，除了根结点没有双亲结点外，其余的结点都有唯一的一个双亲结点</a:t>
            </a:r>
            <a:r>
              <a:rPr lang="zh-CN" altLang="zh-CN" b="0" dirty="0" smtClean="0"/>
              <a:t>。在</a:t>
            </a:r>
            <a:r>
              <a:rPr lang="zh-CN" altLang="zh-CN" b="0" dirty="0"/>
              <a:t>每个结点中附设一个指向其双亲结点的指针来唯一地表示一棵树，其结点结构图如图</a:t>
            </a:r>
            <a:r>
              <a:rPr lang="en-US" altLang="zh-CN" b="0" dirty="0"/>
              <a:t>5-51</a:t>
            </a:r>
            <a:r>
              <a:rPr lang="zh-CN" altLang="zh-CN" b="0" dirty="0"/>
              <a:t>所示。</a:t>
            </a:r>
          </a:p>
          <a:p>
            <a:endParaRPr lang="zh-CN" altLang="en-US" dirty="0"/>
          </a:p>
        </p:txBody>
      </p:sp>
      <p:pic>
        <p:nvPicPr>
          <p:cNvPr id="5120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41042" y="4581128"/>
            <a:ext cx="4505325" cy="1533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5673278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99929"/>
          </a:xfrm>
        </p:spPr>
        <p:txBody>
          <a:bodyPr/>
          <a:lstStyle/>
          <a:p>
            <a:r>
              <a:rPr lang="en-US" altLang="zh-CN" b="0" dirty="0" smtClean="0"/>
              <a:t>	</a:t>
            </a:r>
            <a:r>
              <a:rPr lang="zh-CN" altLang="zh-CN" b="0" dirty="0" smtClean="0"/>
              <a:t>如</a:t>
            </a:r>
            <a:r>
              <a:rPr lang="zh-CN" altLang="zh-CN" b="0" dirty="0"/>
              <a:t>图</a:t>
            </a:r>
            <a:r>
              <a:rPr lang="en-US" altLang="zh-CN" b="0" dirty="0" smtClean="0"/>
              <a:t>5-52(a)</a:t>
            </a:r>
            <a:r>
              <a:rPr lang="zh-CN" altLang="zh-CN" b="0" dirty="0" smtClean="0"/>
              <a:t>所</a:t>
            </a:r>
            <a:r>
              <a:rPr lang="zh-CN" altLang="zh-CN" b="0" dirty="0"/>
              <a:t>示树</a:t>
            </a:r>
            <a:r>
              <a:rPr lang="en-US" altLang="zh-CN" b="0" dirty="0"/>
              <a:t>T</a:t>
            </a:r>
            <a:r>
              <a:rPr lang="en-US" altLang="zh-CN" b="0" baseline="-25000" dirty="0"/>
              <a:t>9</a:t>
            </a:r>
            <a:r>
              <a:rPr lang="zh-CN" altLang="zh-CN" b="0" dirty="0"/>
              <a:t>的存储结构如图</a:t>
            </a:r>
            <a:r>
              <a:rPr lang="en-US" altLang="zh-CN" b="0" dirty="0" smtClean="0"/>
              <a:t>5-52(b)</a:t>
            </a:r>
            <a:r>
              <a:rPr lang="zh-CN" altLang="zh-CN" b="0" dirty="0" smtClean="0"/>
              <a:t>所</a:t>
            </a:r>
            <a:r>
              <a:rPr lang="zh-CN" altLang="zh-CN" b="0" dirty="0"/>
              <a:t>示。为简明起见，将父指针表示为双亲结点在数组中位置的下标，注意根结点</a:t>
            </a:r>
            <a:r>
              <a:rPr lang="en-US" altLang="zh-CN" b="0" dirty="0"/>
              <a:t>A</a:t>
            </a:r>
            <a:r>
              <a:rPr lang="zh-CN" altLang="zh-CN" b="0" dirty="0"/>
              <a:t>无双亲，设其</a:t>
            </a:r>
            <a:r>
              <a:rPr lang="en-US" altLang="zh-CN" b="0" dirty="0"/>
              <a:t>parent</a:t>
            </a:r>
            <a:r>
              <a:rPr lang="zh-CN" altLang="zh-CN" b="0" dirty="0"/>
              <a:t>的值为</a:t>
            </a:r>
            <a:r>
              <a:rPr lang="en-US" altLang="zh-CN" b="0" dirty="0"/>
              <a:t>-1</a:t>
            </a:r>
            <a:r>
              <a:rPr lang="zh-CN" altLang="zh-CN" b="0" dirty="0"/>
              <a:t>。</a:t>
            </a:r>
            <a:endParaRPr lang="zh-CN" altLang="en-US" b="0" dirty="0"/>
          </a:p>
        </p:txBody>
      </p:sp>
      <p:pic>
        <p:nvPicPr>
          <p:cNvPr id="522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5656" y="2348880"/>
            <a:ext cx="5544616" cy="31906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1043541" y="5661248"/>
            <a:ext cx="7416824" cy="646331"/>
          </a:xfrm>
          <a:prstGeom prst="rect">
            <a:avLst/>
          </a:prstGeom>
        </p:spPr>
        <p:txBody>
          <a:bodyPr wrap="square">
            <a:spAutoFit/>
          </a:bodyPr>
          <a:lstStyle/>
          <a:p>
            <a:r>
              <a:rPr lang="zh-CN" altLang="zh-CN" dirty="0"/>
              <a:t>双亲表示法是实现树的最简单方法，使用这种方法在寻找树中某一结点的双亲时只需要</a:t>
            </a:r>
            <a:r>
              <a:rPr lang="en-US" altLang="zh-CN" dirty="0" smtClean="0"/>
              <a:t>O(1)</a:t>
            </a:r>
            <a:r>
              <a:rPr lang="zh-CN" altLang="zh-CN" dirty="0" smtClean="0"/>
              <a:t>时间</a:t>
            </a:r>
            <a:endParaRPr lang="zh-CN" altLang="en-US" dirty="0"/>
          </a:p>
        </p:txBody>
      </p:sp>
    </p:spTree>
    <p:extLst>
      <p:ext uri="{BB962C8B-B14F-4D97-AF65-F5344CB8AC3E}">
        <p14:creationId xmlns:p14="http://schemas.microsoft.com/office/powerpoint/2010/main" xmlns="" val="130384244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80728"/>
            <a:ext cx="7520940" cy="3579849"/>
          </a:xfrm>
        </p:spPr>
        <p:txBody>
          <a:bodyPr/>
          <a:lstStyle/>
          <a:p>
            <a:r>
              <a:rPr lang="en-US" altLang="zh-CN" dirty="0"/>
              <a:t>2. </a:t>
            </a:r>
            <a:r>
              <a:rPr lang="zh-CN" altLang="zh-CN" dirty="0">
                <a:solidFill>
                  <a:srgbClr val="FF0000"/>
                </a:solidFill>
              </a:rPr>
              <a:t>孩子表示法</a:t>
            </a:r>
          </a:p>
          <a:p>
            <a:r>
              <a:rPr lang="en-US" altLang="zh-CN" b="0" dirty="0"/>
              <a:t>	</a:t>
            </a:r>
            <a:r>
              <a:rPr lang="zh-CN" altLang="zh-CN" b="0" dirty="0"/>
              <a:t>树中的每个结点可能有多个孩子，所以可以对树中的每个结点用一个包含结点本身数据的数据域和多个指向该结点孩子的指针域来表示一棵树，各指针域反映了树中结点与结点之间的关系。其结点结构图如图</a:t>
            </a:r>
            <a:r>
              <a:rPr lang="en-US" altLang="zh-CN" b="0" dirty="0"/>
              <a:t>5-53</a:t>
            </a:r>
            <a:r>
              <a:rPr lang="zh-CN" altLang="zh-CN" b="0" dirty="0"/>
              <a:t>所示，其中</a:t>
            </a:r>
            <a:r>
              <a:rPr lang="en-US" altLang="zh-CN" b="0" dirty="0"/>
              <a:t>n</a:t>
            </a:r>
            <a:r>
              <a:rPr lang="zh-CN" altLang="zh-CN" b="0" dirty="0"/>
              <a:t>为树的度。</a:t>
            </a:r>
          </a:p>
          <a:p>
            <a:endParaRPr lang="zh-CN" altLang="en-US" dirty="0"/>
          </a:p>
        </p:txBody>
      </p:sp>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4053871"/>
            <a:ext cx="7178948" cy="14236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68888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676456" cy="2250522"/>
          </a:xfrm>
        </p:spPr>
        <p:txBody>
          <a:bodyPr>
            <a:normAutofit/>
          </a:bodyPr>
          <a:lstStyle/>
          <a:p>
            <a:pPr>
              <a:buFont typeface="Wingdings" panose="05000000000000000000" pitchFamily="2" charset="2"/>
              <a:buChar char="u"/>
            </a:pPr>
            <a:r>
              <a:rPr lang="zh-CN" altLang="zh-CN" b="0" dirty="0" smtClean="0"/>
              <a:t>对于</a:t>
            </a:r>
            <a:r>
              <a:rPr lang="zh-CN" altLang="zh-CN" b="0" dirty="0"/>
              <a:t>完全</a:t>
            </a:r>
            <a:r>
              <a:rPr lang="zh-CN" altLang="zh-CN" b="0" dirty="0" smtClean="0"/>
              <a:t>二叉树</a:t>
            </a:r>
            <a:endParaRPr lang="en-US" altLang="zh-CN" b="0" dirty="0" smtClean="0"/>
          </a:p>
          <a:p>
            <a:pPr lvl="2">
              <a:buFont typeface="Arial" pitchFamily="34" charset="0"/>
              <a:buChar char="•"/>
            </a:pPr>
            <a:r>
              <a:rPr lang="zh-CN" altLang="zh-CN" sz="2200" b="0" dirty="0" smtClean="0"/>
              <a:t>完全</a:t>
            </a:r>
            <a:r>
              <a:rPr lang="zh-CN" altLang="zh-CN" sz="2200" b="0" dirty="0"/>
              <a:t>二叉树中结点的编号完全反映了结点之间的逻辑</a:t>
            </a:r>
            <a:r>
              <a:rPr lang="zh-CN" altLang="zh-CN" sz="2200" b="0" dirty="0" smtClean="0"/>
              <a:t>关系</a:t>
            </a:r>
            <a:r>
              <a:rPr lang="en-US" altLang="zh-CN" sz="2200" b="0" dirty="0" smtClean="0"/>
              <a:t>(</a:t>
            </a:r>
            <a:r>
              <a:rPr lang="zh-CN" altLang="en-US" sz="2200" b="0" dirty="0" smtClean="0"/>
              <a:t>性质</a:t>
            </a:r>
            <a:r>
              <a:rPr lang="en-US" altLang="zh-CN" sz="2200" b="0" dirty="0" smtClean="0"/>
              <a:t>5)</a:t>
            </a:r>
            <a:r>
              <a:rPr lang="zh-CN" altLang="zh-CN" sz="2200" b="0" dirty="0" smtClean="0"/>
              <a:t>。</a:t>
            </a:r>
            <a:endParaRPr lang="en-US" altLang="zh-CN" sz="2200" b="0" dirty="0" smtClean="0"/>
          </a:p>
          <a:p>
            <a:pPr lvl="2">
              <a:buFont typeface="Arial" pitchFamily="34" charset="0"/>
              <a:buChar char="•"/>
            </a:pPr>
            <a:r>
              <a:rPr lang="zh-CN" altLang="zh-CN" sz="2200" b="0" dirty="0" smtClean="0"/>
              <a:t>将</a:t>
            </a:r>
            <a:r>
              <a:rPr lang="zh-CN" altLang="zh-CN" sz="2200" b="0" dirty="0"/>
              <a:t>完全二叉树上编号为</a:t>
            </a:r>
            <a:r>
              <a:rPr lang="en-US" altLang="zh-CN" sz="2200" b="0" dirty="0" err="1"/>
              <a:t>i</a:t>
            </a:r>
            <a:r>
              <a:rPr lang="zh-CN" altLang="zh-CN" sz="2200" b="0" dirty="0"/>
              <a:t>的结点存储在一维数组中下标为</a:t>
            </a:r>
            <a:r>
              <a:rPr lang="en-US" altLang="zh-CN" sz="2200" b="0" dirty="0" err="1"/>
              <a:t>i</a:t>
            </a:r>
            <a:r>
              <a:rPr lang="zh-CN" altLang="zh-CN" sz="2200" b="0" dirty="0"/>
              <a:t>的分量中</a:t>
            </a:r>
            <a:r>
              <a:rPr lang="zh-CN" altLang="zh-CN" sz="2200" b="0" dirty="0" smtClean="0"/>
              <a:t>。</a:t>
            </a:r>
            <a:endParaRPr lang="en-US" altLang="zh-CN" sz="2200" b="0" dirty="0" smtClean="0"/>
          </a:p>
          <a:p>
            <a:pPr lvl="2">
              <a:buFont typeface="Arial" pitchFamily="34" charset="0"/>
              <a:buChar char="•"/>
            </a:pPr>
            <a:r>
              <a:rPr lang="zh-CN" altLang="zh-CN" sz="2200" b="0" dirty="0" smtClean="0"/>
              <a:t>如</a:t>
            </a:r>
            <a:r>
              <a:rPr lang="zh-CN" altLang="zh-CN" sz="2200" b="0" dirty="0"/>
              <a:t>图</a:t>
            </a:r>
            <a:r>
              <a:rPr lang="en-US" altLang="zh-CN" sz="2200" b="0" dirty="0" smtClean="0"/>
              <a:t>5-6(b)</a:t>
            </a:r>
            <a:r>
              <a:rPr lang="zh-CN" altLang="zh-CN" sz="2200" b="0" dirty="0" smtClean="0"/>
              <a:t>为</a:t>
            </a:r>
            <a:r>
              <a:rPr lang="zh-CN" altLang="zh-CN" sz="2200" b="0" dirty="0"/>
              <a:t>图</a:t>
            </a:r>
            <a:r>
              <a:rPr lang="en-US" altLang="zh-CN" sz="2200" b="0" dirty="0" smtClean="0"/>
              <a:t>5-6(a)</a:t>
            </a:r>
            <a:r>
              <a:rPr lang="zh-CN" altLang="zh-CN" sz="2200" b="0" dirty="0" smtClean="0"/>
              <a:t>所</a:t>
            </a:r>
            <a:r>
              <a:rPr lang="zh-CN" altLang="zh-CN" sz="2200" b="0" dirty="0"/>
              <a:t>示完全二叉树</a:t>
            </a:r>
            <a:r>
              <a:rPr lang="en-US" altLang="zh-CN" sz="2200" b="0" dirty="0"/>
              <a:t>T</a:t>
            </a:r>
            <a:r>
              <a:rPr lang="en-US" altLang="zh-CN" sz="2200" b="0" baseline="-25000" dirty="0"/>
              <a:t>1</a:t>
            </a:r>
            <a:r>
              <a:rPr lang="zh-CN" altLang="zh-CN" sz="2200" b="0" dirty="0"/>
              <a:t>的顺序存储结构。</a:t>
            </a:r>
            <a:endParaRPr lang="zh-CN" altLang="en-US" sz="2200" b="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00232" y="3071810"/>
            <a:ext cx="4752528" cy="30341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3405903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3579849"/>
          </a:xfrm>
        </p:spPr>
        <p:txBody>
          <a:bodyPr/>
          <a:lstStyle/>
          <a:p>
            <a:r>
              <a:rPr lang="zh-CN" altLang="zh-CN" b="0" dirty="0"/>
              <a:t>图</a:t>
            </a:r>
            <a:r>
              <a:rPr lang="en-US" altLang="zh-CN" b="0" dirty="0"/>
              <a:t>5-54</a:t>
            </a:r>
            <a:r>
              <a:rPr lang="zh-CN" altLang="zh-CN" b="0" dirty="0"/>
              <a:t>为图</a:t>
            </a:r>
            <a:r>
              <a:rPr lang="en-US" altLang="zh-CN" b="0" dirty="0" smtClean="0"/>
              <a:t>5-52(a)</a:t>
            </a:r>
            <a:r>
              <a:rPr lang="zh-CN" altLang="zh-CN" b="0" dirty="0" smtClean="0"/>
              <a:t>所</a:t>
            </a:r>
            <a:r>
              <a:rPr lang="zh-CN" altLang="zh-CN" b="0" dirty="0"/>
              <a:t>示的树的孩子表示法的结构图</a:t>
            </a:r>
            <a:r>
              <a:rPr lang="zh-CN" altLang="zh-CN" b="0" dirty="0" smtClean="0"/>
              <a:t>。</a:t>
            </a:r>
            <a:endParaRPr lang="zh-CN" altLang="en-US" b="0" dirty="0"/>
          </a:p>
        </p:txBody>
      </p:sp>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1485" y="1844824"/>
            <a:ext cx="6525011" cy="42484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379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2204864"/>
            <a:ext cx="2456414" cy="1872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2675718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8064896" cy="3579849"/>
          </a:xfrm>
        </p:spPr>
        <p:txBody>
          <a:bodyPr/>
          <a:lstStyle/>
          <a:p>
            <a:r>
              <a:rPr lang="en-US" altLang="zh-CN" b="0" dirty="0" smtClean="0"/>
              <a:t>	</a:t>
            </a:r>
            <a:r>
              <a:rPr lang="zh-CN" altLang="zh-CN" b="0" dirty="0" smtClean="0"/>
              <a:t>比较</a:t>
            </a:r>
            <a:r>
              <a:rPr lang="zh-CN" altLang="zh-CN" b="0" dirty="0"/>
              <a:t>好的方法是将每个结点的孩子结点按照从左到右的顺序以单链表的形式存储起来，每个结点包含一个结点数据域以及一个指向子结点链表的指针。图</a:t>
            </a:r>
            <a:r>
              <a:rPr lang="en-US" altLang="zh-CN" b="0" dirty="0"/>
              <a:t>5-55</a:t>
            </a:r>
            <a:r>
              <a:rPr lang="zh-CN" altLang="zh-CN" b="0" dirty="0"/>
              <a:t>为图</a:t>
            </a:r>
            <a:r>
              <a:rPr lang="en-US" altLang="zh-CN" b="0" dirty="0" smtClean="0"/>
              <a:t>5-52(a)</a:t>
            </a:r>
            <a:r>
              <a:rPr lang="zh-CN" altLang="zh-CN" b="0" dirty="0" smtClean="0"/>
              <a:t>所</a:t>
            </a:r>
            <a:r>
              <a:rPr lang="zh-CN" altLang="zh-CN" b="0" dirty="0"/>
              <a:t>示的树的孩子表示法的链表存储结构。</a:t>
            </a:r>
            <a:endParaRPr lang="zh-CN" altLang="en-US" b="0" dirty="0"/>
          </a:p>
        </p:txBody>
      </p:sp>
      <p:pic>
        <p:nvPicPr>
          <p:cNvPr id="552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79912" y="2911222"/>
            <a:ext cx="4464496" cy="328507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544" y="3140968"/>
            <a:ext cx="2456414" cy="1872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2679338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510" y="836712"/>
            <a:ext cx="7776864" cy="3579849"/>
          </a:xfrm>
        </p:spPr>
        <p:txBody>
          <a:bodyPr/>
          <a:lstStyle/>
          <a:p>
            <a:r>
              <a:rPr lang="en-US" altLang="zh-CN" b="0" dirty="0" smtClean="0"/>
              <a:t>	</a:t>
            </a:r>
            <a:r>
              <a:rPr lang="zh-CN" altLang="zh-CN" b="0" dirty="0" smtClean="0"/>
              <a:t>与</a:t>
            </a:r>
            <a:r>
              <a:rPr lang="zh-CN" altLang="zh-CN" b="0" dirty="0"/>
              <a:t>双亲表示法相反，孩子表示法在实现涉及孩子结点及其子孙的操作中较为方便，但不便于实现与双亲有关的运算。我们可以将双亲表示法和孩子表示法结合起来，形成双亲孩子表示法。图</a:t>
            </a:r>
            <a:r>
              <a:rPr lang="en-US" altLang="zh-CN" b="0" dirty="0"/>
              <a:t>5-56</a:t>
            </a:r>
            <a:r>
              <a:rPr lang="zh-CN" altLang="zh-CN" b="0" dirty="0"/>
              <a:t>为图</a:t>
            </a:r>
            <a:r>
              <a:rPr lang="en-US" altLang="zh-CN" b="0" dirty="0" smtClean="0"/>
              <a:t>5-52(a)</a:t>
            </a:r>
            <a:r>
              <a:rPr lang="zh-CN" altLang="zh-CN" b="0" dirty="0" smtClean="0"/>
              <a:t>所</a:t>
            </a:r>
            <a:r>
              <a:rPr lang="zh-CN" altLang="zh-CN" b="0" dirty="0"/>
              <a:t>示的树的双亲孩子表示法的链表存储结构。</a:t>
            </a:r>
          </a:p>
          <a:p>
            <a:endParaRPr lang="zh-CN" altLang="en-US" dirty="0"/>
          </a:p>
        </p:txBody>
      </p:sp>
      <p:pic>
        <p:nvPicPr>
          <p:cNvPr id="563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12084" y="3212976"/>
            <a:ext cx="3872284" cy="31001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7008" y="3645024"/>
            <a:ext cx="2456414" cy="1872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885859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155913"/>
          </a:xfrm>
        </p:spPr>
        <p:txBody>
          <a:bodyPr/>
          <a:lstStyle/>
          <a:p>
            <a:r>
              <a:rPr lang="en-US" altLang="zh-CN" dirty="0"/>
              <a:t>3. </a:t>
            </a:r>
            <a:r>
              <a:rPr lang="zh-CN" altLang="zh-CN" dirty="0">
                <a:solidFill>
                  <a:srgbClr val="FF0000"/>
                </a:solidFill>
              </a:rPr>
              <a:t>左孩子</a:t>
            </a:r>
            <a:r>
              <a:rPr lang="en-US" altLang="zh-CN" dirty="0">
                <a:solidFill>
                  <a:srgbClr val="FF0000"/>
                </a:solidFill>
              </a:rPr>
              <a:t>/</a:t>
            </a:r>
            <a:r>
              <a:rPr lang="zh-CN" altLang="zh-CN" dirty="0">
                <a:solidFill>
                  <a:srgbClr val="FF0000"/>
                </a:solidFill>
              </a:rPr>
              <a:t>右兄弟表示法</a:t>
            </a:r>
          </a:p>
          <a:p>
            <a:r>
              <a:rPr lang="en-US" altLang="zh-CN" dirty="0" smtClean="0"/>
              <a:t>	</a:t>
            </a:r>
            <a:r>
              <a:rPr lang="zh-CN" altLang="zh-CN" b="0" dirty="0" smtClean="0"/>
              <a:t>将</a:t>
            </a:r>
            <a:r>
              <a:rPr lang="zh-CN" altLang="zh-CN" b="0" dirty="0"/>
              <a:t>每个结点用一个包含该结点的数据域、一个指向该结点最左孩子结点的指针域和右兄弟结点的指针域来表示，其结点结构图如图</a:t>
            </a:r>
            <a:r>
              <a:rPr lang="en-US" altLang="zh-CN" b="0" dirty="0"/>
              <a:t>5-57</a:t>
            </a:r>
            <a:r>
              <a:rPr lang="zh-CN" altLang="zh-CN" b="0" dirty="0"/>
              <a:t>所示。</a:t>
            </a:r>
          </a:p>
          <a:p>
            <a:endParaRPr lang="zh-CN" altLang="en-US" dirty="0"/>
          </a:p>
        </p:txBody>
      </p:sp>
      <p:pic>
        <p:nvPicPr>
          <p:cNvPr id="573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90712" y="3429000"/>
            <a:ext cx="5362575" cy="1419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8225644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052736"/>
            <a:ext cx="7520940" cy="3579849"/>
          </a:xfrm>
        </p:spPr>
        <p:txBody>
          <a:bodyPr/>
          <a:lstStyle/>
          <a:p>
            <a:r>
              <a:rPr lang="en-US" altLang="zh-CN" b="0" dirty="0" smtClean="0"/>
              <a:t>	</a:t>
            </a:r>
            <a:r>
              <a:rPr lang="zh-CN" altLang="zh-CN" b="0" dirty="0" smtClean="0"/>
              <a:t>图</a:t>
            </a:r>
            <a:r>
              <a:rPr lang="en-US" altLang="zh-CN" b="0" dirty="0"/>
              <a:t>5-58</a:t>
            </a:r>
            <a:r>
              <a:rPr lang="zh-CN" altLang="zh-CN" b="0" dirty="0"/>
              <a:t>为图</a:t>
            </a:r>
            <a:r>
              <a:rPr lang="en-US" altLang="zh-CN" b="0" dirty="0" smtClean="0"/>
              <a:t>5-52(a)</a:t>
            </a:r>
            <a:r>
              <a:rPr lang="zh-CN" altLang="zh-CN" b="0" dirty="0" smtClean="0"/>
              <a:t>所</a:t>
            </a:r>
            <a:r>
              <a:rPr lang="zh-CN" altLang="zh-CN" b="0" dirty="0"/>
              <a:t>示的树的左孩子</a:t>
            </a:r>
            <a:r>
              <a:rPr lang="en-US" altLang="zh-CN" b="0" dirty="0"/>
              <a:t>/</a:t>
            </a:r>
            <a:r>
              <a:rPr lang="zh-CN" altLang="zh-CN" b="0" dirty="0"/>
              <a:t>右兄弟表示法的链表存储结构。</a:t>
            </a:r>
            <a:endParaRPr lang="zh-CN" altLang="en-US" b="0" dirty="0"/>
          </a:p>
        </p:txBody>
      </p:sp>
      <p:pic>
        <p:nvPicPr>
          <p:cNvPr id="583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58666" y="2125138"/>
            <a:ext cx="4985742" cy="38413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1560" y="2780928"/>
            <a:ext cx="2456414" cy="1872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0681328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5.8.2 </a:t>
            </a:r>
            <a:r>
              <a:rPr lang="zh-CN" altLang="zh-CN" b="1" dirty="0"/>
              <a:t>树、森林与二叉树的</a:t>
            </a:r>
            <a:r>
              <a:rPr lang="zh-CN" altLang="zh-CN" b="1" dirty="0" smtClean="0"/>
              <a:t>转换</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solidFill>
                  <a:srgbClr val="FF0000"/>
                </a:solidFill>
              </a:rPr>
              <a:t>树转换为二叉树</a:t>
            </a:r>
          </a:p>
          <a:p>
            <a:r>
              <a:rPr lang="zh-CN" altLang="zh-CN" b="0" dirty="0"/>
              <a:t>转换方法如下：</a:t>
            </a:r>
          </a:p>
          <a:p>
            <a:r>
              <a:rPr lang="en-US" altLang="zh-CN" b="0" dirty="0"/>
              <a:t>	</a:t>
            </a:r>
            <a:r>
              <a:rPr lang="en-US" altLang="zh-CN" b="0" dirty="0" smtClean="0"/>
              <a:t>1)</a:t>
            </a:r>
            <a:r>
              <a:rPr lang="zh-CN" altLang="zh-CN" b="0" dirty="0" smtClean="0"/>
              <a:t>在</a:t>
            </a:r>
            <a:r>
              <a:rPr lang="zh-CN" altLang="zh-CN" b="0" dirty="0"/>
              <a:t>所有兄弟结点之间加一条线；</a:t>
            </a:r>
          </a:p>
          <a:p>
            <a:r>
              <a:rPr lang="en-US" altLang="zh-CN" b="0" dirty="0"/>
              <a:t>	</a:t>
            </a:r>
            <a:r>
              <a:rPr lang="en-US" altLang="zh-CN" b="0" dirty="0" smtClean="0"/>
              <a:t>2)</a:t>
            </a:r>
            <a:r>
              <a:rPr lang="zh-CN" altLang="zh-CN" b="0" dirty="0" smtClean="0"/>
              <a:t>对</a:t>
            </a:r>
            <a:r>
              <a:rPr lang="zh-CN" altLang="zh-CN" b="0" dirty="0"/>
              <a:t>树中的每个结点，只保留它与最左边孩子的连线，删除该结点与其他孩子的连线；</a:t>
            </a:r>
          </a:p>
          <a:p>
            <a:r>
              <a:rPr lang="en-US" altLang="zh-CN" b="0" dirty="0"/>
              <a:t>	</a:t>
            </a:r>
            <a:r>
              <a:rPr lang="en-US" altLang="zh-CN" b="0" dirty="0" smtClean="0"/>
              <a:t>3)</a:t>
            </a:r>
            <a:r>
              <a:rPr lang="zh-CN" altLang="zh-CN" b="0" dirty="0" smtClean="0"/>
              <a:t>以</a:t>
            </a:r>
            <a:r>
              <a:rPr lang="zh-CN" altLang="zh-CN" b="0" dirty="0"/>
              <a:t>树根为轴心，对结点进行旋转处理即可得到相应的二叉树。</a:t>
            </a:r>
          </a:p>
          <a:p>
            <a:endParaRPr lang="zh-CN" altLang="en-US" dirty="0"/>
          </a:p>
        </p:txBody>
      </p:sp>
    </p:spTree>
    <p:extLst>
      <p:ext uri="{BB962C8B-B14F-4D97-AF65-F5344CB8AC3E}">
        <p14:creationId xmlns:p14="http://schemas.microsoft.com/office/powerpoint/2010/main" xmlns="" val="216728940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124744"/>
            <a:ext cx="7920880" cy="3579849"/>
          </a:xfrm>
        </p:spPr>
        <p:txBody>
          <a:bodyPr/>
          <a:lstStyle/>
          <a:p>
            <a:r>
              <a:rPr lang="zh-CN" altLang="zh-CN" b="0" dirty="0"/>
              <a:t>如图</a:t>
            </a:r>
            <a:r>
              <a:rPr lang="en-US" altLang="zh-CN" b="0" dirty="0"/>
              <a:t>5-59</a:t>
            </a:r>
            <a:r>
              <a:rPr lang="zh-CN" altLang="zh-CN" b="0" dirty="0"/>
              <a:t>所示为将图</a:t>
            </a:r>
            <a:r>
              <a:rPr lang="en-US" altLang="zh-CN" b="0" dirty="0" smtClean="0"/>
              <a:t>5-59(a)</a:t>
            </a:r>
            <a:r>
              <a:rPr lang="zh-CN" altLang="zh-CN" b="0" dirty="0" smtClean="0"/>
              <a:t>的</a:t>
            </a:r>
            <a:r>
              <a:rPr lang="zh-CN" altLang="zh-CN" b="0" dirty="0"/>
              <a:t>一般树转换为二叉树的过程。</a:t>
            </a:r>
            <a:endParaRPr lang="zh-CN" altLang="en-US" b="0" dirty="0"/>
          </a:p>
        </p:txBody>
      </p:sp>
      <p:pic>
        <p:nvPicPr>
          <p:cNvPr id="593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9592" y="2204864"/>
            <a:ext cx="7586811" cy="35003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3213425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4011897"/>
          </a:xfrm>
        </p:spPr>
        <p:txBody>
          <a:bodyPr/>
          <a:lstStyle/>
          <a:p>
            <a:r>
              <a:rPr lang="en-US" altLang="zh-CN" dirty="0"/>
              <a:t>2</a:t>
            </a:r>
            <a:r>
              <a:rPr lang="zh-CN" altLang="zh-CN" dirty="0"/>
              <a:t>． </a:t>
            </a:r>
            <a:r>
              <a:rPr lang="zh-CN" altLang="zh-CN" dirty="0">
                <a:solidFill>
                  <a:srgbClr val="FF0000"/>
                </a:solidFill>
              </a:rPr>
              <a:t>森林转换为二叉树</a:t>
            </a:r>
          </a:p>
          <a:p>
            <a:r>
              <a:rPr lang="zh-CN" altLang="zh-CN" b="0" dirty="0"/>
              <a:t>转换方法如下：</a:t>
            </a:r>
          </a:p>
          <a:p>
            <a:r>
              <a:rPr lang="en-US" altLang="zh-CN" b="0" dirty="0"/>
              <a:t>	</a:t>
            </a:r>
            <a:r>
              <a:rPr lang="en-US" altLang="zh-CN" b="0" dirty="0" smtClean="0"/>
              <a:t>1)</a:t>
            </a:r>
            <a:r>
              <a:rPr lang="zh-CN" altLang="zh-CN" b="0" dirty="0" smtClean="0"/>
              <a:t>将</a:t>
            </a:r>
            <a:r>
              <a:rPr lang="zh-CN" altLang="zh-CN" b="0" dirty="0"/>
              <a:t>森林中的每棵树转换为二叉树；</a:t>
            </a:r>
          </a:p>
          <a:p>
            <a:r>
              <a:rPr lang="en-US" altLang="zh-CN" b="0" dirty="0"/>
              <a:t>	</a:t>
            </a:r>
            <a:r>
              <a:rPr lang="en-US" altLang="zh-CN" b="0" dirty="0" smtClean="0"/>
              <a:t>2)</a:t>
            </a:r>
            <a:r>
              <a:rPr lang="zh-CN" altLang="zh-CN" b="0" dirty="0" smtClean="0"/>
              <a:t>从</a:t>
            </a:r>
            <a:r>
              <a:rPr lang="zh-CN" altLang="zh-CN" b="0" dirty="0"/>
              <a:t>第一棵二叉树开始，依次将森林中的后一棵二叉树的根结点作为前一棵二叉树根结点的右孩子连接在一起；</a:t>
            </a:r>
          </a:p>
          <a:p>
            <a:r>
              <a:rPr lang="en-US" altLang="zh-CN" b="0" dirty="0"/>
              <a:t>	</a:t>
            </a:r>
            <a:r>
              <a:rPr lang="en-US" altLang="zh-CN" b="0" dirty="0" smtClean="0"/>
              <a:t>3)</a:t>
            </a:r>
            <a:r>
              <a:rPr lang="zh-CN" altLang="zh-CN" b="0" dirty="0" smtClean="0"/>
              <a:t>以</a:t>
            </a:r>
            <a:r>
              <a:rPr lang="zh-CN" altLang="zh-CN" b="0" dirty="0"/>
              <a:t>第一棵二叉树的树根为轴心，对结点进行旋转处理即可得到相应的二叉树。</a:t>
            </a:r>
          </a:p>
          <a:p>
            <a:endParaRPr lang="zh-CN" altLang="en-US" dirty="0"/>
          </a:p>
        </p:txBody>
      </p:sp>
    </p:spTree>
    <p:extLst>
      <p:ext uri="{BB962C8B-B14F-4D97-AF65-F5344CB8AC3E}">
        <p14:creationId xmlns:p14="http://schemas.microsoft.com/office/powerpoint/2010/main" xmlns="" val="160508918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3579849"/>
          </a:xfrm>
        </p:spPr>
        <p:txBody>
          <a:bodyPr/>
          <a:lstStyle/>
          <a:p>
            <a:r>
              <a:rPr lang="zh-CN" altLang="zh-CN" b="0" dirty="0"/>
              <a:t>如图</a:t>
            </a:r>
            <a:r>
              <a:rPr lang="en-US" altLang="zh-CN" b="0" dirty="0"/>
              <a:t>5-60</a:t>
            </a:r>
            <a:r>
              <a:rPr lang="zh-CN" altLang="zh-CN" b="0" dirty="0"/>
              <a:t>所示为将图</a:t>
            </a:r>
            <a:r>
              <a:rPr lang="en-US" altLang="zh-CN" b="0" dirty="0" smtClean="0"/>
              <a:t>5-60(a)</a:t>
            </a:r>
            <a:r>
              <a:rPr lang="zh-CN" altLang="zh-CN" b="0" dirty="0" smtClean="0"/>
              <a:t>的</a:t>
            </a:r>
            <a:r>
              <a:rPr lang="zh-CN" altLang="zh-CN" b="0" dirty="0"/>
              <a:t>森林转换为二叉树的过程。</a:t>
            </a:r>
            <a:endParaRPr lang="zh-CN" altLang="en-US" b="0" dirty="0"/>
          </a:p>
        </p:txBody>
      </p:sp>
      <p:pic>
        <p:nvPicPr>
          <p:cNvPr id="3379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09675" y="1857375"/>
            <a:ext cx="6724650" cy="3143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4059368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24744"/>
            <a:ext cx="7520940" cy="4752528"/>
          </a:xfrm>
        </p:spPr>
        <p:txBody>
          <a:bodyPr>
            <a:normAutofit fontScale="92500"/>
          </a:bodyPr>
          <a:lstStyle/>
          <a:p>
            <a:r>
              <a:rPr lang="en-US" altLang="zh-CN" dirty="0"/>
              <a:t>3. </a:t>
            </a:r>
            <a:r>
              <a:rPr lang="zh-CN" altLang="zh-CN" dirty="0">
                <a:solidFill>
                  <a:srgbClr val="FF0000"/>
                </a:solidFill>
              </a:rPr>
              <a:t>二叉树转换为树或森林</a:t>
            </a:r>
          </a:p>
          <a:p>
            <a:r>
              <a:rPr lang="zh-CN" altLang="zh-CN" b="0" dirty="0"/>
              <a:t>转换步骤如下：</a:t>
            </a:r>
          </a:p>
          <a:p>
            <a:r>
              <a:rPr lang="en-US" altLang="zh-CN" b="0" dirty="0"/>
              <a:t>	</a:t>
            </a:r>
            <a:r>
              <a:rPr lang="en-US" altLang="zh-CN" b="0" dirty="0" smtClean="0"/>
              <a:t>(1) </a:t>
            </a:r>
            <a:r>
              <a:rPr lang="zh-CN" altLang="zh-CN" b="0" dirty="0"/>
              <a:t>若二叉树的树根结点存在右子树，先将其与右子树的连线删除，得到分离的二叉树；</a:t>
            </a:r>
          </a:p>
          <a:p>
            <a:r>
              <a:rPr lang="en-US" altLang="zh-CN" b="0" dirty="0"/>
              <a:t>	</a:t>
            </a:r>
            <a:r>
              <a:rPr lang="en-US" altLang="zh-CN" b="0" dirty="0" smtClean="0"/>
              <a:t>(2) </a:t>
            </a:r>
            <a:r>
              <a:rPr lang="zh-CN" altLang="zh-CN" b="0" dirty="0"/>
              <a:t>将分离后的二叉树按照以下步骤转换为树：若某结点的左孩子存在，将左孩子的右孩子，右孩子的右孩子</a:t>
            </a:r>
            <a:r>
              <a:rPr lang="en-US" altLang="zh-CN" b="0" dirty="0"/>
              <a:t>……</a:t>
            </a:r>
            <a:r>
              <a:rPr lang="zh-CN" altLang="zh-CN" b="0" dirty="0"/>
              <a:t>都作为该结点的孩子结点用线连接起来，然后删除掉原二叉树中所有结点与其右孩子的连线即可；</a:t>
            </a:r>
          </a:p>
          <a:p>
            <a:r>
              <a:rPr lang="en-US" altLang="zh-CN" b="0" dirty="0"/>
              <a:t>	</a:t>
            </a:r>
            <a:r>
              <a:rPr lang="en-US" altLang="zh-CN" b="0" dirty="0" smtClean="0"/>
              <a:t>(3) </a:t>
            </a:r>
            <a:r>
              <a:rPr lang="zh-CN" altLang="zh-CN" b="0" dirty="0" smtClean="0"/>
              <a:t>整理</a:t>
            </a:r>
            <a:r>
              <a:rPr lang="en-US" altLang="zh-CN" b="0" dirty="0" smtClean="0"/>
              <a:t>(2)</a:t>
            </a:r>
            <a:r>
              <a:rPr lang="zh-CN" altLang="zh-CN" b="0" dirty="0" smtClean="0"/>
              <a:t>得到</a:t>
            </a:r>
            <a:r>
              <a:rPr lang="zh-CN" altLang="zh-CN" b="0" dirty="0"/>
              <a:t>的树即可得到二叉树转换后的树或森林。</a:t>
            </a:r>
          </a:p>
          <a:p>
            <a:endParaRPr lang="zh-CN" altLang="en-US" dirty="0"/>
          </a:p>
        </p:txBody>
      </p:sp>
    </p:spTree>
    <p:extLst>
      <p:ext uri="{BB962C8B-B14F-4D97-AF65-F5344CB8AC3E}">
        <p14:creationId xmlns:p14="http://schemas.microsoft.com/office/powerpoint/2010/main" xmlns="" val="2948122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7520940" cy="3579849"/>
          </a:xfrm>
        </p:spPr>
        <p:txBody>
          <a:bodyPr>
            <a:normAutofit fontScale="92500"/>
          </a:bodyPr>
          <a:lstStyle/>
          <a:p>
            <a:pPr>
              <a:buFont typeface="Wingdings" panose="05000000000000000000" pitchFamily="2" charset="2"/>
              <a:buChar char="u"/>
            </a:pPr>
            <a:r>
              <a:rPr lang="zh-CN" altLang="zh-CN" dirty="0"/>
              <a:t>对于一般二叉树</a:t>
            </a:r>
            <a:r>
              <a:rPr lang="zh-CN" altLang="zh-CN" dirty="0" smtClean="0"/>
              <a:t>，</a:t>
            </a:r>
            <a:endParaRPr lang="en-US" altLang="zh-CN" dirty="0" smtClean="0"/>
          </a:p>
          <a:p>
            <a:pPr lvl="2">
              <a:spcBef>
                <a:spcPts val="600"/>
              </a:spcBef>
              <a:buFont typeface="Arial" pitchFamily="34" charset="0"/>
              <a:buChar char="•"/>
            </a:pPr>
            <a:r>
              <a:rPr lang="zh-CN" altLang="zh-CN" b="0" dirty="0" smtClean="0">
                <a:solidFill>
                  <a:srgbClr val="FF0000"/>
                </a:solidFill>
              </a:rPr>
              <a:t>按照</a:t>
            </a:r>
            <a:r>
              <a:rPr lang="zh-CN" altLang="zh-CN" b="0" dirty="0">
                <a:solidFill>
                  <a:srgbClr val="FF0000"/>
                </a:solidFill>
              </a:rPr>
              <a:t>完全二叉树的形式存储树中的结点</a:t>
            </a:r>
            <a:r>
              <a:rPr lang="zh-CN" altLang="zh-CN" b="0" dirty="0"/>
              <a:t>，即通过添加一些不存在的</a:t>
            </a:r>
            <a:r>
              <a:rPr lang="en-US" altLang="zh-CN" b="0" dirty="0"/>
              <a:t>“</a:t>
            </a:r>
            <a:r>
              <a:rPr lang="zh-CN" altLang="zh-CN" b="0" dirty="0"/>
              <a:t>空结点</a:t>
            </a:r>
            <a:r>
              <a:rPr lang="en-US" altLang="zh-CN" b="0" dirty="0"/>
              <a:t>”</a:t>
            </a:r>
            <a:r>
              <a:rPr lang="zh-CN" altLang="zh-CN" b="0" dirty="0"/>
              <a:t>，使之成为一棵完全二叉树</a:t>
            </a:r>
            <a:r>
              <a:rPr lang="zh-CN" altLang="zh-CN" b="0" dirty="0" smtClean="0"/>
              <a:t>。</a:t>
            </a:r>
            <a:endParaRPr lang="en-US" altLang="zh-CN" b="0" dirty="0" smtClean="0"/>
          </a:p>
          <a:p>
            <a:pPr lvl="2">
              <a:spcBef>
                <a:spcPts val="600"/>
              </a:spcBef>
              <a:buFont typeface="Arial" pitchFamily="34" charset="0"/>
              <a:buChar char="•"/>
            </a:pPr>
            <a:r>
              <a:rPr lang="zh-CN" altLang="zh-CN" b="0" dirty="0" smtClean="0"/>
              <a:t>将</a:t>
            </a:r>
            <a:r>
              <a:rPr lang="zh-CN" altLang="zh-CN" b="0" dirty="0"/>
              <a:t>二叉树的每一个结点与完全二叉树上的结点相对应，存储在一维数组的相应分量中</a:t>
            </a:r>
            <a:r>
              <a:rPr lang="zh-CN" altLang="zh-CN" b="0" dirty="0" smtClean="0"/>
              <a:t>。</a:t>
            </a:r>
            <a:endParaRPr lang="en-US" altLang="zh-CN" b="0" dirty="0" smtClean="0"/>
          </a:p>
          <a:p>
            <a:pPr lvl="2">
              <a:spcBef>
                <a:spcPts val="600"/>
              </a:spcBef>
              <a:buFont typeface="Arial" pitchFamily="34" charset="0"/>
              <a:buChar char="•"/>
            </a:pPr>
            <a:r>
              <a:rPr lang="zh-CN" altLang="zh-CN" b="0" dirty="0" smtClean="0"/>
              <a:t>如</a:t>
            </a:r>
            <a:r>
              <a:rPr lang="zh-CN" altLang="zh-CN" b="0" dirty="0"/>
              <a:t>图</a:t>
            </a:r>
            <a:r>
              <a:rPr lang="en-US" altLang="zh-CN" b="0" dirty="0" smtClean="0"/>
              <a:t>5-7(b)</a:t>
            </a:r>
            <a:r>
              <a:rPr lang="zh-CN" altLang="zh-CN" b="0" dirty="0" smtClean="0"/>
              <a:t>为</a:t>
            </a:r>
            <a:r>
              <a:rPr lang="zh-CN" altLang="zh-CN" b="0" dirty="0"/>
              <a:t>图</a:t>
            </a:r>
            <a:r>
              <a:rPr lang="en-US" altLang="zh-CN" b="0" dirty="0" smtClean="0"/>
              <a:t>5-7(a)</a:t>
            </a:r>
            <a:r>
              <a:rPr lang="zh-CN" altLang="zh-CN" b="0" dirty="0" smtClean="0"/>
              <a:t>的</a:t>
            </a:r>
            <a:r>
              <a:rPr lang="zh-CN" altLang="zh-CN" b="0" dirty="0"/>
              <a:t>一般二叉树</a:t>
            </a:r>
            <a:r>
              <a:rPr lang="en-US" altLang="zh-CN" b="0" dirty="0"/>
              <a:t>T</a:t>
            </a:r>
            <a:r>
              <a:rPr lang="en-US" altLang="zh-CN" b="0" baseline="-25000" dirty="0"/>
              <a:t>2</a:t>
            </a:r>
            <a:r>
              <a:rPr lang="zh-CN" altLang="zh-CN" b="0" dirty="0"/>
              <a:t>改造后的完全二叉树，图</a:t>
            </a:r>
            <a:r>
              <a:rPr lang="en-US" altLang="zh-CN" b="0" dirty="0" smtClean="0"/>
              <a:t>5-7(c)</a:t>
            </a:r>
            <a:r>
              <a:rPr lang="zh-CN" altLang="zh-CN" b="0" dirty="0" smtClean="0"/>
              <a:t>为</a:t>
            </a:r>
            <a:r>
              <a:rPr lang="zh-CN" altLang="zh-CN" b="0" dirty="0"/>
              <a:t>改造后的二叉树的顺序存储结构，图中以</a:t>
            </a:r>
            <a:r>
              <a:rPr lang="en-US" altLang="zh-CN" b="0" dirty="0"/>
              <a:t>"Φ"</a:t>
            </a:r>
            <a:r>
              <a:rPr lang="zh-CN" altLang="zh-CN" b="0" dirty="0"/>
              <a:t>表示不存在此结点。</a:t>
            </a:r>
          </a:p>
          <a:p>
            <a:endParaRPr lang="zh-CN" altLang="en-US" dirty="0"/>
          </a:p>
        </p:txBody>
      </p:sp>
    </p:spTree>
    <p:extLst>
      <p:ext uri="{BB962C8B-B14F-4D97-AF65-F5344CB8AC3E}">
        <p14:creationId xmlns:p14="http://schemas.microsoft.com/office/powerpoint/2010/main" xmlns="" val="74024276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3579849"/>
          </a:xfrm>
        </p:spPr>
        <p:txBody>
          <a:bodyPr/>
          <a:lstStyle/>
          <a:p>
            <a:r>
              <a:rPr lang="zh-CN" altLang="zh-CN" dirty="0"/>
              <a:t>如图</a:t>
            </a:r>
            <a:r>
              <a:rPr lang="en-US" altLang="zh-CN" dirty="0"/>
              <a:t>5-61</a:t>
            </a:r>
            <a:r>
              <a:rPr lang="zh-CN" altLang="zh-CN" dirty="0"/>
              <a:t>为二叉树转换为森林的过程。</a:t>
            </a:r>
            <a:endParaRPr lang="zh-CN" altLang="en-US" dirty="0"/>
          </a:p>
        </p:txBody>
      </p:sp>
      <p:pic>
        <p:nvPicPr>
          <p:cNvPr id="3389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3388" y="1739999"/>
            <a:ext cx="8277225" cy="370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181865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5.8.3 </a:t>
            </a:r>
            <a:r>
              <a:rPr lang="zh-CN" altLang="zh-CN" b="1" dirty="0" smtClean="0"/>
              <a:t>树</a:t>
            </a:r>
            <a:r>
              <a:rPr lang="zh-CN" altLang="zh-CN" b="1" dirty="0"/>
              <a:t>与森林的</a:t>
            </a:r>
            <a:r>
              <a:rPr lang="zh-CN" altLang="zh-CN" b="1" dirty="0" smtClean="0"/>
              <a:t>遍历</a:t>
            </a:r>
            <a:endParaRPr lang="zh-CN" altLang="en-US" dirty="0"/>
          </a:p>
        </p:txBody>
      </p:sp>
      <p:sp>
        <p:nvSpPr>
          <p:cNvPr id="3" name="内容占位符 2"/>
          <p:cNvSpPr>
            <a:spLocks noGrp="1"/>
          </p:cNvSpPr>
          <p:nvPr>
            <p:ph idx="1"/>
          </p:nvPr>
        </p:nvSpPr>
        <p:spPr/>
        <p:txBody>
          <a:bodyPr/>
          <a:lstStyle/>
          <a:p>
            <a:r>
              <a:rPr lang="en-US" altLang="zh-CN" b="0" dirty="0" smtClean="0"/>
              <a:t>	</a:t>
            </a:r>
            <a:r>
              <a:rPr lang="zh-CN" altLang="zh-CN" b="0" dirty="0" smtClean="0">
                <a:solidFill>
                  <a:srgbClr val="FF0000"/>
                </a:solidFill>
              </a:rPr>
              <a:t>树</a:t>
            </a:r>
            <a:r>
              <a:rPr lang="zh-CN" altLang="zh-CN" b="0" dirty="0">
                <a:solidFill>
                  <a:srgbClr val="FF0000"/>
                </a:solidFill>
              </a:rPr>
              <a:t>有两种遍历方法：先根遍历和后根遍历</a:t>
            </a:r>
            <a:r>
              <a:rPr lang="zh-CN" altLang="zh-CN" b="0" dirty="0"/>
              <a:t>。设树</a:t>
            </a:r>
            <a:r>
              <a:rPr lang="en-US" altLang="zh-CN" b="0" dirty="0"/>
              <a:t>T</a:t>
            </a:r>
            <a:r>
              <a:rPr lang="zh-CN" altLang="zh-CN" b="0" dirty="0"/>
              <a:t>如图</a:t>
            </a:r>
            <a:r>
              <a:rPr lang="en-US" altLang="zh-CN" b="0" dirty="0"/>
              <a:t>5-62</a:t>
            </a:r>
            <a:r>
              <a:rPr lang="zh-CN" altLang="zh-CN" b="0" dirty="0"/>
              <a:t>所示，结点</a:t>
            </a:r>
            <a:r>
              <a:rPr lang="en-US" altLang="zh-CN" b="0" dirty="0"/>
              <a:t>R</a:t>
            </a:r>
            <a:r>
              <a:rPr lang="zh-CN" altLang="zh-CN" b="0" dirty="0"/>
              <a:t>是根，根的子树从左到右依次为</a:t>
            </a:r>
            <a:r>
              <a:rPr lang="en-US" altLang="zh-CN" b="0" dirty="0"/>
              <a:t>T</a:t>
            </a:r>
            <a:r>
              <a:rPr lang="en-US" altLang="zh-CN" b="0" baseline="-25000" dirty="0"/>
              <a:t>1</a:t>
            </a:r>
            <a:r>
              <a:rPr lang="en-US" altLang="zh-CN" b="0" dirty="0"/>
              <a:t>, T</a:t>
            </a:r>
            <a:r>
              <a:rPr lang="en-US" altLang="zh-CN" b="0" baseline="-25000" dirty="0"/>
              <a:t>2</a:t>
            </a:r>
            <a:r>
              <a:rPr lang="en-US" altLang="zh-CN" b="0" dirty="0"/>
              <a:t>, …, </a:t>
            </a:r>
            <a:r>
              <a:rPr lang="en-US" altLang="zh-CN" b="0" dirty="0" err="1"/>
              <a:t>T</a:t>
            </a:r>
            <a:r>
              <a:rPr lang="en-US" altLang="zh-CN" b="0" baseline="-25000" dirty="0" err="1"/>
              <a:t>k</a:t>
            </a:r>
            <a:r>
              <a:rPr lang="zh-CN" altLang="zh-CN" b="0" dirty="0"/>
              <a:t>。树的两种遍历方法的定义如下：</a:t>
            </a:r>
            <a:endParaRPr lang="zh-CN" altLang="en-US" b="0" dirty="0"/>
          </a:p>
        </p:txBody>
      </p:sp>
      <p:pic>
        <p:nvPicPr>
          <p:cNvPr id="624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24137" y="3429000"/>
            <a:ext cx="3895725" cy="2628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图片 4"/>
          <p:cNvPicPr/>
          <p:nvPr/>
        </p:nvPicPr>
        <p:blipFill>
          <a:blip r:embed="rId3" cstate="print">
            <a:extLst>
              <a:ext uri="{28A0092B-C50C-407E-A947-70E740481C1C}">
                <a14:useLocalDpi xmlns:a14="http://schemas.microsoft.com/office/drawing/2010/main" xmlns="" val="0"/>
              </a:ext>
            </a:extLst>
          </a:blip>
          <a:stretch>
            <a:fillRect/>
          </a:stretch>
        </p:blipFill>
        <p:spPr>
          <a:xfrm>
            <a:off x="8001024" y="357166"/>
            <a:ext cx="521277" cy="522515"/>
          </a:xfrm>
          <a:prstGeom prst="rect">
            <a:avLst/>
          </a:prstGeom>
        </p:spPr>
      </p:pic>
    </p:spTree>
    <p:extLst>
      <p:ext uri="{BB962C8B-B14F-4D97-AF65-F5344CB8AC3E}">
        <p14:creationId xmlns:p14="http://schemas.microsoft.com/office/powerpoint/2010/main" xmlns="" val="91666082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7776864" cy="4608512"/>
          </a:xfrm>
        </p:spPr>
        <p:txBody>
          <a:bodyPr>
            <a:normAutofit/>
          </a:bodyPr>
          <a:lstStyle/>
          <a:p>
            <a:r>
              <a:rPr lang="en-US" altLang="zh-CN" b="0" dirty="0" smtClean="0"/>
              <a:t>(1) </a:t>
            </a:r>
            <a:r>
              <a:rPr lang="zh-CN" altLang="zh-CN" b="0" dirty="0">
                <a:solidFill>
                  <a:srgbClr val="FF0000"/>
                </a:solidFill>
              </a:rPr>
              <a:t>先</a:t>
            </a:r>
            <a:r>
              <a:rPr lang="zh-CN" altLang="zh-CN" b="0" dirty="0" smtClean="0">
                <a:solidFill>
                  <a:srgbClr val="FF0000"/>
                </a:solidFill>
              </a:rPr>
              <a:t>根</a:t>
            </a:r>
            <a:r>
              <a:rPr lang="en-US" altLang="zh-CN" b="0" dirty="0" smtClean="0">
                <a:solidFill>
                  <a:srgbClr val="FF0000"/>
                </a:solidFill>
              </a:rPr>
              <a:t>(</a:t>
            </a:r>
            <a:r>
              <a:rPr lang="zh-CN" altLang="zh-CN" b="0" dirty="0" smtClean="0">
                <a:solidFill>
                  <a:srgbClr val="FF0000"/>
                </a:solidFill>
              </a:rPr>
              <a:t>序</a:t>
            </a:r>
            <a:r>
              <a:rPr lang="en-US" altLang="zh-CN" b="0" dirty="0" smtClean="0">
                <a:solidFill>
                  <a:srgbClr val="FF0000"/>
                </a:solidFill>
              </a:rPr>
              <a:t>)</a:t>
            </a:r>
            <a:r>
              <a:rPr lang="zh-CN" altLang="zh-CN" b="0" dirty="0" smtClean="0">
                <a:solidFill>
                  <a:srgbClr val="FF0000"/>
                </a:solidFill>
              </a:rPr>
              <a:t>遍历</a:t>
            </a:r>
            <a:r>
              <a:rPr lang="zh-CN" altLang="zh-CN" b="0" dirty="0">
                <a:solidFill>
                  <a:srgbClr val="FF0000"/>
                </a:solidFill>
              </a:rPr>
              <a:t>树</a:t>
            </a:r>
          </a:p>
          <a:p>
            <a:r>
              <a:rPr lang="en-US" altLang="zh-CN" b="0" dirty="0"/>
              <a:t>		</a:t>
            </a:r>
            <a:r>
              <a:rPr lang="zh-CN" altLang="zh-CN" b="0" dirty="0"/>
              <a:t>若树</a:t>
            </a:r>
            <a:r>
              <a:rPr lang="en-US" altLang="zh-CN" b="0" dirty="0"/>
              <a:t>T</a:t>
            </a:r>
            <a:r>
              <a:rPr lang="zh-CN" altLang="zh-CN" b="0" dirty="0"/>
              <a:t>非空，则：</a:t>
            </a:r>
          </a:p>
          <a:p>
            <a:r>
              <a:rPr lang="en-US" altLang="zh-CN" b="0" dirty="0"/>
              <a:t>		</a:t>
            </a:r>
            <a:r>
              <a:rPr lang="zh-CN" altLang="zh-CN" b="0" dirty="0"/>
              <a:t>①访问根结点</a:t>
            </a:r>
            <a:r>
              <a:rPr lang="en-US" altLang="zh-CN" b="0" dirty="0"/>
              <a:t>R</a:t>
            </a:r>
            <a:r>
              <a:rPr lang="zh-CN" altLang="zh-CN" b="0" dirty="0"/>
              <a:t>；</a:t>
            </a:r>
          </a:p>
          <a:p>
            <a:r>
              <a:rPr lang="zh-CN" altLang="zh-CN" b="0" dirty="0"/>
              <a:t>　</a:t>
            </a:r>
            <a:r>
              <a:rPr lang="en-US" altLang="zh-CN" b="0" dirty="0"/>
              <a:t>		</a:t>
            </a:r>
            <a:r>
              <a:rPr lang="zh-CN" altLang="zh-CN" b="0" dirty="0"/>
              <a:t>②依次先根遍历根</a:t>
            </a:r>
            <a:r>
              <a:rPr lang="en-US" altLang="zh-CN" b="0" dirty="0"/>
              <a:t>R</a:t>
            </a:r>
            <a:r>
              <a:rPr lang="zh-CN" altLang="zh-CN" b="0" dirty="0"/>
              <a:t>的各子树</a:t>
            </a:r>
            <a:r>
              <a:rPr lang="en-US" altLang="zh-CN" b="0" dirty="0"/>
              <a:t>T</a:t>
            </a:r>
            <a:r>
              <a:rPr lang="en-US" altLang="zh-CN" b="0" baseline="-25000" dirty="0"/>
              <a:t>1</a:t>
            </a:r>
            <a:r>
              <a:rPr lang="en-US" altLang="zh-CN" b="0" dirty="0"/>
              <a:t>, T</a:t>
            </a:r>
            <a:r>
              <a:rPr lang="en-US" altLang="zh-CN" b="0" baseline="-25000" dirty="0"/>
              <a:t>2</a:t>
            </a:r>
            <a:r>
              <a:rPr lang="en-US" altLang="zh-CN" b="0" dirty="0"/>
              <a:t>, …, </a:t>
            </a:r>
            <a:r>
              <a:rPr lang="en-US" altLang="zh-CN" b="0" dirty="0" err="1"/>
              <a:t>T</a:t>
            </a:r>
            <a:r>
              <a:rPr lang="en-US" altLang="zh-CN" b="0" baseline="-25000" dirty="0" err="1"/>
              <a:t>k</a:t>
            </a:r>
            <a:r>
              <a:rPr lang="zh-CN" altLang="zh-CN" b="0" dirty="0"/>
              <a:t>。</a:t>
            </a:r>
          </a:p>
          <a:p>
            <a:r>
              <a:rPr lang="en-US" altLang="zh-CN" b="0" dirty="0" smtClean="0"/>
              <a:t>(2</a:t>
            </a:r>
            <a:r>
              <a:rPr lang="en-US" altLang="zh-CN" b="0" dirty="0" smtClean="0">
                <a:solidFill>
                  <a:srgbClr val="FF0000"/>
                </a:solidFill>
              </a:rPr>
              <a:t>) </a:t>
            </a:r>
            <a:r>
              <a:rPr lang="zh-CN" altLang="zh-CN" b="0" dirty="0" smtClean="0">
                <a:solidFill>
                  <a:srgbClr val="FF0000"/>
                </a:solidFill>
              </a:rPr>
              <a:t>后根</a:t>
            </a:r>
            <a:r>
              <a:rPr lang="en-US" altLang="zh-CN" b="0" dirty="0" smtClean="0">
                <a:solidFill>
                  <a:srgbClr val="FF0000"/>
                </a:solidFill>
              </a:rPr>
              <a:t>(</a:t>
            </a:r>
            <a:r>
              <a:rPr lang="zh-CN" altLang="zh-CN" b="0" dirty="0" smtClean="0">
                <a:solidFill>
                  <a:srgbClr val="FF0000"/>
                </a:solidFill>
              </a:rPr>
              <a:t>序</a:t>
            </a:r>
            <a:r>
              <a:rPr lang="en-US" altLang="zh-CN" b="0" dirty="0" smtClean="0">
                <a:solidFill>
                  <a:srgbClr val="FF0000"/>
                </a:solidFill>
              </a:rPr>
              <a:t>)</a:t>
            </a:r>
            <a:r>
              <a:rPr lang="zh-CN" altLang="zh-CN" b="0" dirty="0" smtClean="0">
                <a:solidFill>
                  <a:srgbClr val="FF0000"/>
                </a:solidFill>
              </a:rPr>
              <a:t>遍历</a:t>
            </a:r>
            <a:r>
              <a:rPr lang="zh-CN" altLang="zh-CN" b="0" dirty="0">
                <a:solidFill>
                  <a:srgbClr val="FF0000"/>
                </a:solidFill>
              </a:rPr>
              <a:t>树</a:t>
            </a:r>
          </a:p>
          <a:p>
            <a:r>
              <a:rPr lang="en-US" altLang="zh-CN" b="0" dirty="0"/>
              <a:t>		</a:t>
            </a:r>
            <a:r>
              <a:rPr lang="zh-CN" altLang="zh-CN" b="0" dirty="0"/>
              <a:t>若树</a:t>
            </a:r>
            <a:r>
              <a:rPr lang="en-US" altLang="zh-CN" b="0" dirty="0"/>
              <a:t>T</a:t>
            </a:r>
            <a:r>
              <a:rPr lang="zh-CN" altLang="zh-CN" b="0" dirty="0"/>
              <a:t>非空，则：</a:t>
            </a:r>
          </a:p>
          <a:p>
            <a:r>
              <a:rPr lang="zh-CN" altLang="zh-CN" b="0" dirty="0"/>
              <a:t>　</a:t>
            </a:r>
            <a:r>
              <a:rPr lang="en-US" altLang="zh-CN" b="0" dirty="0"/>
              <a:t>		</a:t>
            </a:r>
            <a:r>
              <a:rPr lang="zh-CN" altLang="zh-CN" b="0" dirty="0"/>
              <a:t>①依次后根遍历根</a:t>
            </a:r>
            <a:r>
              <a:rPr lang="en-US" altLang="zh-CN" b="0" dirty="0"/>
              <a:t>T</a:t>
            </a:r>
            <a:r>
              <a:rPr lang="zh-CN" altLang="zh-CN" b="0" dirty="0"/>
              <a:t>的各子树</a:t>
            </a:r>
            <a:r>
              <a:rPr lang="en-US" altLang="zh-CN" b="0" dirty="0"/>
              <a:t>T</a:t>
            </a:r>
            <a:r>
              <a:rPr lang="en-US" altLang="zh-CN" b="0" baseline="-25000" dirty="0"/>
              <a:t>1</a:t>
            </a:r>
            <a:r>
              <a:rPr lang="en-US" altLang="zh-CN" b="0" dirty="0"/>
              <a:t>, T</a:t>
            </a:r>
            <a:r>
              <a:rPr lang="en-US" altLang="zh-CN" b="0" baseline="-25000" dirty="0"/>
              <a:t>2</a:t>
            </a:r>
            <a:r>
              <a:rPr lang="en-US" altLang="zh-CN" b="0" dirty="0"/>
              <a:t>, …, </a:t>
            </a:r>
            <a:r>
              <a:rPr lang="en-US" altLang="zh-CN" b="0" dirty="0" err="1"/>
              <a:t>T</a:t>
            </a:r>
            <a:r>
              <a:rPr lang="en-US" altLang="zh-CN" b="0" baseline="-25000" dirty="0" err="1"/>
              <a:t>k</a:t>
            </a:r>
            <a:r>
              <a:rPr lang="zh-CN" altLang="zh-CN" b="0" dirty="0"/>
              <a:t>；</a:t>
            </a:r>
          </a:p>
          <a:p>
            <a:r>
              <a:rPr lang="zh-CN" altLang="zh-CN" b="0" dirty="0"/>
              <a:t>　</a:t>
            </a:r>
            <a:r>
              <a:rPr lang="en-US" altLang="zh-CN" b="0" dirty="0"/>
              <a:t>		</a:t>
            </a:r>
            <a:r>
              <a:rPr lang="zh-CN" altLang="zh-CN" b="0" dirty="0"/>
              <a:t>②访问根结点</a:t>
            </a:r>
            <a:r>
              <a:rPr lang="en-US" altLang="zh-CN" b="0" dirty="0"/>
              <a:t>R</a:t>
            </a:r>
            <a:r>
              <a:rPr lang="zh-CN" altLang="zh-CN" b="0" dirty="0"/>
              <a:t>。</a:t>
            </a:r>
          </a:p>
          <a:p>
            <a:endParaRPr lang="zh-CN" altLang="en-US" dirty="0"/>
          </a:p>
        </p:txBody>
      </p:sp>
    </p:spTree>
    <p:extLst>
      <p:ext uri="{BB962C8B-B14F-4D97-AF65-F5344CB8AC3E}">
        <p14:creationId xmlns:p14="http://schemas.microsoft.com/office/powerpoint/2010/main" xmlns="" val="203551762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5572" y="916149"/>
            <a:ext cx="7804899" cy="1792771"/>
          </a:xfrm>
        </p:spPr>
        <p:txBody>
          <a:bodyPr/>
          <a:lstStyle/>
          <a:p>
            <a:r>
              <a:rPr lang="zh-CN" altLang="zh-CN" b="0" dirty="0"/>
              <a:t>对图</a:t>
            </a:r>
            <a:r>
              <a:rPr lang="en-US" altLang="zh-CN" b="0" dirty="0" smtClean="0"/>
              <a:t>5-59(a)</a:t>
            </a:r>
            <a:r>
              <a:rPr lang="zh-CN" altLang="zh-CN" b="0" dirty="0" smtClean="0"/>
              <a:t>所</a:t>
            </a:r>
            <a:r>
              <a:rPr lang="zh-CN" altLang="zh-CN" b="0" dirty="0"/>
              <a:t>示的树进行先根遍历和后根遍历</a:t>
            </a:r>
            <a:r>
              <a:rPr lang="zh-CN" altLang="zh-CN" b="0" dirty="0" smtClean="0"/>
              <a:t>，</a:t>
            </a:r>
            <a:endParaRPr lang="en-US" altLang="zh-CN" b="0" dirty="0" smtClean="0"/>
          </a:p>
          <a:p>
            <a:r>
              <a:rPr lang="zh-CN" altLang="zh-CN" b="0" dirty="0" smtClean="0"/>
              <a:t>先</a:t>
            </a:r>
            <a:r>
              <a:rPr lang="zh-CN" altLang="zh-CN" b="0" dirty="0"/>
              <a:t>根遍历</a:t>
            </a:r>
            <a:r>
              <a:rPr lang="zh-CN" altLang="zh-CN" b="0" dirty="0" smtClean="0"/>
              <a:t>序列</a:t>
            </a:r>
            <a:r>
              <a:rPr lang="zh-CN" altLang="en-US" b="0" dirty="0" smtClean="0"/>
              <a:t>：</a:t>
            </a:r>
            <a:r>
              <a:rPr lang="en-US" altLang="zh-CN" b="0" dirty="0" smtClean="0"/>
              <a:t>ABEFGHICD</a:t>
            </a:r>
          </a:p>
          <a:p>
            <a:r>
              <a:rPr lang="zh-CN" altLang="zh-CN" b="0" dirty="0" smtClean="0"/>
              <a:t>后根</a:t>
            </a:r>
            <a:r>
              <a:rPr lang="zh-CN" altLang="zh-CN" b="0" dirty="0"/>
              <a:t>遍历</a:t>
            </a:r>
            <a:r>
              <a:rPr lang="zh-CN" altLang="zh-CN" b="0" dirty="0" smtClean="0"/>
              <a:t>序列：</a:t>
            </a:r>
            <a:r>
              <a:rPr lang="en-US" altLang="zh-CN" b="0" dirty="0" smtClean="0"/>
              <a:t>EGHIFBCDA</a:t>
            </a:r>
          </a:p>
          <a:p>
            <a:endParaRPr lang="zh-CN" altLang="en-US" dirty="0"/>
          </a:p>
        </p:txBody>
      </p:sp>
      <p:pic>
        <p:nvPicPr>
          <p:cNvPr id="634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99792" y="2564904"/>
            <a:ext cx="3312368" cy="36278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2211067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313028" cy="3579849"/>
          </a:xfrm>
        </p:spPr>
        <p:txBody>
          <a:bodyPr/>
          <a:lstStyle/>
          <a:p>
            <a:r>
              <a:rPr lang="zh-CN" altLang="zh-CN" b="0" dirty="0"/>
              <a:t>对图</a:t>
            </a:r>
            <a:r>
              <a:rPr lang="en-US" altLang="zh-CN" b="0" dirty="0" smtClean="0"/>
              <a:t>5-59(a)</a:t>
            </a:r>
            <a:r>
              <a:rPr lang="zh-CN" altLang="zh-CN" b="0" dirty="0" smtClean="0"/>
              <a:t>所</a:t>
            </a:r>
            <a:r>
              <a:rPr lang="zh-CN" altLang="zh-CN" b="0" dirty="0"/>
              <a:t>示的树转换后对应的二叉树如图</a:t>
            </a:r>
            <a:r>
              <a:rPr lang="en-US" altLang="zh-CN" b="0" dirty="0" smtClean="0"/>
              <a:t>5-59(c)</a:t>
            </a:r>
            <a:r>
              <a:rPr lang="zh-CN" altLang="zh-CN" b="0" dirty="0" smtClean="0"/>
              <a:t>进行</a:t>
            </a:r>
            <a:r>
              <a:rPr lang="zh-CN" altLang="en-US" b="0" dirty="0" smtClean="0"/>
              <a:t>，</a:t>
            </a:r>
            <a:endParaRPr lang="en-US" altLang="zh-CN" b="0" dirty="0" smtClean="0"/>
          </a:p>
          <a:p>
            <a:r>
              <a:rPr lang="zh-CN" altLang="zh-CN" b="0" dirty="0" smtClean="0"/>
              <a:t>先</a:t>
            </a:r>
            <a:r>
              <a:rPr lang="zh-CN" altLang="zh-CN" b="0" dirty="0"/>
              <a:t>序</a:t>
            </a:r>
            <a:r>
              <a:rPr lang="zh-CN" altLang="zh-CN" b="0" dirty="0" smtClean="0"/>
              <a:t>遍历</a:t>
            </a:r>
            <a:r>
              <a:rPr lang="zh-CN" altLang="en-US" b="0" dirty="0" smtClean="0"/>
              <a:t>：</a:t>
            </a:r>
            <a:r>
              <a:rPr lang="en-US" altLang="zh-CN" b="0" dirty="0" smtClean="0"/>
              <a:t>ABEFGHICD</a:t>
            </a:r>
          </a:p>
          <a:p>
            <a:r>
              <a:rPr lang="zh-CN" altLang="zh-CN" b="0" dirty="0" smtClean="0"/>
              <a:t>中</a:t>
            </a:r>
            <a:r>
              <a:rPr lang="zh-CN" altLang="zh-CN" b="0" dirty="0"/>
              <a:t>序</a:t>
            </a:r>
            <a:r>
              <a:rPr lang="zh-CN" altLang="zh-CN" b="0" dirty="0" smtClean="0"/>
              <a:t>遍历</a:t>
            </a:r>
            <a:r>
              <a:rPr lang="zh-CN" altLang="en-US" b="0" dirty="0" smtClean="0"/>
              <a:t>：</a:t>
            </a:r>
            <a:r>
              <a:rPr lang="en-US" altLang="zh-CN" b="0" dirty="0" smtClean="0"/>
              <a:t>EGHIFBCDA</a:t>
            </a:r>
          </a:p>
          <a:p>
            <a:r>
              <a:rPr lang="zh-CN" altLang="zh-CN" b="0" dirty="0" smtClean="0">
                <a:solidFill>
                  <a:schemeClr val="tx2">
                    <a:lumMod val="60000"/>
                    <a:lumOff val="40000"/>
                  </a:schemeClr>
                </a:solidFill>
              </a:rPr>
              <a:t>后序遍历</a:t>
            </a:r>
            <a:r>
              <a:rPr lang="zh-CN" altLang="en-US" b="0" dirty="0" smtClean="0">
                <a:solidFill>
                  <a:schemeClr val="tx2">
                    <a:lumMod val="60000"/>
                    <a:lumOff val="40000"/>
                  </a:schemeClr>
                </a:solidFill>
              </a:rPr>
              <a:t>：</a:t>
            </a:r>
            <a:r>
              <a:rPr lang="en-US" altLang="zh-CN" b="0" dirty="0" smtClean="0">
                <a:solidFill>
                  <a:schemeClr val="tx2">
                    <a:lumMod val="60000"/>
                    <a:lumOff val="40000"/>
                  </a:schemeClr>
                </a:solidFill>
              </a:rPr>
              <a:t>IHGFEDCBA</a:t>
            </a:r>
            <a:endParaRPr lang="zh-CN" altLang="zh-CN" b="0" dirty="0">
              <a:solidFill>
                <a:schemeClr val="tx2">
                  <a:lumMod val="60000"/>
                  <a:lumOff val="40000"/>
                </a:schemeClr>
              </a:solidFill>
            </a:endParaRPr>
          </a:p>
          <a:p>
            <a:endParaRPr lang="zh-CN" altLang="en-US" dirty="0"/>
          </a:p>
        </p:txBody>
      </p:sp>
      <p:pic>
        <p:nvPicPr>
          <p:cNvPr id="645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56176" y="1772816"/>
            <a:ext cx="2808312" cy="44708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179512" y="4964975"/>
            <a:ext cx="6336704" cy="1200329"/>
          </a:xfrm>
          <a:prstGeom prst="rect">
            <a:avLst/>
          </a:prstGeom>
          <a:ln w="12700">
            <a:solidFill>
              <a:schemeClr val="tx1"/>
            </a:solidFill>
          </a:ln>
        </p:spPr>
        <p:txBody>
          <a:bodyPr wrap="square">
            <a:spAutoFit/>
          </a:bodyPr>
          <a:lstStyle/>
          <a:p>
            <a:r>
              <a:rPr lang="zh-CN" altLang="zh-CN" sz="2400" dirty="0" smtClean="0">
                <a:latin typeface="Times New Roman" pitchFamily="18" charset="0"/>
                <a:ea typeface="楷体" pitchFamily="49" charset="-122"/>
                <a:cs typeface="Times New Roman" pitchFamily="18" charset="0"/>
              </a:rPr>
              <a:t>对图</a:t>
            </a:r>
            <a:r>
              <a:rPr lang="en-US" altLang="zh-CN" sz="2400" dirty="0" smtClean="0">
                <a:latin typeface="Times New Roman" pitchFamily="18" charset="0"/>
                <a:ea typeface="楷体" pitchFamily="49" charset="-122"/>
                <a:cs typeface="Times New Roman" pitchFamily="18" charset="0"/>
              </a:rPr>
              <a:t>5-59(a)</a:t>
            </a:r>
            <a:r>
              <a:rPr lang="zh-CN" altLang="zh-CN" sz="2400" dirty="0" smtClean="0">
                <a:latin typeface="Times New Roman" pitchFamily="18" charset="0"/>
                <a:ea typeface="楷体" pitchFamily="49" charset="-122"/>
                <a:cs typeface="Times New Roman" pitchFamily="18" charset="0"/>
              </a:rPr>
              <a:t>所示的树进行先根遍历和后根遍历</a:t>
            </a:r>
            <a:r>
              <a:rPr lang="zh-CN" altLang="en-US" sz="2400" dirty="0" smtClean="0">
                <a:latin typeface="Times New Roman" pitchFamily="18" charset="0"/>
                <a:ea typeface="楷体" pitchFamily="49" charset="-122"/>
                <a:cs typeface="Times New Roman" pitchFamily="18" charset="0"/>
              </a:rPr>
              <a:t>：</a:t>
            </a:r>
            <a:endParaRPr lang="en-US" altLang="zh-CN" sz="2400" dirty="0" smtClean="0">
              <a:latin typeface="Times New Roman" pitchFamily="18" charset="0"/>
              <a:ea typeface="楷体" pitchFamily="49" charset="-122"/>
              <a:cs typeface="Times New Roman" pitchFamily="18" charset="0"/>
            </a:endParaRPr>
          </a:p>
          <a:p>
            <a:r>
              <a:rPr lang="zh-CN" altLang="zh-CN" sz="2400" dirty="0" smtClean="0">
                <a:latin typeface="Times New Roman" pitchFamily="18" charset="0"/>
                <a:ea typeface="楷体" pitchFamily="49" charset="-122"/>
                <a:cs typeface="Times New Roman" pitchFamily="18" charset="0"/>
              </a:rPr>
              <a:t>先根遍历序列</a:t>
            </a:r>
            <a:r>
              <a:rPr lang="zh-CN" altLang="en-US" sz="2400" dirty="0" smtClean="0">
                <a:latin typeface="Times New Roman" pitchFamily="18" charset="0"/>
                <a:ea typeface="楷体" pitchFamily="49" charset="-122"/>
                <a:cs typeface="Times New Roman" pitchFamily="18" charset="0"/>
              </a:rPr>
              <a:t>：</a:t>
            </a:r>
            <a:r>
              <a:rPr lang="en-US" altLang="zh-CN" sz="2400" dirty="0" smtClean="0">
                <a:latin typeface="Times New Roman" pitchFamily="18" charset="0"/>
                <a:ea typeface="楷体" pitchFamily="49" charset="-122"/>
                <a:cs typeface="Times New Roman" pitchFamily="18" charset="0"/>
              </a:rPr>
              <a:t>ABEFGHICD</a:t>
            </a:r>
          </a:p>
          <a:p>
            <a:r>
              <a:rPr lang="zh-CN" altLang="zh-CN" sz="2400" dirty="0" smtClean="0">
                <a:latin typeface="Times New Roman" pitchFamily="18" charset="0"/>
                <a:ea typeface="楷体" pitchFamily="49" charset="-122"/>
                <a:cs typeface="Times New Roman" pitchFamily="18" charset="0"/>
              </a:rPr>
              <a:t>后根遍历序列：</a:t>
            </a:r>
            <a:r>
              <a:rPr lang="en-US" altLang="zh-CN" sz="2400" dirty="0" smtClean="0">
                <a:latin typeface="Times New Roman" pitchFamily="18" charset="0"/>
                <a:ea typeface="楷体" pitchFamily="49" charset="-122"/>
                <a:cs typeface="Times New Roman" pitchFamily="18" charset="0"/>
              </a:rPr>
              <a:t>EGHIFBCDA</a:t>
            </a:r>
          </a:p>
        </p:txBody>
      </p:sp>
    </p:spTree>
    <p:extLst>
      <p:ext uri="{BB962C8B-B14F-4D97-AF65-F5344CB8AC3E}">
        <p14:creationId xmlns:p14="http://schemas.microsoft.com/office/powerpoint/2010/main" xmlns="" val="107934770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400600"/>
          </a:xfrm>
        </p:spPr>
        <p:txBody>
          <a:bodyPr>
            <a:normAutofit fontScale="92500"/>
          </a:bodyPr>
          <a:lstStyle/>
          <a:p>
            <a:r>
              <a:rPr lang="zh-CN" altLang="zh-CN" b="0" dirty="0">
                <a:solidFill>
                  <a:srgbClr val="FF0000"/>
                </a:solidFill>
              </a:rPr>
              <a:t>森林的遍历定义如下</a:t>
            </a:r>
            <a:r>
              <a:rPr lang="zh-CN" altLang="zh-CN" b="0" dirty="0"/>
              <a:t>：</a:t>
            </a:r>
          </a:p>
          <a:p>
            <a:r>
              <a:rPr lang="en-US" altLang="zh-CN" b="0" dirty="0"/>
              <a:t>	</a:t>
            </a:r>
            <a:r>
              <a:rPr lang="en-US" altLang="zh-CN" b="0" dirty="0" smtClean="0"/>
              <a:t>(1) </a:t>
            </a:r>
            <a:r>
              <a:rPr lang="zh-CN" altLang="zh-CN" b="0" dirty="0">
                <a:solidFill>
                  <a:srgbClr val="FF0000"/>
                </a:solidFill>
              </a:rPr>
              <a:t>先</a:t>
            </a:r>
            <a:r>
              <a:rPr lang="zh-CN" altLang="zh-CN" b="0" dirty="0" smtClean="0">
                <a:solidFill>
                  <a:srgbClr val="FF0000"/>
                </a:solidFill>
              </a:rPr>
              <a:t>根</a:t>
            </a:r>
            <a:r>
              <a:rPr lang="en-US" altLang="zh-CN" b="0" dirty="0" smtClean="0">
                <a:solidFill>
                  <a:srgbClr val="FF0000"/>
                </a:solidFill>
              </a:rPr>
              <a:t>(</a:t>
            </a:r>
            <a:r>
              <a:rPr lang="zh-CN" altLang="zh-CN" b="0" dirty="0" smtClean="0">
                <a:solidFill>
                  <a:srgbClr val="FF0000"/>
                </a:solidFill>
              </a:rPr>
              <a:t>序</a:t>
            </a:r>
            <a:r>
              <a:rPr lang="en-US" altLang="zh-CN" b="0" dirty="0" smtClean="0">
                <a:solidFill>
                  <a:srgbClr val="FF0000"/>
                </a:solidFill>
              </a:rPr>
              <a:t>)</a:t>
            </a:r>
            <a:r>
              <a:rPr lang="zh-CN" altLang="zh-CN" b="0" dirty="0" smtClean="0">
                <a:solidFill>
                  <a:srgbClr val="FF0000"/>
                </a:solidFill>
              </a:rPr>
              <a:t>遍历</a:t>
            </a:r>
            <a:r>
              <a:rPr lang="zh-CN" altLang="zh-CN" b="0" dirty="0">
                <a:solidFill>
                  <a:srgbClr val="FF0000"/>
                </a:solidFill>
              </a:rPr>
              <a:t>森林</a:t>
            </a:r>
          </a:p>
          <a:p>
            <a:r>
              <a:rPr lang="en-US" altLang="zh-CN" b="0" dirty="0"/>
              <a:t>		</a:t>
            </a:r>
            <a:r>
              <a:rPr lang="zh-CN" altLang="zh-CN" b="0" dirty="0"/>
              <a:t>若森林非空，则：</a:t>
            </a:r>
          </a:p>
          <a:p>
            <a:r>
              <a:rPr lang="en-US" altLang="zh-CN" b="0" dirty="0"/>
              <a:t>		</a:t>
            </a:r>
            <a:r>
              <a:rPr lang="zh-CN" altLang="zh-CN" b="0" dirty="0"/>
              <a:t>①访问森林中第一棵树的根结点；</a:t>
            </a:r>
          </a:p>
          <a:p>
            <a:r>
              <a:rPr lang="zh-CN" altLang="zh-CN" b="0" dirty="0"/>
              <a:t>　</a:t>
            </a:r>
            <a:r>
              <a:rPr lang="en-US" altLang="zh-CN" b="0" dirty="0"/>
              <a:t>		</a:t>
            </a:r>
            <a:r>
              <a:rPr lang="zh-CN" altLang="zh-CN" b="0" dirty="0"/>
              <a:t>②先根遍历第一棵树中的子树森林；</a:t>
            </a:r>
          </a:p>
          <a:p>
            <a:r>
              <a:rPr lang="en-US" altLang="zh-CN" b="0" dirty="0"/>
              <a:t>		</a:t>
            </a:r>
            <a:r>
              <a:rPr lang="zh-CN" altLang="zh-CN" b="0" dirty="0"/>
              <a:t>③先根遍历除去第一棵树之后剩余的树构成的森林。</a:t>
            </a:r>
          </a:p>
          <a:p>
            <a:r>
              <a:rPr lang="en-US" altLang="zh-CN" b="0" dirty="0"/>
              <a:t>	</a:t>
            </a:r>
            <a:r>
              <a:rPr lang="en-US" altLang="zh-CN" b="0" dirty="0" smtClean="0"/>
              <a:t>(2) </a:t>
            </a:r>
            <a:r>
              <a:rPr lang="zh-CN" altLang="zh-CN" b="0" dirty="0">
                <a:solidFill>
                  <a:srgbClr val="FF0000"/>
                </a:solidFill>
              </a:rPr>
              <a:t>中</a:t>
            </a:r>
            <a:r>
              <a:rPr lang="zh-CN" altLang="zh-CN" b="0" dirty="0" smtClean="0">
                <a:solidFill>
                  <a:srgbClr val="FF0000"/>
                </a:solidFill>
              </a:rPr>
              <a:t>根</a:t>
            </a:r>
            <a:r>
              <a:rPr lang="en-US" altLang="zh-CN" b="0" dirty="0" smtClean="0">
                <a:solidFill>
                  <a:srgbClr val="FF0000"/>
                </a:solidFill>
              </a:rPr>
              <a:t>(</a:t>
            </a:r>
            <a:r>
              <a:rPr lang="zh-CN" altLang="zh-CN" b="0" dirty="0" smtClean="0">
                <a:solidFill>
                  <a:srgbClr val="FF0000"/>
                </a:solidFill>
              </a:rPr>
              <a:t>序</a:t>
            </a:r>
            <a:r>
              <a:rPr lang="en-US" altLang="zh-CN" b="0" dirty="0" smtClean="0">
                <a:solidFill>
                  <a:srgbClr val="FF0000"/>
                </a:solidFill>
              </a:rPr>
              <a:t>)</a:t>
            </a:r>
            <a:r>
              <a:rPr lang="zh-CN" altLang="zh-CN" b="0" dirty="0" smtClean="0">
                <a:solidFill>
                  <a:srgbClr val="FF0000"/>
                </a:solidFill>
              </a:rPr>
              <a:t>遍历</a:t>
            </a:r>
            <a:r>
              <a:rPr lang="zh-CN" altLang="zh-CN" b="0" dirty="0">
                <a:solidFill>
                  <a:srgbClr val="FF0000"/>
                </a:solidFill>
              </a:rPr>
              <a:t>森林</a:t>
            </a:r>
          </a:p>
          <a:p>
            <a:r>
              <a:rPr lang="en-US" altLang="zh-CN" b="0" dirty="0"/>
              <a:t>		</a:t>
            </a:r>
            <a:r>
              <a:rPr lang="zh-CN" altLang="zh-CN" b="0" dirty="0"/>
              <a:t>①中根遍历森林中第一棵树的根结点的子树森林；</a:t>
            </a:r>
          </a:p>
          <a:p>
            <a:r>
              <a:rPr lang="zh-CN" altLang="zh-CN" b="0" dirty="0"/>
              <a:t>　</a:t>
            </a:r>
            <a:r>
              <a:rPr lang="en-US" altLang="zh-CN" b="0" dirty="0"/>
              <a:t>		</a:t>
            </a:r>
            <a:r>
              <a:rPr lang="zh-CN" altLang="zh-CN" b="0" dirty="0"/>
              <a:t>②访问森林中第一棵树的根结点；</a:t>
            </a:r>
          </a:p>
          <a:p>
            <a:r>
              <a:rPr lang="en-US" altLang="zh-CN" b="0" dirty="0"/>
              <a:t>		</a:t>
            </a:r>
            <a:r>
              <a:rPr lang="zh-CN" altLang="zh-CN" b="0" dirty="0"/>
              <a:t>③中根遍历除去第一棵树之后剩余的树构成的森林。</a:t>
            </a:r>
          </a:p>
          <a:p>
            <a:endParaRPr lang="zh-CN" altLang="en-US" b="0" dirty="0"/>
          </a:p>
        </p:txBody>
      </p:sp>
      <p:pic>
        <p:nvPicPr>
          <p:cNvPr id="4" name="图片 3"/>
          <p:cNvPicPr/>
          <p:nvPr/>
        </p:nvPicPr>
        <p:blipFill>
          <a:blip r:embed="rId2" cstate="print">
            <a:extLst>
              <a:ext uri="{28A0092B-C50C-407E-A947-70E740481C1C}">
                <a14:useLocalDpi xmlns:a14="http://schemas.microsoft.com/office/drawing/2010/main" xmlns="" val="0"/>
              </a:ext>
            </a:extLst>
          </a:blip>
          <a:stretch>
            <a:fillRect/>
          </a:stretch>
        </p:blipFill>
        <p:spPr>
          <a:xfrm>
            <a:off x="8143900" y="428604"/>
            <a:ext cx="429260" cy="427512"/>
          </a:xfrm>
          <a:prstGeom prst="rect">
            <a:avLst/>
          </a:prstGeom>
        </p:spPr>
      </p:pic>
    </p:spTree>
    <p:extLst>
      <p:ext uri="{BB962C8B-B14F-4D97-AF65-F5344CB8AC3E}">
        <p14:creationId xmlns:p14="http://schemas.microsoft.com/office/powerpoint/2010/main" xmlns="" val="341159247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ChangeArrowheads="1"/>
          </p:cNvSpPr>
          <p:nvPr/>
        </p:nvSpPr>
        <p:spPr bwMode="auto">
          <a:xfrm>
            <a:off x="1000100" y="3571876"/>
            <a:ext cx="7143800" cy="24222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30000"/>
              </a:lnSpc>
              <a:spcBef>
                <a:spcPts val="600"/>
              </a:spcBef>
              <a:spcAft>
                <a:spcPct val="0"/>
              </a:spcAft>
            </a:pP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森林</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先根遍历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ABCDEFGIJ</a:t>
            </a:r>
          </a:p>
          <a:p>
            <a:pPr lvl="0" fontAlgn="base">
              <a:lnSpc>
                <a:spcPct val="130000"/>
              </a:lnSpc>
              <a:spcBef>
                <a:spcPts val="600"/>
              </a:spcBef>
              <a:spcAft>
                <a:spcPct val="0"/>
              </a:spcAft>
            </a:pP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中根遍历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BCDAFEHJIG</a:t>
            </a:r>
          </a:p>
          <a:p>
            <a:pPr lvl="0" fontAlgn="base">
              <a:lnSpc>
                <a:spcPct val="130000"/>
              </a:lnSpc>
              <a:spcBef>
                <a:spcPts val="600"/>
              </a:spcBef>
              <a:spcAft>
                <a:spcPct val="0"/>
              </a:spcAft>
            </a:pP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森林转换后对应的二叉树：</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先序遍历：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ABCDEFGHIJ</a:t>
            </a:r>
          </a:p>
          <a:p>
            <a:pPr lvl="0" fontAlgn="base">
              <a:lnSpc>
                <a:spcPct val="130000"/>
              </a:lnSpc>
              <a:spcBef>
                <a:spcPts val="600"/>
              </a:spcBef>
              <a:spcAft>
                <a:spcPct val="0"/>
              </a:spcAft>
            </a:pP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中序遍历：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BCDAFEHJIG</a:t>
            </a:r>
          </a:p>
          <a:p>
            <a:pPr lvl="0" fontAlgn="base">
              <a:spcBef>
                <a:spcPct val="0"/>
              </a:spcBef>
              <a:spcAft>
                <a:spcPct val="0"/>
              </a:spcAft>
            </a:pPr>
            <a:endPar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399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38250" y="764704"/>
            <a:ext cx="6667500" cy="2771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8069" y="836712"/>
            <a:ext cx="6051877" cy="42484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1115616" y="5486727"/>
            <a:ext cx="7704856" cy="707886"/>
          </a:xfrm>
          <a:prstGeom prst="rect">
            <a:avLst/>
          </a:prstGeom>
        </p:spPr>
        <p:txBody>
          <a:bodyPr wrap="square">
            <a:spAutoFit/>
          </a:bodyPr>
          <a:lstStyle/>
          <a:p>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在最坏的情况下，一个深度为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k</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且只有</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k</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个结点的</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单支树</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树</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中不存在度为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结点</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却</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需要长度为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- 1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的一维数组。</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xmlns="" val="3870179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7904" y="836712"/>
            <a:ext cx="7788552" cy="3744416"/>
          </a:xfrm>
        </p:spPr>
        <p:txBody>
          <a:bodyPr>
            <a:normAutofit lnSpcReduction="10000"/>
          </a:bodyPr>
          <a:lstStyle/>
          <a:p>
            <a:r>
              <a:rPr lang="en-US" altLang="zh-CN" dirty="0"/>
              <a:t>2. </a:t>
            </a:r>
            <a:r>
              <a:rPr lang="zh-CN" altLang="zh-CN" dirty="0">
                <a:solidFill>
                  <a:srgbClr val="FF0000"/>
                </a:solidFill>
              </a:rPr>
              <a:t>链式存储结构</a:t>
            </a:r>
          </a:p>
          <a:p>
            <a:pPr>
              <a:buFont typeface="Arial" panose="020B0604020202020204" pitchFamily="34" charset="0"/>
              <a:buChar char="•"/>
            </a:pPr>
            <a:r>
              <a:rPr lang="zh-CN" altLang="zh-CN" b="0" dirty="0" smtClean="0"/>
              <a:t>链式</a:t>
            </a:r>
            <a:r>
              <a:rPr lang="zh-CN" altLang="zh-CN" b="0" dirty="0"/>
              <a:t>存储结构可以解决一般二叉树采用顺序存储结构时造成的空间浪费</a:t>
            </a:r>
            <a:r>
              <a:rPr lang="zh-CN" altLang="zh-CN" b="0" dirty="0" smtClean="0"/>
              <a:t>问题。</a:t>
            </a:r>
            <a:endParaRPr lang="en-US" altLang="zh-CN" b="0" dirty="0" smtClean="0"/>
          </a:p>
          <a:p>
            <a:pPr>
              <a:buFont typeface="Arial" panose="020B0604020202020204" pitchFamily="34" charset="0"/>
              <a:buChar char="•"/>
            </a:pPr>
            <a:r>
              <a:rPr lang="zh-CN" altLang="zh-CN" b="0" dirty="0" smtClean="0"/>
              <a:t>所谓</a:t>
            </a:r>
            <a:r>
              <a:rPr lang="zh-CN" altLang="zh-CN" b="0" dirty="0"/>
              <a:t>链式存储方式，是指二叉树的各结点随机的存储在内存空间中，结点之间的关系用指针表示</a:t>
            </a:r>
            <a:r>
              <a:rPr lang="zh-CN" altLang="zh-CN" b="0" dirty="0" smtClean="0"/>
              <a:t>。</a:t>
            </a:r>
            <a:endParaRPr lang="en-US" altLang="zh-CN" b="0" dirty="0" smtClean="0"/>
          </a:p>
          <a:p>
            <a:pPr>
              <a:buFont typeface="Arial" panose="020B0604020202020204" pitchFamily="34" charset="0"/>
              <a:buChar char="•"/>
            </a:pPr>
            <a:r>
              <a:rPr lang="zh-CN" altLang="zh-CN" b="0" dirty="0"/>
              <a:t>表示二叉树的链表中的结点至少</a:t>
            </a:r>
            <a:r>
              <a:rPr lang="zh-CN" altLang="zh-CN" dirty="0">
                <a:solidFill>
                  <a:srgbClr val="FF0000"/>
                </a:solidFill>
              </a:rPr>
              <a:t>包含三个域：数据域和左、右指针</a:t>
            </a:r>
            <a:r>
              <a:rPr lang="zh-CN" altLang="zh-CN" dirty="0" smtClean="0">
                <a:solidFill>
                  <a:srgbClr val="FF0000"/>
                </a:solidFill>
              </a:rPr>
              <a:t>域</a:t>
            </a:r>
            <a:r>
              <a:rPr lang="zh-CN" altLang="en-US" dirty="0" smtClean="0">
                <a:solidFill>
                  <a:srgbClr val="FF0000"/>
                </a:solidFill>
              </a:rPr>
              <a:t>。</a:t>
            </a:r>
            <a:endParaRPr lang="en-US" altLang="zh-CN" b="0" dirty="0"/>
          </a:p>
          <a:p>
            <a:pPr>
              <a:buFont typeface="Arial" panose="020B0604020202020204" pitchFamily="34" charset="0"/>
              <a:buChar char="•"/>
            </a:pPr>
            <a:r>
              <a:rPr lang="zh-CN" altLang="en-US" dirty="0" smtClean="0">
                <a:solidFill>
                  <a:srgbClr val="FF0000"/>
                </a:solidFill>
              </a:rPr>
              <a:t>二叉链表</a:t>
            </a:r>
            <a:r>
              <a:rPr lang="zh-CN" altLang="en-US" b="0" dirty="0" smtClean="0"/>
              <a:t>存储</a:t>
            </a:r>
            <a:r>
              <a:rPr lang="zh-CN" altLang="zh-CN" b="0" dirty="0" smtClean="0"/>
              <a:t>如</a:t>
            </a:r>
            <a:r>
              <a:rPr lang="zh-CN" altLang="zh-CN" b="0" dirty="0"/>
              <a:t>图</a:t>
            </a:r>
            <a:r>
              <a:rPr lang="en-US" altLang="zh-CN" b="0" dirty="0" smtClean="0"/>
              <a:t>5-8(a)</a:t>
            </a:r>
            <a:r>
              <a:rPr lang="zh-CN" altLang="en-US" b="0" dirty="0" smtClean="0"/>
              <a:t>，</a:t>
            </a:r>
            <a:r>
              <a:rPr lang="zh-CN" altLang="en-US" dirty="0" smtClean="0">
                <a:solidFill>
                  <a:srgbClr val="FF0000"/>
                </a:solidFill>
              </a:rPr>
              <a:t>三叉链表</a:t>
            </a:r>
            <a:r>
              <a:rPr lang="zh-CN" altLang="en-US" b="0" dirty="0" smtClean="0"/>
              <a:t>存储如图</a:t>
            </a:r>
            <a:r>
              <a:rPr lang="en-US" altLang="zh-CN" b="0" dirty="0" smtClean="0"/>
              <a:t>5-8(b)</a:t>
            </a:r>
            <a:r>
              <a:rPr lang="zh-CN" altLang="en-US" b="0" dirty="0" smtClean="0"/>
              <a:t>。</a:t>
            </a:r>
            <a:endParaRPr lang="zh-CN" altLang="en-US" b="0"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4725144"/>
            <a:ext cx="6921500" cy="1371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829535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124744"/>
            <a:ext cx="7520940" cy="3579849"/>
          </a:xfrm>
        </p:spPr>
        <p:txBody>
          <a:bodyPr/>
          <a:lstStyle/>
          <a:p>
            <a:r>
              <a:rPr lang="zh-CN" altLang="zh-CN" dirty="0"/>
              <a:t>如图</a:t>
            </a:r>
            <a:r>
              <a:rPr lang="en-US" altLang="zh-CN" dirty="0"/>
              <a:t>5-9</a:t>
            </a:r>
            <a:r>
              <a:rPr lang="zh-CN" altLang="zh-CN" dirty="0"/>
              <a:t>所示为单支树的二叉链表。</a:t>
            </a:r>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5656" y="1988840"/>
            <a:ext cx="5505450" cy="3648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07633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a:t>
            </a:r>
            <a:r>
              <a:rPr lang="zh-CN" altLang="zh-CN" b="1" dirty="0"/>
              <a:t>树的定义与基本术语</a:t>
            </a:r>
            <a:endParaRPr lang="zh-CN" altLang="en-US" dirty="0"/>
          </a:p>
        </p:txBody>
      </p:sp>
      <p:sp>
        <p:nvSpPr>
          <p:cNvPr id="3" name="内容占位符 2"/>
          <p:cNvSpPr>
            <a:spLocks noGrp="1"/>
          </p:cNvSpPr>
          <p:nvPr>
            <p:ph idx="1"/>
          </p:nvPr>
        </p:nvSpPr>
        <p:spPr>
          <a:xfrm>
            <a:off x="611560" y="1628800"/>
            <a:ext cx="8208912" cy="4824536"/>
          </a:xfrm>
        </p:spPr>
        <p:txBody>
          <a:bodyPr>
            <a:normAutofit lnSpcReduction="10000"/>
          </a:bodyPr>
          <a:lstStyle/>
          <a:p>
            <a:r>
              <a:rPr lang="en-US" altLang="zh-CN" sz="2600" dirty="0" smtClean="0"/>
              <a:t>5.1.1 </a:t>
            </a:r>
            <a:r>
              <a:rPr lang="zh-CN" altLang="zh-CN" sz="2600" dirty="0" smtClean="0">
                <a:solidFill>
                  <a:srgbClr val="FF0000"/>
                </a:solidFill>
              </a:rPr>
              <a:t>树</a:t>
            </a:r>
            <a:r>
              <a:rPr lang="zh-CN" altLang="zh-CN" sz="2600" dirty="0">
                <a:solidFill>
                  <a:srgbClr val="FF0000"/>
                </a:solidFill>
              </a:rPr>
              <a:t>的</a:t>
            </a:r>
            <a:r>
              <a:rPr lang="zh-CN" altLang="zh-CN" sz="2600" dirty="0" smtClean="0">
                <a:solidFill>
                  <a:srgbClr val="FF0000"/>
                </a:solidFill>
              </a:rPr>
              <a:t>定义</a:t>
            </a:r>
            <a:endParaRPr lang="en-US" altLang="zh-CN" sz="2600" dirty="0" smtClean="0">
              <a:solidFill>
                <a:srgbClr val="FF0000"/>
              </a:solidFill>
            </a:endParaRPr>
          </a:p>
          <a:p>
            <a:r>
              <a:rPr lang="zh-CN" altLang="zh-CN" dirty="0" smtClean="0">
                <a:solidFill>
                  <a:srgbClr val="FF0000"/>
                </a:solidFill>
              </a:rPr>
              <a:t>树</a:t>
            </a:r>
            <a:r>
              <a:rPr lang="en-US" altLang="zh-CN" dirty="0">
                <a:solidFill>
                  <a:srgbClr val="FF0000"/>
                </a:solidFill>
              </a:rPr>
              <a:t>T</a:t>
            </a:r>
            <a:r>
              <a:rPr lang="zh-CN" altLang="zh-CN" b="0" dirty="0"/>
              <a:t>是包含</a:t>
            </a:r>
            <a:r>
              <a:rPr lang="en-US" altLang="zh-CN" b="0" dirty="0"/>
              <a:t>n </a:t>
            </a:r>
            <a:r>
              <a:rPr lang="en-US" altLang="zh-CN" b="0" dirty="0" smtClean="0"/>
              <a:t>(n </a:t>
            </a:r>
            <a:r>
              <a:rPr lang="en-US" altLang="zh-CN" b="0" dirty="0"/>
              <a:t>≥ </a:t>
            </a:r>
            <a:r>
              <a:rPr lang="en-US" altLang="zh-CN" b="0" dirty="0" smtClean="0"/>
              <a:t>0)</a:t>
            </a:r>
            <a:r>
              <a:rPr lang="zh-CN" altLang="zh-CN" b="0" dirty="0" smtClean="0"/>
              <a:t>个</a:t>
            </a:r>
            <a:r>
              <a:rPr lang="zh-CN" altLang="zh-CN" b="0" dirty="0"/>
              <a:t>结点的有限集合。</a:t>
            </a:r>
          </a:p>
          <a:p>
            <a:r>
              <a:rPr lang="en-US" altLang="zh-CN" b="0" dirty="0"/>
              <a:t>	</a:t>
            </a:r>
            <a:r>
              <a:rPr lang="zh-CN" altLang="zh-CN" b="0" dirty="0"/>
              <a:t>当</a:t>
            </a:r>
            <a:r>
              <a:rPr lang="en-US" altLang="zh-CN" b="0" dirty="0"/>
              <a:t>n = 0</a:t>
            </a:r>
            <a:r>
              <a:rPr lang="zh-CN" altLang="zh-CN" b="0" dirty="0"/>
              <a:t>时，树</a:t>
            </a:r>
            <a:r>
              <a:rPr lang="en-US" altLang="zh-CN" b="0" dirty="0"/>
              <a:t>T</a:t>
            </a:r>
            <a:r>
              <a:rPr lang="zh-CN" altLang="zh-CN" b="0" dirty="0"/>
              <a:t>为空树。</a:t>
            </a:r>
          </a:p>
          <a:p>
            <a:r>
              <a:rPr lang="en-US" altLang="zh-CN" b="0" dirty="0"/>
              <a:t>	</a:t>
            </a:r>
            <a:r>
              <a:rPr lang="zh-CN" altLang="zh-CN" b="0" dirty="0"/>
              <a:t>当</a:t>
            </a:r>
            <a:r>
              <a:rPr lang="en-US" altLang="zh-CN" b="0" dirty="0"/>
              <a:t>n &gt; 0</a:t>
            </a:r>
            <a:r>
              <a:rPr lang="zh-CN" altLang="zh-CN" b="0" dirty="0"/>
              <a:t>时，树</a:t>
            </a:r>
            <a:r>
              <a:rPr lang="en-US" altLang="zh-CN" b="0" dirty="0"/>
              <a:t>T</a:t>
            </a:r>
            <a:r>
              <a:rPr lang="zh-CN" altLang="zh-CN" b="0" dirty="0"/>
              <a:t>为非空树。在任意一棵非空树，都有：</a:t>
            </a:r>
          </a:p>
          <a:p>
            <a:pPr lvl="2"/>
            <a:r>
              <a:rPr lang="en-US" altLang="zh-CN" b="0" dirty="0" smtClean="0"/>
              <a:t>(1) </a:t>
            </a:r>
            <a:r>
              <a:rPr lang="zh-CN" altLang="zh-CN" b="0" dirty="0"/>
              <a:t>有且仅有一个特定的结点</a:t>
            </a:r>
            <a:r>
              <a:rPr lang="en-US" altLang="zh-CN" b="0" dirty="0"/>
              <a:t>R</a:t>
            </a:r>
            <a:r>
              <a:rPr lang="zh-CN" altLang="zh-CN" b="0" dirty="0"/>
              <a:t>称为树</a:t>
            </a:r>
            <a:r>
              <a:rPr lang="en-US" altLang="zh-CN" b="0" dirty="0"/>
              <a:t>T</a:t>
            </a:r>
            <a:r>
              <a:rPr lang="zh-CN" altLang="zh-CN" b="0" dirty="0"/>
              <a:t>的根结点；</a:t>
            </a:r>
          </a:p>
          <a:p>
            <a:pPr lvl="2"/>
            <a:r>
              <a:rPr lang="en-US" altLang="zh-CN" b="0" dirty="0" smtClean="0"/>
              <a:t>(2) </a:t>
            </a:r>
            <a:r>
              <a:rPr lang="zh-CN" altLang="zh-CN" b="0" dirty="0"/>
              <a:t>除根之外的其余结点可被分成</a:t>
            </a:r>
            <a:r>
              <a:rPr lang="en-US" altLang="zh-CN" b="0" dirty="0"/>
              <a:t>m</a:t>
            </a:r>
            <a:r>
              <a:rPr lang="zh-CN" altLang="zh-CN" b="0" dirty="0" smtClean="0"/>
              <a:t>个</a:t>
            </a:r>
            <a:r>
              <a:rPr lang="en-US" altLang="zh-CN" b="0" dirty="0" smtClean="0"/>
              <a:t>(m </a:t>
            </a:r>
            <a:r>
              <a:rPr lang="en-US" altLang="zh-CN" b="0" dirty="0"/>
              <a:t>≥ </a:t>
            </a:r>
            <a:r>
              <a:rPr lang="en-US" altLang="zh-CN" b="0" dirty="0" smtClean="0"/>
              <a:t>0)</a:t>
            </a:r>
            <a:r>
              <a:rPr lang="zh-CN" altLang="zh-CN" b="0" dirty="0" smtClean="0"/>
              <a:t>互</a:t>
            </a:r>
            <a:r>
              <a:rPr lang="zh-CN" altLang="zh-CN" b="0" dirty="0"/>
              <a:t>不相交的有限集合</a:t>
            </a:r>
            <a:r>
              <a:rPr lang="en-US" altLang="zh-CN" b="0" dirty="0"/>
              <a:t>T</a:t>
            </a:r>
            <a:r>
              <a:rPr lang="en-US" altLang="zh-CN" b="0" baseline="-25000" dirty="0"/>
              <a:t>1</a:t>
            </a:r>
            <a:r>
              <a:rPr lang="zh-CN" altLang="zh-CN" b="0" dirty="0"/>
              <a:t>，</a:t>
            </a:r>
            <a:r>
              <a:rPr lang="en-US" altLang="zh-CN" b="0" dirty="0"/>
              <a:t>T</a:t>
            </a:r>
            <a:r>
              <a:rPr lang="en-US" altLang="zh-CN" b="0" baseline="-25000" dirty="0"/>
              <a:t>2</a:t>
            </a:r>
            <a:r>
              <a:rPr lang="zh-CN" altLang="zh-CN" b="0" dirty="0"/>
              <a:t>，</a:t>
            </a:r>
            <a:r>
              <a:rPr lang="en-US" altLang="zh-CN" b="0" dirty="0"/>
              <a:t>…</a:t>
            </a:r>
            <a:r>
              <a:rPr lang="zh-CN" altLang="zh-CN" b="0" dirty="0"/>
              <a:t>，</a:t>
            </a:r>
            <a:r>
              <a:rPr lang="en-US" altLang="zh-CN" b="0" dirty="0"/>
              <a:t>T</a:t>
            </a:r>
            <a:r>
              <a:rPr lang="en-US" altLang="zh-CN" b="0" baseline="-25000" dirty="0"/>
              <a:t>m</a:t>
            </a:r>
            <a:r>
              <a:rPr lang="zh-CN" altLang="zh-CN" b="0" dirty="0"/>
              <a:t>，其中每一个子集合本身也是一棵树，称为树</a:t>
            </a:r>
            <a:r>
              <a:rPr lang="en-US" altLang="zh-CN" b="0" dirty="0"/>
              <a:t>T</a:t>
            </a:r>
            <a:r>
              <a:rPr lang="zh-CN" altLang="zh-CN" b="0" dirty="0"/>
              <a:t>的子树，并且每个子树都有其对应的根结点分别为</a:t>
            </a:r>
            <a:r>
              <a:rPr lang="en-US" altLang="zh-CN" b="0" dirty="0"/>
              <a:t>R</a:t>
            </a:r>
            <a:r>
              <a:rPr lang="en-US" altLang="zh-CN" b="0" baseline="-25000" dirty="0"/>
              <a:t>1</a:t>
            </a:r>
            <a:r>
              <a:rPr lang="zh-CN" altLang="zh-CN" b="0" dirty="0"/>
              <a:t>，</a:t>
            </a:r>
            <a:r>
              <a:rPr lang="en-US" altLang="zh-CN" b="0" dirty="0"/>
              <a:t>R</a:t>
            </a:r>
            <a:r>
              <a:rPr lang="en-US" altLang="zh-CN" b="0" baseline="-25000" dirty="0"/>
              <a:t>2</a:t>
            </a:r>
            <a:r>
              <a:rPr lang="zh-CN" altLang="zh-CN" b="0" dirty="0"/>
              <a:t>，</a:t>
            </a:r>
            <a:r>
              <a:rPr lang="en-US" altLang="zh-CN" b="0" dirty="0"/>
              <a:t>…</a:t>
            </a:r>
            <a:r>
              <a:rPr lang="zh-CN" altLang="zh-CN" b="0" dirty="0"/>
              <a:t>，</a:t>
            </a:r>
            <a:r>
              <a:rPr lang="en-US" altLang="zh-CN" b="0" dirty="0"/>
              <a:t>R</a:t>
            </a:r>
            <a:r>
              <a:rPr lang="en-US" altLang="zh-CN" b="0" baseline="-25000" dirty="0"/>
              <a:t>m</a:t>
            </a:r>
            <a:r>
              <a:rPr lang="zh-CN" altLang="zh-CN" b="0" dirty="0"/>
              <a:t>，称为树根</a:t>
            </a:r>
            <a:r>
              <a:rPr lang="en-US" altLang="zh-CN" b="0" dirty="0"/>
              <a:t>R</a:t>
            </a:r>
            <a:r>
              <a:rPr lang="zh-CN" altLang="zh-CN" b="0" dirty="0"/>
              <a:t>的孩子</a:t>
            </a:r>
            <a:r>
              <a:rPr lang="zh-CN" altLang="zh-CN" b="0" dirty="0" smtClean="0"/>
              <a:t>。</a:t>
            </a:r>
            <a:endParaRPr lang="en-US" altLang="zh-CN" b="0" dirty="0" smtClean="0"/>
          </a:p>
          <a:p>
            <a:pPr>
              <a:buFont typeface="Wingdings" panose="05000000000000000000" pitchFamily="2" charset="2"/>
              <a:buChar char="p"/>
            </a:pPr>
            <a:r>
              <a:rPr lang="zh-CN" altLang="zh-CN" dirty="0" smtClean="0"/>
              <a:t>树</a:t>
            </a:r>
            <a:r>
              <a:rPr lang="zh-CN" altLang="zh-CN" dirty="0"/>
              <a:t>的定义是一个</a:t>
            </a:r>
            <a:r>
              <a:rPr lang="zh-CN" altLang="zh-CN" dirty="0">
                <a:solidFill>
                  <a:srgbClr val="FF0000"/>
                </a:solidFill>
              </a:rPr>
              <a:t>递归</a:t>
            </a:r>
            <a:r>
              <a:rPr lang="zh-CN" altLang="zh-CN" dirty="0" smtClean="0">
                <a:solidFill>
                  <a:srgbClr val="FF0000"/>
                </a:solidFill>
              </a:rPr>
              <a:t>定义</a:t>
            </a:r>
            <a:r>
              <a:rPr lang="zh-CN" altLang="en-US" dirty="0" smtClean="0"/>
              <a:t>。</a:t>
            </a:r>
            <a:endParaRPr lang="zh-CN" altLang="zh-CN" b="0" dirty="0"/>
          </a:p>
          <a:p>
            <a:endParaRPr lang="zh-CN" altLang="en-US" dirty="0"/>
          </a:p>
        </p:txBody>
      </p:sp>
    </p:spTree>
    <p:extLst>
      <p:ext uri="{BB962C8B-B14F-4D97-AF65-F5344CB8AC3E}">
        <p14:creationId xmlns:p14="http://schemas.microsoft.com/office/powerpoint/2010/main" xmlns="" val="539862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2643203"/>
            <a:ext cx="3888432" cy="33575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70159" y="2595980"/>
            <a:ext cx="4364511" cy="38334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91489" name="Picture 1"/>
          <p:cNvPicPr>
            <a:picLocks noChangeAspect="1" noChangeArrowheads="1"/>
          </p:cNvPicPr>
          <p:nvPr/>
        </p:nvPicPr>
        <p:blipFill>
          <a:blip r:embed="rId4" cstate="print"/>
          <a:srcRect/>
          <a:stretch>
            <a:fillRect/>
          </a:stretch>
        </p:blipFill>
        <p:spPr bwMode="auto">
          <a:xfrm>
            <a:off x="3357553" y="500042"/>
            <a:ext cx="2639959" cy="2143140"/>
          </a:xfrm>
          <a:prstGeom prst="rect">
            <a:avLst/>
          </a:prstGeom>
          <a:noFill/>
          <a:ln w="9525">
            <a:noFill/>
            <a:miter lim="800000"/>
            <a:headEnd/>
            <a:tailEnd/>
          </a:ln>
          <a:effectLst/>
        </p:spPr>
      </p:pic>
    </p:spTree>
    <p:extLst>
      <p:ext uri="{BB962C8B-B14F-4D97-AF65-F5344CB8AC3E}">
        <p14:creationId xmlns:p14="http://schemas.microsoft.com/office/powerpoint/2010/main" xmlns="" val="1295777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920880" cy="4896544"/>
          </a:xfrm>
        </p:spPr>
        <p:txBody>
          <a:bodyPr>
            <a:normAutofit/>
          </a:bodyPr>
          <a:lstStyle/>
          <a:p>
            <a:r>
              <a:rPr lang="en-US" altLang="zh-CN" sz="2000" b="0" dirty="0" smtClean="0"/>
              <a:t>	</a:t>
            </a:r>
            <a:r>
              <a:rPr lang="zh-CN" altLang="zh-CN" sz="2000" b="0" dirty="0" smtClean="0"/>
              <a:t>在</a:t>
            </a:r>
            <a:r>
              <a:rPr lang="zh-CN" altLang="zh-CN" sz="2000" b="0" dirty="0"/>
              <a:t>二叉树的链式存储结构中，通常采用二叉链表来存储，二叉树的二叉链表存储结构的形式可描述如下：</a:t>
            </a:r>
          </a:p>
          <a:p>
            <a:r>
              <a:rPr lang="zh-CN" altLang="zh-CN" sz="2000" dirty="0"/>
              <a:t>算法</a:t>
            </a:r>
            <a:r>
              <a:rPr lang="en-US" altLang="zh-CN" sz="2000" dirty="0"/>
              <a:t>5.1</a:t>
            </a:r>
            <a:r>
              <a:rPr lang="zh-CN" altLang="zh-CN" sz="2000" dirty="0"/>
              <a:t>：二叉树的</a:t>
            </a:r>
            <a:r>
              <a:rPr lang="zh-CN" altLang="zh-CN" sz="2000" dirty="0">
                <a:solidFill>
                  <a:srgbClr val="FF0000"/>
                </a:solidFill>
              </a:rPr>
              <a:t>结点类</a:t>
            </a:r>
            <a:r>
              <a:rPr lang="zh-CN" altLang="zh-CN" sz="2000" dirty="0"/>
              <a:t>的声明</a:t>
            </a:r>
          </a:p>
          <a:p>
            <a:r>
              <a:rPr lang="en-US" altLang="zh-CN" sz="2000" b="0" dirty="0"/>
              <a:t>template &lt;class T&gt;</a:t>
            </a:r>
            <a:endParaRPr lang="zh-CN" altLang="zh-CN" sz="2000" b="0" dirty="0"/>
          </a:p>
          <a:p>
            <a:r>
              <a:rPr lang="en-US" altLang="zh-CN" sz="2000" b="0" dirty="0"/>
              <a:t>class </a:t>
            </a:r>
            <a:r>
              <a:rPr lang="en-US" altLang="zh-CN" sz="2000" b="0" dirty="0" err="1"/>
              <a:t>BinaryTreeNode</a:t>
            </a:r>
            <a:r>
              <a:rPr lang="en-US" altLang="zh-CN" sz="2000" b="0" dirty="0"/>
              <a:t>{</a:t>
            </a:r>
            <a:endParaRPr lang="zh-CN" altLang="zh-CN" sz="2000" b="0" dirty="0"/>
          </a:p>
          <a:p>
            <a:r>
              <a:rPr lang="en-US" altLang="zh-CN" sz="2000" b="0" dirty="0" smtClean="0"/>
              <a:t>private</a:t>
            </a:r>
            <a:r>
              <a:rPr lang="en-US" altLang="zh-CN" sz="2000" b="0" dirty="0"/>
              <a:t>:</a:t>
            </a:r>
            <a:endParaRPr lang="zh-CN" altLang="zh-CN" sz="2000" b="0" dirty="0"/>
          </a:p>
          <a:p>
            <a:r>
              <a:rPr lang="en-US" altLang="zh-CN" sz="2000" b="0" dirty="0"/>
              <a:t>    	T data;           			</a:t>
            </a:r>
            <a:r>
              <a:rPr lang="en-US" altLang="zh-CN" sz="2000" b="0" dirty="0" smtClean="0"/>
              <a:t>//</a:t>
            </a:r>
            <a:r>
              <a:rPr lang="zh-CN" altLang="zh-CN" sz="2000" b="0" dirty="0"/>
              <a:t>二叉树结点数据域</a:t>
            </a:r>
          </a:p>
          <a:p>
            <a:r>
              <a:rPr lang="en-US" altLang="zh-CN" sz="2000" b="0" dirty="0"/>
              <a:t>    	</a:t>
            </a:r>
            <a:r>
              <a:rPr lang="en-US" altLang="zh-CN" sz="2000" b="0" dirty="0" err="1"/>
              <a:t>BinaryTreeNode</a:t>
            </a:r>
            <a:r>
              <a:rPr lang="en-US" altLang="zh-CN" sz="2000" b="0" dirty="0"/>
              <a:t>&lt;T&gt;*  left; 	</a:t>
            </a:r>
            <a:r>
              <a:rPr lang="en-US" altLang="zh-CN" sz="2000" b="0" dirty="0" smtClean="0"/>
              <a:t>//</a:t>
            </a:r>
            <a:r>
              <a:rPr lang="zh-CN" altLang="zh-CN" sz="2000" b="0" dirty="0"/>
              <a:t>二叉树结点指向左子树的指针</a:t>
            </a:r>
          </a:p>
          <a:p>
            <a:r>
              <a:rPr lang="en-US" altLang="zh-CN" sz="2000" b="0" dirty="0"/>
              <a:t>	</a:t>
            </a:r>
            <a:r>
              <a:rPr lang="en-US" altLang="zh-CN" sz="2000" b="0" dirty="0" err="1"/>
              <a:t>BinaryTreeNode</a:t>
            </a:r>
            <a:r>
              <a:rPr lang="en-US" altLang="zh-CN" sz="2000" b="0" dirty="0"/>
              <a:t>&lt;T&gt;*  right; 	</a:t>
            </a:r>
            <a:r>
              <a:rPr lang="en-US" altLang="zh-CN" sz="2000" b="0" dirty="0" smtClean="0"/>
              <a:t>//</a:t>
            </a:r>
            <a:r>
              <a:rPr lang="zh-CN" altLang="zh-CN" sz="2000" b="0" dirty="0"/>
              <a:t>二叉树结点指向左子树的</a:t>
            </a:r>
            <a:r>
              <a:rPr lang="zh-CN" altLang="zh-CN" sz="2000" b="0" dirty="0" smtClean="0"/>
              <a:t>指针</a:t>
            </a:r>
            <a:endParaRPr lang="zh-CN" altLang="zh-CN" sz="2000" b="0" dirty="0"/>
          </a:p>
        </p:txBody>
      </p:sp>
    </p:spTree>
    <p:extLst>
      <p:ext uri="{BB962C8B-B14F-4D97-AF65-F5344CB8AC3E}">
        <p14:creationId xmlns:p14="http://schemas.microsoft.com/office/powerpoint/2010/main" xmlns="" val="3079132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764704"/>
            <a:ext cx="8280920" cy="5521816"/>
          </a:xfrm>
        </p:spPr>
        <p:txBody>
          <a:bodyPr>
            <a:noAutofit/>
          </a:bodyPr>
          <a:lstStyle/>
          <a:p>
            <a:pPr>
              <a:lnSpc>
                <a:spcPct val="130000"/>
              </a:lnSpc>
              <a:spcBef>
                <a:spcPts val="0"/>
              </a:spcBef>
            </a:pPr>
            <a:r>
              <a:rPr lang="en-US" altLang="zh-CN" sz="1800" b="0" dirty="0"/>
              <a:t>public:</a:t>
            </a:r>
            <a:endParaRPr lang="zh-CN" altLang="zh-CN" sz="1800" b="0" dirty="0"/>
          </a:p>
          <a:p>
            <a:pPr>
              <a:lnSpc>
                <a:spcPct val="130000"/>
              </a:lnSpc>
              <a:spcBef>
                <a:spcPts val="0"/>
              </a:spcBef>
            </a:pPr>
            <a:r>
              <a:rPr lang="en-US" altLang="zh-CN" sz="1800" b="0" dirty="0"/>
              <a:t>	</a:t>
            </a:r>
            <a:r>
              <a:rPr lang="en-US" altLang="zh-CN" sz="1800" b="0" dirty="0" err="1" smtClean="0"/>
              <a:t>BinaryTreeNode</a:t>
            </a:r>
            <a:r>
              <a:rPr lang="en-US" altLang="zh-CN" sz="1800" b="0" dirty="0" smtClean="0"/>
              <a:t>(); </a:t>
            </a:r>
            <a:r>
              <a:rPr lang="en-US" altLang="zh-CN" sz="1800" b="0" dirty="0"/>
              <a:t>	                   //</a:t>
            </a:r>
            <a:r>
              <a:rPr lang="zh-CN" altLang="zh-CN" sz="1800" b="0" dirty="0"/>
              <a:t>缺省构造函数</a:t>
            </a:r>
          </a:p>
          <a:p>
            <a:pPr>
              <a:lnSpc>
                <a:spcPct val="130000"/>
              </a:lnSpc>
              <a:spcBef>
                <a:spcPts val="0"/>
              </a:spcBef>
            </a:pPr>
            <a:r>
              <a:rPr lang="en-US" altLang="zh-CN" sz="1800" b="0" dirty="0"/>
              <a:t>	</a:t>
            </a:r>
            <a:r>
              <a:rPr lang="en-US" altLang="zh-CN" sz="1800" b="0" dirty="0" err="1" smtClean="0"/>
              <a:t>BinaryTreeNode</a:t>
            </a:r>
            <a:r>
              <a:rPr lang="en-US" altLang="zh-CN" sz="1800" b="0" dirty="0" smtClean="0"/>
              <a:t>(const </a:t>
            </a:r>
            <a:r>
              <a:rPr lang="en-US" altLang="zh-CN" sz="1800" b="0" dirty="0"/>
              <a:t>T&amp; </a:t>
            </a:r>
            <a:r>
              <a:rPr lang="en-US" altLang="zh-CN" sz="1800" b="0" dirty="0" err="1" smtClean="0"/>
              <a:t>elem</a:t>
            </a:r>
            <a:r>
              <a:rPr lang="en-US" altLang="zh-CN" sz="1800" b="0" dirty="0" smtClean="0"/>
              <a:t>);</a:t>
            </a:r>
            <a:r>
              <a:rPr lang="en-US" altLang="zh-CN" sz="1800" b="0" dirty="0"/>
              <a:t>	</a:t>
            </a:r>
            <a:r>
              <a:rPr lang="en-US" altLang="zh-CN" sz="1800" b="0" dirty="0" smtClean="0"/>
              <a:t>//</a:t>
            </a:r>
            <a:r>
              <a:rPr lang="zh-CN" altLang="zh-CN" sz="1800" b="0" dirty="0"/>
              <a:t>给定数据的构造函数</a:t>
            </a:r>
          </a:p>
          <a:p>
            <a:pPr>
              <a:lnSpc>
                <a:spcPct val="130000"/>
              </a:lnSpc>
              <a:spcBef>
                <a:spcPts val="0"/>
              </a:spcBef>
            </a:pPr>
            <a:r>
              <a:rPr lang="en-US" altLang="zh-CN" sz="1800" b="0" dirty="0"/>
              <a:t>	</a:t>
            </a:r>
            <a:r>
              <a:rPr lang="en-US" altLang="zh-CN" sz="1800" b="0" dirty="0" err="1" smtClean="0"/>
              <a:t>BinaryTreeNode</a:t>
            </a:r>
            <a:r>
              <a:rPr lang="en-US" altLang="zh-CN" sz="1800" b="0" dirty="0" smtClean="0"/>
              <a:t>(const </a:t>
            </a:r>
            <a:r>
              <a:rPr lang="en-US" altLang="zh-CN" sz="1800" b="0" dirty="0"/>
              <a:t>T&amp; </a:t>
            </a:r>
            <a:r>
              <a:rPr lang="en-US" altLang="zh-CN" sz="1800" b="0" dirty="0" err="1" smtClean="0"/>
              <a:t>elem</a:t>
            </a:r>
            <a:r>
              <a:rPr lang="en-US" altLang="zh-CN" sz="1800" b="0" dirty="0" smtClean="0"/>
              <a:t>, </a:t>
            </a:r>
            <a:r>
              <a:rPr lang="en-US" altLang="zh-CN" sz="1800" b="0" dirty="0" err="1" smtClean="0"/>
              <a:t>BinaryTreeNode</a:t>
            </a:r>
            <a:r>
              <a:rPr lang="en-US" altLang="zh-CN" sz="1800" b="0" dirty="0" smtClean="0"/>
              <a:t>&lt;T</a:t>
            </a:r>
            <a:r>
              <a:rPr lang="en-US" altLang="zh-CN" sz="1800" b="0" dirty="0"/>
              <a:t>&gt;* l, </a:t>
            </a:r>
            <a:r>
              <a:rPr lang="en-US" altLang="zh-CN" sz="1800" b="0" dirty="0" err="1"/>
              <a:t>BinaryTreeNode</a:t>
            </a:r>
            <a:r>
              <a:rPr lang="en-US" altLang="zh-CN" sz="1800" b="0" dirty="0"/>
              <a:t>&lt;T&gt;* </a:t>
            </a:r>
            <a:r>
              <a:rPr lang="en-US" altLang="zh-CN" sz="1800" b="0" dirty="0" smtClean="0"/>
              <a:t>r);</a:t>
            </a:r>
            <a:endParaRPr lang="zh-CN" altLang="zh-CN" sz="1800" b="0" dirty="0"/>
          </a:p>
          <a:p>
            <a:pPr>
              <a:lnSpc>
                <a:spcPct val="130000"/>
              </a:lnSpc>
              <a:spcBef>
                <a:spcPts val="0"/>
              </a:spcBef>
            </a:pPr>
            <a:r>
              <a:rPr lang="en-US" altLang="zh-CN" sz="1800" b="0" dirty="0"/>
              <a:t>		//</a:t>
            </a:r>
            <a:r>
              <a:rPr lang="zh-CN" altLang="zh-CN" sz="1800" b="0" dirty="0"/>
              <a:t>给定数据的左右指针的构造函数</a:t>
            </a:r>
          </a:p>
          <a:p>
            <a:pPr>
              <a:lnSpc>
                <a:spcPct val="130000"/>
              </a:lnSpc>
              <a:spcBef>
                <a:spcPts val="0"/>
              </a:spcBef>
            </a:pPr>
            <a:r>
              <a:rPr lang="en-US" altLang="zh-CN" sz="1800" b="0" dirty="0"/>
              <a:t>	~</a:t>
            </a:r>
            <a:r>
              <a:rPr lang="en-US" altLang="zh-CN" sz="1800" b="0" dirty="0" err="1" smtClean="0"/>
              <a:t>BinaryTreeNode</a:t>
            </a:r>
            <a:r>
              <a:rPr lang="en-US" altLang="zh-CN" sz="1800" b="0" dirty="0" smtClean="0"/>
              <a:t>(){};</a:t>
            </a:r>
            <a:endParaRPr lang="zh-CN" altLang="zh-CN" sz="1800" b="0" dirty="0"/>
          </a:p>
          <a:p>
            <a:pPr>
              <a:lnSpc>
                <a:spcPct val="130000"/>
              </a:lnSpc>
              <a:spcBef>
                <a:spcPts val="0"/>
              </a:spcBef>
            </a:pPr>
            <a:r>
              <a:rPr lang="en-US" altLang="zh-CN" sz="1800" b="0" dirty="0"/>
              <a:t>	T </a:t>
            </a:r>
            <a:r>
              <a:rPr lang="en-US" altLang="zh-CN" sz="1800" b="0" dirty="0" smtClean="0"/>
              <a:t>value() </a:t>
            </a:r>
            <a:r>
              <a:rPr lang="en-US" altLang="zh-CN" sz="1800" b="0" dirty="0"/>
              <a:t>const;			</a:t>
            </a:r>
            <a:r>
              <a:rPr lang="en-US" altLang="zh-CN" sz="1800" b="0" dirty="0" smtClean="0"/>
              <a:t>	//</a:t>
            </a:r>
            <a:r>
              <a:rPr lang="zh-CN" altLang="zh-CN" sz="1800" b="0" dirty="0"/>
              <a:t>返回当前结点的数据</a:t>
            </a:r>
          </a:p>
          <a:p>
            <a:pPr>
              <a:lnSpc>
                <a:spcPct val="130000"/>
              </a:lnSpc>
              <a:spcBef>
                <a:spcPts val="0"/>
              </a:spcBef>
            </a:pPr>
            <a:r>
              <a:rPr lang="en-US" altLang="zh-CN" sz="1800" b="0" dirty="0" smtClean="0"/>
              <a:t>	</a:t>
            </a:r>
            <a:r>
              <a:rPr lang="en-US" altLang="zh-CN" sz="1800" b="0" dirty="0" err="1" smtClean="0"/>
              <a:t>BinaryTreeNode</a:t>
            </a:r>
            <a:r>
              <a:rPr lang="en-US" altLang="zh-CN" sz="1800" b="0" dirty="0" smtClean="0"/>
              <a:t>&lt;T</a:t>
            </a:r>
            <a:r>
              <a:rPr lang="en-US" altLang="zh-CN" sz="1800" b="0" dirty="0"/>
              <a:t>&gt;*  </a:t>
            </a:r>
            <a:r>
              <a:rPr lang="en-US" altLang="zh-CN" sz="1800" b="0" dirty="0" err="1" smtClean="0"/>
              <a:t>leftchild</a:t>
            </a:r>
            <a:r>
              <a:rPr lang="en-US" altLang="zh-CN" sz="1800" b="0" dirty="0" smtClean="0"/>
              <a:t>() </a:t>
            </a:r>
            <a:r>
              <a:rPr lang="en-US" altLang="zh-CN" sz="1800" b="0" dirty="0"/>
              <a:t>const;	//</a:t>
            </a:r>
            <a:r>
              <a:rPr lang="zh-CN" altLang="zh-CN" sz="1800" b="0" dirty="0"/>
              <a:t>返回当前结点指向左子树的指针</a:t>
            </a:r>
          </a:p>
          <a:p>
            <a:pPr>
              <a:lnSpc>
                <a:spcPct val="130000"/>
              </a:lnSpc>
              <a:spcBef>
                <a:spcPts val="0"/>
              </a:spcBef>
            </a:pPr>
            <a:r>
              <a:rPr lang="en-US" altLang="zh-CN" sz="1800" b="0" dirty="0"/>
              <a:t>	</a:t>
            </a:r>
            <a:r>
              <a:rPr lang="en-US" altLang="zh-CN" sz="1800" b="0" dirty="0" err="1"/>
              <a:t>BinaryTreeNode</a:t>
            </a:r>
            <a:r>
              <a:rPr lang="en-US" altLang="zh-CN" sz="1800" b="0" dirty="0"/>
              <a:t>&lt;T&gt;*  </a:t>
            </a:r>
            <a:r>
              <a:rPr lang="en-US" altLang="zh-CN" sz="1800" b="0" dirty="0" err="1" smtClean="0"/>
              <a:t>rightchild</a:t>
            </a:r>
            <a:r>
              <a:rPr lang="en-US" altLang="zh-CN" sz="1800" b="0" dirty="0" smtClean="0"/>
              <a:t>() </a:t>
            </a:r>
            <a:r>
              <a:rPr lang="en-US" altLang="zh-CN" sz="1800" b="0" dirty="0"/>
              <a:t>const;	//</a:t>
            </a:r>
            <a:r>
              <a:rPr lang="zh-CN" altLang="zh-CN" sz="1800" b="0" dirty="0"/>
              <a:t>返回当前结点指向右子树的指针</a:t>
            </a:r>
          </a:p>
          <a:p>
            <a:pPr>
              <a:lnSpc>
                <a:spcPct val="130000"/>
              </a:lnSpc>
              <a:spcBef>
                <a:spcPts val="0"/>
              </a:spcBef>
            </a:pPr>
            <a:r>
              <a:rPr lang="en-US" altLang="zh-CN" sz="1800" b="0" dirty="0"/>
              <a:t>	void  </a:t>
            </a:r>
            <a:r>
              <a:rPr lang="en-US" altLang="zh-CN" sz="1800" b="0" dirty="0" err="1" smtClean="0"/>
              <a:t>setLeftchild</a:t>
            </a:r>
            <a:r>
              <a:rPr lang="en-US" altLang="zh-CN" sz="1800" b="0" dirty="0" smtClean="0"/>
              <a:t>(</a:t>
            </a:r>
            <a:r>
              <a:rPr lang="en-US" altLang="zh-CN" sz="1800" b="0" dirty="0" err="1" smtClean="0"/>
              <a:t>BinaryTreeNode</a:t>
            </a:r>
            <a:r>
              <a:rPr lang="en-US" altLang="zh-CN" sz="1800" b="0" dirty="0" smtClean="0"/>
              <a:t>&lt;T&gt;*);</a:t>
            </a:r>
            <a:r>
              <a:rPr lang="en-US" altLang="zh-CN" sz="1800" b="0" dirty="0"/>
              <a:t>	//</a:t>
            </a:r>
            <a:r>
              <a:rPr lang="zh-CN" altLang="zh-CN" sz="1800" b="0" dirty="0"/>
              <a:t>设置当前结点的左子树</a:t>
            </a:r>
          </a:p>
          <a:p>
            <a:pPr>
              <a:lnSpc>
                <a:spcPct val="130000"/>
              </a:lnSpc>
              <a:spcBef>
                <a:spcPts val="0"/>
              </a:spcBef>
            </a:pPr>
            <a:r>
              <a:rPr lang="en-US" altLang="zh-CN" sz="1800" b="0" dirty="0"/>
              <a:t>	void  </a:t>
            </a:r>
            <a:r>
              <a:rPr lang="en-US" altLang="zh-CN" sz="1800" b="0" dirty="0" err="1" smtClean="0"/>
              <a:t>setRightchild</a:t>
            </a:r>
            <a:r>
              <a:rPr lang="en-US" altLang="zh-CN" sz="1800" b="0" dirty="0" smtClean="0"/>
              <a:t>(</a:t>
            </a:r>
            <a:r>
              <a:rPr lang="en-US" altLang="zh-CN" sz="1800" b="0" dirty="0" err="1" smtClean="0"/>
              <a:t>BinaryTreeNode</a:t>
            </a:r>
            <a:r>
              <a:rPr lang="en-US" altLang="zh-CN" sz="1800" b="0" dirty="0" smtClean="0"/>
              <a:t>&lt;T&gt;*);	//</a:t>
            </a:r>
            <a:r>
              <a:rPr lang="zh-CN" altLang="zh-CN" sz="1800" b="0" dirty="0"/>
              <a:t>设置当前结点的右子树</a:t>
            </a:r>
          </a:p>
          <a:p>
            <a:pPr>
              <a:lnSpc>
                <a:spcPct val="130000"/>
              </a:lnSpc>
              <a:spcBef>
                <a:spcPts val="0"/>
              </a:spcBef>
            </a:pPr>
            <a:r>
              <a:rPr lang="en-US" altLang="zh-CN" sz="1800" b="0" dirty="0"/>
              <a:t>	void  </a:t>
            </a:r>
            <a:r>
              <a:rPr lang="en-US" altLang="zh-CN" sz="1800" b="0" dirty="0" err="1" smtClean="0"/>
              <a:t>setValue</a:t>
            </a:r>
            <a:r>
              <a:rPr lang="en-US" altLang="zh-CN" sz="1800" b="0" dirty="0" smtClean="0"/>
              <a:t>(const </a:t>
            </a:r>
            <a:r>
              <a:rPr lang="en-US" altLang="zh-CN" sz="1800" b="0" dirty="0"/>
              <a:t>T&amp; </a:t>
            </a:r>
            <a:r>
              <a:rPr lang="en-US" altLang="zh-CN" sz="1800" b="0" dirty="0" err="1" smtClean="0"/>
              <a:t>val</a:t>
            </a:r>
            <a:r>
              <a:rPr lang="en-US" altLang="zh-CN" sz="1800" b="0" dirty="0" smtClean="0"/>
              <a:t>);</a:t>
            </a:r>
            <a:r>
              <a:rPr lang="en-US" altLang="zh-CN" sz="1800" b="0" dirty="0"/>
              <a:t>		</a:t>
            </a:r>
            <a:r>
              <a:rPr lang="en-US" altLang="zh-CN" sz="1800" b="0" dirty="0" smtClean="0"/>
              <a:t>//</a:t>
            </a:r>
            <a:r>
              <a:rPr lang="zh-CN" altLang="zh-CN" sz="1800" b="0" dirty="0"/>
              <a:t>设置当前结点的数据域</a:t>
            </a:r>
          </a:p>
          <a:p>
            <a:pPr>
              <a:lnSpc>
                <a:spcPct val="130000"/>
              </a:lnSpc>
              <a:spcBef>
                <a:spcPts val="0"/>
              </a:spcBef>
            </a:pPr>
            <a:r>
              <a:rPr lang="en-US" altLang="zh-CN" sz="1800" b="0" dirty="0"/>
              <a:t>	</a:t>
            </a:r>
            <a:r>
              <a:rPr lang="en-US" altLang="zh-CN" sz="1800" b="0" dirty="0" err="1"/>
              <a:t>bool</a:t>
            </a:r>
            <a:r>
              <a:rPr lang="en-US" altLang="zh-CN" sz="1800" b="0" dirty="0"/>
              <a:t>  </a:t>
            </a:r>
            <a:r>
              <a:rPr lang="en-US" altLang="zh-CN" sz="1800" b="0" dirty="0" err="1" smtClean="0"/>
              <a:t>isLeaf</a:t>
            </a:r>
            <a:r>
              <a:rPr lang="en-US" altLang="zh-CN" sz="1800" b="0" dirty="0" smtClean="0"/>
              <a:t>() </a:t>
            </a:r>
            <a:r>
              <a:rPr lang="en-US" altLang="zh-CN" sz="1800" b="0" dirty="0"/>
              <a:t>const;		</a:t>
            </a:r>
            <a:r>
              <a:rPr lang="en-US" altLang="zh-CN" sz="1800" b="0" dirty="0" smtClean="0"/>
              <a:t>//</a:t>
            </a:r>
            <a:r>
              <a:rPr lang="zh-CN" altLang="zh-CN" sz="1800" b="0" dirty="0"/>
              <a:t>判定当前结点是否为叶结点</a:t>
            </a:r>
            <a:r>
              <a:rPr lang="en-US" altLang="zh-CN" sz="1800" b="0" dirty="0"/>
              <a:t>,</a:t>
            </a:r>
            <a:r>
              <a:rPr lang="zh-CN" altLang="zh-CN" sz="1800" b="0" dirty="0"/>
              <a:t>若是返回</a:t>
            </a:r>
            <a:r>
              <a:rPr lang="en-US" altLang="zh-CN" sz="1800" b="0" dirty="0"/>
              <a:t>true</a:t>
            </a:r>
            <a:endParaRPr lang="zh-CN" altLang="zh-CN" sz="1800" b="0" dirty="0"/>
          </a:p>
          <a:p>
            <a:pPr>
              <a:lnSpc>
                <a:spcPct val="130000"/>
              </a:lnSpc>
              <a:spcBef>
                <a:spcPts val="0"/>
              </a:spcBef>
            </a:pPr>
            <a:r>
              <a:rPr lang="en-US" altLang="zh-CN" sz="1800" b="0" dirty="0" smtClean="0"/>
              <a:t>};</a:t>
            </a:r>
            <a:endParaRPr lang="zh-CN" altLang="zh-CN" sz="1800" b="0" dirty="0"/>
          </a:p>
        </p:txBody>
      </p:sp>
    </p:spTree>
    <p:extLst>
      <p:ext uri="{BB962C8B-B14F-4D97-AF65-F5344CB8AC3E}">
        <p14:creationId xmlns:p14="http://schemas.microsoft.com/office/powerpoint/2010/main" xmlns="" val="1645763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08720"/>
            <a:ext cx="8856984" cy="5472608"/>
          </a:xfrm>
        </p:spPr>
        <p:txBody>
          <a:bodyPr>
            <a:noAutofit/>
          </a:bodyPr>
          <a:lstStyle/>
          <a:p>
            <a:pPr>
              <a:lnSpc>
                <a:spcPct val="110000"/>
              </a:lnSpc>
              <a:spcBef>
                <a:spcPts val="0"/>
              </a:spcBef>
            </a:pPr>
            <a:r>
              <a:rPr lang="zh-CN" altLang="zh-CN" sz="2000" dirty="0"/>
              <a:t>算法</a:t>
            </a:r>
            <a:r>
              <a:rPr lang="en-US" altLang="zh-CN" sz="2000" dirty="0"/>
              <a:t>5.2</a:t>
            </a:r>
            <a:r>
              <a:rPr lang="zh-CN" altLang="zh-CN" sz="2000" dirty="0"/>
              <a:t>：</a:t>
            </a:r>
            <a:r>
              <a:rPr lang="zh-CN" altLang="zh-CN" sz="2000" dirty="0">
                <a:solidFill>
                  <a:srgbClr val="FF0000"/>
                </a:solidFill>
              </a:rPr>
              <a:t>二叉树类</a:t>
            </a:r>
            <a:r>
              <a:rPr lang="zh-CN" altLang="zh-CN" sz="2000" dirty="0"/>
              <a:t>定义：</a:t>
            </a:r>
          </a:p>
          <a:p>
            <a:pPr>
              <a:lnSpc>
                <a:spcPct val="110000"/>
              </a:lnSpc>
              <a:spcBef>
                <a:spcPts val="0"/>
              </a:spcBef>
            </a:pPr>
            <a:r>
              <a:rPr lang="en-US" altLang="zh-CN" sz="2000" b="0" dirty="0"/>
              <a:t>template &lt;class T&gt;</a:t>
            </a:r>
            <a:endParaRPr lang="zh-CN" altLang="zh-CN" sz="2000" b="0" dirty="0"/>
          </a:p>
          <a:p>
            <a:pPr>
              <a:lnSpc>
                <a:spcPct val="110000"/>
              </a:lnSpc>
              <a:spcBef>
                <a:spcPts val="0"/>
              </a:spcBef>
            </a:pPr>
            <a:r>
              <a:rPr lang="en-US" altLang="zh-CN" sz="2000" b="0" dirty="0"/>
              <a:t>class </a:t>
            </a:r>
            <a:r>
              <a:rPr lang="en-US" altLang="zh-CN" sz="2000" b="0" dirty="0" err="1"/>
              <a:t>BinaryTree</a:t>
            </a:r>
            <a:r>
              <a:rPr lang="en-US" altLang="zh-CN" sz="2000" b="0" dirty="0"/>
              <a:t>{</a:t>
            </a:r>
            <a:endParaRPr lang="zh-CN" altLang="zh-CN" sz="2000" b="0" dirty="0"/>
          </a:p>
          <a:p>
            <a:pPr>
              <a:lnSpc>
                <a:spcPct val="110000"/>
              </a:lnSpc>
              <a:spcBef>
                <a:spcPts val="0"/>
              </a:spcBef>
            </a:pPr>
            <a:r>
              <a:rPr lang="en-US" altLang="zh-CN" sz="2000" b="0" dirty="0"/>
              <a:t>protected:</a:t>
            </a:r>
            <a:endParaRPr lang="zh-CN" altLang="zh-CN" sz="2000" b="0" dirty="0"/>
          </a:p>
          <a:p>
            <a:pPr>
              <a:lnSpc>
                <a:spcPct val="110000"/>
              </a:lnSpc>
              <a:spcBef>
                <a:spcPts val="0"/>
              </a:spcBef>
            </a:pPr>
            <a:r>
              <a:rPr lang="en-US" altLang="zh-CN" sz="2000" b="0" dirty="0"/>
              <a:t>    </a:t>
            </a:r>
            <a:r>
              <a:rPr lang="en-US" altLang="zh-CN" sz="2000" b="0" dirty="0" err="1"/>
              <a:t>BinaryTreeNode</a:t>
            </a:r>
            <a:r>
              <a:rPr lang="en-US" altLang="zh-CN" sz="2000" b="0" dirty="0"/>
              <a:t>&lt;T&gt;* root;        			//</a:t>
            </a:r>
            <a:r>
              <a:rPr lang="zh-CN" altLang="zh-CN" sz="2000" b="0" dirty="0"/>
              <a:t>二叉树根结点</a:t>
            </a:r>
            <a:r>
              <a:rPr lang="zh-CN" altLang="zh-CN" sz="2000" b="0" dirty="0" smtClean="0"/>
              <a:t>指针</a:t>
            </a:r>
            <a:endParaRPr lang="zh-CN" altLang="zh-CN" sz="2000" b="0" dirty="0"/>
          </a:p>
          <a:p>
            <a:pPr>
              <a:lnSpc>
                <a:spcPct val="110000"/>
              </a:lnSpc>
              <a:spcBef>
                <a:spcPts val="0"/>
              </a:spcBef>
            </a:pPr>
            <a:r>
              <a:rPr lang="en-US" altLang="zh-CN" sz="2000" b="0" dirty="0"/>
              <a:t>public:</a:t>
            </a:r>
            <a:endParaRPr lang="zh-CN" altLang="zh-CN" sz="2000" b="0" dirty="0"/>
          </a:p>
          <a:p>
            <a:pPr>
              <a:lnSpc>
                <a:spcPct val="110000"/>
              </a:lnSpc>
              <a:spcBef>
                <a:spcPts val="0"/>
              </a:spcBef>
            </a:pPr>
            <a:r>
              <a:rPr lang="en-US" altLang="zh-CN" sz="2000" b="0" dirty="0"/>
              <a:t>    </a:t>
            </a:r>
            <a:r>
              <a:rPr lang="en-US" altLang="zh-CN" sz="2000" b="0" dirty="0" err="1" smtClean="0"/>
              <a:t>BinaryTree</a:t>
            </a:r>
            <a:r>
              <a:rPr lang="en-US" altLang="zh-CN" sz="2000" b="0" dirty="0" smtClean="0"/>
              <a:t>() </a:t>
            </a:r>
            <a:r>
              <a:rPr lang="en-US" altLang="zh-CN" sz="2000" b="0" dirty="0"/>
              <a:t>{root = NULL;} 			</a:t>
            </a:r>
            <a:r>
              <a:rPr lang="en-US" altLang="zh-CN" sz="2000" b="0" dirty="0" smtClean="0"/>
              <a:t>//</a:t>
            </a:r>
            <a:r>
              <a:rPr lang="zh-CN" altLang="zh-CN" sz="2000" b="0" dirty="0"/>
              <a:t>构造函数</a:t>
            </a:r>
          </a:p>
          <a:p>
            <a:pPr>
              <a:lnSpc>
                <a:spcPct val="110000"/>
              </a:lnSpc>
              <a:spcBef>
                <a:spcPts val="0"/>
              </a:spcBef>
            </a:pPr>
            <a:r>
              <a:rPr lang="en-US" altLang="zh-CN" sz="2000" b="0" dirty="0"/>
              <a:t>    </a:t>
            </a:r>
            <a:r>
              <a:rPr lang="en-US" altLang="zh-CN" sz="2000" b="0" dirty="0" err="1" smtClean="0"/>
              <a:t>BinaryTree</a:t>
            </a:r>
            <a:r>
              <a:rPr lang="en-US" altLang="zh-CN" sz="2000" b="0" dirty="0" smtClean="0"/>
              <a:t>(</a:t>
            </a:r>
            <a:r>
              <a:rPr lang="en-US" altLang="zh-CN" sz="2000" b="0" dirty="0" err="1" smtClean="0"/>
              <a:t>BinaryTreeNode</a:t>
            </a:r>
            <a:r>
              <a:rPr lang="en-US" altLang="zh-CN" sz="2000" b="0" dirty="0" smtClean="0"/>
              <a:t>&lt;T</a:t>
            </a:r>
            <a:r>
              <a:rPr lang="en-US" altLang="zh-CN" sz="2000" b="0" dirty="0"/>
              <a:t>&gt;* </a:t>
            </a:r>
            <a:r>
              <a:rPr lang="en-US" altLang="zh-CN" sz="2000" b="0" dirty="0" smtClean="0"/>
              <a:t>r) </a:t>
            </a:r>
            <a:r>
              <a:rPr lang="en-US" altLang="zh-CN" sz="2000" b="0" dirty="0"/>
              <a:t>{root = r;}</a:t>
            </a:r>
            <a:endParaRPr lang="zh-CN" altLang="zh-CN" sz="2000" b="0" dirty="0"/>
          </a:p>
          <a:p>
            <a:pPr>
              <a:lnSpc>
                <a:spcPct val="110000"/>
              </a:lnSpc>
              <a:spcBef>
                <a:spcPts val="0"/>
              </a:spcBef>
            </a:pPr>
            <a:r>
              <a:rPr lang="en-US" altLang="zh-CN" sz="2000" b="0" dirty="0"/>
              <a:t>    ~</a:t>
            </a:r>
            <a:r>
              <a:rPr lang="en-US" altLang="zh-CN" sz="2000" b="0" dirty="0" err="1" smtClean="0"/>
              <a:t>BinaryTree</a:t>
            </a:r>
            <a:r>
              <a:rPr lang="en-US" altLang="zh-CN" sz="2000" b="0" dirty="0" smtClean="0"/>
              <a:t>() { </a:t>
            </a:r>
            <a:r>
              <a:rPr lang="en-US" altLang="zh-CN" sz="2000" b="0" dirty="0" err="1" smtClean="0"/>
              <a:t>DeleteBinaryTree</a:t>
            </a:r>
            <a:r>
              <a:rPr lang="en-US" altLang="zh-CN" sz="2000" b="0" dirty="0" smtClean="0"/>
              <a:t>(root); };    </a:t>
            </a:r>
            <a:r>
              <a:rPr lang="en-US" altLang="zh-CN" sz="2000" b="0" dirty="0"/>
              <a:t>	</a:t>
            </a:r>
            <a:r>
              <a:rPr lang="en-US" altLang="zh-CN" sz="2000" b="0" dirty="0" smtClean="0"/>
              <a:t>//</a:t>
            </a:r>
            <a:r>
              <a:rPr lang="zh-CN" altLang="zh-CN" sz="2000" b="0" dirty="0"/>
              <a:t>析构函数</a:t>
            </a:r>
          </a:p>
          <a:p>
            <a:pPr>
              <a:lnSpc>
                <a:spcPct val="110000"/>
              </a:lnSpc>
              <a:spcBef>
                <a:spcPts val="0"/>
              </a:spcBef>
            </a:pPr>
            <a:r>
              <a:rPr lang="en-US" altLang="zh-CN" sz="2000" b="0" dirty="0"/>
              <a:t>    </a:t>
            </a:r>
            <a:r>
              <a:rPr lang="en-US" altLang="zh-CN" sz="2000" b="0" dirty="0" err="1"/>
              <a:t>bool</a:t>
            </a:r>
            <a:r>
              <a:rPr lang="en-US" altLang="zh-CN" sz="2000" b="0" dirty="0"/>
              <a:t> </a:t>
            </a:r>
            <a:r>
              <a:rPr lang="en-US" altLang="zh-CN" sz="2000" b="0" dirty="0" err="1" smtClean="0"/>
              <a:t>isEmpty</a:t>
            </a:r>
            <a:r>
              <a:rPr lang="en-US" altLang="zh-CN" sz="2000" b="0" dirty="0" smtClean="0"/>
              <a:t>() { return root==NULL; };  	</a:t>
            </a:r>
            <a:r>
              <a:rPr lang="en-US" altLang="zh-CN" sz="2000" b="0" dirty="0"/>
              <a:t>	</a:t>
            </a:r>
            <a:r>
              <a:rPr lang="en-US" altLang="zh-CN" sz="2000" b="0" dirty="0" smtClean="0"/>
              <a:t>//</a:t>
            </a:r>
            <a:r>
              <a:rPr lang="zh-CN" altLang="zh-CN" sz="2000" b="0" dirty="0"/>
              <a:t>判断二叉树是否为空树</a:t>
            </a:r>
          </a:p>
          <a:p>
            <a:pPr>
              <a:lnSpc>
                <a:spcPct val="110000"/>
              </a:lnSpc>
              <a:spcBef>
                <a:spcPts val="0"/>
              </a:spcBef>
            </a:pPr>
            <a:r>
              <a:rPr lang="en-US" altLang="zh-CN" sz="2000" b="0" dirty="0"/>
              <a:t>    void </a:t>
            </a:r>
            <a:r>
              <a:rPr lang="en-US" altLang="zh-CN" sz="2000" b="0" dirty="0" smtClean="0"/>
              <a:t>visit(</a:t>
            </a:r>
            <a:r>
              <a:rPr lang="en-US" altLang="zh-CN" sz="2000" b="0" dirty="0" err="1" smtClean="0"/>
              <a:t>BinaryTree</a:t>
            </a:r>
            <a:r>
              <a:rPr lang="en-US" altLang="zh-CN" sz="2000" b="0" dirty="0" smtClean="0"/>
              <a:t>&lt;T</a:t>
            </a:r>
            <a:r>
              <a:rPr lang="en-US" altLang="zh-CN" sz="2000" b="0" dirty="0"/>
              <a:t>&gt;&amp; </a:t>
            </a:r>
            <a:r>
              <a:rPr lang="en-US" altLang="zh-CN" sz="2000" b="0" dirty="0" err="1" smtClean="0"/>
              <a:t>curr</a:t>
            </a:r>
            <a:r>
              <a:rPr lang="en-US" altLang="zh-CN" sz="2000" b="0" dirty="0" smtClean="0"/>
              <a:t>){</a:t>
            </a:r>
            <a:r>
              <a:rPr lang="en-US" altLang="zh-CN" sz="2000" b="0" dirty="0" err="1"/>
              <a:t>cout</a:t>
            </a:r>
            <a:r>
              <a:rPr lang="en-US" altLang="zh-CN" sz="2000" b="0" dirty="0"/>
              <a:t> </a:t>
            </a:r>
            <a:r>
              <a:rPr lang="en-US" altLang="zh-CN" sz="2000" b="0" dirty="0" smtClean="0"/>
              <a:t>&lt;&lt;</a:t>
            </a:r>
            <a:r>
              <a:rPr lang="en-US" altLang="zh-CN" sz="2000" b="0" dirty="0" err="1" smtClean="0"/>
              <a:t>curr</a:t>
            </a:r>
            <a:r>
              <a:rPr lang="en-US" altLang="zh-CN" sz="2000" b="0" dirty="0" smtClean="0"/>
              <a:t>-&gt;data </a:t>
            </a:r>
            <a:r>
              <a:rPr lang="en-US" altLang="zh-CN" sz="2000" b="0" dirty="0"/>
              <a:t>&lt;&lt; " ";} </a:t>
            </a:r>
            <a:r>
              <a:rPr lang="en-US" altLang="zh-CN" sz="2000" b="0" dirty="0" smtClean="0"/>
              <a:t>//</a:t>
            </a:r>
            <a:r>
              <a:rPr lang="zh-CN" altLang="zh-CN" sz="2000" b="0" dirty="0"/>
              <a:t>访问当前结点</a:t>
            </a:r>
          </a:p>
          <a:p>
            <a:pPr>
              <a:lnSpc>
                <a:spcPct val="110000"/>
              </a:lnSpc>
              <a:spcBef>
                <a:spcPts val="0"/>
              </a:spcBef>
            </a:pPr>
            <a:r>
              <a:rPr lang="en-US" altLang="zh-CN" sz="2000" b="0" dirty="0"/>
              <a:t>    </a:t>
            </a:r>
            <a:r>
              <a:rPr lang="en-US" altLang="zh-CN" sz="2000" b="0" dirty="0" err="1"/>
              <a:t>BinaryTreeNode</a:t>
            </a:r>
            <a:r>
              <a:rPr lang="en-US" altLang="zh-CN" sz="2000" b="0" dirty="0"/>
              <a:t>&lt;T&gt;*&amp; </a:t>
            </a:r>
            <a:r>
              <a:rPr lang="en-US" altLang="zh-CN" sz="2000" b="0" dirty="0" smtClean="0"/>
              <a:t>Root() </a:t>
            </a:r>
            <a:r>
              <a:rPr lang="en-US" altLang="zh-CN" sz="2000" b="0" dirty="0"/>
              <a:t>{return root;};   	</a:t>
            </a:r>
            <a:r>
              <a:rPr lang="en-US" altLang="zh-CN" sz="2000" b="0" dirty="0" smtClean="0"/>
              <a:t>//</a:t>
            </a:r>
            <a:r>
              <a:rPr lang="zh-CN" altLang="zh-CN" sz="2000" b="0" dirty="0"/>
              <a:t>返回二叉树的根结点</a:t>
            </a:r>
          </a:p>
          <a:p>
            <a:pPr>
              <a:lnSpc>
                <a:spcPct val="110000"/>
              </a:lnSpc>
              <a:spcBef>
                <a:spcPts val="0"/>
              </a:spcBef>
            </a:pPr>
            <a:r>
              <a:rPr lang="en-US" altLang="zh-CN" sz="2000" b="0" dirty="0"/>
              <a:t> </a:t>
            </a:r>
            <a:r>
              <a:rPr lang="en-US" altLang="zh-CN" sz="2000" b="0" dirty="0" smtClean="0"/>
              <a:t>   void </a:t>
            </a:r>
            <a:r>
              <a:rPr lang="en-US" altLang="zh-CN" sz="2000" b="0" dirty="0" err="1" smtClean="0"/>
              <a:t>CreateTree</a:t>
            </a:r>
            <a:r>
              <a:rPr lang="en-US" altLang="zh-CN" sz="2000" b="0" dirty="0" smtClean="0"/>
              <a:t>(const </a:t>
            </a:r>
            <a:r>
              <a:rPr lang="en-US" altLang="zh-CN" sz="2000" b="0" dirty="0"/>
              <a:t>T&amp; data, </a:t>
            </a:r>
            <a:r>
              <a:rPr lang="en-US" altLang="zh-CN" sz="2000" b="0" dirty="0" err="1"/>
              <a:t>BinaryTreeNode</a:t>
            </a:r>
            <a:r>
              <a:rPr lang="en-US" altLang="zh-CN" sz="2000" b="0" dirty="0"/>
              <a:t>&lt;T&gt;* </a:t>
            </a:r>
            <a:r>
              <a:rPr lang="en-US" altLang="zh-CN" sz="2000" b="0" dirty="0" smtClean="0"/>
              <a:t>left-tree, </a:t>
            </a:r>
            <a:r>
              <a:rPr lang="en-US" altLang="zh-CN" sz="2000" b="0" dirty="0" err="1"/>
              <a:t>BinaryTreeNode</a:t>
            </a:r>
            <a:r>
              <a:rPr lang="en-US" altLang="zh-CN" sz="2000" b="0" dirty="0"/>
              <a:t>&lt;T&gt;* </a:t>
            </a:r>
            <a:r>
              <a:rPr lang="en-US" altLang="zh-CN" sz="2000" b="0" dirty="0" smtClean="0"/>
              <a:t>right-tree);</a:t>
            </a:r>
          </a:p>
          <a:p>
            <a:pPr>
              <a:lnSpc>
                <a:spcPct val="110000"/>
              </a:lnSpc>
              <a:spcBef>
                <a:spcPts val="0"/>
              </a:spcBef>
            </a:pPr>
            <a:r>
              <a:rPr lang="en-US" altLang="zh-CN" sz="2000" b="0" dirty="0"/>
              <a:t>	//</a:t>
            </a:r>
            <a:r>
              <a:rPr lang="zh-CN" altLang="zh-CN" sz="2000" b="0" dirty="0"/>
              <a:t>以</a:t>
            </a:r>
            <a:r>
              <a:rPr lang="en-US" altLang="zh-CN" sz="2000" b="0" dirty="0"/>
              <a:t>data</a:t>
            </a:r>
            <a:r>
              <a:rPr lang="zh-CN" altLang="zh-CN" sz="2000" b="0" dirty="0"/>
              <a:t>作为根结点，</a:t>
            </a:r>
            <a:r>
              <a:rPr lang="en-US" altLang="zh-CN" sz="2000" b="0" dirty="0" err="1" smtClean="0"/>
              <a:t>ltree</a:t>
            </a:r>
            <a:r>
              <a:rPr lang="zh-CN" altLang="zh-CN" sz="2000" b="0" dirty="0"/>
              <a:t>作为树的左子树，</a:t>
            </a:r>
            <a:r>
              <a:rPr lang="en-US" altLang="zh-CN" sz="2000" b="0" dirty="0" err="1" smtClean="0"/>
              <a:t>rtree</a:t>
            </a:r>
            <a:r>
              <a:rPr lang="zh-CN" altLang="zh-CN" sz="2000" b="0" dirty="0"/>
              <a:t>作为树的右子树，构造一棵新</a:t>
            </a:r>
            <a:r>
              <a:rPr lang="zh-CN" altLang="zh-CN" sz="2000" b="0" dirty="0" smtClean="0"/>
              <a:t>二叉树</a:t>
            </a:r>
            <a:r>
              <a:rPr lang="en-US" altLang="zh-CN" sz="2000" b="0" dirty="0" smtClean="0"/>
              <a:t> </a:t>
            </a:r>
            <a:endParaRPr lang="zh-CN" altLang="zh-CN" sz="2000" b="0" dirty="0"/>
          </a:p>
        </p:txBody>
      </p:sp>
    </p:spTree>
    <p:extLst>
      <p:ext uri="{BB962C8B-B14F-4D97-AF65-F5344CB8AC3E}">
        <p14:creationId xmlns:p14="http://schemas.microsoft.com/office/powerpoint/2010/main" xmlns="" val="11742852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544616"/>
          </a:xfrm>
        </p:spPr>
        <p:txBody>
          <a:bodyPr>
            <a:noAutofit/>
          </a:bodyPr>
          <a:lstStyle/>
          <a:p>
            <a:pPr>
              <a:spcBef>
                <a:spcPts val="600"/>
              </a:spcBef>
            </a:pPr>
            <a:r>
              <a:rPr lang="en-US" altLang="zh-CN" sz="2000" b="0" dirty="0" smtClean="0"/>
              <a:t>	void </a:t>
            </a:r>
            <a:r>
              <a:rPr lang="en-US" altLang="zh-CN" sz="2000" b="0" dirty="0" err="1" smtClean="0"/>
              <a:t>CreateTree</a:t>
            </a:r>
            <a:r>
              <a:rPr lang="en-US" altLang="zh-CN" sz="2000" b="0" dirty="0" smtClean="0"/>
              <a:t>(</a:t>
            </a:r>
            <a:r>
              <a:rPr lang="en-US" altLang="zh-CN" sz="2000" b="0" dirty="0" err="1" smtClean="0"/>
              <a:t>BinaryTreeNode</a:t>
            </a:r>
            <a:r>
              <a:rPr lang="en-US" altLang="zh-CN" sz="2000" b="0" dirty="0" smtClean="0"/>
              <a:t>&lt;T</a:t>
            </a:r>
            <a:r>
              <a:rPr lang="en-US" altLang="zh-CN" sz="2000" b="0" dirty="0"/>
              <a:t>&gt; *&amp;</a:t>
            </a:r>
            <a:r>
              <a:rPr lang="en-US" altLang="zh-CN" sz="2000" b="0" dirty="0" smtClean="0"/>
              <a:t>r); //</a:t>
            </a:r>
            <a:r>
              <a:rPr lang="zh-CN" altLang="zh-CN" sz="2000" b="0" dirty="0"/>
              <a:t>根据先序遍历序列构造二叉树</a:t>
            </a:r>
          </a:p>
          <a:p>
            <a:pPr>
              <a:spcBef>
                <a:spcPts val="600"/>
              </a:spcBef>
            </a:pPr>
            <a:r>
              <a:rPr lang="en-US" altLang="zh-CN" sz="2000" b="0" dirty="0"/>
              <a:t>	void </a:t>
            </a:r>
            <a:r>
              <a:rPr lang="en-US" altLang="zh-CN" sz="2000" b="0" dirty="0" err="1" smtClean="0"/>
              <a:t>DeleteBinaryTree</a:t>
            </a:r>
            <a:r>
              <a:rPr lang="en-US" altLang="zh-CN" sz="2000" b="0" dirty="0" smtClean="0"/>
              <a:t>(</a:t>
            </a:r>
            <a:r>
              <a:rPr lang="en-US" altLang="zh-CN" sz="2000" b="0" dirty="0" err="1" smtClean="0"/>
              <a:t>BinaryTreeNode</a:t>
            </a:r>
            <a:r>
              <a:rPr lang="en-US" altLang="zh-CN" sz="2000" b="0" dirty="0" smtClean="0"/>
              <a:t>&lt;T</a:t>
            </a:r>
            <a:r>
              <a:rPr lang="en-US" altLang="zh-CN" sz="2000" b="0" dirty="0"/>
              <a:t>&gt;* </a:t>
            </a:r>
            <a:r>
              <a:rPr lang="en-US" altLang="zh-CN" sz="2000" b="0" dirty="0" smtClean="0"/>
              <a:t>root); //</a:t>
            </a:r>
            <a:r>
              <a:rPr lang="zh-CN" altLang="zh-CN" sz="2000" b="0" dirty="0"/>
              <a:t>删除</a:t>
            </a:r>
            <a:r>
              <a:rPr lang="zh-CN" altLang="zh-CN" sz="2000" b="0" dirty="0" smtClean="0"/>
              <a:t>二叉树</a:t>
            </a:r>
            <a:r>
              <a:rPr lang="zh-CN" altLang="en-US" sz="2000" b="0" dirty="0" smtClean="0"/>
              <a:t>及其</a:t>
            </a:r>
            <a:r>
              <a:rPr lang="zh-CN" altLang="zh-CN" sz="2000" b="0" dirty="0" smtClean="0"/>
              <a:t>子</a:t>
            </a:r>
            <a:r>
              <a:rPr lang="zh-CN" altLang="zh-CN" sz="2000" b="0" dirty="0"/>
              <a:t>树</a:t>
            </a:r>
          </a:p>
          <a:p>
            <a:pPr>
              <a:spcBef>
                <a:spcPts val="600"/>
              </a:spcBef>
            </a:pPr>
            <a:r>
              <a:rPr lang="en-US" altLang="zh-CN" sz="2000" b="0" dirty="0"/>
              <a:t>	void </a:t>
            </a:r>
            <a:r>
              <a:rPr lang="en-US" altLang="zh-CN" sz="2000" b="0" dirty="0" err="1" smtClean="0"/>
              <a:t>PreOrder</a:t>
            </a:r>
            <a:r>
              <a:rPr lang="en-US" altLang="zh-CN" sz="2000" b="0" dirty="0" smtClean="0"/>
              <a:t>(</a:t>
            </a:r>
            <a:r>
              <a:rPr lang="en-US" altLang="zh-CN" sz="2000" b="0" dirty="0" err="1" smtClean="0"/>
              <a:t>BinaryTreeNode</a:t>
            </a:r>
            <a:r>
              <a:rPr lang="en-US" altLang="zh-CN" sz="2000" b="0" dirty="0" smtClean="0"/>
              <a:t>&lt;T</a:t>
            </a:r>
            <a:r>
              <a:rPr lang="en-US" altLang="zh-CN" sz="2000" b="0" dirty="0"/>
              <a:t>&gt;* </a:t>
            </a:r>
            <a:r>
              <a:rPr lang="en-US" altLang="zh-CN" sz="2000" b="0" dirty="0" smtClean="0"/>
              <a:t>root); </a:t>
            </a:r>
            <a:r>
              <a:rPr lang="en-US" altLang="zh-CN" sz="2000" b="0" dirty="0"/>
              <a:t>	</a:t>
            </a:r>
            <a:r>
              <a:rPr lang="en-US" altLang="zh-CN" sz="2000" b="0" dirty="0" smtClean="0"/>
              <a:t>//</a:t>
            </a:r>
            <a:r>
              <a:rPr lang="zh-CN" altLang="zh-CN" sz="2000" b="0" dirty="0"/>
              <a:t>前序遍历二叉树或其子树</a:t>
            </a:r>
          </a:p>
          <a:p>
            <a:pPr>
              <a:spcBef>
                <a:spcPts val="600"/>
              </a:spcBef>
            </a:pPr>
            <a:r>
              <a:rPr lang="en-US" altLang="zh-CN" sz="2000" b="0" dirty="0"/>
              <a:t>	void </a:t>
            </a:r>
            <a:r>
              <a:rPr lang="en-US" altLang="zh-CN" sz="2000" b="0" dirty="0" err="1" smtClean="0"/>
              <a:t>InOrder</a:t>
            </a:r>
            <a:r>
              <a:rPr lang="en-US" altLang="zh-CN" sz="2000" b="0" dirty="0" smtClean="0"/>
              <a:t>(</a:t>
            </a:r>
            <a:r>
              <a:rPr lang="en-US" altLang="zh-CN" sz="2000" b="0" dirty="0" err="1" smtClean="0"/>
              <a:t>BinaryTreeNode</a:t>
            </a:r>
            <a:r>
              <a:rPr lang="en-US" altLang="zh-CN" sz="2000" b="0" dirty="0" smtClean="0"/>
              <a:t>&lt;T</a:t>
            </a:r>
            <a:r>
              <a:rPr lang="en-US" altLang="zh-CN" sz="2000" b="0" dirty="0"/>
              <a:t>&gt;* </a:t>
            </a:r>
            <a:r>
              <a:rPr lang="en-US" altLang="zh-CN" sz="2000" b="0" dirty="0" smtClean="0"/>
              <a:t>root); </a:t>
            </a:r>
            <a:r>
              <a:rPr lang="en-US" altLang="zh-CN" sz="2000" b="0" dirty="0"/>
              <a:t>	</a:t>
            </a:r>
            <a:r>
              <a:rPr lang="en-US" altLang="zh-CN" sz="2000" b="0" dirty="0" smtClean="0"/>
              <a:t>//</a:t>
            </a:r>
            <a:r>
              <a:rPr lang="zh-CN" altLang="zh-CN" sz="2000" b="0" dirty="0"/>
              <a:t>中序遍历二叉树或其子树</a:t>
            </a:r>
          </a:p>
          <a:p>
            <a:pPr>
              <a:spcBef>
                <a:spcPts val="600"/>
              </a:spcBef>
            </a:pPr>
            <a:r>
              <a:rPr lang="en-US" altLang="zh-CN" sz="2000" b="0" dirty="0"/>
              <a:t>	void </a:t>
            </a:r>
            <a:r>
              <a:rPr lang="en-US" altLang="zh-CN" sz="2000" b="0" dirty="0" err="1" smtClean="0"/>
              <a:t>PostOrder</a:t>
            </a:r>
            <a:r>
              <a:rPr lang="en-US" altLang="zh-CN" sz="2000" b="0" dirty="0" smtClean="0"/>
              <a:t>(</a:t>
            </a:r>
            <a:r>
              <a:rPr lang="en-US" altLang="zh-CN" sz="2000" b="0" dirty="0" err="1" smtClean="0"/>
              <a:t>BinaryTreeNode</a:t>
            </a:r>
            <a:r>
              <a:rPr lang="en-US" altLang="zh-CN" sz="2000" b="0" dirty="0" smtClean="0"/>
              <a:t>&lt;T</a:t>
            </a:r>
            <a:r>
              <a:rPr lang="en-US" altLang="zh-CN" sz="2000" b="0" dirty="0"/>
              <a:t>&gt;* </a:t>
            </a:r>
            <a:r>
              <a:rPr lang="en-US" altLang="zh-CN" sz="2000" b="0" dirty="0" smtClean="0"/>
              <a:t>root); </a:t>
            </a:r>
            <a:r>
              <a:rPr lang="en-US" altLang="zh-CN" sz="2000" b="0" dirty="0"/>
              <a:t>	</a:t>
            </a:r>
            <a:r>
              <a:rPr lang="en-US" altLang="zh-CN" sz="2000" b="0" dirty="0" smtClean="0"/>
              <a:t>//</a:t>
            </a:r>
            <a:r>
              <a:rPr lang="zh-CN" altLang="zh-CN" sz="2000" b="0" dirty="0"/>
              <a:t>后序遍历二叉树或其子树</a:t>
            </a:r>
          </a:p>
          <a:p>
            <a:pPr>
              <a:spcBef>
                <a:spcPts val="600"/>
              </a:spcBef>
            </a:pPr>
            <a:r>
              <a:rPr lang="en-US" altLang="zh-CN" sz="2000" b="0" dirty="0"/>
              <a:t>	void </a:t>
            </a:r>
            <a:r>
              <a:rPr lang="en-US" altLang="zh-CN" sz="2000" b="0" dirty="0" err="1" smtClean="0"/>
              <a:t>PreOrderWithoutRecusion</a:t>
            </a:r>
            <a:r>
              <a:rPr lang="en-US" altLang="zh-CN" sz="2000" b="0" dirty="0" smtClean="0"/>
              <a:t>(</a:t>
            </a:r>
            <a:r>
              <a:rPr lang="en-US" altLang="zh-CN" sz="2000" b="0" dirty="0" err="1" smtClean="0"/>
              <a:t>BinaryTreeNode</a:t>
            </a:r>
            <a:r>
              <a:rPr lang="en-US" altLang="zh-CN" sz="2000" b="0" dirty="0" smtClean="0"/>
              <a:t>&lt;T</a:t>
            </a:r>
            <a:r>
              <a:rPr lang="en-US" altLang="zh-CN" sz="2000" b="0" dirty="0"/>
              <a:t>&gt;* </a:t>
            </a:r>
            <a:r>
              <a:rPr lang="en-US" altLang="zh-CN" sz="2000" b="0" dirty="0" smtClean="0"/>
              <a:t>root);//</a:t>
            </a:r>
            <a:r>
              <a:rPr lang="zh-CN" altLang="zh-CN" sz="2000" b="0" dirty="0"/>
              <a:t>非递归前序</a:t>
            </a:r>
            <a:r>
              <a:rPr lang="zh-CN" altLang="zh-CN" sz="2000" b="0" dirty="0" smtClean="0"/>
              <a:t>遍历</a:t>
            </a:r>
            <a:endParaRPr lang="zh-CN" altLang="zh-CN" sz="2000" b="0" dirty="0"/>
          </a:p>
          <a:p>
            <a:pPr>
              <a:spcBef>
                <a:spcPts val="600"/>
              </a:spcBef>
            </a:pPr>
            <a:r>
              <a:rPr lang="en-US" altLang="zh-CN" sz="2000" b="0" dirty="0"/>
              <a:t>	void </a:t>
            </a:r>
            <a:r>
              <a:rPr lang="en-US" altLang="zh-CN" sz="2000" b="0" dirty="0" err="1" smtClean="0"/>
              <a:t>InOrderWithoutRecusion</a:t>
            </a:r>
            <a:r>
              <a:rPr lang="en-US" altLang="zh-CN" sz="2000" b="0" dirty="0" smtClean="0"/>
              <a:t>(</a:t>
            </a:r>
            <a:r>
              <a:rPr lang="en-US" altLang="zh-CN" sz="2000" b="0" dirty="0" err="1" smtClean="0"/>
              <a:t>BinaryTreeNode</a:t>
            </a:r>
            <a:r>
              <a:rPr lang="en-US" altLang="zh-CN" sz="2000" b="0" dirty="0" smtClean="0"/>
              <a:t>&lt;T</a:t>
            </a:r>
            <a:r>
              <a:rPr lang="en-US" altLang="zh-CN" sz="2000" b="0" dirty="0"/>
              <a:t>&gt;* </a:t>
            </a:r>
            <a:r>
              <a:rPr lang="en-US" altLang="zh-CN" sz="2000" b="0" dirty="0" smtClean="0"/>
              <a:t>root); //</a:t>
            </a:r>
            <a:r>
              <a:rPr lang="zh-CN" altLang="zh-CN" sz="2000" b="0" dirty="0"/>
              <a:t>非递归中序</a:t>
            </a:r>
            <a:r>
              <a:rPr lang="zh-CN" altLang="zh-CN" sz="2000" b="0" dirty="0" smtClean="0"/>
              <a:t>遍历</a:t>
            </a:r>
            <a:endParaRPr lang="zh-CN" altLang="zh-CN" sz="2000" b="0" dirty="0"/>
          </a:p>
          <a:p>
            <a:pPr>
              <a:spcBef>
                <a:spcPts val="600"/>
              </a:spcBef>
            </a:pPr>
            <a:r>
              <a:rPr lang="en-US" altLang="zh-CN" sz="2000" b="0" dirty="0"/>
              <a:t>	void </a:t>
            </a:r>
            <a:r>
              <a:rPr lang="en-US" altLang="zh-CN" sz="2000" b="0" dirty="0" err="1" smtClean="0"/>
              <a:t>PostOrderWithoutRecusion</a:t>
            </a:r>
            <a:r>
              <a:rPr lang="en-US" altLang="zh-CN" sz="2000" b="0" dirty="0" smtClean="0"/>
              <a:t>(</a:t>
            </a:r>
            <a:r>
              <a:rPr lang="en-US" altLang="zh-CN" sz="2000" b="0" dirty="0" err="1" smtClean="0"/>
              <a:t>BinaryTreeNode</a:t>
            </a:r>
            <a:r>
              <a:rPr lang="en-US" altLang="zh-CN" sz="2000" b="0" dirty="0" smtClean="0"/>
              <a:t>&lt;T</a:t>
            </a:r>
            <a:r>
              <a:rPr lang="en-US" altLang="zh-CN" sz="2000" b="0" dirty="0"/>
              <a:t>&gt;* </a:t>
            </a:r>
            <a:r>
              <a:rPr lang="en-US" altLang="zh-CN" sz="2000" b="0" dirty="0" smtClean="0"/>
              <a:t>root);//</a:t>
            </a:r>
            <a:r>
              <a:rPr lang="zh-CN" altLang="zh-CN" sz="2000" b="0" dirty="0"/>
              <a:t>非递归后序</a:t>
            </a:r>
            <a:r>
              <a:rPr lang="zh-CN" altLang="zh-CN" sz="2000" b="0" dirty="0" smtClean="0"/>
              <a:t>遍历</a:t>
            </a:r>
            <a:endParaRPr lang="zh-CN" altLang="zh-CN" sz="2000" b="0" dirty="0"/>
          </a:p>
          <a:p>
            <a:pPr>
              <a:spcBef>
                <a:spcPts val="600"/>
              </a:spcBef>
            </a:pPr>
            <a:r>
              <a:rPr lang="en-US" altLang="zh-CN" sz="2000" b="0" dirty="0"/>
              <a:t>	void </a:t>
            </a:r>
            <a:r>
              <a:rPr lang="en-US" altLang="zh-CN" sz="2000" b="0" dirty="0" err="1" smtClean="0"/>
              <a:t>LevelOrder</a:t>
            </a:r>
            <a:r>
              <a:rPr lang="en-US" altLang="zh-CN" sz="2000" b="0" dirty="0" smtClean="0"/>
              <a:t>(</a:t>
            </a:r>
            <a:r>
              <a:rPr lang="en-US" altLang="zh-CN" sz="2000" b="0" dirty="0" err="1" smtClean="0"/>
              <a:t>BinaryTreeNode</a:t>
            </a:r>
            <a:r>
              <a:rPr lang="en-US" altLang="zh-CN" sz="2000" b="0" dirty="0" smtClean="0"/>
              <a:t>&lt;T</a:t>
            </a:r>
            <a:r>
              <a:rPr lang="en-US" altLang="zh-CN" sz="2000" b="0" dirty="0"/>
              <a:t>&gt;* </a:t>
            </a:r>
            <a:r>
              <a:rPr lang="en-US" altLang="zh-CN" sz="2000" b="0" dirty="0" smtClean="0"/>
              <a:t>root);</a:t>
            </a:r>
            <a:r>
              <a:rPr lang="en-US" altLang="zh-CN" sz="2000" b="0" dirty="0"/>
              <a:t>	 </a:t>
            </a:r>
            <a:r>
              <a:rPr lang="en-US" altLang="zh-CN" sz="2000" b="0" dirty="0" smtClean="0"/>
              <a:t>//</a:t>
            </a:r>
            <a:r>
              <a:rPr lang="zh-CN" altLang="zh-CN" sz="2000" b="0" dirty="0"/>
              <a:t>按层次遍历二叉树或其子树</a:t>
            </a:r>
          </a:p>
          <a:p>
            <a:pPr>
              <a:spcBef>
                <a:spcPts val="600"/>
              </a:spcBef>
            </a:pPr>
            <a:r>
              <a:rPr lang="en-US" altLang="zh-CN" sz="2000" b="0" dirty="0"/>
              <a:t>};</a:t>
            </a:r>
            <a:endParaRPr lang="zh-CN" altLang="zh-CN" sz="2000" b="0" dirty="0"/>
          </a:p>
          <a:p>
            <a:pPr>
              <a:spcBef>
                <a:spcPts val="600"/>
              </a:spcBef>
            </a:pPr>
            <a:endParaRPr lang="zh-CN" altLang="en-US" sz="2000" dirty="0"/>
          </a:p>
        </p:txBody>
      </p:sp>
    </p:spTree>
    <p:extLst>
      <p:ext uri="{BB962C8B-B14F-4D97-AF65-F5344CB8AC3E}">
        <p14:creationId xmlns:p14="http://schemas.microsoft.com/office/powerpoint/2010/main" xmlns="" val="3865861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5.3 </a:t>
            </a:r>
            <a:r>
              <a:rPr lang="zh-CN" altLang="zh-CN" b="1" dirty="0" smtClean="0"/>
              <a:t>二叉树</a:t>
            </a:r>
            <a:r>
              <a:rPr lang="zh-CN" altLang="zh-CN" b="1" dirty="0"/>
              <a:t>的遍历</a:t>
            </a:r>
            <a:endParaRPr lang="zh-CN" altLang="en-US" dirty="0"/>
          </a:p>
        </p:txBody>
      </p:sp>
      <p:sp>
        <p:nvSpPr>
          <p:cNvPr id="3" name="内容占位符 2"/>
          <p:cNvSpPr>
            <a:spLocks noGrp="1"/>
          </p:cNvSpPr>
          <p:nvPr>
            <p:ph idx="1"/>
          </p:nvPr>
        </p:nvSpPr>
        <p:spPr>
          <a:xfrm>
            <a:off x="827584" y="1556792"/>
            <a:ext cx="7520940" cy="4752528"/>
          </a:xfrm>
        </p:spPr>
        <p:txBody>
          <a:bodyPr>
            <a:normAutofit fontScale="92500" lnSpcReduction="10000"/>
          </a:bodyPr>
          <a:lstStyle/>
          <a:p>
            <a:pPr>
              <a:buFont typeface="Arial" panose="020B0604020202020204" pitchFamily="34" charset="0"/>
              <a:buChar char="•"/>
            </a:pPr>
            <a:r>
              <a:rPr lang="zh-CN" altLang="zh-CN" b="0" dirty="0"/>
              <a:t>由二叉树的递归定义可知，一棵非空的二叉树是由三个基本部分组成：根结点，左子树和右子树</a:t>
            </a:r>
            <a:r>
              <a:rPr lang="zh-CN" altLang="zh-CN" b="0" dirty="0" smtClean="0"/>
              <a:t>。</a:t>
            </a:r>
            <a:endParaRPr lang="en-US" altLang="zh-CN" b="0" dirty="0" smtClean="0"/>
          </a:p>
          <a:p>
            <a:pPr>
              <a:buFont typeface="Arial" panose="020B0604020202020204" pitchFamily="34" charset="0"/>
              <a:buChar char="•"/>
            </a:pPr>
            <a:r>
              <a:rPr lang="zh-CN" altLang="zh-CN" b="0" dirty="0" smtClean="0"/>
              <a:t>假设</a:t>
            </a:r>
            <a:r>
              <a:rPr lang="zh-CN" altLang="zh-CN" b="0" dirty="0"/>
              <a:t>以</a:t>
            </a:r>
            <a:r>
              <a:rPr lang="en-US" altLang="zh-CN" b="0" dirty="0">
                <a:solidFill>
                  <a:srgbClr val="FF0000"/>
                </a:solidFill>
              </a:rPr>
              <a:t>D</a:t>
            </a:r>
            <a:r>
              <a:rPr lang="zh-CN" altLang="zh-CN" b="0" dirty="0">
                <a:solidFill>
                  <a:srgbClr val="FF0000"/>
                </a:solidFill>
              </a:rPr>
              <a:t>、</a:t>
            </a:r>
            <a:r>
              <a:rPr lang="en-US" altLang="zh-CN" b="0" dirty="0">
                <a:solidFill>
                  <a:srgbClr val="FF0000"/>
                </a:solidFill>
              </a:rPr>
              <a:t>L</a:t>
            </a:r>
            <a:r>
              <a:rPr lang="zh-CN" altLang="zh-CN" b="0" dirty="0">
                <a:solidFill>
                  <a:srgbClr val="FF0000"/>
                </a:solidFill>
              </a:rPr>
              <a:t>、</a:t>
            </a:r>
            <a:r>
              <a:rPr lang="en-US" altLang="zh-CN" b="0" dirty="0">
                <a:solidFill>
                  <a:srgbClr val="FF0000"/>
                </a:solidFill>
              </a:rPr>
              <a:t>R</a:t>
            </a:r>
            <a:r>
              <a:rPr lang="zh-CN" altLang="zh-CN" b="0" dirty="0">
                <a:solidFill>
                  <a:srgbClr val="FF0000"/>
                </a:solidFill>
              </a:rPr>
              <a:t>分别表示</a:t>
            </a:r>
            <a:r>
              <a:rPr lang="zh-CN" altLang="zh-CN" b="0" dirty="0"/>
              <a:t>访问根</a:t>
            </a:r>
            <a:r>
              <a:rPr lang="zh-CN" altLang="zh-CN" b="0" dirty="0" smtClean="0"/>
              <a:t>结点</a:t>
            </a:r>
            <a:r>
              <a:rPr lang="zh-CN" altLang="en-US" b="0" dirty="0" smtClean="0"/>
              <a:t>、</a:t>
            </a:r>
            <a:r>
              <a:rPr lang="zh-CN" altLang="zh-CN" b="0" dirty="0" smtClean="0"/>
              <a:t>遍历左子树</a:t>
            </a:r>
            <a:r>
              <a:rPr lang="zh-CN" altLang="en-US" b="0" dirty="0" smtClean="0"/>
              <a:t>、</a:t>
            </a:r>
            <a:r>
              <a:rPr lang="zh-CN" altLang="zh-CN" b="0" dirty="0" smtClean="0"/>
              <a:t>遍历</a:t>
            </a:r>
            <a:r>
              <a:rPr lang="zh-CN" altLang="zh-CN" b="0" dirty="0"/>
              <a:t>右子树，那么就会有六种遍历方案：</a:t>
            </a:r>
            <a:r>
              <a:rPr lang="en-US" altLang="zh-CN" b="0" dirty="0">
                <a:solidFill>
                  <a:srgbClr val="FF0000"/>
                </a:solidFill>
              </a:rPr>
              <a:t>DLR</a:t>
            </a:r>
            <a:r>
              <a:rPr lang="zh-CN" altLang="zh-CN" b="0" dirty="0">
                <a:solidFill>
                  <a:srgbClr val="FF0000"/>
                </a:solidFill>
              </a:rPr>
              <a:t>、</a:t>
            </a:r>
            <a:r>
              <a:rPr lang="en-US" altLang="zh-CN" b="0" dirty="0">
                <a:solidFill>
                  <a:srgbClr val="FF0000"/>
                </a:solidFill>
              </a:rPr>
              <a:t>LDR</a:t>
            </a:r>
            <a:r>
              <a:rPr lang="zh-CN" altLang="zh-CN" b="0" dirty="0">
                <a:solidFill>
                  <a:srgbClr val="FF0000"/>
                </a:solidFill>
              </a:rPr>
              <a:t>、</a:t>
            </a:r>
            <a:r>
              <a:rPr lang="en-US" altLang="zh-CN" b="0" dirty="0">
                <a:solidFill>
                  <a:srgbClr val="FF0000"/>
                </a:solidFill>
              </a:rPr>
              <a:t>LRD</a:t>
            </a:r>
            <a:r>
              <a:rPr lang="zh-CN" altLang="zh-CN" b="0" dirty="0">
                <a:solidFill>
                  <a:srgbClr val="FF0000"/>
                </a:solidFill>
              </a:rPr>
              <a:t>、</a:t>
            </a:r>
            <a:r>
              <a:rPr lang="en-US" altLang="zh-CN" b="0" dirty="0">
                <a:solidFill>
                  <a:srgbClr val="FF0000"/>
                </a:solidFill>
              </a:rPr>
              <a:t>DRL</a:t>
            </a:r>
            <a:r>
              <a:rPr lang="zh-CN" altLang="zh-CN" b="0" dirty="0">
                <a:solidFill>
                  <a:srgbClr val="FF0000"/>
                </a:solidFill>
              </a:rPr>
              <a:t>、</a:t>
            </a:r>
            <a:r>
              <a:rPr lang="en-US" altLang="zh-CN" b="0" dirty="0">
                <a:solidFill>
                  <a:srgbClr val="FF0000"/>
                </a:solidFill>
              </a:rPr>
              <a:t>RDL</a:t>
            </a:r>
            <a:r>
              <a:rPr lang="zh-CN" altLang="zh-CN" b="0" dirty="0">
                <a:solidFill>
                  <a:srgbClr val="FF0000"/>
                </a:solidFill>
              </a:rPr>
              <a:t>、</a:t>
            </a:r>
            <a:r>
              <a:rPr lang="en-US" altLang="zh-CN" b="0" dirty="0">
                <a:solidFill>
                  <a:srgbClr val="FF0000"/>
                </a:solidFill>
              </a:rPr>
              <a:t>RLD</a:t>
            </a:r>
            <a:r>
              <a:rPr lang="zh-CN" altLang="zh-CN" b="0" dirty="0" smtClean="0"/>
              <a:t>。</a:t>
            </a:r>
            <a:endParaRPr lang="en-US" altLang="zh-CN" b="0" dirty="0" smtClean="0"/>
          </a:p>
          <a:p>
            <a:pPr>
              <a:buFont typeface="Arial" panose="020B0604020202020204" pitchFamily="34" charset="0"/>
              <a:buChar char="•"/>
            </a:pPr>
            <a:r>
              <a:rPr lang="zh-CN" altLang="zh-CN" b="0" dirty="0"/>
              <a:t>经常用到的次序总是先</a:t>
            </a:r>
            <a:r>
              <a:rPr lang="zh-CN" altLang="zh-CN" b="0" dirty="0" smtClean="0"/>
              <a:t>左</a:t>
            </a:r>
            <a:r>
              <a:rPr lang="en-US" altLang="zh-CN" b="0" dirty="0" smtClean="0"/>
              <a:t>(L)</a:t>
            </a:r>
            <a:r>
              <a:rPr lang="zh-CN" altLang="zh-CN" b="0" dirty="0" smtClean="0"/>
              <a:t>后右</a:t>
            </a:r>
            <a:r>
              <a:rPr lang="en-US" altLang="zh-CN" b="0" dirty="0" smtClean="0"/>
              <a:t>(R)</a:t>
            </a:r>
            <a:r>
              <a:rPr lang="zh-CN" altLang="zh-CN" b="0" dirty="0" smtClean="0"/>
              <a:t>，</a:t>
            </a:r>
            <a:r>
              <a:rPr lang="zh-CN" altLang="zh-CN" b="0" dirty="0"/>
              <a:t>再把根结点穿插于其中，就构成了</a:t>
            </a:r>
            <a:r>
              <a:rPr lang="zh-CN" altLang="zh-CN" b="0" dirty="0">
                <a:solidFill>
                  <a:srgbClr val="FF0000"/>
                </a:solidFill>
              </a:rPr>
              <a:t>常见的三种</a:t>
            </a:r>
            <a:r>
              <a:rPr lang="zh-CN" altLang="zh-CN" b="0" dirty="0" smtClean="0">
                <a:solidFill>
                  <a:srgbClr val="FF0000"/>
                </a:solidFill>
              </a:rPr>
              <a:t>遍历</a:t>
            </a:r>
            <a:r>
              <a:rPr lang="zh-CN" altLang="en-US" b="0" dirty="0" smtClean="0">
                <a:solidFill>
                  <a:srgbClr val="FF0000"/>
                </a:solidFill>
              </a:rPr>
              <a:t>：</a:t>
            </a:r>
            <a:endParaRPr lang="en-US" altLang="zh-CN" b="0" dirty="0" smtClean="0">
              <a:solidFill>
                <a:srgbClr val="FF0000"/>
              </a:solidFill>
            </a:endParaRPr>
          </a:p>
          <a:p>
            <a:pPr lvl="3">
              <a:buFont typeface="Arial" panose="020B0604020202020204" pitchFamily="34" charset="0"/>
              <a:buChar char="•"/>
            </a:pPr>
            <a:r>
              <a:rPr lang="zh-CN" altLang="zh-CN" b="0" dirty="0" smtClean="0">
                <a:solidFill>
                  <a:srgbClr val="FF0000"/>
                </a:solidFill>
              </a:rPr>
              <a:t>先序</a:t>
            </a:r>
            <a:r>
              <a:rPr lang="en-US" altLang="zh-CN" b="0" dirty="0" smtClean="0">
                <a:solidFill>
                  <a:srgbClr val="FF0000"/>
                </a:solidFill>
              </a:rPr>
              <a:t>(</a:t>
            </a:r>
            <a:r>
              <a:rPr lang="zh-CN" altLang="zh-CN" b="0" dirty="0" smtClean="0">
                <a:solidFill>
                  <a:srgbClr val="FF0000"/>
                </a:solidFill>
              </a:rPr>
              <a:t>根</a:t>
            </a:r>
            <a:r>
              <a:rPr lang="en-US" altLang="zh-CN" b="0" dirty="0" smtClean="0">
                <a:solidFill>
                  <a:srgbClr val="FF0000"/>
                </a:solidFill>
              </a:rPr>
              <a:t>)</a:t>
            </a:r>
            <a:r>
              <a:rPr lang="zh-CN" altLang="zh-CN" b="0" dirty="0" smtClean="0">
                <a:solidFill>
                  <a:srgbClr val="FF0000"/>
                </a:solidFill>
              </a:rPr>
              <a:t>遍历</a:t>
            </a:r>
            <a:r>
              <a:rPr lang="en-US" altLang="zh-CN" b="0" dirty="0" smtClean="0">
                <a:solidFill>
                  <a:srgbClr val="FF0000"/>
                </a:solidFill>
              </a:rPr>
              <a:t> </a:t>
            </a:r>
            <a:r>
              <a:rPr lang="en-US" altLang="zh-CN" b="0" dirty="0" smtClean="0"/>
              <a:t>(Preorder Traversal)</a:t>
            </a:r>
            <a:r>
              <a:rPr lang="zh-CN" altLang="en-US" b="0" dirty="0" smtClean="0"/>
              <a:t>；</a:t>
            </a:r>
            <a:endParaRPr lang="en-US" altLang="zh-CN" b="0" dirty="0" smtClean="0"/>
          </a:p>
          <a:p>
            <a:pPr lvl="3">
              <a:buFont typeface="Arial" panose="020B0604020202020204" pitchFamily="34" charset="0"/>
              <a:buChar char="•"/>
            </a:pPr>
            <a:r>
              <a:rPr lang="zh-CN" altLang="zh-CN" b="0" dirty="0" smtClean="0">
                <a:solidFill>
                  <a:srgbClr val="FF0000"/>
                </a:solidFill>
              </a:rPr>
              <a:t>中序</a:t>
            </a:r>
            <a:r>
              <a:rPr lang="en-US" altLang="zh-CN" b="0" dirty="0" smtClean="0">
                <a:solidFill>
                  <a:srgbClr val="FF0000"/>
                </a:solidFill>
              </a:rPr>
              <a:t>(</a:t>
            </a:r>
            <a:r>
              <a:rPr lang="zh-CN" altLang="zh-CN" b="0" dirty="0" smtClean="0">
                <a:solidFill>
                  <a:srgbClr val="FF0000"/>
                </a:solidFill>
              </a:rPr>
              <a:t>根</a:t>
            </a:r>
            <a:r>
              <a:rPr lang="en-US" altLang="zh-CN" b="0" dirty="0" smtClean="0">
                <a:solidFill>
                  <a:srgbClr val="FF0000"/>
                </a:solidFill>
              </a:rPr>
              <a:t>)</a:t>
            </a:r>
            <a:r>
              <a:rPr lang="zh-CN" altLang="zh-CN" b="0" dirty="0" smtClean="0">
                <a:solidFill>
                  <a:srgbClr val="FF0000"/>
                </a:solidFill>
              </a:rPr>
              <a:t>遍历</a:t>
            </a:r>
            <a:r>
              <a:rPr lang="en-US" altLang="zh-CN" b="0" dirty="0" smtClean="0">
                <a:solidFill>
                  <a:srgbClr val="FF0000"/>
                </a:solidFill>
              </a:rPr>
              <a:t> </a:t>
            </a:r>
            <a:r>
              <a:rPr lang="en-US" altLang="zh-CN" b="0" dirty="0" smtClean="0"/>
              <a:t>(</a:t>
            </a:r>
            <a:r>
              <a:rPr lang="en-US" altLang="zh-CN" b="0" dirty="0" err="1" smtClean="0"/>
              <a:t>Inorder</a:t>
            </a:r>
            <a:r>
              <a:rPr lang="en-US" altLang="zh-CN" b="0" dirty="0" smtClean="0"/>
              <a:t> Traversal)</a:t>
            </a:r>
            <a:r>
              <a:rPr lang="zh-CN" altLang="en-US" b="0" dirty="0" smtClean="0"/>
              <a:t>；</a:t>
            </a:r>
            <a:endParaRPr lang="en-US" altLang="zh-CN" b="0" dirty="0" smtClean="0"/>
          </a:p>
          <a:p>
            <a:pPr lvl="3">
              <a:buFont typeface="Arial" panose="020B0604020202020204" pitchFamily="34" charset="0"/>
              <a:buChar char="•"/>
            </a:pPr>
            <a:r>
              <a:rPr lang="zh-CN" altLang="zh-CN" b="0" dirty="0" smtClean="0">
                <a:solidFill>
                  <a:srgbClr val="FF0000"/>
                </a:solidFill>
              </a:rPr>
              <a:t>后序</a:t>
            </a:r>
            <a:r>
              <a:rPr lang="en-US" altLang="zh-CN" b="0" dirty="0" smtClean="0">
                <a:solidFill>
                  <a:srgbClr val="FF0000"/>
                </a:solidFill>
              </a:rPr>
              <a:t>(</a:t>
            </a:r>
            <a:r>
              <a:rPr lang="zh-CN" altLang="zh-CN" b="0" dirty="0" smtClean="0">
                <a:solidFill>
                  <a:srgbClr val="FF0000"/>
                </a:solidFill>
              </a:rPr>
              <a:t>根</a:t>
            </a:r>
            <a:r>
              <a:rPr lang="en-US" altLang="zh-CN" b="0" dirty="0" smtClean="0">
                <a:solidFill>
                  <a:srgbClr val="FF0000"/>
                </a:solidFill>
              </a:rPr>
              <a:t>)</a:t>
            </a:r>
            <a:r>
              <a:rPr lang="zh-CN" altLang="zh-CN" b="0" dirty="0" smtClean="0">
                <a:solidFill>
                  <a:srgbClr val="FF0000"/>
                </a:solidFill>
              </a:rPr>
              <a:t>遍历</a:t>
            </a:r>
            <a:r>
              <a:rPr lang="en-US" altLang="zh-CN" b="0" dirty="0" smtClean="0">
                <a:solidFill>
                  <a:srgbClr val="FF0000"/>
                </a:solidFill>
              </a:rPr>
              <a:t> </a:t>
            </a:r>
            <a:r>
              <a:rPr lang="en-US" altLang="zh-CN" b="0" dirty="0" smtClean="0"/>
              <a:t>(</a:t>
            </a:r>
            <a:r>
              <a:rPr lang="en-US" altLang="zh-CN" b="0" dirty="0" err="1" smtClean="0"/>
              <a:t>Postorder</a:t>
            </a:r>
            <a:r>
              <a:rPr lang="en-US" altLang="zh-CN" b="0" dirty="0" smtClean="0"/>
              <a:t> Traversal)</a:t>
            </a:r>
            <a:r>
              <a:rPr lang="zh-CN" altLang="zh-CN" b="0" dirty="0" smtClean="0"/>
              <a:t>。</a:t>
            </a:r>
            <a:endParaRPr lang="en-US" altLang="zh-CN" b="0" dirty="0" smtClean="0"/>
          </a:p>
          <a:p>
            <a:pPr>
              <a:buFont typeface="Arial" panose="020B0604020202020204" pitchFamily="34" charset="0"/>
              <a:buChar char="•"/>
            </a:pPr>
            <a:r>
              <a:rPr lang="zh-CN" altLang="zh-CN" b="0" dirty="0" smtClean="0"/>
              <a:t>遍历</a:t>
            </a:r>
            <a:r>
              <a:rPr lang="zh-CN" altLang="zh-CN" b="0" dirty="0"/>
              <a:t>的次序不同，导致结果不同。</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xmlns="" val="0"/>
              </a:ext>
            </a:extLst>
          </a:blip>
          <a:stretch>
            <a:fillRect/>
          </a:stretch>
        </p:blipFill>
        <p:spPr>
          <a:xfrm>
            <a:off x="7715272" y="500042"/>
            <a:ext cx="539750" cy="547511"/>
          </a:xfrm>
          <a:prstGeom prst="rect">
            <a:avLst/>
          </a:prstGeom>
        </p:spPr>
      </p:pic>
    </p:spTree>
    <p:extLst>
      <p:ext uri="{BB962C8B-B14F-4D97-AF65-F5344CB8AC3E}">
        <p14:creationId xmlns:p14="http://schemas.microsoft.com/office/powerpoint/2010/main" xmlns="" val="1513347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5.3.1 </a:t>
            </a:r>
            <a:r>
              <a:rPr lang="zh-CN" altLang="zh-CN" b="1" dirty="0"/>
              <a:t>二叉树的先序遍历</a:t>
            </a:r>
            <a:endParaRPr lang="zh-CN" altLang="en-US" dirty="0"/>
          </a:p>
        </p:txBody>
      </p:sp>
      <p:sp>
        <p:nvSpPr>
          <p:cNvPr id="3" name="内容占位符 2"/>
          <p:cNvSpPr>
            <a:spLocks noGrp="1"/>
          </p:cNvSpPr>
          <p:nvPr>
            <p:ph idx="1"/>
          </p:nvPr>
        </p:nvSpPr>
        <p:spPr>
          <a:xfrm>
            <a:off x="395536" y="1628800"/>
            <a:ext cx="8496944" cy="4320480"/>
          </a:xfrm>
        </p:spPr>
        <p:txBody>
          <a:bodyPr>
            <a:normAutofit/>
          </a:bodyPr>
          <a:lstStyle/>
          <a:p>
            <a:r>
              <a:rPr lang="zh-CN" altLang="zh-CN" b="0" dirty="0">
                <a:solidFill>
                  <a:srgbClr val="FF0000"/>
                </a:solidFill>
              </a:rPr>
              <a:t>先序遍历算法的递归定义如下</a:t>
            </a:r>
            <a:r>
              <a:rPr lang="zh-CN" altLang="zh-CN" b="0" dirty="0"/>
              <a:t>：</a:t>
            </a:r>
          </a:p>
          <a:p>
            <a:r>
              <a:rPr lang="en-US" altLang="zh-CN" b="0" dirty="0"/>
              <a:t>	</a:t>
            </a:r>
            <a:r>
              <a:rPr lang="zh-CN" altLang="zh-CN" b="0" dirty="0"/>
              <a:t>若二叉树为空，则遍历结束</a:t>
            </a:r>
            <a:r>
              <a:rPr lang="zh-CN" altLang="zh-CN" b="0" dirty="0" smtClean="0"/>
              <a:t>；</a:t>
            </a:r>
            <a:endParaRPr lang="en-US" altLang="zh-CN" b="0" dirty="0" smtClean="0"/>
          </a:p>
          <a:p>
            <a:r>
              <a:rPr lang="en-US" altLang="zh-CN" b="0" dirty="0"/>
              <a:t>	</a:t>
            </a:r>
            <a:r>
              <a:rPr lang="zh-CN" altLang="zh-CN" b="0" dirty="0" smtClean="0"/>
              <a:t>否则</a:t>
            </a:r>
            <a:r>
              <a:rPr lang="zh-CN" altLang="zh-CN" b="0" dirty="0"/>
              <a:t>：</a:t>
            </a:r>
          </a:p>
          <a:p>
            <a:r>
              <a:rPr lang="en-US" altLang="zh-CN" b="0" dirty="0"/>
              <a:t>		</a:t>
            </a:r>
            <a:r>
              <a:rPr lang="en-US" altLang="zh-CN" b="0" dirty="0" smtClean="0"/>
              <a:t>(1) </a:t>
            </a:r>
            <a:r>
              <a:rPr lang="zh-CN" altLang="zh-CN" b="0" dirty="0"/>
              <a:t>访问根结点；</a:t>
            </a:r>
          </a:p>
          <a:p>
            <a:r>
              <a:rPr lang="en-US" altLang="zh-CN" b="0" dirty="0"/>
              <a:t>		</a:t>
            </a:r>
            <a:r>
              <a:rPr lang="en-US" altLang="zh-CN" b="0" dirty="0" smtClean="0"/>
              <a:t>(2) </a:t>
            </a:r>
            <a:r>
              <a:rPr lang="zh-CN" altLang="zh-CN" b="0" dirty="0"/>
              <a:t>先序遍历左子树；</a:t>
            </a:r>
          </a:p>
          <a:p>
            <a:r>
              <a:rPr lang="en-US" altLang="zh-CN" b="0" dirty="0"/>
              <a:t>		</a:t>
            </a:r>
            <a:r>
              <a:rPr lang="en-US" altLang="zh-CN" b="0" dirty="0" smtClean="0"/>
              <a:t>(3) </a:t>
            </a:r>
            <a:r>
              <a:rPr lang="zh-CN" altLang="zh-CN" b="0" dirty="0"/>
              <a:t>先序遍历右子树</a:t>
            </a:r>
            <a:r>
              <a:rPr lang="zh-CN" altLang="zh-CN" b="0" dirty="0" smtClean="0"/>
              <a:t>。</a:t>
            </a:r>
            <a:endParaRPr lang="en-US" altLang="zh-CN" b="0" dirty="0" smtClean="0"/>
          </a:p>
          <a:p>
            <a:endParaRPr lang="zh-CN" altLang="zh-CN" b="0" dirty="0"/>
          </a:p>
          <a:p>
            <a:r>
              <a:rPr lang="en-US" altLang="zh-CN" b="0" dirty="0"/>
              <a:t>	</a:t>
            </a:r>
            <a:r>
              <a:rPr lang="zh-CN" altLang="zh-CN" b="0" dirty="0"/>
              <a:t>即，按照</a:t>
            </a:r>
            <a:r>
              <a:rPr lang="en-US" altLang="zh-CN" b="0" dirty="0"/>
              <a:t>“</a:t>
            </a:r>
            <a:r>
              <a:rPr lang="zh-CN" altLang="zh-CN" b="0" dirty="0">
                <a:solidFill>
                  <a:srgbClr val="FF0000"/>
                </a:solidFill>
              </a:rPr>
              <a:t>根</a:t>
            </a:r>
            <a:r>
              <a:rPr lang="en-US" altLang="zh-CN" b="0" dirty="0">
                <a:solidFill>
                  <a:srgbClr val="FF0000"/>
                </a:solidFill>
              </a:rPr>
              <a:t>—</a:t>
            </a:r>
            <a:r>
              <a:rPr lang="zh-CN" altLang="zh-CN" b="0" dirty="0">
                <a:solidFill>
                  <a:srgbClr val="FF0000"/>
                </a:solidFill>
              </a:rPr>
              <a:t>左子树</a:t>
            </a:r>
            <a:r>
              <a:rPr lang="en-US" altLang="zh-CN" b="0" dirty="0">
                <a:solidFill>
                  <a:srgbClr val="FF0000"/>
                </a:solidFill>
              </a:rPr>
              <a:t>—</a:t>
            </a:r>
            <a:r>
              <a:rPr lang="zh-CN" altLang="zh-CN" b="0" dirty="0">
                <a:solidFill>
                  <a:srgbClr val="FF0000"/>
                </a:solidFill>
              </a:rPr>
              <a:t>右子树</a:t>
            </a:r>
            <a:r>
              <a:rPr lang="en-US" altLang="zh-CN" b="0" dirty="0"/>
              <a:t>”</a:t>
            </a:r>
            <a:r>
              <a:rPr lang="zh-CN" altLang="zh-CN" b="0" dirty="0"/>
              <a:t>的次序递归地遍历二叉树</a:t>
            </a:r>
            <a:r>
              <a:rPr lang="zh-CN" altLang="zh-CN" b="0" dirty="0" smtClean="0"/>
              <a:t>。</a:t>
            </a:r>
            <a:endParaRPr lang="zh-CN" altLang="zh-CN" b="0" dirty="0"/>
          </a:p>
        </p:txBody>
      </p:sp>
    </p:spTree>
    <p:extLst>
      <p:ext uri="{BB962C8B-B14F-4D97-AF65-F5344CB8AC3E}">
        <p14:creationId xmlns:p14="http://schemas.microsoft.com/office/powerpoint/2010/main" xmlns="" val="2786051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4824536"/>
          </a:xfrm>
        </p:spPr>
        <p:txBody>
          <a:bodyPr>
            <a:normAutofit fontScale="92500"/>
          </a:bodyPr>
          <a:lstStyle/>
          <a:p>
            <a:r>
              <a:rPr lang="zh-CN" altLang="zh-CN" dirty="0"/>
              <a:t>算法</a:t>
            </a:r>
            <a:r>
              <a:rPr lang="en-US" altLang="zh-CN" dirty="0"/>
              <a:t>5.3</a:t>
            </a:r>
            <a:r>
              <a:rPr lang="zh-CN" altLang="zh-CN" dirty="0"/>
              <a:t>：</a:t>
            </a:r>
            <a:r>
              <a:rPr lang="zh-CN" altLang="zh-CN" dirty="0">
                <a:solidFill>
                  <a:srgbClr val="FF0000"/>
                </a:solidFill>
              </a:rPr>
              <a:t>先序遍历二叉树的递归算法</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smtClean="0"/>
              <a:t>PreOrder</a:t>
            </a:r>
            <a:r>
              <a:rPr lang="en-US" altLang="zh-CN" b="0" dirty="0" smtClean="0"/>
              <a:t>(</a:t>
            </a:r>
            <a:r>
              <a:rPr lang="en-US" altLang="zh-CN" b="0" dirty="0" err="1" smtClean="0"/>
              <a:t>BinaryTreeNode</a:t>
            </a:r>
            <a:r>
              <a:rPr lang="en-US" altLang="zh-CN" b="0" dirty="0" smtClean="0"/>
              <a:t>&lt;T</a:t>
            </a:r>
            <a:r>
              <a:rPr lang="en-US" altLang="zh-CN" b="0" dirty="0"/>
              <a:t>&gt;* </a:t>
            </a:r>
            <a:r>
              <a:rPr lang="en-US" altLang="zh-CN" b="0" dirty="0" smtClean="0"/>
              <a:t>root){</a:t>
            </a:r>
            <a:endParaRPr lang="zh-CN" altLang="zh-CN" b="0" dirty="0"/>
          </a:p>
          <a:p>
            <a:r>
              <a:rPr lang="en-US" altLang="zh-CN" b="0" dirty="0"/>
              <a:t>    if </a:t>
            </a:r>
            <a:r>
              <a:rPr lang="en-US" altLang="zh-CN" b="0" dirty="0" smtClean="0"/>
              <a:t>(root </a:t>
            </a:r>
            <a:r>
              <a:rPr lang="en-US" altLang="zh-CN" b="0" dirty="0"/>
              <a:t>== </a:t>
            </a:r>
            <a:r>
              <a:rPr lang="en-US" altLang="zh-CN" b="0" dirty="0" smtClean="0"/>
              <a:t>NULL)  </a:t>
            </a:r>
            <a:r>
              <a:rPr lang="en-US" altLang="zh-CN" b="0" dirty="0"/>
              <a:t>return;</a:t>
            </a:r>
            <a:endParaRPr lang="zh-CN" altLang="zh-CN" b="0" dirty="0"/>
          </a:p>
          <a:p>
            <a:r>
              <a:rPr lang="en-US" altLang="zh-CN" b="0" dirty="0"/>
              <a:t>    </a:t>
            </a:r>
            <a:r>
              <a:rPr lang="en-US" altLang="zh-CN" b="0" dirty="0" smtClean="0"/>
              <a:t>visit(root-</a:t>
            </a:r>
            <a:r>
              <a:rPr lang="en-US" altLang="zh-CN" b="0" dirty="0"/>
              <a:t>&gt;</a:t>
            </a:r>
            <a:r>
              <a:rPr lang="en-US" altLang="zh-CN" b="0" dirty="0" smtClean="0"/>
              <a:t>value());</a:t>
            </a:r>
            <a:r>
              <a:rPr lang="en-US" altLang="zh-CN" b="0" dirty="0"/>
              <a:t>			//</a:t>
            </a:r>
            <a:r>
              <a:rPr lang="zh-CN" altLang="zh-CN" b="0" dirty="0"/>
              <a:t>访问根结点</a:t>
            </a:r>
          </a:p>
          <a:p>
            <a:r>
              <a:rPr lang="en-US" altLang="zh-CN" b="0" dirty="0"/>
              <a:t>    </a:t>
            </a:r>
            <a:r>
              <a:rPr lang="en-US" altLang="zh-CN" b="0" dirty="0" err="1" smtClean="0"/>
              <a:t>PreOrder</a:t>
            </a:r>
            <a:r>
              <a:rPr lang="en-US" altLang="zh-CN" b="0" dirty="0" smtClean="0"/>
              <a:t>(root-</a:t>
            </a:r>
            <a:r>
              <a:rPr lang="en-US" altLang="zh-CN" b="0" dirty="0"/>
              <a:t>&gt;</a:t>
            </a:r>
            <a:r>
              <a:rPr lang="en-US" altLang="zh-CN" b="0" dirty="0" err="1" smtClean="0"/>
              <a:t>leftchild</a:t>
            </a:r>
            <a:r>
              <a:rPr lang="en-US" altLang="zh-CN" b="0" dirty="0" smtClean="0"/>
              <a:t>());</a:t>
            </a:r>
            <a:r>
              <a:rPr lang="en-US" altLang="zh-CN" b="0" dirty="0"/>
              <a:t>		//</a:t>
            </a:r>
            <a:r>
              <a:rPr lang="zh-CN" altLang="zh-CN" b="0" dirty="0"/>
              <a:t>先序遍历左子树</a:t>
            </a:r>
          </a:p>
          <a:p>
            <a:r>
              <a:rPr lang="en-US" altLang="zh-CN" b="0" dirty="0"/>
              <a:t>    </a:t>
            </a:r>
            <a:r>
              <a:rPr lang="en-US" altLang="zh-CN" b="0" dirty="0" err="1" smtClean="0"/>
              <a:t>PreOrder</a:t>
            </a:r>
            <a:r>
              <a:rPr lang="en-US" altLang="zh-CN" b="0" dirty="0" smtClean="0"/>
              <a:t>(root-</a:t>
            </a:r>
            <a:r>
              <a:rPr lang="en-US" altLang="zh-CN" b="0" dirty="0"/>
              <a:t>&gt;</a:t>
            </a:r>
            <a:r>
              <a:rPr lang="en-US" altLang="zh-CN" b="0" dirty="0" err="1" smtClean="0"/>
              <a:t>rightchild</a:t>
            </a:r>
            <a:r>
              <a:rPr lang="en-US" altLang="zh-CN" b="0" dirty="0" smtClean="0"/>
              <a:t>());</a:t>
            </a:r>
            <a:r>
              <a:rPr lang="en-US" altLang="zh-CN" b="0" dirty="0"/>
              <a:t>		//</a:t>
            </a:r>
            <a:r>
              <a:rPr lang="zh-CN" altLang="zh-CN" b="0" dirty="0"/>
              <a:t>先序遍历右子树</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xmlns="" val="4140708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1484784"/>
            <a:ext cx="4239863" cy="30917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1475656" y="5085184"/>
            <a:ext cx="5328592" cy="1015663"/>
          </a:xfrm>
          <a:prstGeom prst="rect">
            <a:avLst/>
          </a:prstGeom>
        </p:spPr>
        <p:txBody>
          <a:bodyPr wrap="square">
            <a:spAutoFit/>
          </a:bodyPr>
          <a:lstStyle/>
          <a:p>
            <a:pPr>
              <a:lnSpc>
                <a:spcPct val="150000"/>
              </a:lnSpc>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如图</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5-11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所示二叉树</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的先序遍历序列为：</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ABDECFHIGJ</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32040" y="1340768"/>
            <a:ext cx="3961010" cy="30179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50402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2060848"/>
            <a:ext cx="7344816" cy="3579849"/>
          </a:xfrm>
        </p:spPr>
        <p:txBody>
          <a:bodyPr>
            <a:normAutofit/>
          </a:bodyPr>
          <a:lstStyle/>
          <a:p>
            <a:pPr>
              <a:buFont typeface="Arial" panose="020B0604020202020204" pitchFamily="34" charset="0"/>
              <a:buChar char="•"/>
            </a:pPr>
            <a:r>
              <a:rPr lang="zh-CN" altLang="zh-CN" b="0" dirty="0" smtClean="0"/>
              <a:t>将</a:t>
            </a:r>
            <a:r>
              <a:rPr lang="zh-CN" altLang="zh-CN" b="0" dirty="0"/>
              <a:t>递归算法改写为非递归算法，需要设置一个堆栈，用以保存结点指针</a:t>
            </a:r>
            <a:r>
              <a:rPr lang="zh-CN" altLang="zh-CN" b="0" dirty="0" smtClean="0"/>
              <a:t>。</a:t>
            </a:r>
            <a:endParaRPr lang="en-US" altLang="zh-CN" b="0" dirty="0" smtClean="0"/>
          </a:p>
          <a:p>
            <a:pPr>
              <a:buFont typeface="Arial" panose="020B0604020202020204" pitchFamily="34" charset="0"/>
              <a:buChar char="•"/>
            </a:pPr>
            <a:r>
              <a:rPr lang="zh-CN" altLang="zh-CN" b="0" dirty="0" smtClean="0"/>
              <a:t>保存</a:t>
            </a:r>
            <a:r>
              <a:rPr lang="zh-CN" altLang="zh-CN" b="0" dirty="0"/>
              <a:t>结点的目的有两个</a:t>
            </a:r>
            <a:r>
              <a:rPr lang="zh-CN" altLang="zh-CN" b="0" dirty="0" smtClean="0"/>
              <a:t>：</a:t>
            </a:r>
            <a:endParaRPr lang="en-US" altLang="zh-CN" b="0" dirty="0" smtClean="0"/>
          </a:p>
          <a:p>
            <a:r>
              <a:rPr lang="zh-CN" altLang="zh-CN" b="0" dirty="0" smtClean="0"/>
              <a:t>①</a:t>
            </a:r>
            <a:r>
              <a:rPr lang="zh-CN" altLang="zh-CN" b="0" dirty="0"/>
              <a:t>访问该结点</a:t>
            </a:r>
            <a:r>
              <a:rPr lang="zh-CN" altLang="zh-CN" b="0" dirty="0" smtClean="0"/>
              <a:t>；</a:t>
            </a:r>
            <a:endParaRPr lang="en-US" altLang="zh-CN" b="0" dirty="0" smtClean="0"/>
          </a:p>
          <a:p>
            <a:r>
              <a:rPr lang="zh-CN" altLang="zh-CN" b="0" dirty="0" smtClean="0"/>
              <a:t>②</a:t>
            </a:r>
            <a:r>
              <a:rPr lang="zh-CN" altLang="zh-CN" b="0" dirty="0"/>
              <a:t>获得该结点的左右子树，当该结点的左子树遍历完后能够回溯，然后遍历其右子树。</a:t>
            </a:r>
            <a:endParaRPr lang="zh-CN" altLang="en-US" b="0" dirty="0"/>
          </a:p>
        </p:txBody>
      </p:sp>
      <p:sp>
        <p:nvSpPr>
          <p:cNvPr id="5" name="内容占位符 2"/>
          <p:cNvSpPr txBox="1">
            <a:spLocks/>
          </p:cNvSpPr>
          <p:nvPr/>
        </p:nvSpPr>
        <p:spPr>
          <a:xfrm>
            <a:off x="1109880" y="908720"/>
            <a:ext cx="6912768" cy="936104"/>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800"/>
              </a:spcBef>
              <a:buFont typeface="Arial"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7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3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09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5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r>
              <a:rPr lang="zh-CN" altLang="en-US" sz="3200" dirty="0" smtClean="0">
                <a:solidFill>
                  <a:srgbClr val="0000FF"/>
                </a:solidFill>
              </a:rPr>
              <a:t>二叉树遍历的</a:t>
            </a:r>
            <a:r>
              <a:rPr lang="zh-CN" altLang="zh-CN" sz="3200" dirty="0" smtClean="0">
                <a:solidFill>
                  <a:srgbClr val="0000FF"/>
                </a:solidFill>
              </a:rPr>
              <a:t>非递归算法</a:t>
            </a:r>
            <a:r>
              <a:rPr lang="zh-CN" altLang="en-US" sz="3200" dirty="0" smtClean="0">
                <a:solidFill>
                  <a:srgbClr val="0000FF"/>
                </a:solidFill>
              </a:rPr>
              <a:t>：</a:t>
            </a:r>
            <a:endParaRPr lang="en-US" altLang="zh-CN" sz="3200" dirty="0" smtClean="0">
              <a:solidFill>
                <a:srgbClr val="0000FF"/>
              </a:solidFill>
            </a:endParaRPr>
          </a:p>
        </p:txBody>
      </p:sp>
    </p:spTree>
    <p:extLst>
      <p:ext uri="{BB962C8B-B14F-4D97-AF65-F5344CB8AC3E}">
        <p14:creationId xmlns:p14="http://schemas.microsoft.com/office/powerpoint/2010/main" xmlns="" val="223441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1680" y="980728"/>
            <a:ext cx="5584651" cy="348229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1043608" y="4725144"/>
            <a:ext cx="7632848" cy="1421928"/>
          </a:xfrm>
          <a:prstGeom prst="rect">
            <a:avLst/>
          </a:prstGeom>
        </p:spPr>
        <p:txBody>
          <a:bodyPr wrap="square">
            <a:spAutoFit/>
          </a:bodyPr>
          <a:lstStyle/>
          <a:p>
            <a:pPr>
              <a:lnSpc>
                <a:spcPct val="12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是</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只有一个根结点的树</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(b)</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是</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个结点的树</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，其中结点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是树的根，除根结点之外，其余结点分成三个互不相交的集合：</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 E, F, G, 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 H, J, K}</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dirty="0">
                <a:latin typeface="Times New Roman" panose="02020603050405020304" pitchFamily="18" charset="0"/>
                <a:ea typeface="楷体" panose="02010609060101010101" pitchFamily="49" charset="-122"/>
                <a:cs typeface="Times New Roman" panose="02020603050405020304" pitchFamily="18" charset="0"/>
              </a:rPr>
              <a:t>都是以结点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为根的子树。这三棵子树本身也是一棵树</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xmlns="" val="3711150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1472" y="1571612"/>
            <a:ext cx="8280920" cy="3600986"/>
          </a:xfrm>
          <a:prstGeom prst="rect">
            <a:avLst/>
          </a:prstGeom>
        </p:spPr>
        <p:txBody>
          <a:bodyPr wrap="square">
            <a:spAutoFit/>
          </a:bodyPr>
          <a:lstStyle/>
          <a:p>
            <a:r>
              <a:rPr lang="zh-CN" altLang="en-US" sz="2800" dirty="0" smtClean="0">
                <a:solidFill>
                  <a:srgbClr val="0000FF"/>
                </a:solidFill>
                <a:latin typeface="+mn-ea"/>
              </a:rPr>
              <a:t>二叉树先遍历的</a:t>
            </a:r>
            <a:r>
              <a:rPr lang="zh-CN" altLang="zh-CN" sz="2800" dirty="0" smtClean="0">
                <a:solidFill>
                  <a:srgbClr val="0000FF"/>
                </a:solidFill>
                <a:latin typeface="+mn-ea"/>
              </a:rPr>
              <a:t>非递归算法</a:t>
            </a:r>
            <a:r>
              <a:rPr lang="zh-CN" altLang="en-US" sz="2800" dirty="0" smtClean="0">
                <a:solidFill>
                  <a:srgbClr val="0000FF"/>
                </a:solidFill>
                <a:latin typeface="+mn-ea"/>
              </a:rPr>
              <a:t>思想：</a:t>
            </a:r>
            <a:endParaRPr lang="en-US" altLang="zh-CN" sz="2800" dirty="0" smtClean="0">
              <a:solidFill>
                <a:srgbClr val="0000FF"/>
              </a:solidFill>
              <a:latin typeface="+mn-ea"/>
            </a:endParaRPr>
          </a:p>
          <a:p>
            <a:endParaRPr lang="en-US" altLang="zh-CN" sz="2000" dirty="0" smtClean="0">
              <a:solidFill>
                <a:srgbClr val="0000FF"/>
              </a:solidFill>
            </a:endParaRPr>
          </a:p>
          <a:p>
            <a:pPr>
              <a:buClr>
                <a:schemeClr val="folHlink"/>
              </a:buClr>
              <a:buSzPct val="85000"/>
            </a:pPr>
            <a:r>
              <a:rPr kumimoji="1" lang="zh-CN" altLang="en-US" b="1" dirty="0" smtClean="0">
                <a:solidFill>
                  <a:srgbClr val="FF0066"/>
                </a:solidFill>
              </a:rPr>
              <a:t>     </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1</a:t>
            </a:r>
            <a:r>
              <a:rPr kumimoji="1" lang="zh-CN" altLang="en-US" sz="2000" dirty="0" smtClean="0">
                <a:solidFill>
                  <a:schemeClr val="accent3">
                    <a:lumMod val="75000"/>
                  </a:schemeClr>
                </a:solidFill>
                <a:latin typeface="黑体" pitchFamily="49" charset="-122"/>
                <a:ea typeface="黑体" pitchFamily="49" charset="-122"/>
              </a:rPr>
              <a:t>：将栈置空，同时将二叉树的根结点</a:t>
            </a:r>
            <a:r>
              <a:rPr kumimoji="1" lang="en-US" altLang="zh-CN" sz="2000" dirty="0" smtClean="0">
                <a:solidFill>
                  <a:schemeClr val="accent3">
                    <a:lumMod val="75000"/>
                  </a:schemeClr>
                </a:solidFill>
                <a:latin typeface="黑体" pitchFamily="49" charset="-122"/>
                <a:ea typeface="黑体" pitchFamily="49" charset="-122"/>
              </a:rPr>
              <a:t>BT</a:t>
            </a:r>
            <a:r>
              <a:rPr kumimoji="1" lang="zh-CN" altLang="en-US" sz="2000" dirty="0" smtClean="0">
                <a:solidFill>
                  <a:schemeClr val="accent3">
                    <a:lumMod val="75000"/>
                  </a:schemeClr>
                </a:solidFill>
                <a:latin typeface="黑体" pitchFamily="49" charset="-122"/>
                <a:ea typeface="黑体" pitchFamily="49" charset="-122"/>
              </a:rPr>
              <a:t>赋值给指针变量</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a:t>
            </a:r>
          </a:p>
          <a:p>
            <a:pPr>
              <a:buClr>
                <a:schemeClr val="folHlink"/>
              </a:buClr>
              <a:buSzPct val="85000"/>
            </a:pPr>
            <a:endParaRPr kumimoji="1" lang="zh-CN" altLang="en-US" sz="2000" dirty="0" smtClean="0">
              <a:solidFill>
                <a:schemeClr val="accent3">
                  <a:lumMod val="75000"/>
                </a:schemeClr>
              </a:solidFill>
              <a:latin typeface="黑体" pitchFamily="49" charset="-122"/>
              <a:ea typeface="黑体" pitchFamily="49" charset="-122"/>
            </a:endParaRPr>
          </a:p>
          <a:p>
            <a:pPr>
              <a:buClr>
                <a:schemeClr val="folHlink"/>
              </a:buClr>
              <a:buSzPct val="85000"/>
            </a:pPr>
            <a:r>
              <a:rPr kumimoji="1" lang="zh-CN" altLang="en-US" sz="2000" dirty="0" smtClean="0">
                <a:solidFill>
                  <a:schemeClr val="accent3">
                    <a:lumMod val="75000"/>
                  </a:schemeClr>
                </a:solidFill>
                <a:latin typeface="黑体" pitchFamily="49" charset="-122"/>
                <a:ea typeface="黑体" pitchFamily="49" charset="-122"/>
              </a:rPr>
              <a:t>  </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2</a:t>
            </a:r>
            <a:r>
              <a:rPr kumimoji="1" lang="zh-CN" altLang="en-US" sz="2000" dirty="0" smtClean="0">
                <a:solidFill>
                  <a:schemeClr val="accent3">
                    <a:lumMod val="75000"/>
                  </a:schemeClr>
                </a:solidFill>
                <a:latin typeface="黑体" pitchFamily="49" charset="-122"/>
                <a:ea typeface="黑体" pitchFamily="49" charset="-122"/>
              </a:rPr>
              <a:t>：若</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不空，访问结点</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，并将</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入栈，然后将</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指向</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结点的左孩子结          点，如此重复进行，直到</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为空为止。</a:t>
            </a:r>
          </a:p>
          <a:p>
            <a:pPr>
              <a:buClr>
                <a:schemeClr val="folHlink"/>
              </a:buClr>
              <a:buSzPct val="85000"/>
            </a:pPr>
            <a:endParaRPr kumimoji="1" lang="zh-CN" altLang="en-US" sz="2000" dirty="0" smtClean="0">
              <a:solidFill>
                <a:schemeClr val="accent3">
                  <a:lumMod val="75000"/>
                </a:schemeClr>
              </a:solidFill>
              <a:latin typeface="黑体" pitchFamily="49" charset="-122"/>
              <a:ea typeface="黑体" pitchFamily="49" charset="-122"/>
            </a:endParaRPr>
          </a:p>
          <a:p>
            <a:pPr>
              <a:buClr>
                <a:schemeClr val="folHlink"/>
              </a:buClr>
              <a:buSzPct val="85000"/>
            </a:pPr>
            <a:r>
              <a:rPr kumimoji="1" lang="zh-CN" altLang="en-US" sz="2000" dirty="0" smtClean="0">
                <a:solidFill>
                  <a:schemeClr val="accent3">
                    <a:lumMod val="75000"/>
                  </a:schemeClr>
                </a:solidFill>
                <a:latin typeface="黑体" pitchFamily="49" charset="-122"/>
                <a:ea typeface="黑体" pitchFamily="49" charset="-122"/>
              </a:rPr>
              <a:t>  </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3</a:t>
            </a:r>
            <a:r>
              <a:rPr kumimoji="1" lang="zh-CN" altLang="en-US" sz="2000" dirty="0" smtClean="0">
                <a:solidFill>
                  <a:schemeClr val="accent3">
                    <a:lumMod val="75000"/>
                  </a:schemeClr>
                </a:solidFill>
                <a:latin typeface="黑体" pitchFamily="49" charset="-122"/>
                <a:ea typeface="黑体" pitchFamily="49" charset="-122"/>
              </a:rPr>
              <a:t>：如果栈不空，从栈中弹出元素指针变量</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 并将</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指向</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结点的右孩子结点。</a:t>
            </a:r>
          </a:p>
          <a:p>
            <a:pPr>
              <a:buClr>
                <a:schemeClr val="folHlink"/>
              </a:buClr>
              <a:buSzPct val="85000"/>
            </a:pPr>
            <a:endParaRPr kumimoji="1" lang="zh-CN" altLang="en-US" sz="2000" dirty="0" smtClean="0">
              <a:solidFill>
                <a:schemeClr val="accent3">
                  <a:lumMod val="75000"/>
                </a:schemeClr>
              </a:solidFill>
              <a:latin typeface="黑体" pitchFamily="49" charset="-122"/>
              <a:ea typeface="黑体" pitchFamily="49" charset="-122"/>
            </a:endParaRPr>
          </a:p>
          <a:p>
            <a:pPr>
              <a:buClr>
                <a:schemeClr val="folHlink"/>
              </a:buClr>
              <a:buSzPct val="85000"/>
            </a:pPr>
            <a:r>
              <a:rPr kumimoji="1" lang="zh-CN" altLang="en-US" sz="2000" dirty="0" smtClean="0">
                <a:solidFill>
                  <a:schemeClr val="accent3">
                    <a:lumMod val="75000"/>
                  </a:schemeClr>
                </a:solidFill>
                <a:latin typeface="黑体" pitchFamily="49" charset="-122"/>
                <a:ea typeface="黑体" pitchFamily="49" charset="-122"/>
              </a:rPr>
              <a:t>  </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4</a:t>
            </a:r>
            <a:r>
              <a:rPr kumimoji="1" lang="zh-CN" altLang="en-US" sz="2000" dirty="0" smtClean="0">
                <a:solidFill>
                  <a:schemeClr val="accent3">
                    <a:lumMod val="75000"/>
                  </a:schemeClr>
                </a:solidFill>
                <a:latin typeface="黑体" pitchFamily="49" charset="-122"/>
                <a:ea typeface="黑体" pitchFamily="49" charset="-122"/>
              </a:rPr>
              <a:t>：重复</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2</a:t>
            </a:r>
            <a:r>
              <a:rPr kumimoji="1" lang="zh-CN" altLang="en-US" sz="2000" dirty="0" smtClean="0">
                <a:solidFill>
                  <a:schemeClr val="accent3">
                    <a:lumMod val="75000"/>
                  </a:schemeClr>
                </a:solidFill>
                <a:latin typeface="黑体" pitchFamily="49" charset="-122"/>
                <a:ea typeface="黑体" pitchFamily="49" charset="-122"/>
              </a:rPr>
              <a:t>和</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3</a:t>
            </a:r>
            <a:r>
              <a:rPr kumimoji="1" lang="zh-CN" altLang="en-US" sz="2000" dirty="0" smtClean="0">
                <a:solidFill>
                  <a:schemeClr val="accent3">
                    <a:lumMod val="75000"/>
                  </a:schemeClr>
                </a:solidFill>
                <a:latin typeface="黑体" pitchFamily="49" charset="-122"/>
                <a:ea typeface="黑体" pitchFamily="49" charset="-122"/>
              </a:rPr>
              <a:t>，直到</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为空和栈也为空为止。</a:t>
            </a:r>
            <a:endParaRPr lang="zh-CN" altLang="en-US" sz="2000" dirty="0">
              <a:solidFill>
                <a:schemeClr val="accent3">
                  <a:lumMod val="75000"/>
                </a:schemeClr>
              </a:solidFill>
              <a:latin typeface="黑体" pitchFamily="49" charset="-122"/>
              <a:ea typeface="黑体" pitchFamily="49" charset="-122"/>
            </a:endParaRPr>
          </a:p>
        </p:txBody>
      </p:sp>
    </p:spTree>
    <p:extLst>
      <p:ext uri="{BB962C8B-B14F-4D97-AF65-F5344CB8AC3E}">
        <p14:creationId xmlns:p14="http://schemas.microsoft.com/office/powerpoint/2010/main" xmlns="" val="270575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20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896685"/>
            <a:ext cx="8280920" cy="5509200"/>
          </a:xfrm>
          <a:prstGeom prst="rect">
            <a:avLst/>
          </a:prstGeom>
        </p:spPr>
        <p:txBody>
          <a:bodyPr wrap="square">
            <a:spAutoFit/>
          </a:bodyPr>
          <a:lstStyle/>
          <a:p>
            <a:pPr>
              <a:lnSpc>
                <a:spcPct val="110000"/>
              </a:lnSpc>
            </a:pP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算法</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5.4</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先序遍历二叉树的</a:t>
            </a:r>
            <a:r>
              <a:rPr lang="zh-CN"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非递归算法</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template&lt;class T&gt;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BinaryTree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&lt;T&gt;::</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PreOrderWithoutRecusion</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BinaryTreeNode</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&lt;T&gt; *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root){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stack&lt;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BinaryTreeNode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&lt;T&gt;* &gt;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tStack</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BinaryTreeNode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&lt;T&gt;* pointer = root; </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while(!</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tStack.empty</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pointer){</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(pointer){</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visit(pointer-</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value());                //</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访问当前结点</a:t>
            </a:r>
          </a:p>
          <a:p>
            <a:pPr>
              <a:lnSpc>
                <a:spcPct val="11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tStack.push</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(pointer);                   //</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当前结点地址入栈</a:t>
            </a:r>
          </a:p>
          <a:p>
            <a:pPr>
              <a:lnSpc>
                <a:spcPct val="11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pointer = pointer-&gt;</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leftchild</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当前链接结构指向左孩子</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 else</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左子树访问完毕，转向访问右子树</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pointer = </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tStack.top</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当前链接结构指向栈顶的元素</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tStack.pop();                                //</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栈顶元素出栈</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pointer = pointer-&gt;</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rightchild</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xmlns="" val="270575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20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20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20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20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20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20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20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Effect transition="in" filter="fade">
                                      <p:cBhvr>
                                        <p:cTn id="82" dur="20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692696"/>
            <a:ext cx="8280920" cy="5632311"/>
          </a:xfrm>
          <a:prstGeom prst="rect">
            <a:avLst/>
          </a:prstGeom>
        </p:spPr>
        <p:txBody>
          <a:bodyPr wrap="square">
            <a:spAutoFit/>
          </a:bodyPr>
          <a:lstStyle/>
          <a:p>
            <a:r>
              <a:rPr kumimoji="1" lang="zh-CN" altLang="en-US" sz="2000" dirty="0" smtClean="0"/>
              <a:t>为了更加直观地看出前序算法的时间复杂度，将</a:t>
            </a:r>
            <a:r>
              <a:rPr kumimoji="1" lang="zh-CN" altLang="en-US" sz="2000" i="1" u="sng" dirty="0" smtClean="0">
                <a:solidFill>
                  <a:srgbClr val="FF0066"/>
                </a:solidFill>
              </a:rPr>
              <a:t>算法</a:t>
            </a:r>
            <a:r>
              <a:rPr kumimoji="1" lang="zh-CN" altLang="en-US" sz="2000" dirty="0" smtClean="0"/>
              <a:t>书写为</a:t>
            </a:r>
            <a:r>
              <a:rPr kumimoji="1" lang="zh-CN" altLang="en-US" sz="2000" b="1" dirty="0" smtClean="0">
                <a:solidFill>
                  <a:srgbClr val="FF0066"/>
                </a:solidFill>
              </a:rPr>
              <a:t>：</a:t>
            </a:r>
          </a:p>
          <a:p>
            <a:r>
              <a:rPr kumimoji="1" lang="zh-CN" altLang="en-US" b="1" dirty="0" smtClean="0">
                <a:solidFill>
                  <a:srgbClr val="FF0066"/>
                </a:solidFill>
              </a:rPr>
              <a:t>  </a:t>
            </a:r>
            <a:r>
              <a:rPr kumimoji="1" lang="en-US" altLang="zh-CN" sz="2000" dirty="0" err="1" smtClean="0">
                <a:latin typeface="宋体" charset="-122"/>
                <a:ea typeface="宋体" charset="-122"/>
              </a:rPr>
              <a:t>int</a:t>
            </a:r>
            <a:r>
              <a:rPr kumimoji="1" lang="en-US" altLang="zh-CN" sz="2000" dirty="0" smtClean="0">
                <a:latin typeface="宋体" charset="-122"/>
                <a:ea typeface="宋体" charset="-122"/>
              </a:rPr>
              <a:t>   </a:t>
            </a:r>
            <a:r>
              <a:rPr kumimoji="1" lang="en-US" altLang="zh-CN" sz="2000" dirty="0" err="1" smtClean="0">
                <a:latin typeface="宋体" charset="-122"/>
                <a:ea typeface="宋体" charset="-122"/>
              </a:rPr>
              <a:t>NonPreOrderBtree</a:t>
            </a:r>
            <a:r>
              <a:rPr kumimoji="1" lang="en-US" altLang="zh-CN" sz="2000" dirty="0" smtClean="0">
                <a:latin typeface="宋体" charset="-122"/>
                <a:ea typeface="宋体" charset="-122"/>
              </a:rPr>
              <a:t>(</a:t>
            </a:r>
            <a:r>
              <a:rPr kumimoji="1" lang="en-US" altLang="zh-CN" sz="2000" dirty="0" err="1" smtClean="0">
                <a:latin typeface="宋体" charset="-122"/>
                <a:ea typeface="宋体" charset="-122"/>
              </a:rPr>
              <a:t>BTree</a:t>
            </a:r>
            <a:r>
              <a:rPr kumimoji="1" lang="en-US" altLang="zh-CN" sz="2000" dirty="0" smtClean="0">
                <a:latin typeface="宋体" charset="-122"/>
                <a:ea typeface="宋体" charset="-122"/>
              </a:rPr>
              <a:t> *BT)</a:t>
            </a:r>
          </a:p>
          <a:p>
            <a:r>
              <a:rPr kumimoji="1" lang="en-US" altLang="zh-CN" sz="2000" dirty="0" smtClean="0">
                <a:latin typeface="宋体" charset="-122"/>
                <a:ea typeface="宋体" charset="-122"/>
              </a:rPr>
              <a:t>  { top= 0</a:t>
            </a:r>
            <a:r>
              <a:rPr kumimoji="1" lang="zh-CN" altLang="en-US" sz="2000" dirty="0" smtClean="0">
                <a:latin typeface="宋体" charset="-122"/>
                <a:ea typeface="宋体" charset="-122"/>
              </a:rPr>
              <a:t>；</a:t>
            </a:r>
            <a:r>
              <a:rPr kumimoji="1" lang="en-US" altLang="zh-CN" sz="2000" dirty="0" smtClean="0">
                <a:latin typeface="宋体" charset="-122"/>
                <a:ea typeface="宋体" charset="-122"/>
              </a:rPr>
              <a:t>p = BT</a:t>
            </a:r>
            <a:r>
              <a:rPr kumimoji="1" lang="zh-CN" altLang="en-US" sz="2000" dirty="0" smtClean="0">
                <a:latin typeface="宋体" charset="-122"/>
                <a:ea typeface="宋体" charset="-122"/>
              </a:rPr>
              <a:t>；</a:t>
            </a:r>
          </a:p>
          <a:p>
            <a:r>
              <a:rPr kumimoji="1" lang="zh-CN" altLang="en-US" sz="2000" dirty="0" smtClean="0">
                <a:latin typeface="宋体" charset="-122"/>
                <a:ea typeface="宋体" charset="-122"/>
              </a:rPr>
              <a:t>    </a:t>
            </a:r>
            <a:r>
              <a:rPr kumimoji="1" lang="en-US" altLang="zh-CN" sz="2000" dirty="0" smtClean="0">
                <a:latin typeface="宋体" charset="-122"/>
                <a:ea typeface="宋体" charset="-122"/>
              </a:rPr>
              <a:t>if(p ≠ NULL){</a:t>
            </a:r>
          </a:p>
          <a:p>
            <a:r>
              <a:rPr kumimoji="1" lang="en-US" altLang="zh-CN" sz="2000" dirty="0" smtClean="0">
                <a:latin typeface="宋体" charset="-122"/>
                <a:ea typeface="宋体" charset="-122"/>
              </a:rPr>
              <a:t>       top++</a:t>
            </a:r>
            <a:r>
              <a:rPr kumimoji="1" lang="zh-CN" altLang="en-US" sz="2000" dirty="0" smtClean="0">
                <a:latin typeface="宋体" charset="-122"/>
                <a:ea typeface="宋体" charset="-122"/>
              </a:rPr>
              <a:t>；</a:t>
            </a:r>
            <a:r>
              <a:rPr kumimoji="1" lang="en-US" altLang="zh-CN" sz="2000" dirty="0" smtClean="0">
                <a:latin typeface="宋体" charset="-122"/>
                <a:ea typeface="宋体" charset="-122"/>
              </a:rPr>
              <a:t>S[top] = p</a:t>
            </a:r>
            <a:r>
              <a:rPr kumimoji="1" lang="zh-CN" altLang="en-US" sz="2000" dirty="0" smtClean="0">
                <a:latin typeface="宋体" charset="-122"/>
                <a:ea typeface="宋体" charset="-122"/>
              </a:rPr>
              <a:t>；          </a:t>
            </a:r>
            <a:r>
              <a:rPr kumimoji="1" lang="en-US" altLang="zh-CN" sz="2000" dirty="0" smtClean="0"/>
              <a:t>//</a:t>
            </a:r>
            <a:r>
              <a:rPr kumimoji="1" lang="zh-CN" altLang="en-US" sz="2000" dirty="0" smtClean="0"/>
              <a:t>树根进栈</a:t>
            </a:r>
          </a:p>
          <a:p>
            <a:r>
              <a:rPr kumimoji="1" lang="zh-CN" altLang="en-US" sz="2000" dirty="0" smtClean="0">
                <a:latin typeface="宋体" charset="-122"/>
                <a:ea typeface="宋体" charset="-122"/>
              </a:rPr>
              <a:t>       </a:t>
            </a:r>
            <a:r>
              <a:rPr kumimoji="1" lang="en-US" altLang="zh-CN" sz="2000" dirty="0" smtClean="0">
                <a:latin typeface="宋体" charset="-122"/>
                <a:ea typeface="宋体" charset="-122"/>
              </a:rPr>
              <a:t>While(top &gt; 0){</a:t>
            </a:r>
          </a:p>
          <a:p>
            <a:r>
              <a:rPr kumimoji="1" lang="en-US" altLang="zh-CN" sz="2000" dirty="0" smtClean="0">
                <a:latin typeface="宋体" charset="-122"/>
                <a:ea typeface="宋体" charset="-122"/>
              </a:rPr>
              <a:t>           P = S[top]</a:t>
            </a:r>
            <a:r>
              <a:rPr kumimoji="1" lang="zh-CN" altLang="en-US" sz="2000" dirty="0" smtClean="0">
                <a:latin typeface="宋体" charset="-122"/>
                <a:ea typeface="宋体" charset="-122"/>
              </a:rPr>
              <a:t>；</a:t>
            </a:r>
            <a:r>
              <a:rPr kumimoji="1" lang="en-US" altLang="zh-CN" sz="2000" dirty="0" smtClean="0">
                <a:latin typeface="宋体" charset="-122"/>
                <a:ea typeface="宋体" charset="-122"/>
              </a:rPr>
              <a:t>top--</a:t>
            </a:r>
            <a:r>
              <a:rPr kumimoji="1" lang="zh-CN" altLang="en-US" sz="2000" dirty="0" smtClean="0">
                <a:latin typeface="宋体" charset="-122"/>
                <a:ea typeface="宋体" charset="-122"/>
              </a:rPr>
              <a:t>；</a:t>
            </a:r>
          </a:p>
          <a:p>
            <a:r>
              <a:rPr kumimoji="1" lang="zh-CN" altLang="en-US" sz="2000" dirty="0" smtClean="0">
                <a:latin typeface="宋体" charset="-122"/>
                <a:ea typeface="宋体" charset="-122"/>
              </a:rPr>
              <a:t>           </a:t>
            </a:r>
            <a:r>
              <a:rPr kumimoji="1" lang="en-US" altLang="zh-CN" sz="2000" dirty="0" err="1" smtClean="0">
                <a:latin typeface="宋体" charset="-122"/>
                <a:ea typeface="宋体" charset="-122"/>
              </a:rPr>
              <a:t>printf</a:t>
            </a:r>
            <a:r>
              <a:rPr kumimoji="1" lang="en-US" altLang="zh-CN" sz="2000" dirty="0" smtClean="0">
                <a:latin typeface="宋体" charset="-122"/>
                <a:ea typeface="宋体" charset="-122"/>
              </a:rPr>
              <a:t>(p-&gt;data)</a:t>
            </a:r>
            <a:r>
              <a:rPr kumimoji="1" lang="zh-CN" altLang="en-US" sz="2000" dirty="0" smtClean="0">
                <a:latin typeface="宋体" charset="-122"/>
                <a:ea typeface="宋体" charset="-122"/>
              </a:rPr>
              <a:t>；</a:t>
            </a:r>
          </a:p>
          <a:p>
            <a:r>
              <a:rPr kumimoji="1" lang="zh-CN" altLang="en-US" sz="2000" dirty="0" smtClean="0">
                <a:latin typeface="宋体" charset="-122"/>
                <a:ea typeface="宋体" charset="-122"/>
              </a:rPr>
              <a:t>           </a:t>
            </a:r>
            <a:r>
              <a:rPr kumimoji="1" lang="en-US" altLang="zh-CN" sz="2000" dirty="0" smtClean="0">
                <a:latin typeface="宋体" charset="-122"/>
                <a:ea typeface="宋体" charset="-122"/>
              </a:rPr>
              <a:t>if(p-&gt;</a:t>
            </a:r>
            <a:r>
              <a:rPr kumimoji="1" lang="en-US" altLang="zh-CN" sz="2000" dirty="0" err="1" smtClean="0">
                <a:latin typeface="宋体" charset="-122"/>
                <a:ea typeface="宋体" charset="-122"/>
              </a:rPr>
              <a:t>RChild</a:t>
            </a:r>
            <a:r>
              <a:rPr kumimoji="1" lang="en-US" altLang="zh-CN" sz="2000" dirty="0" smtClean="0">
                <a:latin typeface="宋体" charset="-122"/>
                <a:ea typeface="宋体" charset="-122"/>
              </a:rPr>
              <a:t> ≠ NULL){   </a:t>
            </a:r>
            <a:r>
              <a:rPr kumimoji="1" lang="en-US" altLang="zh-CN" sz="2000" dirty="0" smtClean="0"/>
              <a:t>//</a:t>
            </a:r>
            <a:r>
              <a:rPr kumimoji="1" lang="zh-CN" altLang="en-US" sz="2000" dirty="0" smtClean="0"/>
              <a:t>右子树进栈</a:t>
            </a:r>
          </a:p>
          <a:p>
            <a:r>
              <a:rPr kumimoji="1" lang="zh-CN" altLang="en-US" sz="2000" dirty="0" smtClean="0">
                <a:latin typeface="宋体" charset="-122"/>
                <a:ea typeface="宋体" charset="-122"/>
              </a:rPr>
              <a:t>               </a:t>
            </a:r>
            <a:r>
              <a:rPr kumimoji="1" lang="en-US" altLang="zh-CN" sz="2000" dirty="0" smtClean="0">
                <a:latin typeface="宋体" charset="-122"/>
                <a:ea typeface="宋体" charset="-122"/>
              </a:rPr>
              <a:t>top++</a:t>
            </a:r>
            <a:r>
              <a:rPr kumimoji="1" lang="zh-CN" altLang="en-US" sz="2000" dirty="0" smtClean="0">
                <a:latin typeface="宋体" charset="-122"/>
                <a:ea typeface="宋体" charset="-122"/>
              </a:rPr>
              <a:t>；</a:t>
            </a:r>
            <a:r>
              <a:rPr kumimoji="1" lang="en-US" altLang="zh-CN" sz="2000" dirty="0" smtClean="0">
                <a:latin typeface="宋体" charset="-122"/>
                <a:ea typeface="宋体" charset="-122"/>
              </a:rPr>
              <a:t>s[top] = p-&gt;</a:t>
            </a:r>
            <a:r>
              <a:rPr kumimoji="1" lang="en-US" altLang="zh-CN" sz="2000" dirty="0" err="1" smtClean="0">
                <a:latin typeface="宋体" charset="-122"/>
                <a:ea typeface="宋体" charset="-122"/>
              </a:rPr>
              <a:t>RChild</a:t>
            </a:r>
            <a:r>
              <a:rPr kumimoji="1" lang="zh-CN" altLang="en-US" sz="2000" dirty="0" smtClean="0">
                <a:latin typeface="宋体" charset="-122"/>
                <a:ea typeface="宋体" charset="-122"/>
              </a:rPr>
              <a:t>；</a:t>
            </a:r>
          </a:p>
          <a:p>
            <a:r>
              <a:rPr kumimoji="1" lang="zh-CN" altLang="en-US" sz="2000" dirty="0" smtClean="0">
                <a:latin typeface="宋体" charset="-122"/>
                <a:ea typeface="宋体" charset="-122"/>
              </a:rPr>
              <a:t>           </a:t>
            </a:r>
            <a:r>
              <a:rPr kumimoji="1" lang="en-US" altLang="zh-CN" sz="2000" dirty="0" smtClean="0">
                <a:latin typeface="宋体" charset="-122"/>
                <a:ea typeface="宋体" charset="-122"/>
              </a:rPr>
              <a:t>}</a:t>
            </a:r>
          </a:p>
          <a:p>
            <a:r>
              <a:rPr kumimoji="1" lang="en-US" altLang="zh-CN" sz="2000" dirty="0" smtClean="0">
                <a:latin typeface="宋体" charset="-122"/>
                <a:ea typeface="宋体" charset="-122"/>
              </a:rPr>
              <a:t>           if(p-&gt;</a:t>
            </a:r>
            <a:r>
              <a:rPr kumimoji="1" lang="en-US" altLang="zh-CN" sz="2000" dirty="0" err="1" smtClean="0">
                <a:latin typeface="宋体" charset="-122"/>
                <a:ea typeface="宋体" charset="-122"/>
              </a:rPr>
              <a:t>LChild</a:t>
            </a:r>
            <a:r>
              <a:rPr kumimoji="1" lang="en-US" altLang="zh-CN" sz="2000" dirty="0" smtClean="0">
                <a:latin typeface="宋体" charset="-122"/>
                <a:ea typeface="宋体" charset="-122"/>
              </a:rPr>
              <a:t> ≠ NULL){   </a:t>
            </a:r>
            <a:r>
              <a:rPr kumimoji="1" lang="en-US" altLang="zh-CN" sz="2000" dirty="0" smtClean="0"/>
              <a:t>//</a:t>
            </a:r>
            <a:r>
              <a:rPr kumimoji="1" lang="zh-CN" altLang="en-US" sz="2000" dirty="0" smtClean="0"/>
              <a:t>左子树进栈</a:t>
            </a:r>
          </a:p>
          <a:p>
            <a:r>
              <a:rPr kumimoji="1" lang="zh-CN" altLang="en-US" sz="2000" dirty="0" smtClean="0">
                <a:latin typeface="宋体" charset="-122"/>
                <a:ea typeface="宋体" charset="-122"/>
              </a:rPr>
              <a:t>               </a:t>
            </a:r>
            <a:r>
              <a:rPr kumimoji="1" lang="en-US" altLang="zh-CN" sz="2000" dirty="0" smtClean="0">
                <a:latin typeface="宋体" charset="-122"/>
                <a:ea typeface="宋体" charset="-122"/>
              </a:rPr>
              <a:t>top++</a:t>
            </a:r>
            <a:r>
              <a:rPr kumimoji="1" lang="zh-CN" altLang="en-US" sz="2000" dirty="0" smtClean="0">
                <a:latin typeface="宋体" charset="-122"/>
                <a:ea typeface="宋体" charset="-122"/>
              </a:rPr>
              <a:t>；</a:t>
            </a:r>
            <a:r>
              <a:rPr kumimoji="1" lang="en-US" altLang="zh-CN" sz="2000" dirty="0" smtClean="0">
                <a:latin typeface="宋体" charset="-122"/>
                <a:ea typeface="宋体" charset="-122"/>
              </a:rPr>
              <a:t>s[top] = p-&gt;</a:t>
            </a:r>
            <a:r>
              <a:rPr kumimoji="1" lang="en-US" altLang="zh-CN" sz="2000" dirty="0" err="1" smtClean="0">
                <a:latin typeface="宋体" charset="-122"/>
                <a:ea typeface="宋体" charset="-122"/>
              </a:rPr>
              <a:t>LChild</a:t>
            </a:r>
            <a:r>
              <a:rPr kumimoji="1" lang="zh-CN" altLang="en-US" sz="2000" dirty="0" smtClean="0">
                <a:latin typeface="宋体" charset="-122"/>
                <a:ea typeface="宋体" charset="-122"/>
              </a:rPr>
              <a:t>；</a:t>
            </a:r>
          </a:p>
          <a:p>
            <a:r>
              <a:rPr kumimoji="1" lang="zh-CN" altLang="en-US" sz="2000" dirty="0" smtClean="0">
                <a:latin typeface="宋体" charset="-122"/>
                <a:ea typeface="宋体" charset="-122"/>
              </a:rPr>
              <a:t>           </a:t>
            </a:r>
            <a:r>
              <a:rPr kumimoji="1" lang="en-US" altLang="zh-CN" sz="2000" dirty="0" smtClean="0">
                <a:latin typeface="宋体" charset="-122"/>
                <a:ea typeface="宋体" charset="-122"/>
              </a:rPr>
              <a:t>}</a:t>
            </a:r>
          </a:p>
          <a:p>
            <a:r>
              <a:rPr kumimoji="1" lang="en-US" altLang="zh-CN" sz="2000" dirty="0" smtClean="0">
                <a:latin typeface="宋体" charset="-122"/>
                <a:ea typeface="宋体" charset="-122"/>
              </a:rPr>
              <a:t>       }</a:t>
            </a:r>
          </a:p>
          <a:p>
            <a:r>
              <a:rPr kumimoji="1" lang="en-US" altLang="zh-CN" sz="2000" dirty="0" smtClean="0">
                <a:latin typeface="宋体" charset="-122"/>
                <a:ea typeface="宋体" charset="-122"/>
              </a:rPr>
              <a:t>    }</a:t>
            </a:r>
          </a:p>
          <a:p>
            <a:r>
              <a:rPr kumimoji="1" lang="en-US" altLang="zh-CN" sz="2000" dirty="0" smtClean="0">
                <a:latin typeface="宋体" charset="-122"/>
                <a:ea typeface="宋体" charset="-122"/>
              </a:rPr>
              <a:t>    return(0)</a:t>
            </a:r>
            <a:r>
              <a:rPr kumimoji="1" lang="zh-CN" altLang="en-US" sz="2000" dirty="0" smtClean="0">
                <a:latin typeface="宋体" charset="-122"/>
                <a:ea typeface="宋体" charset="-122"/>
              </a:rPr>
              <a:t>；</a:t>
            </a:r>
          </a:p>
          <a:p>
            <a:r>
              <a:rPr kumimoji="1" lang="zh-CN" altLang="en-US" sz="2000" dirty="0" smtClean="0">
                <a:latin typeface="宋体" charset="-122"/>
                <a:ea typeface="宋体" charset="-122"/>
              </a:rPr>
              <a:t>  </a:t>
            </a:r>
            <a:r>
              <a:rPr kumimoji="1" lang="en-US" altLang="zh-CN" sz="2000" dirty="0" smtClean="0">
                <a:latin typeface="宋体" charset="-122"/>
                <a:ea typeface="宋体" charset="-122"/>
              </a:rPr>
              <a:t>}</a:t>
            </a:r>
            <a:endParaRPr kumimoji="1" lang="en-US" altLang="zh-CN" sz="2000" dirty="0">
              <a:latin typeface="宋体" charset="-122"/>
              <a:ea typeface="宋体" charset="-122"/>
            </a:endParaRPr>
          </a:p>
        </p:txBody>
      </p:sp>
    </p:spTree>
    <p:extLst>
      <p:ext uri="{BB962C8B-B14F-4D97-AF65-F5344CB8AC3E}">
        <p14:creationId xmlns:p14="http://schemas.microsoft.com/office/powerpoint/2010/main" xmlns="" val="270575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20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20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20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20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20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20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20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Effect transition="in" filter="fade">
                                      <p:cBhvr>
                                        <p:cTn id="82" dur="2000"/>
                                        <p:tgtEl>
                                          <p:spTgt spid="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16" end="16"/>
                                            </p:txEl>
                                          </p:spTgt>
                                        </p:tgtEl>
                                        <p:attrNameLst>
                                          <p:attrName>style.visibility</p:attrName>
                                        </p:attrNameLst>
                                      </p:cBhvr>
                                      <p:to>
                                        <p:strVal val="visible"/>
                                      </p:to>
                                    </p:set>
                                    <p:animEffect transition="in" filter="fade">
                                      <p:cBhvr>
                                        <p:cTn id="87" dur="2000"/>
                                        <p:tgtEl>
                                          <p:spTgt spid="4">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17" end="17"/>
                                            </p:txEl>
                                          </p:spTgt>
                                        </p:tgtEl>
                                        <p:attrNameLst>
                                          <p:attrName>style.visibility</p:attrName>
                                        </p:attrNameLst>
                                      </p:cBhvr>
                                      <p:to>
                                        <p:strVal val="visible"/>
                                      </p:to>
                                    </p:set>
                                    <p:animEffect transition="in" filter="fade">
                                      <p:cBhvr>
                                        <p:cTn id="92" dur="20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5.3.2 </a:t>
            </a:r>
            <a:r>
              <a:rPr lang="zh-CN" altLang="zh-CN" b="1" dirty="0"/>
              <a:t>二叉树的中序</a:t>
            </a:r>
            <a:r>
              <a:rPr lang="zh-CN" altLang="zh-CN" b="1" dirty="0" smtClean="0"/>
              <a:t>遍历</a:t>
            </a:r>
            <a:endParaRPr lang="zh-CN" altLang="en-US" dirty="0"/>
          </a:p>
        </p:txBody>
      </p:sp>
      <p:sp>
        <p:nvSpPr>
          <p:cNvPr id="3" name="内容占位符 2"/>
          <p:cNvSpPr>
            <a:spLocks noGrp="1"/>
          </p:cNvSpPr>
          <p:nvPr>
            <p:ph idx="1"/>
          </p:nvPr>
        </p:nvSpPr>
        <p:spPr>
          <a:xfrm>
            <a:off x="755576" y="1628800"/>
            <a:ext cx="8280920" cy="4536504"/>
          </a:xfrm>
        </p:spPr>
        <p:txBody>
          <a:bodyPr>
            <a:normAutofit/>
          </a:bodyPr>
          <a:lstStyle/>
          <a:p>
            <a:r>
              <a:rPr lang="zh-CN" altLang="zh-CN" dirty="0">
                <a:solidFill>
                  <a:srgbClr val="FF0000"/>
                </a:solidFill>
              </a:rPr>
              <a:t>中序遍历的递归定义如下</a:t>
            </a:r>
            <a:r>
              <a:rPr lang="zh-CN" altLang="zh-CN" b="0" dirty="0"/>
              <a:t>：</a:t>
            </a:r>
          </a:p>
          <a:p>
            <a:r>
              <a:rPr lang="en-US" altLang="zh-CN" b="0" dirty="0"/>
              <a:t>	</a:t>
            </a:r>
            <a:r>
              <a:rPr lang="zh-CN" altLang="zh-CN" b="0" dirty="0"/>
              <a:t>若二叉树为空，则遍历结束</a:t>
            </a:r>
            <a:r>
              <a:rPr lang="zh-CN" altLang="zh-CN" b="0" dirty="0" smtClean="0"/>
              <a:t>；</a:t>
            </a:r>
            <a:endParaRPr lang="en-US" altLang="zh-CN" b="0" dirty="0" smtClean="0"/>
          </a:p>
          <a:p>
            <a:r>
              <a:rPr lang="en-US" altLang="zh-CN" b="0" dirty="0" smtClean="0"/>
              <a:t>	</a:t>
            </a:r>
            <a:r>
              <a:rPr lang="zh-CN" altLang="zh-CN" b="0" dirty="0" smtClean="0"/>
              <a:t>否则</a:t>
            </a:r>
            <a:r>
              <a:rPr lang="zh-CN" altLang="zh-CN" b="0" dirty="0"/>
              <a:t>：</a:t>
            </a:r>
          </a:p>
          <a:p>
            <a:r>
              <a:rPr lang="en-US" altLang="zh-CN" b="0" dirty="0"/>
              <a:t>		</a:t>
            </a:r>
            <a:r>
              <a:rPr lang="en-US" altLang="zh-CN" b="0" dirty="0" smtClean="0"/>
              <a:t>(1) </a:t>
            </a:r>
            <a:r>
              <a:rPr lang="zh-CN" altLang="zh-CN" b="0" dirty="0"/>
              <a:t>中序遍历左子树；</a:t>
            </a:r>
          </a:p>
          <a:p>
            <a:r>
              <a:rPr lang="en-US" altLang="zh-CN" b="0" dirty="0"/>
              <a:t>		</a:t>
            </a:r>
            <a:r>
              <a:rPr lang="en-US" altLang="zh-CN" b="0" dirty="0" smtClean="0"/>
              <a:t>(2) </a:t>
            </a:r>
            <a:r>
              <a:rPr lang="zh-CN" altLang="zh-CN" b="0" dirty="0"/>
              <a:t>访问根结点；</a:t>
            </a:r>
          </a:p>
          <a:p>
            <a:r>
              <a:rPr lang="en-US" altLang="zh-CN" b="0" dirty="0"/>
              <a:t>		</a:t>
            </a:r>
            <a:r>
              <a:rPr lang="en-US" altLang="zh-CN" b="0" dirty="0" smtClean="0"/>
              <a:t>(3) </a:t>
            </a:r>
            <a:r>
              <a:rPr lang="zh-CN" altLang="zh-CN" b="0" dirty="0"/>
              <a:t>中序遍历右子树</a:t>
            </a:r>
            <a:r>
              <a:rPr lang="zh-CN" altLang="zh-CN" b="0" dirty="0" smtClean="0"/>
              <a:t>。</a:t>
            </a:r>
            <a:endParaRPr lang="en-US" altLang="zh-CN" b="0" dirty="0" smtClean="0"/>
          </a:p>
          <a:p>
            <a:r>
              <a:rPr lang="en-US" altLang="zh-CN" b="0" dirty="0"/>
              <a:t>	</a:t>
            </a:r>
            <a:endParaRPr lang="zh-CN" altLang="zh-CN" b="0" dirty="0"/>
          </a:p>
          <a:p>
            <a:r>
              <a:rPr lang="en-US" altLang="zh-CN" b="0" dirty="0"/>
              <a:t>	</a:t>
            </a:r>
            <a:r>
              <a:rPr lang="zh-CN" altLang="zh-CN" b="0" dirty="0"/>
              <a:t>即，按照</a:t>
            </a:r>
            <a:r>
              <a:rPr lang="en-US" altLang="zh-CN" b="0" dirty="0"/>
              <a:t>“</a:t>
            </a:r>
            <a:r>
              <a:rPr lang="zh-CN" altLang="zh-CN" b="0" dirty="0">
                <a:solidFill>
                  <a:srgbClr val="FF0000"/>
                </a:solidFill>
              </a:rPr>
              <a:t>左子树</a:t>
            </a:r>
            <a:r>
              <a:rPr lang="en-US" altLang="zh-CN" b="0" dirty="0">
                <a:solidFill>
                  <a:srgbClr val="FF0000"/>
                </a:solidFill>
              </a:rPr>
              <a:t>—</a:t>
            </a:r>
            <a:r>
              <a:rPr lang="zh-CN" altLang="zh-CN" b="0" dirty="0">
                <a:solidFill>
                  <a:srgbClr val="FF0000"/>
                </a:solidFill>
              </a:rPr>
              <a:t>根</a:t>
            </a:r>
            <a:r>
              <a:rPr lang="en-US" altLang="zh-CN" b="0" dirty="0">
                <a:solidFill>
                  <a:srgbClr val="FF0000"/>
                </a:solidFill>
              </a:rPr>
              <a:t>—</a:t>
            </a:r>
            <a:r>
              <a:rPr lang="zh-CN" altLang="zh-CN" b="0" dirty="0">
                <a:solidFill>
                  <a:srgbClr val="FF0000"/>
                </a:solidFill>
              </a:rPr>
              <a:t>右子树</a:t>
            </a:r>
            <a:r>
              <a:rPr lang="en-US" altLang="zh-CN" b="0" dirty="0"/>
              <a:t>”</a:t>
            </a:r>
            <a:r>
              <a:rPr lang="zh-CN" altLang="zh-CN" b="0" dirty="0"/>
              <a:t>的次序递归的遍历二叉树</a:t>
            </a:r>
            <a:r>
              <a:rPr lang="zh-CN" altLang="zh-CN" b="0" dirty="0" smtClean="0"/>
              <a:t>。</a:t>
            </a:r>
            <a:endParaRPr lang="zh-CN" altLang="zh-CN" b="0" dirty="0"/>
          </a:p>
        </p:txBody>
      </p:sp>
    </p:spTree>
    <p:extLst>
      <p:ext uri="{BB962C8B-B14F-4D97-AF65-F5344CB8AC3E}">
        <p14:creationId xmlns:p14="http://schemas.microsoft.com/office/powerpoint/2010/main" xmlns="" val="2738027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4083905"/>
          </a:xfrm>
        </p:spPr>
        <p:txBody>
          <a:bodyPr>
            <a:normAutofit fontScale="92500"/>
          </a:bodyPr>
          <a:lstStyle/>
          <a:p>
            <a:r>
              <a:rPr lang="zh-CN" altLang="zh-CN" dirty="0"/>
              <a:t>算法</a:t>
            </a:r>
            <a:r>
              <a:rPr lang="en-US" altLang="zh-CN" dirty="0"/>
              <a:t>5.5</a:t>
            </a:r>
            <a:r>
              <a:rPr lang="zh-CN" altLang="zh-CN" dirty="0"/>
              <a:t>：</a:t>
            </a:r>
            <a:r>
              <a:rPr lang="zh-CN" altLang="zh-CN" dirty="0">
                <a:solidFill>
                  <a:srgbClr val="FF0000"/>
                </a:solidFill>
              </a:rPr>
              <a:t>中序遍历二叉树的递归算法</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smtClean="0"/>
              <a:t>InOrder</a:t>
            </a:r>
            <a:r>
              <a:rPr lang="en-US" altLang="zh-CN" b="0" dirty="0" smtClean="0"/>
              <a:t>(</a:t>
            </a:r>
            <a:r>
              <a:rPr lang="en-US" altLang="zh-CN" b="0" dirty="0" err="1" smtClean="0"/>
              <a:t>BinaryTreeNode</a:t>
            </a:r>
            <a:r>
              <a:rPr lang="en-US" altLang="zh-CN" b="0" dirty="0" smtClean="0"/>
              <a:t>&lt;T</a:t>
            </a:r>
            <a:r>
              <a:rPr lang="en-US" altLang="zh-CN" b="0" dirty="0"/>
              <a:t>&gt;* </a:t>
            </a:r>
            <a:r>
              <a:rPr lang="en-US" altLang="zh-CN" b="0" dirty="0" smtClean="0"/>
              <a:t>root){</a:t>
            </a:r>
            <a:endParaRPr lang="zh-CN" altLang="zh-CN" b="0" dirty="0"/>
          </a:p>
          <a:p>
            <a:r>
              <a:rPr lang="en-US" altLang="zh-CN" b="0" dirty="0"/>
              <a:t>    if </a:t>
            </a:r>
            <a:r>
              <a:rPr lang="en-US" altLang="zh-CN" b="0" dirty="0" smtClean="0"/>
              <a:t>(root </a:t>
            </a:r>
            <a:r>
              <a:rPr lang="en-US" altLang="zh-CN" b="0" dirty="0"/>
              <a:t>== </a:t>
            </a:r>
            <a:r>
              <a:rPr lang="en-US" altLang="zh-CN" b="0" dirty="0" smtClean="0"/>
              <a:t>NULL) </a:t>
            </a:r>
            <a:r>
              <a:rPr lang="en-US" altLang="zh-CN" b="0" dirty="0"/>
              <a:t>return;</a:t>
            </a:r>
            <a:endParaRPr lang="zh-CN" altLang="zh-CN" b="0" dirty="0"/>
          </a:p>
          <a:p>
            <a:r>
              <a:rPr lang="en-US" altLang="zh-CN" b="0" dirty="0"/>
              <a:t>    </a:t>
            </a:r>
            <a:r>
              <a:rPr lang="en-US" altLang="zh-CN" b="0" dirty="0" err="1" smtClean="0"/>
              <a:t>InOrder</a:t>
            </a:r>
            <a:r>
              <a:rPr lang="en-US" altLang="zh-CN" b="0" dirty="0" smtClean="0"/>
              <a:t>(root-</a:t>
            </a:r>
            <a:r>
              <a:rPr lang="en-US" altLang="zh-CN" b="0" dirty="0"/>
              <a:t>&gt;</a:t>
            </a:r>
            <a:r>
              <a:rPr lang="en-US" altLang="zh-CN" b="0" dirty="0" err="1" smtClean="0"/>
              <a:t>leftchild</a:t>
            </a:r>
            <a:r>
              <a:rPr lang="en-US" altLang="zh-CN" b="0" dirty="0" smtClean="0"/>
              <a:t>());</a:t>
            </a:r>
            <a:r>
              <a:rPr lang="en-US" altLang="zh-CN" b="0" dirty="0"/>
              <a:t>		//</a:t>
            </a:r>
            <a:r>
              <a:rPr lang="zh-CN" altLang="zh-CN" b="0" dirty="0"/>
              <a:t>中序遍历左子树</a:t>
            </a:r>
          </a:p>
          <a:p>
            <a:r>
              <a:rPr lang="en-US" altLang="zh-CN" b="0" dirty="0"/>
              <a:t>    </a:t>
            </a:r>
            <a:r>
              <a:rPr lang="en-US" altLang="zh-CN" b="0" dirty="0" smtClean="0"/>
              <a:t>visit(root-</a:t>
            </a:r>
            <a:r>
              <a:rPr lang="en-US" altLang="zh-CN" b="0" dirty="0"/>
              <a:t>&gt;</a:t>
            </a:r>
            <a:r>
              <a:rPr lang="en-US" altLang="zh-CN" b="0" dirty="0" smtClean="0"/>
              <a:t>value());</a:t>
            </a:r>
            <a:r>
              <a:rPr lang="en-US" altLang="zh-CN" b="0" dirty="0"/>
              <a:t>			//</a:t>
            </a:r>
            <a:r>
              <a:rPr lang="zh-CN" altLang="zh-CN" b="0" dirty="0"/>
              <a:t>访问根结点</a:t>
            </a:r>
          </a:p>
          <a:p>
            <a:r>
              <a:rPr lang="en-US" altLang="zh-CN" b="0" dirty="0"/>
              <a:t>    </a:t>
            </a:r>
            <a:r>
              <a:rPr lang="en-US" altLang="zh-CN" b="0" dirty="0" err="1" smtClean="0"/>
              <a:t>InOrder</a:t>
            </a:r>
            <a:r>
              <a:rPr lang="en-US" altLang="zh-CN" b="0" dirty="0" smtClean="0"/>
              <a:t>(root-</a:t>
            </a:r>
            <a:r>
              <a:rPr lang="en-US" altLang="zh-CN" b="0" dirty="0"/>
              <a:t>&gt;</a:t>
            </a:r>
            <a:r>
              <a:rPr lang="en-US" altLang="zh-CN" b="0" dirty="0" err="1" smtClean="0"/>
              <a:t>rightchild</a:t>
            </a:r>
            <a:r>
              <a:rPr lang="en-US" altLang="zh-CN" b="0" dirty="0" smtClean="0"/>
              <a:t>());</a:t>
            </a:r>
            <a:r>
              <a:rPr lang="en-US" altLang="zh-CN" b="0" dirty="0"/>
              <a:t>		//</a:t>
            </a:r>
            <a:r>
              <a:rPr lang="zh-CN" altLang="zh-CN" b="0" dirty="0"/>
              <a:t>中序遍历右子树</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xmlns="" val="487715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4725144"/>
            <a:ext cx="7520940" cy="1340768"/>
          </a:xfrm>
        </p:spPr>
        <p:txBody>
          <a:bodyPr/>
          <a:lstStyle/>
          <a:p>
            <a:r>
              <a:rPr lang="zh-CN" altLang="zh-CN" b="0" dirty="0"/>
              <a:t>如图</a:t>
            </a:r>
            <a:r>
              <a:rPr lang="en-US" altLang="zh-CN" b="0" dirty="0"/>
              <a:t>5-13</a:t>
            </a:r>
            <a:r>
              <a:rPr lang="zh-CN" altLang="zh-CN" b="0" dirty="0"/>
              <a:t>所示二叉树</a:t>
            </a:r>
            <a:r>
              <a:rPr lang="en-US" altLang="zh-CN" b="0" dirty="0"/>
              <a:t>T</a:t>
            </a:r>
            <a:r>
              <a:rPr lang="en-US" altLang="zh-CN" b="0" baseline="-25000" dirty="0"/>
              <a:t>4</a:t>
            </a:r>
            <a:r>
              <a:rPr lang="zh-CN" altLang="zh-CN" b="0" dirty="0"/>
              <a:t>的中序遍历序列为：</a:t>
            </a:r>
            <a:r>
              <a:rPr lang="en-US" altLang="zh-CN" b="0" dirty="0" smtClean="0"/>
              <a:t>DBAGEHCF</a:t>
            </a:r>
            <a:endParaRPr lang="zh-CN" altLang="en-US" b="0"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83768" y="836712"/>
            <a:ext cx="3638550" cy="3495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48765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1357298"/>
            <a:ext cx="8280920" cy="3724096"/>
          </a:xfrm>
          <a:prstGeom prst="rect">
            <a:avLst/>
          </a:prstGeom>
        </p:spPr>
        <p:txBody>
          <a:bodyPr wrap="square">
            <a:spAutoFit/>
          </a:bodyPr>
          <a:lstStyle/>
          <a:p>
            <a:r>
              <a:rPr lang="zh-CN" altLang="en-US" sz="2800" dirty="0" smtClean="0">
                <a:solidFill>
                  <a:srgbClr val="0000FF"/>
                </a:solidFill>
                <a:latin typeface="+mn-ea"/>
              </a:rPr>
              <a:t>二叉树中遍历的</a:t>
            </a:r>
            <a:r>
              <a:rPr lang="zh-CN" altLang="zh-CN" sz="2800" dirty="0" smtClean="0">
                <a:solidFill>
                  <a:srgbClr val="0000FF"/>
                </a:solidFill>
                <a:latin typeface="+mn-ea"/>
              </a:rPr>
              <a:t>非递归算法</a:t>
            </a:r>
            <a:r>
              <a:rPr lang="zh-CN" altLang="en-US" sz="2800" dirty="0" smtClean="0">
                <a:solidFill>
                  <a:srgbClr val="0000FF"/>
                </a:solidFill>
                <a:latin typeface="+mn-ea"/>
              </a:rPr>
              <a:t>：</a:t>
            </a:r>
            <a:endParaRPr lang="en-US" altLang="zh-CN" sz="2800" dirty="0" smtClean="0">
              <a:solidFill>
                <a:srgbClr val="0000FF"/>
              </a:solidFill>
              <a:latin typeface="+mn-ea"/>
            </a:endParaRPr>
          </a:p>
          <a:p>
            <a:endParaRPr lang="en-US" altLang="zh-CN" sz="2800" dirty="0" smtClean="0">
              <a:solidFill>
                <a:srgbClr val="0000FF"/>
              </a:solidFill>
              <a:latin typeface="黑体" pitchFamily="49" charset="-122"/>
              <a:ea typeface="黑体" pitchFamily="49" charset="-122"/>
            </a:endParaRPr>
          </a:p>
          <a:p>
            <a:pPr>
              <a:buClr>
                <a:schemeClr val="folHlink"/>
              </a:buClr>
              <a:buSzPct val="85000"/>
            </a:pPr>
            <a:r>
              <a:rPr kumimoji="1" lang="zh-CN" altLang="en-US" sz="2000" b="1" dirty="0" smtClean="0">
                <a:solidFill>
                  <a:schemeClr val="accent3">
                    <a:lumMod val="75000"/>
                  </a:schemeClr>
                </a:solidFill>
                <a:latin typeface="黑体" pitchFamily="49" charset="-122"/>
                <a:ea typeface="黑体" pitchFamily="49" charset="-122"/>
              </a:rPr>
              <a:t>   </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1</a:t>
            </a:r>
            <a:r>
              <a:rPr kumimoji="1" lang="zh-CN" altLang="en-US" sz="2000" dirty="0" smtClean="0">
                <a:solidFill>
                  <a:schemeClr val="accent3">
                    <a:lumMod val="75000"/>
                  </a:schemeClr>
                </a:solidFill>
                <a:latin typeface="黑体" pitchFamily="49" charset="-122"/>
                <a:ea typeface="黑体" pitchFamily="49" charset="-122"/>
              </a:rPr>
              <a:t>：将栈置空，同时将二叉树的根结点</a:t>
            </a:r>
            <a:r>
              <a:rPr kumimoji="1" lang="en-US" altLang="zh-CN" sz="2000" dirty="0" smtClean="0">
                <a:solidFill>
                  <a:schemeClr val="accent3">
                    <a:lumMod val="75000"/>
                  </a:schemeClr>
                </a:solidFill>
                <a:latin typeface="黑体" pitchFamily="49" charset="-122"/>
                <a:ea typeface="黑体" pitchFamily="49" charset="-122"/>
              </a:rPr>
              <a:t>BT</a:t>
            </a:r>
            <a:r>
              <a:rPr kumimoji="1" lang="zh-CN" altLang="en-US" sz="2000" dirty="0" smtClean="0">
                <a:solidFill>
                  <a:schemeClr val="accent3">
                    <a:lumMod val="75000"/>
                  </a:schemeClr>
                </a:solidFill>
                <a:latin typeface="黑体" pitchFamily="49" charset="-122"/>
                <a:ea typeface="黑体" pitchFamily="49" charset="-122"/>
              </a:rPr>
              <a:t>赋值给指针变量</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a:t>
            </a:r>
          </a:p>
          <a:p>
            <a:pPr>
              <a:buClr>
                <a:schemeClr val="folHlink"/>
              </a:buClr>
              <a:buSzPct val="85000"/>
            </a:pPr>
            <a:endParaRPr kumimoji="1" lang="zh-CN" altLang="en-US" sz="2000" dirty="0" smtClean="0">
              <a:solidFill>
                <a:schemeClr val="accent3">
                  <a:lumMod val="75000"/>
                </a:schemeClr>
              </a:solidFill>
              <a:latin typeface="黑体" pitchFamily="49" charset="-122"/>
              <a:ea typeface="黑体" pitchFamily="49" charset="-122"/>
            </a:endParaRPr>
          </a:p>
          <a:p>
            <a:pPr>
              <a:buClr>
                <a:schemeClr val="folHlink"/>
              </a:buClr>
              <a:buSzPct val="85000"/>
            </a:pPr>
            <a:r>
              <a:rPr kumimoji="1" lang="zh-CN" altLang="en-US" sz="2000" dirty="0" smtClean="0">
                <a:solidFill>
                  <a:schemeClr val="accent3">
                    <a:lumMod val="75000"/>
                  </a:schemeClr>
                </a:solidFill>
                <a:latin typeface="黑体" pitchFamily="49" charset="-122"/>
                <a:ea typeface="黑体" pitchFamily="49" charset="-122"/>
              </a:rPr>
              <a:t>   </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2</a:t>
            </a:r>
            <a:r>
              <a:rPr kumimoji="1" lang="zh-CN" altLang="en-US" sz="2000" dirty="0" smtClean="0">
                <a:solidFill>
                  <a:schemeClr val="accent3">
                    <a:lumMod val="75000"/>
                  </a:schemeClr>
                </a:solidFill>
                <a:latin typeface="黑体" pitchFamily="49" charset="-122"/>
                <a:ea typeface="黑体" pitchFamily="49" charset="-122"/>
              </a:rPr>
              <a:t>：若</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不空，将</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入栈，然后将</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指向</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结点的左孩子结点。如此重复进行，直到</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为空为止。</a:t>
            </a:r>
          </a:p>
          <a:p>
            <a:pPr>
              <a:buClr>
                <a:schemeClr val="folHlink"/>
              </a:buClr>
              <a:buSzPct val="85000"/>
            </a:pPr>
            <a:endParaRPr kumimoji="1" lang="zh-CN" altLang="en-US" sz="2000" dirty="0" smtClean="0">
              <a:solidFill>
                <a:schemeClr val="accent3">
                  <a:lumMod val="75000"/>
                </a:schemeClr>
              </a:solidFill>
              <a:latin typeface="黑体" pitchFamily="49" charset="-122"/>
              <a:ea typeface="黑体" pitchFamily="49" charset="-122"/>
            </a:endParaRPr>
          </a:p>
          <a:p>
            <a:pPr>
              <a:buClr>
                <a:schemeClr val="folHlink"/>
              </a:buClr>
              <a:buSzPct val="85000"/>
            </a:pPr>
            <a:r>
              <a:rPr kumimoji="1" lang="zh-CN" altLang="en-US" sz="2000" dirty="0" smtClean="0">
                <a:solidFill>
                  <a:schemeClr val="accent3">
                    <a:lumMod val="75000"/>
                  </a:schemeClr>
                </a:solidFill>
                <a:latin typeface="黑体" pitchFamily="49" charset="-122"/>
                <a:ea typeface="黑体" pitchFamily="49" charset="-122"/>
              </a:rPr>
              <a:t>   </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3</a:t>
            </a:r>
            <a:r>
              <a:rPr kumimoji="1" lang="zh-CN" altLang="en-US" sz="2000" dirty="0" smtClean="0">
                <a:solidFill>
                  <a:schemeClr val="accent3">
                    <a:lumMod val="75000"/>
                  </a:schemeClr>
                </a:solidFill>
                <a:latin typeface="黑体" pitchFamily="49" charset="-122"/>
                <a:ea typeface="黑体" pitchFamily="49" charset="-122"/>
              </a:rPr>
              <a:t>：如果栈不空，从栈中弹出元素指针变量</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，访问结点</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，并将</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指向</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结点的右孩子结点。</a:t>
            </a:r>
          </a:p>
          <a:p>
            <a:pPr>
              <a:buClr>
                <a:schemeClr val="folHlink"/>
              </a:buClr>
              <a:buSzPct val="85000"/>
            </a:pPr>
            <a:endParaRPr kumimoji="1" lang="zh-CN" altLang="en-US" sz="2000" dirty="0" smtClean="0">
              <a:solidFill>
                <a:schemeClr val="accent3">
                  <a:lumMod val="75000"/>
                </a:schemeClr>
              </a:solidFill>
              <a:latin typeface="黑体" pitchFamily="49" charset="-122"/>
              <a:ea typeface="黑体" pitchFamily="49" charset="-122"/>
            </a:endParaRPr>
          </a:p>
          <a:p>
            <a:pPr>
              <a:buClr>
                <a:schemeClr val="folHlink"/>
              </a:buClr>
              <a:buSzPct val="85000"/>
            </a:pPr>
            <a:r>
              <a:rPr kumimoji="1" lang="zh-CN" altLang="en-US" sz="2000" dirty="0" smtClean="0">
                <a:solidFill>
                  <a:schemeClr val="accent3">
                    <a:lumMod val="75000"/>
                  </a:schemeClr>
                </a:solidFill>
                <a:latin typeface="黑体" pitchFamily="49" charset="-122"/>
                <a:ea typeface="黑体" pitchFamily="49" charset="-122"/>
              </a:rPr>
              <a:t>   </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4</a:t>
            </a:r>
            <a:r>
              <a:rPr kumimoji="1" lang="zh-CN" altLang="en-US" sz="2000" dirty="0" smtClean="0">
                <a:solidFill>
                  <a:schemeClr val="accent3">
                    <a:lumMod val="75000"/>
                  </a:schemeClr>
                </a:solidFill>
                <a:latin typeface="黑体" pitchFamily="49" charset="-122"/>
                <a:ea typeface="黑体" pitchFamily="49" charset="-122"/>
              </a:rPr>
              <a:t>：重复执行</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2</a:t>
            </a:r>
            <a:r>
              <a:rPr kumimoji="1" lang="zh-CN" altLang="en-US" sz="2000" dirty="0" smtClean="0">
                <a:solidFill>
                  <a:schemeClr val="accent3">
                    <a:lumMod val="75000"/>
                  </a:schemeClr>
                </a:solidFill>
                <a:latin typeface="黑体" pitchFamily="49" charset="-122"/>
                <a:ea typeface="黑体" pitchFamily="49" charset="-122"/>
              </a:rPr>
              <a:t>和</a:t>
            </a:r>
            <a:r>
              <a:rPr kumimoji="1" lang="en-US" altLang="zh-CN" sz="2000" dirty="0" smtClean="0">
                <a:solidFill>
                  <a:schemeClr val="accent3">
                    <a:lumMod val="75000"/>
                  </a:schemeClr>
                </a:solidFill>
                <a:latin typeface="黑体" pitchFamily="49" charset="-122"/>
                <a:ea typeface="黑体" pitchFamily="49" charset="-122"/>
              </a:rPr>
              <a:t>S</a:t>
            </a:r>
            <a:r>
              <a:rPr kumimoji="1" lang="en-US" altLang="zh-CN" sz="2000" baseline="-25000" dirty="0" smtClean="0">
                <a:solidFill>
                  <a:schemeClr val="accent3">
                    <a:lumMod val="75000"/>
                  </a:schemeClr>
                </a:solidFill>
                <a:latin typeface="黑体" pitchFamily="49" charset="-122"/>
                <a:ea typeface="黑体" pitchFamily="49" charset="-122"/>
              </a:rPr>
              <a:t>3</a:t>
            </a:r>
            <a:r>
              <a:rPr kumimoji="1" lang="zh-CN" altLang="en-US" sz="2000" dirty="0" smtClean="0">
                <a:solidFill>
                  <a:schemeClr val="accent3">
                    <a:lumMod val="75000"/>
                  </a:schemeClr>
                </a:solidFill>
                <a:latin typeface="黑体" pitchFamily="49" charset="-122"/>
                <a:ea typeface="黑体" pitchFamily="49" charset="-122"/>
              </a:rPr>
              <a:t>，直到</a:t>
            </a:r>
            <a:r>
              <a:rPr kumimoji="1" lang="en-US" altLang="zh-CN" sz="2000" dirty="0" smtClean="0">
                <a:solidFill>
                  <a:schemeClr val="accent3">
                    <a:lumMod val="75000"/>
                  </a:schemeClr>
                </a:solidFill>
                <a:latin typeface="黑体" pitchFamily="49" charset="-122"/>
                <a:ea typeface="黑体" pitchFamily="49" charset="-122"/>
              </a:rPr>
              <a:t>p</a:t>
            </a:r>
            <a:r>
              <a:rPr kumimoji="1" lang="zh-CN" altLang="en-US" sz="2000" dirty="0" smtClean="0">
                <a:solidFill>
                  <a:schemeClr val="accent3">
                    <a:lumMod val="75000"/>
                  </a:schemeClr>
                </a:solidFill>
                <a:latin typeface="黑体" pitchFamily="49" charset="-122"/>
                <a:ea typeface="黑体" pitchFamily="49" charset="-122"/>
              </a:rPr>
              <a:t>为空和栈也为空为止。</a:t>
            </a:r>
            <a:endParaRPr lang="zh-CN" altLang="en-US" sz="2000" dirty="0">
              <a:solidFill>
                <a:schemeClr val="accent3">
                  <a:lumMod val="75000"/>
                </a:schemeClr>
              </a:solidFill>
              <a:latin typeface="黑体" pitchFamily="49" charset="-122"/>
              <a:ea typeface="黑体" pitchFamily="49" charset="-122"/>
            </a:endParaRPr>
          </a:p>
        </p:txBody>
      </p:sp>
    </p:spTree>
    <p:extLst>
      <p:ext uri="{BB962C8B-B14F-4D97-AF65-F5344CB8AC3E}">
        <p14:creationId xmlns:p14="http://schemas.microsoft.com/office/powerpoint/2010/main" xmlns="" val="270575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20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692696"/>
            <a:ext cx="7958118" cy="5616624"/>
          </a:xfrm>
        </p:spPr>
        <p:txBody>
          <a:bodyPr>
            <a:noAutofit/>
          </a:bodyPr>
          <a:lstStyle/>
          <a:p>
            <a:pPr>
              <a:spcBef>
                <a:spcPts val="0"/>
              </a:spcBef>
            </a:pPr>
            <a:r>
              <a:rPr lang="zh-CN" altLang="zh-CN" sz="1800" dirty="0" smtClean="0"/>
              <a:t>算法</a:t>
            </a:r>
            <a:r>
              <a:rPr lang="en-US" altLang="zh-CN" sz="1800" dirty="0"/>
              <a:t>5.6</a:t>
            </a:r>
            <a:r>
              <a:rPr lang="zh-CN" altLang="zh-CN" sz="1800" dirty="0"/>
              <a:t>：</a:t>
            </a:r>
            <a:r>
              <a:rPr lang="zh-CN" altLang="zh-CN" sz="1800" dirty="0">
                <a:solidFill>
                  <a:srgbClr val="FF0000"/>
                </a:solidFill>
              </a:rPr>
              <a:t>中序遍历二叉树的非递归算法</a:t>
            </a:r>
          </a:p>
          <a:p>
            <a:pPr>
              <a:spcBef>
                <a:spcPts val="0"/>
              </a:spcBef>
            </a:pPr>
            <a:r>
              <a:rPr lang="en-US" altLang="zh-CN" sz="1800" b="0" dirty="0"/>
              <a:t>template&lt;class T&gt;</a:t>
            </a:r>
            <a:endParaRPr lang="zh-CN" altLang="zh-CN" sz="1800" b="0" dirty="0"/>
          </a:p>
          <a:p>
            <a:pPr>
              <a:spcBef>
                <a:spcPts val="0"/>
              </a:spcBef>
            </a:pPr>
            <a:r>
              <a:rPr lang="en-US" altLang="zh-CN" sz="1800" b="0" dirty="0"/>
              <a:t>void </a:t>
            </a:r>
            <a:r>
              <a:rPr lang="en-US" altLang="zh-CN" sz="1800" b="0" dirty="0" err="1"/>
              <a:t>BinaryTree</a:t>
            </a:r>
            <a:r>
              <a:rPr lang="en-US" altLang="zh-CN" sz="1800" b="0" dirty="0"/>
              <a:t>&lt;T&gt;::</a:t>
            </a:r>
            <a:r>
              <a:rPr lang="en-US" altLang="zh-CN" sz="1800" b="0" dirty="0" err="1" smtClean="0"/>
              <a:t>InOrderWithoutRecusion</a:t>
            </a:r>
            <a:r>
              <a:rPr lang="en-US" altLang="zh-CN" sz="1800" b="0" dirty="0" smtClean="0"/>
              <a:t>(</a:t>
            </a:r>
            <a:r>
              <a:rPr lang="en-US" altLang="zh-CN" sz="1800" b="0" dirty="0" err="1" smtClean="0"/>
              <a:t>BinaryTreeNode</a:t>
            </a:r>
            <a:r>
              <a:rPr lang="en-US" altLang="zh-CN" sz="1800" b="0" dirty="0" smtClean="0"/>
              <a:t>&lt;T</a:t>
            </a:r>
            <a:r>
              <a:rPr lang="en-US" altLang="zh-CN" sz="1800" b="0" dirty="0"/>
              <a:t>&gt;* </a:t>
            </a:r>
            <a:r>
              <a:rPr lang="en-US" altLang="zh-CN" sz="1800" b="0" dirty="0" smtClean="0"/>
              <a:t>root){</a:t>
            </a:r>
            <a:endParaRPr lang="zh-CN" altLang="zh-CN" sz="1800" b="0" dirty="0"/>
          </a:p>
          <a:p>
            <a:pPr>
              <a:spcBef>
                <a:spcPts val="0"/>
              </a:spcBef>
            </a:pPr>
            <a:r>
              <a:rPr lang="en-US" altLang="zh-CN" sz="1800" b="0" dirty="0"/>
              <a:t>	stack&lt;</a:t>
            </a:r>
            <a:r>
              <a:rPr lang="en-US" altLang="zh-CN" sz="1800" b="0" dirty="0" err="1"/>
              <a:t>BinaryTreeNode</a:t>
            </a:r>
            <a:r>
              <a:rPr lang="en-US" altLang="zh-CN" sz="1800" b="0" dirty="0"/>
              <a:t>&lt;T&gt;* &gt; </a:t>
            </a:r>
            <a:r>
              <a:rPr lang="en-US" altLang="zh-CN" sz="1800" b="0" dirty="0" err="1"/>
              <a:t>tStack</a:t>
            </a:r>
            <a:r>
              <a:rPr lang="en-US" altLang="zh-CN" sz="1800" b="0" dirty="0"/>
              <a:t>;</a:t>
            </a:r>
            <a:endParaRPr lang="zh-CN" altLang="zh-CN" sz="1800" b="0" dirty="0"/>
          </a:p>
          <a:p>
            <a:pPr>
              <a:spcBef>
                <a:spcPts val="0"/>
              </a:spcBef>
            </a:pPr>
            <a:r>
              <a:rPr lang="en-US" altLang="zh-CN" sz="1800" b="0" dirty="0"/>
              <a:t>    </a:t>
            </a:r>
            <a:r>
              <a:rPr lang="en-US" altLang="zh-CN" sz="1800" b="0" dirty="0" smtClean="0"/>
              <a:t>	</a:t>
            </a:r>
            <a:r>
              <a:rPr lang="en-US" altLang="zh-CN" sz="1800" b="0" dirty="0" err="1" smtClean="0"/>
              <a:t>BinaryTreeNode</a:t>
            </a:r>
            <a:r>
              <a:rPr lang="en-US" altLang="zh-CN" sz="1800" b="0" dirty="0" smtClean="0"/>
              <a:t>&lt;T</a:t>
            </a:r>
            <a:r>
              <a:rPr lang="en-US" altLang="zh-CN" sz="1800" b="0" dirty="0"/>
              <a:t>&gt;* pointer = root;</a:t>
            </a:r>
            <a:endParaRPr lang="zh-CN" altLang="zh-CN" sz="1800" b="0" dirty="0"/>
          </a:p>
          <a:p>
            <a:pPr>
              <a:spcBef>
                <a:spcPts val="0"/>
              </a:spcBef>
            </a:pPr>
            <a:r>
              <a:rPr lang="en-US" altLang="zh-CN" sz="1800" b="0" dirty="0"/>
              <a:t>    </a:t>
            </a:r>
            <a:r>
              <a:rPr lang="en-US" altLang="zh-CN" sz="1800" b="0" dirty="0" smtClean="0"/>
              <a:t>	while(!</a:t>
            </a:r>
            <a:r>
              <a:rPr lang="en-US" altLang="zh-CN" sz="1800" b="0" dirty="0" err="1" smtClean="0"/>
              <a:t>tStack.empty</a:t>
            </a:r>
            <a:r>
              <a:rPr lang="en-US" altLang="zh-CN" sz="1800" b="0" dirty="0" smtClean="0"/>
              <a:t>() </a:t>
            </a:r>
            <a:r>
              <a:rPr lang="en-US" altLang="zh-CN" sz="1800" b="0" dirty="0"/>
              <a:t>|| </a:t>
            </a:r>
            <a:r>
              <a:rPr lang="en-US" altLang="zh-CN" sz="1800" b="0" dirty="0" smtClean="0"/>
              <a:t>pointer){</a:t>
            </a:r>
            <a:endParaRPr lang="zh-CN" altLang="zh-CN" sz="1800" b="0" dirty="0"/>
          </a:p>
          <a:p>
            <a:pPr>
              <a:spcBef>
                <a:spcPts val="0"/>
              </a:spcBef>
            </a:pPr>
            <a:r>
              <a:rPr lang="en-US" altLang="zh-CN" sz="1800" b="0" dirty="0" smtClean="0"/>
              <a:t>		if (pointer){</a:t>
            </a:r>
            <a:endParaRPr lang="zh-CN" altLang="zh-CN" sz="1800" b="0" dirty="0"/>
          </a:p>
          <a:p>
            <a:pPr>
              <a:spcBef>
                <a:spcPts val="0"/>
              </a:spcBef>
            </a:pPr>
            <a:r>
              <a:rPr lang="en-US" altLang="zh-CN" sz="1800" b="0" dirty="0"/>
              <a:t>            </a:t>
            </a:r>
            <a:r>
              <a:rPr lang="en-US" altLang="zh-CN" sz="1800" b="0" dirty="0" smtClean="0"/>
              <a:t>	       </a:t>
            </a:r>
            <a:r>
              <a:rPr lang="en-US" altLang="zh-CN" sz="1800" b="0" dirty="0" err="1" smtClean="0"/>
              <a:t>tStack.push</a:t>
            </a:r>
            <a:r>
              <a:rPr lang="en-US" altLang="zh-CN" sz="1800" b="0" dirty="0" smtClean="0"/>
              <a:t>(pointer);                     </a:t>
            </a:r>
            <a:r>
              <a:rPr lang="en-US" altLang="zh-CN" sz="1800" b="0" dirty="0"/>
              <a:t>//</a:t>
            </a:r>
            <a:r>
              <a:rPr lang="zh-CN" altLang="zh-CN" sz="1800" b="0" dirty="0"/>
              <a:t>当前结点地址入栈</a:t>
            </a:r>
          </a:p>
          <a:p>
            <a:pPr>
              <a:spcBef>
                <a:spcPts val="0"/>
              </a:spcBef>
            </a:pPr>
            <a:r>
              <a:rPr lang="en-US" altLang="zh-CN" sz="1800" b="0" dirty="0"/>
              <a:t>            </a:t>
            </a:r>
            <a:r>
              <a:rPr lang="en-US" altLang="zh-CN" sz="1800" b="0" dirty="0" smtClean="0"/>
              <a:t>	       pointer </a:t>
            </a:r>
            <a:r>
              <a:rPr lang="en-US" altLang="zh-CN" sz="1800" b="0" dirty="0"/>
              <a:t>= pointer-&gt;</a:t>
            </a:r>
            <a:r>
              <a:rPr lang="en-US" altLang="zh-CN" sz="1800" b="0" dirty="0" err="1" smtClean="0"/>
              <a:t>leftchild</a:t>
            </a:r>
            <a:r>
              <a:rPr lang="en-US" altLang="zh-CN" sz="1800" b="0" dirty="0" smtClean="0"/>
              <a:t>();       //</a:t>
            </a:r>
            <a:r>
              <a:rPr lang="zh-CN" altLang="zh-CN" sz="1800" b="0" dirty="0"/>
              <a:t>当前链接结构指向左孩子</a:t>
            </a:r>
          </a:p>
          <a:p>
            <a:pPr>
              <a:spcBef>
                <a:spcPts val="0"/>
              </a:spcBef>
            </a:pPr>
            <a:r>
              <a:rPr lang="en-US" altLang="zh-CN" sz="1800" b="0" dirty="0"/>
              <a:t>        </a:t>
            </a:r>
            <a:r>
              <a:rPr lang="en-US" altLang="zh-CN" sz="1800" b="0" dirty="0" smtClean="0"/>
              <a:t> 	} </a:t>
            </a:r>
            <a:r>
              <a:rPr lang="en-US" altLang="zh-CN" sz="1800" b="0" dirty="0"/>
              <a:t>else{        </a:t>
            </a:r>
            <a:r>
              <a:rPr lang="en-US" altLang="zh-CN" sz="1800" b="0" dirty="0" smtClean="0"/>
              <a:t>                                           </a:t>
            </a:r>
            <a:r>
              <a:rPr lang="en-US" altLang="zh-CN" sz="1800" b="0" dirty="0"/>
              <a:t>//</a:t>
            </a:r>
            <a:r>
              <a:rPr lang="zh-CN" altLang="zh-CN" sz="1400" b="0" dirty="0"/>
              <a:t>左子树访问完毕，转向访问右子树</a:t>
            </a:r>
          </a:p>
          <a:p>
            <a:pPr>
              <a:spcBef>
                <a:spcPts val="0"/>
              </a:spcBef>
            </a:pPr>
            <a:r>
              <a:rPr lang="en-US" altLang="zh-CN" sz="1800" b="0" dirty="0"/>
              <a:t>            </a:t>
            </a:r>
            <a:r>
              <a:rPr lang="en-US" altLang="zh-CN" sz="1800" b="0" dirty="0" smtClean="0"/>
              <a:t>	       pointer </a:t>
            </a:r>
            <a:r>
              <a:rPr lang="en-US" altLang="zh-CN" sz="1800" b="0" dirty="0"/>
              <a:t>= </a:t>
            </a:r>
            <a:r>
              <a:rPr lang="en-US" altLang="zh-CN" sz="1800" b="0" dirty="0" err="1" smtClean="0"/>
              <a:t>tStack.top</a:t>
            </a:r>
            <a:r>
              <a:rPr lang="en-US" altLang="zh-CN" sz="1800" b="0" dirty="0" smtClean="0"/>
              <a:t>();                   //</a:t>
            </a:r>
            <a:r>
              <a:rPr lang="zh-CN" altLang="zh-CN" sz="1800" b="0" dirty="0"/>
              <a:t>当前链接结构指向栈顶的元素</a:t>
            </a:r>
          </a:p>
          <a:p>
            <a:pPr>
              <a:spcBef>
                <a:spcPts val="0"/>
              </a:spcBef>
            </a:pPr>
            <a:r>
              <a:rPr lang="en-US" altLang="zh-CN" sz="1800" b="0" dirty="0"/>
              <a:t> 		</a:t>
            </a:r>
            <a:r>
              <a:rPr lang="en-US" altLang="zh-CN" sz="1800" b="0" dirty="0" smtClean="0"/>
              <a:t>       tStack.pop();                                  //</a:t>
            </a:r>
            <a:r>
              <a:rPr lang="zh-CN" altLang="zh-CN" sz="1800" b="0" dirty="0"/>
              <a:t>栈顶元素出</a:t>
            </a:r>
            <a:r>
              <a:rPr lang="zh-CN" altLang="zh-CN" sz="1800" b="0" dirty="0" smtClean="0"/>
              <a:t>栈</a:t>
            </a:r>
            <a:endParaRPr lang="en-US" altLang="zh-CN" sz="1800" b="0" dirty="0" smtClean="0"/>
          </a:p>
          <a:p>
            <a:pPr>
              <a:spcBef>
                <a:spcPts val="0"/>
              </a:spcBef>
            </a:pPr>
            <a:r>
              <a:rPr lang="en-US" altLang="zh-CN" sz="1800" b="0" dirty="0"/>
              <a:t>		   </a:t>
            </a:r>
            <a:r>
              <a:rPr lang="en-US" altLang="zh-CN" sz="1800" b="0" dirty="0" smtClean="0"/>
              <a:t>     visit(pointer-</a:t>
            </a:r>
            <a:r>
              <a:rPr lang="en-US" altLang="zh-CN" sz="1800" b="0" dirty="0"/>
              <a:t>&gt;</a:t>
            </a:r>
            <a:r>
              <a:rPr lang="en-US" altLang="zh-CN" sz="1800" b="0" dirty="0" smtClean="0"/>
              <a:t>value());                 //</a:t>
            </a:r>
            <a:r>
              <a:rPr lang="zh-CN" altLang="zh-CN" sz="1800" b="0" dirty="0"/>
              <a:t>访问当前结点</a:t>
            </a:r>
          </a:p>
          <a:p>
            <a:pPr>
              <a:spcBef>
                <a:spcPts val="0"/>
              </a:spcBef>
            </a:pPr>
            <a:r>
              <a:rPr lang="en-US" altLang="zh-CN" sz="1800" b="0" dirty="0"/>
              <a:t>            </a:t>
            </a:r>
            <a:r>
              <a:rPr lang="en-US" altLang="zh-CN" sz="1800" b="0" dirty="0" smtClean="0"/>
              <a:t>	       pointer </a:t>
            </a:r>
            <a:r>
              <a:rPr lang="en-US" altLang="zh-CN" sz="1800" b="0" dirty="0"/>
              <a:t>= pointer-&gt;</a:t>
            </a:r>
            <a:r>
              <a:rPr lang="en-US" altLang="zh-CN" sz="1800" b="0" dirty="0" err="1" smtClean="0"/>
              <a:t>rightchild</a:t>
            </a:r>
            <a:r>
              <a:rPr lang="en-US" altLang="zh-CN" sz="1800" b="0" dirty="0" smtClean="0"/>
              <a:t>();     //</a:t>
            </a:r>
            <a:r>
              <a:rPr lang="zh-CN" altLang="zh-CN" sz="1800" b="0" dirty="0"/>
              <a:t>指向右孩子</a:t>
            </a:r>
          </a:p>
          <a:p>
            <a:pPr>
              <a:spcBef>
                <a:spcPts val="0"/>
              </a:spcBef>
            </a:pPr>
            <a:r>
              <a:rPr lang="en-US" altLang="zh-CN" sz="1800" b="0" dirty="0" smtClean="0"/>
              <a:t>		}</a:t>
            </a:r>
            <a:endParaRPr lang="zh-CN" altLang="zh-CN" sz="1800" b="0" dirty="0"/>
          </a:p>
          <a:p>
            <a:pPr>
              <a:spcBef>
                <a:spcPts val="0"/>
              </a:spcBef>
            </a:pPr>
            <a:r>
              <a:rPr lang="en-US" altLang="zh-CN" sz="1800" b="0" dirty="0"/>
              <a:t>    </a:t>
            </a:r>
            <a:r>
              <a:rPr lang="en-US" altLang="zh-CN" sz="1800" b="0" dirty="0" smtClean="0"/>
              <a:t>	}</a:t>
            </a:r>
            <a:endParaRPr lang="zh-CN" altLang="zh-CN" sz="1800" b="0" dirty="0"/>
          </a:p>
          <a:p>
            <a:pPr>
              <a:spcBef>
                <a:spcPts val="0"/>
              </a:spcBef>
            </a:pPr>
            <a:r>
              <a:rPr lang="en-US" altLang="zh-CN" sz="1800" b="0" dirty="0" smtClean="0"/>
              <a:t>}</a:t>
            </a:r>
            <a:endParaRPr lang="zh-CN" altLang="zh-CN" sz="1800" b="0" dirty="0"/>
          </a:p>
        </p:txBody>
      </p:sp>
    </p:spTree>
    <p:extLst>
      <p:ext uri="{BB962C8B-B14F-4D97-AF65-F5344CB8AC3E}">
        <p14:creationId xmlns:p14="http://schemas.microsoft.com/office/powerpoint/2010/main" xmlns="" val="208047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20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20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785794"/>
            <a:ext cx="7429552" cy="5500726"/>
          </a:xfrm>
        </p:spPr>
        <p:txBody>
          <a:bodyPr>
            <a:noAutofit/>
          </a:bodyPr>
          <a:lstStyle/>
          <a:p>
            <a:pPr>
              <a:lnSpc>
                <a:spcPts val="1400"/>
              </a:lnSpc>
            </a:pPr>
            <a:r>
              <a:rPr kumimoji="1" lang="zh-CN" altLang="en-US" sz="2000" b="0" dirty="0" smtClean="0">
                <a:latin typeface="黑体" pitchFamily="49" charset="-122"/>
                <a:ea typeface="黑体" pitchFamily="49" charset="-122"/>
              </a:rPr>
              <a:t>为了更加直观地看出中序算法的时间复杂度，将</a:t>
            </a:r>
            <a:r>
              <a:rPr kumimoji="1" lang="zh-CN" altLang="en-US" sz="2000" b="0" i="1" u="sng" dirty="0" smtClean="0">
                <a:solidFill>
                  <a:srgbClr val="FF0066"/>
                </a:solidFill>
                <a:latin typeface="黑体" pitchFamily="49" charset="-122"/>
                <a:ea typeface="黑体" pitchFamily="49" charset="-122"/>
              </a:rPr>
              <a:t>算法</a:t>
            </a:r>
            <a:r>
              <a:rPr kumimoji="1" lang="zh-CN" altLang="en-US" sz="2000" b="0" dirty="0" smtClean="0">
                <a:latin typeface="黑体" pitchFamily="49" charset="-122"/>
                <a:ea typeface="黑体" pitchFamily="49" charset="-122"/>
              </a:rPr>
              <a:t>书写为</a:t>
            </a:r>
            <a:r>
              <a:rPr kumimoji="1" lang="zh-CN" altLang="en-US" sz="2000" b="0" dirty="0" smtClean="0">
                <a:solidFill>
                  <a:srgbClr val="FF0066"/>
                </a:solidFill>
                <a:latin typeface="黑体" pitchFamily="49" charset="-122"/>
                <a:ea typeface="黑体" pitchFamily="49" charset="-122"/>
              </a:rPr>
              <a:t>：</a:t>
            </a:r>
          </a:p>
          <a:p>
            <a:pPr>
              <a:lnSpc>
                <a:spcPts val="1400"/>
              </a:lnSpc>
            </a:pPr>
            <a:r>
              <a:rPr kumimoji="1" lang="zh-CN" altLang="en-US" sz="2000" b="0" dirty="0" smtClean="0">
                <a:solidFill>
                  <a:srgbClr val="FF0066"/>
                </a:solidFill>
                <a:latin typeface="黑体" pitchFamily="49" charset="-122"/>
                <a:ea typeface="黑体" pitchFamily="49" charset="-122"/>
              </a:rPr>
              <a:t>  </a:t>
            </a:r>
            <a:r>
              <a:rPr kumimoji="1" lang="en-US" altLang="zh-CN" sz="1600" b="0" dirty="0" err="1" smtClean="0">
                <a:latin typeface="黑体" pitchFamily="49" charset="-122"/>
                <a:ea typeface="黑体" pitchFamily="49" charset="-122"/>
              </a:rPr>
              <a:t>int</a:t>
            </a:r>
            <a:r>
              <a:rPr kumimoji="1" lang="en-US" altLang="zh-CN" sz="1600" b="0" dirty="0" smtClean="0">
                <a:latin typeface="黑体" pitchFamily="49" charset="-122"/>
                <a:ea typeface="黑体" pitchFamily="49" charset="-122"/>
              </a:rPr>
              <a:t>   </a:t>
            </a:r>
            <a:r>
              <a:rPr kumimoji="1" lang="en-US" altLang="zh-CN" sz="1600" b="0" dirty="0" err="1" smtClean="0">
                <a:latin typeface="黑体" pitchFamily="49" charset="-122"/>
                <a:ea typeface="黑体" pitchFamily="49" charset="-122"/>
              </a:rPr>
              <a:t>NonInOrderBtree</a:t>
            </a:r>
            <a:r>
              <a:rPr kumimoji="1" lang="en-US" altLang="zh-CN" sz="1600" b="0" dirty="0" smtClean="0">
                <a:latin typeface="黑体" pitchFamily="49" charset="-122"/>
                <a:ea typeface="黑体" pitchFamily="49" charset="-122"/>
              </a:rPr>
              <a:t>(</a:t>
            </a:r>
            <a:r>
              <a:rPr kumimoji="1" lang="en-US" altLang="zh-CN" sz="1600" b="0" dirty="0" err="1" smtClean="0">
                <a:latin typeface="黑体" pitchFamily="49" charset="-122"/>
                <a:ea typeface="黑体" pitchFamily="49" charset="-122"/>
              </a:rPr>
              <a:t>BTree</a:t>
            </a:r>
            <a:r>
              <a:rPr kumimoji="1" lang="en-US" altLang="zh-CN" sz="1600" b="0" dirty="0" smtClean="0">
                <a:latin typeface="黑体" pitchFamily="49" charset="-122"/>
                <a:ea typeface="黑体" pitchFamily="49" charset="-122"/>
              </a:rPr>
              <a:t> *BT)</a:t>
            </a:r>
          </a:p>
          <a:p>
            <a:pPr>
              <a:lnSpc>
                <a:spcPts val="1400"/>
              </a:lnSpc>
            </a:pPr>
            <a:r>
              <a:rPr kumimoji="1" lang="en-US" altLang="zh-CN" sz="1600" b="0" dirty="0" smtClean="0">
                <a:latin typeface="黑体" pitchFamily="49" charset="-122"/>
                <a:ea typeface="黑体" pitchFamily="49" charset="-122"/>
              </a:rPr>
              <a:t>  { top= 0</a:t>
            </a:r>
            <a:r>
              <a:rPr kumimoji="1" lang="zh-CN" altLang="en-US" sz="1600" b="0" dirty="0" smtClean="0">
                <a:latin typeface="黑体" pitchFamily="49" charset="-122"/>
                <a:ea typeface="黑体" pitchFamily="49" charset="-122"/>
              </a:rPr>
              <a:t>；</a:t>
            </a:r>
            <a:r>
              <a:rPr kumimoji="1" lang="en-US" altLang="zh-CN" sz="1600" b="0" dirty="0" smtClean="0">
                <a:latin typeface="黑体" pitchFamily="49" charset="-122"/>
                <a:ea typeface="黑体" pitchFamily="49" charset="-122"/>
              </a:rPr>
              <a:t>p = BT</a:t>
            </a:r>
            <a:r>
              <a:rPr kumimoji="1" lang="zh-CN" altLang="en-US" sz="1600" b="0" dirty="0" smtClean="0">
                <a:latin typeface="黑体" pitchFamily="49" charset="-122"/>
                <a:ea typeface="黑体" pitchFamily="49" charset="-122"/>
              </a:rPr>
              <a:t>；</a:t>
            </a:r>
          </a:p>
          <a:p>
            <a:pPr>
              <a:lnSpc>
                <a:spcPts val="14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if(p ≠ NULL){</a:t>
            </a:r>
          </a:p>
          <a:p>
            <a:pPr>
              <a:lnSpc>
                <a:spcPts val="1400"/>
              </a:lnSpc>
            </a:pPr>
            <a:r>
              <a:rPr kumimoji="1" lang="en-US" altLang="zh-CN" sz="1600" b="0" dirty="0" smtClean="0">
                <a:latin typeface="黑体" pitchFamily="49" charset="-122"/>
                <a:ea typeface="黑体" pitchFamily="49" charset="-122"/>
              </a:rPr>
              <a:t>       top++</a:t>
            </a:r>
            <a:r>
              <a:rPr kumimoji="1" lang="zh-CN" altLang="en-US" sz="1600" b="0" dirty="0" smtClean="0">
                <a:latin typeface="黑体" pitchFamily="49" charset="-122"/>
                <a:ea typeface="黑体" pitchFamily="49" charset="-122"/>
              </a:rPr>
              <a:t>；</a:t>
            </a:r>
            <a:r>
              <a:rPr kumimoji="1" lang="en-US" altLang="zh-CN" sz="1600" b="0" dirty="0" smtClean="0">
                <a:latin typeface="黑体" pitchFamily="49" charset="-122"/>
                <a:ea typeface="黑体" pitchFamily="49" charset="-122"/>
              </a:rPr>
              <a:t>S[top] = (p, 0)</a:t>
            </a:r>
            <a:r>
              <a:rPr kumimoji="1" lang="zh-CN" altLang="en-US" sz="1600" b="0" dirty="0" smtClean="0">
                <a:latin typeface="黑体" pitchFamily="49" charset="-122"/>
                <a:ea typeface="黑体" pitchFamily="49" charset="-122"/>
              </a:rPr>
              <a:t>；</a:t>
            </a:r>
          </a:p>
          <a:p>
            <a:pPr>
              <a:lnSpc>
                <a:spcPts val="14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While(top &gt; 0){</a:t>
            </a:r>
          </a:p>
          <a:p>
            <a:pPr>
              <a:lnSpc>
                <a:spcPts val="1400"/>
              </a:lnSpc>
            </a:pPr>
            <a:r>
              <a:rPr kumimoji="1" lang="en-US" altLang="zh-CN" sz="1600" b="0" dirty="0" smtClean="0">
                <a:latin typeface="黑体" pitchFamily="49" charset="-122"/>
                <a:ea typeface="黑体" pitchFamily="49" charset="-122"/>
              </a:rPr>
              <a:t>           P = S[top--]</a:t>
            </a:r>
            <a:r>
              <a:rPr kumimoji="1" lang="zh-CN" altLang="en-US" sz="1600" b="0" dirty="0" smtClean="0">
                <a:latin typeface="黑体" pitchFamily="49" charset="-122"/>
                <a:ea typeface="黑体" pitchFamily="49" charset="-122"/>
              </a:rPr>
              <a:t>；</a:t>
            </a:r>
          </a:p>
          <a:p>
            <a:pPr>
              <a:lnSpc>
                <a:spcPts val="14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if(</a:t>
            </a:r>
            <a:r>
              <a:rPr kumimoji="1" lang="en-US" altLang="zh-CN" sz="1600" b="0" dirty="0" err="1" smtClean="0">
                <a:latin typeface="黑体" pitchFamily="49" charset="-122"/>
                <a:ea typeface="黑体" pitchFamily="49" charset="-122"/>
              </a:rPr>
              <a:t>p.mark</a:t>
            </a:r>
            <a:r>
              <a:rPr kumimoji="1" lang="en-US" altLang="zh-CN" sz="1600" b="0" dirty="0" smtClean="0">
                <a:latin typeface="黑体" pitchFamily="49" charset="-122"/>
                <a:ea typeface="黑体" pitchFamily="49" charset="-122"/>
              </a:rPr>
              <a:t> = 0){</a:t>
            </a:r>
          </a:p>
          <a:p>
            <a:pPr>
              <a:lnSpc>
                <a:spcPts val="1400"/>
              </a:lnSpc>
            </a:pPr>
            <a:r>
              <a:rPr kumimoji="1" lang="en-US" altLang="zh-CN" sz="1600" b="0" dirty="0" smtClean="0">
                <a:latin typeface="黑体" pitchFamily="49" charset="-122"/>
                <a:ea typeface="黑体" pitchFamily="49" charset="-122"/>
              </a:rPr>
              <a:t>               if(p-&gt;</a:t>
            </a:r>
            <a:r>
              <a:rPr kumimoji="1" lang="en-US" altLang="zh-CN" sz="1600" b="0" dirty="0" err="1" smtClean="0">
                <a:latin typeface="黑体" pitchFamily="49" charset="-122"/>
                <a:ea typeface="黑体" pitchFamily="49" charset="-122"/>
              </a:rPr>
              <a:t>RChild</a:t>
            </a:r>
            <a:r>
              <a:rPr kumimoji="1" lang="en-US" altLang="zh-CN" sz="1600" b="0" dirty="0" smtClean="0">
                <a:latin typeface="黑体" pitchFamily="49" charset="-122"/>
                <a:ea typeface="黑体" pitchFamily="49" charset="-122"/>
              </a:rPr>
              <a:t> ≠ NULL){   //</a:t>
            </a:r>
            <a:r>
              <a:rPr kumimoji="1" lang="zh-CN" altLang="en-US" sz="1600" b="0" dirty="0" smtClean="0">
                <a:latin typeface="黑体" pitchFamily="49" charset="-122"/>
                <a:ea typeface="黑体" pitchFamily="49" charset="-122"/>
              </a:rPr>
              <a:t>右子树进栈</a:t>
            </a:r>
          </a:p>
          <a:p>
            <a:pPr>
              <a:lnSpc>
                <a:spcPts val="14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top++</a:t>
            </a:r>
            <a:r>
              <a:rPr kumimoji="1" lang="zh-CN" altLang="en-US" sz="1600" b="0" dirty="0" smtClean="0">
                <a:latin typeface="黑体" pitchFamily="49" charset="-122"/>
                <a:ea typeface="黑体" pitchFamily="49" charset="-122"/>
              </a:rPr>
              <a:t>；</a:t>
            </a:r>
            <a:r>
              <a:rPr kumimoji="1" lang="en-US" altLang="zh-CN" sz="1600" b="0" dirty="0" smtClean="0">
                <a:latin typeface="黑体" pitchFamily="49" charset="-122"/>
                <a:ea typeface="黑体" pitchFamily="49" charset="-122"/>
              </a:rPr>
              <a:t>s[top] = (p-&gt;</a:t>
            </a:r>
            <a:r>
              <a:rPr kumimoji="1" lang="en-US" altLang="zh-CN" sz="1600" b="0" dirty="0" err="1" smtClean="0">
                <a:latin typeface="黑体" pitchFamily="49" charset="-122"/>
                <a:ea typeface="黑体" pitchFamily="49" charset="-122"/>
              </a:rPr>
              <a:t>Rchild</a:t>
            </a:r>
            <a:r>
              <a:rPr kumimoji="1" lang="zh-CN" altLang="en-US" sz="1600" b="0" dirty="0" smtClean="0">
                <a:latin typeface="黑体" pitchFamily="49" charset="-122"/>
                <a:ea typeface="黑体" pitchFamily="49" charset="-122"/>
              </a:rPr>
              <a:t>，</a:t>
            </a:r>
            <a:r>
              <a:rPr kumimoji="1" lang="en-US" altLang="zh-CN" sz="1600" b="0" dirty="0" smtClean="0">
                <a:latin typeface="黑体" pitchFamily="49" charset="-122"/>
                <a:ea typeface="黑体" pitchFamily="49" charset="-122"/>
              </a:rPr>
              <a:t>0)</a:t>
            </a:r>
            <a:r>
              <a:rPr kumimoji="1" lang="zh-CN" altLang="en-US" sz="1600" b="0" dirty="0" smtClean="0">
                <a:latin typeface="黑体" pitchFamily="49" charset="-122"/>
                <a:ea typeface="黑体" pitchFamily="49" charset="-122"/>
              </a:rPr>
              <a:t>；</a:t>
            </a:r>
          </a:p>
          <a:p>
            <a:pPr>
              <a:lnSpc>
                <a:spcPts val="14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a:t>
            </a:r>
          </a:p>
          <a:p>
            <a:pPr>
              <a:lnSpc>
                <a:spcPts val="1400"/>
              </a:lnSpc>
            </a:pPr>
            <a:r>
              <a:rPr kumimoji="1" lang="en-US" altLang="zh-CN" sz="1600" b="0" dirty="0" smtClean="0">
                <a:latin typeface="黑体" pitchFamily="49" charset="-122"/>
                <a:ea typeface="黑体" pitchFamily="49" charset="-122"/>
              </a:rPr>
              <a:t>               top++</a:t>
            </a:r>
            <a:r>
              <a:rPr kumimoji="1" lang="zh-CN" altLang="en-US" sz="1600" b="0" dirty="0" smtClean="0">
                <a:latin typeface="黑体" pitchFamily="49" charset="-122"/>
                <a:ea typeface="黑体" pitchFamily="49" charset="-122"/>
              </a:rPr>
              <a:t>；</a:t>
            </a:r>
            <a:r>
              <a:rPr kumimoji="1" lang="en-US" altLang="zh-CN" sz="1600" b="0" dirty="0" smtClean="0">
                <a:latin typeface="黑体" pitchFamily="49" charset="-122"/>
                <a:ea typeface="黑体" pitchFamily="49" charset="-122"/>
              </a:rPr>
              <a:t>s[top] = (p</a:t>
            </a:r>
            <a:r>
              <a:rPr kumimoji="1" lang="zh-CN" altLang="en-US" sz="1600" b="0" dirty="0" smtClean="0">
                <a:latin typeface="黑体" pitchFamily="49" charset="-122"/>
                <a:ea typeface="黑体" pitchFamily="49" charset="-122"/>
              </a:rPr>
              <a:t>，</a:t>
            </a:r>
            <a:r>
              <a:rPr kumimoji="1" lang="en-US" altLang="zh-CN" sz="1600" b="0" dirty="0" smtClean="0">
                <a:latin typeface="黑体" pitchFamily="49" charset="-122"/>
                <a:ea typeface="黑体" pitchFamily="49" charset="-122"/>
              </a:rPr>
              <a:t>1)</a:t>
            </a:r>
            <a:r>
              <a:rPr kumimoji="1" lang="zh-CN" altLang="en-US" sz="1600" b="0" dirty="0" smtClean="0">
                <a:latin typeface="黑体" pitchFamily="49" charset="-122"/>
                <a:ea typeface="黑体" pitchFamily="49" charset="-122"/>
              </a:rPr>
              <a:t>；               </a:t>
            </a:r>
          </a:p>
          <a:p>
            <a:pPr>
              <a:lnSpc>
                <a:spcPts val="14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if(p-&gt;</a:t>
            </a:r>
            <a:r>
              <a:rPr kumimoji="1" lang="en-US" altLang="zh-CN" sz="1600" b="0" dirty="0" err="1" smtClean="0">
                <a:latin typeface="黑体" pitchFamily="49" charset="-122"/>
                <a:ea typeface="黑体" pitchFamily="49" charset="-122"/>
              </a:rPr>
              <a:t>LChild</a:t>
            </a:r>
            <a:r>
              <a:rPr kumimoji="1" lang="en-US" altLang="zh-CN" sz="1600" b="0" dirty="0" smtClean="0">
                <a:latin typeface="黑体" pitchFamily="49" charset="-122"/>
                <a:ea typeface="黑体" pitchFamily="49" charset="-122"/>
              </a:rPr>
              <a:t> ≠ NULL){   //</a:t>
            </a:r>
            <a:r>
              <a:rPr kumimoji="1" lang="zh-CN" altLang="en-US" sz="1600" b="0" dirty="0" smtClean="0">
                <a:latin typeface="黑体" pitchFamily="49" charset="-122"/>
                <a:ea typeface="黑体" pitchFamily="49" charset="-122"/>
              </a:rPr>
              <a:t>左子树进栈</a:t>
            </a:r>
          </a:p>
          <a:p>
            <a:pPr>
              <a:lnSpc>
                <a:spcPts val="14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top++</a:t>
            </a: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s[top] = (p-&gt;</a:t>
            </a:r>
            <a:r>
              <a:rPr kumimoji="1" lang="en-US" altLang="zh-CN" sz="1600" b="0" dirty="0" err="1" smtClean="0">
                <a:latin typeface="黑体" pitchFamily="49" charset="-122"/>
                <a:ea typeface="黑体" pitchFamily="49" charset="-122"/>
              </a:rPr>
              <a:t>Lchild</a:t>
            </a:r>
            <a:r>
              <a:rPr kumimoji="1" lang="en-US" altLang="zh-CN" sz="1600" b="0" dirty="0" smtClean="0">
                <a:latin typeface="黑体" pitchFamily="49" charset="-122"/>
                <a:ea typeface="黑体" pitchFamily="49" charset="-122"/>
              </a:rPr>
              <a:t>, 0)</a:t>
            </a:r>
            <a:r>
              <a:rPr kumimoji="1" lang="zh-CN" altLang="en-US" sz="1600" b="0" dirty="0" smtClean="0">
                <a:latin typeface="黑体" pitchFamily="49" charset="-122"/>
                <a:ea typeface="黑体" pitchFamily="49" charset="-122"/>
              </a:rPr>
              <a:t>；</a:t>
            </a:r>
          </a:p>
          <a:p>
            <a:pPr>
              <a:lnSpc>
                <a:spcPts val="14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a:t>
            </a:r>
          </a:p>
          <a:p>
            <a:pPr>
              <a:lnSpc>
                <a:spcPts val="1400"/>
              </a:lnSpc>
            </a:pPr>
            <a:r>
              <a:rPr kumimoji="1" lang="en-US" altLang="zh-CN" sz="1600" b="0" dirty="0" smtClean="0">
                <a:latin typeface="黑体" pitchFamily="49" charset="-122"/>
                <a:ea typeface="黑体" pitchFamily="49" charset="-122"/>
              </a:rPr>
              <a:t>           }else </a:t>
            </a:r>
            <a:r>
              <a:rPr kumimoji="1" lang="en-US" altLang="zh-CN" sz="1600" b="0" dirty="0" err="1" smtClean="0">
                <a:latin typeface="黑体" pitchFamily="49" charset="-122"/>
                <a:ea typeface="黑体" pitchFamily="49" charset="-122"/>
              </a:rPr>
              <a:t>printf</a:t>
            </a:r>
            <a:r>
              <a:rPr kumimoji="1" lang="en-US" altLang="zh-CN" sz="1600" b="0" dirty="0" smtClean="0">
                <a:latin typeface="黑体" pitchFamily="49" charset="-122"/>
                <a:ea typeface="黑体" pitchFamily="49" charset="-122"/>
              </a:rPr>
              <a:t>(p-&gt;data)</a:t>
            </a:r>
            <a:r>
              <a:rPr kumimoji="1" lang="zh-CN" altLang="en-US" sz="1600" b="0" dirty="0" smtClean="0">
                <a:latin typeface="黑体" pitchFamily="49" charset="-122"/>
                <a:ea typeface="黑体" pitchFamily="49" charset="-122"/>
              </a:rPr>
              <a:t>；</a:t>
            </a:r>
          </a:p>
          <a:p>
            <a:pPr>
              <a:lnSpc>
                <a:spcPts val="14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a:t>
            </a:r>
          </a:p>
          <a:p>
            <a:pPr>
              <a:lnSpc>
                <a:spcPts val="1400"/>
              </a:lnSpc>
            </a:pPr>
            <a:r>
              <a:rPr kumimoji="1" lang="en-US" altLang="zh-CN" sz="1600" b="0" dirty="0" smtClean="0">
                <a:latin typeface="黑体" pitchFamily="49" charset="-122"/>
                <a:ea typeface="黑体" pitchFamily="49" charset="-122"/>
              </a:rPr>
              <a:t>    }</a:t>
            </a:r>
          </a:p>
          <a:p>
            <a:pPr>
              <a:lnSpc>
                <a:spcPts val="1400"/>
              </a:lnSpc>
            </a:pPr>
            <a:r>
              <a:rPr kumimoji="1" lang="en-US" altLang="zh-CN" sz="1600" b="0" dirty="0" smtClean="0">
                <a:latin typeface="黑体" pitchFamily="49" charset="-122"/>
                <a:ea typeface="黑体" pitchFamily="49" charset="-122"/>
              </a:rPr>
              <a:t>    return(0)</a:t>
            </a:r>
            <a:r>
              <a:rPr kumimoji="1" lang="zh-CN" altLang="en-US" sz="1600" b="0" dirty="0" smtClean="0">
                <a:latin typeface="黑体" pitchFamily="49" charset="-122"/>
                <a:ea typeface="黑体" pitchFamily="49" charset="-122"/>
              </a:rPr>
              <a:t>；</a:t>
            </a:r>
          </a:p>
          <a:p>
            <a:pPr>
              <a:lnSpc>
                <a:spcPts val="14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a:t>
            </a:r>
            <a:endParaRPr kumimoji="1" lang="en-US" altLang="zh-CN" sz="1600" b="0" dirty="0">
              <a:latin typeface="黑体" pitchFamily="49" charset="-122"/>
              <a:ea typeface="黑体" pitchFamily="49" charset="-122"/>
            </a:endParaRPr>
          </a:p>
        </p:txBody>
      </p:sp>
    </p:spTree>
    <p:extLst>
      <p:ext uri="{BB962C8B-B14F-4D97-AF65-F5344CB8AC3E}">
        <p14:creationId xmlns:p14="http://schemas.microsoft.com/office/powerpoint/2010/main" xmlns="" val="208047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20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20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20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2000"/>
                                        <p:tgtEl>
                                          <p:spTgt spid="3">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20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5.3.3 </a:t>
            </a:r>
            <a:r>
              <a:rPr lang="zh-CN" altLang="zh-CN" b="1" dirty="0"/>
              <a:t>二叉树的后序遍历</a:t>
            </a:r>
            <a:endParaRPr lang="zh-CN" altLang="en-US" dirty="0"/>
          </a:p>
        </p:txBody>
      </p:sp>
      <p:sp>
        <p:nvSpPr>
          <p:cNvPr id="3" name="内容占位符 2"/>
          <p:cNvSpPr>
            <a:spLocks noGrp="1"/>
          </p:cNvSpPr>
          <p:nvPr>
            <p:ph idx="1"/>
          </p:nvPr>
        </p:nvSpPr>
        <p:spPr>
          <a:xfrm>
            <a:off x="827584" y="1628800"/>
            <a:ext cx="8136904" cy="4443406"/>
          </a:xfrm>
        </p:spPr>
        <p:txBody>
          <a:bodyPr>
            <a:normAutofit/>
          </a:bodyPr>
          <a:lstStyle/>
          <a:p>
            <a:r>
              <a:rPr lang="zh-CN" altLang="zh-CN" dirty="0">
                <a:solidFill>
                  <a:srgbClr val="FF0000"/>
                </a:solidFill>
              </a:rPr>
              <a:t>后序遍历的递归定义如下：</a:t>
            </a:r>
          </a:p>
          <a:p>
            <a:r>
              <a:rPr lang="en-US" altLang="zh-CN" b="0" dirty="0"/>
              <a:t>	</a:t>
            </a:r>
            <a:r>
              <a:rPr lang="zh-CN" altLang="zh-CN" b="0" dirty="0"/>
              <a:t>若二叉树为空，则遍历结束</a:t>
            </a:r>
            <a:r>
              <a:rPr lang="zh-CN" altLang="zh-CN" b="0" dirty="0" smtClean="0"/>
              <a:t>；</a:t>
            </a:r>
            <a:endParaRPr lang="en-US" altLang="zh-CN" b="0" dirty="0" smtClean="0"/>
          </a:p>
          <a:p>
            <a:r>
              <a:rPr lang="en-US" altLang="zh-CN" b="0" dirty="0"/>
              <a:t>	</a:t>
            </a:r>
            <a:r>
              <a:rPr lang="zh-CN" altLang="zh-CN" b="0" dirty="0" smtClean="0"/>
              <a:t>否则</a:t>
            </a:r>
            <a:r>
              <a:rPr lang="zh-CN" altLang="zh-CN" b="0" dirty="0"/>
              <a:t>：</a:t>
            </a:r>
          </a:p>
          <a:p>
            <a:r>
              <a:rPr lang="en-US" altLang="zh-CN" b="0" dirty="0"/>
              <a:t>		</a:t>
            </a:r>
            <a:r>
              <a:rPr lang="en-US" altLang="zh-CN" b="0" dirty="0" smtClean="0"/>
              <a:t>(1) </a:t>
            </a:r>
            <a:r>
              <a:rPr lang="zh-CN" altLang="zh-CN" b="0" dirty="0"/>
              <a:t>后序遍历左子树；</a:t>
            </a:r>
          </a:p>
          <a:p>
            <a:r>
              <a:rPr lang="en-US" altLang="zh-CN" b="0" dirty="0"/>
              <a:t>		</a:t>
            </a:r>
            <a:r>
              <a:rPr lang="en-US" altLang="zh-CN" b="0" dirty="0" smtClean="0"/>
              <a:t>(2) </a:t>
            </a:r>
            <a:r>
              <a:rPr lang="zh-CN" altLang="zh-CN" b="0" dirty="0"/>
              <a:t>后序遍历右子树；</a:t>
            </a:r>
          </a:p>
          <a:p>
            <a:r>
              <a:rPr lang="en-US" altLang="zh-CN" b="0" dirty="0"/>
              <a:t>		</a:t>
            </a:r>
            <a:r>
              <a:rPr lang="en-US" altLang="zh-CN" b="0" dirty="0" smtClean="0"/>
              <a:t>(3) </a:t>
            </a:r>
            <a:r>
              <a:rPr lang="zh-CN" altLang="zh-CN" b="0" dirty="0"/>
              <a:t>访问根结点。</a:t>
            </a:r>
          </a:p>
          <a:p>
            <a:endParaRPr lang="en-US" altLang="zh-CN" b="0" dirty="0" smtClean="0"/>
          </a:p>
          <a:p>
            <a:r>
              <a:rPr lang="en-US" altLang="zh-CN" b="0" dirty="0"/>
              <a:t>	</a:t>
            </a:r>
            <a:r>
              <a:rPr lang="zh-CN" altLang="zh-CN" b="0" dirty="0"/>
              <a:t>即，按照</a:t>
            </a:r>
            <a:r>
              <a:rPr lang="en-US" altLang="zh-CN" b="0" dirty="0"/>
              <a:t>“</a:t>
            </a:r>
            <a:r>
              <a:rPr lang="zh-CN" altLang="zh-CN" b="0" dirty="0">
                <a:solidFill>
                  <a:srgbClr val="FF0000"/>
                </a:solidFill>
              </a:rPr>
              <a:t>左子树</a:t>
            </a:r>
            <a:r>
              <a:rPr lang="en-US" altLang="zh-CN" b="0" dirty="0">
                <a:solidFill>
                  <a:srgbClr val="FF0000"/>
                </a:solidFill>
              </a:rPr>
              <a:t>—</a:t>
            </a:r>
            <a:r>
              <a:rPr lang="zh-CN" altLang="zh-CN" b="0" dirty="0">
                <a:solidFill>
                  <a:srgbClr val="FF0000"/>
                </a:solidFill>
              </a:rPr>
              <a:t>右子树</a:t>
            </a:r>
            <a:r>
              <a:rPr lang="en-US" altLang="zh-CN" b="0" dirty="0">
                <a:solidFill>
                  <a:srgbClr val="FF0000"/>
                </a:solidFill>
              </a:rPr>
              <a:t>—</a:t>
            </a:r>
            <a:r>
              <a:rPr lang="zh-CN" altLang="zh-CN" b="0" dirty="0">
                <a:solidFill>
                  <a:srgbClr val="FF0000"/>
                </a:solidFill>
              </a:rPr>
              <a:t>根</a:t>
            </a:r>
            <a:r>
              <a:rPr lang="en-US" altLang="zh-CN" b="0" dirty="0"/>
              <a:t>”</a:t>
            </a:r>
            <a:r>
              <a:rPr lang="zh-CN" altLang="zh-CN" b="0" dirty="0"/>
              <a:t>的次序递归的遍历二叉树</a:t>
            </a:r>
            <a:r>
              <a:rPr lang="zh-CN" altLang="zh-CN" b="0" dirty="0" smtClean="0"/>
              <a:t>。</a:t>
            </a:r>
            <a:endParaRPr lang="zh-CN" altLang="zh-CN" b="0" dirty="0"/>
          </a:p>
        </p:txBody>
      </p:sp>
    </p:spTree>
    <p:extLst>
      <p:ext uri="{BB962C8B-B14F-4D97-AF65-F5344CB8AC3E}">
        <p14:creationId xmlns:p14="http://schemas.microsoft.com/office/powerpoint/2010/main" xmlns="" val="507978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22103" y="-24"/>
            <a:ext cx="3721929" cy="19778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标题 1"/>
          <p:cNvSpPr>
            <a:spLocks noGrp="1"/>
          </p:cNvSpPr>
          <p:nvPr>
            <p:ph type="title"/>
          </p:nvPr>
        </p:nvSpPr>
        <p:spPr>
          <a:xfrm>
            <a:off x="827584" y="895707"/>
            <a:ext cx="4244482" cy="548640"/>
          </a:xfrm>
        </p:spPr>
        <p:txBody>
          <a:bodyPr/>
          <a:lstStyle/>
          <a:p>
            <a:r>
              <a:rPr lang="en-US" altLang="zh-CN" b="1" dirty="0" smtClean="0"/>
              <a:t>5.1.2 </a:t>
            </a:r>
            <a:r>
              <a:rPr lang="zh-CN" altLang="zh-CN" b="1" dirty="0" smtClean="0"/>
              <a:t>相关</a:t>
            </a:r>
            <a:r>
              <a:rPr lang="zh-CN" altLang="zh-CN" b="1" dirty="0"/>
              <a:t>的基本术语</a:t>
            </a:r>
            <a:endParaRPr lang="zh-CN" altLang="en-US" dirty="0"/>
          </a:p>
        </p:txBody>
      </p:sp>
      <p:sp>
        <p:nvSpPr>
          <p:cNvPr id="3" name="内容占位符 2"/>
          <p:cNvSpPr>
            <a:spLocks noGrp="1"/>
          </p:cNvSpPr>
          <p:nvPr>
            <p:ph idx="1"/>
          </p:nvPr>
        </p:nvSpPr>
        <p:spPr>
          <a:xfrm>
            <a:off x="539552" y="1700808"/>
            <a:ext cx="8316416" cy="4464496"/>
          </a:xfrm>
        </p:spPr>
        <p:txBody>
          <a:bodyPr>
            <a:normAutofit/>
          </a:bodyPr>
          <a:lstStyle/>
          <a:p>
            <a:pPr marL="457200" indent="-457200"/>
            <a:r>
              <a:rPr lang="en-US" altLang="zh-CN" dirty="0" smtClean="0"/>
              <a:t>(1) </a:t>
            </a:r>
            <a:r>
              <a:rPr lang="zh-CN" altLang="zh-CN" dirty="0" smtClean="0">
                <a:solidFill>
                  <a:srgbClr val="FF0000"/>
                </a:solidFill>
              </a:rPr>
              <a:t>结点</a:t>
            </a:r>
            <a:r>
              <a:rPr lang="zh-CN" altLang="zh-CN" dirty="0">
                <a:solidFill>
                  <a:srgbClr val="FF0000"/>
                </a:solidFill>
              </a:rPr>
              <a:t>的度</a:t>
            </a:r>
            <a:r>
              <a:rPr lang="zh-CN" altLang="zh-CN" b="0" dirty="0"/>
              <a:t>：指结点所拥有的子树个数</a:t>
            </a:r>
            <a:r>
              <a:rPr lang="zh-CN" altLang="zh-CN" b="0" dirty="0" smtClean="0"/>
              <a:t>。</a:t>
            </a:r>
            <a:endParaRPr lang="en-US" altLang="zh-CN" b="0" dirty="0" smtClean="0"/>
          </a:p>
          <a:p>
            <a:pPr marL="0" indent="0"/>
            <a:r>
              <a:rPr lang="en-US" altLang="zh-CN" b="0" dirty="0" smtClean="0"/>
              <a:t>(2) </a:t>
            </a:r>
            <a:r>
              <a:rPr lang="zh-CN" altLang="zh-CN" dirty="0" smtClean="0">
                <a:solidFill>
                  <a:srgbClr val="FF0000"/>
                </a:solidFill>
              </a:rPr>
              <a:t>树</a:t>
            </a:r>
            <a:r>
              <a:rPr lang="zh-CN" altLang="zh-CN" dirty="0">
                <a:solidFill>
                  <a:srgbClr val="FF0000"/>
                </a:solidFill>
              </a:rPr>
              <a:t>的度</a:t>
            </a:r>
            <a:r>
              <a:rPr lang="zh-CN" altLang="zh-CN" b="0" dirty="0"/>
              <a:t>：指树内各结点的度的最大值</a:t>
            </a:r>
            <a:r>
              <a:rPr lang="zh-CN" altLang="zh-CN" b="0" dirty="0" smtClean="0"/>
              <a:t>。</a:t>
            </a:r>
            <a:endParaRPr lang="en-US" altLang="zh-CN" b="0" dirty="0" smtClean="0"/>
          </a:p>
          <a:p>
            <a:pPr marL="0" indent="0"/>
            <a:r>
              <a:rPr lang="en-US" altLang="zh-CN" b="0" dirty="0" smtClean="0"/>
              <a:t>(3) </a:t>
            </a:r>
            <a:r>
              <a:rPr lang="zh-CN" altLang="zh-CN" dirty="0">
                <a:solidFill>
                  <a:srgbClr val="FF0000"/>
                </a:solidFill>
              </a:rPr>
              <a:t>叶子结点</a:t>
            </a:r>
            <a:r>
              <a:rPr lang="zh-CN" altLang="zh-CN" b="0" dirty="0"/>
              <a:t>：指度为</a:t>
            </a:r>
            <a:r>
              <a:rPr lang="en-US" altLang="zh-CN" b="0" dirty="0"/>
              <a:t>0</a:t>
            </a:r>
            <a:r>
              <a:rPr lang="zh-CN" altLang="zh-CN" b="0" dirty="0"/>
              <a:t>的结点，也称终结点</a:t>
            </a:r>
            <a:r>
              <a:rPr lang="zh-CN" altLang="zh-CN" b="0" dirty="0" smtClean="0"/>
              <a:t>。</a:t>
            </a:r>
            <a:endParaRPr lang="en-US" altLang="zh-CN" b="0" dirty="0" smtClean="0"/>
          </a:p>
          <a:p>
            <a:pPr marL="0" indent="0"/>
            <a:r>
              <a:rPr lang="en-US" altLang="zh-CN" b="0" dirty="0" smtClean="0"/>
              <a:t>(4) </a:t>
            </a:r>
            <a:r>
              <a:rPr lang="zh-CN" altLang="zh-CN" dirty="0">
                <a:solidFill>
                  <a:srgbClr val="FF0000"/>
                </a:solidFill>
              </a:rPr>
              <a:t>分支结点</a:t>
            </a:r>
            <a:r>
              <a:rPr lang="zh-CN" altLang="zh-CN" b="0" dirty="0"/>
              <a:t>：指度不为</a:t>
            </a:r>
            <a:r>
              <a:rPr lang="en-US" altLang="zh-CN" b="0" dirty="0"/>
              <a:t>0</a:t>
            </a:r>
            <a:r>
              <a:rPr lang="zh-CN" altLang="zh-CN" b="0" dirty="0"/>
              <a:t>的结点，又称非终结点或内部结点</a:t>
            </a:r>
            <a:r>
              <a:rPr lang="zh-CN" altLang="zh-CN" b="0" dirty="0" smtClean="0"/>
              <a:t>。</a:t>
            </a:r>
            <a:endParaRPr lang="en-US" altLang="zh-CN" b="0" dirty="0" smtClean="0"/>
          </a:p>
          <a:p>
            <a:pPr marL="0" indent="0"/>
            <a:r>
              <a:rPr lang="en-US" altLang="zh-CN" b="0" dirty="0" smtClean="0"/>
              <a:t>(5) </a:t>
            </a:r>
            <a:r>
              <a:rPr lang="zh-CN" altLang="zh-CN" dirty="0">
                <a:solidFill>
                  <a:srgbClr val="FF0000"/>
                </a:solidFill>
              </a:rPr>
              <a:t>孩子结点与双亲结点</a:t>
            </a:r>
            <a:r>
              <a:rPr lang="zh-CN" altLang="zh-CN" b="0" dirty="0"/>
              <a:t>：树中结点的子树的根</a:t>
            </a:r>
            <a:r>
              <a:rPr lang="zh-CN" altLang="zh-CN" b="0" dirty="0" smtClean="0"/>
              <a:t>称为</a:t>
            </a:r>
            <a:r>
              <a:rPr lang="zh-CN" altLang="en-US" b="0" dirty="0" smtClean="0"/>
              <a:t>根</a:t>
            </a:r>
            <a:r>
              <a:rPr lang="zh-CN" altLang="zh-CN" b="0" dirty="0" smtClean="0"/>
              <a:t>结点</a:t>
            </a:r>
            <a:r>
              <a:rPr lang="zh-CN" altLang="zh-CN" b="0" dirty="0"/>
              <a:t>的</a:t>
            </a:r>
            <a:r>
              <a:rPr lang="zh-CN" altLang="zh-CN" b="0" dirty="0" smtClean="0"/>
              <a:t>孩子</a:t>
            </a:r>
            <a:r>
              <a:rPr lang="zh-CN" altLang="zh-CN" b="0" dirty="0"/>
              <a:t>结点或子结点，而该结点又称为其孩子结点的双亲结点</a:t>
            </a:r>
            <a:r>
              <a:rPr lang="zh-CN" altLang="zh-CN" b="0" dirty="0" smtClean="0"/>
              <a:t>。</a:t>
            </a:r>
            <a:endParaRPr lang="en-US" altLang="zh-CN" b="0" dirty="0" smtClean="0"/>
          </a:p>
          <a:p>
            <a:pPr marL="0" indent="0"/>
            <a:r>
              <a:rPr lang="en-US" altLang="zh-CN" b="0" dirty="0" smtClean="0"/>
              <a:t>(6) </a:t>
            </a:r>
            <a:r>
              <a:rPr lang="zh-CN" altLang="zh-CN" dirty="0">
                <a:solidFill>
                  <a:srgbClr val="FF0000"/>
                </a:solidFill>
              </a:rPr>
              <a:t>兄弟</a:t>
            </a:r>
            <a:r>
              <a:rPr lang="zh-CN" altLang="zh-CN" b="0" dirty="0"/>
              <a:t>：同一个双亲的孩子之间互称兄弟结点</a:t>
            </a:r>
            <a:r>
              <a:rPr lang="zh-CN" altLang="zh-CN" b="0" dirty="0" smtClean="0"/>
              <a:t>。</a:t>
            </a:r>
            <a:endParaRPr lang="en-US" altLang="zh-CN" b="0" dirty="0" smtClean="0"/>
          </a:p>
          <a:p>
            <a:pPr marL="0" indent="0"/>
            <a:r>
              <a:rPr lang="en-US" altLang="zh-CN" b="0" dirty="0" smtClean="0"/>
              <a:t>(7) </a:t>
            </a:r>
            <a:r>
              <a:rPr lang="zh-CN" altLang="zh-CN" dirty="0">
                <a:solidFill>
                  <a:srgbClr val="FF0000"/>
                </a:solidFill>
              </a:rPr>
              <a:t>堂兄弟</a:t>
            </a:r>
            <a:r>
              <a:rPr lang="zh-CN" altLang="zh-CN" b="0" dirty="0"/>
              <a:t>：其双亲在同一层的结点之间互称堂兄弟。</a:t>
            </a:r>
            <a:endParaRPr lang="zh-CN" altLang="en-US" b="0" dirty="0"/>
          </a:p>
        </p:txBody>
      </p:sp>
    </p:spTree>
    <p:extLst>
      <p:ext uri="{BB962C8B-B14F-4D97-AF65-F5344CB8AC3E}">
        <p14:creationId xmlns:p14="http://schemas.microsoft.com/office/powerpoint/2010/main" xmlns="" val="37613764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896544"/>
          </a:xfrm>
        </p:spPr>
        <p:txBody>
          <a:bodyPr>
            <a:normAutofit fontScale="92500"/>
          </a:bodyPr>
          <a:lstStyle/>
          <a:p>
            <a:r>
              <a:rPr lang="en-US" altLang="zh-CN" dirty="0"/>
              <a:t>	</a:t>
            </a:r>
            <a:r>
              <a:rPr lang="zh-CN" altLang="zh-CN" dirty="0"/>
              <a:t>后序遍历二叉树的递归算法描述如下：</a:t>
            </a:r>
          </a:p>
          <a:p>
            <a:r>
              <a:rPr lang="en-US" altLang="zh-CN" dirty="0"/>
              <a:t>	</a:t>
            </a:r>
            <a:r>
              <a:rPr lang="zh-CN" altLang="zh-CN" dirty="0"/>
              <a:t>算法</a:t>
            </a:r>
            <a:r>
              <a:rPr lang="en-US" altLang="zh-CN" dirty="0"/>
              <a:t>5.7</a:t>
            </a:r>
            <a:r>
              <a:rPr lang="zh-CN" altLang="zh-CN" dirty="0"/>
              <a:t>：</a:t>
            </a:r>
            <a:r>
              <a:rPr lang="zh-CN" altLang="zh-CN" dirty="0">
                <a:solidFill>
                  <a:srgbClr val="FF0000"/>
                </a:solidFill>
              </a:rPr>
              <a:t>后序遍历二叉树的递归算法</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smtClean="0"/>
              <a:t>PostOrder</a:t>
            </a:r>
            <a:r>
              <a:rPr lang="en-US" altLang="zh-CN" b="0" dirty="0" smtClean="0"/>
              <a:t>(</a:t>
            </a:r>
            <a:r>
              <a:rPr lang="en-US" altLang="zh-CN" b="0" dirty="0" err="1" smtClean="0"/>
              <a:t>BinaryTreeNode</a:t>
            </a:r>
            <a:r>
              <a:rPr lang="en-US" altLang="zh-CN" b="0" dirty="0" smtClean="0"/>
              <a:t>&lt;T</a:t>
            </a:r>
            <a:r>
              <a:rPr lang="en-US" altLang="zh-CN" b="0" dirty="0"/>
              <a:t>&gt;* </a:t>
            </a:r>
            <a:r>
              <a:rPr lang="en-US" altLang="zh-CN" b="0" dirty="0" smtClean="0"/>
              <a:t>root){</a:t>
            </a:r>
            <a:endParaRPr lang="zh-CN" altLang="zh-CN" b="0" dirty="0"/>
          </a:p>
          <a:p>
            <a:r>
              <a:rPr lang="en-US" altLang="zh-CN" b="0" dirty="0"/>
              <a:t>    if </a:t>
            </a:r>
            <a:r>
              <a:rPr lang="en-US" altLang="zh-CN" b="0" dirty="0" smtClean="0"/>
              <a:t>(root </a:t>
            </a:r>
            <a:r>
              <a:rPr lang="en-US" altLang="zh-CN" b="0" dirty="0"/>
              <a:t>== </a:t>
            </a:r>
            <a:r>
              <a:rPr lang="en-US" altLang="zh-CN" b="0" dirty="0" smtClean="0"/>
              <a:t>NULL) </a:t>
            </a:r>
            <a:r>
              <a:rPr lang="en-US" altLang="zh-CN" b="0" dirty="0"/>
              <a:t>return;</a:t>
            </a:r>
            <a:endParaRPr lang="zh-CN" altLang="zh-CN" b="0" dirty="0"/>
          </a:p>
          <a:p>
            <a:r>
              <a:rPr lang="en-US" altLang="zh-CN" b="0" dirty="0"/>
              <a:t>    </a:t>
            </a:r>
            <a:r>
              <a:rPr lang="en-US" altLang="zh-CN" b="0" dirty="0" err="1" smtClean="0"/>
              <a:t>PostOrder</a:t>
            </a:r>
            <a:r>
              <a:rPr lang="en-US" altLang="zh-CN" b="0" dirty="0" smtClean="0"/>
              <a:t>(root-</a:t>
            </a:r>
            <a:r>
              <a:rPr lang="en-US" altLang="zh-CN" b="0" dirty="0"/>
              <a:t>&gt;</a:t>
            </a:r>
            <a:r>
              <a:rPr lang="en-US" altLang="zh-CN" b="0" dirty="0" err="1" smtClean="0"/>
              <a:t>leftchild</a:t>
            </a:r>
            <a:r>
              <a:rPr lang="en-US" altLang="zh-CN" b="0" dirty="0" smtClean="0"/>
              <a:t>());</a:t>
            </a:r>
            <a:r>
              <a:rPr lang="en-US" altLang="zh-CN" b="0" dirty="0"/>
              <a:t>		//</a:t>
            </a:r>
            <a:r>
              <a:rPr lang="zh-CN" altLang="zh-CN" b="0" dirty="0"/>
              <a:t>后序遍历左子树</a:t>
            </a:r>
          </a:p>
          <a:p>
            <a:r>
              <a:rPr lang="en-US" altLang="zh-CN" b="0" dirty="0"/>
              <a:t>    </a:t>
            </a:r>
            <a:r>
              <a:rPr lang="en-US" altLang="zh-CN" b="0" dirty="0" err="1" smtClean="0"/>
              <a:t>PostOrder</a:t>
            </a:r>
            <a:r>
              <a:rPr lang="en-US" altLang="zh-CN" b="0" dirty="0" smtClean="0"/>
              <a:t>(root-</a:t>
            </a:r>
            <a:r>
              <a:rPr lang="en-US" altLang="zh-CN" b="0" dirty="0"/>
              <a:t>&gt;</a:t>
            </a:r>
            <a:r>
              <a:rPr lang="en-US" altLang="zh-CN" b="0" dirty="0" err="1" smtClean="0"/>
              <a:t>rightchild</a:t>
            </a:r>
            <a:r>
              <a:rPr lang="en-US" altLang="zh-CN" b="0" dirty="0" smtClean="0"/>
              <a:t>());</a:t>
            </a:r>
            <a:r>
              <a:rPr lang="en-US" altLang="zh-CN" b="0" dirty="0"/>
              <a:t>	</a:t>
            </a:r>
            <a:r>
              <a:rPr lang="en-US" altLang="zh-CN" b="0" dirty="0" smtClean="0"/>
              <a:t>	//</a:t>
            </a:r>
            <a:r>
              <a:rPr lang="zh-CN" altLang="zh-CN" b="0" dirty="0"/>
              <a:t>后序遍历右子树</a:t>
            </a:r>
          </a:p>
          <a:p>
            <a:r>
              <a:rPr lang="en-US" altLang="zh-CN" b="0" dirty="0"/>
              <a:t>    </a:t>
            </a:r>
            <a:r>
              <a:rPr lang="en-US" altLang="zh-CN" b="0" dirty="0" smtClean="0"/>
              <a:t>visit(root-</a:t>
            </a:r>
            <a:r>
              <a:rPr lang="en-US" altLang="zh-CN" b="0" dirty="0"/>
              <a:t>&gt;</a:t>
            </a:r>
            <a:r>
              <a:rPr lang="en-US" altLang="zh-CN" b="0" dirty="0" smtClean="0"/>
              <a:t>value());</a:t>
            </a:r>
            <a:r>
              <a:rPr lang="en-US" altLang="zh-CN" b="0" dirty="0"/>
              <a:t>			//</a:t>
            </a:r>
            <a:r>
              <a:rPr lang="zh-CN" altLang="zh-CN" b="0" dirty="0"/>
              <a:t>访问根结点</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xmlns="" val="29962183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5085184"/>
            <a:ext cx="7520940" cy="1131577"/>
          </a:xfrm>
        </p:spPr>
        <p:txBody>
          <a:bodyPr/>
          <a:lstStyle/>
          <a:p>
            <a:r>
              <a:rPr lang="zh-CN" altLang="zh-CN" dirty="0"/>
              <a:t>如图</a:t>
            </a:r>
            <a:r>
              <a:rPr lang="en-US" altLang="zh-CN" dirty="0"/>
              <a:t>5-14</a:t>
            </a:r>
            <a:r>
              <a:rPr lang="zh-CN" altLang="zh-CN" dirty="0"/>
              <a:t>所示二叉树</a:t>
            </a:r>
            <a:r>
              <a:rPr lang="en-US" altLang="zh-CN" dirty="0"/>
              <a:t>T</a:t>
            </a:r>
            <a:r>
              <a:rPr lang="en-US" altLang="zh-CN" baseline="-25000" dirty="0"/>
              <a:t>5</a:t>
            </a:r>
            <a:r>
              <a:rPr lang="zh-CN" altLang="zh-CN" dirty="0"/>
              <a:t>的后序遍历序列为：</a:t>
            </a:r>
            <a:r>
              <a:rPr lang="en-US" altLang="zh-CN" dirty="0" smtClean="0"/>
              <a:t>DBGEHFCA</a:t>
            </a:r>
            <a:endParaRPr lang="zh-CN" altLang="en-US"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1052736"/>
            <a:ext cx="4104456" cy="35874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85491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980728"/>
            <a:ext cx="8358246" cy="4377098"/>
          </a:xfrm>
        </p:spPr>
        <p:txBody>
          <a:bodyPr>
            <a:normAutofit fontScale="92500"/>
          </a:bodyPr>
          <a:lstStyle/>
          <a:p>
            <a:pPr>
              <a:buClr>
                <a:schemeClr val="folHlink"/>
              </a:buClr>
              <a:buSzPct val="85000"/>
            </a:pPr>
            <a:r>
              <a:rPr kumimoji="1" lang="zh-CN" altLang="en-US" sz="3000" b="0" dirty="0" smtClean="0">
                <a:solidFill>
                  <a:srgbClr val="FF0000"/>
                </a:solidFill>
                <a:latin typeface="+mn-ea"/>
                <a:ea typeface="+mn-ea"/>
              </a:rPr>
              <a:t>后序编历的非递归思想的具体步骤是：</a:t>
            </a:r>
          </a:p>
          <a:p>
            <a:pPr>
              <a:spcBef>
                <a:spcPct val="50000"/>
              </a:spcBef>
            </a:pPr>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1</a:t>
            </a:r>
            <a:r>
              <a:rPr kumimoji="1" lang="zh-CN" altLang="en-US" b="0" dirty="0" smtClean="0">
                <a:solidFill>
                  <a:schemeClr val="accent3">
                    <a:lumMod val="75000"/>
                  </a:schemeClr>
                </a:solidFill>
                <a:latin typeface="黑体" pitchFamily="49" charset="-122"/>
                <a:ea typeface="黑体" pitchFamily="49" charset="-122"/>
              </a:rPr>
              <a:t>：将栈置空，同时将二叉树的根结点</a:t>
            </a:r>
            <a:r>
              <a:rPr kumimoji="1" lang="en-US" altLang="zh-CN" b="0" dirty="0" smtClean="0">
                <a:solidFill>
                  <a:schemeClr val="accent3">
                    <a:lumMod val="75000"/>
                  </a:schemeClr>
                </a:solidFill>
                <a:latin typeface="黑体" pitchFamily="49" charset="-122"/>
                <a:ea typeface="黑体" pitchFamily="49" charset="-122"/>
              </a:rPr>
              <a:t>BT</a:t>
            </a:r>
            <a:r>
              <a:rPr kumimoji="1" lang="zh-CN" altLang="en-US" b="0" dirty="0" smtClean="0">
                <a:solidFill>
                  <a:schemeClr val="accent3">
                    <a:lumMod val="75000"/>
                  </a:schemeClr>
                </a:solidFill>
                <a:latin typeface="黑体" pitchFamily="49" charset="-122"/>
                <a:ea typeface="黑体" pitchFamily="49" charset="-122"/>
              </a:rPr>
              <a:t>赋值给指针变量</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a:t>
            </a:r>
          </a:p>
          <a:p>
            <a:pPr>
              <a:spcBef>
                <a:spcPct val="50000"/>
              </a:spcBef>
            </a:pPr>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2</a:t>
            </a:r>
            <a:r>
              <a:rPr kumimoji="1" lang="zh-CN" altLang="en-US" b="0" dirty="0" smtClean="0">
                <a:solidFill>
                  <a:schemeClr val="accent3">
                    <a:lumMod val="75000"/>
                  </a:schemeClr>
                </a:solidFill>
                <a:latin typeface="黑体" pitchFamily="49" charset="-122"/>
                <a:ea typeface="黑体" pitchFamily="49" charset="-122"/>
              </a:rPr>
              <a:t>：如果</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不空，将</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入栈，进栈标志置成第一次，再将</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指向</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结点的左孩子结点。如此重复进行，直到</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为空为止。</a:t>
            </a:r>
            <a:endParaRPr kumimoji="1" lang="en-US" altLang="zh-CN" b="0" dirty="0" smtClean="0">
              <a:solidFill>
                <a:schemeClr val="accent3">
                  <a:lumMod val="75000"/>
                </a:schemeClr>
              </a:solidFill>
              <a:latin typeface="黑体" pitchFamily="49" charset="-122"/>
              <a:ea typeface="黑体" pitchFamily="49" charset="-122"/>
            </a:endParaRPr>
          </a:p>
          <a:p>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3</a:t>
            </a:r>
            <a:r>
              <a:rPr kumimoji="1" lang="zh-CN" altLang="en-US" b="0" dirty="0" smtClean="0">
                <a:solidFill>
                  <a:schemeClr val="accent3">
                    <a:lumMod val="75000"/>
                  </a:schemeClr>
                </a:solidFill>
                <a:latin typeface="黑体" pitchFamily="49" charset="-122"/>
                <a:ea typeface="黑体" pitchFamily="49" charset="-122"/>
              </a:rPr>
              <a:t>：若栈不空，从栈中弹出元素赋给指针变量</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，如果</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所指的结点是第一次进栈，则将结点</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进栈，将进栈标志置成第二次，再将</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指向</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结点的右孩子结点；否则访问结点</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a:t>
            </a:r>
            <a:r>
              <a:rPr kumimoji="1" lang="zh-CN" altLang="en-US" b="0" dirty="0" smtClean="0">
                <a:solidFill>
                  <a:srgbClr val="FF0000"/>
                </a:solidFill>
                <a:latin typeface="黑体" pitchFamily="49" charset="-122"/>
                <a:ea typeface="黑体" pitchFamily="49" charset="-122"/>
              </a:rPr>
              <a:t>同时，将</a:t>
            </a:r>
            <a:r>
              <a:rPr kumimoji="1" lang="en-US" altLang="zh-CN" b="0" dirty="0" smtClean="0">
                <a:solidFill>
                  <a:srgbClr val="FF0000"/>
                </a:solidFill>
                <a:latin typeface="黑体" pitchFamily="49" charset="-122"/>
                <a:ea typeface="黑体" pitchFamily="49" charset="-122"/>
              </a:rPr>
              <a:t>p</a:t>
            </a:r>
            <a:r>
              <a:rPr kumimoji="1" lang="zh-CN" altLang="en-US" b="0" dirty="0" smtClean="0">
                <a:solidFill>
                  <a:srgbClr val="FF0000"/>
                </a:solidFill>
                <a:latin typeface="黑体" pitchFamily="49" charset="-122"/>
                <a:ea typeface="黑体" pitchFamily="49" charset="-122"/>
              </a:rPr>
              <a:t>强行置空。</a:t>
            </a:r>
            <a:endParaRPr kumimoji="1" lang="en-US" altLang="zh-CN" b="0" dirty="0" smtClean="0">
              <a:solidFill>
                <a:srgbClr val="FF0000"/>
              </a:solidFill>
              <a:latin typeface="黑体" pitchFamily="49" charset="-122"/>
              <a:ea typeface="黑体" pitchFamily="49" charset="-122"/>
            </a:endParaRPr>
          </a:p>
          <a:p>
            <a:pPr>
              <a:buClr>
                <a:schemeClr val="folHlink"/>
              </a:buClr>
              <a:buSzPct val="85000"/>
            </a:pPr>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4</a:t>
            </a:r>
            <a:r>
              <a:rPr kumimoji="1" lang="zh-CN" altLang="en-US" b="0" dirty="0" smtClean="0">
                <a:solidFill>
                  <a:schemeClr val="accent3">
                    <a:lumMod val="75000"/>
                  </a:schemeClr>
                </a:solidFill>
                <a:latin typeface="黑体" pitchFamily="49" charset="-122"/>
                <a:ea typeface="黑体" pitchFamily="49" charset="-122"/>
              </a:rPr>
              <a:t>：重复执行</a:t>
            </a:r>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2</a:t>
            </a:r>
            <a:r>
              <a:rPr kumimoji="1" lang="zh-CN" altLang="en-US" b="0" dirty="0" smtClean="0">
                <a:solidFill>
                  <a:schemeClr val="accent3">
                    <a:lumMod val="75000"/>
                  </a:schemeClr>
                </a:solidFill>
                <a:latin typeface="黑体" pitchFamily="49" charset="-122"/>
                <a:ea typeface="黑体" pitchFamily="49" charset="-122"/>
              </a:rPr>
              <a:t>和</a:t>
            </a:r>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3</a:t>
            </a:r>
            <a:r>
              <a:rPr kumimoji="1" lang="zh-CN" altLang="en-US" b="0" dirty="0" smtClean="0">
                <a:solidFill>
                  <a:schemeClr val="accent3">
                    <a:lumMod val="75000"/>
                  </a:schemeClr>
                </a:solidFill>
                <a:latin typeface="黑体" pitchFamily="49" charset="-122"/>
                <a:ea typeface="黑体" pitchFamily="49" charset="-122"/>
              </a:rPr>
              <a:t>，直到</a:t>
            </a:r>
            <a:r>
              <a:rPr kumimoji="1" lang="en-US" altLang="zh-CN" b="0" dirty="0" smtClean="0">
                <a:solidFill>
                  <a:schemeClr val="accent3">
                    <a:lumMod val="75000"/>
                  </a:schemeClr>
                </a:solidFill>
                <a:latin typeface="黑体" pitchFamily="49" charset="-122"/>
                <a:ea typeface="黑体" pitchFamily="49" charset="-122"/>
              </a:rPr>
              <a:t>p</a:t>
            </a:r>
            <a:r>
              <a:rPr kumimoji="1" lang="zh-CN" altLang="en-US" b="0" dirty="0" smtClean="0">
                <a:solidFill>
                  <a:schemeClr val="accent3">
                    <a:lumMod val="75000"/>
                  </a:schemeClr>
                </a:solidFill>
                <a:latin typeface="黑体" pitchFamily="49" charset="-122"/>
                <a:ea typeface="黑体" pitchFamily="49" charset="-122"/>
              </a:rPr>
              <a:t>为空和栈也为空为止。</a:t>
            </a:r>
            <a:endParaRPr lang="zh-CN" altLang="en-US" dirty="0">
              <a:solidFill>
                <a:schemeClr val="accent3">
                  <a:lumMod val="75000"/>
                </a:schemeClr>
              </a:solidFill>
            </a:endParaRPr>
          </a:p>
        </p:txBody>
      </p:sp>
    </p:spTree>
    <p:extLst>
      <p:ext uri="{BB962C8B-B14F-4D97-AF65-F5344CB8AC3E}">
        <p14:creationId xmlns:p14="http://schemas.microsoft.com/office/powerpoint/2010/main" xmlns="" val="299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642918"/>
            <a:ext cx="7992888" cy="5857916"/>
          </a:xfrm>
        </p:spPr>
        <p:txBody>
          <a:bodyPr>
            <a:noAutofit/>
          </a:bodyPr>
          <a:lstStyle/>
          <a:p>
            <a:pPr lvl="1">
              <a:buNone/>
            </a:pPr>
            <a:r>
              <a:rPr kumimoji="1" lang="en-US" altLang="zh-CN" sz="1400" b="0" dirty="0" err="1" smtClean="0">
                <a:latin typeface="+mj-ea"/>
                <a:ea typeface="+mj-ea"/>
              </a:rPr>
              <a:t>int</a:t>
            </a:r>
            <a:r>
              <a:rPr kumimoji="1" lang="en-US" altLang="zh-CN" sz="1400" b="0" dirty="0" smtClean="0">
                <a:latin typeface="+mj-ea"/>
                <a:ea typeface="+mj-ea"/>
              </a:rPr>
              <a:t>    </a:t>
            </a:r>
            <a:r>
              <a:rPr kumimoji="1" lang="en-US" altLang="zh-CN" sz="1400" b="0" dirty="0" err="1" smtClean="0">
                <a:latin typeface="+mj-ea"/>
                <a:ea typeface="+mj-ea"/>
              </a:rPr>
              <a:t>NonPostOrderTraverseBTree</a:t>
            </a:r>
            <a:r>
              <a:rPr kumimoji="1" lang="en-US" altLang="zh-CN" sz="1400" b="0" dirty="0" smtClean="0">
                <a:latin typeface="+mj-ea"/>
                <a:ea typeface="+mj-ea"/>
              </a:rPr>
              <a:t>(</a:t>
            </a:r>
            <a:r>
              <a:rPr kumimoji="1" lang="en-US" altLang="zh-CN" sz="1400" b="0" dirty="0" err="1" smtClean="0">
                <a:latin typeface="+mj-ea"/>
                <a:ea typeface="+mj-ea"/>
              </a:rPr>
              <a:t>BTree</a:t>
            </a:r>
            <a:r>
              <a:rPr kumimoji="1" lang="en-US" altLang="zh-CN" sz="1400" b="0" dirty="0" smtClean="0">
                <a:latin typeface="+mj-ea"/>
                <a:ea typeface="+mj-ea"/>
              </a:rPr>
              <a:t> *BT)</a:t>
            </a:r>
            <a:r>
              <a:rPr kumimoji="1" lang="zh-CN" altLang="en-US" sz="1400" b="0" dirty="0" smtClean="0">
                <a:latin typeface="+mj-ea"/>
                <a:ea typeface="+mj-ea"/>
              </a:rPr>
              <a:t>；</a:t>
            </a:r>
          </a:p>
          <a:p>
            <a:pPr lvl="1">
              <a:buNone/>
            </a:pPr>
            <a:r>
              <a:rPr kumimoji="1" lang="en-US" altLang="zh-CN" sz="1400" b="0" dirty="0" smtClean="0">
                <a:latin typeface="+mj-ea"/>
                <a:ea typeface="+mj-ea"/>
              </a:rPr>
              <a:t>{ </a:t>
            </a:r>
            <a:r>
              <a:rPr kumimoji="1" lang="en-US" altLang="zh-CN" sz="1400" b="0" dirty="0" err="1" smtClean="0">
                <a:latin typeface="+mj-ea"/>
                <a:ea typeface="+mj-ea"/>
              </a:rPr>
              <a:t>int</a:t>
            </a:r>
            <a:r>
              <a:rPr kumimoji="1" lang="en-US" altLang="zh-CN" sz="1400" b="0" dirty="0" smtClean="0">
                <a:latin typeface="+mj-ea"/>
                <a:ea typeface="+mj-ea"/>
              </a:rPr>
              <a:t>     </a:t>
            </a:r>
            <a:r>
              <a:rPr kumimoji="1" lang="en-US" altLang="zh-CN" sz="1400" b="0" dirty="0" err="1" smtClean="0">
                <a:latin typeface="+mj-ea"/>
                <a:ea typeface="+mj-ea"/>
              </a:rPr>
              <a:t>InitialStack</a:t>
            </a:r>
            <a:r>
              <a:rPr kumimoji="1" lang="en-US" altLang="zh-CN" sz="1400" dirty="0" smtClean="0">
                <a:latin typeface="+mj-ea"/>
                <a:ea typeface="+mj-ea"/>
              </a:rPr>
              <a:t>(S);</a:t>
            </a:r>
            <a:r>
              <a:rPr kumimoji="1" lang="en-US" altLang="zh-CN" sz="1400" b="0" dirty="0" smtClean="0">
                <a:latin typeface="+mj-ea"/>
                <a:ea typeface="+mj-ea"/>
              </a:rPr>
              <a:t>  p </a:t>
            </a:r>
            <a:r>
              <a:rPr kumimoji="1" lang="en-US" altLang="zh-CN" sz="1400" b="0" dirty="0" smtClean="0">
                <a:latin typeface="+mj-ea"/>
                <a:ea typeface="+mj-ea"/>
              </a:rPr>
              <a:t>= BT</a:t>
            </a:r>
            <a:r>
              <a:rPr kumimoji="1" lang="zh-CN" altLang="en-US" sz="1400" b="0" dirty="0" smtClean="0">
                <a:latin typeface="+mj-ea"/>
                <a:ea typeface="+mj-ea"/>
              </a:rPr>
              <a:t>；</a:t>
            </a:r>
          </a:p>
          <a:p>
            <a:pPr lvl="1">
              <a:buNone/>
            </a:pPr>
            <a:r>
              <a:rPr kumimoji="1" lang="zh-CN" altLang="en-US" sz="1400" b="0" dirty="0" smtClean="0">
                <a:latin typeface="+mj-ea"/>
                <a:ea typeface="+mj-ea"/>
              </a:rPr>
              <a:t>  </a:t>
            </a:r>
            <a:r>
              <a:rPr kumimoji="1" lang="en-US" altLang="zh-CN" sz="1600" b="0" dirty="0" smtClean="0">
                <a:latin typeface="+mj-ea"/>
                <a:ea typeface="+mj-ea"/>
              </a:rPr>
              <a:t>while((p </a:t>
            </a:r>
            <a:r>
              <a:rPr kumimoji="1" lang="en-US" altLang="zh-CN" sz="1600" dirty="0" smtClean="0">
                <a:latin typeface="+mj-ea"/>
                <a:ea typeface="+mj-ea"/>
              </a:rPr>
              <a:t>≠</a:t>
            </a:r>
            <a:r>
              <a:rPr kumimoji="1" lang="en-US" altLang="zh-CN" sz="1600" b="0" dirty="0" smtClean="0">
                <a:latin typeface="+mj-ea"/>
                <a:ea typeface="+mj-ea"/>
              </a:rPr>
              <a:t> </a:t>
            </a:r>
            <a:r>
              <a:rPr kumimoji="1" lang="en-US" altLang="zh-CN" sz="1600" b="0" dirty="0" smtClean="0">
                <a:latin typeface="+mj-ea"/>
                <a:ea typeface="+mj-ea"/>
              </a:rPr>
              <a:t>NULL) or </a:t>
            </a:r>
            <a:r>
              <a:rPr kumimoji="1" lang="en-US" altLang="zh-CN" sz="1600" b="0" dirty="0" smtClean="0">
                <a:latin typeface="+mj-ea"/>
                <a:ea typeface="+mj-ea"/>
              </a:rPr>
              <a:t>(!Empty(S))){</a:t>
            </a:r>
            <a:endParaRPr kumimoji="1" lang="en-US" altLang="zh-CN" sz="1600" b="0" dirty="0" smtClean="0">
              <a:latin typeface="+mj-ea"/>
              <a:ea typeface="+mj-ea"/>
            </a:endParaRPr>
          </a:p>
          <a:p>
            <a:pPr lvl="1">
              <a:buNone/>
            </a:pPr>
            <a:r>
              <a:rPr kumimoji="1" lang="en-US" altLang="zh-CN" sz="1600" b="0" dirty="0" smtClean="0">
                <a:latin typeface="+mj-ea"/>
                <a:ea typeface="+mj-ea"/>
              </a:rPr>
              <a:t>      while(p </a:t>
            </a:r>
            <a:r>
              <a:rPr kumimoji="1" lang="en-US" altLang="zh-CN" sz="1600" dirty="0" smtClean="0">
                <a:latin typeface="+mj-ea"/>
                <a:ea typeface="+mj-ea"/>
              </a:rPr>
              <a:t>≠</a:t>
            </a:r>
            <a:r>
              <a:rPr kumimoji="1" lang="en-US" altLang="zh-CN" sz="1600" b="0" dirty="0" smtClean="0">
                <a:latin typeface="+mj-ea"/>
                <a:ea typeface="+mj-ea"/>
              </a:rPr>
              <a:t> </a:t>
            </a:r>
            <a:r>
              <a:rPr kumimoji="1" lang="en-US" altLang="zh-CN" sz="1600" b="0" dirty="0" smtClean="0">
                <a:latin typeface="+mj-ea"/>
                <a:ea typeface="+mj-ea"/>
              </a:rPr>
              <a:t>NULL){</a:t>
            </a:r>
          </a:p>
          <a:p>
            <a:pPr lvl="1">
              <a:buNone/>
            </a:pPr>
            <a:r>
              <a:rPr kumimoji="1" lang="en-US" altLang="zh-CN" sz="1600" b="0" dirty="0" smtClean="0">
                <a:latin typeface="+mj-ea"/>
                <a:ea typeface="+mj-ea"/>
              </a:rPr>
              <a:t>          P</a:t>
            </a:r>
            <a:r>
              <a:rPr kumimoji="1" lang="en-US" altLang="zh-CN" sz="1600" dirty="0" smtClean="0">
                <a:latin typeface="+mj-ea"/>
                <a:ea typeface="+mj-ea"/>
              </a:rPr>
              <a:t>ush(S, p, 1)</a:t>
            </a:r>
            <a:r>
              <a:rPr kumimoji="1" lang="zh-CN" altLang="en-US" sz="1600" b="0" dirty="0" smtClean="0">
                <a:latin typeface="+mj-ea"/>
                <a:ea typeface="+mj-ea"/>
              </a:rPr>
              <a:t>；                            </a:t>
            </a:r>
            <a:r>
              <a:rPr kumimoji="1" lang="en-US" altLang="zh-CN" sz="1600" b="0" dirty="0" smtClean="0">
                <a:latin typeface="+mj-ea"/>
                <a:ea typeface="+mj-ea"/>
              </a:rPr>
              <a:t>// </a:t>
            </a:r>
            <a:r>
              <a:rPr kumimoji="1" lang="zh-CN" altLang="en-US" sz="1600" b="0" dirty="0" smtClean="0">
                <a:latin typeface="+mj-ea"/>
                <a:ea typeface="+mj-ea"/>
              </a:rPr>
              <a:t>将结点</a:t>
            </a:r>
            <a:r>
              <a:rPr kumimoji="1" lang="en-US" altLang="zh-CN" sz="1600" b="0" dirty="0" smtClean="0">
                <a:latin typeface="+mj-ea"/>
                <a:ea typeface="+mj-ea"/>
              </a:rPr>
              <a:t>p</a:t>
            </a:r>
            <a:r>
              <a:rPr kumimoji="1" lang="zh-CN" altLang="en-US" sz="1600" b="0" dirty="0" smtClean="0">
                <a:latin typeface="+mj-ea"/>
                <a:ea typeface="+mj-ea"/>
              </a:rPr>
              <a:t>第一次</a:t>
            </a:r>
            <a:r>
              <a:rPr kumimoji="1" lang="zh-CN" altLang="en-US" sz="1600" b="0" dirty="0" smtClean="0">
                <a:latin typeface="+mj-ea"/>
                <a:ea typeface="+mj-ea"/>
              </a:rPr>
              <a:t>进</a:t>
            </a:r>
            <a:r>
              <a:rPr kumimoji="1" lang="zh-CN" altLang="en-US" sz="1600" b="0" dirty="0" smtClean="0">
                <a:latin typeface="+mj-ea"/>
                <a:ea typeface="+mj-ea"/>
              </a:rPr>
              <a:t>栈</a:t>
            </a:r>
            <a:endParaRPr kumimoji="1" lang="en-US" altLang="zh-CN" sz="1600" b="0" dirty="0" smtClean="0">
              <a:latin typeface="+mj-ea"/>
              <a:ea typeface="+mj-ea"/>
            </a:endParaRPr>
          </a:p>
          <a:p>
            <a:pPr lvl="1">
              <a:buNone/>
            </a:pPr>
            <a:r>
              <a:rPr kumimoji="1" lang="zh-CN" altLang="en-US" sz="1600" b="0" dirty="0" smtClean="0">
                <a:latin typeface="+mj-ea"/>
                <a:ea typeface="+mj-ea"/>
              </a:rPr>
              <a:t>          </a:t>
            </a:r>
            <a:r>
              <a:rPr kumimoji="1" lang="en-US" altLang="zh-CN" sz="1600" b="0" dirty="0" smtClean="0">
                <a:latin typeface="+mj-ea"/>
                <a:ea typeface="+mj-ea"/>
              </a:rPr>
              <a:t>p = p-&gt;</a:t>
            </a:r>
            <a:r>
              <a:rPr kumimoji="1" lang="en-US" altLang="zh-CN" sz="1600" b="0" dirty="0" err="1" smtClean="0">
                <a:latin typeface="+mj-ea"/>
                <a:ea typeface="+mj-ea"/>
              </a:rPr>
              <a:t>LChild</a:t>
            </a:r>
            <a:r>
              <a:rPr kumimoji="1" lang="zh-CN" altLang="en-US" sz="1600" b="0" dirty="0" smtClean="0">
                <a:latin typeface="+mj-ea"/>
                <a:ea typeface="+mj-ea"/>
              </a:rPr>
              <a:t>；</a:t>
            </a:r>
          </a:p>
          <a:p>
            <a:pPr lvl="1">
              <a:buNone/>
            </a:pPr>
            <a:r>
              <a:rPr kumimoji="1" lang="zh-CN" altLang="en-US" sz="1600" b="0" dirty="0" smtClean="0">
                <a:latin typeface="+mj-ea"/>
                <a:ea typeface="+mj-ea"/>
              </a:rPr>
              <a:t>      </a:t>
            </a:r>
            <a:r>
              <a:rPr kumimoji="1" lang="en-US" altLang="zh-CN" sz="1600" b="0" dirty="0" smtClean="0">
                <a:latin typeface="+mj-ea"/>
                <a:ea typeface="+mj-ea"/>
              </a:rPr>
              <a:t>}</a:t>
            </a:r>
          </a:p>
          <a:p>
            <a:pPr lvl="1">
              <a:buNone/>
            </a:pPr>
            <a:r>
              <a:rPr kumimoji="1" lang="en-US" altLang="zh-CN" sz="1600" b="0" dirty="0" smtClean="0">
                <a:latin typeface="+mj-ea"/>
                <a:ea typeface="+mj-ea"/>
              </a:rPr>
              <a:t>      </a:t>
            </a:r>
            <a:r>
              <a:rPr kumimoji="1" lang="en-US" altLang="zh-CN" sz="1600" b="0" dirty="0" smtClean="0">
                <a:latin typeface="+mj-ea"/>
                <a:ea typeface="+mj-ea"/>
              </a:rPr>
              <a:t>if</a:t>
            </a:r>
            <a:r>
              <a:rPr kumimoji="1" lang="en-US" altLang="zh-CN" sz="1600" dirty="0" smtClean="0">
                <a:latin typeface="+mj-ea"/>
                <a:ea typeface="+mj-ea"/>
              </a:rPr>
              <a:t>(!Empty(S</a:t>
            </a:r>
            <a:r>
              <a:rPr kumimoji="1" lang="en-US" altLang="zh-CN" sz="1600" dirty="0" smtClean="0">
                <a:latin typeface="+mj-ea"/>
                <a:ea typeface="+mj-ea"/>
              </a:rPr>
              <a:t>)</a:t>
            </a:r>
            <a:r>
              <a:rPr kumimoji="1" lang="en-US" altLang="zh-CN" sz="1600" b="0" dirty="0" smtClean="0">
                <a:latin typeface="+mj-ea"/>
                <a:ea typeface="+mj-ea"/>
              </a:rPr>
              <a:t>{</a:t>
            </a:r>
            <a:endParaRPr kumimoji="1" lang="en-US" altLang="zh-CN" sz="1600" b="0" dirty="0" smtClean="0">
              <a:latin typeface="+mj-ea"/>
              <a:ea typeface="+mj-ea"/>
            </a:endParaRPr>
          </a:p>
          <a:p>
            <a:pPr lvl="1">
              <a:buNone/>
            </a:pPr>
            <a:r>
              <a:rPr kumimoji="1" lang="en-US" altLang="zh-CN" sz="1600" b="0" dirty="0" smtClean="0">
                <a:latin typeface="+mj-ea"/>
                <a:ea typeface="+mj-ea"/>
              </a:rPr>
              <a:t>          p = </a:t>
            </a:r>
            <a:r>
              <a:rPr kumimoji="1" lang="en-US" altLang="zh-CN" sz="1600" b="0" dirty="0" smtClean="0">
                <a:latin typeface="+mj-ea"/>
                <a:ea typeface="+mj-ea"/>
              </a:rPr>
              <a:t>Pop(S)</a:t>
            </a:r>
            <a:r>
              <a:rPr kumimoji="1" lang="zh-CN" altLang="en-US" sz="1600" b="0" dirty="0" smtClean="0">
                <a:latin typeface="+mj-ea"/>
                <a:ea typeface="+mj-ea"/>
              </a:rPr>
              <a:t>；</a:t>
            </a:r>
            <a:endParaRPr kumimoji="1" lang="en-US" altLang="zh-CN" sz="1600" b="0" dirty="0" smtClean="0">
              <a:latin typeface="+mj-ea"/>
              <a:ea typeface="+mj-ea"/>
            </a:endParaRPr>
          </a:p>
          <a:p>
            <a:pPr lvl="1">
              <a:buNone/>
            </a:pPr>
            <a:r>
              <a:rPr kumimoji="1" lang="en-US" altLang="zh-CN" sz="1600" b="0" dirty="0" smtClean="0">
                <a:latin typeface="+mj-ea"/>
                <a:ea typeface="+mj-ea"/>
              </a:rPr>
              <a:t>          if(p-&gt;mark = 1</a:t>
            </a:r>
            <a:r>
              <a:rPr kumimoji="1" lang="en-US" altLang="zh-CN" sz="1600" b="0" dirty="0" smtClean="0">
                <a:latin typeface="+mj-ea"/>
                <a:ea typeface="+mj-ea"/>
              </a:rPr>
              <a:t>){</a:t>
            </a:r>
          </a:p>
          <a:p>
            <a:pPr lvl="1">
              <a:buNone/>
            </a:pPr>
            <a:r>
              <a:rPr kumimoji="1" lang="en-US" altLang="zh-CN" sz="1600" b="0" dirty="0" smtClean="0">
                <a:latin typeface="+mj-ea"/>
                <a:ea typeface="+mj-ea"/>
              </a:rPr>
              <a:t>              </a:t>
            </a:r>
            <a:r>
              <a:rPr kumimoji="1" lang="en-US" altLang="zh-CN" sz="1600" dirty="0" smtClean="0">
                <a:latin typeface="+mj-ea"/>
                <a:ea typeface="+mj-ea"/>
              </a:rPr>
              <a:t>Push(S, p, </a:t>
            </a:r>
            <a:r>
              <a:rPr kumimoji="1" lang="en-US" altLang="zh-CN" sz="1600" dirty="0" smtClean="0">
                <a:latin typeface="+mj-ea"/>
                <a:ea typeface="+mj-ea"/>
              </a:rPr>
              <a:t>2)</a:t>
            </a:r>
            <a:r>
              <a:rPr kumimoji="1" lang="zh-CN" altLang="en-US" sz="1600" dirty="0" smtClean="0">
                <a:latin typeface="+mj-ea"/>
                <a:ea typeface="+mj-ea"/>
              </a:rPr>
              <a:t>； </a:t>
            </a:r>
            <a:r>
              <a:rPr kumimoji="1" lang="zh-CN" altLang="en-US" sz="1600" dirty="0" smtClean="0">
                <a:latin typeface="+mj-ea"/>
                <a:ea typeface="+mj-ea"/>
              </a:rPr>
              <a:t>                       </a:t>
            </a:r>
            <a:r>
              <a:rPr kumimoji="1" lang="en-US" altLang="zh-CN" sz="1600" dirty="0" smtClean="0">
                <a:latin typeface="+mj-ea"/>
                <a:ea typeface="+mj-ea"/>
              </a:rPr>
              <a:t>// </a:t>
            </a:r>
            <a:r>
              <a:rPr kumimoji="1" lang="zh-CN" altLang="en-US" sz="1600" dirty="0" smtClean="0">
                <a:latin typeface="+mj-ea"/>
                <a:ea typeface="+mj-ea"/>
              </a:rPr>
              <a:t>将结点</a:t>
            </a:r>
            <a:r>
              <a:rPr kumimoji="1" lang="en-US" altLang="zh-CN" sz="1600" dirty="0" smtClean="0">
                <a:latin typeface="+mj-ea"/>
                <a:ea typeface="+mj-ea"/>
              </a:rPr>
              <a:t>p</a:t>
            </a:r>
            <a:r>
              <a:rPr kumimoji="1" lang="zh-CN" altLang="en-US" sz="1600" dirty="0" smtClean="0">
                <a:latin typeface="+mj-ea"/>
                <a:ea typeface="+mj-ea"/>
              </a:rPr>
              <a:t>第二次</a:t>
            </a:r>
            <a:r>
              <a:rPr kumimoji="1" lang="zh-CN" altLang="en-US" sz="1600" dirty="0" smtClean="0">
                <a:latin typeface="+mj-ea"/>
                <a:ea typeface="+mj-ea"/>
              </a:rPr>
              <a:t>进</a:t>
            </a:r>
            <a:r>
              <a:rPr kumimoji="1" lang="zh-CN" altLang="en-US" sz="1600" dirty="0" smtClean="0">
                <a:latin typeface="+mj-ea"/>
                <a:ea typeface="+mj-ea"/>
              </a:rPr>
              <a:t>栈</a:t>
            </a:r>
            <a:endParaRPr kumimoji="1" lang="en-US" altLang="zh-CN" sz="1600" dirty="0" smtClean="0">
              <a:latin typeface="+mj-ea"/>
              <a:ea typeface="+mj-ea"/>
            </a:endParaRPr>
          </a:p>
          <a:p>
            <a:pPr lvl="1">
              <a:buNone/>
            </a:pPr>
            <a:r>
              <a:rPr kumimoji="1" lang="en-US" altLang="zh-CN" sz="1600" b="0" dirty="0" smtClean="0">
                <a:latin typeface="+mj-ea"/>
                <a:ea typeface="+mj-ea"/>
              </a:rPr>
              <a:t>              p </a:t>
            </a:r>
            <a:r>
              <a:rPr kumimoji="1" lang="en-US" altLang="zh-CN" sz="1600" b="0" dirty="0" smtClean="0">
                <a:latin typeface="+mj-ea"/>
                <a:ea typeface="+mj-ea"/>
              </a:rPr>
              <a:t>= p-&gt;</a:t>
            </a:r>
            <a:r>
              <a:rPr kumimoji="1" lang="en-US" altLang="zh-CN" sz="1600" b="0" dirty="0" err="1" smtClean="0">
                <a:latin typeface="+mj-ea"/>
                <a:ea typeface="+mj-ea"/>
              </a:rPr>
              <a:t>RChild</a:t>
            </a:r>
            <a:r>
              <a:rPr kumimoji="1" lang="zh-CN" altLang="en-US" sz="1600" b="0" dirty="0" smtClean="0">
                <a:latin typeface="+mj-ea"/>
                <a:ea typeface="+mj-ea"/>
              </a:rPr>
              <a:t>；</a:t>
            </a:r>
          </a:p>
          <a:p>
            <a:pPr lvl="1">
              <a:buNone/>
            </a:pPr>
            <a:r>
              <a:rPr kumimoji="1" lang="zh-CN" altLang="en-US" sz="1600" b="0" dirty="0" smtClean="0">
                <a:latin typeface="+mj-ea"/>
                <a:ea typeface="+mj-ea"/>
              </a:rPr>
              <a:t>       </a:t>
            </a:r>
            <a:r>
              <a:rPr kumimoji="1" lang="zh-CN" altLang="en-US" sz="1600" b="0" dirty="0" smtClean="0">
                <a:latin typeface="+mj-ea"/>
                <a:ea typeface="+mj-ea"/>
              </a:rPr>
              <a:t>   </a:t>
            </a:r>
            <a:r>
              <a:rPr kumimoji="1" lang="en-US" altLang="zh-CN" sz="1600" b="0" dirty="0" smtClean="0">
                <a:latin typeface="+mj-ea"/>
                <a:ea typeface="+mj-ea"/>
              </a:rPr>
              <a:t>}</a:t>
            </a:r>
            <a:r>
              <a:rPr kumimoji="1" lang="en-US" altLang="zh-CN" sz="1600" b="0" dirty="0" smtClean="0">
                <a:latin typeface="+mj-ea"/>
                <a:ea typeface="+mj-ea"/>
              </a:rPr>
              <a:t>else{ </a:t>
            </a:r>
            <a:r>
              <a:rPr kumimoji="1" lang="en-US" altLang="zh-CN" sz="1600" b="0" dirty="0" err="1" smtClean="0">
                <a:latin typeface="+mj-ea"/>
                <a:ea typeface="+mj-ea"/>
              </a:rPr>
              <a:t>printf</a:t>
            </a:r>
            <a:r>
              <a:rPr kumimoji="1" lang="en-US" altLang="zh-CN" sz="1600" b="0" dirty="0" smtClean="0">
                <a:latin typeface="+mj-ea"/>
                <a:ea typeface="+mj-ea"/>
              </a:rPr>
              <a:t>(p-&gt;data)</a:t>
            </a:r>
            <a:r>
              <a:rPr kumimoji="1" lang="zh-CN" altLang="en-US" sz="1600" b="0" dirty="0" smtClean="0">
                <a:latin typeface="+mj-ea"/>
                <a:ea typeface="+mj-ea"/>
              </a:rPr>
              <a:t>；</a:t>
            </a:r>
            <a:r>
              <a:rPr kumimoji="1" lang="en-US" altLang="zh-CN" sz="1600" b="0" dirty="0" smtClean="0">
                <a:latin typeface="+mj-ea"/>
                <a:ea typeface="+mj-ea"/>
              </a:rPr>
              <a:t>p </a:t>
            </a:r>
            <a:r>
              <a:rPr kumimoji="1" lang="en-US" altLang="zh-CN" sz="1600" b="0" dirty="0" smtClean="0">
                <a:latin typeface="+mj-ea"/>
                <a:ea typeface="+mj-ea"/>
              </a:rPr>
              <a:t>= NULL</a:t>
            </a:r>
            <a:r>
              <a:rPr kumimoji="1" lang="zh-CN" altLang="en-US" sz="1600" b="0" dirty="0" smtClean="0">
                <a:latin typeface="+mj-ea"/>
                <a:ea typeface="+mj-ea"/>
              </a:rPr>
              <a:t>；</a:t>
            </a:r>
          </a:p>
          <a:p>
            <a:pPr lvl="1">
              <a:buNone/>
            </a:pPr>
            <a:r>
              <a:rPr kumimoji="1" lang="zh-CN" altLang="en-US" sz="1600" b="0" dirty="0" smtClean="0">
                <a:latin typeface="+mj-ea"/>
                <a:ea typeface="+mj-ea"/>
              </a:rPr>
              <a:t>       </a:t>
            </a:r>
            <a:r>
              <a:rPr kumimoji="1" lang="zh-CN" altLang="en-US" sz="1600" b="0" dirty="0" smtClean="0">
                <a:latin typeface="+mj-ea"/>
                <a:ea typeface="+mj-ea"/>
              </a:rPr>
              <a:t>   </a:t>
            </a:r>
            <a:r>
              <a:rPr kumimoji="1" lang="en-US" altLang="zh-CN" sz="1600" b="0" dirty="0" smtClean="0">
                <a:latin typeface="+mj-ea"/>
                <a:ea typeface="+mj-ea"/>
              </a:rPr>
              <a:t>}</a:t>
            </a:r>
            <a:endParaRPr kumimoji="1" lang="en-US" altLang="zh-CN" sz="1600" b="0" dirty="0" smtClean="0">
              <a:latin typeface="+mj-ea"/>
              <a:ea typeface="+mj-ea"/>
            </a:endParaRPr>
          </a:p>
          <a:p>
            <a:pPr lvl="1">
              <a:buNone/>
            </a:pPr>
            <a:r>
              <a:rPr kumimoji="1" lang="en-US" altLang="zh-CN" sz="1600" b="0" dirty="0" smtClean="0">
                <a:latin typeface="+mj-ea"/>
                <a:ea typeface="+mj-ea"/>
              </a:rPr>
              <a:t>      </a:t>
            </a:r>
            <a:r>
              <a:rPr kumimoji="1" lang="en-US" altLang="zh-CN" sz="1600" b="0" dirty="0" smtClean="0">
                <a:latin typeface="+mj-ea"/>
                <a:ea typeface="+mj-ea"/>
              </a:rPr>
              <a:t>}</a:t>
            </a:r>
          </a:p>
          <a:p>
            <a:pPr lvl="1">
              <a:buNone/>
            </a:pPr>
            <a:r>
              <a:rPr kumimoji="1" lang="en-US" altLang="zh-CN" sz="1600" b="0" dirty="0" smtClean="0">
                <a:latin typeface="+mj-ea"/>
                <a:ea typeface="+mj-ea"/>
              </a:rPr>
              <a:t>  </a:t>
            </a:r>
            <a:r>
              <a:rPr kumimoji="1" lang="en-US" altLang="zh-CN" sz="1600" b="0" dirty="0" smtClean="0">
                <a:latin typeface="+mj-ea"/>
                <a:ea typeface="+mj-ea"/>
              </a:rPr>
              <a:t>}</a:t>
            </a:r>
          </a:p>
          <a:p>
            <a:pPr lvl="1">
              <a:buNone/>
            </a:pPr>
            <a:r>
              <a:rPr kumimoji="1" lang="en-US" altLang="zh-CN" sz="1600" b="0" dirty="0" smtClean="0">
                <a:latin typeface="+mj-ea"/>
                <a:ea typeface="+mj-ea"/>
              </a:rPr>
              <a:t>  return(0)</a:t>
            </a:r>
            <a:r>
              <a:rPr kumimoji="1" lang="zh-CN" altLang="en-US" sz="1600" b="0" dirty="0" smtClean="0">
                <a:latin typeface="+mj-ea"/>
                <a:ea typeface="+mj-ea"/>
              </a:rPr>
              <a:t>；</a:t>
            </a:r>
          </a:p>
          <a:p>
            <a:pPr lvl="1">
              <a:buNone/>
            </a:pPr>
            <a:r>
              <a:rPr kumimoji="1" lang="en-US" altLang="zh-CN" sz="1600" b="0" dirty="0" smtClean="0">
                <a:latin typeface="+mj-ea"/>
                <a:ea typeface="+mj-ea"/>
              </a:rPr>
              <a:t>} </a:t>
            </a:r>
          </a:p>
          <a:p>
            <a:pPr lvl="1">
              <a:buNone/>
            </a:pPr>
            <a:endParaRPr lang="zh-CN" altLang="en-US" sz="1400" b="0" dirty="0"/>
          </a:p>
        </p:txBody>
      </p:sp>
    </p:spTree>
    <p:extLst>
      <p:ext uri="{BB962C8B-B14F-4D97-AF65-F5344CB8AC3E}">
        <p14:creationId xmlns:p14="http://schemas.microsoft.com/office/powerpoint/2010/main" xmlns="" val="34904372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08720"/>
            <a:ext cx="7520940" cy="5184576"/>
          </a:xfrm>
        </p:spPr>
        <p:txBody>
          <a:bodyPr>
            <a:normAutofit fontScale="70000" lnSpcReduction="20000"/>
          </a:bodyPr>
          <a:lstStyle/>
          <a:p>
            <a:r>
              <a:rPr lang="zh-CN" altLang="zh-CN" dirty="0" smtClean="0"/>
              <a:t>算法</a:t>
            </a:r>
            <a:r>
              <a:rPr lang="en-US" altLang="zh-CN" dirty="0"/>
              <a:t>5.8</a:t>
            </a:r>
            <a:r>
              <a:rPr lang="zh-CN" altLang="zh-CN" dirty="0"/>
              <a:t>：</a:t>
            </a:r>
            <a:r>
              <a:rPr lang="zh-CN" altLang="zh-CN" dirty="0">
                <a:solidFill>
                  <a:srgbClr val="FF0000"/>
                </a:solidFill>
              </a:rPr>
              <a:t>后序遍历二叉树的非递归算法</a:t>
            </a:r>
          </a:p>
          <a:p>
            <a:r>
              <a:rPr lang="en-US" altLang="zh-CN" b="0" dirty="0" err="1"/>
              <a:t>enum</a:t>
            </a:r>
            <a:r>
              <a:rPr lang="en-US" altLang="zh-CN" b="0" dirty="0"/>
              <a:t> Tag{L, R};</a:t>
            </a:r>
            <a:endParaRPr lang="zh-CN" altLang="zh-CN" b="0" dirty="0"/>
          </a:p>
          <a:p>
            <a:r>
              <a:rPr lang="en-US" altLang="zh-CN" b="0" dirty="0"/>
              <a:t>template &lt;class T&gt;</a:t>
            </a:r>
            <a:endParaRPr lang="zh-CN" altLang="zh-CN" b="0" dirty="0"/>
          </a:p>
          <a:p>
            <a:r>
              <a:rPr lang="en-US" altLang="zh-CN" b="0" dirty="0"/>
              <a:t>class </a:t>
            </a:r>
            <a:r>
              <a:rPr lang="en-US" altLang="zh-CN" b="0" dirty="0" err="1"/>
              <a:t>StackNode</a:t>
            </a:r>
            <a:r>
              <a:rPr lang="en-US" altLang="zh-CN" b="0" dirty="0"/>
              <a:t>{</a:t>
            </a:r>
            <a:endParaRPr lang="zh-CN" altLang="zh-CN" b="0" dirty="0"/>
          </a:p>
          <a:p>
            <a:r>
              <a:rPr lang="en-US" altLang="zh-CN" b="0" dirty="0"/>
              <a:t>public:</a:t>
            </a:r>
            <a:endParaRPr lang="zh-CN" altLang="zh-CN" b="0" dirty="0"/>
          </a:p>
          <a:p>
            <a:r>
              <a:rPr lang="en-US" altLang="zh-CN" b="0" dirty="0"/>
              <a:t>    </a:t>
            </a:r>
            <a:r>
              <a:rPr lang="en-US" altLang="zh-CN" b="0" dirty="0" err="1"/>
              <a:t>BinaryTreeNode</a:t>
            </a:r>
            <a:r>
              <a:rPr lang="en-US" altLang="zh-CN" b="0" dirty="0"/>
              <a:t>&lt;T&gt;* pointer;</a:t>
            </a:r>
            <a:endParaRPr lang="zh-CN" altLang="zh-CN" b="0" dirty="0"/>
          </a:p>
          <a:p>
            <a:r>
              <a:rPr lang="en-US" altLang="zh-CN" b="0" dirty="0"/>
              <a:t>    Tag </a:t>
            </a:r>
            <a:r>
              <a:rPr lang="en-US" altLang="zh-CN" b="0" dirty="0" err="1"/>
              <a:t>tag</a:t>
            </a:r>
            <a:r>
              <a:rPr lang="en-US" altLang="zh-CN" b="0" dirty="0"/>
              <a:t>;</a:t>
            </a:r>
            <a:endParaRPr lang="zh-CN" altLang="zh-CN" b="0" dirty="0"/>
          </a:p>
          <a:p>
            <a:r>
              <a:rPr lang="en-US" altLang="zh-CN" b="0" dirty="0" smtClean="0"/>
              <a:t>};</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smtClean="0"/>
              <a:t>PostOrderWithoutRecusion</a:t>
            </a:r>
            <a:r>
              <a:rPr lang="en-US" altLang="zh-CN" b="0" dirty="0" smtClean="0"/>
              <a:t>(</a:t>
            </a:r>
            <a:r>
              <a:rPr lang="en-US" altLang="zh-CN" b="0" dirty="0" err="1" smtClean="0"/>
              <a:t>BinaryTreeNode</a:t>
            </a:r>
            <a:r>
              <a:rPr lang="en-US" altLang="zh-CN" b="0" dirty="0" smtClean="0"/>
              <a:t>&lt;T</a:t>
            </a:r>
            <a:r>
              <a:rPr lang="en-US" altLang="zh-CN" b="0" dirty="0"/>
              <a:t>&gt;* </a:t>
            </a:r>
            <a:r>
              <a:rPr lang="en-US" altLang="zh-CN" b="0" dirty="0" smtClean="0"/>
              <a:t>root){</a:t>
            </a:r>
            <a:endParaRPr lang="zh-CN" altLang="zh-CN" b="0" dirty="0"/>
          </a:p>
          <a:p>
            <a:r>
              <a:rPr lang="en-US" altLang="zh-CN" b="0" dirty="0"/>
              <a:t>	stack&lt;</a:t>
            </a:r>
            <a:r>
              <a:rPr lang="en-US" altLang="zh-CN" b="0" dirty="0" err="1"/>
              <a:t>StackNode</a:t>
            </a:r>
            <a:r>
              <a:rPr lang="en-US" altLang="zh-CN" b="0" dirty="0"/>
              <a:t>&lt;T&gt; &gt; </a:t>
            </a:r>
            <a:r>
              <a:rPr lang="en-US" altLang="zh-CN" b="0" dirty="0" smtClean="0"/>
              <a:t> </a:t>
            </a:r>
            <a:r>
              <a:rPr lang="en-US" altLang="zh-CN" b="0" dirty="0" err="1" smtClean="0"/>
              <a:t>tStack</a:t>
            </a:r>
            <a:r>
              <a:rPr lang="en-US" altLang="zh-CN" b="0" dirty="0"/>
              <a:t>;</a:t>
            </a:r>
            <a:endParaRPr lang="zh-CN" altLang="zh-CN" b="0" dirty="0"/>
          </a:p>
          <a:p>
            <a:r>
              <a:rPr lang="en-US" altLang="zh-CN" b="0" dirty="0"/>
              <a:t>	</a:t>
            </a:r>
            <a:r>
              <a:rPr lang="en-US" altLang="zh-CN" b="0" dirty="0" err="1"/>
              <a:t>StackNode</a:t>
            </a:r>
            <a:r>
              <a:rPr lang="en-US" altLang="zh-CN" b="0" dirty="0"/>
              <a:t>&lt;T&gt; </a:t>
            </a:r>
            <a:r>
              <a:rPr lang="en-US" altLang="zh-CN" b="0" dirty="0" smtClean="0"/>
              <a:t> Node</a:t>
            </a:r>
            <a:r>
              <a:rPr lang="en-US" altLang="zh-CN" b="0" dirty="0"/>
              <a:t>;</a:t>
            </a:r>
            <a:endParaRPr lang="zh-CN" altLang="zh-CN" b="0" dirty="0"/>
          </a:p>
          <a:p>
            <a:r>
              <a:rPr lang="en-US" altLang="zh-CN" b="0" dirty="0"/>
              <a:t>	</a:t>
            </a:r>
            <a:r>
              <a:rPr lang="en-US" altLang="zh-CN" b="0" dirty="0" err="1"/>
              <a:t>BinaryTreeNode</a:t>
            </a:r>
            <a:r>
              <a:rPr lang="en-US" altLang="zh-CN" b="0" dirty="0"/>
              <a:t>&lt;T&gt;* </a:t>
            </a:r>
            <a:r>
              <a:rPr lang="en-US" altLang="zh-CN" b="0" dirty="0" smtClean="0"/>
              <a:t> pointer </a:t>
            </a:r>
            <a:r>
              <a:rPr lang="en-US" altLang="zh-CN" b="0" dirty="0"/>
              <a:t>= root</a:t>
            </a:r>
            <a:r>
              <a:rPr lang="en-US" altLang="zh-CN" b="0" dirty="0" smtClean="0"/>
              <a:t>;</a:t>
            </a:r>
            <a:endParaRPr lang="zh-CN" altLang="zh-CN" b="0" dirty="0"/>
          </a:p>
        </p:txBody>
      </p:sp>
    </p:spTree>
    <p:extLst>
      <p:ext uri="{BB962C8B-B14F-4D97-AF65-F5344CB8AC3E}">
        <p14:creationId xmlns:p14="http://schemas.microsoft.com/office/powerpoint/2010/main" xmlns="" val="19297281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692696"/>
            <a:ext cx="8352928" cy="5544616"/>
          </a:xfrm>
        </p:spPr>
        <p:txBody>
          <a:bodyPr>
            <a:noAutofit/>
          </a:bodyPr>
          <a:lstStyle/>
          <a:p>
            <a:pPr>
              <a:lnSpc>
                <a:spcPct val="100000"/>
              </a:lnSpc>
              <a:spcBef>
                <a:spcPts val="0"/>
              </a:spcBef>
            </a:pPr>
            <a:r>
              <a:rPr lang="en-US" altLang="zh-CN" sz="1800" b="0" dirty="0" smtClean="0"/>
              <a:t>	do</a:t>
            </a:r>
            <a:r>
              <a:rPr lang="en-US" altLang="zh-CN" sz="1800" b="0" dirty="0"/>
              <a:t>{</a:t>
            </a:r>
            <a:endParaRPr lang="zh-CN" altLang="zh-CN" sz="1800" b="0" dirty="0"/>
          </a:p>
          <a:p>
            <a:pPr>
              <a:lnSpc>
                <a:spcPct val="100000"/>
              </a:lnSpc>
              <a:spcBef>
                <a:spcPts val="0"/>
              </a:spcBef>
            </a:pPr>
            <a:r>
              <a:rPr lang="en-US" altLang="zh-CN" sz="1800" b="0" dirty="0"/>
              <a:t>		while </a:t>
            </a:r>
            <a:r>
              <a:rPr lang="en-US" altLang="zh-CN" sz="1800" b="0" dirty="0" smtClean="0"/>
              <a:t>(pointer </a:t>
            </a:r>
            <a:r>
              <a:rPr lang="en-US" altLang="zh-CN" sz="1800" b="0" dirty="0"/>
              <a:t>!= </a:t>
            </a:r>
            <a:r>
              <a:rPr lang="en-US" altLang="zh-CN" sz="1800" b="0" dirty="0" smtClean="0"/>
              <a:t>NULL){      //</a:t>
            </a:r>
            <a:r>
              <a:rPr lang="zh-CN" altLang="zh-CN" sz="1800" b="0" dirty="0"/>
              <a:t>将左子树中的结点加</a:t>
            </a:r>
            <a:r>
              <a:rPr lang="en-US" altLang="zh-CN" sz="1800" b="0" dirty="0"/>
              <a:t>Tag=L</a:t>
            </a:r>
            <a:r>
              <a:rPr lang="zh-CN" altLang="zh-CN" sz="1800" b="0" dirty="0"/>
              <a:t>后压入栈中</a:t>
            </a:r>
          </a:p>
          <a:p>
            <a:pPr>
              <a:lnSpc>
                <a:spcPct val="100000"/>
              </a:lnSpc>
              <a:spcBef>
                <a:spcPts val="0"/>
              </a:spcBef>
            </a:pPr>
            <a:r>
              <a:rPr lang="en-US" altLang="zh-CN" sz="1800" b="0" dirty="0"/>
              <a:t>			</a:t>
            </a:r>
            <a:r>
              <a:rPr lang="en-US" altLang="zh-CN" sz="1800" b="0" dirty="0" err="1"/>
              <a:t>Node.pointer</a:t>
            </a:r>
            <a:r>
              <a:rPr lang="en-US" altLang="zh-CN" sz="1800" b="0" dirty="0"/>
              <a:t> = pointer;</a:t>
            </a:r>
            <a:endParaRPr lang="zh-CN" altLang="zh-CN" sz="1800" b="0" dirty="0"/>
          </a:p>
          <a:p>
            <a:pPr>
              <a:lnSpc>
                <a:spcPct val="100000"/>
              </a:lnSpc>
              <a:spcBef>
                <a:spcPts val="0"/>
              </a:spcBef>
            </a:pPr>
            <a:r>
              <a:rPr lang="en-US" altLang="zh-CN" sz="1800" b="0" dirty="0"/>
              <a:t>			</a:t>
            </a:r>
            <a:r>
              <a:rPr lang="en-US" altLang="zh-CN" sz="1800" b="0" dirty="0" err="1"/>
              <a:t>Node.tag</a:t>
            </a:r>
            <a:r>
              <a:rPr lang="en-US" altLang="zh-CN" sz="1800" b="0" dirty="0"/>
              <a:t> = L;</a:t>
            </a:r>
            <a:endParaRPr lang="zh-CN" altLang="zh-CN" sz="1800" b="0" dirty="0"/>
          </a:p>
          <a:p>
            <a:pPr>
              <a:lnSpc>
                <a:spcPct val="100000"/>
              </a:lnSpc>
              <a:spcBef>
                <a:spcPts val="0"/>
              </a:spcBef>
            </a:pPr>
            <a:r>
              <a:rPr lang="en-US" altLang="zh-CN" sz="1800" b="0" dirty="0"/>
              <a:t>			</a:t>
            </a:r>
            <a:r>
              <a:rPr lang="en-US" altLang="zh-CN" sz="1800" b="0" dirty="0" err="1" smtClean="0"/>
              <a:t>tStack.push</a:t>
            </a:r>
            <a:r>
              <a:rPr lang="en-US" altLang="zh-CN" sz="1800" b="0" dirty="0" smtClean="0"/>
              <a:t>(Node);</a:t>
            </a:r>
            <a:endParaRPr lang="zh-CN" altLang="zh-CN" sz="1800" b="0" dirty="0"/>
          </a:p>
          <a:p>
            <a:pPr>
              <a:lnSpc>
                <a:spcPct val="100000"/>
              </a:lnSpc>
              <a:spcBef>
                <a:spcPts val="0"/>
              </a:spcBef>
            </a:pPr>
            <a:r>
              <a:rPr lang="en-US" altLang="zh-CN" sz="1800" b="0" dirty="0"/>
              <a:t>			pointer = pointer-&gt;</a:t>
            </a:r>
            <a:r>
              <a:rPr lang="en-US" altLang="zh-CN" sz="1800" b="0" dirty="0" err="1" smtClean="0"/>
              <a:t>leftchild</a:t>
            </a:r>
            <a:r>
              <a:rPr lang="en-US" altLang="zh-CN" sz="1800" b="0" dirty="0" smtClean="0"/>
              <a:t>();</a:t>
            </a:r>
            <a:endParaRPr lang="zh-CN" altLang="zh-CN" sz="1800" b="0" dirty="0"/>
          </a:p>
          <a:p>
            <a:pPr>
              <a:lnSpc>
                <a:spcPct val="100000"/>
              </a:lnSpc>
              <a:spcBef>
                <a:spcPts val="0"/>
              </a:spcBef>
            </a:pPr>
            <a:r>
              <a:rPr lang="en-US" altLang="zh-CN" sz="1800" b="0" dirty="0"/>
              <a:t>		}</a:t>
            </a:r>
            <a:endParaRPr lang="zh-CN" altLang="zh-CN" sz="1800" b="0" dirty="0"/>
          </a:p>
          <a:p>
            <a:pPr>
              <a:lnSpc>
                <a:spcPct val="100000"/>
              </a:lnSpc>
              <a:spcBef>
                <a:spcPts val="0"/>
              </a:spcBef>
            </a:pPr>
            <a:r>
              <a:rPr lang="en-US" altLang="zh-CN" sz="1800" b="0" dirty="0"/>
              <a:t>		Node = </a:t>
            </a:r>
            <a:r>
              <a:rPr lang="en-US" altLang="zh-CN" sz="1800" b="0" dirty="0" err="1" smtClean="0"/>
              <a:t>tStack.top</a:t>
            </a:r>
            <a:r>
              <a:rPr lang="en-US" altLang="zh-CN" sz="1800" b="0" dirty="0" smtClean="0"/>
              <a:t>();</a:t>
            </a:r>
            <a:r>
              <a:rPr lang="en-US" altLang="zh-CN" sz="1800" b="0" dirty="0"/>
              <a:t>	</a:t>
            </a:r>
            <a:r>
              <a:rPr lang="en-US" altLang="zh-CN" sz="1800" b="0" dirty="0" smtClean="0"/>
              <a:t>          //</a:t>
            </a:r>
            <a:r>
              <a:rPr lang="zh-CN" altLang="zh-CN" sz="1800" b="0" dirty="0"/>
              <a:t>栈顶元素出栈</a:t>
            </a:r>
          </a:p>
          <a:p>
            <a:pPr>
              <a:lnSpc>
                <a:spcPct val="100000"/>
              </a:lnSpc>
              <a:spcBef>
                <a:spcPts val="0"/>
              </a:spcBef>
            </a:pPr>
            <a:r>
              <a:rPr lang="en-US" altLang="zh-CN" sz="1800" b="0" dirty="0"/>
              <a:t>		</a:t>
            </a:r>
            <a:r>
              <a:rPr lang="en-US" altLang="zh-CN" sz="1800" b="0" dirty="0" smtClean="0"/>
              <a:t>tStack.pop();</a:t>
            </a:r>
            <a:endParaRPr lang="zh-CN" altLang="zh-CN" sz="1800" b="0" dirty="0"/>
          </a:p>
          <a:p>
            <a:pPr>
              <a:lnSpc>
                <a:spcPct val="100000"/>
              </a:lnSpc>
              <a:spcBef>
                <a:spcPts val="0"/>
              </a:spcBef>
            </a:pPr>
            <a:r>
              <a:rPr lang="en-US" altLang="zh-CN" sz="1800" b="0" dirty="0"/>
              <a:t>		pointer = </a:t>
            </a:r>
            <a:r>
              <a:rPr lang="en-US" altLang="zh-CN" sz="1800" b="0" dirty="0" err="1"/>
              <a:t>Node.pointer</a:t>
            </a:r>
            <a:r>
              <a:rPr lang="en-US" altLang="zh-CN" sz="1800" b="0" dirty="0"/>
              <a:t>;</a:t>
            </a:r>
            <a:endParaRPr lang="zh-CN" altLang="zh-CN" sz="1800" b="0" dirty="0"/>
          </a:p>
          <a:p>
            <a:pPr>
              <a:lnSpc>
                <a:spcPct val="100000"/>
              </a:lnSpc>
              <a:spcBef>
                <a:spcPts val="0"/>
              </a:spcBef>
            </a:pPr>
            <a:r>
              <a:rPr lang="en-US" altLang="zh-CN" sz="1800" b="0" dirty="0"/>
              <a:t>		if </a:t>
            </a:r>
            <a:r>
              <a:rPr lang="en-US" altLang="zh-CN" sz="1800" b="0" dirty="0" smtClean="0"/>
              <a:t>( </a:t>
            </a:r>
            <a:r>
              <a:rPr lang="en-US" altLang="zh-CN" sz="1800" b="0" dirty="0"/>
              <a:t>Node.tag == R </a:t>
            </a:r>
            <a:r>
              <a:rPr lang="en-US" altLang="zh-CN" sz="1800" b="0" dirty="0" smtClean="0"/>
              <a:t>){</a:t>
            </a:r>
            <a:r>
              <a:rPr lang="en-US" altLang="zh-CN" sz="1800" b="0" dirty="0"/>
              <a:t>	</a:t>
            </a:r>
            <a:r>
              <a:rPr lang="en-US" altLang="zh-CN" sz="1800" b="0" dirty="0" smtClean="0"/>
              <a:t>         //</a:t>
            </a:r>
            <a:r>
              <a:rPr lang="zh-CN" altLang="zh-CN" sz="1800" b="0" dirty="0"/>
              <a:t>如果从右子树回来</a:t>
            </a:r>
          </a:p>
          <a:p>
            <a:pPr>
              <a:lnSpc>
                <a:spcPct val="100000"/>
              </a:lnSpc>
              <a:spcBef>
                <a:spcPts val="0"/>
              </a:spcBef>
            </a:pPr>
            <a:r>
              <a:rPr lang="en-US" altLang="zh-CN" sz="1800" b="0" dirty="0"/>
              <a:t>			</a:t>
            </a:r>
            <a:r>
              <a:rPr lang="en-US" altLang="zh-CN" sz="1800" dirty="0" smtClean="0"/>
              <a:t>visit(pointer-</a:t>
            </a:r>
            <a:r>
              <a:rPr lang="en-US" altLang="zh-CN" sz="1800" dirty="0"/>
              <a:t>&gt;</a:t>
            </a:r>
            <a:r>
              <a:rPr lang="en-US" altLang="zh-CN" sz="1800" dirty="0" smtClean="0"/>
              <a:t>value());  </a:t>
            </a:r>
            <a:r>
              <a:rPr lang="en-US" altLang="zh-CN" sz="1800" b="0" dirty="0" smtClean="0"/>
              <a:t>//</a:t>
            </a:r>
            <a:r>
              <a:rPr lang="zh-CN" altLang="zh-CN" sz="1800" b="0" dirty="0"/>
              <a:t>访问当前结点</a:t>
            </a:r>
          </a:p>
          <a:p>
            <a:pPr>
              <a:lnSpc>
                <a:spcPct val="100000"/>
              </a:lnSpc>
              <a:spcBef>
                <a:spcPts val="0"/>
              </a:spcBef>
            </a:pPr>
            <a:r>
              <a:rPr lang="en-US" altLang="zh-CN" sz="1800" b="0" dirty="0"/>
              <a:t>			pointer = NULL;	</a:t>
            </a:r>
            <a:r>
              <a:rPr lang="en-US" altLang="zh-CN" sz="1800" b="0" dirty="0" smtClean="0"/>
              <a:t>         //</a:t>
            </a:r>
            <a:r>
              <a:rPr lang="zh-CN" altLang="zh-CN" sz="1800" b="0" dirty="0"/>
              <a:t>置</a:t>
            </a:r>
            <a:r>
              <a:rPr lang="en-US" altLang="zh-CN" sz="1800" b="0" dirty="0"/>
              <a:t>pointer</a:t>
            </a:r>
            <a:r>
              <a:rPr lang="zh-CN" altLang="zh-CN" sz="1800" b="0" dirty="0"/>
              <a:t>为空，以继续弹栈</a:t>
            </a:r>
          </a:p>
          <a:p>
            <a:pPr>
              <a:lnSpc>
                <a:spcPct val="100000"/>
              </a:lnSpc>
              <a:spcBef>
                <a:spcPts val="0"/>
              </a:spcBef>
            </a:pPr>
            <a:r>
              <a:rPr lang="en-US" altLang="zh-CN" sz="1800" b="0" dirty="0"/>
              <a:t>		} else {			</a:t>
            </a:r>
            <a:r>
              <a:rPr lang="en-US" altLang="zh-CN" sz="1800" b="0" dirty="0" smtClean="0"/>
              <a:t>         //</a:t>
            </a:r>
            <a:r>
              <a:rPr lang="zh-CN" altLang="zh-CN" sz="1800" b="0" dirty="0"/>
              <a:t>如果从左子树</a:t>
            </a:r>
            <a:r>
              <a:rPr lang="zh-CN" altLang="zh-CN" sz="1800" b="0" dirty="0" smtClean="0"/>
              <a:t>回来</a:t>
            </a:r>
            <a:r>
              <a:rPr lang="zh-CN" altLang="en-US" sz="1800" b="0" dirty="0" smtClean="0"/>
              <a:t>，</a:t>
            </a:r>
            <a:r>
              <a:rPr lang="en-US" altLang="zh-CN" sz="1800" b="0" dirty="0" smtClean="0"/>
              <a:t>Node.tag=L</a:t>
            </a:r>
            <a:endParaRPr lang="zh-CN" altLang="zh-CN" sz="1800" b="0" dirty="0"/>
          </a:p>
          <a:p>
            <a:pPr>
              <a:lnSpc>
                <a:spcPct val="100000"/>
              </a:lnSpc>
              <a:spcBef>
                <a:spcPts val="0"/>
              </a:spcBef>
            </a:pPr>
            <a:r>
              <a:rPr lang="en-US" altLang="zh-CN" sz="1800" b="0" dirty="0"/>
              <a:t>			Node.tag = R;	</a:t>
            </a:r>
            <a:r>
              <a:rPr lang="en-US" altLang="zh-CN" sz="1800" b="0" dirty="0" smtClean="0"/>
              <a:t>         //</a:t>
            </a:r>
            <a:r>
              <a:rPr lang="zh-CN" altLang="zh-CN" sz="1800" b="0" dirty="0"/>
              <a:t>标志域置为</a:t>
            </a:r>
            <a:r>
              <a:rPr lang="en-US" altLang="zh-CN" sz="1800" b="0" dirty="0"/>
              <a:t>R</a:t>
            </a:r>
            <a:r>
              <a:rPr lang="zh-CN" altLang="zh-CN" sz="1800" b="0" dirty="0"/>
              <a:t>，进入右子树</a:t>
            </a:r>
          </a:p>
          <a:p>
            <a:pPr>
              <a:lnSpc>
                <a:spcPct val="100000"/>
              </a:lnSpc>
              <a:spcBef>
                <a:spcPts val="0"/>
              </a:spcBef>
            </a:pPr>
            <a:r>
              <a:rPr lang="en-US" altLang="zh-CN" sz="1800" b="0" dirty="0"/>
              <a:t>			</a:t>
            </a:r>
            <a:r>
              <a:rPr lang="en-US" altLang="zh-CN" sz="1800" b="0" dirty="0" err="1" smtClean="0"/>
              <a:t>tStack.push</a:t>
            </a:r>
            <a:r>
              <a:rPr lang="en-US" altLang="zh-CN" sz="1800" b="0" dirty="0" smtClean="0"/>
              <a:t>(Node);</a:t>
            </a:r>
            <a:endParaRPr lang="zh-CN" altLang="zh-CN" sz="1800" b="0" dirty="0"/>
          </a:p>
          <a:p>
            <a:pPr>
              <a:lnSpc>
                <a:spcPct val="100000"/>
              </a:lnSpc>
              <a:spcBef>
                <a:spcPts val="0"/>
              </a:spcBef>
            </a:pPr>
            <a:r>
              <a:rPr lang="en-US" altLang="zh-CN" sz="1800" b="0" dirty="0"/>
              <a:t>			pointer = pointer-&gt;</a:t>
            </a:r>
            <a:r>
              <a:rPr lang="en-US" altLang="zh-CN" sz="1800" b="0" dirty="0" err="1" smtClean="0"/>
              <a:t>rightchild</a:t>
            </a:r>
            <a:r>
              <a:rPr lang="en-US" altLang="zh-CN" sz="1800" b="0" dirty="0" smtClean="0"/>
              <a:t>();</a:t>
            </a:r>
            <a:endParaRPr lang="zh-CN" altLang="zh-CN" sz="1800" b="0" dirty="0"/>
          </a:p>
          <a:p>
            <a:pPr>
              <a:lnSpc>
                <a:spcPct val="100000"/>
              </a:lnSpc>
              <a:spcBef>
                <a:spcPts val="0"/>
              </a:spcBef>
            </a:pPr>
            <a:r>
              <a:rPr lang="en-US" altLang="zh-CN" sz="1800" b="0" dirty="0"/>
              <a:t>		}</a:t>
            </a:r>
            <a:endParaRPr lang="zh-CN" altLang="zh-CN" sz="1800" b="0" dirty="0"/>
          </a:p>
          <a:p>
            <a:pPr>
              <a:lnSpc>
                <a:spcPct val="100000"/>
              </a:lnSpc>
              <a:spcBef>
                <a:spcPts val="0"/>
              </a:spcBef>
            </a:pPr>
            <a:r>
              <a:rPr lang="en-US" altLang="zh-CN" sz="1800" b="0" dirty="0"/>
              <a:t>	}while </a:t>
            </a:r>
            <a:r>
              <a:rPr lang="en-US" altLang="zh-CN" sz="1800" b="0" dirty="0" smtClean="0"/>
              <a:t>(!</a:t>
            </a:r>
            <a:r>
              <a:rPr lang="en-US" altLang="zh-CN" sz="1800" b="0" dirty="0" err="1" smtClean="0"/>
              <a:t>tStack.empty</a:t>
            </a:r>
            <a:r>
              <a:rPr lang="en-US" altLang="zh-CN" sz="1800" b="0" dirty="0" smtClean="0"/>
              <a:t>() </a:t>
            </a:r>
            <a:r>
              <a:rPr lang="en-US" altLang="zh-CN" sz="1800" b="0" dirty="0"/>
              <a:t>|| </a:t>
            </a:r>
            <a:r>
              <a:rPr lang="en-US" altLang="zh-CN" sz="1800" b="0" dirty="0" smtClean="0"/>
              <a:t>pointer);</a:t>
            </a:r>
            <a:endParaRPr lang="zh-CN" altLang="zh-CN" sz="1800" b="0" dirty="0"/>
          </a:p>
          <a:p>
            <a:pPr>
              <a:lnSpc>
                <a:spcPct val="100000"/>
              </a:lnSpc>
              <a:spcBef>
                <a:spcPts val="0"/>
              </a:spcBef>
            </a:pPr>
            <a:r>
              <a:rPr lang="en-US" altLang="zh-CN" sz="1800" b="0" dirty="0" smtClean="0"/>
              <a:t>}</a:t>
            </a:r>
            <a:endParaRPr lang="zh-CN" altLang="zh-CN" sz="1800" b="0" dirty="0"/>
          </a:p>
        </p:txBody>
      </p:sp>
    </p:spTree>
    <p:extLst>
      <p:ext uri="{BB962C8B-B14F-4D97-AF65-F5344CB8AC3E}">
        <p14:creationId xmlns:p14="http://schemas.microsoft.com/office/powerpoint/2010/main" xmlns="" val="407831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20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20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20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2000"/>
                                        <p:tgtEl>
                                          <p:spTgt spid="3">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20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571480"/>
            <a:ext cx="7388324" cy="5929354"/>
          </a:xfrm>
        </p:spPr>
        <p:txBody>
          <a:bodyPr>
            <a:noAutofit/>
          </a:bodyPr>
          <a:lstStyle/>
          <a:p>
            <a:r>
              <a:rPr kumimoji="1" lang="zh-CN" altLang="en-US" sz="2000" b="0" dirty="0" smtClean="0">
                <a:latin typeface="+mn-ea"/>
                <a:ea typeface="+mn-ea"/>
              </a:rPr>
              <a:t>为了更加直观地看出后序算法的时间复杂度，将</a:t>
            </a:r>
            <a:r>
              <a:rPr kumimoji="1" lang="zh-CN" altLang="en-US" sz="2000" b="0" i="1" u="sng" dirty="0" smtClean="0">
                <a:solidFill>
                  <a:srgbClr val="FF0066"/>
                </a:solidFill>
                <a:latin typeface="+mn-ea"/>
                <a:ea typeface="+mn-ea"/>
              </a:rPr>
              <a:t>算法</a:t>
            </a:r>
            <a:r>
              <a:rPr kumimoji="1" lang="zh-CN" altLang="en-US" sz="2000" b="0" dirty="0" smtClean="0">
                <a:latin typeface="+mn-ea"/>
                <a:ea typeface="+mn-ea"/>
              </a:rPr>
              <a:t>书写为</a:t>
            </a:r>
            <a:r>
              <a:rPr kumimoji="1" lang="zh-CN" altLang="en-US" sz="2000" b="0" dirty="0" smtClean="0">
                <a:solidFill>
                  <a:srgbClr val="FF0066"/>
                </a:solidFill>
                <a:latin typeface="+mn-ea"/>
                <a:ea typeface="+mn-ea"/>
              </a:rPr>
              <a:t>：</a:t>
            </a:r>
            <a:endParaRPr kumimoji="1" lang="en-US" altLang="zh-CN" sz="2000" b="0" dirty="0" smtClean="0">
              <a:latin typeface="+mn-ea"/>
              <a:ea typeface="+mn-ea"/>
            </a:endParaRPr>
          </a:p>
          <a:p>
            <a:pPr>
              <a:lnSpc>
                <a:spcPct val="100000"/>
              </a:lnSpc>
            </a:pPr>
            <a:r>
              <a:rPr kumimoji="1" lang="en-US" altLang="zh-CN" sz="1600" b="0" dirty="0" err="1" smtClean="0">
                <a:latin typeface="黑体" pitchFamily="49" charset="-122"/>
                <a:ea typeface="黑体" pitchFamily="49" charset="-122"/>
              </a:rPr>
              <a:t>int</a:t>
            </a:r>
            <a:r>
              <a:rPr kumimoji="1" lang="en-US" altLang="zh-CN" sz="1600" b="0" dirty="0" smtClean="0">
                <a:latin typeface="黑体" pitchFamily="49" charset="-122"/>
                <a:ea typeface="黑体" pitchFamily="49" charset="-122"/>
              </a:rPr>
              <a:t>   </a:t>
            </a:r>
            <a:r>
              <a:rPr kumimoji="1" lang="en-US" altLang="zh-CN" sz="1600" b="0" dirty="0" err="1" smtClean="0">
                <a:latin typeface="黑体" pitchFamily="49" charset="-122"/>
                <a:ea typeface="黑体" pitchFamily="49" charset="-122"/>
              </a:rPr>
              <a:t>NonPostOrderBtree</a:t>
            </a:r>
            <a:r>
              <a:rPr kumimoji="1" lang="en-US" altLang="zh-CN" sz="1600" b="0" dirty="0" smtClean="0">
                <a:latin typeface="黑体" pitchFamily="49" charset="-122"/>
                <a:ea typeface="黑体" pitchFamily="49" charset="-122"/>
              </a:rPr>
              <a:t>(</a:t>
            </a:r>
            <a:r>
              <a:rPr kumimoji="1" lang="en-US" altLang="zh-CN" sz="1600" b="0" dirty="0" err="1" smtClean="0">
                <a:latin typeface="黑体" pitchFamily="49" charset="-122"/>
                <a:ea typeface="黑体" pitchFamily="49" charset="-122"/>
              </a:rPr>
              <a:t>BTree</a:t>
            </a:r>
            <a:r>
              <a:rPr kumimoji="1" lang="en-US" altLang="zh-CN" sz="1600" b="0" dirty="0" smtClean="0">
                <a:latin typeface="黑体" pitchFamily="49" charset="-122"/>
                <a:ea typeface="黑体" pitchFamily="49" charset="-122"/>
              </a:rPr>
              <a:t> *BT)</a:t>
            </a:r>
          </a:p>
          <a:p>
            <a:pPr>
              <a:lnSpc>
                <a:spcPct val="100000"/>
              </a:lnSpc>
            </a:pPr>
            <a:r>
              <a:rPr kumimoji="1" lang="en-US" altLang="zh-CN" sz="1600" b="0" dirty="0" smtClean="0">
                <a:latin typeface="黑体" pitchFamily="49" charset="-122"/>
                <a:ea typeface="黑体" pitchFamily="49" charset="-122"/>
              </a:rPr>
              <a:t>  { </a:t>
            </a:r>
            <a:r>
              <a:rPr kumimoji="1" lang="en-US" altLang="zh-CN" sz="1600" b="0" dirty="0" err="1" smtClean="0">
                <a:latin typeface="黑体" pitchFamily="49" charset="-122"/>
                <a:ea typeface="黑体" pitchFamily="49" charset="-122"/>
              </a:rPr>
              <a:t>setnull</a:t>
            </a:r>
            <a:r>
              <a:rPr kumimoji="1" lang="en-US" altLang="zh-CN" sz="1600" b="0" dirty="0" smtClean="0">
                <a:latin typeface="黑体" pitchFamily="49" charset="-122"/>
                <a:ea typeface="黑体" pitchFamily="49" charset="-122"/>
              </a:rPr>
              <a:t>(s)</a:t>
            </a:r>
            <a:r>
              <a:rPr kumimoji="1" lang="zh-CN" altLang="en-US" sz="1600" b="0" dirty="0" smtClean="0">
                <a:latin typeface="黑体" pitchFamily="49" charset="-122"/>
                <a:ea typeface="黑体" pitchFamily="49" charset="-122"/>
              </a:rPr>
              <a:t>；</a:t>
            </a:r>
            <a:r>
              <a:rPr kumimoji="1" lang="en-US" altLang="zh-CN" sz="1600" b="0" dirty="0" smtClean="0">
                <a:latin typeface="黑体" pitchFamily="49" charset="-122"/>
                <a:ea typeface="黑体" pitchFamily="49" charset="-122"/>
              </a:rPr>
              <a:t>p = BT</a:t>
            </a:r>
            <a:r>
              <a:rPr kumimoji="1" lang="zh-CN" altLang="en-US" sz="1600" b="0" dirty="0" smtClean="0">
                <a:latin typeface="黑体" pitchFamily="49" charset="-122"/>
                <a:ea typeface="黑体" pitchFamily="49" charset="-122"/>
              </a:rPr>
              <a:t>；</a:t>
            </a:r>
          </a:p>
          <a:p>
            <a:pPr>
              <a:lnSpc>
                <a:spcPct val="1000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if(p = NULL) return(-1);</a:t>
            </a:r>
          </a:p>
          <a:p>
            <a:pPr>
              <a:lnSpc>
                <a:spcPct val="100000"/>
              </a:lnSpc>
            </a:pPr>
            <a:r>
              <a:rPr kumimoji="1" lang="en-US" altLang="zh-CN" sz="1600" b="0" dirty="0" smtClean="0">
                <a:latin typeface="黑体" pitchFamily="49" charset="-122"/>
                <a:ea typeface="黑体" pitchFamily="49" charset="-122"/>
              </a:rPr>
              <a:t>    push(s, p, 0);</a:t>
            </a:r>
            <a:endParaRPr kumimoji="1" lang="zh-CN" altLang="en-US" sz="1600" b="0" dirty="0" smtClean="0">
              <a:latin typeface="黑体" pitchFamily="49" charset="-122"/>
              <a:ea typeface="黑体" pitchFamily="49" charset="-122"/>
            </a:endParaRPr>
          </a:p>
          <a:p>
            <a:pPr>
              <a:lnSpc>
                <a:spcPct val="1000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While(!empty(s){</a:t>
            </a:r>
          </a:p>
          <a:p>
            <a:pPr>
              <a:lnSpc>
                <a:spcPct val="100000"/>
              </a:lnSpc>
            </a:pPr>
            <a:r>
              <a:rPr kumimoji="1" lang="en-US" altLang="zh-CN" sz="1600" b="0" dirty="0" smtClean="0">
                <a:latin typeface="黑体" pitchFamily="49" charset="-122"/>
                <a:ea typeface="黑体" pitchFamily="49" charset="-122"/>
              </a:rPr>
              <a:t>       p = pop(s);</a:t>
            </a:r>
            <a:endParaRPr kumimoji="1" lang="zh-CN" altLang="en-US" sz="1600" b="0" dirty="0" smtClean="0">
              <a:latin typeface="黑体" pitchFamily="49" charset="-122"/>
              <a:ea typeface="黑体" pitchFamily="49" charset="-122"/>
            </a:endParaRPr>
          </a:p>
          <a:p>
            <a:pPr>
              <a:lnSpc>
                <a:spcPct val="1000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if(</a:t>
            </a:r>
            <a:r>
              <a:rPr kumimoji="1" lang="en-US" altLang="zh-CN" sz="1600" b="0" dirty="0" err="1" smtClean="0">
                <a:latin typeface="黑体" pitchFamily="49" charset="-122"/>
                <a:ea typeface="黑体" pitchFamily="49" charset="-122"/>
              </a:rPr>
              <a:t>p.mark</a:t>
            </a:r>
            <a:r>
              <a:rPr kumimoji="1" lang="en-US" altLang="zh-CN" sz="1600" b="0" dirty="0" smtClean="0">
                <a:latin typeface="黑体" pitchFamily="49" charset="-122"/>
                <a:ea typeface="黑体" pitchFamily="49" charset="-122"/>
              </a:rPr>
              <a:t> = 0){</a:t>
            </a:r>
          </a:p>
          <a:p>
            <a:pPr>
              <a:lnSpc>
                <a:spcPct val="100000"/>
              </a:lnSpc>
            </a:pPr>
            <a:r>
              <a:rPr kumimoji="1" lang="en-US" altLang="zh-CN" sz="1600" b="0" dirty="0" smtClean="0">
                <a:latin typeface="黑体" pitchFamily="49" charset="-122"/>
                <a:ea typeface="黑体" pitchFamily="49" charset="-122"/>
              </a:rPr>
              <a:t>           push(s, p, 1)</a:t>
            </a:r>
            <a:r>
              <a:rPr kumimoji="1" lang="zh-CN" altLang="en-US" sz="1600" b="0" dirty="0" smtClean="0">
                <a:latin typeface="黑体" pitchFamily="49" charset="-122"/>
                <a:ea typeface="黑体" pitchFamily="49" charset="-122"/>
              </a:rPr>
              <a:t>；</a:t>
            </a:r>
          </a:p>
          <a:p>
            <a:pPr>
              <a:lnSpc>
                <a:spcPct val="1000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if(p-&gt;</a:t>
            </a:r>
            <a:r>
              <a:rPr kumimoji="1" lang="en-US" altLang="zh-CN" sz="1600" b="0" dirty="0" err="1" smtClean="0">
                <a:latin typeface="黑体" pitchFamily="49" charset="-122"/>
                <a:ea typeface="黑体" pitchFamily="49" charset="-122"/>
              </a:rPr>
              <a:t>LChild</a:t>
            </a:r>
            <a:r>
              <a:rPr kumimoji="1" lang="en-US" altLang="zh-CN" sz="1600" b="0" dirty="0" smtClean="0">
                <a:latin typeface="黑体" pitchFamily="49" charset="-122"/>
                <a:ea typeface="黑体" pitchFamily="49" charset="-122"/>
              </a:rPr>
              <a:t> ≠ NULL) push(s, p-&gt;</a:t>
            </a:r>
            <a:r>
              <a:rPr kumimoji="1" lang="en-US" altLang="zh-CN" sz="1600" b="0" dirty="0" err="1" smtClean="0">
                <a:latin typeface="黑体" pitchFamily="49" charset="-122"/>
                <a:ea typeface="黑体" pitchFamily="49" charset="-122"/>
              </a:rPr>
              <a:t>Lch</a:t>
            </a:r>
            <a:r>
              <a:rPr kumimoji="1" lang="en-US" altLang="zh-CN" sz="1600" b="0" dirty="0" smtClean="0">
                <a:latin typeface="黑体" pitchFamily="49" charset="-122"/>
                <a:ea typeface="黑体" pitchFamily="49" charset="-122"/>
              </a:rPr>
              <a:t>, 0)</a:t>
            </a:r>
            <a:r>
              <a:rPr kumimoji="1" lang="zh-CN" altLang="en-US" sz="1600" b="0" dirty="0" smtClean="0">
                <a:latin typeface="黑体" pitchFamily="49" charset="-122"/>
                <a:ea typeface="黑体" pitchFamily="49" charset="-122"/>
              </a:rPr>
              <a:t>；</a:t>
            </a:r>
            <a:r>
              <a:rPr kumimoji="1" lang="en-US" altLang="zh-CN" sz="1600" b="0" dirty="0" smtClean="0">
                <a:latin typeface="黑体" pitchFamily="49" charset="-122"/>
                <a:ea typeface="黑体" pitchFamily="49" charset="-122"/>
              </a:rPr>
              <a:t>  //</a:t>
            </a:r>
            <a:r>
              <a:rPr kumimoji="1" lang="zh-CN" altLang="en-US" sz="1600" b="0" dirty="0" smtClean="0">
                <a:latin typeface="黑体" pitchFamily="49" charset="-122"/>
                <a:ea typeface="黑体" pitchFamily="49" charset="-122"/>
              </a:rPr>
              <a:t>左子树进栈</a:t>
            </a:r>
          </a:p>
          <a:p>
            <a:pPr>
              <a:lnSpc>
                <a:spcPct val="100000"/>
              </a:lnSpc>
            </a:pPr>
            <a:r>
              <a:rPr kumimoji="1" lang="en-US" altLang="zh-CN" sz="1600" b="0" dirty="0" smtClean="0">
                <a:latin typeface="黑体" pitchFamily="49" charset="-122"/>
                <a:ea typeface="黑体" pitchFamily="49" charset="-122"/>
              </a:rPr>
              <a:t>       }else if( </a:t>
            </a:r>
            <a:r>
              <a:rPr kumimoji="1" lang="en-US" altLang="zh-CN" sz="1600" b="0" dirty="0" err="1" smtClean="0">
                <a:latin typeface="黑体" pitchFamily="49" charset="-122"/>
                <a:ea typeface="黑体" pitchFamily="49" charset="-122"/>
              </a:rPr>
              <a:t>p.mark</a:t>
            </a:r>
            <a:r>
              <a:rPr kumimoji="1" lang="en-US" altLang="zh-CN" sz="1600" b="0" dirty="0" smtClean="0">
                <a:latin typeface="黑体" pitchFamily="49" charset="-122"/>
                <a:ea typeface="黑体" pitchFamily="49" charset="-122"/>
              </a:rPr>
              <a:t> = 1){</a:t>
            </a:r>
          </a:p>
          <a:p>
            <a:pPr>
              <a:lnSpc>
                <a:spcPct val="100000"/>
              </a:lnSpc>
            </a:pPr>
            <a:r>
              <a:rPr kumimoji="1" lang="en-US" altLang="zh-CN" sz="1600" b="0" dirty="0" smtClean="0">
                <a:latin typeface="黑体" pitchFamily="49" charset="-122"/>
                <a:ea typeface="黑体" pitchFamily="49" charset="-122"/>
              </a:rPr>
              <a:t>	       push(s, p, 2)</a:t>
            </a:r>
            <a:r>
              <a:rPr kumimoji="1" lang="zh-CN" altLang="en-US" sz="1600" b="0" dirty="0" smtClean="0">
                <a:latin typeface="黑体" pitchFamily="49" charset="-122"/>
                <a:ea typeface="黑体" pitchFamily="49" charset="-122"/>
              </a:rPr>
              <a:t>；</a:t>
            </a:r>
          </a:p>
          <a:p>
            <a:pPr>
              <a:lnSpc>
                <a:spcPct val="100000"/>
              </a:lnSpc>
            </a:pPr>
            <a:r>
              <a:rPr kumimoji="1" lang="en-US" altLang="zh-CN" sz="1600" b="0" dirty="0" smtClean="0">
                <a:latin typeface="黑体" pitchFamily="49" charset="-122"/>
                <a:ea typeface="黑体" pitchFamily="49" charset="-122"/>
              </a:rPr>
              <a:t>          if(p-&gt;</a:t>
            </a:r>
            <a:r>
              <a:rPr kumimoji="1" lang="en-US" altLang="zh-CN" sz="1600" b="0" dirty="0" err="1" smtClean="0">
                <a:latin typeface="黑体" pitchFamily="49" charset="-122"/>
                <a:ea typeface="黑体" pitchFamily="49" charset="-122"/>
              </a:rPr>
              <a:t>RChild</a:t>
            </a:r>
            <a:r>
              <a:rPr kumimoji="1" lang="en-US" altLang="zh-CN" sz="1600" b="0" dirty="0" smtClean="0">
                <a:latin typeface="黑体" pitchFamily="49" charset="-122"/>
                <a:ea typeface="黑体" pitchFamily="49" charset="-122"/>
              </a:rPr>
              <a:t> ≠ NULL) push(s, p-&gt;</a:t>
            </a:r>
            <a:r>
              <a:rPr kumimoji="1" lang="en-US" altLang="zh-CN" sz="1600" b="0" dirty="0" err="1" smtClean="0">
                <a:latin typeface="黑体" pitchFamily="49" charset="-122"/>
                <a:ea typeface="黑体" pitchFamily="49" charset="-122"/>
              </a:rPr>
              <a:t>Rch</a:t>
            </a:r>
            <a:r>
              <a:rPr kumimoji="1" lang="en-US" altLang="zh-CN" sz="1600" b="0" dirty="0" smtClean="0">
                <a:latin typeface="黑体" pitchFamily="49" charset="-122"/>
                <a:ea typeface="黑体" pitchFamily="49" charset="-122"/>
              </a:rPr>
              <a:t>, 0);   //</a:t>
            </a:r>
            <a:r>
              <a:rPr kumimoji="1" lang="zh-CN" altLang="en-US" sz="1600" b="0" dirty="0" smtClean="0">
                <a:latin typeface="黑体" pitchFamily="49" charset="-122"/>
                <a:ea typeface="黑体" pitchFamily="49" charset="-122"/>
              </a:rPr>
              <a:t>右子树进栈</a:t>
            </a:r>
          </a:p>
          <a:p>
            <a:pPr>
              <a:lnSpc>
                <a:spcPct val="100000"/>
              </a:lnSpc>
            </a:pPr>
            <a:r>
              <a:rPr kumimoji="1" lang="en-US" altLang="zh-CN" sz="1600" b="0" dirty="0" smtClean="0">
                <a:latin typeface="黑体" pitchFamily="49" charset="-122"/>
                <a:ea typeface="黑体" pitchFamily="49" charset="-122"/>
              </a:rPr>
              <a:t>       }else </a:t>
            </a:r>
            <a:r>
              <a:rPr kumimoji="1" lang="en-US" altLang="zh-CN" sz="1600" b="0" dirty="0" err="1" smtClean="0">
                <a:latin typeface="黑体" pitchFamily="49" charset="-122"/>
                <a:ea typeface="黑体" pitchFamily="49" charset="-122"/>
              </a:rPr>
              <a:t>printf</a:t>
            </a:r>
            <a:r>
              <a:rPr kumimoji="1" lang="en-US" altLang="zh-CN" sz="1600" b="0" dirty="0" smtClean="0">
                <a:latin typeface="黑体" pitchFamily="49" charset="-122"/>
                <a:ea typeface="黑体" pitchFamily="49" charset="-122"/>
              </a:rPr>
              <a:t>(p-&gt;data)</a:t>
            </a:r>
            <a:r>
              <a:rPr kumimoji="1" lang="zh-CN" altLang="en-US" sz="1600" b="0" dirty="0" smtClean="0">
                <a:latin typeface="黑体" pitchFamily="49" charset="-122"/>
                <a:ea typeface="黑体" pitchFamily="49" charset="-122"/>
              </a:rPr>
              <a:t>；</a:t>
            </a:r>
          </a:p>
          <a:p>
            <a:pPr>
              <a:lnSpc>
                <a:spcPct val="1000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a:t>
            </a:r>
          </a:p>
          <a:p>
            <a:pPr>
              <a:lnSpc>
                <a:spcPct val="100000"/>
              </a:lnSpc>
            </a:pPr>
            <a:r>
              <a:rPr kumimoji="1" lang="en-US" altLang="zh-CN" sz="1600" b="0" dirty="0" smtClean="0">
                <a:latin typeface="黑体" pitchFamily="49" charset="-122"/>
                <a:ea typeface="黑体" pitchFamily="49" charset="-122"/>
              </a:rPr>
              <a:t>    return(0)</a:t>
            </a:r>
            <a:r>
              <a:rPr kumimoji="1" lang="zh-CN" altLang="en-US" sz="1600" b="0" dirty="0" smtClean="0">
                <a:latin typeface="黑体" pitchFamily="49" charset="-122"/>
                <a:ea typeface="黑体" pitchFamily="49" charset="-122"/>
              </a:rPr>
              <a:t>；</a:t>
            </a:r>
          </a:p>
          <a:p>
            <a:pPr>
              <a:lnSpc>
                <a:spcPct val="100000"/>
              </a:lnSpc>
            </a:pPr>
            <a:r>
              <a:rPr kumimoji="1" lang="zh-CN" altLang="en-US" sz="1600" b="0" dirty="0" smtClean="0">
                <a:latin typeface="黑体" pitchFamily="49" charset="-122"/>
                <a:ea typeface="黑体" pitchFamily="49" charset="-122"/>
              </a:rPr>
              <a:t> </a:t>
            </a:r>
            <a:r>
              <a:rPr kumimoji="1" lang="en-US" altLang="zh-CN" sz="1600" b="0" dirty="0" smtClean="0">
                <a:latin typeface="黑体" pitchFamily="49" charset="-122"/>
                <a:ea typeface="黑体" pitchFamily="49" charset="-122"/>
              </a:rPr>
              <a:t>}</a:t>
            </a:r>
          </a:p>
        </p:txBody>
      </p:sp>
    </p:spTree>
    <p:extLst>
      <p:ext uri="{BB962C8B-B14F-4D97-AF65-F5344CB8AC3E}">
        <p14:creationId xmlns:p14="http://schemas.microsoft.com/office/powerpoint/2010/main" xmlns="" val="407831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20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20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052737"/>
            <a:ext cx="7992888" cy="2160240"/>
          </a:xfrm>
        </p:spPr>
        <p:txBody>
          <a:bodyPr/>
          <a:lstStyle/>
          <a:p>
            <a:r>
              <a:rPr lang="zh-CN" altLang="zh-CN" b="0" dirty="0">
                <a:solidFill>
                  <a:srgbClr val="FF0000"/>
                </a:solidFill>
              </a:rPr>
              <a:t>二叉树的遍历算法与表达式的表示法</a:t>
            </a:r>
            <a:r>
              <a:rPr lang="zh-CN" altLang="zh-CN" b="0" dirty="0"/>
              <a:t>之间有着密切的联系</a:t>
            </a:r>
            <a:r>
              <a:rPr lang="zh-CN" altLang="zh-CN" b="0" dirty="0" smtClean="0"/>
              <a:t>。</a:t>
            </a:r>
            <a:endParaRPr lang="en-US" altLang="zh-CN" b="0" dirty="0" smtClean="0"/>
          </a:p>
          <a:p>
            <a:pPr>
              <a:buFont typeface="Arial" panose="020B0604020202020204" pitchFamily="34" charset="0"/>
              <a:buChar char="•"/>
            </a:pPr>
            <a:r>
              <a:rPr lang="zh-CN" altLang="zh-CN" b="0" dirty="0" smtClean="0"/>
              <a:t>先</a:t>
            </a:r>
            <a:r>
              <a:rPr lang="zh-CN" altLang="zh-CN" b="0" dirty="0"/>
              <a:t>序遍历序列为：</a:t>
            </a:r>
            <a:r>
              <a:rPr lang="en-US" altLang="zh-CN" b="0" dirty="0"/>
              <a:t>-*A+*</a:t>
            </a:r>
            <a:r>
              <a:rPr lang="en-US" altLang="zh-CN" b="0" dirty="0" smtClean="0"/>
              <a:t>BCD/EF(</a:t>
            </a:r>
            <a:r>
              <a:rPr lang="zh-CN" altLang="zh-CN" b="0" dirty="0" smtClean="0"/>
              <a:t>波兰式</a:t>
            </a:r>
            <a:r>
              <a:rPr lang="en-US" altLang="zh-CN" b="0" dirty="0" smtClean="0"/>
              <a:t>)</a:t>
            </a:r>
          </a:p>
          <a:p>
            <a:pPr>
              <a:buFont typeface="Arial" panose="020B0604020202020204" pitchFamily="34" charset="0"/>
              <a:buChar char="•"/>
            </a:pPr>
            <a:r>
              <a:rPr lang="zh-CN" altLang="zh-CN" b="0" dirty="0"/>
              <a:t>中序遍历序列为：</a:t>
            </a:r>
            <a:r>
              <a:rPr lang="en-US" altLang="zh-CN" b="0" dirty="0" smtClean="0"/>
              <a:t>A*B*C+D-E/F (</a:t>
            </a:r>
            <a:r>
              <a:rPr lang="zh-CN" altLang="en-US" b="0" dirty="0" smtClean="0"/>
              <a:t>一般表示</a:t>
            </a:r>
            <a:r>
              <a:rPr lang="en-US" altLang="zh-CN" b="0" dirty="0" smtClean="0"/>
              <a:t>)</a:t>
            </a:r>
          </a:p>
          <a:p>
            <a:pPr>
              <a:buFont typeface="Arial" panose="020B0604020202020204" pitchFamily="34" charset="0"/>
              <a:buChar char="•"/>
            </a:pPr>
            <a:r>
              <a:rPr lang="zh-CN" altLang="zh-CN" b="0" dirty="0"/>
              <a:t>后序</a:t>
            </a:r>
            <a:r>
              <a:rPr lang="zh-CN" altLang="zh-CN" b="0" dirty="0" smtClean="0"/>
              <a:t>遍历序列</a:t>
            </a:r>
            <a:r>
              <a:rPr lang="zh-CN" altLang="zh-CN" b="0" dirty="0"/>
              <a:t>：</a:t>
            </a:r>
            <a:r>
              <a:rPr lang="en-US" altLang="zh-CN" b="0" dirty="0"/>
              <a:t>ABC*D+*EF</a:t>
            </a:r>
            <a:r>
              <a:rPr lang="en-US" altLang="zh-CN" b="0" dirty="0" smtClean="0"/>
              <a:t>/-(</a:t>
            </a:r>
            <a:r>
              <a:rPr lang="zh-CN" altLang="zh-CN" b="0" dirty="0" smtClean="0"/>
              <a:t>逆波兰式</a:t>
            </a:r>
            <a:r>
              <a:rPr lang="en-US" altLang="zh-CN" b="0" dirty="0" smtClean="0"/>
              <a:t>)</a:t>
            </a:r>
            <a:endParaRPr lang="zh-CN" altLang="en-US" b="0" dirty="0"/>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9752" y="3429000"/>
            <a:ext cx="3672408" cy="256500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904372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3538" y="853061"/>
            <a:ext cx="8008942" cy="2791963"/>
          </a:xfrm>
        </p:spPr>
        <p:txBody>
          <a:bodyPr>
            <a:normAutofit lnSpcReduction="10000"/>
          </a:bodyPr>
          <a:lstStyle/>
          <a:p>
            <a:r>
              <a:rPr lang="en-US" altLang="zh-CN" b="0" dirty="0" smtClean="0"/>
              <a:t>	</a:t>
            </a:r>
            <a:r>
              <a:rPr lang="zh-CN" altLang="en-US" sz="2800" dirty="0" smtClean="0">
                <a:solidFill>
                  <a:srgbClr val="FF0000"/>
                </a:solidFill>
              </a:rPr>
              <a:t>二叉树构造算法：</a:t>
            </a:r>
            <a:r>
              <a:rPr lang="zh-CN" altLang="zh-CN" dirty="0" smtClean="0"/>
              <a:t>根据</a:t>
            </a:r>
            <a:r>
              <a:rPr lang="zh-CN" altLang="zh-CN" dirty="0"/>
              <a:t>二叉树先序遍历序列构造二叉链表存储</a:t>
            </a:r>
            <a:r>
              <a:rPr lang="zh-CN" altLang="zh-CN" dirty="0" smtClean="0"/>
              <a:t>算法</a:t>
            </a:r>
            <a:r>
              <a:rPr lang="zh-CN" altLang="en-US" dirty="0" smtClean="0"/>
              <a:t>。</a:t>
            </a:r>
            <a:endParaRPr lang="en-US" altLang="zh-CN" dirty="0" smtClean="0"/>
          </a:p>
          <a:p>
            <a:r>
              <a:rPr lang="en-US" altLang="zh-CN" b="0" dirty="0"/>
              <a:t>	</a:t>
            </a:r>
            <a:r>
              <a:rPr lang="zh-CN" altLang="zh-CN" b="0" dirty="0" smtClean="0"/>
              <a:t>算法</a:t>
            </a:r>
            <a:r>
              <a:rPr lang="zh-CN" altLang="zh-CN" b="0" dirty="0"/>
              <a:t>的</a:t>
            </a:r>
            <a:r>
              <a:rPr lang="zh-CN" altLang="zh-CN" b="0" dirty="0" smtClean="0"/>
              <a:t>输入</a:t>
            </a:r>
            <a:r>
              <a:rPr lang="zh-CN" altLang="en-US" b="0" dirty="0" smtClean="0"/>
              <a:t>：</a:t>
            </a:r>
            <a:r>
              <a:rPr lang="zh-CN" altLang="zh-CN" b="0" dirty="0" smtClean="0"/>
              <a:t>二叉树</a:t>
            </a:r>
            <a:r>
              <a:rPr lang="zh-CN" altLang="zh-CN" b="0" dirty="0"/>
              <a:t>的先序遍历序列，但是输入中必须加入空结点以表示空指针的位置，如图</a:t>
            </a:r>
            <a:r>
              <a:rPr lang="en-US" altLang="zh-CN" b="0" dirty="0"/>
              <a:t>5-16</a:t>
            </a:r>
            <a:r>
              <a:rPr lang="zh-CN" altLang="zh-CN" b="0" dirty="0"/>
              <a:t>所示二叉树</a:t>
            </a:r>
            <a:r>
              <a:rPr lang="en-US" altLang="zh-CN" b="0" dirty="0"/>
              <a:t>T</a:t>
            </a:r>
            <a:r>
              <a:rPr lang="en-US" altLang="zh-CN" b="0" baseline="-25000" dirty="0"/>
              <a:t>6</a:t>
            </a:r>
            <a:r>
              <a:rPr lang="zh-CN" altLang="zh-CN" b="0" dirty="0"/>
              <a:t>，其输入的先序遍历序列为：</a:t>
            </a:r>
            <a:r>
              <a:rPr lang="en-US" altLang="zh-CN" b="0" dirty="0" smtClean="0"/>
              <a:t>ABD##E##CFH##I##G##</a:t>
            </a:r>
            <a:endParaRPr lang="zh-CN" altLang="zh-CN" b="0" dirty="0"/>
          </a:p>
          <a:p>
            <a:endParaRPr lang="zh-CN" altLang="en-US" dirty="0"/>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59832" y="3645024"/>
            <a:ext cx="3024336" cy="25152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27591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12568"/>
          </a:xfrm>
        </p:spPr>
        <p:txBody>
          <a:bodyPr>
            <a:normAutofit fontScale="85000" lnSpcReduction="20000"/>
          </a:bodyPr>
          <a:lstStyle/>
          <a:p>
            <a:r>
              <a:rPr lang="en-US" altLang="zh-CN" dirty="0"/>
              <a:t>	</a:t>
            </a:r>
            <a:r>
              <a:rPr lang="zh-CN" altLang="zh-CN" dirty="0"/>
              <a:t>算法</a:t>
            </a:r>
            <a:r>
              <a:rPr lang="en-US" altLang="zh-CN" dirty="0"/>
              <a:t>5.10</a:t>
            </a:r>
            <a:r>
              <a:rPr lang="zh-CN" altLang="zh-CN" dirty="0"/>
              <a:t>：</a:t>
            </a:r>
            <a:r>
              <a:rPr lang="zh-CN" altLang="zh-CN" dirty="0">
                <a:solidFill>
                  <a:srgbClr val="FF0000"/>
                </a:solidFill>
              </a:rPr>
              <a:t>二叉树</a:t>
            </a:r>
            <a:r>
              <a:rPr lang="zh-CN" altLang="zh-CN" dirty="0" smtClean="0">
                <a:solidFill>
                  <a:srgbClr val="FF0000"/>
                </a:solidFill>
              </a:rPr>
              <a:t>的</a:t>
            </a:r>
            <a:r>
              <a:rPr lang="zh-CN" altLang="en-US" dirty="0" smtClean="0">
                <a:solidFill>
                  <a:srgbClr val="FF0000"/>
                </a:solidFill>
              </a:rPr>
              <a:t>构造</a:t>
            </a:r>
            <a:r>
              <a:rPr lang="zh-CN" altLang="zh-CN" dirty="0" smtClean="0">
                <a:solidFill>
                  <a:srgbClr val="FF0000"/>
                </a:solidFill>
              </a:rPr>
              <a:t>算法</a:t>
            </a:r>
            <a:endParaRPr lang="zh-CN" altLang="zh-CN" dirty="0">
              <a:solidFill>
                <a:srgbClr val="FF0000"/>
              </a:solidFill>
            </a:endParaRP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smtClean="0"/>
              <a:t>CreateTree</a:t>
            </a:r>
            <a:r>
              <a:rPr lang="en-US" altLang="zh-CN" b="0" dirty="0" smtClean="0"/>
              <a:t>(</a:t>
            </a:r>
            <a:r>
              <a:rPr lang="en-US" altLang="zh-CN" b="0" dirty="0" err="1" smtClean="0"/>
              <a:t>BinaryTreeNode</a:t>
            </a:r>
            <a:r>
              <a:rPr lang="en-US" altLang="zh-CN" b="0" dirty="0" smtClean="0"/>
              <a:t>&lt;T</a:t>
            </a:r>
            <a:r>
              <a:rPr lang="en-US" altLang="zh-CN" b="0" dirty="0"/>
              <a:t>&gt; </a:t>
            </a:r>
            <a:r>
              <a:rPr lang="en-US" altLang="zh-CN" b="0" dirty="0" smtClean="0"/>
              <a:t>* &amp;r){</a:t>
            </a:r>
            <a:endParaRPr lang="zh-CN" altLang="zh-CN" b="0" dirty="0"/>
          </a:p>
          <a:p>
            <a:r>
              <a:rPr lang="en-US" altLang="zh-CN" b="0" dirty="0"/>
              <a:t>    </a:t>
            </a:r>
            <a:r>
              <a:rPr lang="en-US" altLang="zh-CN" b="0" dirty="0" err="1"/>
              <a:t>int</a:t>
            </a:r>
            <a:r>
              <a:rPr lang="en-US" altLang="zh-CN" b="0" dirty="0"/>
              <a:t> </a:t>
            </a:r>
            <a:r>
              <a:rPr lang="en-US" altLang="zh-CN" b="0" dirty="0" err="1"/>
              <a:t>ch</a:t>
            </a:r>
            <a:r>
              <a:rPr lang="en-US" altLang="zh-CN" b="0" dirty="0"/>
              <a:t>;</a:t>
            </a:r>
            <a:endParaRPr lang="zh-CN" altLang="zh-CN" b="0" dirty="0"/>
          </a:p>
          <a:p>
            <a:r>
              <a:rPr lang="en-US" altLang="zh-CN" b="0" dirty="0"/>
              <a:t>    </a:t>
            </a:r>
            <a:r>
              <a:rPr lang="en-US" altLang="zh-CN" b="0" dirty="0" err="1"/>
              <a:t>cin</a:t>
            </a:r>
            <a:r>
              <a:rPr lang="en-US" altLang="zh-CN" b="0" dirty="0"/>
              <a:t> &gt;&gt; </a:t>
            </a:r>
            <a:r>
              <a:rPr lang="en-US" altLang="zh-CN" b="0" dirty="0" err="1"/>
              <a:t>ch</a:t>
            </a:r>
            <a:r>
              <a:rPr lang="en-US" altLang="zh-CN" b="0" dirty="0"/>
              <a:t>;</a:t>
            </a:r>
            <a:endParaRPr lang="zh-CN" altLang="zh-CN" b="0" dirty="0"/>
          </a:p>
          <a:p>
            <a:r>
              <a:rPr lang="en-US" altLang="zh-CN" b="0" dirty="0"/>
              <a:t>    if </a:t>
            </a:r>
            <a:r>
              <a:rPr lang="en-US" altLang="zh-CN" b="0" dirty="0" smtClean="0"/>
              <a:t>(</a:t>
            </a:r>
            <a:r>
              <a:rPr lang="en-US" altLang="zh-CN" b="0" dirty="0" err="1" smtClean="0"/>
              <a:t>ch</a:t>
            </a:r>
            <a:r>
              <a:rPr lang="en-US" altLang="zh-CN" b="0" dirty="0" smtClean="0"/>
              <a:t> </a:t>
            </a:r>
            <a:r>
              <a:rPr lang="en-US" altLang="zh-CN" b="0" dirty="0"/>
              <a:t>== </a:t>
            </a:r>
            <a:r>
              <a:rPr lang="en-US" altLang="zh-CN" b="0" dirty="0" smtClean="0"/>
              <a:t>'#') </a:t>
            </a:r>
            <a:r>
              <a:rPr lang="en-US" altLang="zh-CN" b="0" dirty="0"/>
              <a:t>r = NULL;</a:t>
            </a:r>
            <a:endParaRPr lang="zh-CN" altLang="zh-CN" b="0" dirty="0"/>
          </a:p>
          <a:p>
            <a:r>
              <a:rPr lang="en-US" altLang="zh-CN" b="0" dirty="0"/>
              <a:t>    else{	 </a:t>
            </a:r>
            <a:r>
              <a:rPr lang="en-US" altLang="zh-CN" b="0" dirty="0" smtClean="0"/>
              <a:t> //</a:t>
            </a:r>
            <a:r>
              <a:rPr lang="zh-CN" altLang="zh-CN" b="0" dirty="0"/>
              <a:t>读入非</a:t>
            </a:r>
            <a:r>
              <a:rPr lang="zh-CN" altLang="zh-CN" b="0" dirty="0" smtClean="0"/>
              <a:t>空</a:t>
            </a:r>
            <a:r>
              <a:rPr lang="zh-CN" altLang="en-US" b="0" dirty="0"/>
              <a:t>符号</a:t>
            </a:r>
            <a:endParaRPr lang="zh-CN" altLang="zh-CN" b="0" dirty="0"/>
          </a:p>
          <a:p>
            <a:r>
              <a:rPr lang="en-US" altLang="zh-CN" b="0" dirty="0"/>
              <a:t>        r = new </a:t>
            </a:r>
            <a:r>
              <a:rPr lang="en-US" altLang="zh-CN" b="0" dirty="0" err="1"/>
              <a:t>BinaryTreeNode</a:t>
            </a:r>
            <a:r>
              <a:rPr lang="en-US" altLang="zh-CN" b="0" dirty="0"/>
              <a:t>&lt;T</a:t>
            </a:r>
            <a:r>
              <a:rPr lang="en-US" altLang="zh-CN" b="0" dirty="0" smtClean="0"/>
              <a:t>&gt;(</a:t>
            </a:r>
            <a:r>
              <a:rPr lang="en-US" altLang="zh-CN" b="0" dirty="0" err="1" smtClean="0"/>
              <a:t>ch</a:t>
            </a:r>
            <a:r>
              <a:rPr lang="en-US" altLang="zh-CN" b="0" dirty="0" smtClean="0"/>
              <a:t>);</a:t>
            </a:r>
            <a:r>
              <a:rPr lang="en-US" altLang="zh-CN" b="0" dirty="0"/>
              <a:t>		//</a:t>
            </a:r>
            <a:r>
              <a:rPr lang="zh-CN" altLang="zh-CN" b="0" dirty="0"/>
              <a:t>生成结点</a:t>
            </a:r>
          </a:p>
          <a:p>
            <a:r>
              <a:rPr lang="en-US" altLang="zh-CN" b="0" dirty="0"/>
              <a:t>        </a:t>
            </a:r>
            <a:r>
              <a:rPr lang="en-US" altLang="zh-CN" b="0" dirty="0" err="1" smtClean="0"/>
              <a:t>CreateTree</a:t>
            </a:r>
            <a:r>
              <a:rPr lang="en-US" altLang="zh-CN" b="0" dirty="0" smtClean="0"/>
              <a:t>(r-</a:t>
            </a:r>
            <a:r>
              <a:rPr lang="en-US" altLang="zh-CN" b="0" dirty="0"/>
              <a:t>&gt;</a:t>
            </a:r>
            <a:r>
              <a:rPr lang="en-US" altLang="zh-CN" b="0" dirty="0" smtClean="0"/>
              <a:t>left);</a:t>
            </a:r>
            <a:r>
              <a:rPr lang="en-US" altLang="zh-CN" b="0" dirty="0"/>
              <a:t>				//</a:t>
            </a:r>
            <a:r>
              <a:rPr lang="zh-CN" altLang="zh-CN" b="0" dirty="0"/>
              <a:t>构造左子树</a:t>
            </a:r>
          </a:p>
          <a:p>
            <a:r>
              <a:rPr lang="en-US" altLang="zh-CN" b="0" dirty="0"/>
              <a:t>        </a:t>
            </a:r>
            <a:r>
              <a:rPr lang="en-US" altLang="zh-CN" b="0" dirty="0" err="1" smtClean="0"/>
              <a:t>CreateTree</a:t>
            </a:r>
            <a:r>
              <a:rPr lang="en-US" altLang="zh-CN" b="0" dirty="0" smtClean="0"/>
              <a:t>(r-</a:t>
            </a:r>
            <a:r>
              <a:rPr lang="en-US" altLang="zh-CN" b="0" dirty="0"/>
              <a:t>&gt;</a:t>
            </a:r>
            <a:r>
              <a:rPr lang="en-US" altLang="zh-CN" b="0" dirty="0" smtClean="0"/>
              <a:t>right);</a:t>
            </a:r>
            <a:r>
              <a:rPr lang="en-US" altLang="zh-CN" b="0" dirty="0"/>
              <a:t>				//</a:t>
            </a:r>
            <a:r>
              <a:rPr lang="zh-CN" altLang="zh-CN" b="0" dirty="0"/>
              <a:t>构造右子树</a:t>
            </a:r>
          </a:p>
          <a:p>
            <a:r>
              <a:rPr lang="en-US" altLang="zh-CN" b="0" dirty="0"/>
              <a:t>    }</a:t>
            </a:r>
            <a:endParaRPr lang="zh-CN" altLang="zh-CN" b="0" dirty="0"/>
          </a:p>
          <a:p>
            <a:r>
              <a:rPr lang="en-US" altLang="zh-CN" b="0" dirty="0"/>
              <a:t>}</a:t>
            </a:r>
            <a:endParaRPr lang="zh-CN" altLang="zh-CN" b="0" dirty="0"/>
          </a:p>
          <a:p>
            <a:endParaRPr lang="zh-CN" altLang="en-US" dirty="0"/>
          </a:p>
        </p:txBody>
      </p:sp>
      <p:sp>
        <p:nvSpPr>
          <p:cNvPr id="2" name="矩形 1"/>
          <p:cNvSpPr/>
          <p:nvPr/>
        </p:nvSpPr>
        <p:spPr>
          <a:xfrm>
            <a:off x="4644008" y="188640"/>
            <a:ext cx="4234776" cy="707886"/>
          </a:xfrm>
          <a:prstGeom prst="rect">
            <a:avLst/>
          </a:prstGeom>
        </p:spPr>
        <p:txBody>
          <a:bodyPr wrap="square">
            <a:spAutoFit/>
          </a:bodyPr>
          <a:lstStyle/>
          <a:p>
            <a:r>
              <a:rPr lang="zh-CN" altLang="en-US" sz="2000" dirty="0" smtClean="0">
                <a:solidFill>
                  <a:srgbClr val="0000FF"/>
                </a:solidFill>
                <a:latin typeface="Times New Roman" pitchFamily="18" charset="0"/>
                <a:ea typeface="楷体" pitchFamily="49" charset="-122"/>
                <a:cs typeface="Times New Roman" pitchFamily="18" charset="0"/>
              </a:rPr>
              <a:t>例如，</a:t>
            </a:r>
            <a:r>
              <a:rPr lang="zh-CN" altLang="zh-CN" sz="2000" dirty="0" smtClean="0">
                <a:solidFill>
                  <a:srgbClr val="0000FF"/>
                </a:solidFill>
                <a:latin typeface="Times New Roman" pitchFamily="18" charset="0"/>
                <a:ea typeface="楷体" pitchFamily="49" charset="-122"/>
                <a:cs typeface="Times New Roman" pitchFamily="18" charset="0"/>
              </a:rPr>
              <a:t>输入</a:t>
            </a:r>
            <a:r>
              <a:rPr lang="zh-CN" altLang="zh-CN" sz="2000" dirty="0">
                <a:solidFill>
                  <a:srgbClr val="0000FF"/>
                </a:solidFill>
                <a:latin typeface="Times New Roman" pitchFamily="18" charset="0"/>
                <a:ea typeface="楷体" pitchFamily="49" charset="-122"/>
                <a:cs typeface="Times New Roman" pitchFamily="18" charset="0"/>
              </a:rPr>
              <a:t>的先序遍历序列为</a:t>
            </a:r>
            <a:r>
              <a:rPr lang="zh-CN"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p>
          <a:p>
            <a:r>
              <a:rPr lang="en-US" altLang="zh-CN" sz="2000" dirty="0">
                <a:latin typeface="Times New Roman" pitchFamily="18" charset="0"/>
                <a:ea typeface="楷体" pitchFamily="49" charset="-122"/>
                <a:cs typeface="Times New Roman" pitchFamily="18" charset="0"/>
              </a:rPr>
              <a:t> </a:t>
            </a:r>
            <a:r>
              <a:rPr lang="en-US" altLang="zh-CN" sz="2000" dirty="0" smtClean="0">
                <a:latin typeface="Times New Roman" pitchFamily="18" charset="0"/>
                <a:ea typeface="楷体" pitchFamily="49" charset="-122"/>
                <a:cs typeface="Times New Roman" pitchFamily="18" charset="0"/>
              </a:rPr>
              <a:t>           ABD##E##CFH##I##G##</a:t>
            </a:r>
            <a:endParaRPr lang="zh-CN" altLang="en-US" sz="2000"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xmlns="" val="2417932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196752"/>
            <a:ext cx="8136904" cy="4896544"/>
          </a:xfrm>
        </p:spPr>
        <p:txBody>
          <a:bodyPr>
            <a:normAutofit fontScale="92500"/>
          </a:bodyPr>
          <a:lstStyle/>
          <a:p>
            <a:r>
              <a:rPr lang="en-US" altLang="zh-CN" b="0" dirty="0" smtClean="0"/>
              <a:t>(8) </a:t>
            </a:r>
            <a:r>
              <a:rPr lang="zh-CN" altLang="zh-CN" sz="2600" dirty="0">
                <a:solidFill>
                  <a:srgbClr val="FF0000"/>
                </a:solidFill>
              </a:rPr>
              <a:t>祖先</a:t>
            </a:r>
            <a:r>
              <a:rPr lang="zh-CN" altLang="zh-CN" b="0" dirty="0"/>
              <a:t>：一个结点的祖先是从根结点到该结点所经分支上的所有结点</a:t>
            </a:r>
            <a:r>
              <a:rPr lang="zh-CN" altLang="zh-CN" b="0" dirty="0" smtClean="0"/>
              <a:t>。</a:t>
            </a:r>
            <a:endParaRPr lang="en-US" altLang="zh-CN" b="0" dirty="0" smtClean="0"/>
          </a:p>
          <a:p>
            <a:r>
              <a:rPr lang="en-US" altLang="zh-CN" b="0" dirty="0" smtClean="0"/>
              <a:t>(9) </a:t>
            </a:r>
            <a:r>
              <a:rPr lang="zh-CN" altLang="zh-CN" sz="2600" dirty="0">
                <a:solidFill>
                  <a:srgbClr val="FF0000"/>
                </a:solidFill>
              </a:rPr>
              <a:t>子孙</a:t>
            </a:r>
            <a:r>
              <a:rPr lang="zh-CN" altLang="zh-CN" b="0" dirty="0"/>
              <a:t>：一个结点的子孙是以该结点为根的子树中的所有结点</a:t>
            </a:r>
            <a:r>
              <a:rPr lang="zh-CN" altLang="zh-CN" b="0" dirty="0" smtClean="0"/>
              <a:t>。</a:t>
            </a:r>
            <a:endParaRPr lang="en-US" altLang="zh-CN" b="0" dirty="0" smtClean="0"/>
          </a:p>
          <a:p>
            <a:r>
              <a:rPr lang="en-US" altLang="zh-CN" b="0" dirty="0" smtClean="0"/>
              <a:t>(10) </a:t>
            </a:r>
            <a:r>
              <a:rPr lang="zh-CN" altLang="zh-CN" sz="2600" dirty="0">
                <a:solidFill>
                  <a:srgbClr val="FF0000"/>
                </a:solidFill>
              </a:rPr>
              <a:t>结点的层次</a:t>
            </a:r>
            <a:r>
              <a:rPr lang="zh-CN" altLang="zh-CN" b="0" dirty="0"/>
              <a:t>：结点的层次从根开始算起，根结点的层次为</a:t>
            </a:r>
            <a:r>
              <a:rPr lang="en-US" altLang="zh-CN" b="0" dirty="0"/>
              <a:t>1</a:t>
            </a:r>
            <a:r>
              <a:rPr lang="zh-CN" altLang="zh-CN" b="0" dirty="0"/>
              <a:t>，其余结点的层次等于其双亲结点的层次加</a:t>
            </a:r>
            <a:r>
              <a:rPr lang="en-US" altLang="zh-CN" b="0" dirty="0"/>
              <a:t>1</a:t>
            </a:r>
            <a:r>
              <a:rPr lang="zh-CN" altLang="zh-CN" b="0" dirty="0" smtClean="0"/>
              <a:t>。</a:t>
            </a:r>
            <a:endParaRPr lang="en-US" altLang="zh-CN" b="0" dirty="0" smtClean="0"/>
          </a:p>
          <a:p>
            <a:r>
              <a:rPr lang="en-US" altLang="zh-CN" b="0" dirty="0" smtClean="0"/>
              <a:t>(11) </a:t>
            </a:r>
            <a:r>
              <a:rPr lang="zh-CN" altLang="zh-CN" sz="2600" dirty="0">
                <a:solidFill>
                  <a:srgbClr val="FF0000"/>
                </a:solidFill>
              </a:rPr>
              <a:t>树的深度</a:t>
            </a:r>
            <a:r>
              <a:rPr lang="zh-CN" altLang="zh-CN" b="0" dirty="0"/>
              <a:t>：树中结点的最大</a:t>
            </a:r>
            <a:r>
              <a:rPr lang="zh-CN" altLang="zh-CN" b="0" dirty="0" smtClean="0"/>
              <a:t>层</a:t>
            </a:r>
            <a:r>
              <a:rPr lang="zh-CN" altLang="en-US" b="0" dirty="0" smtClean="0"/>
              <a:t>号</a:t>
            </a:r>
            <a:r>
              <a:rPr lang="zh-CN" altLang="zh-CN" b="0" dirty="0" smtClean="0"/>
              <a:t>称为</a:t>
            </a:r>
            <a:r>
              <a:rPr lang="zh-CN" altLang="zh-CN" b="0" dirty="0"/>
              <a:t>树的</a:t>
            </a:r>
            <a:r>
              <a:rPr lang="zh-CN" altLang="zh-CN" b="0" dirty="0" smtClean="0"/>
              <a:t>深度</a:t>
            </a:r>
            <a:endParaRPr lang="en-US" altLang="zh-CN" b="0" dirty="0" smtClean="0"/>
          </a:p>
          <a:p>
            <a:r>
              <a:rPr lang="en-US" altLang="zh-CN" b="0" dirty="0" smtClean="0"/>
              <a:t>(12) </a:t>
            </a:r>
            <a:r>
              <a:rPr lang="zh-CN" altLang="en-US" dirty="0" smtClean="0">
                <a:solidFill>
                  <a:srgbClr val="FF0000"/>
                </a:solidFill>
              </a:rPr>
              <a:t>树的</a:t>
            </a:r>
            <a:r>
              <a:rPr lang="zh-CN" altLang="zh-CN" dirty="0" smtClean="0">
                <a:solidFill>
                  <a:srgbClr val="FF0000"/>
                </a:solidFill>
              </a:rPr>
              <a:t>高度</a:t>
            </a:r>
            <a:r>
              <a:rPr lang="zh-CN" altLang="en-US" b="0" dirty="0" smtClean="0"/>
              <a:t>：树的总层数成为该树的高度</a:t>
            </a:r>
            <a:r>
              <a:rPr lang="zh-CN" altLang="zh-CN" b="0" dirty="0" smtClean="0"/>
              <a:t>。</a:t>
            </a:r>
            <a:endParaRPr lang="en-US" altLang="zh-CN" b="0" dirty="0" smtClean="0"/>
          </a:p>
          <a:p>
            <a:r>
              <a:rPr lang="en-US" altLang="zh-CN" b="0" dirty="0" smtClean="0"/>
              <a:t>(13) </a:t>
            </a:r>
            <a:r>
              <a:rPr lang="zh-CN" altLang="zh-CN" sz="2600" dirty="0">
                <a:solidFill>
                  <a:srgbClr val="FF0000"/>
                </a:solidFill>
              </a:rPr>
              <a:t>有序树</a:t>
            </a:r>
            <a:r>
              <a:rPr lang="zh-CN" altLang="zh-CN" b="0" dirty="0"/>
              <a:t>：如果将树中每个结点的各子树看成是从左至右有顺序</a:t>
            </a:r>
            <a:r>
              <a:rPr lang="zh-CN" altLang="zh-CN" b="0" dirty="0" smtClean="0"/>
              <a:t>的</a:t>
            </a:r>
            <a:r>
              <a:rPr lang="en-US" altLang="zh-CN" b="0" dirty="0" smtClean="0"/>
              <a:t>(</a:t>
            </a:r>
            <a:r>
              <a:rPr lang="zh-CN" altLang="zh-CN" b="0" dirty="0" smtClean="0"/>
              <a:t>即</a:t>
            </a:r>
            <a:r>
              <a:rPr lang="zh-CN" altLang="zh-CN" b="0" dirty="0"/>
              <a:t>不能</a:t>
            </a:r>
            <a:r>
              <a:rPr lang="zh-CN" altLang="zh-CN" b="0" dirty="0" smtClean="0"/>
              <a:t>互换</a:t>
            </a:r>
            <a:r>
              <a:rPr lang="en-US" altLang="zh-CN" b="0" dirty="0" smtClean="0"/>
              <a:t>)</a:t>
            </a:r>
            <a:r>
              <a:rPr lang="zh-CN" altLang="zh-CN" b="0" dirty="0" smtClean="0"/>
              <a:t>，</a:t>
            </a:r>
            <a:r>
              <a:rPr lang="zh-CN" altLang="zh-CN" b="0" dirty="0"/>
              <a:t>则称该树为有序树。在有序树中，最左边的子树根称为第一个孩子，最右边的称为最后一个孩子。</a:t>
            </a:r>
            <a:endParaRPr lang="zh-CN" altLang="en-US" b="0" dirty="0"/>
          </a:p>
        </p:txBody>
      </p:sp>
    </p:spTree>
    <p:extLst>
      <p:ext uri="{BB962C8B-B14F-4D97-AF65-F5344CB8AC3E}">
        <p14:creationId xmlns:p14="http://schemas.microsoft.com/office/powerpoint/2010/main" xmlns="" val="42666912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14423"/>
            <a:ext cx="7520940" cy="1782529"/>
          </a:xfrm>
        </p:spPr>
        <p:txBody>
          <a:bodyPr/>
          <a:lstStyle/>
          <a:p>
            <a:r>
              <a:rPr lang="en-US" altLang="zh-CN" dirty="0" smtClean="0"/>
              <a:t>	</a:t>
            </a:r>
            <a:r>
              <a:rPr lang="zh-CN" altLang="en-US" dirty="0" smtClean="0">
                <a:solidFill>
                  <a:srgbClr val="FF0000"/>
                </a:solidFill>
              </a:rPr>
              <a:t>逐层遍历二叉树</a:t>
            </a:r>
            <a:r>
              <a:rPr lang="zh-CN" altLang="en-US" dirty="0" smtClean="0"/>
              <a:t>：</a:t>
            </a:r>
            <a:endParaRPr lang="en-US" altLang="zh-CN" dirty="0" smtClean="0"/>
          </a:p>
          <a:p>
            <a:r>
              <a:rPr lang="en-US" altLang="zh-CN" b="0" dirty="0" smtClean="0"/>
              <a:t>	</a:t>
            </a:r>
            <a:r>
              <a:rPr lang="zh-CN" altLang="en-US" b="0" dirty="0" smtClean="0"/>
              <a:t>按照从顶层到底层的次序访问树中结点，在同一层中，从左到右依次访问。</a:t>
            </a:r>
            <a:endParaRPr lang="zh-CN" altLang="en-US" b="0" dirty="0"/>
          </a:p>
        </p:txBody>
      </p:sp>
      <p:sp>
        <p:nvSpPr>
          <p:cNvPr id="168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8961" name="Object 1"/>
          <p:cNvGraphicFramePr>
            <a:graphicFrameLocks noChangeAspect="1"/>
          </p:cNvGraphicFramePr>
          <p:nvPr/>
        </p:nvGraphicFramePr>
        <p:xfrm>
          <a:off x="928661" y="3214686"/>
          <a:ext cx="3015665" cy="2500330"/>
        </p:xfrm>
        <a:graphic>
          <a:graphicData uri="http://schemas.openxmlformats.org/presentationml/2006/ole">
            <p:oleObj spid="_x0000_s168983" r:id="rId3" imgW="1934723" imgH="1617183" progId="">
              <p:embed/>
            </p:oleObj>
          </a:graphicData>
        </a:graphic>
      </p:graphicFrame>
      <p:sp>
        <p:nvSpPr>
          <p:cNvPr id="6" name="矩形 5"/>
          <p:cNvSpPr/>
          <p:nvPr/>
        </p:nvSpPr>
        <p:spPr>
          <a:xfrm>
            <a:off x="4357686" y="4286256"/>
            <a:ext cx="3587842" cy="830997"/>
          </a:xfrm>
          <a:prstGeom prst="rect">
            <a:avLst/>
          </a:prstGeom>
        </p:spPr>
        <p:txBody>
          <a:bodyPr wrap="none">
            <a:spAutoFit/>
          </a:bodyPr>
          <a:lstStyle/>
          <a:p>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逐层遍历得到的序列为：</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en-US" sz="2400" b="1" dirty="0" smtClean="0">
                <a:latin typeface="Times New Roman" panose="02020603050405020304" pitchFamily="18" charset="0"/>
                <a:ea typeface="楷体" panose="02010609060101010101" pitchFamily="49" charset="-122"/>
                <a:cs typeface="Times New Roman" panose="02020603050405020304" pitchFamily="18" charset="0"/>
              </a:rPr>
              <a:t>ABCDEFGHI</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980728"/>
            <a:ext cx="8001056" cy="4896544"/>
          </a:xfrm>
        </p:spPr>
        <p:txBody>
          <a:bodyPr>
            <a:normAutofit fontScale="25000" lnSpcReduction="20000"/>
          </a:bodyPr>
          <a:lstStyle/>
          <a:p>
            <a:r>
              <a:rPr lang="en-US" altLang="zh-CN" sz="11200" b="0" dirty="0">
                <a:latin typeface="+mn-ea"/>
                <a:ea typeface="+mn-ea"/>
              </a:rPr>
              <a:t>	</a:t>
            </a:r>
            <a:r>
              <a:rPr kumimoji="1" lang="zh-CN" altLang="en-US" sz="11200" b="0" dirty="0" smtClean="0">
                <a:solidFill>
                  <a:srgbClr val="FF0066"/>
                </a:solidFill>
                <a:latin typeface="+mn-ea"/>
                <a:ea typeface="+mn-ea"/>
              </a:rPr>
              <a:t>二叉树的层次遍历思想：</a:t>
            </a:r>
            <a:endParaRPr kumimoji="1" lang="zh-CN" altLang="en-US" sz="11200" b="0" dirty="0" smtClean="0">
              <a:latin typeface="+mn-ea"/>
              <a:ea typeface="+mn-ea"/>
            </a:endParaRPr>
          </a:p>
          <a:p>
            <a:r>
              <a:rPr kumimoji="1" lang="zh-CN" altLang="en-US" sz="8000" dirty="0" smtClean="0">
                <a:latin typeface="楷体_GB2312" pitchFamily="49" charset="-122"/>
                <a:ea typeface="楷体_GB2312" pitchFamily="49" charset="-122"/>
              </a:rPr>
              <a:t>       </a:t>
            </a:r>
            <a:r>
              <a:rPr kumimoji="1" lang="zh-CN" altLang="en-US" sz="8000" b="0" dirty="0" smtClean="0">
                <a:solidFill>
                  <a:schemeClr val="accent6"/>
                </a:solidFill>
                <a:latin typeface="黑体" pitchFamily="49" charset="-122"/>
                <a:ea typeface="黑体" pitchFamily="49" charset="-122"/>
              </a:rPr>
              <a:t>由二叉树的按层次遍历的定义可知，对一层结点访问完后，再按照它们的访问次序对各结点的左孩子和右孩子进行顺序访问，就完成了对下一层结点的访问。所以，在对二叉树进行按层次遍历时，需要设置一个队列结构来存取正在访问层次的上一层结点。具体的步骤是：</a:t>
            </a:r>
          </a:p>
          <a:p>
            <a:endParaRPr kumimoji="1" lang="zh-CN" altLang="en-US" sz="8000" dirty="0" smtClean="0">
              <a:latin typeface="楷体_GB2312" pitchFamily="49" charset="-122"/>
              <a:ea typeface="楷体_GB2312" pitchFamily="49" charset="-122"/>
            </a:endParaRPr>
          </a:p>
          <a:p>
            <a:r>
              <a:rPr kumimoji="1" lang="en-US" altLang="zh-CN" sz="8000" b="0" dirty="0" smtClean="0">
                <a:solidFill>
                  <a:schemeClr val="accent3">
                    <a:lumMod val="75000"/>
                  </a:schemeClr>
                </a:solidFill>
                <a:latin typeface="黑体" pitchFamily="49" charset="-122"/>
                <a:ea typeface="黑体" pitchFamily="49" charset="-122"/>
              </a:rPr>
              <a:t>S</a:t>
            </a:r>
            <a:r>
              <a:rPr kumimoji="1" lang="en-US" altLang="zh-CN" sz="8000" b="0" baseline="-25000" dirty="0" smtClean="0">
                <a:solidFill>
                  <a:schemeClr val="accent3">
                    <a:lumMod val="75000"/>
                  </a:schemeClr>
                </a:solidFill>
                <a:latin typeface="黑体" pitchFamily="49" charset="-122"/>
                <a:ea typeface="黑体" pitchFamily="49" charset="-122"/>
              </a:rPr>
              <a:t>1</a:t>
            </a:r>
            <a:r>
              <a:rPr kumimoji="1" lang="zh-CN" altLang="en-US" sz="8000" b="0" dirty="0" smtClean="0">
                <a:solidFill>
                  <a:schemeClr val="accent3">
                    <a:lumMod val="75000"/>
                  </a:schemeClr>
                </a:solidFill>
                <a:latin typeface="黑体" pitchFamily="49" charset="-122"/>
                <a:ea typeface="黑体" pitchFamily="49" charset="-122"/>
              </a:rPr>
              <a:t>：将队列</a:t>
            </a:r>
            <a:r>
              <a:rPr kumimoji="1" lang="zh-CN" altLang="en-US" sz="8000" b="0" smtClean="0">
                <a:solidFill>
                  <a:schemeClr val="accent3">
                    <a:lumMod val="75000"/>
                  </a:schemeClr>
                </a:solidFill>
                <a:latin typeface="黑体" pitchFamily="49" charset="-122"/>
                <a:ea typeface="黑体" pitchFamily="49" charset="-122"/>
              </a:rPr>
              <a:t>置空，从</a:t>
            </a:r>
            <a:r>
              <a:rPr kumimoji="1" lang="zh-CN" altLang="en-US" sz="8000" b="0" dirty="0" smtClean="0">
                <a:solidFill>
                  <a:schemeClr val="accent3">
                    <a:lumMod val="75000"/>
                  </a:schemeClr>
                </a:solidFill>
                <a:latin typeface="黑体" pitchFamily="49" charset="-122"/>
                <a:ea typeface="黑体" pitchFamily="49" charset="-122"/>
              </a:rPr>
              <a:t>二叉树的根结点开始，将其入队列。 </a:t>
            </a:r>
          </a:p>
          <a:p>
            <a:r>
              <a:rPr kumimoji="1" lang="en-US" altLang="zh-CN" sz="8000" b="0" dirty="0" smtClean="0">
                <a:solidFill>
                  <a:schemeClr val="accent3">
                    <a:lumMod val="75000"/>
                  </a:schemeClr>
                </a:solidFill>
                <a:latin typeface="黑体" pitchFamily="49" charset="-122"/>
                <a:ea typeface="黑体" pitchFamily="49" charset="-122"/>
              </a:rPr>
              <a:t>S</a:t>
            </a:r>
            <a:r>
              <a:rPr kumimoji="1" lang="en-US" altLang="zh-CN" sz="8000" b="0" baseline="-25000" dirty="0" smtClean="0">
                <a:solidFill>
                  <a:schemeClr val="accent3">
                    <a:lumMod val="75000"/>
                  </a:schemeClr>
                </a:solidFill>
                <a:latin typeface="黑体" pitchFamily="49" charset="-122"/>
                <a:ea typeface="黑体" pitchFamily="49" charset="-122"/>
              </a:rPr>
              <a:t>2</a:t>
            </a:r>
            <a:r>
              <a:rPr kumimoji="1" lang="zh-CN" altLang="en-US" sz="8000" b="0" dirty="0" smtClean="0">
                <a:solidFill>
                  <a:schemeClr val="accent3">
                    <a:lumMod val="75000"/>
                  </a:schemeClr>
                </a:solidFill>
                <a:latin typeface="黑体" pitchFamily="49" charset="-122"/>
                <a:ea typeface="黑体" pitchFamily="49" charset="-122"/>
              </a:rPr>
              <a:t>：从队列中取出一个元素，每取出一个元素就访问该元素所指结点；</a:t>
            </a:r>
          </a:p>
          <a:p>
            <a:r>
              <a:rPr kumimoji="1" lang="en-US" altLang="zh-CN" sz="8000" b="0" dirty="0" smtClean="0">
                <a:solidFill>
                  <a:schemeClr val="accent3">
                    <a:lumMod val="75000"/>
                  </a:schemeClr>
                </a:solidFill>
                <a:latin typeface="黑体" pitchFamily="49" charset="-122"/>
                <a:ea typeface="黑体" pitchFamily="49" charset="-122"/>
              </a:rPr>
              <a:t>S</a:t>
            </a:r>
            <a:r>
              <a:rPr kumimoji="1" lang="en-US" altLang="zh-CN" sz="8000" b="0" baseline="-25000" dirty="0" smtClean="0">
                <a:solidFill>
                  <a:schemeClr val="accent3">
                    <a:lumMod val="75000"/>
                  </a:schemeClr>
                </a:solidFill>
                <a:latin typeface="黑体" pitchFamily="49" charset="-122"/>
                <a:ea typeface="黑体" pitchFamily="49" charset="-122"/>
              </a:rPr>
              <a:t>3</a:t>
            </a:r>
            <a:r>
              <a:rPr kumimoji="1" lang="zh-CN" altLang="en-US" sz="8000" b="0" dirty="0" smtClean="0">
                <a:solidFill>
                  <a:schemeClr val="accent3">
                    <a:lumMod val="75000"/>
                  </a:schemeClr>
                </a:solidFill>
                <a:latin typeface="黑体" pitchFamily="49" charset="-122"/>
                <a:ea typeface="黑体" pitchFamily="49" charset="-122"/>
              </a:rPr>
              <a:t>：若该元素所指结点的左、右孩子结点非空，则将该元素所指结点的左、右孩子结点入队列。</a:t>
            </a:r>
          </a:p>
          <a:p>
            <a:r>
              <a:rPr kumimoji="1" lang="en-US" altLang="zh-CN" sz="8000" b="0" dirty="0" smtClean="0">
                <a:solidFill>
                  <a:schemeClr val="accent3">
                    <a:lumMod val="75000"/>
                  </a:schemeClr>
                </a:solidFill>
                <a:latin typeface="黑体" pitchFamily="49" charset="-122"/>
                <a:ea typeface="黑体" pitchFamily="49" charset="-122"/>
              </a:rPr>
              <a:t>S</a:t>
            </a:r>
            <a:r>
              <a:rPr kumimoji="1" lang="en-US" altLang="zh-CN" sz="8000" b="0" baseline="-25000" dirty="0" smtClean="0">
                <a:solidFill>
                  <a:schemeClr val="accent3">
                    <a:lumMod val="75000"/>
                  </a:schemeClr>
                </a:solidFill>
                <a:latin typeface="黑体" pitchFamily="49" charset="-122"/>
                <a:ea typeface="黑体" pitchFamily="49" charset="-122"/>
              </a:rPr>
              <a:t>4</a:t>
            </a:r>
            <a:r>
              <a:rPr kumimoji="1" lang="zh-CN" altLang="en-US" sz="8000" b="0" dirty="0" smtClean="0">
                <a:solidFill>
                  <a:schemeClr val="accent3">
                    <a:lumMod val="75000"/>
                  </a:schemeClr>
                </a:solidFill>
                <a:latin typeface="黑体" pitchFamily="49" charset="-122"/>
                <a:ea typeface="黑体" pitchFamily="49" charset="-122"/>
              </a:rPr>
              <a:t>：重复执行</a:t>
            </a:r>
            <a:r>
              <a:rPr kumimoji="1" lang="en-US" altLang="zh-CN" sz="8000" b="0" dirty="0" smtClean="0">
                <a:solidFill>
                  <a:schemeClr val="accent3">
                    <a:lumMod val="75000"/>
                  </a:schemeClr>
                </a:solidFill>
                <a:latin typeface="黑体" pitchFamily="49" charset="-122"/>
                <a:ea typeface="黑体" pitchFamily="49" charset="-122"/>
              </a:rPr>
              <a:t>S</a:t>
            </a:r>
            <a:r>
              <a:rPr kumimoji="1" lang="en-US" altLang="zh-CN" sz="8000" b="0" baseline="-25000" dirty="0" smtClean="0">
                <a:solidFill>
                  <a:schemeClr val="accent3">
                    <a:lumMod val="75000"/>
                  </a:schemeClr>
                </a:solidFill>
                <a:latin typeface="黑体" pitchFamily="49" charset="-122"/>
                <a:ea typeface="黑体" pitchFamily="49" charset="-122"/>
              </a:rPr>
              <a:t>2</a:t>
            </a:r>
            <a:r>
              <a:rPr kumimoji="1" lang="zh-CN" altLang="en-US" sz="8000" b="0" dirty="0" smtClean="0">
                <a:solidFill>
                  <a:schemeClr val="accent3">
                    <a:lumMod val="75000"/>
                  </a:schemeClr>
                </a:solidFill>
                <a:latin typeface="黑体" pitchFamily="49" charset="-122"/>
                <a:ea typeface="黑体" pitchFamily="49" charset="-122"/>
              </a:rPr>
              <a:t>和</a:t>
            </a:r>
            <a:r>
              <a:rPr kumimoji="1" lang="en-US" altLang="zh-CN" sz="8000" b="0" dirty="0" smtClean="0">
                <a:solidFill>
                  <a:schemeClr val="accent3">
                    <a:lumMod val="75000"/>
                  </a:schemeClr>
                </a:solidFill>
                <a:latin typeface="黑体" pitchFamily="49" charset="-122"/>
                <a:ea typeface="黑体" pitchFamily="49" charset="-122"/>
              </a:rPr>
              <a:t>S</a:t>
            </a:r>
            <a:r>
              <a:rPr kumimoji="1" lang="en-US" altLang="zh-CN" sz="8000" b="0" baseline="-25000" dirty="0" smtClean="0">
                <a:solidFill>
                  <a:schemeClr val="accent3">
                    <a:lumMod val="75000"/>
                  </a:schemeClr>
                </a:solidFill>
                <a:latin typeface="黑体" pitchFamily="49" charset="-122"/>
                <a:ea typeface="黑体" pitchFamily="49" charset="-122"/>
              </a:rPr>
              <a:t>3</a:t>
            </a:r>
            <a:r>
              <a:rPr kumimoji="1" lang="zh-CN" altLang="en-US" sz="8000" b="0" dirty="0" smtClean="0">
                <a:solidFill>
                  <a:schemeClr val="accent3">
                    <a:lumMod val="75000"/>
                  </a:schemeClr>
                </a:solidFill>
                <a:latin typeface="黑体" pitchFamily="49" charset="-122"/>
                <a:ea typeface="黑体" pitchFamily="49" charset="-122"/>
              </a:rPr>
              <a:t>，直到队列为空为止。</a:t>
            </a:r>
            <a:endParaRPr kumimoji="1" lang="en-US" altLang="zh-CN" sz="8000" b="0" dirty="0" smtClean="0">
              <a:solidFill>
                <a:schemeClr val="accent3">
                  <a:lumMod val="75000"/>
                </a:schemeClr>
              </a:solidFill>
              <a:latin typeface="黑体" pitchFamily="49" charset="-122"/>
              <a:ea typeface="黑体" pitchFamily="49" charset="-122"/>
            </a:endParaRPr>
          </a:p>
        </p:txBody>
      </p:sp>
    </p:spTree>
    <p:extLst>
      <p:ext uri="{BB962C8B-B14F-4D97-AF65-F5344CB8AC3E}">
        <p14:creationId xmlns:p14="http://schemas.microsoft.com/office/powerpoint/2010/main" xmlns="" val="299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42918"/>
            <a:ext cx="8064896" cy="5810418"/>
          </a:xfrm>
        </p:spPr>
        <p:txBody>
          <a:bodyPr>
            <a:noAutofit/>
          </a:bodyPr>
          <a:lstStyle/>
          <a:p>
            <a:pPr>
              <a:spcBef>
                <a:spcPts val="0"/>
              </a:spcBef>
            </a:pPr>
            <a:r>
              <a:rPr lang="zh-CN" altLang="zh-CN" sz="2000" dirty="0"/>
              <a:t>算法</a:t>
            </a:r>
            <a:r>
              <a:rPr lang="en-US" altLang="zh-CN" sz="2000" dirty="0"/>
              <a:t>5.11</a:t>
            </a:r>
            <a:r>
              <a:rPr lang="zh-CN" altLang="zh-CN" sz="2000" dirty="0"/>
              <a:t>：</a:t>
            </a:r>
            <a:r>
              <a:rPr lang="zh-CN" altLang="zh-CN" sz="2000" dirty="0">
                <a:solidFill>
                  <a:srgbClr val="FF0000"/>
                </a:solidFill>
              </a:rPr>
              <a:t>逐层遍历二叉树</a:t>
            </a:r>
          </a:p>
          <a:p>
            <a:pPr>
              <a:spcBef>
                <a:spcPts val="0"/>
              </a:spcBef>
            </a:pPr>
            <a:r>
              <a:rPr lang="en-US" altLang="zh-CN" sz="2000" b="0" dirty="0"/>
              <a:t>template&lt;class T&gt;</a:t>
            </a:r>
            <a:endParaRPr lang="zh-CN" altLang="zh-CN" sz="2000" b="0" dirty="0"/>
          </a:p>
          <a:p>
            <a:pPr>
              <a:spcBef>
                <a:spcPts val="0"/>
              </a:spcBef>
            </a:pPr>
            <a:r>
              <a:rPr lang="en-US" altLang="zh-CN" sz="2000" b="0" dirty="0"/>
              <a:t>void </a:t>
            </a:r>
            <a:r>
              <a:rPr lang="en-US" altLang="zh-CN" sz="2000" b="0" dirty="0" err="1"/>
              <a:t>BinaryTree</a:t>
            </a:r>
            <a:r>
              <a:rPr lang="en-US" altLang="zh-CN" sz="2000" b="0" dirty="0"/>
              <a:t>&lt;T&gt;::</a:t>
            </a:r>
            <a:r>
              <a:rPr lang="en-US" altLang="zh-CN" sz="2000" b="0" dirty="0" err="1" smtClean="0"/>
              <a:t>LevelOrder</a:t>
            </a:r>
            <a:r>
              <a:rPr lang="en-US" altLang="zh-CN" sz="2000" b="0" dirty="0" smtClean="0"/>
              <a:t>(</a:t>
            </a:r>
            <a:r>
              <a:rPr lang="en-US" altLang="zh-CN" sz="2000" b="0" dirty="0" err="1" smtClean="0"/>
              <a:t>BinaryTreeNode</a:t>
            </a:r>
            <a:r>
              <a:rPr lang="en-US" altLang="zh-CN" sz="2000" b="0" dirty="0" smtClean="0"/>
              <a:t>&lt;T</a:t>
            </a:r>
            <a:r>
              <a:rPr lang="en-US" altLang="zh-CN" sz="2000" b="0" dirty="0"/>
              <a:t>&gt; *</a:t>
            </a:r>
            <a:r>
              <a:rPr lang="en-US" altLang="zh-CN" sz="2000" b="0" dirty="0" smtClean="0"/>
              <a:t>root){</a:t>
            </a:r>
            <a:endParaRPr lang="zh-CN" altLang="zh-CN" sz="2000" b="0" dirty="0"/>
          </a:p>
          <a:p>
            <a:pPr>
              <a:spcBef>
                <a:spcPts val="0"/>
              </a:spcBef>
            </a:pPr>
            <a:r>
              <a:rPr lang="en-US" altLang="zh-CN" sz="2000" b="0" dirty="0"/>
              <a:t>    </a:t>
            </a:r>
            <a:r>
              <a:rPr lang="en-US" altLang="zh-CN" sz="2000" b="0" dirty="0" smtClean="0"/>
              <a:t>	queue&lt;</a:t>
            </a:r>
            <a:r>
              <a:rPr lang="en-US" altLang="zh-CN" sz="2000" b="0" dirty="0" err="1" smtClean="0"/>
              <a:t>BinaryTreeNode</a:t>
            </a:r>
            <a:r>
              <a:rPr lang="en-US" altLang="zh-CN" sz="2000" b="0" dirty="0" smtClean="0"/>
              <a:t>&lt;T</a:t>
            </a:r>
            <a:r>
              <a:rPr lang="en-US" altLang="zh-CN" sz="2000" b="0" dirty="0"/>
              <a:t>&gt;* &gt; </a:t>
            </a:r>
            <a:r>
              <a:rPr lang="en-US" altLang="zh-CN" sz="2000" b="0" dirty="0" err="1"/>
              <a:t>tQueue</a:t>
            </a:r>
            <a:r>
              <a:rPr lang="en-US" altLang="zh-CN" sz="2000" b="0" dirty="0"/>
              <a:t>;</a:t>
            </a:r>
            <a:endParaRPr lang="zh-CN" altLang="zh-CN" sz="2000" b="0" dirty="0"/>
          </a:p>
          <a:p>
            <a:pPr>
              <a:spcBef>
                <a:spcPts val="0"/>
              </a:spcBef>
            </a:pPr>
            <a:r>
              <a:rPr lang="en-US" altLang="zh-CN" sz="2000" b="0" dirty="0"/>
              <a:t>    </a:t>
            </a:r>
            <a:r>
              <a:rPr lang="en-US" altLang="zh-CN" sz="2000" b="0" dirty="0" smtClean="0"/>
              <a:t>	</a:t>
            </a:r>
            <a:r>
              <a:rPr lang="en-US" altLang="zh-CN" sz="2000" b="0" dirty="0" err="1" smtClean="0"/>
              <a:t>BinaryTreeNode</a:t>
            </a:r>
            <a:r>
              <a:rPr lang="en-US" altLang="zh-CN" sz="2000" b="0" dirty="0" smtClean="0"/>
              <a:t>&lt;T</a:t>
            </a:r>
            <a:r>
              <a:rPr lang="en-US" altLang="zh-CN" sz="2000" b="0" dirty="0"/>
              <a:t>&gt; *pointer = root;</a:t>
            </a:r>
            <a:endParaRPr lang="zh-CN" altLang="zh-CN" sz="2000" b="0" dirty="0"/>
          </a:p>
          <a:p>
            <a:pPr>
              <a:spcBef>
                <a:spcPts val="0"/>
              </a:spcBef>
            </a:pPr>
            <a:r>
              <a:rPr lang="en-US" altLang="zh-CN" sz="2000" b="0" dirty="0"/>
              <a:t>    </a:t>
            </a:r>
            <a:r>
              <a:rPr lang="en-US" altLang="zh-CN" sz="2000" b="0" dirty="0" smtClean="0"/>
              <a:t>	if (pointer) </a:t>
            </a:r>
            <a:r>
              <a:rPr lang="en-US" altLang="zh-CN" sz="2000" b="0" dirty="0" err="1" smtClean="0"/>
              <a:t>tQueue.enqueue</a:t>
            </a:r>
            <a:r>
              <a:rPr lang="en-US" altLang="zh-CN" sz="2000" b="0" dirty="0" smtClean="0"/>
              <a:t>(pointer);       //</a:t>
            </a:r>
            <a:r>
              <a:rPr lang="zh-CN" altLang="zh-CN" sz="2000" b="0" dirty="0"/>
              <a:t>根结点入队列</a:t>
            </a:r>
          </a:p>
          <a:p>
            <a:pPr>
              <a:spcBef>
                <a:spcPts val="0"/>
              </a:spcBef>
            </a:pPr>
            <a:r>
              <a:rPr lang="en-US" altLang="zh-CN" sz="2000" b="0" dirty="0"/>
              <a:t>    </a:t>
            </a:r>
            <a:r>
              <a:rPr lang="en-US" altLang="zh-CN" sz="2000" b="0" dirty="0" smtClean="0"/>
              <a:t>	while (!</a:t>
            </a:r>
            <a:r>
              <a:rPr lang="en-US" altLang="zh-CN" sz="2000" b="0" dirty="0" err="1" smtClean="0"/>
              <a:t>tQueue.empty</a:t>
            </a:r>
            <a:r>
              <a:rPr lang="en-US" altLang="zh-CN" sz="2000" b="0" dirty="0" smtClean="0"/>
              <a:t>()){</a:t>
            </a:r>
            <a:endParaRPr lang="zh-CN" altLang="zh-CN" sz="2000" b="0" dirty="0"/>
          </a:p>
          <a:p>
            <a:pPr>
              <a:spcBef>
                <a:spcPts val="0"/>
              </a:spcBef>
            </a:pPr>
            <a:r>
              <a:rPr lang="en-US" altLang="zh-CN" sz="2000" b="0" dirty="0"/>
              <a:t>        </a:t>
            </a:r>
            <a:r>
              <a:rPr lang="en-US" altLang="zh-CN" sz="2000" b="0" dirty="0" smtClean="0"/>
              <a:t>	pointer </a:t>
            </a:r>
            <a:r>
              <a:rPr lang="en-US" altLang="zh-CN" sz="2000" b="0" dirty="0"/>
              <a:t>= </a:t>
            </a:r>
            <a:r>
              <a:rPr lang="en-US" altLang="zh-CN" sz="2000" b="0" dirty="0" err="1" smtClean="0"/>
              <a:t>tQueue.dequeue</a:t>
            </a:r>
            <a:r>
              <a:rPr lang="en-US" altLang="zh-CN" sz="2000" b="0" dirty="0" smtClean="0"/>
              <a:t>();          </a:t>
            </a:r>
            <a:r>
              <a:rPr lang="en-US" altLang="zh-CN" sz="2000" b="0" dirty="0"/>
              <a:t>	</a:t>
            </a:r>
            <a:r>
              <a:rPr lang="en-US" altLang="zh-CN" sz="2000" b="0" dirty="0" smtClean="0"/>
              <a:t>//</a:t>
            </a:r>
            <a:r>
              <a:rPr lang="zh-CN" altLang="en-US" sz="2000" b="0" dirty="0" smtClean="0"/>
              <a:t>出队列，</a:t>
            </a:r>
            <a:r>
              <a:rPr lang="zh-CN" altLang="zh-CN" sz="2000" b="0" dirty="0" smtClean="0"/>
              <a:t>获得</a:t>
            </a:r>
            <a:r>
              <a:rPr lang="zh-CN" altLang="zh-CN" sz="2000" b="0" dirty="0"/>
              <a:t>队列首结点</a:t>
            </a:r>
          </a:p>
          <a:p>
            <a:pPr>
              <a:spcBef>
                <a:spcPts val="0"/>
              </a:spcBef>
            </a:pPr>
            <a:r>
              <a:rPr lang="en-US" altLang="zh-CN" sz="2000" b="0" dirty="0" smtClean="0"/>
              <a:t>		visit(pointer-</a:t>
            </a:r>
            <a:r>
              <a:rPr lang="en-US" altLang="zh-CN" sz="2000" b="0" dirty="0"/>
              <a:t>&gt;</a:t>
            </a:r>
            <a:r>
              <a:rPr lang="en-US" altLang="zh-CN" sz="2000" b="0" dirty="0" smtClean="0"/>
              <a:t>value());             </a:t>
            </a:r>
            <a:r>
              <a:rPr lang="en-US" altLang="zh-CN" sz="2000" b="0" dirty="0"/>
              <a:t>	//</a:t>
            </a:r>
            <a:r>
              <a:rPr lang="zh-CN" altLang="zh-CN" sz="2000" b="0" dirty="0"/>
              <a:t>访问当前结点</a:t>
            </a:r>
          </a:p>
          <a:p>
            <a:pPr>
              <a:spcBef>
                <a:spcPts val="0"/>
              </a:spcBef>
            </a:pPr>
            <a:r>
              <a:rPr lang="en-US" altLang="zh-CN" sz="2000" b="0" dirty="0"/>
              <a:t>        </a:t>
            </a:r>
            <a:r>
              <a:rPr lang="en-US" altLang="zh-CN" sz="2000" b="0" dirty="0" smtClean="0"/>
              <a:t>	if (pointer-</a:t>
            </a:r>
            <a:r>
              <a:rPr lang="en-US" altLang="zh-CN" sz="2000" b="0" dirty="0"/>
              <a:t>&gt;</a:t>
            </a:r>
            <a:r>
              <a:rPr lang="en-US" altLang="zh-CN" sz="2000" b="0" dirty="0" err="1" smtClean="0"/>
              <a:t>leftchild</a:t>
            </a:r>
            <a:r>
              <a:rPr lang="en-US" altLang="zh-CN" sz="2000" b="0" dirty="0" smtClean="0"/>
              <a:t>() </a:t>
            </a:r>
            <a:r>
              <a:rPr lang="en-US" altLang="zh-CN" sz="2000" b="0" dirty="0"/>
              <a:t>!= </a:t>
            </a:r>
            <a:r>
              <a:rPr lang="en-US" altLang="zh-CN" sz="2000" b="0" dirty="0" smtClean="0"/>
              <a:t>NULL) </a:t>
            </a:r>
            <a:endParaRPr lang="zh-CN" altLang="zh-CN" sz="2000" b="0" dirty="0"/>
          </a:p>
          <a:p>
            <a:pPr>
              <a:spcBef>
                <a:spcPts val="0"/>
              </a:spcBef>
            </a:pPr>
            <a:r>
              <a:rPr lang="en-US" altLang="zh-CN" sz="2000" b="0" dirty="0" smtClean="0"/>
              <a:t>	               </a:t>
            </a:r>
            <a:r>
              <a:rPr lang="en-US" altLang="zh-CN" sz="2000" b="0" dirty="0" err="1" smtClean="0"/>
              <a:t>tQueue.enqueue</a:t>
            </a:r>
            <a:r>
              <a:rPr lang="en-US" altLang="zh-CN" sz="2000" b="0" dirty="0" smtClean="0"/>
              <a:t>(pointer-</a:t>
            </a:r>
            <a:r>
              <a:rPr lang="en-US" altLang="zh-CN" sz="2000" b="0" dirty="0"/>
              <a:t>&gt;</a:t>
            </a:r>
            <a:r>
              <a:rPr lang="en-US" altLang="zh-CN" sz="2000" b="0" dirty="0" err="1" smtClean="0"/>
              <a:t>leftchild</a:t>
            </a:r>
            <a:r>
              <a:rPr lang="en-US" altLang="zh-CN" sz="2000" b="0" dirty="0" smtClean="0"/>
              <a:t>());     //</a:t>
            </a:r>
            <a:r>
              <a:rPr lang="zh-CN" altLang="zh-CN" sz="2000" b="0" dirty="0"/>
              <a:t>左子树入队列</a:t>
            </a:r>
          </a:p>
          <a:p>
            <a:pPr>
              <a:spcBef>
                <a:spcPts val="0"/>
              </a:spcBef>
            </a:pPr>
            <a:r>
              <a:rPr lang="en-US" altLang="zh-CN" sz="2000" b="0" dirty="0"/>
              <a:t>        </a:t>
            </a:r>
            <a:r>
              <a:rPr lang="en-US" altLang="zh-CN" sz="2000" b="0" dirty="0" smtClean="0"/>
              <a:t>	if (pointer-</a:t>
            </a:r>
            <a:r>
              <a:rPr lang="en-US" altLang="zh-CN" sz="2000" b="0" dirty="0"/>
              <a:t>&gt;</a:t>
            </a:r>
            <a:r>
              <a:rPr lang="en-US" altLang="zh-CN" sz="2000" b="0" dirty="0" err="1" smtClean="0"/>
              <a:t>rightchild</a:t>
            </a:r>
            <a:r>
              <a:rPr lang="en-US" altLang="zh-CN" sz="2000" b="0" dirty="0" smtClean="0"/>
              <a:t>() </a:t>
            </a:r>
            <a:r>
              <a:rPr lang="en-US" altLang="zh-CN" sz="2000" b="0" dirty="0"/>
              <a:t>!= </a:t>
            </a:r>
            <a:r>
              <a:rPr lang="en-US" altLang="zh-CN" sz="2000" b="0" dirty="0" smtClean="0"/>
              <a:t>NULL)</a:t>
            </a:r>
            <a:endParaRPr lang="zh-CN" altLang="zh-CN" sz="2000" b="0" dirty="0"/>
          </a:p>
          <a:p>
            <a:pPr>
              <a:spcBef>
                <a:spcPts val="0"/>
              </a:spcBef>
            </a:pPr>
            <a:r>
              <a:rPr lang="en-US" altLang="zh-CN" sz="2000" b="0" dirty="0"/>
              <a:t>     </a:t>
            </a:r>
            <a:r>
              <a:rPr lang="en-US" altLang="zh-CN" sz="2000" b="0" dirty="0" smtClean="0"/>
              <a:t>	       	      </a:t>
            </a:r>
            <a:r>
              <a:rPr lang="en-US" altLang="zh-CN" sz="2000" b="0" dirty="0" err="1" smtClean="0"/>
              <a:t>tQueue.enqueue</a:t>
            </a:r>
            <a:r>
              <a:rPr lang="en-US" altLang="zh-CN" sz="2000" b="0" dirty="0" smtClean="0"/>
              <a:t>(pointer-</a:t>
            </a:r>
            <a:r>
              <a:rPr lang="en-US" altLang="zh-CN" sz="2000" b="0" dirty="0"/>
              <a:t>&gt;</a:t>
            </a:r>
            <a:r>
              <a:rPr lang="en-US" altLang="zh-CN" sz="2000" b="0" dirty="0" err="1" smtClean="0"/>
              <a:t>rightchild</a:t>
            </a:r>
            <a:r>
              <a:rPr lang="en-US" altLang="zh-CN" sz="2000" b="0" dirty="0" smtClean="0"/>
              <a:t>());  //</a:t>
            </a:r>
            <a:r>
              <a:rPr lang="zh-CN" altLang="zh-CN" sz="2000" b="0" dirty="0"/>
              <a:t>右子树入队列</a:t>
            </a:r>
          </a:p>
          <a:p>
            <a:pPr>
              <a:spcBef>
                <a:spcPts val="0"/>
              </a:spcBef>
            </a:pPr>
            <a:r>
              <a:rPr lang="en-US" altLang="zh-CN" sz="2000" b="0" dirty="0"/>
              <a:t>    </a:t>
            </a:r>
            <a:r>
              <a:rPr lang="en-US" altLang="zh-CN" sz="2000" b="0" dirty="0" smtClean="0"/>
              <a:t>	}</a:t>
            </a:r>
            <a:endParaRPr lang="zh-CN" altLang="zh-CN" sz="2000" b="0" dirty="0"/>
          </a:p>
          <a:p>
            <a:pPr>
              <a:spcBef>
                <a:spcPts val="0"/>
              </a:spcBef>
            </a:pPr>
            <a:r>
              <a:rPr lang="en-US" altLang="zh-CN" sz="2000" b="0" dirty="0" smtClean="0"/>
              <a:t>}</a:t>
            </a:r>
            <a:endParaRPr lang="zh-CN" altLang="zh-CN" sz="2000" b="0" dirty="0"/>
          </a:p>
        </p:txBody>
      </p:sp>
    </p:spTree>
    <p:extLst>
      <p:ext uri="{BB962C8B-B14F-4D97-AF65-F5344CB8AC3E}">
        <p14:creationId xmlns:p14="http://schemas.microsoft.com/office/powerpoint/2010/main" xmlns="" val="351602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r>
              <a:rPr lang="zh-CN" altLang="en-US" dirty="0" smtClean="0">
                <a:solidFill>
                  <a:srgbClr val="FF0000"/>
                </a:solidFill>
              </a:rPr>
              <a:t>二叉树遍历算法的复杂度分析</a:t>
            </a:r>
            <a:r>
              <a:rPr lang="zh-CN" altLang="en-US" b="0" dirty="0" smtClean="0"/>
              <a:t>：</a:t>
            </a:r>
            <a:endParaRPr lang="en-US" altLang="zh-CN" b="0" dirty="0" smtClean="0"/>
          </a:p>
          <a:p>
            <a:pPr>
              <a:buFont typeface="Arial" pitchFamily="34" charset="0"/>
              <a:buChar char="•"/>
            </a:pPr>
            <a:r>
              <a:rPr lang="zh-CN" altLang="en-US" b="0" dirty="0" smtClean="0"/>
              <a:t>对于有</a:t>
            </a:r>
            <a:r>
              <a:rPr lang="en-US" b="0" dirty="0" smtClean="0"/>
              <a:t>n</a:t>
            </a:r>
            <a:r>
              <a:rPr lang="zh-CN" altLang="en-US" b="0" dirty="0" smtClean="0"/>
              <a:t>个结点的二叉树，这四种遍历算法的时间复杂度都为</a:t>
            </a:r>
            <a:r>
              <a:rPr lang="en-US" altLang="zh-CN" b="0" dirty="0" smtClean="0"/>
              <a:t>O(n)</a:t>
            </a:r>
            <a:r>
              <a:rPr lang="zh-CN" altLang="en-US" b="0" dirty="0" smtClean="0"/>
              <a:t>。</a:t>
            </a:r>
            <a:endParaRPr lang="en-US" altLang="zh-CN" b="0" dirty="0" smtClean="0"/>
          </a:p>
          <a:p>
            <a:pPr>
              <a:buFont typeface="Arial" pitchFamily="34" charset="0"/>
              <a:buChar char="•"/>
            </a:pPr>
            <a:r>
              <a:rPr lang="zh-CN" altLang="en-US" b="0" dirty="0" smtClean="0"/>
              <a:t>所需要的辅助空间为遍历过程中栈的最大容量，即树的高度，</a:t>
            </a:r>
            <a:r>
              <a:rPr lang="en-US" altLang="zh-CN" b="0" dirty="0" smtClean="0"/>
              <a:t>k=log</a:t>
            </a:r>
            <a:r>
              <a:rPr lang="en-US" altLang="zh-CN" b="0" baseline="-25000" dirty="0" smtClean="0"/>
              <a:t>2</a:t>
            </a:r>
            <a:r>
              <a:rPr lang="en-US" altLang="zh-CN" b="0" baseline="30000" dirty="0" smtClean="0"/>
              <a:t>n</a:t>
            </a:r>
            <a:r>
              <a:rPr lang="en-US" altLang="zh-CN" b="0" dirty="0" smtClean="0"/>
              <a:t>+1</a:t>
            </a:r>
            <a:r>
              <a:rPr lang="zh-CN" altLang="en-US" b="0" dirty="0" smtClean="0"/>
              <a:t>，</a:t>
            </a:r>
            <a:r>
              <a:rPr lang="en-US" altLang="zh-CN" b="0" dirty="0" smtClean="0"/>
              <a:t>O(</a:t>
            </a:r>
            <a:r>
              <a:rPr lang="en-US" altLang="zh-CN" b="0" dirty="0" err="1" smtClean="0"/>
              <a:t>log</a:t>
            </a:r>
            <a:r>
              <a:rPr lang="en-US" altLang="zh-CN" b="0" baseline="30000" dirty="0" err="1" smtClean="0"/>
              <a:t>n</a:t>
            </a:r>
            <a:r>
              <a:rPr lang="en-US" altLang="zh-CN" b="0" dirty="0" smtClean="0"/>
              <a:t>)</a:t>
            </a:r>
            <a:r>
              <a:rPr lang="zh-CN" altLang="en-US" b="0" dirty="0" smtClean="0"/>
              <a:t>。</a:t>
            </a:r>
            <a:endParaRPr lang="en-US" altLang="zh-CN" b="0" dirty="0" smtClean="0"/>
          </a:p>
          <a:p>
            <a:pPr>
              <a:buFont typeface="Arial" pitchFamily="34" charset="0"/>
              <a:buChar char="•"/>
            </a:pPr>
            <a:r>
              <a:rPr lang="zh-CN" altLang="en-US" b="0" dirty="0" smtClean="0"/>
              <a:t>最坏情况下具有</a:t>
            </a:r>
            <a:r>
              <a:rPr lang="en-US" b="0" dirty="0" smtClean="0"/>
              <a:t>n</a:t>
            </a:r>
            <a:r>
              <a:rPr lang="zh-CN" altLang="en-US" b="0" dirty="0" smtClean="0"/>
              <a:t>个结点的二叉树高度为</a:t>
            </a:r>
            <a:r>
              <a:rPr lang="en-US" b="0" dirty="0" smtClean="0"/>
              <a:t>n</a:t>
            </a:r>
            <a:r>
              <a:rPr lang="zh-CN" altLang="en-US" b="0" dirty="0" smtClean="0"/>
              <a:t>，则所需要的空间复杂度为</a:t>
            </a:r>
            <a:r>
              <a:rPr lang="en-US" altLang="zh-CN" b="0" dirty="0" smtClean="0"/>
              <a:t>O(n) </a:t>
            </a:r>
            <a:r>
              <a:rPr lang="zh-CN" altLang="en-US" b="0" dirty="0" smtClean="0"/>
              <a:t>。</a:t>
            </a:r>
            <a:endParaRPr lang="zh-CN" altLang="en-US" b="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896544"/>
          </a:xfrm>
        </p:spPr>
        <p:txBody>
          <a:bodyPr>
            <a:normAutofit fontScale="25000" lnSpcReduction="20000"/>
          </a:bodyPr>
          <a:lstStyle/>
          <a:p>
            <a:r>
              <a:rPr lang="en-US" altLang="zh-CN" sz="11200" b="0" dirty="0">
                <a:solidFill>
                  <a:srgbClr val="FF3399"/>
                </a:solidFill>
                <a:latin typeface="+mn-ea"/>
                <a:ea typeface="+mn-ea"/>
              </a:rPr>
              <a:t>	</a:t>
            </a:r>
            <a:r>
              <a:rPr lang="zh-CN" altLang="en-US" sz="11200" b="0" dirty="0" smtClean="0">
                <a:solidFill>
                  <a:srgbClr val="FF3399"/>
                </a:solidFill>
                <a:latin typeface="+mn-ea"/>
                <a:ea typeface="+mn-ea"/>
              </a:rPr>
              <a:t>二叉树的三叉链表存储遍历的思想为：</a:t>
            </a:r>
            <a:endParaRPr kumimoji="1" lang="zh-CN" altLang="en-US" sz="11200" b="0" dirty="0" smtClean="0">
              <a:solidFill>
                <a:srgbClr val="FF3399"/>
              </a:solidFill>
              <a:latin typeface="+mn-ea"/>
              <a:ea typeface="+mn-ea"/>
            </a:endParaRPr>
          </a:p>
          <a:p>
            <a:r>
              <a:rPr kumimoji="1" lang="zh-CN" altLang="en-US" sz="8000" dirty="0" smtClean="0">
                <a:latin typeface="楷体_GB2312" pitchFamily="49" charset="-122"/>
                <a:ea typeface="楷体_GB2312" pitchFamily="49" charset="-122"/>
              </a:rPr>
              <a:t>       </a:t>
            </a:r>
            <a:r>
              <a:rPr kumimoji="1" lang="zh-CN" altLang="en-US" sz="8000" b="0" dirty="0" smtClean="0">
                <a:solidFill>
                  <a:schemeClr val="accent6"/>
                </a:solidFill>
                <a:latin typeface="黑体" pitchFamily="49" charset="-122"/>
                <a:ea typeface="黑体" pitchFamily="49" charset="-122"/>
              </a:rPr>
              <a:t>可以根据二叉树三叉链表存储的定义可知，对每一结点设置一个状态，初始状态为</a:t>
            </a:r>
            <a:r>
              <a:rPr kumimoji="1" lang="en-US" altLang="zh-CN" sz="8000" b="0" dirty="0" smtClean="0">
                <a:solidFill>
                  <a:schemeClr val="accent6"/>
                </a:solidFill>
                <a:latin typeface="黑体" pitchFamily="49" charset="-122"/>
                <a:ea typeface="黑体" pitchFamily="49" charset="-122"/>
              </a:rPr>
              <a:t>0</a:t>
            </a:r>
            <a:r>
              <a:rPr kumimoji="1" lang="zh-CN" altLang="en-US" sz="8000" b="0" dirty="0" smtClean="0">
                <a:solidFill>
                  <a:schemeClr val="accent6"/>
                </a:solidFill>
                <a:latin typeface="黑体" pitchFamily="49" charset="-122"/>
                <a:ea typeface="黑体" pitchFamily="49" charset="-122"/>
              </a:rPr>
              <a:t>。以前序为例：</a:t>
            </a:r>
          </a:p>
          <a:p>
            <a:endParaRPr kumimoji="1" lang="zh-CN" altLang="en-US" sz="8000" dirty="0" smtClean="0">
              <a:latin typeface="楷体_GB2312" pitchFamily="49" charset="-122"/>
              <a:ea typeface="楷体_GB2312" pitchFamily="49" charset="-122"/>
            </a:endParaRPr>
          </a:p>
          <a:p>
            <a:r>
              <a:rPr kumimoji="1" lang="en-US" altLang="zh-CN" sz="8000" b="0" dirty="0" smtClean="0">
                <a:solidFill>
                  <a:srgbClr val="00B0F0"/>
                </a:solidFill>
                <a:latin typeface="黑体" pitchFamily="49" charset="-122"/>
                <a:ea typeface="黑体" pitchFamily="49" charset="-122"/>
              </a:rPr>
              <a:t>S</a:t>
            </a:r>
            <a:r>
              <a:rPr kumimoji="1" lang="en-US" altLang="zh-CN" sz="8000" b="0" baseline="-25000" dirty="0" smtClean="0">
                <a:solidFill>
                  <a:srgbClr val="00B0F0"/>
                </a:solidFill>
                <a:latin typeface="黑体" pitchFamily="49" charset="-122"/>
                <a:ea typeface="黑体" pitchFamily="49" charset="-122"/>
              </a:rPr>
              <a:t>1</a:t>
            </a:r>
            <a:r>
              <a:rPr kumimoji="1" lang="zh-CN" altLang="en-US" sz="8000" b="0" dirty="0" smtClean="0">
                <a:solidFill>
                  <a:srgbClr val="00B0F0"/>
                </a:solidFill>
                <a:latin typeface="黑体" pitchFamily="49" charset="-122"/>
                <a:ea typeface="黑体" pitchFamily="49" charset="-122"/>
              </a:rPr>
              <a:t>：将二叉树的树根赋给指针</a:t>
            </a:r>
            <a:r>
              <a:rPr kumimoji="1" lang="en-US" altLang="zh-CN" sz="8000" b="0" dirty="0" smtClean="0">
                <a:solidFill>
                  <a:srgbClr val="00B0F0"/>
                </a:solidFill>
                <a:latin typeface="黑体" pitchFamily="49" charset="-122"/>
                <a:ea typeface="黑体" pitchFamily="49" charset="-122"/>
              </a:rPr>
              <a:t>p;</a:t>
            </a:r>
          </a:p>
          <a:p>
            <a:r>
              <a:rPr kumimoji="1" lang="en-US" altLang="zh-CN" sz="8000" b="0" dirty="0" smtClean="0">
                <a:solidFill>
                  <a:srgbClr val="00B0F0"/>
                </a:solidFill>
                <a:latin typeface="黑体" pitchFamily="49" charset="-122"/>
                <a:ea typeface="黑体" pitchFamily="49" charset="-122"/>
              </a:rPr>
              <a:t>S</a:t>
            </a:r>
            <a:r>
              <a:rPr kumimoji="1" lang="en-US" altLang="zh-CN" sz="8000" b="0" baseline="-25000" dirty="0" smtClean="0">
                <a:solidFill>
                  <a:srgbClr val="00B0F0"/>
                </a:solidFill>
                <a:latin typeface="黑体" pitchFamily="49" charset="-122"/>
                <a:ea typeface="黑体" pitchFamily="49" charset="-122"/>
              </a:rPr>
              <a:t>2</a:t>
            </a:r>
            <a:r>
              <a:rPr kumimoji="1" lang="zh-CN" altLang="en-US" sz="8000" b="0" dirty="0" smtClean="0">
                <a:solidFill>
                  <a:srgbClr val="00B0F0"/>
                </a:solidFill>
                <a:latin typeface="黑体" pitchFamily="49" charset="-122"/>
                <a:ea typeface="黑体" pitchFamily="49" charset="-122"/>
              </a:rPr>
              <a:t>：如果</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的标识为</a:t>
            </a:r>
            <a:r>
              <a:rPr kumimoji="1" lang="en-US" altLang="zh-CN" sz="8000" b="0" dirty="0" smtClean="0">
                <a:solidFill>
                  <a:srgbClr val="00B0F0"/>
                </a:solidFill>
                <a:latin typeface="黑体" pitchFamily="49" charset="-122"/>
                <a:ea typeface="黑体" pitchFamily="49" charset="-122"/>
              </a:rPr>
              <a:t>0</a:t>
            </a:r>
            <a:r>
              <a:rPr kumimoji="1" lang="zh-CN" altLang="en-US" sz="8000" b="0" dirty="0" smtClean="0">
                <a:solidFill>
                  <a:srgbClr val="00B0F0"/>
                </a:solidFill>
                <a:latin typeface="黑体" pitchFamily="49" charset="-122"/>
                <a:ea typeface="黑体" pitchFamily="49" charset="-122"/>
              </a:rPr>
              <a:t>，则访问结点</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；将</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的标识置</a:t>
            </a:r>
            <a:r>
              <a:rPr kumimoji="1" lang="en-US" altLang="zh-CN" sz="8000" b="0" dirty="0" smtClean="0">
                <a:solidFill>
                  <a:srgbClr val="00B0F0"/>
                </a:solidFill>
                <a:latin typeface="黑体" pitchFamily="49" charset="-122"/>
                <a:ea typeface="黑体" pitchFamily="49" charset="-122"/>
              </a:rPr>
              <a:t>1</a:t>
            </a:r>
            <a:r>
              <a:rPr kumimoji="1" lang="zh-CN" altLang="en-US" sz="8000" b="0" dirty="0" smtClean="0">
                <a:solidFill>
                  <a:srgbClr val="00B0F0"/>
                </a:solidFill>
                <a:latin typeface="黑体" pitchFamily="49" charset="-122"/>
                <a:ea typeface="黑体" pitchFamily="49" charset="-122"/>
              </a:rPr>
              <a:t>；如果</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的左子树不空，则</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指向</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的左子树；</a:t>
            </a:r>
          </a:p>
          <a:p>
            <a:r>
              <a:rPr kumimoji="1" lang="en-US" altLang="zh-CN" sz="8000" b="0" dirty="0" smtClean="0">
                <a:solidFill>
                  <a:srgbClr val="00B0F0"/>
                </a:solidFill>
                <a:latin typeface="黑体" pitchFamily="49" charset="-122"/>
                <a:ea typeface="黑体" pitchFamily="49" charset="-122"/>
              </a:rPr>
              <a:t>S</a:t>
            </a:r>
            <a:r>
              <a:rPr kumimoji="1" lang="en-US" altLang="zh-CN" sz="8000" b="0" baseline="-25000" dirty="0" smtClean="0">
                <a:solidFill>
                  <a:srgbClr val="00B0F0"/>
                </a:solidFill>
                <a:latin typeface="黑体" pitchFamily="49" charset="-122"/>
                <a:ea typeface="黑体" pitchFamily="49" charset="-122"/>
              </a:rPr>
              <a:t>3</a:t>
            </a:r>
            <a:r>
              <a:rPr kumimoji="1" lang="zh-CN" altLang="en-US" sz="8000" b="0" dirty="0" smtClean="0">
                <a:solidFill>
                  <a:srgbClr val="00B0F0"/>
                </a:solidFill>
                <a:latin typeface="黑体" pitchFamily="49" charset="-122"/>
                <a:ea typeface="黑体" pitchFamily="49" charset="-122"/>
              </a:rPr>
              <a:t>：如果</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的标识为</a:t>
            </a:r>
            <a:r>
              <a:rPr kumimoji="1" lang="en-US" altLang="zh-CN" sz="8000" b="0" dirty="0" smtClean="0">
                <a:solidFill>
                  <a:srgbClr val="00B0F0"/>
                </a:solidFill>
                <a:latin typeface="黑体" pitchFamily="49" charset="-122"/>
                <a:ea typeface="黑体" pitchFamily="49" charset="-122"/>
              </a:rPr>
              <a:t>1</a:t>
            </a:r>
            <a:r>
              <a:rPr kumimoji="1" lang="zh-CN" altLang="en-US" sz="8000" b="0" dirty="0" smtClean="0">
                <a:solidFill>
                  <a:srgbClr val="00B0F0"/>
                </a:solidFill>
                <a:latin typeface="黑体" pitchFamily="49" charset="-122"/>
                <a:ea typeface="黑体" pitchFamily="49" charset="-122"/>
              </a:rPr>
              <a:t>，则将</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的标识置</a:t>
            </a:r>
            <a:r>
              <a:rPr kumimoji="1" lang="en-US" altLang="zh-CN" sz="8000" b="0" dirty="0" smtClean="0">
                <a:solidFill>
                  <a:srgbClr val="00B0F0"/>
                </a:solidFill>
                <a:latin typeface="黑体" pitchFamily="49" charset="-122"/>
                <a:ea typeface="黑体" pitchFamily="49" charset="-122"/>
              </a:rPr>
              <a:t>2</a:t>
            </a:r>
            <a:r>
              <a:rPr kumimoji="1" lang="zh-CN" altLang="en-US" sz="8000" b="0" dirty="0" smtClean="0">
                <a:solidFill>
                  <a:srgbClr val="00B0F0"/>
                </a:solidFill>
                <a:latin typeface="黑体" pitchFamily="49" charset="-122"/>
                <a:ea typeface="黑体" pitchFamily="49" charset="-122"/>
              </a:rPr>
              <a:t>；如果</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的右子树不空，则</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指向</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的右子树；</a:t>
            </a:r>
            <a:endParaRPr kumimoji="1" lang="en-US" altLang="zh-CN" sz="8000" b="0" dirty="0" smtClean="0">
              <a:solidFill>
                <a:srgbClr val="00B0F0"/>
              </a:solidFill>
              <a:latin typeface="黑体" pitchFamily="49" charset="-122"/>
              <a:ea typeface="黑体" pitchFamily="49" charset="-122"/>
            </a:endParaRPr>
          </a:p>
          <a:p>
            <a:r>
              <a:rPr kumimoji="1" lang="en-US" altLang="zh-CN" sz="8000" b="0" dirty="0" smtClean="0">
                <a:solidFill>
                  <a:srgbClr val="00B0F0"/>
                </a:solidFill>
                <a:latin typeface="黑体" pitchFamily="49" charset="-122"/>
                <a:ea typeface="黑体" pitchFamily="49" charset="-122"/>
              </a:rPr>
              <a:t>S</a:t>
            </a:r>
            <a:r>
              <a:rPr kumimoji="1" lang="en-US" altLang="zh-CN" sz="8000" b="0" baseline="-25000" dirty="0" smtClean="0">
                <a:solidFill>
                  <a:srgbClr val="00B0F0"/>
                </a:solidFill>
                <a:latin typeface="黑体" pitchFamily="49" charset="-122"/>
                <a:ea typeface="黑体" pitchFamily="49" charset="-122"/>
              </a:rPr>
              <a:t>4</a:t>
            </a:r>
            <a:r>
              <a:rPr kumimoji="1" lang="zh-CN" altLang="en-US" sz="8000" b="0" dirty="0" smtClean="0">
                <a:solidFill>
                  <a:srgbClr val="00B0F0"/>
                </a:solidFill>
                <a:latin typeface="黑体" pitchFamily="49" charset="-122"/>
                <a:ea typeface="黑体" pitchFamily="49" charset="-122"/>
              </a:rPr>
              <a:t>：如果</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的标识为</a:t>
            </a:r>
            <a:r>
              <a:rPr kumimoji="1" lang="en-US" altLang="zh-CN" sz="8000" b="0" dirty="0" smtClean="0">
                <a:solidFill>
                  <a:srgbClr val="00B0F0"/>
                </a:solidFill>
                <a:latin typeface="黑体" pitchFamily="49" charset="-122"/>
                <a:ea typeface="黑体" pitchFamily="49" charset="-122"/>
              </a:rPr>
              <a:t>2</a:t>
            </a:r>
            <a:r>
              <a:rPr kumimoji="1" lang="zh-CN" altLang="en-US" sz="8000" b="0" dirty="0" smtClean="0">
                <a:solidFill>
                  <a:srgbClr val="00B0F0"/>
                </a:solidFill>
                <a:latin typeface="黑体" pitchFamily="49" charset="-122"/>
                <a:ea typeface="黑体" pitchFamily="49" charset="-122"/>
              </a:rPr>
              <a:t>，则将</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的标识置</a:t>
            </a:r>
            <a:r>
              <a:rPr kumimoji="1" lang="en-US" altLang="zh-CN" sz="8000" b="0" dirty="0" smtClean="0">
                <a:solidFill>
                  <a:srgbClr val="00B0F0"/>
                </a:solidFill>
                <a:latin typeface="黑体" pitchFamily="49" charset="-122"/>
                <a:ea typeface="黑体" pitchFamily="49" charset="-122"/>
              </a:rPr>
              <a:t>0</a:t>
            </a:r>
            <a:r>
              <a:rPr kumimoji="1" lang="zh-CN" altLang="en-US" sz="8000" b="0" dirty="0" smtClean="0">
                <a:solidFill>
                  <a:srgbClr val="00B0F0"/>
                </a:solidFill>
                <a:latin typeface="黑体" pitchFamily="49" charset="-122"/>
                <a:ea typeface="黑体" pitchFamily="49" charset="-122"/>
              </a:rPr>
              <a:t>；</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指向</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的双亲；</a:t>
            </a:r>
            <a:endParaRPr kumimoji="1" lang="en-US" altLang="zh-CN" sz="8000" b="0" dirty="0" smtClean="0">
              <a:solidFill>
                <a:srgbClr val="00B0F0"/>
              </a:solidFill>
              <a:latin typeface="黑体" pitchFamily="49" charset="-122"/>
              <a:ea typeface="黑体" pitchFamily="49" charset="-122"/>
            </a:endParaRPr>
          </a:p>
          <a:p>
            <a:r>
              <a:rPr kumimoji="1" lang="en-US" altLang="zh-CN" sz="8000" b="0" dirty="0" smtClean="0">
                <a:solidFill>
                  <a:srgbClr val="00B0F0"/>
                </a:solidFill>
                <a:latin typeface="黑体" pitchFamily="49" charset="-122"/>
                <a:ea typeface="黑体" pitchFamily="49" charset="-122"/>
              </a:rPr>
              <a:t>S</a:t>
            </a:r>
            <a:r>
              <a:rPr kumimoji="1" lang="en-US" altLang="zh-CN" sz="8000" b="0" baseline="-25000" dirty="0" smtClean="0">
                <a:solidFill>
                  <a:srgbClr val="00B0F0"/>
                </a:solidFill>
                <a:latin typeface="黑体" pitchFamily="49" charset="-122"/>
                <a:ea typeface="黑体" pitchFamily="49" charset="-122"/>
              </a:rPr>
              <a:t>5</a:t>
            </a:r>
            <a:r>
              <a:rPr kumimoji="1" lang="zh-CN" altLang="en-US" sz="8000" b="0" dirty="0" smtClean="0">
                <a:solidFill>
                  <a:srgbClr val="00B0F0"/>
                </a:solidFill>
                <a:latin typeface="黑体" pitchFamily="49" charset="-122"/>
                <a:ea typeface="黑体" pitchFamily="49" charset="-122"/>
              </a:rPr>
              <a:t>：重复执行</a:t>
            </a:r>
            <a:r>
              <a:rPr kumimoji="1" lang="en-US" altLang="zh-CN" sz="8000" b="0" dirty="0" smtClean="0">
                <a:solidFill>
                  <a:srgbClr val="00B0F0"/>
                </a:solidFill>
                <a:latin typeface="黑体" pitchFamily="49" charset="-122"/>
                <a:ea typeface="黑体" pitchFamily="49" charset="-122"/>
              </a:rPr>
              <a:t>S</a:t>
            </a:r>
            <a:r>
              <a:rPr kumimoji="1" lang="en-US" altLang="zh-CN" sz="8000" b="0" baseline="-25000" dirty="0" smtClean="0">
                <a:solidFill>
                  <a:srgbClr val="00B0F0"/>
                </a:solidFill>
                <a:latin typeface="黑体" pitchFamily="49" charset="-122"/>
                <a:ea typeface="黑体" pitchFamily="49" charset="-122"/>
              </a:rPr>
              <a:t>2</a:t>
            </a:r>
            <a:r>
              <a:rPr kumimoji="1" lang="zh-CN" altLang="en-US" sz="8000" b="0" dirty="0" smtClean="0">
                <a:solidFill>
                  <a:srgbClr val="00B0F0"/>
                </a:solidFill>
                <a:latin typeface="黑体" pitchFamily="49" charset="-122"/>
                <a:ea typeface="黑体" pitchFamily="49" charset="-122"/>
              </a:rPr>
              <a:t> 、</a:t>
            </a:r>
            <a:r>
              <a:rPr kumimoji="1" lang="en-US" altLang="zh-CN" sz="8000" b="0" baseline="-25000" dirty="0" smtClean="0">
                <a:solidFill>
                  <a:srgbClr val="00B0F0"/>
                </a:solidFill>
                <a:latin typeface="黑体" pitchFamily="49" charset="-122"/>
                <a:ea typeface="黑体" pitchFamily="49" charset="-122"/>
              </a:rPr>
              <a:t> </a:t>
            </a:r>
            <a:r>
              <a:rPr kumimoji="1" lang="en-US" altLang="zh-CN" sz="8000" b="0" dirty="0" smtClean="0">
                <a:solidFill>
                  <a:srgbClr val="00B0F0"/>
                </a:solidFill>
                <a:latin typeface="黑体" pitchFamily="49" charset="-122"/>
                <a:ea typeface="黑体" pitchFamily="49" charset="-122"/>
              </a:rPr>
              <a:t>S</a:t>
            </a:r>
            <a:r>
              <a:rPr kumimoji="1" lang="en-US" altLang="zh-CN" sz="8000" b="0" baseline="-25000" dirty="0" smtClean="0">
                <a:solidFill>
                  <a:srgbClr val="00B0F0"/>
                </a:solidFill>
                <a:latin typeface="黑体" pitchFamily="49" charset="-122"/>
                <a:ea typeface="黑体" pitchFamily="49" charset="-122"/>
              </a:rPr>
              <a:t>3</a:t>
            </a:r>
            <a:r>
              <a:rPr kumimoji="1" lang="zh-CN" altLang="en-US" sz="8000" b="0" dirty="0" smtClean="0">
                <a:solidFill>
                  <a:srgbClr val="00B0F0"/>
                </a:solidFill>
                <a:latin typeface="黑体" pitchFamily="49" charset="-122"/>
                <a:ea typeface="黑体" pitchFamily="49" charset="-122"/>
              </a:rPr>
              <a:t>和</a:t>
            </a:r>
            <a:r>
              <a:rPr kumimoji="1" lang="en-US" altLang="zh-CN" sz="8000" b="0" dirty="0" smtClean="0">
                <a:solidFill>
                  <a:srgbClr val="00B0F0"/>
                </a:solidFill>
                <a:latin typeface="黑体" pitchFamily="49" charset="-122"/>
                <a:ea typeface="黑体" pitchFamily="49" charset="-122"/>
              </a:rPr>
              <a:t>S</a:t>
            </a:r>
            <a:r>
              <a:rPr kumimoji="1" lang="en-US" altLang="zh-CN" sz="8000" b="0" baseline="-25000" dirty="0" smtClean="0">
                <a:solidFill>
                  <a:srgbClr val="00B0F0"/>
                </a:solidFill>
                <a:latin typeface="黑体" pitchFamily="49" charset="-122"/>
                <a:ea typeface="黑体" pitchFamily="49" charset="-122"/>
              </a:rPr>
              <a:t>4</a:t>
            </a:r>
            <a:r>
              <a:rPr kumimoji="1" lang="zh-CN" altLang="en-US" sz="8000" b="0" dirty="0" smtClean="0">
                <a:solidFill>
                  <a:srgbClr val="00B0F0"/>
                </a:solidFill>
                <a:latin typeface="黑体" pitchFamily="49" charset="-122"/>
                <a:ea typeface="黑体" pitchFamily="49" charset="-122"/>
              </a:rPr>
              <a:t>，直到</a:t>
            </a:r>
            <a:r>
              <a:rPr kumimoji="1" lang="en-US" altLang="zh-CN" sz="8000" b="0" dirty="0" smtClean="0">
                <a:solidFill>
                  <a:srgbClr val="00B0F0"/>
                </a:solidFill>
                <a:latin typeface="黑体" pitchFamily="49" charset="-122"/>
                <a:ea typeface="黑体" pitchFamily="49" charset="-122"/>
              </a:rPr>
              <a:t>p</a:t>
            </a:r>
            <a:r>
              <a:rPr kumimoji="1" lang="zh-CN" altLang="en-US" sz="8000" b="0" dirty="0" smtClean="0">
                <a:solidFill>
                  <a:srgbClr val="00B0F0"/>
                </a:solidFill>
                <a:latin typeface="黑体" pitchFamily="49" charset="-122"/>
                <a:ea typeface="黑体" pitchFamily="49" charset="-122"/>
              </a:rPr>
              <a:t>为空。</a:t>
            </a:r>
            <a:endParaRPr kumimoji="1" lang="en-US" altLang="zh-CN" sz="8000" b="0" dirty="0" smtClean="0">
              <a:solidFill>
                <a:srgbClr val="00B0F0"/>
              </a:solidFill>
              <a:latin typeface="黑体" pitchFamily="49" charset="-122"/>
              <a:ea typeface="黑体" pitchFamily="49" charset="-122"/>
            </a:endParaRPr>
          </a:p>
        </p:txBody>
      </p:sp>
    </p:spTree>
    <p:extLst>
      <p:ext uri="{BB962C8B-B14F-4D97-AF65-F5344CB8AC3E}">
        <p14:creationId xmlns:p14="http://schemas.microsoft.com/office/powerpoint/2010/main" xmlns="" val="299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42918"/>
            <a:ext cx="8064896" cy="5594394"/>
          </a:xfrm>
        </p:spPr>
        <p:txBody>
          <a:bodyPr>
            <a:noAutofit/>
          </a:bodyPr>
          <a:lstStyle/>
          <a:p>
            <a:pPr>
              <a:lnSpc>
                <a:spcPts val="1800"/>
              </a:lnSpc>
              <a:spcBef>
                <a:spcPts val="0"/>
              </a:spcBef>
            </a:pPr>
            <a:r>
              <a:rPr lang="zh-CN" altLang="en-US" sz="2800" b="0" dirty="0" smtClean="0">
                <a:solidFill>
                  <a:srgbClr val="FF0000"/>
                </a:solidFill>
                <a:latin typeface="+mn-ea"/>
                <a:ea typeface="+mn-ea"/>
              </a:rPr>
              <a:t>二叉树三叉链表存储的前序</a:t>
            </a:r>
            <a:r>
              <a:rPr lang="zh-CN" altLang="zh-CN" sz="2800" b="0" dirty="0" smtClean="0">
                <a:solidFill>
                  <a:srgbClr val="FF0000"/>
                </a:solidFill>
                <a:latin typeface="+mn-ea"/>
                <a:ea typeface="+mn-ea"/>
              </a:rPr>
              <a:t>遍历</a:t>
            </a:r>
            <a:r>
              <a:rPr lang="zh-CN" altLang="en-US" sz="2800" b="0" dirty="0" smtClean="0">
                <a:solidFill>
                  <a:srgbClr val="FF0000"/>
                </a:solidFill>
                <a:latin typeface="+mn-ea"/>
                <a:ea typeface="+mn-ea"/>
              </a:rPr>
              <a:t>算法为：</a:t>
            </a:r>
            <a:endParaRPr lang="en-US" altLang="zh-CN" sz="2800" b="0" dirty="0" smtClean="0">
              <a:solidFill>
                <a:srgbClr val="FF0000"/>
              </a:solidFill>
              <a:latin typeface="+mn-ea"/>
              <a:ea typeface="+mn-ea"/>
            </a:endParaRPr>
          </a:p>
          <a:p>
            <a:pPr>
              <a:lnSpc>
                <a:spcPts val="1800"/>
              </a:lnSpc>
              <a:spcBef>
                <a:spcPts val="0"/>
              </a:spcBef>
            </a:pPr>
            <a:endParaRPr kumimoji="1" lang="en-US" altLang="zh-CN" sz="2000" b="0" dirty="0" smtClean="0">
              <a:solidFill>
                <a:srgbClr val="FF0000"/>
              </a:solidFill>
              <a:latin typeface="黑体" pitchFamily="2" charset="-122"/>
              <a:ea typeface="黑体" pitchFamily="2" charset="-122"/>
            </a:endParaRPr>
          </a:p>
          <a:p>
            <a:pPr>
              <a:lnSpc>
                <a:spcPts val="1800"/>
              </a:lnSpc>
              <a:spcBef>
                <a:spcPts val="0"/>
              </a:spcBef>
            </a:pPr>
            <a:r>
              <a:rPr kumimoji="1" lang="en-US" altLang="zh-CN" sz="2000" dirty="0" err="1" smtClean="0">
                <a:solidFill>
                  <a:schemeClr val="accent3">
                    <a:lumMod val="75000"/>
                  </a:schemeClr>
                </a:solidFill>
                <a:latin typeface="宋体" pitchFamily="2" charset="-122"/>
                <a:ea typeface="宋体" pitchFamily="2" charset="-122"/>
              </a:rPr>
              <a:t>int</a:t>
            </a:r>
            <a:r>
              <a:rPr kumimoji="1" lang="en-US" altLang="zh-CN" sz="2000" dirty="0" smtClean="0">
                <a:solidFill>
                  <a:schemeClr val="accent3">
                    <a:lumMod val="75000"/>
                  </a:schemeClr>
                </a:solidFill>
                <a:latin typeface="宋体" pitchFamily="2" charset="-122"/>
                <a:ea typeface="宋体" pitchFamily="2" charset="-122"/>
              </a:rPr>
              <a:t>  </a:t>
            </a:r>
            <a:r>
              <a:rPr kumimoji="1" lang="en-US" altLang="zh-CN" sz="2000" dirty="0" err="1" smtClean="0">
                <a:solidFill>
                  <a:schemeClr val="accent3">
                    <a:lumMod val="75000"/>
                  </a:schemeClr>
                </a:solidFill>
                <a:latin typeface="宋体" pitchFamily="2" charset="-122"/>
                <a:ea typeface="宋体" pitchFamily="2" charset="-122"/>
              </a:rPr>
              <a:t>PreorderBTree</a:t>
            </a:r>
            <a:r>
              <a:rPr kumimoji="1" lang="en-US" altLang="zh-CN" sz="2000" dirty="0" smtClean="0">
                <a:solidFill>
                  <a:schemeClr val="accent3">
                    <a:lumMod val="75000"/>
                  </a:schemeClr>
                </a:solidFill>
                <a:latin typeface="宋体" pitchFamily="2" charset="-122"/>
                <a:ea typeface="宋体" pitchFamily="2" charset="-122"/>
              </a:rPr>
              <a:t>(</a:t>
            </a:r>
            <a:r>
              <a:rPr kumimoji="1" lang="en-US" altLang="zh-CN" sz="2000" dirty="0" err="1" smtClean="0">
                <a:solidFill>
                  <a:schemeClr val="accent3">
                    <a:lumMod val="75000"/>
                  </a:schemeClr>
                </a:solidFill>
                <a:latin typeface="宋体" pitchFamily="2" charset="-122"/>
                <a:ea typeface="宋体" pitchFamily="2" charset="-122"/>
              </a:rPr>
              <a:t>BTTree</a:t>
            </a:r>
            <a:r>
              <a:rPr kumimoji="1" lang="en-US" altLang="zh-CN" sz="2000" dirty="0" smtClean="0">
                <a:solidFill>
                  <a:schemeClr val="accent3">
                    <a:lumMod val="75000"/>
                  </a:schemeClr>
                </a:solidFill>
                <a:latin typeface="宋体" pitchFamily="2" charset="-122"/>
                <a:ea typeface="宋体" pitchFamily="2" charset="-122"/>
              </a:rPr>
              <a:t> *BT)</a:t>
            </a:r>
          </a:p>
          <a:p>
            <a:pPr>
              <a:lnSpc>
                <a:spcPts val="1800"/>
              </a:lnSpc>
            </a:pPr>
            <a:r>
              <a:rPr kumimoji="1" lang="en-US" altLang="zh-CN" sz="2000" dirty="0" smtClean="0">
                <a:solidFill>
                  <a:schemeClr val="accent3">
                    <a:lumMod val="75000"/>
                  </a:schemeClr>
                </a:solidFill>
                <a:latin typeface="宋体" pitchFamily="2" charset="-122"/>
                <a:ea typeface="宋体" pitchFamily="2" charset="-122"/>
              </a:rPr>
              <a:t>{ p = BT</a:t>
            </a:r>
            <a:r>
              <a:rPr kumimoji="1" lang="zh-CN" altLang="en-US" sz="2000" dirty="0" smtClean="0">
                <a:solidFill>
                  <a:schemeClr val="accent3">
                    <a:lumMod val="75000"/>
                  </a:schemeClr>
                </a:solidFill>
                <a:latin typeface="宋体" pitchFamily="2" charset="-122"/>
                <a:ea typeface="宋体" pitchFamily="2" charset="-122"/>
              </a:rPr>
              <a:t>；</a:t>
            </a:r>
          </a:p>
          <a:p>
            <a:pPr>
              <a:lnSpc>
                <a:spcPts val="1800"/>
              </a:lnSpc>
            </a:pPr>
            <a:r>
              <a:rPr kumimoji="1" lang="zh-CN" altLang="en-US" sz="2000" dirty="0" smtClean="0">
                <a:solidFill>
                  <a:schemeClr val="accent3">
                    <a:lumMod val="75000"/>
                  </a:schemeClr>
                </a:solidFill>
                <a:latin typeface="宋体" pitchFamily="2" charset="-122"/>
                <a:ea typeface="宋体" pitchFamily="2" charset="-122"/>
              </a:rPr>
              <a:t>  </a:t>
            </a:r>
            <a:r>
              <a:rPr kumimoji="1" lang="en-US" altLang="zh-CN" sz="2000" dirty="0" smtClean="0">
                <a:solidFill>
                  <a:schemeClr val="accent3">
                    <a:lumMod val="75000"/>
                  </a:schemeClr>
                </a:solidFill>
                <a:latin typeface="宋体" pitchFamily="2" charset="-122"/>
                <a:ea typeface="宋体" pitchFamily="2" charset="-122"/>
              </a:rPr>
              <a:t>while(p ≠ NULL){</a:t>
            </a:r>
          </a:p>
          <a:p>
            <a:pPr>
              <a:lnSpc>
                <a:spcPts val="1800"/>
              </a:lnSpc>
            </a:pPr>
            <a:r>
              <a:rPr kumimoji="1" lang="en-US" altLang="zh-CN" sz="2000" dirty="0" smtClean="0">
                <a:solidFill>
                  <a:schemeClr val="accent3">
                    <a:lumMod val="75000"/>
                  </a:schemeClr>
                </a:solidFill>
                <a:latin typeface="宋体" pitchFamily="2" charset="-122"/>
                <a:ea typeface="宋体" pitchFamily="2" charset="-122"/>
              </a:rPr>
              <a:t>      if(p-&gt;tag = 0){</a:t>
            </a:r>
          </a:p>
          <a:p>
            <a:pPr>
              <a:lnSpc>
                <a:spcPts val="1800"/>
              </a:lnSpc>
            </a:pPr>
            <a:r>
              <a:rPr kumimoji="1" lang="en-US" altLang="zh-CN" sz="2000" dirty="0" smtClean="0">
                <a:solidFill>
                  <a:schemeClr val="accent3">
                    <a:lumMod val="75000"/>
                  </a:schemeClr>
                </a:solidFill>
                <a:latin typeface="宋体" pitchFamily="2" charset="-122"/>
                <a:ea typeface="宋体" pitchFamily="2" charset="-122"/>
              </a:rPr>
              <a:t>	        </a:t>
            </a:r>
            <a:r>
              <a:rPr kumimoji="1" lang="en-US" altLang="zh-CN" sz="2000" dirty="0" err="1" smtClean="0">
                <a:solidFill>
                  <a:schemeClr val="accent3">
                    <a:lumMod val="75000"/>
                  </a:schemeClr>
                </a:solidFill>
                <a:latin typeface="宋体" pitchFamily="2" charset="-122"/>
                <a:ea typeface="宋体" pitchFamily="2" charset="-122"/>
              </a:rPr>
              <a:t>printf</a:t>
            </a:r>
            <a:r>
              <a:rPr kumimoji="1" lang="en-US" altLang="zh-CN" sz="2000" dirty="0" smtClean="0">
                <a:solidFill>
                  <a:schemeClr val="accent3">
                    <a:lumMod val="75000"/>
                  </a:schemeClr>
                </a:solidFill>
                <a:latin typeface="宋体" pitchFamily="2" charset="-122"/>
                <a:ea typeface="宋体" pitchFamily="2" charset="-122"/>
              </a:rPr>
              <a:t>(p-&gt;data)</a:t>
            </a:r>
            <a:r>
              <a:rPr kumimoji="1" lang="zh-CN" altLang="en-US" sz="2000" dirty="0" smtClean="0">
                <a:solidFill>
                  <a:schemeClr val="accent3">
                    <a:lumMod val="75000"/>
                  </a:schemeClr>
                </a:solidFill>
                <a:latin typeface="宋体" pitchFamily="2" charset="-122"/>
                <a:ea typeface="宋体" pitchFamily="2" charset="-122"/>
              </a:rPr>
              <a:t>；</a:t>
            </a:r>
            <a:r>
              <a:rPr kumimoji="1" lang="en-US" altLang="zh-CN" sz="2000" dirty="0" smtClean="0">
                <a:solidFill>
                  <a:schemeClr val="accent3">
                    <a:lumMod val="75000"/>
                  </a:schemeClr>
                </a:solidFill>
                <a:latin typeface="宋体" pitchFamily="2" charset="-122"/>
                <a:ea typeface="宋体" pitchFamily="2" charset="-122"/>
              </a:rPr>
              <a:t>p-&gt;tag = 1</a:t>
            </a:r>
            <a:r>
              <a:rPr kumimoji="1" lang="zh-CN" altLang="en-US" sz="2000" dirty="0" smtClean="0">
                <a:solidFill>
                  <a:schemeClr val="accent3">
                    <a:lumMod val="75000"/>
                  </a:schemeClr>
                </a:solidFill>
                <a:latin typeface="宋体" pitchFamily="2" charset="-122"/>
                <a:ea typeface="宋体" pitchFamily="2" charset="-122"/>
              </a:rPr>
              <a:t>；</a:t>
            </a:r>
          </a:p>
          <a:p>
            <a:pPr>
              <a:lnSpc>
                <a:spcPts val="1800"/>
              </a:lnSpc>
            </a:pPr>
            <a:r>
              <a:rPr kumimoji="1" lang="zh-CN" altLang="en-US" sz="2000" dirty="0" smtClean="0">
                <a:solidFill>
                  <a:schemeClr val="accent3">
                    <a:lumMod val="75000"/>
                  </a:schemeClr>
                </a:solidFill>
                <a:latin typeface="宋体" pitchFamily="2" charset="-122"/>
                <a:ea typeface="宋体" pitchFamily="2" charset="-122"/>
              </a:rPr>
              <a:t>	        </a:t>
            </a:r>
            <a:r>
              <a:rPr kumimoji="1" lang="en-US" altLang="zh-CN" sz="2000" dirty="0" smtClean="0">
                <a:solidFill>
                  <a:schemeClr val="accent3">
                    <a:lumMod val="75000"/>
                  </a:schemeClr>
                </a:solidFill>
                <a:latin typeface="宋体" pitchFamily="2" charset="-122"/>
                <a:ea typeface="宋体" pitchFamily="2" charset="-122"/>
              </a:rPr>
              <a:t>if(p-&gt;</a:t>
            </a:r>
            <a:r>
              <a:rPr kumimoji="1" lang="en-US" altLang="zh-CN" sz="2000" dirty="0" err="1" smtClean="0">
                <a:solidFill>
                  <a:schemeClr val="accent3">
                    <a:lumMod val="75000"/>
                  </a:schemeClr>
                </a:solidFill>
                <a:latin typeface="宋体" pitchFamily="2" charset="-122"/>
                <a:ea typeface="宋体" pitchFamily="2" charset="-122"/>
              </a:rPr>
              <a:t>LChild</a:t>
            </a:r>
            <a:r>
              <a:rPr kumimoji="1" lang="en-US" altLang="zh-CN" sz="2000" dirty="0" smtClean="0">
                <a:solidFill>
                  <a:schemeClr val="accent3">
                    <a:lumMod val="75000"/>
                  </a:schemeClr>
                </a:solidFill>
                <a:latin typeface="宋体" pitchFamily="2" charset="-122"/>
                <a:ea typeface="宋体" pitchFamily="2" charset="-122"/>
              </a:rPr>
              <a:t> ≠ NULL) p = p-&gt;</a:t>
            </a:r>
            <a:r>
              <a:rPr kumimoji="1" lang="en-US" altLang="zh-CN" sz="2000" dirty="0" err="1" smtClean="0">
                <a:solidFill>
                  <a:schemeClr val="accent3">
                    <a:lumMod val="75000"/>
                  </a:schemeClr>
                </a:solidFill>
                <a:latin typeface="宋体" pitchFamily="2" charset="-122"/>
                <a:ea typeface="宋体" pitchFamily="2" charset="-122"/>
              </a:rPr>
              <a:t>LChild</a:t>
            </a:r>
            <a:r>
              <a:rPr kumimoji="1" lang="zh-CN" altLang="en-US" sz="2000" dirty="0" smtClean="0">
                <a:solidFill>
                  <a:schemeClr val="accent3">
                    <a:lumMod val="75000"/>
                  </a:schemeClr>
                </a:solidFill>
                <a:latin typeface="宋体" pitchFamily="2" charset="-122"/>
                <a:ea typeface="宋体" pitchFamily="2" charset="-122"/>
              </a:rPr>
              <a:t>；</a:t>
            </a:r>
          </a:p>
          <a:p>
            <a:pPr>
              <a:lnSpc>
                <a:spcPts val="1800"/>
              </a:lnSpc>
            </a:pPr>
            <a:r>
              <a:rPr kumimoji="1" lang="zh-CN" altLang="en-US" sz="2000" dirty="0" smtClean="0">
                <a:solidFill>
                  <a:schemeClr val="accent3">
                    <a:lumMod val="75000"/>
                  </a:schemeClr>
                </a:solidFill>
                <a:latin typeface="宋体" pitchFamily="2" charset="-122"/>
                <a:ea typeface="宋体" pitchFamily="2" charset="-122"/>
              </a:rPr>
              <a:t>      </a:t>
            </a:r>
            <a:r>
              <a:rPr kumimoji="1" lang="en-US" altLang="zh-CN" sz="2000" dirty="0" smtClean="0">
                <a:solidFill>
                  <a:schemeClr val="accent3">
                    <a:lumMod val="75000"/>
                  </a:schemeClr>
                </a:solidFill>
                <a:latin typeface="宋体" pitchFamily="2" charset="-122"/>
                <a:ea typeface="宋体" pitchFamily="2" charset="-122"/>
              </a:rPr>
              <a:t>}else if(p-&gt;tag = 1){</a:t>
            </a:r>
          </a:p>
          <a:p>
            <a:pPr>
              <a:lnSpc>
                <a:spcPts val="1800"/>
              </a:lnSpc>
            </a:pPr>
            <a:r>
              <a:rPr kumimoji="1" lang="en-US" altLang="zh-CN" sz="2000" dirty="0" smtClean="0">
                <a:solidFill>
                  <a:schemeClr val="accent3">
                    <a:lumMod val="75000"/>
                  </a:schemeClr>
                </a:solidFill>
                <a:latin typeface="宋体" pitchFamily="2" charset="-122"/>
                <a:ea typeface="宋体" pitchFamily="2" charset="-122"/>
              </a:rPr>
              <a:t>	        p-&gt;tag = 2</a:t>
            </a:r>
            <a:r>
              <a:rPr kumimoji="1" lang="zh-CN" altLang="en-US" sz="2000" dirty="0" smtClean="0">
                <a:solidFill>
                  <a:schemeClr val="accent3">
                    <a:lumMod val="75000"/>
                  </a:schemeClr>
                </a:solidFill>
                <a:latin typeface="宋体" pitchFamily="2" charset="-122"/>
                <a:ea typeface="宋体" pitchFamily="2" charset="-122"/>
              </a:rPr>
              <a:t>；</a:t>
            </a:r>
          </a:p>
          <a:p>
            <a:pPr>
              <a:lnSpc>
                <a:spcPts val="1800"/>
              </a:lnSpc>
            </a:pPr>
            <a:r>
              <a:rPr kumimoji="1" lang="zh-CN" altLang="en-US" sz="2000" dirty="0" smtClean="0">
                <a:solidFill>
                  <a:schemeClr val="accent3">
                    <a:lumMod val="75000"/>
                  </a:schemeClr>
                </a:solidFill>
                <a:latin typeface="宋体" pitchFamily="2" charset="-122"/>
                <a:ea typeface="宋体" pitchFamily="2" charset="-122"/>
              </a:rPr>
              <a:t>	        </a:t>
            </a:r>
            <a:r>
              <a:rPr kumimoji="1" lang="en-US" altLang="zh-CN" sz="2000" dirty="0" smtClean="0">
                <a:solidFill>
                  <a:schemeClr val="accent3">
                    <a:lumMod val="75000"/>
                  </a:schemeClr>
                </a:solidFill>
                <a:latin typeface="宋体" pitchFamily="2" charset="-122"/>
                <a:ea typeface="宋体" pitchFamily="2" charset="-122"/>
              </a:rPr>
              <a:t>if(p-&gt;</a:t>
            </a:r>
            <a:r>
              <a:rPr kumimoji="1" lang="en-US" altLang="zh-CN" sz="2000" dirty="0" err="1" smtClean="0">
                <a:solidFill>
                  <a:schemeClr val="accent3">
                    <a:lumMod val="75000"/>
                  </a:schemeClr>
                </a:solidFill>
                <a:latin typeface="宋体" pitchFamily="2" charset="-122"/>
                <a:ea typeface="宋体" pitchFamily="2" charset="-122"/>
              </a:rPr>
              <a:t>RChild</a:t>
            </a:r>
            <a:r>
              <a:rPr kumimoji="1" lang="en-US" altLang="zh-CN" sz="2000" dirty="0" smtClean="0">
                <a:solidFill>
                  <a:schemeClr val="accent3">
                    <a:lumMod val="75000"/>
                  </a:schemeClr>
                </a:solidFill>
                <a:latin typeface="宋体" pitchFamily="2" charset="-122"/>
                <a:ea typeface="宋体" pitchFamily="2" charset="-122"/>
              </a:rPr>
              <a:t> ≠ NULL) p = p-&gt;</a:t>
            </a:r>
            <a:r>
              <a:rPr kumimoji="1" lang="en-US" altLang="zh-CN" sz="2000" dirty="0" err="1" smtClean="0">
                <a:solidFill>
                  <a:schemeClr val="accent3">
                    <a:lumMod val="75000"/>
                  </a:schemeClr>
                </a:solidFill>
                <a:latin typeface="宋体" pitchFamily="2" charset="-122"/>
                <a:ea typeface="宋体" pitchFamily="2" charset="-122"/>
              </a:rPr>
              <a:t>RChild</a:t>
            </a:r>
            <a:r>
              <a:rPr kumimoji="1" lang="zh-CN" altLang="en-US" sz="2000" dirty="0" smtClean="0">
                <a:solidFill>
                  <a:schemeClr val="accent3">
                    <a:lumMod val="75000"/>
                  </a:schemeClr>
                </a:solidFill>
                <a:latin typeface="宋体" pitchFamily="2" charset="-122"/>
                <a:ea typeface="宋体" pitchFamily="2" charset="-122"/>
              </a:rPr>
              <a:t>；</a:t>
            </a:r>
          </a:p>
          <a:p>
            <a:pPr>
              <a:lnSpc>
                <a:spcPts val="1800"/>
              </a:lnSpc>
            </a:pPr>
            <a:r>
              <a:rPr kumimoji="1" lang="zh-CN" altLang="en-US" sz="2000" dirty="0" smtClean="0">
                <a:solidFill>
                  <a:schemeClr val="accent3">
                    <a:lumMod val="75000"/>
                  </a:schemeClr>
                </a:solidFill>
                <a:latin typeface="宋体" pitchFamily="2" charset="-122"/>
                <a:ea typeface="宋体" pitchFamily="2" charset="-122"/>
              </a:rPr>
              <a:t>      </a:t>
            </a:r>
            <a:r>
              <a:rPr kumimoji="1" lang="en-US" altLang="zh-CN" sz="2000" dirty="0" smtClean="0">
                <a:solidFill>
                  <a:schemeClr val="accent3">
                    <a:lumMod val="75000"/>
                  </a:schemeClr>
                </a:solidFill>
                <a:latin typeface="宋体" pitchFamily="2" charset="-122"/>
                <a:ea typeface="宋体" pitchFamily="2" charset="-122"/>
              </a:rPr>
              <a:t>}else{ </a:t>
            </a:r>
          </a:p>
          <a:p>
            <a:pPr>
              <a:lnSpc>
                <a:spcPts val="1800"/>
              </a:lnSpc>
            </a:pPr>
            <a:r>
              <a:rPr kumimoji="1" lang="en-US" altLang="zh-CN" sz="2000" dirty="0" smtClean="0">
                <a:solidFill>
                  <a:schemeClr val="accent3">
                    <a:lumMod val="75000"/>
                  </a:schemeClr>
                </a:solidFill>
                <a:latin typeface="宋体" pitchFamily="2" charset="-122"/>
                <a:ea typeface="宋体" pitchFamily="2" charset="-122"/>
              </a:rPr>
              <a:t>           p-&gt;tag = 0</a:t>
            </a:r>
            <a:r>
              <a:rPr kumimoji="1" lang="zh-CN" altLang="en-US" sz="2000" dirty="0" smtClean="0">
                <a:solidFill>
                  <a:schemeClr val="accent3">
                    <a:lumMod val="75000"/>
                  </a:schemeClr>
                </a:solidFill>
                <a:latin typeface="宋体" pitchFamily="2" charset="-122"/>
                <a:ea typeface="宋体" pitchFamily="2" charset="-122"/>
              </a:rPr>
              <a:t>；</a:t>
            </a:r>
            <a:endParaRPr kumimoji="1" lang="en-US" altLang="zh-CN" sz="2000" dirty="0" smtClean="0">
              <a:solidFill>
                <a:schemeClr val="accent3">
                  <a:lumMod val="75000"/>
                </a:schemeClr>
              </a:solidFill>
              <a:latin typeface="宋体" pitchFamily="2" charset="-122"/>
              <a:ea typeface="宋体" pitchFamily="2" charset="-122"/>
            </a:endParaRPr>
          </a:p>
          <a:p>
            <a:pPr>
              <a:lnSpc>
                <a:spcPts val="1800"/>
              </a:lnSpc>
            </a:pPr>
            <a:r>
              <a:rPr kumimoji="1" lang="en-US" altLang="zh-CN" sz="2000" dirty="0" smtClean="0">
                <a:solidFill>
                  <a:schemeClr val="accent3">
                    <a:lumMod val="75000"/>
                  </a:schemeClr>
                </a:solidFill>
                <a:latin typeface="宋体" pitchFamily="2" charset="-122"/>
                <a:ea typeface="宋体" pitchFamily="2" charset="-122"/>
              </a:rPr>
              <a:t>           p = p-&gt;Parent</a:t>
            </a:r>
            <a:r>
              <a:rPr kumimoji="1" lang="zh-CN" altLang="en-US" sz="2000" dirty="0" smtClean="0">
                <a:solidFill>
                  <a:schemeClr val="accent3">
                    <a:lumMod val="75000"/>
                  </a:schemeClr>
                </a:solidFill>
                <a:latin typeface="宋体" pitchFamily="2" charset="-122"/>
                <a:ea typeface="宋体" pitchFamily="2" charset="-122"/>
              </a:rPr>
              <a:t>；</a:t>
            </a:r>
            <a:endParaRPr kumimoji="1" lang="en-US" altLang="zh-CN" sz="2000" dirty="0" smtClean="0">
              <a:solidFill>
                <a:schemeClr val="accent3">
                  <a:lumMod val="75000"/>
                </a:schemeClr>
              </a:solidFill>
              <a:latin typeface="宋体" pitchFamily="2" charset="-122"/>
              <a:ea typeface="宋体" pitchFamily="2" charset="-122"/>
            </a:endParaRPr>
          </a:p>
          <a:p>
            <a:pPr>
              <a:lnSpc>
                <a:spcPts val="1800"/>
              </a:lnSpc>
            </a:pPr>
            <a:r>
              <a:rPr kumimoji="1" lang="en-US" altLang="zh-CN" sz="2000" dirty="0" smtClean="0">
                <a:solidFill>
                  <a:schemeClr val="accent3">
                    <a:lumMod val="75000"/>
                  </a:schemeClr>
                </a:solidFill>
                <a:latin typeface="宋体" pitchFamily="2" charset="-122"/>
                <a:ea typeface="宋体" pitchFamily="2" charset="-122"/>
              </a:rPr>
              <a:t>      }</a:t>
            </a:r>
          </a:p>
          <a:p>
            <a:pPr>
              <a:lnSpc>
                <a:spcPts val="1800"/>
              </a:lnSpc>
            </a:pPr>
            <a:r>
              <a:rPr kumimoji="1" lang="en-US" altLang="zh-CN" sz="2000" dirty="0" smtClean="0">
                <a:solidFill>
                  <a:schemeClr val="accent3">
                    <a:lumMod val="75000"/>
                  </a:schemeClr>
                </a:solidFill>
                <a:latin typeface="宋体" pitchFamily="2" charset="-122"/>
                <a:ea typeface="宋体" pitchFamily="2" charset="-122"/>
              </a:rPr>
              <a:t>  }</a:t>
            </a:r>
          </a:p>
          <a:p>
            <a:pPr>
              <a:lnSpc>
                <a:spcPts val="1800"/>
              </a:lnSpc>
            </a:pPr>
            <a:r>
              <a:rPr kumimoji="1" lang="en-US" altLang="zh-CN" sz="2000" dirty="0" smtClean="0">
                <a:solidFill>
                  <a:schemeClr val="accent3">
                    <a:lumMod val="75000"/>
                  </a:schemeClr>
                </a:solidFill>
                <a:latin typeface="宋体" pitchFamily="2" charset="-122"/>
                <a:ea typeface="宋体" pitchFamily="2" charset="-122"/>
              </a:rPr>
              <a:t>  return(0)</a:t>
            </a:r>
            <a:r>
              <a:rPr kumimoji="1" lang="zh-CN" altLang="en-US" sz="2000" dirty="0" smtClean="0">
                <a:solidFill>
                  <a:schemeClr val="accent3">
                    <a:lumMod val="75000"/>
                  </a:schemeClr>
                </a:solidFill>
                <a:latin typeface="宋体" pitchFamily="2" charset="-122"/>
                <a:ea typeface="宋体" pitchFamily="2" charset="-122"/>
              </a:rPr>
              <a:t>；</a:t>
            </a:r>
          </a:p>
          <a:p>
            <a:pPr>
              <a:lnSpc>
                <a:spcPts val="1800"/>
              </a:lnSpc>
            </a:pPr>
            <a:r>
              <a:rPr kumimoji="1" lang="en-US" altLang="zh-CN" sz="2000" dirty="0" smtClean="0">
                <a:solidFill>
                  <a:schemeClr val="accent3">
                    <a:lumMod val="75000"/>
                  </a:schemeClr>
                </a:solidFill>
                <a:latin typeface="宋体" pitchFamily="2" charset="-122"/>
                <a:ea typeface="宋体" pitchFamily="2" charset="-122"/>
              </a:rPr>
              <a:t>}</a:t>
            </a:r>
            <a:endParaRPr kumimoji="1" lang="en-US" altLang="zh-CN" sz="2000" dirty="0">
              <a:solidFill>
                <a:schemeClr val="accent3">
                  <a:lumMod val="75000"/>
                </a:schemeClr>
              </a:solidFill>
              <a:latin typeface="宋体" pitchFamily="2" charset="-122"/>
              <a:ea typeface="宋体" pitchFamily="2" charset="-122"/>
            </a:endParaRPr>
          </a:p>
        </p:txBody>
      </p:sp>
    </p:spTree>
    <p:extLst>
      <p:ext uri="{BB962C8B-B14F-4D97-AF65-F5344CB8AC3E}">
        <p14:creationId xmlns:p14="http://schemas.microsoft.com/office/powerpoint/2010/main" xmlns="" val="351602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20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20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20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20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fade">
                                      <p:cBhvr>
                                        <p:cTn id="77" dur="2000"/>
                                        <p:tgtEl>
                                          <p:spTgt spid="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Effect transition="in" filter="fade">
                                      <p:cBhvr>
                                        <p:cTn id="82" dur="2000"/>
                                        <p:tgtEl>
                                          <p:spTgt spid="3">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Effect transition="in" filter="fade">
                                      <p:cBhvr>
                                        <p:cTn id="87" dur="20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896544"/>
          </a:xfrm>
        </p:spPr>
        <p:txBody>
          <a:bodyPr>
            <a:normAutofit fontScale="77500" lnSpcReduction="20000"/>
          </a:bodyPr>
          <a:lstStyle/>
          <a:p>
            <a:r>
              <a:rPr lang="zh-CN" altLang="en-US" sz="2200" b="0" dirty="0" smtClean="0">
                <a:solidFill>
                  <a:schemeClr val="accent3">
                    <a:lumMod val="50000"/>
                  </a:schemeClr>
                </a:solidFill>
                <a:latin typeface="黑体" pitchFamily="49" charset="-122"/>
                <a:ea typeface="黑体" pitchFamily="49" charset="-122"/>
              </a:rPr>
              <a:t>性质</a:t>
            </a:r>
            <a:r>
              <a:rPr lang="en-US" altLang="zh-CN" sz="2200" b="0" dirty="0" smtClean="0">
                <a:solidFill>
                  <a:schemeClr val="accent3">
                    <a:lumMod val="50000"/>
                  </a:schemeClr>
                </a:solidFill>
                <a:latin typeface="黑体" pitchFamily="49" charset="-122"/>
                <a:ea typeface="黑体" pitchFamily="49" charset="-122"/>
              </a:rPr>
              <a:t>1</a:t>
            </a:r>
            <a:r>
              <a:rPr kumimoji="1" lang="zh-CN" altLang="en-US" sz="2200" b="0" dirty="0" smtClean="0">
                <a:solidFill>
                  <a:schemeClr val="accent3">
                    <a:lumMod val="50000"/>
                  </a:schemeClr>
                </a:solidFill>
                <a:latin typeface="黑体" pitchFamily="49" charset="-122"/>
                <a:ea typeface="黑体" pitchFamily="49" charset="-122"/>
              </a:rPr>
              <a:t>：对于给定一棵二叉树</a:t>
            </a:r>
            <a:r>
              <a:rPr kumimoji="1" lang="en-US" altLang="zh-CN" sz="2200" b="0" dirty="0" smtClean="0">
                <a:solidFill>
                  <a:schemeClr val="accent3">
                    <a:lumMod val="50000"/>
                  </a:schemeClr>
                </a:solidFill>
                <a:latin typeface="黑体" pitchFamily="49" charset="-122"/>
                <a:ea typeface="黑体" pitchFamily="49" charset="-122"/>
              </a:rPr>
              <a:t>BT</a:t>
            </a:r>
            <a:r>
              <a:rPr kumimoji="1" lang="zh-CN" altLang="en-US" sz="2200" b="0" dirty="0" smtClean="0">
                <a:solidFill>
                  <a:schemeClr val="accent3">
                    <a:lumMod val="50000"/>
                  </a:schemeClr>
                </a:solidFill>
                <a:latin typeface="黑体" pitchFamily="49" charset="-122"/>
                <a:ea typeface="黑体" pitchFamily="49" charset="-122"/>
              </a:rPr>
              <a:t>，它的前序遍历序列、中序遍历序列、后序遍历序列以及层序遍历序列是唯一的。</a:t>
            </a:r>
            <a:endParaRPr kumimoji="1" lang="en-US" altLang="zh-CN" sz="2200" b="0" dirty="0" smtClean="0">
              <a:solidFill>
                <a:schemeClr val="accent3">
                  <a:lumMod val="50000"/>
                </a:schemeClr>
              </a:solidFill>
              <a:latin typeface="黑体" pitchFamily="49" charset="-122"/>
              <a:ea typeface="黑体" pitchFamily="49" charset="-122"/>
            </a:endParaRPr>
          </a:p>
          <a:p>
            <a:endParaRPr kumimoji="1" lang="en-US" altLang="zh-CN" sz="2200" b="0" dirty="0" smtClean="0">
              <a:solidFill>
                <a:schemeClr val="accent3">
                  <a:lumMod val="50000"/>
                </a:schemeClr>
              </a:solidFill>
              <a:latin typeface="黑体" pitchFamily="49" charset="-122"/>
              <a:ea typeface="黑体" pitchFamily="49" charset="-122"/>
            </a:endParaRPr>
          </a:p>
          <a:p>
            <a:r>
              <a:rPr lang="zh-CN" altLang="en-US" sz="2200" b="0" dirty="0" smtClean="0">
                <a:solidFill>
                  <a:schemeClr val="accent3">
                    <a:lumMod val="50000"/>
                  </a:schemeClr>
                </a:solidFill>
                <a:latin typeface="黑体" pitchFamily="49" charset="-122"/>
                <a:ea typeface="黑体" pitchFamily="49" charset="-122"/>
              </a:rPr>
              <a:t>性质</a:t>
            </a:r>
            <a:r>
              <a:rPr lang="en-US" altLang="zh-CN" sz="2200" b="0" dirty="0" smtClean="0">
                <a:solidFill>
                  <a:schemeClr val="accent3">
                    <a:lumMod val="50000"/>
                  </a:schemeClr>
                </a:solidFill>
                <a:latin typeface="黑体" pitchFamily="49" charset="-122"/>
                <a:ea typeface="黑体" pitchFamily="49" charset="-122"/>
              </a:rPr>
              <a:t>2</a:t>
            </a:r>
            <a:r>
              <a:rPr kumimoji="1" lang="zh-CN" altLang="en-US" sz="2200" b="0" dirty="0" smtClean="0">
                <a:solidFill>
                  <a:schemeClr val="accent3">
                    <a:lumMod val="50000"/>
                  </a:schemeClr>
                </a:solidFill>
                <a:latin typeface="黑体" pitchFamily="49" charset="-122"/>
                <a:ea typeface="黑体" pitchFamily="49" charset="-122"/>
              </a:rPr>
              <a:t>：通过一棵二叉树的前序遍历序列和中序遍历序列，能够构造出唯一的一棵二叉树</a:t>
            </a:r>
            <a:r>
              <a:rPr kumimoji="1" lang="en-US" altLang="zh-CN" sz="2200" b="0" dirty="0" smtClean="0">
                <a:solidFill>
                  <a:schemeClr val="accent3">
                    <a:lumMod val="50000"/>
                  </a:schemeClr>
                </a:solidFill>
                <a:latin typeface="黑体" pitchFamily="49" charset="-122"/>
                <a:ea typeface="黑体" pitchFamily="49" charset="-122"/>
              </a:rPr>
              <a:t>BT</a:t>
            </a:r>
            <a:r>
              <a:rPr kumimoji="1" lang="zh-CN" altLang="en-US" sz="2200" b="0" dirty="0" smtClean="0">
                <a:solidFill>
                  <a:schemeClr val="accent3">
                    <a:lumMod val="50000"/>
                  </a:schemeClr>
                </a:solidFill>
                <a:latin typeface="黑体" pitchFamily="49" charset="-122"/>
                <a:ea typeface="黑体" pitchFamily="49" charset="-122"/>
              </a:rPr>
              <a:t>。</a:t>
            </a:r>
            <a:endParaRPr kumimoji="1" lang="en-US" altLang="zh-CN" sz="2200" b="0" dirty="0" smtClean="0">
              <a:solidFill>
                <a:schemeClr val="accent3">
                  <a:lumMod val="50000"/>
                </a:schemeClr>
              </a:solidFill>
              <a:latin typeface="黑体" pitchFamily="49" charset="-122"/>
              <a:ea typeface="黑体" pitchFamily="49" charset="-122"/>
            </a:endParaRPr>
          </a:p>
          <a:p>
            <a:endParaRPr kumimoji="1" lang="en-US" altLang="zh-CN" sz="2200" b="0" dirty="0" smtClean="0">
              <a:solidFill>
                <a:schemeClr val="accent3">
                  <a:lumMod val="50000"/>
                </a:schemeClr>
              </a:solidFill>
              <a:latin typeface="黑体" pitchFamily="49" charset="-122"/>
              <a:ea typeface="黑体" pitchFamily="49" charset="-122"/>
            </a:endParaRPr>
          </a:p>
          <a:p>
            <a:r>
              <a:rPr lang="zh-CN" altLang="en-US" sz="2200" b="0" dirty="0" smtClean="0">
                <a:solidFill>
                  <a:schemeClr val="accent3">
                    <a:lumMod val="50000"/>
                  </a:schemeClr>
                </a:solidFill>
                <a:latin typeface="黑体" pitchFamily="49" charset="-122"/>
                <a:ea typeface="黑体" pitchFamily="49" charset="-122"/>
              </a:rPr>
              <a:t>性质</a:t>
            </a:r>
            <a:r>
              <a:rPr lang="en-US" altLang="zh-CN" sz="2200" b="0" dirty="0" smtClean="0">
                <a:solidFill>
                  <a:schemeClr val="accent3">
                    <a:lumMod val="50000"/>
                  </a:schemeClr>
                </a:solidFill>
                <a:latin typeface="黑体" pitchFamily="49" charset="-122"/>
                <a:ea typeface="黑体" pitchFamily="49" charset="-122"/>
              </a:rPr>
              <a:t>3</a:t>
            </a:r>
            <a:r>
              <a:rPr kumimoji="1" lang="zh-CN" altLang="en-US" sz="2200" b="0" dirty="0" smtClean="0">
                <a:solidFill>
                  <a:schemeClr val="accent3">
                    <a:lumMod val="50000"/>
                  </a:schemeClr>
                </a:solidFill>
                <a:latin typeface="黑体" pitchFamily="49" charset="-122"/>
                <a:ea typeface="黑体" pitchFamily="49" charset="-122"/>
              </a:rPr>
              <a:t>：由一棵二叉树的后序遍历序列和中序遍历序列能够构造出唯一的一棵二叉树。</a:t>
            </a:r>
            <a:endParaRPr kumimoji="1" lang="en-US" altLang="zh-CN" sz="2200" b="0" dirty="0" smtClean="0">
              <a:solidFill>
                <a:schemeClr val="accent3">
                  <a:lumMod val="50000"/>
                </a:schemeClr>
              </a:solidFill>
              <a:latin typeface="黑体" pitchFamily="49" charset="-122"/>
              <a:ea typeface="黑体" pitchFamily="49" charset="-122"/>
            </a:endParaRPr>
          </a:p>
          <a:p>
            <a:endParaRPr kumimoji="1" lang="zh-CN" altLang="en-US" sz="2200" b="0" dirty="0" smtClean="0">
              <a:solidFill>
                <a:schemeClr val="accent3">
                  <a:lumMod val="50000"/>
                </a:schemeClr>
              </a:solidFill>
              <a:latin typeface="黑体" pitchFamily="49" charset="-122"/>
              <a:ea typeface="黑体" pitchFamily="49" charset="-122"/>
            </a:endParaRPr>
          </a:p>
          <a:p>
            <a:r>
              <a:rPr lang="zh-CN" altLang="en-US" sz="2200" b="0" dirty="0" smtClean="0">
                <a:solidFill>
                  <a:schemeClr val="accent3">
                    <a:lumMod val="50000"/>
                  </a:schemeClr>
                </a:solidFill>
                <a:latin typeface="黑体" pitchFamily="49" charset="-122"/>
                <a:ea typeface="黑体" pitchFamily="49" charset="-122"/>
              </a:rPr>
              <a:t>性质</a:t>
            </a:r>
            <a:r>
              <a:rPr lang="en-US" altLang="zh-CN" sz="2200" b="0" dirty="0" smtClean="0">
                <a:solidFill>
                  <a:schemeClr val="accent3">
                    <a:lumMod val="50000"/>
                  </a:schemeClr>
                </a:solidFill>
                <a:latin typeface="黑体" pitchFamily="49" charset="-122"/>
                <a:ea typeface="黑体" pitchFamily="49" charset="-122"/>
              </a:rPr>
              <a:t>4</a:t>
            </a:r>
            <a:r>
              <a:rPr kumimoji="1" lang="zh-CN" altLang="en-US" sz="2200" b="0" dirty="0" smtClean="0">
                <a:solidFill>
                  <a:schemeClr val="accent3">
                    <a:lumMod val="50000"/>
                  </a:schemeClr>
                </a:solidFill>
                <a:latin typeface="黑体" pitchFamily="49" charset="-122"/>
                <a:ea typeface="黑体" pitchFamily="49" charset="-122"/>
              </a:rPr>
              <a:t>：由一棵二叉树的前序遍历序列和后序遍历序列构造的二叉树不唯一。 </a:t>
            </a:r>
            <a:endParaRPr kumimoji="1" lang="en-US" altLang="zh-CN" sz="2200" b="0" dirty="0" smtClean="0">
              <a:solidFill>
                <a:schemeClr val="accent3">
                  <a:lumMod val="50000"/>
                </a:schemeClr>
              </a:solidFill>
              <a:latin typeface="黑体" pitchFamily="49" charset="-122"/>
              <a:ea typeface="黑体" pitchFamily="49" charset="-122"/>
            </a:endParaRPr>
          </a:p>
          <a:p>
            <a:endParaRPr kumimoji="1" lang="en-US" altLang="zh-CN" sz="2200" b="0" dirty="0" smtClean="0">
              <a:solidFill>
                <a:schemeClr val="accent3">
                  <a:lumMod val="50000"/>
                </a:schemeClr>
              </a:solidFill>
              <a:latin typeface="黑体" pitchFamily="49" charset="-122"/>
              <a:ea typeface="黑体" pitchFamily="49" charset="-122"/>
            </a:endParaRPr>
          </a:p>
          <a:p>
            <a:r>
              <a:rPr lang="zh-CN" altLang="en-US" sz="2200" b="0" dirty="0" smtClean="0">
                <a:solidFill>
                  <a:schemeClr val="accent3">
                    <a:lumMod val="50000"/>
                  </a:schemeClr>
                </a:solidFill>
                <a:latin typeface="黑体" pitchFamily="49" charset="-122"/>
                <a:ea typeface="黑体" pitchFamily="49" charset="-122"/>
              </a:rPr>
              <a:t>性质</a:t>
            </a:r>
            <a:r>
              <a:rPr lang="en-US" altLang="zh-CN" sz="2200" b="0" dirty="0" smtClean="0">
                <a:solidFill>
                  <a:schemeClr val="accent3">
                    <a:lumMod val="50000"/>
                  </a:schemeClr>
                </a:solidFill>
                <a:latin typeface="黑体" pitchFamily="49" charset="-122"/>
                <a:ea typeface="黑体" pitchFamily="49" charset="-122"/>
              </a:rPr>
              <a:t>5</a:t>
            </a:r>
            <a:r>
              <a:rPr kumimoji="1" lang="zh-CN" altLang="en-US" sz="2200" b="0" dirty="0" smtClean="0">
                <a:solidFill>
                  <a:schemeClr val="accent3">
                    <a:lumMod val="50000"/>
                  </a:schemeClr>
                </a:solidFill>
                <a:latin typeface="黑体" pitchFamily="49" charset="-122"/>
                <a:ea typeface="黑体" pitchFamily="49" charset="-122"/>
              </a:rPr>
              <a:t>：一棵二叉树的前序遍历序列和中序遍历序列以及后序遍历序列中，叶子结点的相对位置不会发生变化。</a:t>
            </a:r>
            <a:endParaRPr kumimoji="1" lang="en-US" altLang="zh-CN" sz="2200" b="0" dirty="0" smtClean="0">
              <a:solidFill>
                <a:schemeClr val="accent3">
                  <a:lumMod val="50000"/>
                </a:schemeClr>
              </a:solidFill>
              <a:latin typeface="黑体" pitchFamily="49" charset="-122"/>
              <a:ea typeface="黑体" pitchFamily="49" charset="-122"/>
            </a:endParaRPr>
          </a:p>
          <a:p>
            <a:endParaRPr kumimoji="1" lang="zh-CN" altLang="en-US" sz="2200" b="0" dirty="0" smtClean="0">
              <a:solidFill>
                <a:schemeClr val="accent3">
                  <a:lumMod val="50000"/>
                </a:schemeClr>
              </a:solidFill>
              <a:latin typeface="黑体" pitchFamily="49" charset="-122"/>
              <a:ea typeface="黑体" pitchFamily="49" charset="-122"/>
            </a:endParaRPr>
          </a:p>
          <a:p>
            <a:endParaRPr kumimoji="1" lang="zh-CN" altLang="en-US" sz="7200"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299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 </a:t>
            </a:r>
            <a:r>
              <a:rPr lang="zh-CN" altLang="zh-CN" b="1" dirty="0"/>
              <a:t>二叉树应用</a:t>
            </a:r>
            <a:r>
              <a:rPr lang="en-US" altLang="zh-CN" b="1" dirty="0"/>
              <a:t>1</a:t>
            </a:r>
            <a:r>
              <a:rPr lang="zh-CN" altLang="zh-CN" b="1" dirty="0"/>
              <a:t>：哈夫曼树</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哈夫曼</a:t>
            </a:r>
            <a:r>
              <a:rPr lang="en-US" altLang="zh-CN" dirty="0" smtClean="0">
                <a:solidFill>
                  <a:srgbClr val="FF0000"/>
                </a:solidFill>
              </a:rPr>
              <a:t>(Huffman)</a:t>
            </a:r>
            <a:r>
              <a:rPr lang="zh-CN" altLang="zh-CN" dirty="0" smtClean="0">
                <a:solidFill>
                  <a:srgbClr val="FF0000"/>
                </a:solidFill>
              </a:rPr>
              <a:t>树</a:t>
            </a:r>
            <a:r>
              <a:rPr lang="zh-CN" altLang="zh-CN" b="0" dirty="0"/>
              <a:t>又称</a:t>
            </a:r>
            <a:r>
              <a:rPr lang="zh-CN" altLang="zh-CN" dirty="0">
                <a:solidFill>
                  <a:srgbClr val="FF0000"/>
                </a:solidFill>
              </a:rPr>
              <a:t>最优二叉树</a:t>
            </a:r>
            <a:r>
              <a:rPr lang="zh-CN" altLang="zh-CN" b="0" dirty="0" smtClean="0"/>
              <a:t>，</a:t>
            </a:r>
            <a:endParaRPr lang="en-US" altLang="zh-CN" b="0" dirty="0" smtClean="0"/>
          </a:p>
          <a:p>
            <a:r>
              <a:rPr lang="zh-CN" altLang="zh-CN" b="0" dirty="0" smtClean="0"/>
              <a:t>由</a:t>
            </a:r>
            <a:r>
              <a:rPr lang="en-US" altLang="zh-CN" b="0" dirty="0"/>
              <a:t>Huffman</a:t>
            </a:r>
            <a:r>
              <a:rPr lang="zh-CN" altLang="zh-CN" b="0" dirty="0"/>
              <a:t>在</a:t>
            </a:r>
            <a:r>
              <a:rPr lang="en-US" altLang="zh-CN" b="0" dirty="0"/>
              <a:t>1952</a:t>
            </a:r>
            <a:r>
              <a:rPr lang="zh-CN" altLang="zh-CN" b="0" dirty="0"/>
              <a:t>年提出</a:t>
            </a:r>
            <a:r>
              <a:rPr lang="zh-CN" altLang="zh-CN" b="0" dirty="0" smtClean="0"/>
              <a:t>，是</a:t>
            </a:r>
            <a:r>
              <a:rPr lang="zh-CN" altLang="zh-CN" b="0" dirty="0"/>
              <a:t>带权路径长度最短的</a:t>
            </a:r>
            <a:r>
              <a:rPr lang="zh-CN" altLang="zh-CN" b="0" dirty="0" smtClean="0"/>
              <a:t>树</a:t>
            </a:r>
            <a:r>
              <a:rPr lang="zh-CN" altLang="en-US" b="0" dirty="0" smtClean="0"/>
              <a:t>。</a:t>
            </a:r>
            <a:endParaRPr lang="zh-CN" altLang="en-US" b="0" dirty="0"/>
          </a:p>
        </p:txBody>
      </p:sp>
      <p:sp>
        <p:nvSpPr>
          <p:cNvPr id="4" name="矩形 3"/>
          <p:cNvSpPr/>
          <p:nvPr/>
        </p:nvSpPr>
        <p:spPr>
          <a:xfrm>
            <a:off x="971600" y="3284984"/>
            <a:ext cx="7776864" cy="1477328"/>
          </a:xfrm>
          <a:prstGeom prst="rect">
            <a:avLst/>
          </a:prstGeom>
        </p:spPr>
        <p:txBody>
          <a:bodyPr wrap="square">
            <a:spAutoFit/>
          </a:bodyPr>
          <a:lstStyle/>
          <a:p>
            <a:pPr>
              <a:lnSpc>
                <a:spcPct val="150000"/>
              </a:lnSpc>
            </a:pP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哈夫曼</a:t>
            </a:r>
            <a:r>
              <a:rPr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树定义：</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假设有</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个结点，每个结点的权值分别为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，构造一棵以这</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个结点为叶子结点的二叉树，则其中</a:t>
            </a: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带权路径长度</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WPL</a:t>
            </a: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最小的二叉树称为哈夫曼树或最优二叉树</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xmlns="" val="3217176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5.4.1 </a:t>
            </a:r>
            <a:r>
              <a:rPr lang="zh-CN" altLang="zh-CN" b="1" dirty="0"/>
              <a:t>哈夫曼树的</a:t>
            </a:r>
            <a:r>
              <a:rPr lang="zh-CN" altLang="zh-CN" b="1" dirty="0" smtClean="0"/>
              <a:t>构造</a:t>
            </a:r>
            <a:endParaRPr lang="zh-CN" altLang="en-US" dirty="0"/>
          </a:p>
        </p:txBody>
      </p:sp>
      <p:sp>
        <p:nvSpPr>
          <p:cNvPr id="3" name="内容占位符 2"/>
          <p:cNvSpPr>
            <a:spLocks noGrp="1"/>
          </p:cNvSpPr>
          <p:nvPr>
            <p:ph idx="1"/>
          </p:nvPr>
        </p:nvSpPr>
        <p:spPr>
          <a:xfrm>
            <a:off x="357158" y="1714488"/>
            <a:ext cx="7000924" cy="4104456"/>
          </a:xfrm>
        </p:spPr>
        <p:txBody>
          <a:bodyPr>
            <a:normAutofit fontScale="92500" lnSpcReduction="10000"/>
          </a:bodyPr>
          <a:lstStyle/>
          <a:p>
            <a:r>
              <a:rPr lang="en-US" altLang="zh-CN" b="0" dirty="0"/>
              <a:t>	1. </a:t>
            </a:r>
            <a:r>
              <a:rPr lang="zh-CN" altLang="zh-CN" b="0" dirty="0"/>
              <a:t>相关术语：</a:t>
            </a:r>
          </a:p>
          <a:p>
            <a:r>
              <a:rPr lang="en-US" altLang="zh-CN" b="0" dirty="0"/>
              <a:t>	</a:t>
            </a:r>
            <a:r>
              <a:rPr lang="en-US" altLang="zh-CN" b="0" dirty="0" smtClean="0"/>
              <a:t>(1) </a:t>
            </a:r>
            <a:r>
              <a:rPr lang="zh-CN" altLang="zh-CN" dirty="0">
                <a:solidFill>
                  <a:srgbClr val="FF0000"/>
                </a:solidFill>
              </a:rPr>
              <a:t>路径：</a:t>
            </a:r>
            <a:r>
              <a:rPr lang="zh-CN" altLang="zh-CN" b="0" dirty="0"/>
              <a:t>从树中一个结点到另一个结点之间的分支构成这两个结点间的路径</a:t>
            </a:r>
            <a:r>
              <a:rPr lang="zh-CN" altLang="zh-CN" b="0" dirty="0" smtClean="0"/>
              <a:t>。</a:t>
            </a:r>
            <a:endParaRPr lang="en-US" altLang="zh-CN" b="0" dirty="0" smtClean="0"/>
          </a:p>
          <a:p>
            <a:r>
              <a:rPr lang="en-US" altLang="zh-CN" b="0" dirty="0" smtClean="0"/>
              <a:t>		</a:t>
            </a:r>
            <a:r>
              <a:rPr lang="zh-CN" altLang="zh-CN" sz="2200" b="0" dirty="0" smtClean="0"/>
              <a:t>二叉树</a:t>
            </a:r>
            <a:r>
              <a:rPr lang="en-US" altLang="zh-CN" sz="2200" b="0" dirty="0"/>
              <a:t>T</a:t>
            </a:r>
            <a:r>
              <a:rPr lang="en-US" altLang="zh-CN" sz="2200" b="0" baseline="-25000" dirty="0"/>
              <a:t>7</a:t>
            </a:r>
            <a:r>
              <a:rPr lang="zh-CN" altLang="zh-CN" sz="2200" b="0" dirty="0"/>
              <a:t>，从结点</a:t>
            </a:r>
            <a:r>
              <a:rPr lang="en-US" altLang="zh-CN" sz="2200" b="0" dirty="0"/>
              <a:t>A</a:t>
            </a:r>
            <a:r>
              <a:rPr lang="zh-CN" altLang="zh-CN" sz="2200" b="0" dirty="0"/>
              <a:t>到结点</a:t>
            </a:r>
            <a:r>
              <a:rPr lang="en-US" altLang="zh-CN" sz="2200" b="0" dirty="0"/>
              <a:t>F</a:t>
            </a:r>
            <a:r>
              <a:rPr lang="zh-CN" altLang="zh-CN" sz="2200" b="0" dirty="0"/>
              <a:t>的路径为：</a:t>
            </a:r>
            <a:r>
              <a:rPr lang="en-US" altLang="zh-CN" sz="2200" b="0" dirty="0"/>
              <a:t>A→B→D→F</a:t>
            </a:r>
            <a:r>
              <a:rPr lang="zh-CN" altLang="zh-CN" sz="2200" b="0" dirty="0"/>
              <a:t>。</a:t>
            </a:r>
          </a:p>
          <a:p>
            <a:r>
              <a:rPr lang="en-US" altLang="zh-CN" b="0" dirty="0"/>
              <a:t>	</a:t>
            </a:r>
            <a:r>
              <a:rPr lang="en-US" altLang="zh-CN" b="0" dirty="0" smtClean="0"/>
              <a:t>(2) </a:t>
            </a:r>
            <a:r>
              <a:rPr lang="zh-CN" altLang="zh-CN" dirty="0">
                <a:solidFill>
                  <a:srgbClr val="FF0000"/>
                </a:solidFill>
              </a:rPr>
              <a:t>路径长度</a:t>
            </a:r>
            <a:r>
              <a:rPr lang="zh-CN" altLang="zh-CN" b="0" dirty="0">
                <a:solidFill>
                  <a:srgbClr val="FF0000"/>
                </a:solidFill>
              </a:rPr>
              <a:t>：</a:t>
            </a:r>
            <a:r>
              <a:rPr lang="zh-CN" altLang="zh-CN" b="0" dirty="0"/>
              <a:t>路径上的分支</a:t>
            </a:r>
            <a:r>
              <a:rPr lang="zh-CN" altLang="zh-CN" b="0" dirty="0" smtClean="0"/>
              <a:t>数称为</a:t>
            </a:r>
            <a:r>
              <a:rPr lang="zh-CN" altLang="zh-CN" b="0" dirty="0"/>
              <a:t>路径长度</a:t>
            </a:r>
            <a:r>
              <a:rPr lang="zh-CN" altLang="zh-CN" b="0" dirty="0" smtClean="0"/>
              <a:t>。</a:t>
            </a:r>
            <a:r>
              <a:rPr lang="en-US" altLang="zh-CN" b="0" dirty="0" smtClean="0"/>
              <a:t>(</a:t>
            </a:r>
            <a:r>
              <a:rPr lang="zh-CN" altLang="en-US" b="0" dirty="0" smtClean="0"/>
              <a:t>边数</a:t>
            </a:r>
            <a:r>
              <a:rPr lang="en-US" altLang="zh-CN" b="0" dirty="0" smtClean="0"/>
              <a:t>)</a:t>
            </a:r>
          </a:p>
          <a:p>
            <a:r>
              <a:rPr lang="en-US" altLang="zh-CN" b="0" dirty="0" smtClean="0"/>
              <a:t>		</a:t>
            </a:r>
            <a:r>
              <a:rPr lang="zh-CN" altLang="zh-CN" b="0" dirty="0" smtClean="0"/>
              <a:t>结点</a:t>
            </a:r>
            <a:r>
              <a:rPr lang="en-US" altLang="zh-CN" b="0" dirty="0"/>
              <a:t>A</a:t>
            </a:r>
            <a:r>
              <a:rPr lang="zh-CN" altLang="zh-CN" b="0" dirty="0"/>
              <a:t>到结点</a:t>
            </a:r>
            <a:r>
              <a:rPr lang="en-US" altLang="zh-CN" b="0" dirty="0"/>
              <a:t>F</a:t>
            </a:r>
            <a:r>
              <a:rPr lang="zh-CN" altLang="zh-CN" b="0" dirty="0"/>
              <a:t>的路径长度为</a:t>
            </a:r>
            <a:r>
              <a:rPr lang="en-US" altLang="zh-CN" b="0" dirty="0"/>
              <a:t>3</a:t>
            </a:r>
            <a:r>
              <a:rPr lang="zh-CN" altLang="zh-CN" b="0" dirty="0"/>
              <a:t>。</a:t>
            </a:r>
          </a:p>
          <a:p>
            <a:r>
              <a:rPr lang="en-US" altLang="zh-CN" b="0" dirty="0"/>
              <a:t>	</a:t>
            </a:r>
            <a:r>
              <a:rPr lang="en-US" altLang="zh-CN" b="0" dirty="0" smtClean="0"/>
              <a:t>(3) </a:t>
            </a:r>
            <a:r>
              <a:rPr lang="zh-CN" altLang="zh-CN" dirty="0">
                <a:solidFill>
                  <a:srgbClr val="FF0000"/>
                </a:solidFill>
              </a:rPr>
              <a:t>树的路径长度</a:t>
            </a:r>
            <a:r>
              <a:rPr lang="zh-CN" altLang="zh-CN" b="0" dirty="0"/>
              <a:t>：从树的根结点到</a:t>
            </a:r>
            <a:r>
              <a:rPr lang="zh-CN" altLang="zh-CN" b="0" dirty="0" smtClean="0"/>
              <a:t>每个</a:t>
            </a:r>
            <a:r>
              <a:rPr lang="zh-CN" altLang="en-US" b="0" dirty="0" smtClean="0"/>
              <a:t>叶子</a:t>
            </a:r>
            <a:r>
              <a:rPr lang="zh-CN" altLang="zh-CN" b="0" dirty="0" smtClean="0"/>
              <a:t>结点</a:t>
            </a:r>
            <a:r>
              <a:rPr lang="zh-CN" altLang="zh-CN" b="0" dirty="0"/>
              <a:t>的路径长度之和称为树的路径长度</a:t>
            </a:r>
            <a:r>
              <a:rPr lang="zh-CN" altLang="zh-CN" b="0" dirty="0" smtClean="0"/>
              <a:t>。</a:t>
            </a:r>
            <a:endParaRPr lang="en-US" altLang="zh-CN" b="0" dirty="0" smtClean="0"/>
          </a:p>
          <a:p>
            <a:r>
              <a:rPr lang="en-US" altLang="zh-CN" b="0" dirty="0" smtClean="0"/>
              <a:t>		</a:t>
            </a:r>
            <a:r>
              <a:rPr lang="zh-CN" altLang="zh-CN" b="0" dirty="0" smtClean="0"/>
              <a:t>该</a:t>
            </a:r>
            <a:r>
              <a:rPr lang="zh-CN" altLang="zh-CN" b="0" dirty="0"/>
              <a:t>树的路径长度为</a:t>
            </a:r>
            <a:r>
              <a:rPr lang="en-US" altLang="zh-CN" b="0" dirty="0"/>
              <a:t>2+3+3+1=9</a:t>
            </a:r>
            <a:r>
              <a:rPr lang="zh-CN" altLang="zh-CN" b="0" dirty="0" smtClean="0"/>
              <a:t>。</a:t>
            </a:r>
            <a:endParaRPr lang="zh-CN" altLang="en-US" dirty="0"/>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64288" y="4005064"/>
            <a:ext cx="1945926" cy="22602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484088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85720" y="1071546"/>
            <a:ext cx="6286544" cy="4357718"/>
          </a:xfrm>
        </p:spPr>
        <p:txBody>
          <a:bodyPr>
            <a:normAutofit lnSpcReduction="10000"/>
          </a:bodyPr>
          <a:lstStyle/>
          <a:p>
            <a:r>
              <a:rPr lang="en-US" sz="2200" b="0" dirty="0" smtClean="0"/>
              <a:t>	(4) </a:t>
            </a:r>
            <a:r>
              <a:rPr lang="zh-CN" altLang="en-US" sz="2200" dirty="0" smtClean="0">
                <a:solidFill>
                  <a:srgbClr val="FF0000"/>
                </a:solidFill>
              </a:rPr>
              <a:t>叶子的带权路径长度：</a:t>
            </a:r>
            <a:r>
              <a:rPr lang="zh-CN" altLang="en-US" sz="2200" b="0" dirty="0" smtClean="0"/>
              <a:t>从该叶结点到树的根结点的路径长度与该结点的权的乘积称为该结点的带权路径长度。</a:t>
            </a:r>
            <a:endParaRPr lang="en-US" altLang="zh-CN" sz="2200" b="0" dirty="0" smtClean="0"/>
          </a:p>
          <a:p>
            <a:r>
              <a:rPr lang="en-US" altLang="zh-CN" sz="2200" b="0" dirty="0" smtClean="0"/>
              <a:t>		</a:t>
            </a:r>
            <a:r>
              <a:rPr lang="zh-CN" altLang="en-US" sz="2000" b="0" dirty="0" smtClean="0"/>
              <a:t>叶子结点</a:t>
            </a:r>
            <a:r>
              <a:rPr lang="en-US" sz="2000" b="0" dirty="0" smtClean="0"/>
              <a:t>G</a:t>
            </a:r>
            <a:r>
              <a:rPr lang="zh-CN" altLang="en-US" sz="2000" b="0" dirty="0" smtClean="0"/>
              <a:t>的带权路径长度为：</a:t>
            </a:r>
            <a:r>
              <a:rPr lang="en-US" sz="2000" b="0" dirty="0" smtClean="0"/>
              <a:t>3*5=15</a:t>
            </a:r>
            <a:r>
              <a:rPr lang="zh-CN" altLang="en-US" sz="2000" b="0" dirty="0" smtClean="0"/>
              <a:t>。</a:t>
            </a:r>
          </a:p>
          <a:p>
            <a:r>
              <a:rPr lang="en-US" sz="2200" b="0" dirty="0" smtClean="0"/>
              <a:t>	(5) </a:t>
            </a:r>
            <a:r>
              <a:rPr lang="zh-CN" altLang="en-US" sz="2200" dirty="0" smtClean="0">
                <a:solidFill>
                  <a:srgbClr val="FF0000"/>
                </a:solidFill>
              </a:rPr>
              <a:t>树的带权路径长度：</a:t>
            </a:r>
            <a:r>
              <a:rPr lang="zh-CN" altLang="en-US" sz="2200" b="0" dirty="0" smtClean="0"/>
              <a:t>树中所有叶子结点的带权路径长度之和为树的带权路径长度，记作：</a:t>
            </a:r>
            <a:endParaRPr lang="en-US" altLang="zh-CN" sz="2200" b="0" dirty="0" smtClean="0"/>
          </a:p>
          <a:p>
            <a:endParaRPr lang="en-US" altLang="zh-CN" sz="2200" b="0" dirty="0" smtClean="0"/>
          </a:p>
          <a:p>
            <a:endParaRPr lang="en-US" altLang="zh-CN" sz="2200" b="0" dirty="0" smtClean="0"/>
          </a:p>
          <a:p>
            <a:r>
              <a:rPr lang="zh-CN" altLang="en-US" sz="2000" dirty="0" smtClean="0"/>
              <a:t>   图中</a:t>
            </a:r>
            <a:r>
              <a:rPr lang="zh-CN" altLang="en-US" sz="2000" b="0" dirty="0" smtClean="0"/>
              <a:t>树的带权路径长度：</a:t>
            </a:r>
            <a:endParaRPr lang="en-US" altLang="zh-CN" sz="2000" b="0" dirty="0" smtClean="0"/>
          </a:p>
          <a:p>
            <a:r>
              <a:rPr lang="en-US" sz="2000" b="0" i="1" dirty="0" smtClean="0"/>
              <a:t>           WPL</a:t>
            </a:r>
            <a:r>
              <a:rPr lang="en-US" sz="2000" b="0" dirty="0" smtClean="0"/>
              <a:t>=2*2+4*3+5*3+7*1=38</a:t>
            </a:r>
            <a:endParaRPr lang="zh-CN" altLang="en-US" sz="2000" b="0" dirty="0" smtClean="0"/>
          </a:p>
          <a:p>
            <a:endParaRPr lang="zh-CN" altLang="en-US" sz="2200" b="0" dirty="0" smtClean="0"/>
          </a:p>
          <a:p>
            <a:endParaRPr lang="zh-CN" altLang="en-US" b="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72264" y="2000240"/>
            <a:ext cx="2160240" cy="25091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8547" name="Rectangle 3"/>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8548" name="Picture 4"/>
          <p:cNvPicPr>
            <a:picLocks noChangeAspect="1" noChangeArrowheads="1"/>
          </p:cNvPicPr>
          <p:nvPr/>
        </p:nvPicPr>
        <p:blipFill>
          <a:blip r:embed="rId3" cstate="print"/>
          <a:srcRect/>
          <a:stretch>
            <a:fillRect/>
          </a:stretch>
        </p:blipFill>
        <p:spPr bwMode="auto">
          <a:xfrm>
            <a:off x="2786050" y="3571876"/>
            <a:ext cx="2040543" cy="1071570"/>
          </a:xfrm>
          <a:prstGeom prst="rect">
            <a:avLst/>
          </a:prstGeom>
          <a:noFill/>
          <a:ln w="9525">
            <a:noFill/>
            <a:miter lim="800000"/>
            <a:headEnd/>
            <a:tailEnd/>
          </a:ln>
          <a:effectLst/>
        </p:spPr>
      </p:pic>
    </p:spTree>
    <p:extLst>
      <p:ext uri="{BB962C8B-B14F-4D97-AF65-F5344CB8AC3E}">
        <p14:creationId xmlns:p14="http://schemas.microsoft.com/office/powerpoint/2010/main" xmlns="" val="4020336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3268155"/>
            <a:ext cx="8352928" cy="2753133"/>
          </a:xfrm>
        </p:spPr>
        <p:txBody>
          <a:bodyPr>
            <a:normAutofit/>
          </a:bodyPr>
          <a:lstStyle/>
          <a:p>
            <a:r>
              <a:rPr lang="en-US" altLang="zh-CN" b="0" dirty="0" smtClean="0"/>
              <a:t>(14) </a:t>
            </a:r>
            <a:r>
              <a:rPr lang="zh-CN" altLang="zh-CN" dirty="0">
                <a:solidFill>
                  <a:srgbClr val="FF0000"/>
                </a:solidFill>
              </a:rPr>
              <a:t>无序树</a:t>
            </a:r>
            <a:r>
              <a:rPr lang="zh-CN" altLang="zh-CN" b="0" dirty="0"/>
              <a:t>：如果将树中每个结点的各子树看成是无顺序</a:t>
            </a:r>
            <a:r>
              <a:rPr lang="zh-CN" altLang="zh-CN" b="0" dirty="0" smtClean="0"/>
              <a:t>的</a:t>
            </a:r>
            <a:r>
              <a:rPr lang="en-US" altLang="zh-CN" b="0" dirty="0" smtClean="0"/>
              <a:t>(</a:t>
            </a:r>
            <a:r>
              <a:rPr lang="zh-CN" altLang="zh-CN" b="0" dirty="0" smtClean="0"/>
              <a:t>即</a:t>
            </a:r>
            <a:r>
              <a:rPr lang="zh-CN" altLang="zh-CN" b="0" dirty="0"/>
              <a:t>可</a:t>
            </a:r>
            <a:r>
              <a:rPr lang="zh-CN" altLang="zh-CN" b="0" dirty="0" smtClean="0"/>
              <a:t>互换</a:t>
            </a:r>
            <a:r>
              <a:rPr lang="en-US" altLang="zh-CN" b="0" dirty="0" smtClean="0"/>
              <a:t>)</a:t>
            </a:r>
            <a:r>
              <a:rPr lang="zh-CN" altLang="zh-CN" b="0" dirty="0" smtClean="0"/>
              <a:t>，</a:t>
            </a:r>
            <a:r>
              <a:rPr lang="zh-CN" altLang="zh-CN" b="0" dirty="0"/>
              <a:t>则称该树为无序树</a:t>
            </a:r>
            <a:r>
              <a:rPr lang="zh-CN" altLang="zh-CN" b="0" dirty="0" smtClean="0"/>
              <a:t>。</a:t>
            </a:r>
            <a:endParaRPr lang="en-US" altLang="zh-CN" b="0" dirty="0" smtClean="0"/>
          </a:p>
          <a:p>
            <a:r>
              <a:rPr lang="en-US" altLang="zh-CN" b="0" dirty="0" smtClean="0"/>
              <a:t>(15) </a:t>
            </a:r>
            <a:r>
              <a:rPr lang="zh-CN" altLang="zh-CN" dirty="0">
                <a:solidFill>
                  <a:srgbClr val="FF0000"/>
                </a:solidFill>
              </a:rPr>
              <a:t>森林</a:t>
            </a:r>
            <a:r>
              <a:rPr lang="zh-CN" altLang="zh-CN" b="0" dirty="0"/>
              <a:t>：是指</a:t>
            </a:r>
            <a:r>
              <a:rPr lang="en-US" altLang="zh-CN" b="0" dirty="0" smtClean="0"/>
              <a:t>m(m </a:t>
            </a:r>
            <a:r>
              <a:rPr lang="en-US" altLang="zh-CN" b="0" dirty="0"/>
              <a:t>≥ </a:t>
            </a:r>
            <a:r>
              <a:rPr lang="en-US" altLang="zh-CN" b="0" dirty="0" smtClean="0"/>
              <a:t>0)</a:t>
            </a:r>
            <a:r>
              <a:rPr lang="zh-CN" altLang="zh-CN" b="0" dirty="0" smtClean="0"/>
              <a:t>棵</a:t>
            </a:r>
            <a:r>
              <a:rPr lang="zh-CN" altLang="zh-CN" b="0" dirty="0"/>
              <a:t>互不相交的树的集合</a:t>
            </a:r>
            <a:r>
              <a:rPr lang="zh-CN" altLang="zh-CN" b="0" dirty="0" smtClean="0"/>
              <a:t>。</a:t>
            </a:r>
            <a:endParaRPr lang="en-US" altLang="zh-CN" b="0" dirty="0" smtClean="0"/>
          </a:p>
          <a:p>
            <a:r>
              <a:rPr lang="en-US" altLang="zh-CN" b="0" dirty="0"/>
              <a:t>	</a:t>
            </a:r>
            <a:r>
              <a:rPr lang="zh-CN" altLang="en-US" b="0" dirty="0" smtClean="0">
                <a:solidFill>
                  <a:srgbClr val="FF0000"/>
                </a:solidFill>
              </a:rPr>
              <a:t>注：</a:t>
            </a:r>
            <a:r>
              <a:rPr lang="zh-CN" altLang="zh-CN" b="0" dirty="0" smtClean="0"/>
              <a:t>如果</a:t>
            </a:r>
            <a:r>
              <a:rPr lang="zh-CN" altLang="zh-CN" b="0" dirty="0"/>
              <a:t>删去一棵树的根结点，剩余的子树就构成了森林；反之，加上一个结点作为树的根，森林就变成了一棵树。</a:t>
            </a:r>
            <a:endParaRPr lang="zh-CN" altLang="en-US" b="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83768" y="620688"/>
            <a:ext cx="4982120" cy="26474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32177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4143380"/>
            <a:ext cx="7988526" cy="2164800"/>
          </a:xfrm>
        </p:spPr>
        <p:txBody>
          <a:bodyPr>
            <a:normAutofit fontScale="77500" lnSpcReduction="20000"/>
          </a:bodyPr>
          <a:lstStyle/>
          <a:p>
            <a:r>
              <a:rPr lang="zh-CN" altLang="zh-CN" b="0" dirty="0" smtClean="0"/>
              <a:t>它们</a:t>
            </a:r>
            <a:r>
              <a:rPr lang="zh-CN" altLang="zh-CN" b="0" dirty="0"/>
              <a:t>的带权路径长度分别为：</a:t>
            </a:r>
          </a:p>
          <a:p>
            <a:r>
              <a:rPr lang="en-US" altLang="zh-CN" b="0" dirty="0"/>
              <a:t>	</a:t>
            </a:r>
            <a:r>
              <a:rPr lang="en-US" altLang="zh-CN" b="0" dirty="0" smtClean="0"/>
              <a:t>(a) </a:t>
            </a:r>
            <a:r>
              <a:rPr lang="en-US" altLang="zh-CN" b="0" i="1" dirty="0"/>
              <a:t>WPL</a:t>
            </a:r>
            <a:r>
              <a:rPr lang="en-US" altLang="zh-CN" b="0" dirty="0"/>
              <a:t> = 8×2 + 3×2 + 4×2 + 6×2 = 42</a:t>
            </a:r>
            <a:endParaRPr lang="zh-CN" altLang="zh-CN" b="0" dirty="0"/>
          </a:p>
          <a:p>
            <a:r>
              <a:rPr lang="en-US" altLang="zh-CN" b="0" dirty="0"/>
              <a:t>	</a:t>
            </a:r>
            <a:r>
              <a:rPr lang="en-US" altLang="zh-CN" b="0" dirty="0" smtClean="0"/>
              <a:t>(b)</a:t>
            </a:r>
            <a:r>
              <a:rPr lang="en-US" altLang="zh-CN" b="0" i="1" dirty="0" smtClean="0"/>
              <a:t> </a:t>
            </a:r>
            <a:r>
              <a:rPr lang="en-US" altLang="zh-CN" b="0" i="1" dirty="0"/>
              <a:t>WPL</a:t>
            </a:r>
            <a:r>
              <a:rPr lang="en-US" altLang="zh-CN" b="0" dirty="0"/>
              <a:t> = 8×2 + 3×1 + 4×3 + 6×3 = 49</a:t>
            </a:r>
            <a:endParaRPr lang="zh-CN" altLang="zh-CN" b="0" dirty="0"/>
          </a:p>
          <a:p>
            <a:r>
              <a:rPr lang="en-US" altLang="zh-CN" b="0" dirty="0"/>
              <a:t>	</a:t>
            </a:r>
            <a:r>
              <a:rPr lang="en-US" altLang="zh-CN" b="0" dirty="0" smtClean="0"/>
              <a:t>(c)</a:t>
            </a:r>
            <a:r>
              <a:rPr lang="en-US" altLang="zh-CN" b="0" i="1" dirty="0" smtClean="0"/>
              <a:t> </a:t>
            </a:r>
            <a:r>
              <a:rPr lang="en-US" altLang="zh-CN" b="0" i="1" dirty="0"/>
              <a:t>WPL</a:t>
            </a:r>
            <a:r>
              <a:rPr lang="en-US" altLang="zh-CN" b="0" dirty="0"/>
              <a:t> = 8×1 + 3×3 + 4×3 + 6×2 = 41</a:t>
            </a:r>
            <a:endParaRPr lang="zh-CN" altLang="zh-CN" b="0" dirty="0"/>
          </a:p>
          <a:p>
            <a:r>
              <a:rPr lang="en-US" altLang="zh-CN" b="0" dirty="0"/>
              <a:t>	</a:t>
            </a:r>
            <a:r>
              <a:rPr lang="zh-CN" altLang="zh-CN" b="0" dirty="0"/>
              <a:t>其中，</a:t>
            </a:r>
            <a:r>
              <a:rPr lang="en-US" altLang="zh-CN" b="0" dirty="0" smtClean="0"/>
              <a:t>5-18(c)</a:t>
            </a:r>
            <a:r>
              <a:rPr lang="zh-CN" altLang="zh-CN" b="0" dirty="0" smtClean="0"/>
              <a:t>所</a:t>
            </a:r>
            <a:r>
              <a:rPr lang="zh-CN" altLang="zh-CN" b="0" dirty="0"/>
              <a:t>示二叉树的</a:t>
            </a:r>
            <a:r>
              <a:rPr lang="en-US" altLang="zh-CN" b="0" i="1" dirty="0"/>
              <a:t>WPL</a:t>
            </a:r>
            <a:r>
              <a:rPr lang="zh-CN" altLang="zh-CN" b="0" dirty="0"/>
              <a:t>值最小，可以证明，它就是哈夫曼树。</a:t>
            </a:r>
            <a:endParaRPr lang="zh-CN" altLang="en-US" b="0" dirty="0"/>
          </a:p>
        </p:txBody>
      </p:sp>
      <p:sp>
        <p:nvSpPr>
          <p:cNvPr id="4" name="矩形 3"/>
          <p:cNvSpPr/>
          <p:nvPr/>
        </p:nvSpPr>
        <p:spPr>
          <a:xfrm>
            <a:off x="928662" y="857232"/>
            <a:ext cx="7929618" cy="1477328"/>
          </a:xfrm>
          <a:prstGeom prst="rect">
            <a:avLst/>
          </a:prstGeom>
        </p:spPr>
        <p:txBody>
          <a:bodyPr wrap="square">
            <a:spAutoFit/>
          </a:bodyPr>
          <a:lstStyle/>
          <a:p>
            <a:pPr>
              <a:lnSpc>
                <a:spcPct val="15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(6) </a:t>
            </a:r>
            <a:r>
              <a:rPr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哈夫曼树：</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假设有</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个结点，每个结点的权值分别为</a:t>
            </a:r>
            <a:r>
              <a:rPr lang="en-US" altLang="zh-CN" sz="2000"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i="1"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i="1"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i="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i="1" baseline="-25000" dirty="0" err="1"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，构造一棵以这</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个结点为叶子结点的二叉树，则其中</a:t>
            </a:r>
            <a:r>
              <a:rPr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带权路径长度</a:t>
            </a:r>
            <a:r>
              <a:rPr lang="en-US" altLang="zh-CN"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WPL</a:t>
            </a:r>
            <a:r>
              <a:rPr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最小的二叉树称为哈夫曼树或最优二叉树</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7522" name="Picture 2"/>
          <p:cNvPicPr>
            <a:picLocks noChangeAspect="1" noChangeArrowheads="1"/>
          </p:cNvPicPr>
          <p:nvPr/>
        </p:nvPicPr>
        <p:blipFill>
          <a:blip r:embed="rId2" cstate="print"/>
          <a:srcRect/>
          <a:stretch>
            <a:fillRect/>
          </a:stretch>
        </p:blipFill>
        <p:spPr bwMode="auto">
          <a:xfrm>
            <a:off x="3707904" y="2357430"/>
            <a:ext cx="4701996" cy="1928826"/>
          </a:xfrm>
          <a:prstGeom prst="rect">
            <a:avLst/>
          </a:prstGeom>
          <a:noFill/>
          <a:ln w="9525">
            <a:noFill/>
            <a:miter lim="800000"/>
            <a:headEnd/>
            <a:tailEnd/>
          </a:ln>
          <a:effectLst/>
        </p:spPr>
      </p:pic>
    </p:spTree>
    <p:extLst>
      <p:ext uri="{BB962C8B-B14F-4D97-AF65-F5344CB8AC3E}">
        <p14:creationId xmlns:p14="http://schemas.microsoft.com/office/powerpoint/2010/main" xmlns="" val="14743529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7520940" cy="1296143"/>
          </a:xfrm>
        </p:spPr>
        <p:txBody>
          <a:bodyPr/>
          <a:lstStyle/>
          <a:p>
            <a:r>
              <a:rPr lang="en-US" altLang="zh-CN" sz="2000" dirty="0">
                <a:sym typeface="Wingdings 2"/>
              </a:rPr>
              <a:t></a:t>
            </a:r>
            <a:r>
              <a:rPr lang="zh-CN" altLang="zh-CN" sz="2000" dirty="0">
                <a:solidFill>
                  <a:srgbClr val="FF0000"/>
                </a:solidFill>
              </a:rPr>
              <a:t>构造哈夫曼树的基本思想：</a:t>
            </a:r>
            <a:r>
              <a:rPr lang="zh-CN" altLang="zh-CN" sz="2000" dirty="0"/>
              <a:t/>
            </a:r>
            <a:br>
              <a:rPr lang="zh-CN" altLang="zh-CN" sz="2000" dirty="0"/>
            </a:br>
            <a:r>
              <a:rPr lang="zh-CN" altLang="zh-CN" sz="2000" dirty="0">
                <a:latin typeface="楷体" pitchFamily="49" charset="-122"/>
                <a:ea typeface="楷体" pitchFamily="49" charset="-122"/>
              </a:rPr>
              <a:t>让权值越大的叶子结点离根结点的距离越近，而权值越小的叶子结点离根结点的距离越远</a:t>
            </a:r>
            <a:r>
              <a:rPr lang="zh-CN" altLang="zh-CN" sz="2000"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
        <p:nvSpPr>
          <p:cNvPr id="4" name="内容占位符 3"/>
          <p:cNvSpPr>
            <a:spLocks noGrp="1"/>
          </p:cNvSpPr>
          <p:nvPr>
            <p:ph idx="1"/>
          </p:nvPr>
        </p:nvSpPr>
        <p:spPr>
          <a:xfrm>
            <a:off x="714348" y="2000240"/>
            <a:ext cx="8322148" cy="4214842"/>
          </a:xfrm>
        </p:spPr>
        <p:txBody>
          <a:bodyPr>
            <a:normAutofit fontScale="85000" lnSpcReduction="20000"/>
          </a:bodyPr>
          <a:lstStyle/>
          <a:p>
            <a:r>
              <a:rPr lang="en-US" sz="2600" dirty="0" smtClean="0"/>
              <a:t>2. </a:t>
            </a:r>
            <a:r>
              <a:rPr lang="zh-CN" altLang="en-US" sz="2600" dirty="0" smtClean="0"/>
              <a:t>哈夫曼树的构造过程</a:t>
            </a:r>
            <a:endParaRPr lang="en-US" altLang="zh-CN" sz="2600" dirty="0" smtClean="0"/>
          </a:p>
          <a:p>
            <a:r>
              <a:rPr lang="zh-CN" altLang="en-US" dirty="0" smtClean="0">
                <a:solidFill>
                  <a:srgbClr val="FF0000"/>
                </a:solidFill>
              </a:rPr>
              <a:t>基本算法如下：</a:t>
            </a:r>
            <a:endParaRPr lang="en-US" altLang="zh-CN" dirty="0" smtClean="0">
              <a:solidFill>
                <a:srgbClr val="FF0000"/>
              </a:solidFill>
            </a:endParaRPr>
          </a:p>
          <a:p>
            <a:r>
              <a:rPr lang="en-US" b="0" dirty="0" smtClean="0"/>
              <a:t>(1) </a:t>
            </a:r>
            <a:r>
              <a:rPr lang="zh-CN" altLang="en-US" b="0" dirty="0" smtClean="0"/>
              <a:t>由给定的</a:t>
            </a:r>
            <a:r>
              <a:rPr lang="en-US" b="0" dirty="0" smtClean="0"/>
              <a:t>n</a:t>
            </a:r>
            <a:r>
              <a:rPr lang="zh-CN" altLang="en-US" b="0" dirty="0" smtClean="0"/>
              <a:t>个权值</a:t>
            </a:r>
            <a:r>
              <a:rPr lang="en-US" b="0" dirty="0" smtClean="0"/>
              <a:t>{</a:t>
            </a:r>
            <a:r>
              <a:rPr lang="en-US" b="0" i="1" dirty="0" smtClean="0"/>
              <a:t>w</a:t>
            </a:r>
            <a:r>
              <a:rPr lang="en-US" b="0" i="1" baseline="-25000" dirty="0" smtClean="0"/>
              <a:t>1</a:t>
            </a:r>
            <a:r>
              <a:rPr lang="en-US" b="0" i="1" dirty="0" smtClean="0"/>
              <a:t>, w</a:t>
            </a:r>
            <a:r>
              <a:rPr lang="en-US" b="0" i="1" baseline="-25000" dirty="0" smtClean="0"/>
              <a:t>2</a:t>
            </a:r>
            <a:r>
              <a:rPr lang="en-US" b="0" i="1" dirty="0" smtClean="0"/>
              <a:t>, …, </a:t>
            </a:r>
            <a:r>
              <a:rPr lang="en-US" b="0" i="1" dirty="0" err="1" smtClean="0"/>
              <a:t>w</a:t>
            </a:r>
            <a:r>
              <a:rPr lang="en-US" b="0" i="1" baseline="-25000" dirty="0" err="1" smtClean="0"/>
              <a:t>n</a:t>
            </a:r>
            <a:r>
              <a:rPr lang="en-US" b="0" dirty="0" smtClean="0"/>
              <a:t>}</a:t>
            </a:r>
            <a:r>
              <a:rPr lang="zh-CN" altLang="en-US" b="0" dirty="0" smtClean="0"/>
              <a:t>构成有</a:t>
            </a:r>
            <a:r>
              <a:rPr lang="en-US" b="0" dirty="0" smtClean="0"/>
              <a:t>n</a:t>
            </a:r>
            <a:r>
              <a:rPr lang="zh-CN" altLang="en-US" b="0" dirty="0" smtClean="0"/>
              <a:t>棵二叉树的森林，其中每棵二叉树分别都是只含有一个带权为</a:t>
            </a:r>
            <a:r>
              <a:rPr lang="en-US" altLang="zh-CN" b="0" i="1" dirty="0" err="1" smtClean="0"/>
              <a:t>w</a:t>
            </a:r>
            <a:r>
              <a:rPr lang="en-US" altLang="zh-CN" b="0" i="1" baseline="-25000" dirty="0" err="1" smtClean="0"/>
              <a:t>i</a:t>
            </a:r>
            <a:r>
              <a:rPr lang="zh-CN" altLang="en-US" b="0" dirty="0" smtClean="0"/>
              <a:t>的</a:t>
            </a:r>
            <a:r>
              <a:rPr lang="zh-CN" altLang="en-US" b="0" dirty="0"/>
              <a:t>单</a:t>
            </a:r>
            <a:r>
              <a:rPr lang="zh-CN" altLang="en-US" b="0" dirty="0" smtClean="0"/>
              <a:t>根结点，其左右子树均为空。</a:t>
            </a:r>
          </a:p>
          <a:p>
            <a:r>
              <a:rPr lang="en-US" b="0" dirty="0" smtClean="0"/>
              <a:t>(2) </a:t>
            </a:r>
            <a:r>
              <a:rPr lang="zh-CN" altLang="en-US" b="0" dirty="0" smtClean="0"/>
              <a:t>在森林中选取根结点的权值最小的两棵二叉树，分别作为左右子树构造一棵新的二叉树，新的二叉树的根结点的权值为其左右子树上根结点的权值之和。</a:t>
            </a:r>
          </a:p>
          <a:p>
            <a:r>
              <a:rPr lang="en-US" b="0" dirty="0" smtClean="0"/>
              <a:t>(3) </a:t>
            </a:r>
            <a:r>
              <a:rPr lang="zh-CN" altLang="en-US" b="0" dirty="0" smtClean="0"/>
              <a:t>从森林中删除</a:t>
            </a:r>
            <a:r>
              <a:rPr lang="en-US" b="0" dirty="0" smtClean="0"/>
              <a:t>(2)</a:t>
            </a:r>
            <a:r>
              <a:rPr lang="zh-CN" altLang="en-US" b="0" dirty="0" smtClean="0"/>
              <a:t>中选取的两棵树，同时将新得到的二叉树加入到森林中，此时森林中还有</a:t>
            </a:r>
            <a:r>
              <a:rPr lang="en-US" b="0" dirty="0" smtClean="0"/>
              <a:t>n-1</a:t>
            </a:r>
            <a:r>
              <a:rPr lang="zh-CN" altLang="en-US" b="0" dirty="0" smtClean="0"/>
              <a:t>棵树。</a:t>
            </a:r>
          </a:p>
          <a:p>
            <a:r>
              <a:rPr lang="en-US" b="0" dirty="0" smtClean="0"/>
              <a:t>(4) </a:t>
            </a:r>
            <a:r>
              <a:rPr lang="zh-CN" altLang="en-US" b="0" dirty="0" smtClean="0"/>
              <a:t>重复步骤</a:t>
            </a:r>
            <a:r>
              <a:rPr lang="en-US" b="0" dirty="0" smtClean="0"/>
              <a:t>(2)</a:t>
            </a:r>
            <a:r>
              <a:rPr lang="zh-CN" altLang="en-US" b="0" dirty="0" smtClean="0"/>
              <a:t>和</a:t>
            </a:r>
            <a:r>
              <a:rPr lang="en-US" b="0" dirty="0" smtClean="0"/>
              <a:t>(3)</a:t>
            </a:r>
            <a:r>
              <a:rPr lang="zh-CN" altLang="en-US" b="0" dirty="0" smtClean="0"/>
              <a:t>，直到森林中只剩一棵树为止，该树即为所求得的哈夫曼树。</a:t>
            </a:r>
            <a:endParaRPr lang="zh-CN" altLang="en-US" dirty="0" smtClean="0"/>
          </a:p>
          <a:p>
            <a:endParaRPr lang="zh-CN" altLang="en-US" dirty="0"/>
          </a:p>
        </p:txBody>
      </p:sp>
      <p:pic>
        <p:nvPicPr>
          <p:cNvPr id="6" name="图片 5"/>
          <p:cNvPicPr/>
          <p:nvPr/>
        </p:nvPicPr>
        <p:blipFill>
          <a:blip r:embed="rId2" cstate="print">
            <a:extLst>
              <a:ext uri="{28A0092B-C50C-407E-A947-70E740481C1C}">
                <a14:useLocalDpi xmlns:a14="http://schemas.microsoft.com/office/drawing/2010/main" xmlns="" val="0"/>
              </a:ext>
            </a:extLst>
          </a:blip>
          <a:stretch>
            <a:fillRect/>
          </a:stretch>
        </p:blipFill>
        <p:spPr>
          <a:xfrm>
            <a:off x="8143900" y="357166"/>
            <a:ext cx="469900" cy="469900"/>
          </a:xfrm>
          <a:prstGeom prst="rect">
            <a:avLst/>
          </a:prstGeom>
        </p:spPr>
      </p:pic>
    </p:spTree>
    <p:extLst>
      <p:ext uri="{BB962C8B-B14F-4D97-AF65-F5344CB8AC3E}">
        <p14:creationId xmlns:p14="http://schemas.microsoft.com/office/powerpoint/2010/main" xmlns="" val="29735041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240" y="285728"/>
            <a:ext cx="5463488" cy="1143008"/>
          </a:xfrm>
        </p:spPr>
        <p:txBody>
          <a:bodyPr>
            <a:normAutofit/>
          </a:bodyPr>
          <a:lstStyle/>
          <a:p>
            <a:r>
              <a:rPr lang="en-US" altLang="zh-CN" sz="2200" b="0" dirty="0" smtClean="0"/>
              <a:t>【</a:t>
            </a:r>
            <a:r>
              <a:rPr lang="zh-CN" altLang="en-US" sz="2200" b="0" dirty="0" smtClean="0"/>
              <a:t>例</a:t>
            </a:r>
            <a:r>
              <a:rPr lang="en-US" altLang="zh-CN" sz="2200" b="0" dirty="0" smtClean="0"/>
              <a:t>】</a:t>
            </a:r>
            <a:r>
              <a:rPr lang="zh-CN" altLang="zh-CN" sz="2200" b="0" dirty="0" smtClean="0"/>
              <a:t>给定</a:t>
            </a:r>
            <a:r>
              <a:rPr lang="zh-CN" altLang="zh-CN" sz="2200" b="0" dirty="0"/>
              <a:t>一组</a:t>
            </a:r>
            <a:r>
              <a:rPr lang="zh-CN" altLang="zh-CN" sz="2200" b="0" dirty="0" smtClean="0"/>
              <a:t>字符</a:t>
            </a:r>
            <a:r>
              <a:rPr lang="zh-CN" altLang="en-US" sz="2200" b="0" dirty="0" smtClean="0"/>
              <a:t>：</a:t>
            </a:r>
            <a:r>
              <a:rPr lang="en-US" altLang="zh-CN" sz="2200" b="0" dirty="0" smtClean="0"/>
              <a:t> {</a:t>
            </a:r>
            <a:r>
              <a:rPr lang="en-US" altLang="zh-CN" sz="2200" b="0" dirty="0"/>
              <a:t>A, B, E, P, X, Z</a:t>
            </a:r>
            <a:r>
              <a:rPr lang="en-US" altLang="zh-CN" sz="2200" b="0" dirty="0" smtClean="0"/>
              <a:t>}</a:t>
            </a:r>
            <a:r>
              <a:rPr lang="zh-CN" altLang="en-US" sz="2200" b="0" dirty="0" smtClean="0"/>
              <a:t>，</a:t>
            </a:r>
            <a:endParaRPr lang="en-US" altLang="zh-CN" sz="2200" b="0" dirty="0" smtClean="0"/>
          </a:p>
          <a:p>
            <a:r>
              <a:rPr lang="en-US" altLang="zh-CN" sz="2200" b="0" dirty="0" smtClean="0"/>
              <a:t>           </a:t>
            </a:r>
            <a:r>
              <a:rPr lang="zh-CN" altLang="zh-CN" sz="2200" b="0" dirty="0" smtClean="0"/>
              <a:t>对应</a:t>
            </a:r>
            <a:r>
              <a:rPr lang="zh-CN" altLang="zh-CN" sz="2200" b="0" dirty="0"/>
              <a:t>的</a:t>
            </a:r>
            <a:r>
              <a:rPr lang="zh-CN" altLang="zh-CN" sz="2200" b="0" dirty="0" smtClean="0"/>
              <a:t>权重</a:t>
            </a:r>
            <a:r>
              <a:rPr lang="zh-CN" altLang="en-US" sz="2200" b="0" dirty="0" smtClean="0"/>
              <a:t>：</a:t>
            </a:r>
            <a:r>
              <a:rPr lang="en-US" altLang="zh-CN" sz="2200" b="0" dirty="0" smtClean="0"/>
              <a:t> {</a:t>
            </a:r>
            <a:r>
              <a:rPr lang="en-US" altLang="zh-CN" sz="2200" b="0" dirty="0"/>
              <a:t>32, 10, 110, 24, 32, 2</a:t>
            </a:r>
            <a:r>
              <a:rPr lang="en-US" altLang="zh-CN" sz="2200" b="0" dirty="0" smtClean="0"/>
              <a:t>}</a:t>
            </a:r>
            <a:endParaRPr lang="zh-CN" altLang="en-US" sz="2200" b="0" dirty="0"/>
          </a:p>
        </p:txBody>
      </p:sp>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8596" y="1428736"/>
            <a:ext cx="4071966" cy="4743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86314" y="1571612"/>
            <a:ext cx="4214842" cy="45188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433246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318728" cy="4227921"/>
          </a:xfrm>
        </p:spPr>
        <p:txBody>
          <a:bodyPr/>
          <a:lstStyle/>
          <a:p>
            <a:r>
              <a:rPr lang="en-US" altLang="zh-CN" dirty="0" smtClean="0"/>
              <a:t>	</a:t>
            </a:r>
            <a:r>
              <a:rPr lang="zh-CN" altLang="en-US" dirty="0" smtClean="0">
                <a:solidFill>
                  <a:srgbClr val="FF0000"/>
                </a:solidFill>
              </a:rPr>
              <a:t>注意：</a:t>
            </a:r>
            <a:r>
              <a:rPr lang="en-US" altLang="zh-CN" b="0" dirty="0" smtClean="0"/>
              <a:t>n</a:t>
            </a:r>
            <a:r>
              <a:rPr lang="zh-CN" altLang="zh-CN" b="0" dirty="0"/>
              <a:t>个叶子结点构成的</a:t>
            </a:r>
            <a:r>
              <a:rPr lang="zh-CN" altLang="zh-CN" b="0" dirty="0">
                <a:solidFill>
                  <a:srgbClr val="FF0000"/>
                </a:solidFill>
              </a:rPr>
              <a:t>哈夫曼树</a:t>
            </a:r>
            <a:r>
              <a:rPr lang="zh-CN" altLang="zh-CN" b="0" dirty="0"/>
              <a:t>的带权路径长度是确定的，但树形是不唯一的，因为将森林中两棵权值最小的子树合并时，哪棵做左子树，哪棵做右子树并不严格限制</a:t>
            </a:r>
            <a:r>
              <a:rPr lang="zh-CN" altLang="zh-CN" b="0" dirty="0" smtClean="0"/>
              <a:t>。</a:t>
            </a:r>
            <a:endParaRPr lang="en-US" altLang="zh-CN" b="0" dirty="0" smtClean="0"/>
          </a:p>
          <a:p>
            <a:r>
              <a:rPr lang="en-US" altLang="zh-CN" b="0" dirty="0" smtClean="0"/>
              <a:t>	</a:t>
            </a:r>
            <a:r>
              <a:rPr lang="zh-CN" altLang="zh-CN" b="0" dirty="0" smtClean="0"/>
              <a:t>如</a:t>
            </a:r>
            <a:r>
              <a:rPr lang="zh-CN" altLang="zh-CN" b="0" dirty="0"/>
              <a:t>图</a:t>
            </a:r>
            <a:r>
              <a:rPr lang="en-US" altLang="zh-CN" b="0" dirty="0"/>
              <a:t>5-20</a:t>
            </a:r>
            <a:r>
              <a:rPr lang="zh-CN" altLang="zh-CN" b="0" dirty="0"/>
              <a:t>所示的哈夫曼树与图</a:t>
            </a:r>
            <a:r>
              <a:rPr lang="en-US" altLang="zh-CN" b="0" dirty="0"/>
              <a:t>5-19</a:t>
            </a:r>
            <a:r>
              <a:rPr lang="zh-CN" altLang="zh-CN" b="0" dirty="0"/>
              <a:t>步骤</a:t>
            </a:r>
            <a:r>
              <a:rPr lang="en-US" altLang="zh-CN" b="0" dirty="0"/>
              <a:t>6</a:t>
            </a:r>
            <a:r>
              <a:rPr lang="zh-CN" altLang="zh-CN" b="0" dirty="0"/>
              <a:t>中所示的哈夫曼树具有相同的带权路径长度，但它们的树形不一样。</a:t>
            </a:r>
          </a:p>
          <a:p>
            <a:endParaRPr lang="zh-CN" altLang="en-US" b="0" dirty="0"/>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3356992"/>
            <a:ext cx="3369741" cy="29279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333072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968552"/>
          </a:xfrm>
        </p:spPr>
        <p:txBody>
          <a:bodyPr>
            <a:normAutofit fontScale="92500" lnSpcReduction="10000"/>
          </a:bodyPr>
          <a:lstStyle/>
          <a:p>
            <a:r>
              <a:rPr lang="en-US" altLang="zh-CN" dirty="0"/>
              <a:t>3. </a:t>
            </a:r>
            <a:r>
              <a:rPr lang="zh-CN" altLang="zh-CN" dirty="0"/>
              <a:t>哈夫曼树的具体实现</a:t>
            </a:r>
          </a:p>
          <a:p>
            <a:r>
              <a:rPr lang="zh-CN" altLang="zh-CN" b="0" dirty="0"/>
              <a:t>算法</a:t>
            </a:r>
            <a:r>
              <a:rPr lang="en-US" altLang="zh-CN" b="0" dirty="0"/>
              <a:t>5.12</a:t>
            </a:r>
            <a:r>
              <a:rPr lang="zh-CN" altLang="zh-CN" b="0" dirty="0"/>
              <a:t>：哈夫曼树</a:t>
            </a:r>
            <a:r>
              <a:rPr lang="zh-CN" altLang="zh-CN" dirty="0">
                <a:solidFill>
                  <a:srgbClr val="FF0000"/>
                </a:solidFill>
              </a:rPr>
              <a:t>结点类</a:t>
            </a:r>
            <a:r>
              <a:rPr lang="zh-CN" altLang="zh-CN" b="0" dirty="0"/>
              <a:t>的定义</a:t>
            </a:r>
          </a:p>
          <a:p>
            <a:r>
              <a:rPr lang="en-US" altLang="zh-CN" b="0" dirty="0"/>
              <a:t>template&lt;class T&gt;</a:t>
            </a:r>
            <a:endParaRPr lang="zh-CN" altLang="zh-CN" b="0" dirty="0"/>
          </a:p>
          <a:p>
            <a:r>
              <a:rPr lang="en-US" altLang="zh-CN" b="0" dirty="0"/>
              <a:t>class </a:t>
            </a:r>
            <a:r>
              <a:rPr lang="en-US" altLang="zh-CN" b="0" dirty="0" err="1"/>
              <a:t>HuffmanTreeNode</a:t>
            </a:r>
            <a:r>
              <a:rPr lang="en-US" altLang="zh-CN" b="0" dirty="0"/>
              <a:t>{</a:t>
            </a:r>
            <a:endParaRPr lang="zh-CN" altLang="zh-CN" b="0" dirty="0"/>
          </a:p>
          <a:p>
            <a:r>
              <a:rPr lang="en-US" altLang="zh-CN" b="0" dirty="0"/>
              <a:t>    friend class </a:t>
            </a:r>
            <a:r>
              <a:rPr lang="en-US" altLang="zh-CN" b="0" dirty="0" err="1"/>
              <a:t>HuffmanTree</a:t>
            </a:r>
            <a:r>
              <a:rPr lang="en-US" altLang="zh-CN" b="0" dirty="0"/>
              <a:t>&lt;T&gt;;</a:t>
            </a:r>
            <a:endParaRPr lang="zh-CN" altLang="zh-CN" b="0" dirty="0"/>
          </a:p>
          <a:p>
            <a:r>
              <a:rPr lang="en-US" altLang="zh-CN" b="0" dirty="0"/>
              <a:t>private:</a:t>
            </a:r>
            <a:endParaRPr lang="zh-CN" altLang="zh-CN" b="0" dirty="0"/>
          </a:p>
          <a:p>
            <a:r>
              <a:rPr lang="en-US" altLang="zh-CN" b="0" dirty="0"/>
              <a:t>    </a:t>
            </a:r>
            <a:r>
              <a:rPr lang="en-US" altLang="zh-CN" b="0" dirty="0" err="1"/>
              <a:t>HuffmanTreeNode</a:t>
            </a:r>
            <a:r>
              <a:rPr lang="en-US" altLang="zh-CN" b="0" dirty="0"/>
              <a:t>&lt;T&gt; *left;</a:t>
            </a:r>
            <a:endParaRPr lang="zh-CN" altLang="zh-CN" b="0" dirty="0"/>
          </a:p>
          <a:p>
            <a:r>
              <a:rPr lang="en-US" altLang="zh-CN" b="0" dirty="0"/>
              <a:t>    </a:t>
            </a:r>
            <a:r>
              <a:rPr lang="en-US" altLang="zh-CN" b="0" dirty="0" err="1"/>
              <a:t>HuffmanTreeNode</a:t>
            </a:r>
            <a:r>
              <a:rPr lang="en-US" altLang="zh-CN" b="0" dirty="0"/>
              <a:t>&lt;T&gt; *right;</a:t>
            </a:r>
            <a:endParaRPr lang="zh-CN" altLang="zh-CN" b="0" dirty="0"/>
          </a:p>
          <a:p>
            <a:r>
              <a:rPr lang="en-US" altLang="zh-CN" b="0" dirty="0"/>
              <a:t>    </a:t>
            </a:r>
            <a:r>
              <a:rPr lang="en-US" altLang="zh-CN" b="0" dirty="0" err="1"/>
              <a:t>int</a:t>
            </a:r>
            <a:r>
              <a:rPr lang="en-US" altLang="zh-CN" b="0" dirty="0"/>
              <a:t> </a:t>
            </a:r>
            <a:r>
              <a:rPr lang="en-US" altLang="zh-CN" b="0" dirty="0" err="1"/>
              <a:t>wgt</a:t>
            </a:r>
            <a:r>
              <a:rPr lang="en-US" altLang="zh-CN" b="0" dirty="0"/>
              <a:t>;</a:t>
            </a:r>
            <a:endParaRPr lang="zh-CN" altLang="zh-CN" b="0" dirty="0"/>
          </a:p>
          <a:p>
            <a:r>
              <a:rPr lang="en-US" altLang="zh-CN" b="0" dirty="0"/>
              <a:t>    T </a:t>
            </a:r>
            <a:r>
              <a:rPr lang="en-US" altLang="zh-CN" b="0" dirty="0" err="1"/>
              <a:t>elem</a:t>
            </a:r>
            <a:r>
              <a:rPr lang="en-US" altLang="zh-CN" b="0" dirty="0"/>
              <a:t>;</a:t>
            </a:r>
            <a:endParaRPr lang="zh-CN" altLang="zh-CN" b="0" dirty="0"/>
          </a:p>
          <a:p>
            <a:endParaRPr lang="zh-CN" altLang="en-US" dirty="0"/>
          </a:p>
        </p:txBody>
      </p:sp>
    </p:spTree>
    <p:extLst>
      <p:ext uri="{BB962C8B-B14F-4D97-AF65-F5344CB8AC3E}">
        <p14:creationId xmlns:p14="http://schemas.microsoft.com/office/powerpoint/2010/main" xmlns="" val="30631801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12568"/>
          </a:xfrm>
        </p:spPr>
        <p:txBody>
          <a:bodyPr>
            <a:normAutofit fontScale="77500" lnSpcReduction="20000"/>
          </a:bodyPr>
          <a:lstStyle/>
          <a:p>
            <a:r>
              <a:rPr lang="en-US" altLang="zh-CN" b="0" dirty="0"/>
              <a:t>public:</a:t>
            </a:r>
            <a:endParaRPr lang="zh-CN" altLang="zh-CN" b="0" dirty="0"/>
          </a:p>
          <a:p>
            <a:r>
              <a:rPr lang="en-US" altLang="zh-CN" b="0" dirty="0"/>
              <a:t>    </a:t>
            </a:r>
            <a:r>
              <a:rPr lang="en-US" altLang="zh-CN" b="0" dirty="0" err="1" smtClean="0"/>
              <a:t>HuffmanTreeNode</a:t>
            </a:r>
            <a:r>
              <a:rPr lang="en-US" altLang="zh-CN" b="0" dirty="0" smtClean="0"/>
              <a:t>() </a:t>
            </a:r>
            <a:r>
              <a:rPr lang="en-US" altLang="zh-CN" b="0" dirty="0"/>
              <a:t>{left = right = NULL; </a:t>
            </a:r>
            <a:r>
              <a:rPr lang="en-US" altLang="zh-CN" b="0" dirty="0" err="1"/>
              <a:t>wgt</a:t>
            </a:r>
            <a:r>
              <a:rPr lang="en-US" altLang="zh-CN" b="0" dirty="0"/>
              <a:t> = 0;};</a:t>
            </a:r>
            <a:endParaRPr lang="zh-CN" altLang="zh-CN" b="0" dirty="0"/>
          </a:p>
          <a:p>
            <a:r>
              <a:rPr lang="en-US" altLang="zh-CN" b="0" dirty="0"/>
              <a:t>    </a:t>
            </a:r>
            <a:r>
              <a:rPr lang="en-US" altLang="zh-CN" b="0" dirty="0" err="1" smtClean="0"/>
              <a:t>HuffmanTreeNode</a:t>
            </a:r>
            <a:r>
              <a:rPr lang="en-US" altLang="zh-CN" b="0" dirty="0" smtClean="0"/>
              <a:t>(</a:t>
            </a:r>
            <a:r>
              <a:rPr lang="en-US" altLang="zh-CN" b="0" dirty="0" err="1" smtClean="0"/>
              <a:t>HuffmanTreeNode</a:t>
            </a:r>
            <a:r>
              <a:rPr lang="en-US" altLang="zh-CN" b="0" dirty="0" smtClean="0"/>
              <a:t>&lt;T</a:t>
            </a:r>
            <a:r>
              <a:rPr lang="en-US" altLang="zh-CN" b="0" dirty="0"/>
              <a:t>&gt; *l, </a:t>
            </a:r>
            <a:r>
              <a:rPr lang="en-US" altLang="zh-CN" b="0" dirty="0" err="1"/>
              <a:t>HuffmanTreeNode</a:t>
            </a:r>
            <a:r>
              <a:rPr lang="en-US" altLang="zh-CN" b="0" dirty="0"/>
              <a:t>&lt;T&gt; *r, </a:t>
            </a:r>
            <a:r>
              <a:rPr lang="en-US" altLang="zh-CN" b="0" dirty="0" err="1"/>
              <a:t>int</a:t>
            </a:r>
            <a:r>
              <a:rPr lang="en-US" altLang="zh-CN" b="0" dirty="0"/>
              <a:t> weight, T </a:t>
            </a:r>
            <a:r>
              <a:rPr lang="en-US" altLang="zh-CN" b="0" dirty="0" smtClean="0"/>
              <a:t>element);</a:t>
            </a:r>
            <a:endParaRPr lang="zh-CN" altLang="zh-CN" b="0" dirty="0"/>
          </a:p>
          <a:p>
            <a:r>
              <a:rPr lang="en-US" altLang="zh-CN" b="0" dirty="0"/>
              <a:t>    ~</a:t>
            </a:r>
            <a:r>
              <a:rPr lang="en-US" altLang="zh-CN" b="0" dirty="0" err="1" smtClean="0"/>
              <a:t>HuffmanTreeNode</a:t>
            </a:r>
            <a:r>
              <a:rPr lang="en-US" altLang="zh-CN" b="0" dirty="0" smtClean="0"/>
              <a:t>();</a:t>
            </a:r>
            <a:endParaRPr lang="zh-CN" altLang="zh-CN" b="0" dirty="0"/>
          </a:p>
          <a:p>
            <a:r>
              <a:rPr lang="en-US" altLang="zh-CN" b="0" dirty="0"/>
              <a:t>    </a:t>
            </a:r>
            <a:r>
              <a:rPr lang="en-US" altLang="zh-CN" b="0" dirty="0" err="1"/>
              <a:t>int</a:t>
            </a:r>
            <a:r>
              <a:rPr lang="en-US" altLang="zh-CN" b="0" dirty="0"/>
              <a:t> </a:t>
            </a:r>
            <a:r>
              <a:rPr lang="en-US" altLang="zh-CN" b="0" dirty="0" smtClean="0"/>
              <a:t>weight() </a:t>
            </a:r>
            <a:r>
              <a:rPr lang="en-US" altLang="zh-CN" b="0" dirty="0"/>
              <a:t>{return </a:t>
            </a:r>
            <a:r>
              <a:rPr lang="en-US" altLang="zh-CN" b="0" dirty="0" err="1"/>
              <a:t>wgt</a:t>
            </a:r>
            <a:r>
              <a:rPr lang="en-US" altLang="zh-CN" b="0" dirty="0"/>
              <a:t>;};</a:t>
            </a:r>
            <a:endParaRPr lang="zh-CN" altLang="zh-CN" b="0" dirty="0"/>
          </a:p>
          <a:p>
            <a:r>
              <a:rPr lang="en-US" altLang="zh-CN" b="0" dirty="0"/>
              <a:t>    T&amp; </a:t>
            </a:r>
            <a:r>
              <a:rPr lang="en-US" altLang="zh-CN" b="0" dirty="0" smtClean="0"/>
              <a:t>element() </a:t>
            </a:r>
            <a:r>
              <a:rPr lang="en-US" altLang="zh-CN" b="0" dirty="0"/>
              <a:t>{return </a:t>
            </a:r>
            <a:r>
              <a:rPr lang="en-US" altLang="zh-CN" b="0" dirty="0" err="1"/>
              <a:t>elem</a:t>
            </a:r>
            <a:r>
              <a:rPr lang="en-US" altLang="zh-CN" b="0" dirty="0"/>
              <a:t>;};</a:t>
            </a:r>
            <a:endParaRPr lang="zh-CN" altLang="zh-CN" b="0" dirty="0"/>
          </a:p>
          <a:p>
            <a:r>
              <a:rPr lang="en-US" altLang="zh-CN" b="0" dirty="0"/>
              <a:t>    </a:t>
            </a:r>
            <a:r>
              <a:rPr lang="en-US" altLang="zh-CN" b="0" dirty="0" err="1"/>
              <a:t>bool</a:t>
            </a:r>
            <a:r>
              <a:rPr lang="en-US" altLang="zh-CN" b="0" dirty="0"/>
              <a:t> </a:t>
            </a:r>
            <a:r>
              <a:rPr lang="en-US" altLang="zh-CN" b="0" dirty="0" err="1" smtClean="0"/>
              <a:t>isLeaf</a:t>
            </a:r>
            <a:r>
              <a:rPr lang="en-US" altLang="zh-CN" b="0" dirty="0" smtClean="0"/>
              <a:t>(){</a:t>
            </a:r>
            <a:r>
              <a:rPr lang="en-US" altLang="zh-CN" b="0" dirty="0"/>
              <a:t>return !left &amp;&amp; !right;};</a:t>
            </a:r>
            <a:endParaRPr lang="zh-CN" altLang="zh-CN" b="0" dirty="0"/>
          </a:p>
          <a:p>
            <a:r>
              <a:rPr lang="en-US" altLang="zh-CN" b="0" dirty="0"/>
              <a:t>    void </a:t>
            </a:r>
            <a:r>
              <a:rPr lang="en-US" altLang="zh-CN" b="0" dirty="0" err="1" smtClean="0"/>
              <a:t>setLeft</a:t>
            </a:r>
            <a:r>
              <a:rPr lang="en-US" altLang="zh-CN" b="0" dirty="0" smtClean="0"/>
              <a:t>(</a:t>
            </a:r>
            <a:r>
              <a:rPr lang="en-US" altLang="zh-CN" b="0" dirty="0" err="1" smtClean="0"/>
              <a:t>HuffmanTreeNode</a:t>
            </a:r>
            <a:r>
              <a:rPr lang="en-US" altLang="zh-CN" b="0" dirty="0" smtClean="0"/>
              <a:t>&lt;T</a:t>
            </a:r>
            <a:r>
              <a:rPr lang="en-US" altLang="zh-CN" b="0" dirty="0"/>
              <a:t>&gt; *</a:t>
            </a:r>
            <a:r>
              <a:rPr lang="en-US" altLang="zh-CN" b="0" dirty="0" smtClean="0"/>
              <a:t>b){</a:t>
            </a:r>
            <a:r>
              <a:rPr lang="en-US" altLang="zh-CN" b="0" dirty="0"/>
              <a:t>left = b;};</a:t>
            </a:r>
            <a:endParaRPr lang="zh-CN" altLang="zh-CN" b="0" dirty="0"/>
          </a:p>
          <a:p>
            <a:r>
              <a:rPr lang="en-US" altLang="zh-CN" b="0" dirty="0"/>
              <a:t>    void </a:t>
            </a:r>
            <a:r>
              <a:rPr lang="en-US" altLang="zh-CN" b="0" dirty="0" err="1" smtClean="0"/>
              <a:t>setRight</a:t>
            </a:r>
            <a:r>
              <a:rPr lang="en-US" altLang="zh-CN" b="0" dirty="0" smtClean="0"/>
              <a:t>(</a:t>
            </a:r>
            <a:r>
              <a:rPr lang="en-US" altLang="zh-CN" b="0" dirty="0" err="1" smtClean="0"/>
              <a:t>HuffmanTreeNode</a:t>
            </a:r>
            <a:r>
              <a:rPr lang="en-US" altLang="zh-CN" b="0" dirty="0" smtClean="0"/>
              <a:t>&lt;T</a:t>
            </a:r>
            <a:r>
              <a:rPr lang="en-US" altLang="zh-CN" b="0" dirty="0"/>
              <a:t>&gt; *</a:t>
            </a:r>
            <a:r>
              <a:rPr lang="en-US" altLang="zh-CN" b="0" dirty="0" smtClean="0"/>
              <a:t>b){</a:t>
            </a:r>
            <a:r>
              <a:rPr lang="en-US" altLang="zh-CN" b="0" dirty="0"/>
              <a:t>right = b;};</a:t>
            </a:r>
            <a:endParaRPr lang="zh-CN" altLang="zh-CN" b="0" dirty="0"/>
          </a:p>
          <a:p>
            <a:r>
              <a:rPr lang="en-US" altLang="zh-CN" b="0" dirty="0"/>
              <a:t>    </a:t>
            </a:r>
            <a:r>
              <a:rPr lang="en-US" altLang="zh-CN" b="0" dirty="0" err="1"/>
              <a:t>HuffmanTreeNode</a:t>
            </a:r>
            <a:r>
              <a:rPr lang="en-US" altLang="zh-CN" b="0" dirty="0"/>
              <a:t>&lt;T&gt;* </a:t>
            </a:r>
            <a:r>
              <a:rPr lang="en-US" altLang="zh-CN" b="0" dirty="0" smtClean="0"/>
              <a:t>Left() </a:t>
            </a:r>
            <a:r>
              <a:rPr lang="en-US" altLang="zh-CN" b="0" dirty="0"/>
              <a:t>const {return left;};</a:t>
            </a:r>
            <a:endParaRPr lang="zh-CN" altLang="zh-CN" b="0" dirty="0"/>
          </a:p>
          <a:p>
            <a:r>
              <a:rPr lang="en-US" altLang="zh-CN" b="0" dirty="0"/>
              <a:t>    </a:t>
            </a:r>
            <a:r>
              <a:rPr lang="en-US" altLang="zh-CN" b="0" dirty="0" err="1"/>
              <a:t>HuffmanTreeNode</a:t>
            </a:r>
            <a:r>
              <a:rPr lang="en-US" altLang="zh-CN" b="0" dirty="0"/>
              <a:t>&lt;T&gt;* </a:t>
            </a:r>
            <a:r>
              <a:rPr lang="en-US" altLang="zh-CN" b="0" dirty="0" smtClean="0"/>
              <a:t>Right() </a:t>
            </a:r>
            <a:r>
              <a:rPr lang="en-US" altLang="zh-CN" b="0" dirty="0"/>
              <a:t>const {return right;};</a:t>
            </a:r>
            <a:endParaRPr lang="zh-CN" altLang="zh-CN" b="0" dirty="0"/>
          </a:p>
          <a:p>
            <a:r>
              <a:rPr lang="en-US" altLang="zh-CN" b="0" dirty="0" smtClean="0"/>
              <a:t>};</a:t>
            </a:r>
            <a:endParaRPr lang="zh-CN" altLang="zh-CN" b="0" dirty="0"/>
          </a:p>
        </p:txBody>
      </p:sp>
    </p:spTree>
    <p:extLst>
      <p:ext uri="{BB962C8B-B14F-4D97-AF65-F5344CB8AC3E}">
        <p14:creationId xmlns:p14="http://schemas.microsoft.com/office/powerpoint/2010/main" xmlns="" val="37477302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848872" cy="5256584"/>
          </a:xfrm>
        </p:spPr>
        <p:txBody>
          <a:bodyPr>
            <a:normAutofit fontScale="70000" lnSpcReduction="20000"/>
          </a:bodyPr>
          <a:lstStyle/>
          <a:p>
            <a:r>
              <a:rPr lang="zh-CN" altLang="zh-CN" b="0" dirty="0"/>
              <a:t>算法</a:t>
            </a:r>
            <a:r>
              <a:rPr lang="en-US" altLang="zh-CN" b="0" dirty="0"/>
              <a:t>5.13</a:t>
            </a:r>
            <a:r>
              <a:rPr lang="zh-CN" altLang="zh-CN" b="0" dirty="0"/>
              <a:t>：哈夫曼</a:t>
            </a:r>
            <a:r>
              <a:rPr lang="zh-CN" altLang="zh-CN" dirty="0">
                <a:solidFill>
                  <a:srgbClr val="FF0000"/>
                </a:solidFill>
              </a:rPr>
              <a:t>树类</a:t>
            </a:r>
            <a:r>
              <a:rPr lang="zh-CN" altLang="zh-CN" b="0" dirty="0"/>
              <a:t>的定义</a:t>
            </a:r>
          </a:p>
          <a:p>
            <a:r>
              <a:rPr lang="en-US" altLang="zh-CN" b="0" dirty="0"/>
              <a:t>template&lt;class T&gt;</a:t>
            </a:r>
            <a:endParaRPr lang="zh-CN" altLang="zh-CN" b="0" dirty="0"/>
          </a:p>
          <a:p>
            <a:r>
              <a:rPr lang="en-US" altLang="zh-CN" b="0" dirty="0"/>
              <a:t>class </a:t>
            </a:r>
            <a:r>
              <a:rPr lang="en-US" altLang="zh-CN" b="0" dirty="0" err="1"/>
              <a:t>HuffmanTree</a:t>
            </a:r>
            <a:r>
              <a:rPr lang="en-US" altLang="zh-CN" b="0" dirty="0"/>
              <a:t>{</a:t>
            </a:r>
            <a:endParaRPr lang="zh-CN" altLang="zh-CN" b="0" dirty="0"/>
          </a:p>
          <a:p>
            <a:r>
              <a:rPr lang="en-US" altLang="zh-CN" b="0" dirty="0"/>
              <a:t>private:</a:t>
            </a:r>
            <a:endParaRPr lang="zh-CN" altLang="zh-CN" b="0" dirty="0"/>
          </a:p>
          <a:p>
            <a:r>
              <a:rPr lang="en-US" altLang="zh-CN" b="0" dirty="0"/>
              <a:t>    </a:t>
            </a:r>
            <a:r>
              <a:rPr lang="en-US" altLang="zh-CN" b="0" dirty="0" err="1"/>
              <a:t>HuffmanTreeNode</a:t>
            </a:r>
            <a:r>
              <a:rPr lang="en-US" altLang="zh-CN" b="0" dirty="0"/>
              <a:t>&lt;T&gt; *root;     	//</a:t>
            </a:r>
            <a:r>
              <a:rPr lang="en-US" altLang="zh-CN" b="0" dirty="0" err="1"/>
              <a:t>HuffmanTree</a:t>
            </a:r>
            <a:r>
              <a:rPr lang="zh-CN" altLang="zh-CN" b="0" dirty="0"/>
              <a:t>的树根</a:t>
            </a:r>
          </a:p>
          <a:p>
            <a:r>
              <a:rPr lang="en-US" altLang="zh-CN" b="0" dirty="0"/>
              <a:t>public:</a:t>
            </a:r>
            <a:endParaRPr lang="zh-CN" altLang="zh-CN" b="0" dirty="0"/>
          </a:p>
          <a:p>
            <a:r>
              <a:rPr lang="en-US" altLang="zh-CN" b="0" dirty="0"/>
              <a:t>    </a:t>
            </a:r>
            <a:r>
              <a:rPr lang="en-US" altLang="zh-CN" b="0" dirty="0" err="1" smtClean="0"/>
              <a:t>HuffmanTree</a:t>
            </a:r>
            <a:r>
              <a:rPr lang="en-US" altLang="zh-CN" b="0" dirty="0" smtClean="0"/>
              <a:t>(){</a:t>
            </a:r>
            <a:r>
              <a:rPr lang="en-US" altLang="zh-CN" b="0" dirty="0"/>
              <a:t>root = NULL;};</a:t>
            </a:r>
            <a:endParaRPr lang="zh-CN" altLang="zh-CN" b="0" dirty="0"/>
          </a:p>
          <a:p>
            <a:r>
              <a:rPr lang="en-US" altLang="zh-CN" b="0" dirty="0"/>
              <a:t>    </a:t>
            </a:r>
            <a:r>
              <a:rPr lang="en-US" altLang="zh-CN" b="0" dirty="0" err="1" smtClean="0"/>
              <a:t>HuffmanTree</a:t>
            </a:r>
            <a:r>
              <a:rPr lang="en-US" altLang="zh-CN" b="0" dirty="0" smtClean="0"/>
              <a:t>(T </a:t>
            </a:r>
            <a:r>
              <a:rPr lang="en-US" altLang="zh-CN" b="0" dirty="0"/>
              <a:t>element</a:t>
            </a:r>
            <a:r>
              <a:rPr lang="en-US" altLang="zh-CN" b="0" dirty="0" smtClean="0"/>
              <a:t>,  </a:t>
            </a:r>
            <a:r>
              <a:rPr lang="en-US" altLang="zh-CN" b="0" dirty="0" err="1" smtClean="0"/>
              <a:t>int</a:t>
            </a:r>
            <a:r>
              <a:rPr lang="en-US" altLang="zh-CN" b="0" dirty="0" smtClean="0"/>
              <a:t> weight);</a:t>
            </a:r>
            <a:endParaRPr lang="zh-CN" altLang="zh-CN" b="0" dirty="0"/>
          </a:p>
          <a:p>
            <a:r>
              <a:rPr lang="en-US" altLang="zh-CN" b="0" dirty="0"/>
              <a:t>    </a:t>
            </a:r>
            <a:r>
              <a:rPr lang="en-US" altLang="zh-CN" b="0" dirty="0" err="1" smtClean="0"/>
              <a:t>HuffmanTree</a:t>
            </a:r>
            <a:r>
              <a:rPr lang="en-US" altLang="zh-CN" b="0" dirty="0" smtClean="0"/>
              <a:t>(</a:t>
            </a:r>
            <a:r>
              <a:rPr lang="en-US" altLang="zh-CN" b="0" dirty="0" err="1" smtClean="0"/>
              <a:t>HuffmanTree</a:t>
            </a:r>
            <a:r>
              <a:rPr lang="en-US" altLang="zh-CN" b="0" dirty="0" smtClean="0"/>
              <a:t>&lt;T</a:t>
            </a:r>
            <a:r>
              <a:rPr lang="en-US" altLang="zh-CN" b="0" dirty="0"/>
              <a:t>&gt; *l</a:t>
            </a:r>
            <a:r>
              <a:rPr lang="en-US" altLang="zh-CN" b="0" dirty="0" smtClean="0"/>
              <a:t>, </a:t>
            </a:r>
            <a:r>
              <a:rPr lang="en-US" altLang="zh-CN" b="0" dirty="0" err="1" smtClean="0"/>
              <a:t>HuffmanTree</a:t>
            </a:r>
            <a:r>
              <a:rPr lang="en-US" altLang="zh-CN" b="0" dirty="0" smtClean="0"/>
              <a:t>&lt;T</a:t>
            </a:r>
            <a:r>
              <a:rPr lang="en-US" altLang="zh-CN" b="0" dirty="0"/>
              <a:t>&gt; *r</a:t>
            </a:r>
            <a:r>
              <a:rPr lang="en-US" altLang="zh-CN" b="0" dirty="0" smtClean="0"/>
              <a:t>, </a:t>
            </a:r>
            <a:r>
              <a:rPr lang="en-US" altLang="zh-CN" b="0" dirty="0" err="1" smtClean="0"/>
              <a:t>int</a:t>
            </a:r>
            <a:r>
              <a:rPr lang="en-US" altLang="zh-CN" b="0" dirty="0" smtClean="0"/>
              <a:t> weight);</a:t>
            </a:r>
            <a:endParaRPr lang="zh-CN" altLang="zh-CN" b="0" dirty="0"/>
          </a:p>
          <a:p>
            <a:r>
              <a:rPr lang="en-US" altLang="zh-CN" b="0" dirty="0"/>
              <a:t>    void </a:t>
            </a:r>
            <a:r>
              <a:rPr lang="en-US" altLang="zh-CN" b="0" dirty="0" err="1" smtClean="0"/>
              <a:t>DeleteTree</a:t>
            </a:r>
            <a:r>
              <a:rPr lang="en-US" altLang="zh-CN" b="0" dirty="0" smtClean="0"/>
              <a:t>(</a:t>
            </a:r>
            <a:r>
              <a:rPr lang="en-US" altLang="zh-CN" b="0" dirty="0" err="1" smtClean="0"/>
              <a:t>HuffmanTreeNode</a:t>
            </a:r>
            <a:r>
              <a:rPr lang="en-US" altLang="zh-CN" b="0" dirty="0" smtClean="0"/>
              <a:t>&lt;T</a:t>
            </a:r>
            <a:r>
              <a:rPr lang="en-US" altLang="zh-CN" b="0" dirty="0"/>
              <a:t>&gt; *</a:t>
            </a:r>
            <a:r>
              <a:rPr lang="en-US" altLang="zh-CN" b="0" dirty="0" smtClean="0"/>
              <a:t>root);    </a:t>
            </a:r>
            <a:r>
              <a:rPr lang="en-US" altLang="zh-CN" b="0" dirty="0"/>
              <a:t>	//</a:t>
            </a:r>
            <a:r>
              <a:rPr lang="zh-CN" altLang="zh-CN" b="0" dirty="0"/>
              <a:t>删除</a:t>
            </a:r>
            <a:r>
              <a:rPr lang="en-US" altLang="zh-CN" b="0" dirty="0"/>
              <a:t>Huffman</a:t>
            </a:r>
            <a:r>
              <a:rPr lang="zh-CN" altLang="zh-CN" b="0" dirty="0"/>
              <a:t>树或其子树</a:t>
            </a:r>
          </a:p>
          <a:p>
            <a:r>
              <a:rPr lang="en-US" altLang="zh-CN" b="0" dirty="0"/>
              <a:t>    ~</a:t>
            </a:r>
            <a:r>
              <a:rPr lang="en-US" altLang="zh-CN" b="0" dirty="0" err="1" smtClean="0"/>
              <a:t>HuffmanTree</a:t>
            </a:r>
            <a:r>
              <a:rPr lang="en-US" altLang="zh-CN" b="0" dirty="0" smtClean="0"/>
              <a:t>(){ </a:t>
            </a:r>
            <a:r>
              <a:rPr lang="en-US" altLang="zh-CN" b="0" dirty="0" err="1" smtClean="0"/>
              <a:t>DeleteTree</a:t>
            </a:r>
            <a:r>
              <a:rPr lang="en-US" altLang="zh-CN" b="0" dirty="0" smtClean="0"/>
              <a:t>(root); };</a:t>
            </a:r>
            <a:r>
              <a:rPr lang="en-US" altLang="zh-CN" b="0" dirty="0"/>
              <a:t>		</a:t>
            </a:r>
            <a:r>
              <a:rPr lang="en-US" altLang="zh-CN" b="0" dirty="0" smtClean="0"/>
              <a:t>//</a:t>
            </a:r>
            <a:r>
              <a:rPr lang="zh-CN" altLang="zh-CN" b="0" dirty="0"/>
              <a:t>析构函数</a:t>
            </a:r>
          </a:p>
          <a:p>
            <a:r>
              <a:rPr lang="en-US" altLang="zh-CN" b="0" dirty="0"/>
              <a:t>    </a:t>
            </a:r>
            <a:r>
              <a:rPr lang="en-US" altLang="zh-CN" b="0" dirty="0" err="1"/>
              <a:t>HuffmanTreeNode</a:t>
            </a:r>
            <a:r>
              <a:rPr lang="en-US" altLang="zh-CN" b="0" dirty="0"/>
              <a:t>&lt;T&gt;* </a:t>
            </a:r>
            <a:r>
              <a:rPr lang="en-US" altLang="zh-CN" b="0" dirty="0" smtClean="0"/>
              <a:t>Root() </a:t>
            </a:r>
            <a:r>
              <a:rPr lang="en-US" altLang="zh-CN" b="0" dirty="0"/>
              <a:t>{return root;}</a:t>
            </a:r>
            <a:endParaRPr lang="zh-CN" altLang="zh-CN" b="0" dirty="0"/>
          </a:p>
          <a:p>
            <a:r>
              <a:rPr lang="en-US" altLang="zh-CN" b="0" dirty="0"/>
              <a:t>    </a:t>
            </a:r>
            <a:r>
              <a:rPr lang="en-US" altLang="zh-CN" b="0" dirty="0" err="1"/>
              <a:t>int</a:t>
            </a:r>
            <a:r>
              <a:rPr lang="en-US" altLang="zh-CN" b="0" dirty="0"/>
              <a:t> </a:t>
            </a:r>
            <a:r>
              <a:rPr lang="en-US" altLang="zh-CN" b="0" dirty="0" smtClean="0"/>
              <a:t>weight() </a:t>
            </a:r>
            <a:r>
              <a:rPr lang="en-US" altLang="zh-CN" b="0" dirty="0"/>
              <a:t>{return root-&gt;</a:t>
            </a:r>
            <a:r>
              <a:rPr lang="en-US" altLang="zh-CN" b="0" dirty="0" err="1"/>
              <a:t>wgt</a:t>
            </a:r>
            <a:r>
              <a:rPr lang="en-US" altLang="zh-CN" b="0" dirty="0"/>
              <a:t>;};</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xmlns="" val="31626677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532440" cy="5112568"/>
          </a:xfrm>
        </p:spPr>
        <p:txBody>
          <a:bodyPr>
            <a:noAutofit/>
          </a:bodyPr>
          <a:lstStyle/>
          <a:p>
            <a:pPr>
              <a:lnSpc>
                <a:spcPct val="110000"/>
              </a:lnSpc>
              <a:spcBef>
                <a:spcPts val="0"/>
              </a:spcBef>
            </a:pPr>
            <a:r>
              <a:rPr lang="zh-CN" altLang="zh-CN" dirty="0"/>
              <a:t>算法</a:t>
            </a:r>
            <a:r>
              <a:rPr lang="en-US" altLang="zh-CN" dirty="0"/>
              <a:t>5.14</a:t>
            </a:r>
            <a:r>
              <a:rPr lang="zh-CN" altLang="zh-CN" dirty="0"/>
              <a:t>：哈夫曼树构造的实现</a:t>
            </a:r>
          </a:p>
          <a:p>
            <a:pPr>
              <a:lnSpc>
                <a:spcPct val="110000"/>
              </a:lnSpc>
              <a:spcBef>
                <a:spcPts val="0"/>
              </a:spcBef>
            </a:pPr>
            <a:r>
              <a:rPr lang="en-US" altLang="zh-CN" b="0" dirty="0" smtClean="0"/>
              <a:t>//</a:t>
            </a:r>
            <a:r>
              <a:rPr lang="zh-CN" altLang="zh-CN" b="0" dirty="0">
                <a:solidFill>
                  <a:srgbClr val="FF0000"/>
                </a:solidFill>
              </a:rPr>
              <a:t>构造哈夫曼树：</a:t>
            </a:r>
            <a:r>
              <a:rPr lang="en-US" altLang="zh-CN" b="0" dirty="0"/>
              <a:t>element</a:t>
            </a:r>
            <a:r>
              <a:rPr lang="zh-CN" altLang="zh-CN" b="0" dirty="0"/>
              <a:t>数据存储字符，</a:t>
            </a:r>
            <a:r>
              <a:rPr lang="en-US" altLang="zh-CN" b="0" dirty="0"/>
              <a:t>weight</a:t>
            </a:r>
            <a:r>
              <a:rPr lang="zh-CN" altLang="zh-CN" b="0" dirty="0"/>
              <a:t>数组存储对应权值，</a:t>
            </a:r>
            <a:r>
              <a:rPr lang="en-US" altLang="zh-CN" b="0" dirty="0"/>
              <a:t>n</a:t>
            </a:r>
            <a:r>
              <a:rPr lang="zh-CN" altLang="zh-CN" b="0" dirty="0"/>
              <a:t>是数据长度</a:t>
            </a:r>
          </a:p>
          <a:p>
            <a:pPr>
              <a:lnSpc>
                <a:spcPct val="110000"/>
              </a:lnSpc>
              <a:spcBef>
                <a:spcPts val="0"/>
              </a:spcBef>
            </a:pPr>
            <a:r>
              <a:rPr lang="en-US" altLang="zh-CN" b="0" dirty="0"/>
              <a:t>template&lt;class T&gt;</a:t>
            </a:r>
            <a:endParaRPr lang="zh-CN" altLang="zh-CN" b="0" dirty="0"/>
          </a:p>
          <a:p>
            <a:pPr>
              <a:lnSpc>
                <a:spcPct val="110000"/>
              </a:lnSpc>
              <a:spcBef>
                <a:spcPts val="0"/>
              </a:spcBef>
            </a:pPr>
            <a:r>
              <a:rPr lang="en-US" altLang="zh-CN" b="0" dirty="0" err="1"/>
              <a:t>HuffmanTree</a:t>
            </a:r>
            <a:r>
              <a:rPr lang="en-US" altLang="zh-CN" b="0" dirty="0"/>
              <a:t>&lt;T&gt;* </a:t>
            </a:r>
            <a:r>
              <a:rPr lang="en-US" altLang="zh-CN" b="0" dirty="0" err="1" smtClean="0"/>
              <a:t>BuildHuffTree</a:t>
            </a:r>
            <a:r>
              <a:rPr lang="en-US" altLang="zh-CN" b="0" dirty="0" smtClean="0"/>
              <a:t>(T </a:t>
            </a:r>
            <a:r>
              <a:rPr lang="en-US" altLang="zh-CN" b="0" dirty="0"/>
              <a:t>element[], </a:t>
            </a:r>
            <a:r>
              <a:rPr lang="en-US" altLang="zh-CN" b="0" dirty="0" err="1"/>
              <a:t>int</a:t>
            </a:r>
            <a:r>
              <a:rPr lang="en-US" altLang="zh-CN" b="0" dirty="0"/>
              <a:t> weight[], </a:t>
            </a:r>
            <a:r>
              <a:rPr lang="en-US" altLang="zh-CN" b="0" dirty="0" err="1"/>
              <a:t>int</a:t>
            </a:r>
            <a:r>
              <a:rPr lang="en-US" altLang="zh-CN" b="0" dirty="0"/>
              <a:t> </a:t>
            </a:r>
            <a:r>
              <a:rPr lang="en-US" altLang="zh-CN" b="0" dirty="0" smtClean="0"/>
              <a:t>n){</a:t>
            </a:r>
            <a:endParaRPr lang="zh-CN" altLang="zh-CN" b="0" dirty="0"/>
          </a:p>
          <a:p>
            <a:pPr>
              <a:lnSpc>
                <a:spcPct val="110000"/>
              </a:lnSpc>
              <a:spcBef>
                <a:spcPts val="0"/>
              </a:spcBef>
            </a:pPr>
            <a:r>
              <a:rPr lang="en-US" altLang="zh-CN" b="0" dirty="0"/>
              <a:t>    	</a:t>
            </a:r>
            <a:r>
              <a:rPr lang="en-US" altLang="zh-CN" b="0" dirty="0" err="1"/>
              <a:t>Priority_queue</a:t>
            </a:r>
            <a:r>
              <a:rPr lang="en-US" altLang="zh-CN" b="0" dirty="0"/>
              <a:t>&lt;</a:t>
            </a:r>
            <a:r>
              <a:rPr lang="en-US" altLang="zh-CN" b="0" dirty="0" err="1"/>
              <a:t>HuffmanTree</a:t>
            </a:r>
            <a:r>
              <a:rPr lang="en-US" altLang="zh-CN" b="0" dirty="0"/>
              <a:t>&lt;T</a:t>
            </a:r>
            <a:r>
              <a:rPr lang="en-US" altLang="zh-CN" b="0" dirty="0" smtClean="0"/>
              <a:t>&gt;</a:t>
            </a:r>
            <a:r>
              <a:rPr lang="zh-CN" altLang="en-US" b="0" dirty="0" smtClean="0"/>
              <a:t>*</a:t>
            </a:r>
            <a:r>
              <a:rPr lang="en-US" altLang="zh-CN" b="0" dirty="0" smtClean="0"/>
              <a:t>&gt; </a:t>
            </a:r>
            <a:r>
              <a:rPr lang="en-US" altLang="zh-CN" b="0" dirty="0" err="1" smtClean="0"/>
              <a:t>QHTree</a:t>
            </a:r>
            <a:r>
              <a:rPr lang="en-US" altLang="zh-CN" b="0" dirty="0"/>
              <a:t>;</a:t>
            </a:r>
          </a:p>
          <a:p>
            <a:pPr>
              <a:lnSpc>
                <a:spcPct val="110000"/>
              </a:lnSpc>
              <a:spcBef>
                <a:spcPts val="0"/>
              </a:spcBef>
            </a:pPr>
            <a:r>
              <a:rPr lang="en-US" altLang="zh-CN" b="0" dirty="0"/>
              <a:t>	</a:t>
            </a:r>
            <a:r>
              <a:rPr lang="en-US" altLang="zh-CN" b="0" dirty="0" err="1"/>
              <a:t>HuffmanTree</a:t>
            </a:r>
            <a:r>
              <a:rPr lang="en-US" altLang="zh-CN" b="0" dirty="0"/>
              <a:t>&lt;T&gt; *</a:t>
            </a:r>
            <a:r>
              <a:rPr lang="en-US" altLang="zh-CN" b="0" dirty="0" err="1"/>
              <a:t>lc</a:t>
            </a:r>
            <a:r>
              <a:rPr lang="en-US" altLang="zh-CN" b="0" dirty="0"/>
              <a:t>, *</a:t>
            </a:r>
            <a:r>
              <a:rPr lang="en-US" altLang="zh-CN" b="0" dirty="0" err="1"/>
              <a:t>rc</a:t>
            </a:r>
            <a:r>
              <a:rPr lang="en-US" altLang="zh-CN" b="0" dirty="0"/>
              <a:t>, *</a:t>
            </a:r>
            <a:r>
              <a:rPr lang="en-US" altLang="zh-CN" b="0" dirty="0" smtClean="0"/>
              <a:t>p;</a:t>
            </a:r>
            <a:endParaRPr lang="zh-CN" altLang="zh-CN" b="0" dirty="0"/>
          </a:p>
          <a:p>
            <a:pPr>
              <a:lnSpc>
                <a:spcPct val="110000"/>
              </a:lnSpc>
              <a:spcBef>
                <a:spcPts val="0"/>
              </a:spcBef>
            </a:pPr>
            <a:r>
              <a:rPr lang="en-US" altLang="zh-CN" b="0" dirty="0"/>
              <a:t>    	//</a:t>
            </a:r>
            <a:r>
              <a:rPr lang="zh-CN" altLang="zh-CN" b="0" dirty="0" smtClean="0"/>
              <a:t>初始化</a:t>
            </a:r>
            <a:r>
              <a:rPr lang="zh-CN" altLang="en-US" b="0" dirty="0" smtClean="0"/>
              <a:t>：建立</a:t>
            </a:r>
            <a:r>
              <a:rPr lang="en-US" altLang="zh-CN" b="0" dirty="0" smtClean="0"/>
              <a:t>n</a:t>
            </a:r>
            <a:r>
              <a:rPr lang="zh-CN" altLang="en-US" b="0" dirty="0" smtClean="0"/>
              <a:t>棵单根树</a:t>
            </a:r>
            <a:endParaRPr lang="zh-CN" altLang="zh-CN" b="0" dirty="0"/>
          </a:p>
          <a:p>
            <a:pPr>
              <a:lnSpc>
                <a:spcPct val="110000"/>
              </a:lnSpc>
              <a:spcBef>
                <a:spcPts val="0"/>
              </a:spcBef>
            </a:pPr>
            <a:r>
              <a:rPr lang="en-US" altLang="zh-CN" b="0" dirty="0"/>
              <a:t>    	for </a:t>
            </a:r>
            <a:r>
              <a:rPr lang="en-US" altLang="zh-CN" b="0" dirty="0" smtClean="0"/>
              <a:t>(</a:t>
            </a:r>
            <a:r>
              <a:rPr lang="en-US" altLang="zh-CN" b="0" dirty="0" err="1" smtClean="0"/>
              <a:t>int</a:t>
            </a:r>
            <a:r>
              <a:rPr lang="en-US" altLang="zh-CN" b="0" dirty="0" smtClean="0"/>
              <a:t> </a:t>
            </a:r>
            <a:r>
              <a:rPr lang="en-US" altLang="zh-CN" b="0" dirty="0"/>
              <a:t>i = 0; i &lt; n; </a:t>
            </a:r>
            <a:r>
              <a:rPr lang="en-US" altLang="zh-CN" b="0" dirty="0" err="1"/>
              <a:t>i</a:t>
            </a:r>
            <a:r>
              <a:rPr lang="en-US" altLang="zh-CN" b="0" dirty="0" smtClean="0"/>
              <a:t>++)</a:t>
            </a:r>
            <a:endParaRPr lang="zh-CN" altLang="zh-CN" b="0" dirty="0"/>
          </a:p>
          <a:p>
            <a:pPr>
              <a:lnSpc>
                <a:spcPct val="110000"/>
              </a:lnSpc>
              <a:spcBef>
                <a:spcPts val="0"/>
              </a:spcBef>
            </a:pPr>
            <a:r>
              <a:rPr lang="en-US" altLang="zh-CN" b="0" dirty="0"/>
              <a:t>        	</a:t>
            </a:r>
            <a:r>
              <a:rPr lang="en-US" altLang="zh-CN" b="0" dirty="0" err="1" smtClean="0"/>
              <a:t>QHTree.push</a:t>
            </a:r>
            <a:r>
              <a:rPr lang="en-US" altLang="zh-CN" b="0" dirty="0" smtClean="0"/>
              <a:t>(new </a:t>
            </a:r>
            <a:r>
              <a:rPr lang="en-US" altLang="zh-CN" b="0" dirty="0" err="1"/>
              <a:t>HuffmanTree</a:t>
            </a:r>
            <a:r>
              <a:rPr lang="en-US" altLang="zh-CN" b="0" dirty="0"/>
              <a:t>&lt;T</a:t>
            </a:r>
            <a:r>
              <a:rPr lang="en-US" altLang="zh-CN" b="0" dirty="0" smtClean="0"/>
              <a:t>&gt;(element[</a:t>
            </a:r>
            <a:r>
              <a:rPr lang="en-US" altLang="zh-CN" b="0" dirty="0" err="1" smtClean="0"/>
              <a:t>i</a:t>
            </a:r>
            <a:r>
              <a:rPr lang="en-US" altLang="zh-CN" b="0" dirty="0"/>
              <a:t>],weight[</a:t>
            </a:r>
            <a:r>
              <a:rPr lang="en-US" altLang="zh-CN" b="0" dirty="0" err="1"/>
              <a:t>i</a:t>
            </a:r>
            <a:r>
              <a:rPr lang="en-US" altLang="zh-CN" b="0" dirty="0" smtClean="0"/>
              <a:t>]));</a:t>
            </a:r>
            <a:endParaRPr lang="zh-CN" altLang="zh-CN" b="0" dirty="0"/>
          </a:p>
        </p:txBody>
      </p:sp>
    </p:spTree>
    <p:extLst>
      <p:ext uri="{BB962C8B-B14F-4D97-AF65-F5344CB8AC3E}">
        <p14:creationId xmlns:p14="http://schemas.microsoft.com/office/powerpoint/2010/main" xmlns="" val="34348452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12776"/>
            <a:ext cx="8712968" cy="4464496"/>
          </a:xfrm>
        </p:spPr>
        <p:txBody>
          <a:bodyPr>
            <a:normAutofit/>
          </a:bodyPr>
          <a:lstStyle/>
          <a:p>
            <a:pPr>
              <a:spcBef>
                <a:spcPts val="0"/>
              </a:spcBef>
            </a:pPr>
            <a:r>
              <a:rPr lang="en-US" altLang="zh-CN" b="0" dirty="0" smtClean="0"/>
              <a:t>//</a:t>
            </a:r>
            <a:r>
              <a:rPr lang="zh-CN" altLang="zh-CN" b="0" dirty="0"/>
              <a:t>构造哈夫曼树</a:t>
            </a:r>
          </a:p>
          <a:p>
            <a:pPr>
              <a:spcBef>
                <a:spcPts val="0"/>
              </a:spcBef>
            </a:pPr>
            <a:r>
              <a:rPr lang="en-US" altLang="zh-CN" b="0" dirty="0"/>
              <a:t>    while </a:t>
            </a:r>
            <a:r>
              <a:rPr lang="en-US" altLang="zh-CN" b="0" dirty="0" smtClean="0"/>
              <a:t>(</a:t>
            </a:r>
            <a:r>
              <a:rPr lang="en-US" altLang="zh-CN" b="0" dirty="0" err="1" smtClean="0"/>
              <a:t>QHTree.size</a:t>
            </a:r>
            <a:r>
              <a:rPr lang="en-US" altLang="zh-CN" b="0" dirty="0" smtClean="0"/>
              <a:t>() </a:t>
            </a:r>
            <a:r>
              <a:rPr lang="en-US" altLang="zh-CN" b="0" dirty="0"/>
              <a:t>&gt; </a:t>
            </a:r>
            <a:r>
              <a:rPr lang="en-US" altLang="zh-CN" b="0" dirty="0" smtClean="0"/>
              <a:t>1){</a:t>
            </a:r>
            <a:endParaRPr lang="zh-CN" altLang="zh-CN" b="0" dirty="0"/>
          </a:p>
          <a:p>
            <a:pPr>
              <a:spcBef>
                <a:spcPts val="0"/>
              </a:spcBef>
            </a:pPr>
            <a:r>
              <a:rPr lang="en-US" altLang="zh-CN" b="0" dirty="0"/>
              <a:t>        </a:t>
            </a:r>
            <a:r>
              <a:rPr lang="en-US" altLang="zh-CN" b="0" dirty="0" smtClean="0"/>
              <a:t>	</a:t>
            </a:r>
            <a:r>
              <a:rPr lang="en-US" altLang="zh-CN" b="0" dirty="0" err="1" smtClean="0"/>
              <a:t>rc</a:t>
            </a:r>
            <a:r>
              <a:rPr lang="en-US" altLang="zh-CN" b="0" dirty="0" smtClean="0"/>
              <a:t> </a:t>
            </a:r>
            <a:r>
              <a:rPr lang="en-US" altLang="zh-CN" b="0" dirty="0"/>
              <a:t>= </a:t>
            </a:r>
            <a:r>
              <a:rPr lang="en-US" altLang="zh-CN" b="0" dirty="0" err="1" smtClean="0"/>
              <a:t>QHTree.top</a:t>
            </a:r>
            <a:r>
              <a:rPr lang="en-US" altLang="zh-CN" b="0" dirty="0" smtClean="0"/>
              <a:t>();     	QHTree.pop(); //</a:t>
            </a:r>
            <a:r>
              <a:rPr lang="zh-CN" altLang="en-US" b="0" dirty="0" smtClean="0"/>
              <a:t>取出权值最小树</a:t>
            </a:r>
            <a:endParaRPr lang="zh-CN" altLang="zh-CN" b="0" dirty="0"/>
          </a:p>
          <a:p>
            <a:pPr>
              <a:spcBef>
                <a:spcPts val="0"/>
              </a:spcBef>
            </a:pPr>
            <a:r>
              <a:rPr lang="en-US" altLang="zh-CN" b="0" dirty="0"/>
              <a:t>        </a:t>
            </a:r>
            <a:r>
              <a:rPr lang="en-US" altLang="zh-CN" b="0" dirty="0" smtClean="0"/>
              <a:t>	</a:t>
            </a:r>
            <a:r>
              <a:rPr lang="en-US" altLang="zh-CN" b="0" dirty="0" err="1" smtClean="0"/>
              <a:t>lc</a:t>
            </a:r>
            <a:r>
              <a:rPr lang="en-US" altLang="zh-CN" b="0" dirty="0" smtClean="0"/>
              <a:t> </a:t>
            </a:r>
            <a:r>
              <a:rPr lang="en-US" altLang="zh-CN" b="0" dirty="0"/>
              <a:t>= </a:t>
            </a:r>
            <a:r>
              <a:rPr lang="en-US" altLang="zh-CN" b="0" dirty="0" err="1" smtClean="0"/>
              <a:t>QHTree.top</a:t>
            </a:r>
            <a:r>
              <a:rPr lang="en-US" altLang="zh-CN" b="0" dirty="0" smtClean="0"/>
              <a:t>();      	QHTree.pop(); //</a:t>
            </a:r>
            <a:r>
              <a:rPr lang="zh-CN" altLang="en-US" b="0" dirty="0" smtClean="0"/>
              <a:t>取值权值第二小树</a:t>
            </a:r>
            <a:endParaRPr lang="zh-CN" altLang="zh-CN" b="0" dirty="0"/>
          </a:p>
          <a:p>
            <a:pPr>
              <a:spcBef>
                <a:spcPts val="0"/>
              </a:spcBef>
            </a:pPr>
            <a:r>
              <a:rPr lang="en-US" altLang="zh-CN" b="0" dirty="0"/>
              <a:t>	</a:t>
            </a:r>
            <a:r>
              <a:rPr lang="en-US" altLang="zh-CN" b="0" dirty="0" smtClean="0"/>
              <a:t>	p </a:t>
            </a:r>
            <a:r>
              <a:rPr lang="en-US" altLang="zh-CN" b="0" dirty="0"/>
              <a:t>= new </a:t>
            </a:r>
            <a:r>
              <a:rPr lang="en-US" altLang="zh-CN" b="0" dirty="0" err="1"/>
              <a:t>HuffmanTree</a:t>
            </a:r>
            <a:r>
              <a:rPr lang="en-US" altLang="zh-CN" b="0" dirty="0"/>
              <a:t>&lt;T</a:t>
            </a:r>
            <a:r>
              <a:rPr lang="en-US" altLang="zh-CN" b="0" dirty="0" smtClean="0"/>
              <a:t>&gt;(</a:t>
            </a:r>
            <a:r>
              <a:rPr lang="en-US" altLang="zh-CN" b="0" dirty="0" err="1" smtClean="0"/>
              <a:t>lc,rc,lc</a:t>
            </a:r>
            <a:r>
              <a:rPr lang="en-US" altLang="zh-CN" b="0" dirty="0" smtClean="0"/>
              <a:t>-</a:t>
            </a:r>
            <a:r>
              <a:rPr lang="en-US" altLang="zh-CN" b="0" dirty="0"/>
              <a:t>&gt;</a:t>
            </a:r>
            <a:r>
              <a:rPr lang="en-US" altLang="zh-CN" b="0" dirty="0" smtClean="0"/>
              <a:t>weight()+</a:t>
            </a:r>
            <a:r>
              <a:rPr lang="en-US" altLang="zh-CN" b="0" dirty="0" err="1"/>
              <a:t>rc</a:t>
            </a:r>
            <a:r>
              <a:rPr lang="en-US" altLang="zh-CN" b="0" dirty="0"/>
              <a:t>-&gt;</a:t>
            </a:r>
            <a:r>
              <a:rPr lang="en-US" altLang="zh-CN" b="0" dirty="0" smtClean="0"/>
              <a:t>weight());</a:t>
            </a:r>
            <a:endParaRPr lang="zh-CN" altLang="zh-CN" b="0" dirty="0"/>
          </a:p>
          <a:p>
            <a:pPr>
              <a:spcBef>
                <a:spcPts val="0"/>
              </a:spcBef>
            </a:pPr>
            <a:r>
              <a:rPr lang="en-US" altLang="zh-CN" b="0" dirty="0"/>
              <a:t>        </a:t>
            </a:r>
            <a:r>
              <a:rPr lang="en-US" altLang="zh-CN" b="0" dirty="0" smtClean="0"/>
              <a:t>	</a:t>
            </a:r>
            <a:r>
              <a:rPr lang="en-US" altLang="zh-CN" b="0" dirty="0" err="1" smtClean="0"/>
              <a:t>QHTree.push</a:t>
            </a:r>
            <a:r>
              <a:rPr lang="en-US" altLang="zh-CN" b="0" dirty="0" smtClean="0"/>
              <a:t>(p);  //</a:t>
            </a:r>
            <a:r>
              <a:rPr lang="zh-CN" altLang="en-US" b="0" dirty="0" smtClean="0"/>
              <a:t>合并两棵最小树后加入优先队列</a:t>
            </a:r>
            <a:endParaRPr lang="zh-CN" altLang="zh-CN" b="0" dirty="0"/>
          </a:p>
          <a:p>
            <a:pPr>
              <a:spcBef>
                <a:spcPts val="0"/>
              </a:spcBef>
            </a:pPr>
            <a:r>
              <a:rPr lang="en-US" altLang="zh-CN" b="0" dirty="0"/>
              <a:t>    }</a:t>
            </a:r>
            <a:endParaRPr lang="zh-CN" altLang="zh-CN" b="0" dirty="0"/>
          </a:p>
          <a:p>
            <a:pPr>
              <a:spcBef>
                <a:spcPts val="0"/>
              </a:spcBef>
            </a:pPr>
            <a:r>
              <a:rPr lang="en-US" altLang="zh-CN" b="0" dirty="0"/>
              <a:t>    return </a:t>
            </a:r>
            <a:r>
              <a:rPr lang="en-US" altLang="zh-CN" b="0" dirty="0" err="1" smtClean="0"/>
              <a:t>QHTree.top</a:t>
            </a:r>
            <a:r>
              <a:rPr lang="en-US" altLang="zh-CN" b="0" dirty="0" smtClean="0"/>
              <a:t>();</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p14="http://schemas.microsoft.com/office/powerpoint/2010/main" xmlns="" val="4840826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5.4.2 </a:t>
            </a:r>
            <a:r>
              <a:rPr lang="zh-CN" altLang="zh-CN" b="1" dirty="0"/>
              <a:t>哈夫曼编码</a:t>
            </a:r>
            <a:endParaRPr lang="zh-CN" altLang="en-US" dirty="0"/>
          </a:p>
        </p:txBody>
      </p:sp>
      <p:sp>
        <p:nvSpPr>
          <p:cNvPr id="3" name="内容占位符 2"/>
          <p:cNvSpPr>
            <a:spLocks noGrp="1"/>
          </p:cNvSpPr>
          <p:nvPr>
            <p:ph idx="1"/>
          </p:nvPr>
        </p:nvSpPr>
        <p:spPr>
          <a:xfrm>
            <a:off x="428596" y="1628800"/>
            <a:ext cx="8429684" cy="4586282"/>
          </a:xfrm>
        </p:spPr>
        <p:txBody>
          <a:bodyPr>
            <a:normAutofit/>
          </a:bodyPr>
          <a:lstStyle/>
          <a:p>
            <a:pPr>
              <a:spcBef>
                <a:spcPts val="600"/>
              </a:spcBef>
              <a:buFont typeface="Arial" panose="020B0604020202020204" pitchFamily="34" charset="0"/>
              <a:buChar char="•"/>
            </a:pPr>
            <a:r>
              <a:rPr lang="zh-CN" altLang="zh-CN" b="0" dirty="0">
                <a:solidFill>
                  <a:srgbClr val="FF0000"/>
                </a:solidFill>
              </a:rPr>
              <a:t>哈夫曼树可以用来设计二进制的前缀编码</a:t>
            </a:r>
            <a:r>
              <a:rPr lang="zh-CN" altLang="zh-CN" b="0" dirty="0"/>
              <a:t>，既满足前缀编码的条件，译码时不会产生二义性，又能保证报文的总编码长度最短</a:t>
            </a:r>
            <a:r>
              <a:rPr lang="zh-CN" altLang="zh-CN" b="0" dirty="0" smtClean="0"/>
              <a:t>。</a:t>
            </a:r>
            <a:endParaRPr lang="en-US" altLang="zh-CN" b="0" dirty="0" smtClean="0"/>
          </a:p>
          <a:p>
            <a:pPr>
              <a:spcBef>
                <a:spcPts val="600"/>
              </a:spcBef>
              <a:buFont typeface="Arial" panose="020B0604020202020204" pitchFamily="34" charset="0"/>
              <a:buChar char="•"/>
            </a:pPr>
            <a:r>
              <a:rPr lang="zh-CN" altLang="zh-CN" dirty="0" smtClean="0"/>
              <a:t>具体</a:t>
            </a:r>
            <a:r>
              <a:rPr lang="zh-CN" altLang="zh-CN" dirty="0"/>
              <a:t>做法为</a:t>
            </a:r>
            <a:r>
              <a:rPr lang="zh-CN" altLang="zh-CN" dirty="0" smtClean="0"/>
              <a:t>：</a:t>
            </a:r>
            <a:endParaRPr lang="en-US" altLang="zh-CN" dirty="0" smtClean="0"/>
          </a:p>
          <a:p>
            <a:pPr lvl="2">
              <a:spcBef>
                <a:spcPts val="600"/>
              </a:spcBef>
              <a:buFont typeface="Wingdings" pitchFamily="2" charset="2"/>
              <a:buChar char="ü"/>
            </a:pPr>
            <a:r>
              <a:rPr lang="zh-CN" altLang="zh-CN" b="0" dirty="0" smtClean="0"/>
              <a:t>首先</a:t>
            </a:r>
            <a:r>
              <a:rPr lang="zh-CN" altLang="zh-CN" b="0" dirty="0"/>
              <a:t>将字符集中的每个字符的使用频率作为权值构造一棵哈夫曼树</a:t>
            </a:r>
            <a:r>
              <a:rPr lang="zh-CN" altLang="zh-CN" b="0" dirty="0" smtClean="0"/>
              <a:t>；</a:t>
            </a:r>
            <a:endParaRPr lang="en-US" altLang="zh-CN" b="0" dirty="0" smtClean="0"/>
          </a:p>
          <a:p>
            <a:pPr lvl="2">
              <a:spcBef>
                <a:spcPts val="600"/>
              </a:spcBef>
              <a:buFont typeface="Wingdings" pitchFamily="2" charset="2"/>
              <a:buChar char="ü"/>
            </a:pPr>
            <a:r>
              <a:rPr lang="zh-CN" altLang="zh-CN" b="0" dirty="0" smtClean="0"/>
              <a:t>从</a:t>
            </a:r>
            <a:r>
              <a:rPr lang="zh-CN" altLang="zh-CN" b="0" dirty="0"/>
              <a:t>根结点开始，分别</a:t>
            </a:r>
            <a:r>
              <a:rPr lang="zh-CN" altLang="zh-CN" b="0" dirty="0" smtClean="0"/>
              <a:t>把</a:t>
            </a:r>
            <a:r>
              <a:rPr lang="en-US" altLang="zh-CN" b="0" dirty="0" smtClean="0"/>
              <a:t>‘0’</a:t>
            </a:r>
            <a:r>
              <a:rPr lang="zh-CN" altLang="zh-CN" b="0" dirty="0" smtClean="0"/>
              <a:t>或</a:t>
            </a:r>
            <a:r>
              <a:rPr lang="en-US" altLang="zh-CN" b="0" dirty="0" smtClean="0"/>
              <a:t>‘1’</a:t>
            </a:r>
            <a:r>
              <a:rPr lang="zh-CN" altLang="zh-CN" b="0" dirty="0" smtClean="0"/>
              <a:t>标</a:t>
            </a:r>
            <a:r>
              <a:rPr lang="zh-CN" altLang="zh-CN" b="0" dirty="0"/>
              <a:t>于树的每条</a:t>
            </a:r>
            <a:r>
              <a:rPr lang="zh-CN" altLang="zh-CN" b="0" dirty="0" smtClean="0"/>
              <a:t>边上</a:t>
            </a:r>
            <a:endParaRPr lang="en-US" altLang="zh-CN" b="0" dirty="0" smtClean="0"/>
          </a:p>
          <a:p>
            <a:pPr lvl="2">
              <a:spcBef>
                <a:spcPts val="600"/>
              </a:spcBef>
              <a:buFont typeface="Wingdings" pitchFamily="2" charset="2"/>
              <a:buChar char="ü"/>
            </a:pPr>
            <a:r>
              <a:rPr lang="en-US" altLang="zh-CN" b="0" dirty="0" smtClean="0"/>
              <a:t>‘0’</a:t>
            </a:r>
            <a:r>
              <a:rPr lang="zh-CN" altLang="zh-CN" b="0" dirty="0" smtClean="0"/>
              <a:t>对应</a:t>
            </a:r>
            <a:r>
              <a:rPr lang="zh-CN" altLang="zh-CN" b="0" dirty="0"/>
              <a:t>于连接左孩子的边</a:t>
            </a:r>
            <a:r>
              <a:rPr lang="zh-CN" altLang="zh-CN" b="0" dirty="0" smtClean="0"/>
              <a:t>，</a:t>
            </a:r>
            <a:r>
              <a:rPr lang="en-US" altLang="zh-CN" b="0" dirty="0" smtClean="0"/>
              <a:t>‘1’</a:t>
            </a:r>
            <a:r>
              <a:rPr lang="zh-CN" altLang="zh-CN" b="0" dirty="0" smtClean="0"/>
              <a:t>对应</a:t>
            </a:r>
            <a:r>
              <a:rPr lang="zh-CN" altLang="zh-CN" b="0" dirty="0"/>
              <a:t>于连接右孩子的</a:t>
            </a:r>
            <a:r>
              <a:rPr lang="zh-CN" altLang="zh-CN" b="0" dirty="0" smtClean="0"/>
              <a:t>边</a:t>
            </a:r>
            <a:endParaRPr lang="en-US" altLang="zh-CN" b="0" dirty="0" smtClean="0"/>
          </a:p>
          <a:p>
            <a:pPr lvl="2">
              <a:spcBef>
                <a:spcPts val="600"/>
              </a:spcBef>
              <a:buFont typeface="Wingdings" pitchFamily="2" charset="2"/>
              <a:buChar char="ü"/>
            </a:pPr>
            <a:r>
              <a:rPr lang="zh-CN" altLang="en-US" dirty="0" smtClean="0"/>
              <a:t>从根到叶子的路径上‘</a:t>
            </a:r>
            <a:r>
              <a:rPr lang="en-US" altLang="zh-CN" dirty="0" smtClean="0"/>
              <a:t>0</a:t>
            </a:r>
            <a:r>
              <a:rPr lang="zh-CN" altLang="en-US" dirty="0" smtClean="0"/>
              <a:t>’‘</a:t>
            </a:r>
            <a:r>
              <a:rPr lang="en-US" altLang="zh-CN" dirty="0" smtClean="0"/>
              <a:t>1</a:t>
            </a:r>
            <a:r>
              <a:rPr lang="zh-CN" altLang="en-US" dirty="0" smtClean="0"/>
              <a:t>’串即为该叶子哈夫曼编码</a:t>
            </a:r>
            <a:endParaRPr lang="en-US" altLang="zh-CN" b="0" dirty="0" smtClean="0"/>
          </a:p>
        </p:txBody>
      </p:sp>
    </p:spTree>
    <p:extLst>
      <p:ext uri="{BB962C8B-B14F-4D97-AF65-F5344CB8AC3E}">
        <p14:creationId xmlns:p14="http://schemas.microsoft.com/office/powerpoint/2010/main" xmlns="" val="4244305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 </a:t>
            </a:r>
            <a:r>
              <a:rPr lang="zh-CN" altLang="zh-CN" b="1" dirty="0"/>
              <a:t>二叉树的定义、性质和存储结构</a:t>
            </a:r>
            <a:endParaRPr lang="zh-CN" altLang="en-US" dirty="0"/>
          </a:p>
        </p:txBody>
      </p:sp>
      <p:sp>
        <p:nvSpPr>
          <p:cNvPr id="3" name="内容占位符 2"/>
          <p:cNvSpPr>
            <a:spLocks noGrp="1"/>
          </p:cNvSpPr>
          <p:nvPr>
            <p:ph idx="1"/>
          </p:nvPr>
        </p:nvSpPr>
        <p:spPr>
          <a:xfrm>
            <a:off x="827584" y="1628800"/>
            <a:ext cx="7560840" cy="4514844"/>
          </a:xfrm>
        </p:spPr>
        <p:txBody>
          <a:bodyPr>
            <a:normAutofit fontScale="85000" lnSpcReduction="10000"/>
          </a:bodyPr>
          <a:lstStyle/>
          <a:p>
            <a:pPr>
              <a:lnSpc>
                <a:spcPct val="145000"/>
              </a:lnSpc>
            </a:pPr>
            <a:r>
              <a:rPr lang="zh-CN" altLang="zh-CN" dirty="0">
                <a:solidFill>
                  <a:srgbClr val="FF0000"/>
                </a:solidFill>
              </a:rPr>
              <a:t>二叉树</a:t>
            </a:r>
            <a:r>
              <a:rPr lang="en-US" altLang="zh-CN" dirty="0">
                <a:solidFill>
                  <a:srgbClr val="FF0000"/>
                </a:solidFill>
              </a:rPr>
              <a:t>T</a:t>
            </a:r>
            <a:r>
              <a:rPr lang="zh-CN" altLang="zh-CN" b="0" dirty="0"/>
              <a:t>是包含</a:t>
            </a:r>
            <a:r>
              <a:rPr lang="en-US" altLang="zh-CN" b="0" dirty="0" smtClean="0"/>
              <a:t>n(n </a:t>
            </a:r>
            <a:r>
              <a:rPr lang="en-US" altLang="zh-CN" b="0" dirty="0"/>
              <a:t>≥ </a:t>
            </a:r>
            <a:r>
              <a:rPr lang="en-US" altLang="zh-CN" b="0" dirty="0" smtClean="0"/>
              <a:t>0)</a:t>
            </a:r>
            <a:r>
              <a:rPr lang="zh-CN" altLang="zh-CN" b="0" dirty="0" smtClean="0"/>
              <a:t>个</a:t>
            </a:r>
            <a:r>
              <a:rPr lang="zh-CN" altLang="zh-CN" b="0" dirty="0"/>
              <a:t>结点的有限集合。</a:t>
            </a:r>
          </a:p>
          <a:p>
            <a:pPr>
              <a:lnSpc>
                <a:spcPct val="145000"/>
              </a:lnSpc>
            </a:pPr>
            <a:r>
              <a:rPr lang="en-US" altLang="zh-CN" b="0" dirty="0"/>
              <a:t>	</a:t>
            </a:r>
            <a:r>
              <a:rPr lang="zh-CN" altLang="zh-CN" b="0" dirty="0"/>
              <a:t>当</a:t>
            </a:r>
            <a:r>
              <a:rPr lang="en-US" altLang="zh-CN" b="0" dirty="0"/>
              <a:t>n = 0</a:t>
            </a:r>
            <a:r>
              <a:rPr lang="zh-CN" altLang="zh-CN" b="0" dirty="0"/>
              <a:t>时，二叉树</a:t>
            </a:r>
            <a:r>
              <a:rPr lang="en-US" altLang="zh-CN" b="0" dirty="0"/>
              <a:t>T</a:t>
            </a:r>
            <a:r>
              <a:rPr lang="zh-CN" altLang="zh-CN" b="0" dirty="0"/>
              <a:t>为空二叉树。</a:t>
            </a:r>
          </a:p>
          <a:p>
            <a:pPr>
              <a:lnSpc>
                <a:spcPct val="145000"/>
              </a:lnSpc>
            </a:pPr>
            <a:r>
              <a:rPr lang="en-US" altLang="zh-CN" b="0" dirty="0"/>
              <a:t>	</a:t>
            </a:r>
            <a:r>
              <a:rPr lang="zh-CN" altLang="zh-CN" b="0" dirty="0" smtClean="0"/>
              <a:t>当</a:t>
            </a:r>
            <a:r>
              <a:rPr lang="en-US" altLang="zh-CN" b="0" dirty="0"/>
              <a:t>n &gt; 0</a:t>
            </a:r>
            <a:r>
              <a:rPr lang="zh-CN" altLang="zh-CN" b="0" dirty="0"/>
              <a:t>时，二叉树</a:t>
            </a:r>
            <a:r>
              <a:rPr lang="en-US" altLang="zh-CN" b="0" dirty="0"/>
              <a:t>T</a:t>
            </a:r>
            <a:r>
              <a:rPr lang="zh-CN" altLang="zh-CN" b="0" dirty="0"/>
              <a:t>为非空二叉树</a:t>
            </a:r>
            <a:r>
              <a:rPr lang="zh-CN" altLang="zh-CN" b="0" dirty="0" smtClean="0"/>
              <a:t>。</a:t>
            </a:r>
            <a:endParaRPr lang="en-US" altLang="zh-CN" b="0" dirty="0" smtClean="0"/>
          </a:p>
          <a:p>
            <a:pPr>
              <a:lnSpc>
                <a:spcPct val="145000"/>
              </a:lnSpc>
            </a:pPr>
            <a:r>
              <a:rPr lang="en-US" altLang="zh-CN" b="0" dirty="0" smtClean="0"/>
              <a:t>	</a:t>
            </a:r>
            <a:r>
              <a:rPr lang="zh-CN" altLang="zh-CN" b="0" dirty="0" smtClean="0"/>
              <a:t>在</a:t>
            </a:r>
            <a:r>
              <a:rPr lang="zh-CN" altLang="zh-CN" b="0" dirty="0"/>
              <a:t>任意一棵非空二叉树中，都有：</a:t>
            </a:r>
          </a:p>
          <a:p>
            <a:pPr lvl="3">
              <a:lnSpc>
                <a:spcPct val="145000"/>
              </a:lnSpc>
              <a:buNone/>
            </a:pPr>
            <a:r>
              <a:rPr lang="en-US" altLang="zh-CN" b="0" dirty="0" smtClean="0"/>
              <a:t>(1) </a:t>
            </a:r>
            <a:r>
              <a:rPr lang="zh-CN" altLang="zh-CN" b="0" dirty="0"/>
              <a:t>有且仅有一个特定的结点</a:t>
            </a:r>
            <a:r>
              <a:rPr lang="en-US" altLang="zh-CN" b="0" dirty="0"/>
              <a:t>R</a:t>
            </a:r>
            <a:r>
              <a:rPr lang="zh-CN" altLang="zh-CN" b="0" dirty="0"/>
              <a:t>称为二叉树</a:t>
            </a:r>
            <a:r>
              <a:rPr lang="en-US" altLang="zh-CN" b="0" dirty="0"/>
              <a:t>T</a:t>
            </a:r>
            <a:r>
              <a:rPr lang="zh-CN" altLang="zh-CN" b="0" dirty="0"/>
              <a:t>的根结点；</a:t>
            </a:r>
          </a:p>
          <a:p>
            <a:pPr lvl="3">
              <a:lnSpc>
                <a:spcPct val="145000"/>
              </a:lnSpc>
              <a:buNone/>
            </a:pPr>
            <a:r>
              <a:rPr lang="en-US" altLang="zh-CN" b="0" dirty="0" smtClean="0"/>
              <a:t>(2) </a:t>
            </a:r>
            <a:r>
              <a:rPr lang="zh-CN" altLang="zh-CN" b="0" dirty="0"/>
              <a:t>除根结点之外的其余结点被分成两个互不相交的有限集合</a:t>
            </a:r>
            <a:r>
              <a:rPr lang="en-US" altLang="zh-CN" b="0" dirty="0"/>
              <a:t>T</a:t>
            </a:r>
            <a:r>
              <a:rPr lang="en-US" altLang="zh-CN" b="0" baseline="-25000" dirty="0"/>
              <a:t>1</a:t>
            </a:r>
            <a:r>
              <a:rPr lang="zh-CN" altLang="zh-CN" b="0" dirty="0"/>
              <a:t>，</a:t>
            </a:r>
            <a:r>
              <a:rPr lang="en-US" altLang="zh-CN" b="0" dirty="0"/>
              <a:t>T</a:t>
            </a:r>
            <a:r>
              <a:rPr lang="en-US" altLang="zh-CN" b="0" baseline="-25000" dirty="0"/>
              <a:t>2</a:t>
            </a:r>
            <a:r>
              <a:rPr lang="zh-CN" altLang="zh-CN" b="0" dirty="0" smtClean="0"/>
              <a:t>，其中集合</a:t>
            </a:r>
            <a:r>
              <a:rPr lang="en-US" altLang="zh-CN" b="0" dirty="0" smtClean="0"/>
              <a:t>T</a:t>
            </a:r>
            <a:r>
              <a:rPr lang="en-US" altLang="zh-CN" b="0" baseline="-25000" dirty="0" smtClean="0"/>
              <a:t>1</a:t>
            </a:r>
            <a:r>
              <a:rPr lang="zh-CN" altLang="zh-CN" b="0" dirty="0" smtClean="0"/>
              <a:t>，</a:t>
            </a:r>
            <a:r>
              <a:rPr lang="en-US" altLang="zh-CN" b="0" dirty="0" smtClean="0"/>
              <a:t>T</a:t>
            </a:r>
            <a:r>
              <a:rPr lang="en-US" altLang="zh-CN" b="0" baseline="-25000" dirty="0" smtClean="0"/>
              <a:t>2</a:t>
            </a:r>
            <a:r>
              <a:rPr lang="zh-CN" altLang="zh-CN" b="0" dirty="0" smtClean="0"/>
              <a:t>本身也是一棵二叉树，这</a:t>
            </a:r>
            <a:r>
              <a:rPr lang="zh-CN" altLang="zh-CN" b="0" dirty="0"/>
              <a:t>两棵二叉树分别称为根结点</a:t>
            </a:r>
            <a:r>
              <a:rPr lang="en-US" altLang="zh-CN" b="0" dirty="0"/>
              <a:t>R</a:t>
            </a:r>
            <a:r>
              <a:rPr lang="zh-CN" altLang="zh-CN" b="0" dirty="0"/>
              <a:t>的左子树和右子</a:t>
            </a:r>
            <a:r>
              <a:rPr lang="zh-CN" altLang="zh-CN" b="0" dirty="0" smtClean="0"/>
              <a:t>树，并且</a:t>
            </a:r>
            <a:r>
              <a:rPr lang="zh-CN" altLang="zh-CN" b="0" dirty="0"/>
              <a:t>这两棵子树的根分别称为二叉树根结点</a:t>
            </a:r>
            <a:r>
              <a:rPr lang="en-US" altLang="zh-CN" b="0" dirty="0"/>
              <a:t>R</a:t>
            </a:r>
            <a:r>
              <a:rPr lang="zh-CN" altLang="zh-CN" b="0" dirty="0"/>
              <a:t>的左孩子和右孩子结点。</a:t>
            </a:r>
          </a:p>
          <a:p>
            <a:endParaRPr lang="zh-CN" altLang="en-US" b="0" dirty="0"/>
          </a:p>
        </p:txBody>
      </p:sp>
    </p:spTree>
    <p:extLst>
      <p:ext uri="{BB962C8B-B14F-4D97-AF65-F5344CB8AC3E}">
        <p14:creationId xmlns:p14="http://schemas.microsoft.com/office/powerpoint/2010/main" xmlns="" val="1212272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43372" y="1714488"/>
            <a:ext cx="4752528" cy="30339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4282" y="1412776"/>
            <a:ext cx="3788719" cy="34449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458821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659479"/>
            <a:ext cx="8249570" cy="3769653"/>
          </a:xfrm>
        </p:spPr>
        <p:txBody>
          <a:bodyPr>
            <a:normAutofit lnSpcReduction="10000"/>
          </a:bodyPr>
          <a:lstStyle/>
          <a:p>
            <a:r>
              <a:rPr lang="en-US" altLang="zh-CN" b="0" dirty="0" smtClean="0"/>
              <a:t>	</a:t>
            </a:r>
            <a:r>
              <a:rPr lang="en-US" altLang="zh-CN" dirty="0">
                <a:solidFill>
                  <a:srgbClr val="FF0000"/>
                </a:solidFill>
              </a:rPr>
              <a:t>【</a:t>
            </a:r>
            <a:r>
              <a:rPr lang="zh-CN" altLang="en-US" dirty="0" smtClean="0">
                <a:solidFill>
                  <a:srgbClr val="FF0000"/>
                </a:solidFill>
              </a:rPr>
              <a:t>例子</a:t>
            </a:r>
            <a:r>
              <a:rPr lang="en-US" altLang="zh-CN" dirty="0" smtClean="0">
                <a:solidFill>
                  <a:srgbClr val="FF0000"/>
                </a:solidFill>
              </a:rPr>
              <a:t>1】</a:t>
            </a:r>
            <a:r>
              <a:rPr lang="zh-CN" altLang="en-US" dirty="0" smtClean="0">
                <a:solidFill>
                  <a:srgbClr val="FF0000"/>
                </a:solidFill>
              </a:rPr>
              <a:t>：</a:t>
            </a:r>
            <a:endParaRPr lang="en-US" altLang="zh-CN" dirty="0" smtClean="0">
              <a:solidFill>
                <a:srgbClr val="FF0000"/>
              </a:solidFill>
            </a:endParaRPr>
          </a:p>
          <a:p>
            <a:r>
              <a:rPr lang="en-US" altLang="zh-CN" b="0" dirty="0">
                <a:solidFill>
                  <a:srgbClr val="FF0000"/>
                </a:solidFill>
              </a:rPr>
              <a:t>	</a:t>
            </a:r>
            <a:r>
              <a:rPr lang="en-US" altLang="zh-CN" b="0" dirty="0" smtClean="0">
                <a:solidFill>
                  <a:srgbClr val="FF0000"/>
                </a:solidFill>
              </a:rPr>
              <a:t>	</a:t>
            </a:r>
            <a:r>
              <a:rPr lang="zh-CN" altLang="en-US" b="0" dirty="0" smtClean="0"/>
              <a:t>给定一段报文：</a:t>
            </a:r>
            <a:r>
              <a:rPr lang="en-US" b="0" dirty="0" smtClean="0"/>
              <a:t>CASATTAASCATSAAAS</a:t>
            </a:r>
            <a:r>
              <a:rPr lang="zh-CN" altLang="en-US" b="0" dirty="0" smtClean="0"/>
              <a:t>，字符集合是</a:t>
            </a:r>
            <a:r>
              <a:rPr lang="en-US" b="0" dirty="0" smtClean="0"/>
              <a:t>{C, A, S, T}</a:t>
            </a:r>
            <a:r>
              <a:rPr lang="zh-CN" altLang="en-US" b="0" dirty="0" smtClean="0"/>
              <a:t>，各个字符出现的频率</a:t>
            </a:r>
            <a:r>
              <a:rPr lang="en-US" altLang="zh-CN" b="0" dirty="0" smtClean="0"/>
              <a:t>(</a:t>
            </a:r>
            <a:r>
              <a:rPr lang="zh-CN" altLang="en-US" b="0" dirty="0" smtClean="0"/>
              <a:t>次数</a:t>
            </a:r>
            <a:r>
              <a:rPr lang="en-US" altLang="zh-CN" b="0" dirty="0" smtClean="0"/>
              <a:t>)</a:t>
            </a:r>
            <a:r>
              <a:rPr lang="zh-CN" altLang="en-US" b="0" dirty="0" smtClean="0"/>
              <a:t>是</a:t>
            </a:r>
            <a:r>
              <a:rPr lang="en-US" b="0" dirty="0" smtClean="0"/>
              <a:t>W = {2, 8, 4, 3}</a:t>
            </a:r>
            <a:r>
              <a:rPr lang="zh-CN" altLang="en-US" b="0" dirty="0" smtClean="0"/>
              <a:t>。两种编码方式：</a:t>
            </a:r>
            <a:endParaRPr lang="en-US" altLang="zh-CN" b="0" dirty="0" smtClean="0"/>
          </a:p>
          <a:p>
            <a:r>
              <a:rPr lang="en-US" altLang="zh-CN" dirty="0" smtClean="0"/>
              <a:t>	</a:t>
            </a:r>
            <a:r>
              <a:rPr lang="zh-CN" altLang="en-US" dirty="0" smtClean="0">
                <a:solidFill>
                  <a:srgbClr val="FF0000"/>
                </a:solidFill>
              </a:rPr>
              <a:t>第一种编码方式是等长编码</a:t>
            </a:r>
            <a:r>
              <a:rPr lang="zh-CN" altLang="en-US" dirty="0" smtClean="0"/>
              <a:t>，</a:t>
            </a:r>
            <a:r>
              <a:rPr lang="zh-CN" altLang="en-US" b="0" dirty="0" smtClean="0"/>
              <a:t>它也是最简单的二进制编码方式，等长编码的每个字符的编码长度都相同</a:t>
            </a:r>
            <a:r>
              <a:rPr lang="en-US" altLang="zh-CN" b="0" dirty="0" smtClean="0"/>
              <a:t>(</a:t>
            </a:r>
            <a:r>
              <a:rPr lang="zh-CN" altLang="en-US" b="0" dirty="0" smtClean="0"/>
              <a:t>编码长度就是每个编码所含的二进制位数</a:t>
            </a:r>
            <a:r>
              <a:rPr lang="en-US" altLang="zh-CN" b="0" dirty="0" smtClean="0"/>
              <a:t>)</a:t>
            </a:r>
            <a:r>
              <a:rPr lang="zh-CN" altLang="en-US" b="0" dirty="0" smtClean="0"/>
              <a:t>，表示</a:t>
            </a:r>
            <a:r>
              <a:rPr lang="en-US" b="0" dirty="0" smtClean="0"/>
              <a:t>n</a:t>
            </a:r>
            <a:r>
              <a:rPr lang="zh-CN" altLang="en-US" b="0" dirty="0" smtClean="0"/>
              <a:t>个不同字符需要位。</a:t>
            </a:r>
            <a:r>
              <a:rPr lang="en-US" altLang="zh-CN" b="0" dirty="0" smtClean="0"/>
              <a:t>WPL=2*2+8*2+4*2+3*2=34</a:t>
            </a:r>
            <a:endParaRPr lang="zh-CN" altLang="en-US" b="0" dirty="0"/>
          </a:p>
        </p:txBody>
      </p:sp>
      <p:sp>
        <p:nvSpPr>
          <p:cNvPr id="171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1009" name="Object 1"/>
          <p:cNvGraphicFramePr>
            <a:graphicFrameLocks noChangeAspect="1"/>
          </p:cNvGraphicFramePr>
          <p:nvPr>
            <p:extLst>
              <p:ext uri="{D42A27DB-BD31-4B8C-83A1-F6EECF244321}">
                <p14:modId xmlns:p14="http://schemas.microsoft.com/office/powerpoint/2010/main" xmlns="" val="2036827079"/>
              </p:ext>
            </p:extLst>
          </p:nvPr>
        </p:nvGraphicFramePr>
        <p:xfrm>
          <a:off x="3000364" y="4509120"/>
          <a:ext cx="4143404" cy="1727888"/>
        </p:xfrm>
        <a:graphic>
          <a:graphicData uri="http://schemas.openxmlformats.org/presentationml/2006/ole">
            <p:oleObj spid="_x0000_s171030" r:id="rId3" imgW="3109609" imgH="1315528" progId="">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071546"/>
            <a:ext cx="8163882" cy="3579849"/>
          </a:xfrm>
        </p:spPr>
        <p:txBody>
          <a:bodyPr/>
          <a:lstStyle/>
          <a:p>
            <a:r>
              <a:rPr lang="en-US" altLang="zh-CN" b="0" dirty="0" smtClean="0"/>
              <a:t>	</a:t>
            </a:r>
            <a:r>
              <a:rPr lang="zh-CN" altLang="en-US" dirty="0" smtClean="0">
                <a:solidFill>
                  <a:srgbClr val="FF0000"/>
                </a:solidFill>
              </a:rPr>
              <a:t>第二种编码方式为不等长编码</a:t>
            </a:r>
            <a:r>
              <a:rPr lang="zh-CN" altLang="en-US" dirty="0" smtClean="0"/>
              <a:t>。</a:t>
            </a:r>
            <a:r>
              <a:rPr lang="zh-CN" altLang="en-US" b="0" dirty="0" smtClean="0"/>
              <a:t>若报文中可能出现</a:t>
            </a:r>
            <a:r>
              <a:rPr lang="en-US" b="0" dirty="0" smtClean="0"/>
              <a:t>26</a:t>
            </a:r>
            <a:r>
              <a:rPr lang="zh-CN" altLang="en-US" b="0" dirty="0" smtClean="0"/>
              <a:t>个不同字符，则等长编码的长度为</a:t>
            </a:r>
            <a:r>
              <a:rPr lang="en-US" b="0" dirty="0" smtClean="0"/>
              <a:t>5</a:t>
            </a:r>
            <a:r>
              <a:rPr lang="zh-CN" altLang="en-US" b="0" dirty="0" smtClean="0"/>
              <a:t>。在实际应用当中，各个字符的出现频率或使用次数是不相同的，因此，在传送报文时，为了使编码长度尽可能的短，可以将每个字符的编码设计为不等长的，使用频率高的字符分配一个相对较短的编码，使用频率较低的字符分配一个较长的编码，以优化整个报文的编码长度。</a:t>
            </a:r>
            <a:endParaRPr lang="zh-CN" altLang="en-US" b="0" dirty="0"/>
          </a:p>
        </p:txBody>
      </p:sp>
      <p:sp>
        <p:nvSpPr>
          <p:cNvPr id="172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4" name="组合 33"/>
          <p:cNvGrpSpPr/>
          <p:nvPr/>
        </p:nvGrpSpPr>
        <p:grpSpPr>
          <a:xfrm>
            <a:off x="2000232" y="4429132"/>
            <a:ext cx="2000264" cy="1726654"/>
            <a:chOff x="142844" y="4572008"/>
            <a:chExt cx="2000264" cy="1726654"/>
          </a:xfrm>
        </p:grpSpPr>
        <p:sp>
          <p:nvSpPr>
            <p:cNvPr id="5" name="椭圆 4"/>
            <p:cNvSpPr/>
            <p:nvPr/>
          </p:nvSpPr>
          <p:spPr>
            <a:xfrm>
              <a:off x="1643042" y="492919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42976" y="457200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5786" y="5000636"/>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14414" y="5429264"/>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00034" y="5500702"/>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2844" y="600076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57224" y="5929330"/>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7" idx="5"/>
              <a:endCxn id="5" idx="1"/>
            </p:cNvCxnSpPr>
            <p:nvPr/>
          </p:nvCxnSpPr>
          <p:spPr>
            <a:xfrm rot="16200000" flipH="1">
              <a:off x="1529757" y="4794989"/>
              <a:ext cx="155132" cy="1969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1163900" y="5265464"/>
              <a:ext cx="155132" cy="1969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5"/>
            </p:cNvCxnSpPr>
            <p:nvPr/>
          </p:nvCxnSpPr>
          <p:spPr>
            <a:xfrm rot="16200000" flipH="1">
              <a:off x="861558" y="5748939"/>
              <a:ext cx="196979" cy="1883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3"/>
              <a:endCxn id="8" idx="0"/>
            </p:cNvCxnSpPr>
            <p:nvPr/>
          </p:nvCxnSpPr>
          <p:spPr>
            <a:xfrm rot="5400000">
              <a:off x="1010563" y="4805451"/>
              <a:ext cx="184723" cy="2056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0" idx="0"/>
            </p:cNvCxnSpPr>
            <p:nvPr/>
          </p:nvCxnSpPr>
          <p:spPr>
            <a:xfrm rot="5400000">
              <a:off x="714348" y="5286388"/>
              <a:ext cx="214314" cy="2143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428596" y="5786454"/>
              <a:ext cx="214314" cy="214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43042" y="4937951"/>
              <a:ext cx="500066" cy="338554"/>
            </a:xfrm>
            <a:prstGeom prst="rect">
              <a:avLst/>
            </a:prstGeom>
            <a:noFill/>
          </p:spPr>
          <p:txBody>
            <a:bodyPr wrap="square" rtlCol="0">
              <a:spAutoFit/>
            </a:bodyPr>
            <a:lstStyle/>
            <a:p>
              <a:r>
                <a:rPr lang="en-US" altLang="zh-CN" sz="1600" dirty="0" smtClean="0"/>
                <a:t>A:8</a:t>
              </a:r>
              <a:endParaRPr lang="zh-CN" altLang="en-US" sz="1600" dirty="0"/>
            </a:p>
          </p:txBody>
        </p:sp>
        <p:sp>
          <p:nvSpPr>
            <p:cNvPr id="25" name="TextBox 24"/>
            <p:cNvSpPr txBox="1"/>
            <p:nvPr/>
          </p:nvSpPr>
          <p:spPr>
            <a:xfrm>
              <a:off x="1214414" y="5357826"/>
              <a:ext cx="571504" cy="369332"/>
            </a:xfrm>
            <a:prstGeom prst="rect">
              <a:avLst/>
            </a:prstGeom>
            <a:noFill/>
          </p:spPr>
          <p:txBody>
            <a:bodyPr wrap="square" rtlCol="0">
              <a:spAutoFit/>
            </a:bodyPr>
            <a:lstStyle/>
            <a:p>
              <a:r>
                <a:rPr lang="en-US" altLang="zh-CN" dirty="0" smtClean="0"/>
                <a:t>S:4</a:t>
              </a:r>
              <a:endParaRPr lang="zh-CN" altLang="en-US" dirty="0"/>
            </a:p>
          </p:txBody>
        </p:sp>
        <p:sp>
          <p:nvSpPr>
            <p:cNvPr id="26" name="TextBox 25"/>
            <p:cNvSpPr txBox="1"/>
            <p:nvPr/>
          </p:nvSpPr>
          <p:spPr>
            <a:xfrm>
              <a:off x="857224" y="5857892"/>
              <a:ext cx="642942" cy="369332"/>
            </a:xfrm>
            <a:prstGeom prst="rect">
              <a:avLst/>
            </a:prstGeom>
            <a:noFill/>
          </p:spPr>
          <p:txBody>
            <a:bodyPr wrap="square" rtlCol="0">
              <a:spAutoFit/>
            </a:bodyPr>
            <a:lstStyle/>
            <a:p>
              <a:r>
                <a:rPr lang="en-US" altLang="zh-CN" dirty="0" smtClean="0"/>
                <a:t>C:2</a:t>
              </a:r>
              <a:endParaRPr lang="zh-CN" altLang="en-US" dirty="0"/>
            </a:p>
          </p:txBody>
        </p:sp>
        <p:sp>
          <p:nvSpPr>
            <p:cNvPr id="27" name="TextBox 26"/>
            <p:cNvSpPr txBox="1"/>
            <p:nvPr/>
          </p:nvSpPr>
          <p:spPr>
            <a:xfrm>
              <a:off x="142844" y="5929330"/>
              <a:ext cx="571504" cy="369332"/>
            </a:xfrm>
            <a:prstGeom prst="rect">
              <a:avLst/>
            </a:prstGeom>
            <a:noFill/>
          </p:spPr>
          <p:txBody>
            <a:bodyPr wrap="square" rtlCol="0">
              <a:spAutoFit/>
            </a:bodyPr>
            <a:lstStyle/>
            <a:p>
              <a:r>
                <a:rPr lang="en-US" altLang="zh-CN" dirty="0" smtClean="0"/>
                <a:t>T:3</a:t>
              </a:r>
              <a:endParaRPr lang="zh-CN" altLang="en-US" dirty="0"/>
            </a:p>
          </p:txBody>
        </p:sp>
        <p:sp>
          <p:nvSpPr>
            <p:cNvPr id="28" name="TextBox 27"/>
            <p:cNvSpPr txBox="1"/>
            <p:nvPr/>
          </p:nvSpPr>
          <p:spPr>
            <a:xfrm>
              <a:off x="857224" y="4714884"/>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29" name="TextBox 28"/>
            <p:cNvSpPr txBox="1"/>
            <p:nvPr/>
          </p:nvSpPr>
          <p:spPr>
            <a:xfrm>
              <a:off x="571472" y="5143512"/>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30" name="TextBox 29"/>
            <p:cNvSpPr txBox="1"/>
            <p:nvPr/>
          </p:nvSpPr>
          <p:spPr>
            <a:xfrm>
              <a:off x="285720" y="5692991"/>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31" name="TextBox 30"/>
            <p:cNvSpPr txBox="1"/>
            <p:nvPr/>
          </p:nvSpPr>
          <p:spPr>
            <a:xfrm>
              <a:off x="1571604" y="4643446"/>
              <a:ext cx="285752" cy="307777"/>
            </a:xfrm>
            <a:prstGeom prst="rect">
              <a:avLst/>
            </a:prstGeom>
            <a:noFill/>
          </p:spPr>
          <p:txBody>
            <a:bodyPr wrap="square" rtlCol="0">
              <a:spAutoFit/>
            </a:bodyPr>
            <a:lstStyle/>
            <a:p>
              <a:r>
                <a:rPr lang="en-US" altLang="zh-CN" sz="1400" dirty="0" smtClean="0"/>
                <a:t>1</a:t>
              </a:r>
              <a:endParaRPr lang="zh-CN" altLang="en-US" sz="1400" dirty="0"/>
            </a:p>
          </p:txBody>
        </p:sp>
        <p:sp>
          <p:nvSpPr>
            <p:cNvPr id="32" name="TextBox 31"/>
            <p:cNvSpPr txBox="1"/>
            <p:nvPr/>
          </p:nvSpPr>
          <p:spPr>
            <a:xfrm>
              <a:off x="1214414" y="5143512"/>
              <a:ext cx="285752" cy="307777"/>
            </a:xfrm>
            <a:prstGeom prst="rect">
              <a:avLst/>
            </a:prstGeom>
            <a:noFill/>
          </p:spPr>
          <p:txBody>
            <a:bodyPr wrap="square" rtlCol="0">
              <a:spAutoFit/>
            </a:bodyPr>
            <a:lstStyle/>
            <a:p>
              <a:r>
                <a:rPr lang="en-US" altLang="zh-CN" sz="1400" dirty="0" smtClean="0"/>
                <a:t>1</a:t>
              </a:r>
              <a:endParaRPr lang="zh-CN" altLang="en-US" sz="1400" dirty="0"/>
            </a:p>
          </p:txBody>
        </p:sp>
        <p:sp>
          <p:nvSpPr>
            <p:cNvPr id="33" name="TextBox 32"/>
            <p:cNvSpPr txBox="1"/>
            <p:nvPr/>
          </p:nvSpPr>
          <p:spPr>
            <a:xfrm>
              <a:off x="857224" y="5572140"/>
              <a:ext cx="285752" cy="307777"/>
            </a:xfrm>
            <a:prstGeom prst="rect">
              <a:avLst/>
            </a:prstGeom>
            <a:noFill/>
          </p:spPr>
          <p:txBody>
            <a:bodyPr wrap="square" rtlCol="0">
              <a:spAutoFit/>
            </a:bodyPr>
            <a:lstStyle/>
            <a:p>
              <a:r>
                <a:rPr lang="en-US" altLang="zh-CN" sz="1400" dirty="0" smtClean="0"/>
                <a:t>1</a:t>
              </a:r>
              <a:endParaRPr lang="zh-CN" altLang="en-US" sz="1400" dirty="0"/>
            </a:p>
          </p:txBody>
        </p:sp>
      </p:grpSp>
      <p:sp>
        <p:nvSpPr>
          <p:cNvPr id="35" name="TextBox 34"/>
          <p:cNvSpPr txBox="1"/>
          <p:nvPr/>
        </p:nvSpPr>
        <p:spPr>
          <a:xfrm>
            <a:off x="4929190" y="4572008"/>
            <a:ext cx="4000528" cy="1631216"/>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C(2): 001</a:t>
            </a:r>
          </a:p>
          <a:p>
            <a:r>
              <a:rPr lang="en-US" altLang="zh-CN" sz="2000" dirty="0" smtClean="0">
                <a:latin typeface="Times New Roman" pitchFamily="18" charset="0"/>
                <a:cs typeface="Times New Roman" pitchFamily="18" charset="0"/>
              </a:rPr>
              <a:t>A(8): 1</a:t>
            </a:r>
          </a:p>
          <a:p>
            <a:r>
              <a:rPr lang="en-US" altLang="zh-CN" sz="2000" dirty="0" smtClean="0">
                <a:latin typeface="Times New Roman" pitchFamily="18" charset="0"/>
                <a:cs typeface="Times New Roman" pitchFamily="18" charset="0"/>
              </a:rPr>
              <a:t>S(4): 01</a:t>
            </a:r>
          </a:p>
          <a:p>
            <a:r>
              <a:rPr lang="en-US" altLang="zh-CN" sz="2000" dirty="0" smtClean="0">
                <a:latin typeface="Times New Roman" pitchFamily="18" charset="0"/>
                <a:cs typeface="Times New Roman" pitchFamily="18" charset="0"/>
              </a:rPr>
              <a:t>T(3): 000</a:t>
            </a:r>
          </a:p>
          <a:p>
            <a:r>
              <a:rPr lang="en-US" altLang="zh-CN" sz="2000" dirty="0" smtClean="0">
                <a:latin typeface="Times New Roman" pitchFamily="18" charset="0"/>
                <a:cs typeface="Times New Roman" pitchFamily="18" charset="0"/>
              </a:rPr>
              <a:t>WPL=2*3+8*1+4*2+3*3=31</a:t>
            </a:r>
            <a:endParaRPr lang="zh-CN" alt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764704"/>
            <a:ext cx="7520940" cy="5400600"/>
          </a:xfrm>
        </p:spPr>
        <p:txBody>
          <a:bodyPr>
            <a:normAutofit fontScale="85000" lnSpcReduction="20000"/>
          </a:bodyPr>
          <a:lstStyle/>
          <a:p>
            <a:pPr>
              <a:spcBef>
                <a:spcPts val="0"/>
              </a:spcBef>
            </a:pPr>
            <a:r>
              <a:rPr lang="zh-CN" altLang="zh-CN" dirty="0"/>
              <a:t>算法</a:t>
            </a:r>
            <a:r>
              <a:rPr lang="en-US" altLang="zh-CN" dirty="0"/>
              <a:t>5.15</a:t>
            </a:r>
            <a:r>
              <a:rPr lang="zh-CN" altLang="zh-CN" dirty="0"/>
              <a:t>：哈夫曼</a:t>
            </a:r>
            <a:r>
              <a:rPr lang="zh-CN" altLang="zh-CN" dirty="0">
                <a:solidFill>
                  <a:srgbClr val="FF0000"/>
                </a:solidFill>
              </a:rPr>
              <a:t>编码</a:t>
            </a:r>
            <a:r>
              <a:rPr lang="zh-CN" altLang="zh-CN" dirty="0"/>
              <a:t>的实现</a:t>
            </a:r>
          </a:p>
          <a:p>
            <a:pPr>
              <a:spcBef>
                <a:spcPts val="0"/>
              </a:spcBef>
            </a:pPr>
            <a:r>
              <a:rPr lang="en-US" altLang="zh-CN" b="0" dirty="0" err="1"/>
              <a:t>typedef</a:t>
            </a:r>
            <a:r>
              <a:rPr lang="en-US" altLang="zh-CN" b="0" dirty="0"/>
              <a:t> vector&lt;bool&gt; </a:t>
            </a:r>
            <a:r>
              <a:rPr lang="en-US" altLang="zh-CN" b="0" dirty="0" err="1"/>
              <a:t>Huff_Code</a:t>
            </a:r>
            <a:r>
              <a:rPr lang="en-US" altLang="zh-CN" b="0" dirty="0"/>
              <a:t>;	//8 bit code of one char</a:t>
            </a:r>
            <a:endParaRPr lang="zh-CN" altLang="zh-CN" b="0" dirty="0"/>
          </a:p>
          <a:p>
            <a:pPr>
              <a:spcBef>
                <a:spcPts val="0"/>
              </a:spcBef>
            </a:pPr>
            <a:r>
              <a:rPr lang="en-US" altLang="zh-CN" b="0" dirty="0"/>
              <a:t>map&lt;char, </a:t>
            </a:r>
            <a:r>
              <a:rPr lang="en-US" altLang="zh-CN" b="0" dirty="0" err="1"/>
              <a:t>Huff_Code</a:t>
            </a:r>
            <a:r>
              <a:rPr lang="en-US" altLang="zh-CN" b="0" dirty="0"/>
              <a:t>&gt; </a:t>
            </a:r>
            <a:r>
              <a:rPr lang="en-US" altLang="zh-CN" b="0" dirty="0" err="1"/>
              <a:t>Huff_Dic</a:t>
            </a:r>
            <a:r>
              <a:rPr lang="en-US" altLang="zh-CN" b="0" dirty="0"/>
              <a:t>;	//Huffman code dictionary</a:t>
            </a:r>
            <a:endParaRPr lang="zh-CN" altLang="zh-CN" b="0" dirty="0"/>
          </a:p>
          <a:p>
            <a:pPr>
              <a:spcBef>
                <a:spcPts val="0"/>
              </a:spcBef>
            </a:pPr>
            <a:r>
              <a:rPr lang="en-US" altLang="zh-CN" b="0" dirty="0"/>
              <a:t>//</a:t>
            </a:r>
            <a:r>
              <a:rPr lang="zh-CN" altLang="zh-CN" b="0" dirty="0"/>
              <a:t>哈夫曼编码</a:t>
            </a:r>
          </a:p>
          <a:p>
            <a:pPr>
              <a:spcBef>
                <a:spcPts val="0"/>
              </a:spcBef>
            </a:pPr>
            <a:r>
              <a:rPr lang="en-US" altLang="zh-CN" b="0" dirty="0"/>
              <a:t>template&lt;class T&gt;</a:t>
            </a:r>
            <a:endParaRPr lang="zh-CN" altLang="zh-CN" b="0" dirty="0"/>
          </a:p>
          <a:p>
            <a:pPr>
              <a:spcBef>
                <a:spcPts val="0"/>
              </a:spcBef>
            </a:pPr>
            <a:r>
              <a:rPr lang="en-US" altLang="zh-CN" b="0" dirty="0"/>
              <a:t>void </a:t>
            </a:r>
            <a:r>
              <a:rPr lang="en-US" altLang="zh-CN" b="0" dirty="0" err="1" smtClean="0"/>
              <a:t>Huffman_Code</a:t>
            </a:r>
            <a:r>
              <a:rPr lang="en-US" altLang="zh-CN" b="0" dirty="0" smtClean="0"/>
              <a:t>(</a:t>
            </a:r>
            <a:r>
              <a:rPr lang="en-US" altLang="zh-CN" b="0" dirty="0" err="1" smtClean="0"/>
              <a:t>HuffmanTreeNode</a:t>
            </a:r>
            <a:r>
              <a:rPr lang="en-US" altLang="zh-CN" b="0" dirty="0" smtClean="0"/>
              <a:t>&lt;T</a:t>
            </a:r>
            <a:r>
              <a:rPr lang="en-US" altLang="zh-CN" b="0" dirty="0"/>
              <a:t>&gt; *r, </a:t>
            </a:r>
            <a:r>
              <a:rPr lang="en-US" altLang="zh-CN" b="0" dirty="0" err="1"/>
              <a:t>Huff_Code</a:t>
            </a:r>
            <a:r>
              <a:rPr lang="en-US" altLang="zh-CN" b="0" dirty="0"/>
              <a:t> </a:t>
            </a:r>
            <a:r>
              <a:rPr lang="en-US" altLang="zh-CN" b="0" dirty="0" err="1" smtClean="0"/>
              <a:t>curcode</a:t>
            </a:r>
            <a:r>
              <a:rPr lang="en-US" altLang="zh-CN" b="0" dirty="0" smtClean="0"/>
              <a:t>){</a:t>
            </a:r>
            <a:endParaRPr lang="zh-CN" altLang="zh-CN" b="0" dirty="0"/>
          </a:p>
          <a:p>
            <a:pPr>
              <a:spcBef>
                <a:spcPts val="0"/>
              </a:spcBef>
            </a:pPr>
            <a:r>
              <a:rPr lang="en-US" altLang="zh-CN" b="0" dirty="0"/>
              <a:t>    if </a:t>
            </a:r>
            <a:r>
              <a:rPr lang="en-US" altLang="zh-CN" b="0" dirty="0" smtClean="0"/>
              <a:t>(r-</a:t>
            </a:r>
            <a:r>
              <a:rPr lang="en-US" altLang="zh-CN" b="0" dirty="0"/>
              <a:t>&gt;</a:t>
            </a:r>
            <a:r>
              <a:rPr lang="en-US" altLang="zh-CN" b="0" dirty="0" err="1" smtClean="0"/>
              <a:t>isLeaf</a:t>
            </a:r>
            <a:r>
              <a:rPr lang="en-US" altLang="zh-CN" b="0" dirty="0" smtClean="0"/>
              <a:t>()){</a:t>
            </a:r>
            <a:endParaRPr lang="zh-CN" altLang="zh-CN" b="0" dirty="0"/>
          </a:p>
          <a:p>
            <a:pPr>
              <a:spcBef>
                <a:spcPts val="0"/>
              </a:spcBef>
            </a:pPr>
            <a:r>
              <a:rPr lang="en-US" altLang="zh-CN" b="0" dirty="0"/>
              <a:t>        </a:t>
            </a:r>
            <a:r>
              <a:rPr lang="en-US" altLang="zh-CN" b="0" dirty="0" err="1"/>
              <a:t>Huff_Dic</a:t>
            </a:r>
            <a:r>
              <a:rPr lang="en-US" altLang="zh-CN" b="0" dirty="0"/>
              <a:t>[r-&gt;</a:t>
            </a:r>
            <a:r>
              <a:rPr lang="en-US" altLang="zh-CN" b="0" dirty="0" smtClean="0"/>
              <a:t>element()] </a:t>
            </a:r>
            <a:r>
              <a:rPr lang="en-US" altLang="zh-CN" b="0" dirty="0"/>
              <a:t>= </a:t>
            </a:r>
            <a:r>
              <a:rPr lang="en-US" altLang="zh-CN" b="0" dirty="0" err="1"/>
              <a:t>curcode</a:t>
            </a:r>
            <a:r>
              <a:rPr lang="en-US" altLang="zh-CN" b="0" dirty="0"/>
              <a:t>;</a:t>
            </a:r>
            <a:endParaRPr lang="zh-CN" altLang="zh-CN" b="0" dirty="0"/>
          </a:p>
          <a:p>
            <a:pPr>
              <a:spcBef>
                <a:spcPts val="0"/>
              </a:spcBef>
            </a:pPr>
            <a:r>
              <a:rPr lang="en-US" altLang="zh-CN" b="0" dirty="0"/>
              <a:t>        return ;</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err="1"/>
              <a:t>Huff_Code</a:t>
            </a:r>
            <a:r>
              <a:rPr lang="en-US" altLang="zh-CN" b="0" dirty="0"/>
              <a:t> </a:t>
            </a:r>
            <a:r>
              <a:rPr lang="en-US" altLang="zh-CN" b="0" dirty="0" err="1"/>
              <a:t>lcode</a:t>
            </a:r>
            <a:r>
              <a:rPr lang="en-US" altLang="zh-CN" b="0" dirty="0"/>
              <a:t> = </a:t>
            </a:r>
            <a:r>
              <a:rPr lang="en-US" altLang="zh-CN" b="0" dirty="0" err="1"/>
              <a:t>curcode</a:t>
            </a:r>
            <a:r>
              <a:rPr lang="en-US" altLang="zh-CN" b="0" dirty="0"/>
              <a:t>;</a:t>
            </a:r>
            <a:endParaRPr lang="zh-CN" altLang="zh-CN" b="0" dirty="0"/>
          </a:p>
          <a:p>
            <a:pPr>
              <a:spcBef>
                <a:spcPts val="0"/>
              </a:spcBef>
            </a:pPr>
            <a:r>
              <a:rPr lang="en-US" altLang="zh-CN" b="0" dirty="0"/>
              <a:t>    </a:t>
            </a:r>
            <a:r>
              <a:rPr lang="en-US" altLang="zh-CN" b="0" dirty="0" err="1"/>
              <a:t>Huff_Code</a:t>
            </a:r>
            <a:r>
              <a:rPr lang="en-US" altLang="zh-CN" b="0" dirty="0"/>
              <a:t> </a:t>
            </a:r>
            <a:r>
              <a:rPr lang="en-US" altLang="zh-CN" b="0" dirty="0" err="1"/>
              <a:t>rcode</a:t>
            </a:r>
            <a:r>
              <a:rPr lang="en-US" altLang="zh-CN" b="0" dirty="0"/>
              <a:t> = </a:t>
            </a:r>
            <a:r>
              <a:rPr lang="en-US" altLang="zh-CN" b="0" dirty="0" err="1"/>
              <a:t>curcode</a:t>
            </a:r>
            <a:r>
              <a:rPr lang="en-US" altLang="zh-CN" b="0" dirty="0"/>
              <a:t>;</a:t>
            </a:r>
            <a:endParaRPr lang="zh-CN" altLang="zh-CN" b="0" dirty="0"/>
          </a:p>
          <a:p>
            <a:pPr>
              <a:spcBef>
                <a:spcPts val="0"/>
              </a:spcBef>
            </a:pPr>
            <a:r>
              <a:rPr lang="en-US" altLang="zh-CN" b="0" dirty="0"/>
              <a:t>    </a:t>
            </a:r>
            <a:r>
              <a:rPr lang="en-US" altLang="zh-CN" b="0" dirty="0" err="1" smtClean="0"/>
              <a:t>lcode.push_back</a:t>
            </a:r>
            <a:r>
              <a:rPr lang="en-US" altLang="zh-CN" b="0" dirty="0" smtClean="0"/>
              <a:t>(false);</a:t>
            </a:r>
            <a:endParaRPr lang="zh-CN" altLang="zh-CN" b="0" dirty="0"/>
          </a:p>
          <a:p>
            <a:pPr>
              <a:spcBef>
                <a:spcPts val="0"/>
              </a:spcBef>
            </a:pPr>
            <a:r>
              <a:rPr lang="en-US" altLang="zh-CN" b="0" dirty="0"/>
              <a:t>    </a:t>
            </a:r>
            <a:r>
              <a:rPr lang="en-US" altLang="zh-CN" b="0" dirty="0" err="1" smtClean="0"/>
              <a:t>rcode.push_back</a:t>
            </a:r>
            <a:r>
              <a:rPr lang="en-US" altLang="zh-CN" b="0" dirty="0" smtClean="0"/>
              <a:t>(true);</a:t>
            </a:r>
            <a:endParaRPr lang="zh-CN" altLang="zh-CN" b="0" dirty="0"/>
          </a:p>
          <a:p>
            <a:pPr>
              <a:spcBef>
                <a:spcPts val="0"/>
              </a:spcBef>
            </a:pPr>
            <a:r>
              <a:rPr lang="en-US" altLang="zh-CN" b="0" dirty="0"/>
              <a:t>    </a:t>
            </a:r>
            <a:r>
              <a:rPr lang="en-US" altLang="zh-CN" b="0" dirty="0" err="1" smtClean="0"/>
              <a:t>Huffman_Code</a:t>
            </a:r>
            <a:r>
              <a:rPr lang="en-US" altLang="zh-CN" b="0" dirty="0" smtClean="0"/>
              <a:t>(r-</a:t>
            </a:r>
            <a:r>
              <a:rPr lang="en-US" altLang="zh-CN" b="0" dirty="0"/>
              <a:t>&gt;</a:t>
            </a:r>
            <a:r>
              <a:rPr lang="en-US" altLang="zh-CN" b="0" dirty="0" smtClean="0"/>
              <a:t>Left(), </a:t>
            </a:r>
            <a:r>
              <a:rPr lang="en-US" altLang="zh-CN" b="0" dirty="0" err="1" smtClean="0"/>
              <a:t>lcode</a:t>
            </a:r>
            <a:r>
              <a:rPr lang="en-US" altLang="zh-CN" b="0" dirty="0" smtClean="0"/>
              <a:t>);</a:t>
            </a:r>
            <a:endParaRPr lang="zh-CN" altLang="zh-CN" b="0" dirty="0"/>
          </a:p>
          <a:p>
            <a:pPr>
              <a:spcBef>
                <a:spcPts val="0"/>
              </a:spcBef>
            </a:pPr>
            <a:r>
              <a:rPr lang="en-US" altLang="zh-CN" b="0" dirty="0"/>
              <a:t>    </a:t>
            </a:r>
            <a:r>
              <a:rPr lang="en-US" altLang="zh-CN" b="0" dirty="0" err="1" smtClean="0"/>
              <a:t>Huffman_Code</a:t>
            </a:r>
            <a:r>
              <a:rPr lang="en-US" altLang="zh-CN" b="0" dirty="0" smtClean="0"/>
              <a:t>(r-</a:t>
            </a:r>
            <a:r>
              <a:rPr lang="en-US" altLang="zh-CN" b="0" dirty="0"/>
              <a:t>&gt;</a:t>
            </a:r>
            <a:r>
              <a:rPr lang="en-US" altLang="zh-CN" b="0" dirty="0" smtClean="0"/>
              <a:t>Right(), </a:t>
            </a:r>
            <a:r>
              <a:rPr lang="en-US" altLang="zh-CN" b="0" dirty="0" err="1" smtClean="0"/>
              <a:t>rcode</a:t>
            </a:r>
            <a:r>
              <a:rPr lang="en-US" altLang="zh-CN" b="0" dirty="0" smtClean="0"/>
              <a:t>);</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xmlns="" val="20121359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08721"/>
            <a:ext cx="8175282" cy="2880320"/>
          </a:xfrm>
        </p:spPr>
        <p:txBody>
          <a:bodyPr/>
          <a:lstStyle/>
          <a:p>
            <a:r>
              <a:rPr lang="en-US" altLang="zh-CN" b="0" dirty="0" smtClean="0"/>
              <a:t>	</a:t>
            </a:r>
            <a:r>
              <a:rPr lang="en-US" altLang="zh-CN" b="0" dirty="0" smtClean="0">
                <a:solidFill>
                  <a:srgbClr val="FF0000"/>
                </a:solidFill>
              </a:rPr>
              <a:t>【</a:t>
            </a:r>
            <a:r>
              <a:rPr lang="zh-CN" altLang="en-US" dirty="0" smtClean="0">
                <a:solidFill>
                  <a:srgbClr val="FF0000"/>
                </a:solidFill>
              </a:rPr>
              <a:t>例子</a:t>
            </a:r>
            <a:r>
              <a:rPr lang="en-US" altLang="zh-CN" dirty="0" smtClean="0">
                <a:solidFill>
                  <a:srgbClr val="FF0000"/>
                </a:solidFill>
              </a:rPr>
              <a:t>2</a:t>
            </a:r>
            <a:r>
              <a:rPr lang="en-US" altLang="zh-CN" b="0" dirty="0">
                <a:solidFill>
                  <a:srgbClr val="FF0000"/>
                </a:solidFill>
              </a:rPr>
              <a:t>】</a:t>
            </a:r>
            <a:r>
              <a:rPr lang="zh-CN" altLang="en-US" dirty="0" smtClean="0">
                <a:solidFill>
                  <a:srgbClr val="FF0000"/>
                </a:solidFill>
              </a:rPr>
              <a:t>：</a:t>
            </a:r>
            <a:r>
              <a:rPr lang="zh-CN" altLang="zh-CN" b="0" dirty="0" smtClean="0"/>
              <a:t>在</a:t>
            </a:r>
            <a:r>
              <a:rPr lang="zh-CN" altLang="zh-CN" b="0" dirty="0"/>
              <a:t>解决某些判定问题时，利用哈夫曼树可以得到最佳判定算法，一个典型的例子就是将学生百分成绩按分数段分级，由于在实际情况下，学生成绩的等级分布并不是均匀的，因此判定过程的表示也可能不同，判定过程可以用图</a:t>
            </a:r>
            <a:r>
              <a:rPr lang="en-US" altLang="zh-CN" b="0" dirty="0"/>
              <a:t>5-23</a:t>
            </a:r>
            <a:r>
              <a:rPr lang="zh-CN" altLang="zh-CN" b="0" dirty="0"/>
              <a:t>所示的判定树来表示</a:t>
            </a:r>
            <a:r>
              <a:rPr lang="zh-CN" altLang="zh-CN" b="0" dirty="0" smtClean="0"/>
              <a:t>，</a:t>
            </a:r>
            <a:r>
              <a:rPr lang="en-US" altLang="zh-CN" b="0" dirty="0" smtClean="0"/>
              <a:t>(a)</a:t>
            </a:r>
            <a:r>
              <a:rPr lang="zh-CN" altLang="zh-CN" b="0" dirty="0" smtClean="0"/>
              <a:t>和</a:t>
            </a:r>
            <a:r>
              <a:rPr lang="en-US" altLang="zh-CN" b="0" dirty="0" smtClean="0"/>
              <a:t>(b)</a:t>
            </a:r>
            <a:r>
              <a:rPr lang="zh-CN" altLang="zh-CN" b="0" dirty="0" smtClean="0"/>
              <a:t>分别</a:t>
            </a:r>
            <a:r>
              <a:rPr lang="zh-CN" altLang="zh-CN" b="0" dirty="0"/>
              <a:t>为不</a:t>
            </a:r>
            <a:r>
              <a:rPr lang="zh-CN" altLang="zh-CN" b="0" dirty="0" smtClean="0"/>
              <a:t>及格</a:t>
            </a:r>
            <a:r>
              <a:rPr lang="en-US" altLang="zh-CN" b="0" dirty="0" smtClean="0"/>
              <a:t>(&lt;60) </a:t>
            </a:r>
            <a:r>
              <a:rPr lang="zh-CN" altLang="zh-CN" b="0" dirty="0"/>
              <a:t>学生和</a:t>
            </a:r>
            <a:r>
              <a:rPr lang="en-US" altLang="zh-CN" b="0" dirty="0"/>
              <a:t>70</a:t>
            </a:r>
            <a:r>
              <a:rPr lang="zh-CN" altLang="zh-CN" b="0" dirty="0"/>
              <a:t>～</a:t>
            </a:r>
            <a:r>
              <a:rPr lang="en-US" altLang="zh-CN" b="0" dirty="0"/>
              <a:t>80</a:t>
            </a:r>
            <a:r>
              <a:rPr lang="zh-CN" altLang="zh-CN" b="0" dirty="0"/>
              <a:t>分学生最多的情况下的判定树。</a:t>
            </a:r>
            <a:endParaRPr lang="zh-CN" altLang="en-US" b="0"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3843228"/>
            <a:ext cx="2925688" cy="21028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60032" y="3789040"/>
            <a:ext cx="3995340" cy="21348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3419872" y="5946066"/>
            <a:ext cx="2608406" cy="369332"/>
          </a:xfrm>
          <a:prstGeom prst="rect">
            <a:avLst/>
          </a:prstGeom>
        </p:spPr>
        <p:txBody>
          <a:bodyPr wrap="none">
            <a:spAutoFit/>
          </a:bodyPr>
          <a:lstStyle/>
          <a:p>
            <a:r>
              <a:rPr lang="zh-CN" altLang="zh-CN"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5-23 </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判定过程示意图</a:t>
            </a:r>
          </a:p>
        </p:txBody>
      </p:sp>
    </p:spTree>
    <p:extLst>
      <p:ext uri="{BB962C8B-B14F-4D97-AF65-F5344CB8AC3E}">
        <p14:creationId xmlns:p14="http://schemas.microsoft.com/office/powerpoint/2010/main" xmlns="" val="14227967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5.5 </a:t>
            </a:r>
            <a:r>
              <a:rPr lang="zh-CN" altLang="zh-CN" b="1" dirty="0"/>
              <a:t>二叉树应用</a:t>
            </a:r>
            <a:r>
              <a:rPr lang="en-US" altLang="zh-CN" b="1" dirty="0"/>
              <a:t>2</a:t>
            </a:r>
            <a:r>
              <a:rPr lang="zh-CN" altLang="zh-CN" b="1" dirty="0"/>
              <a:t>：</a:t>
            </a:r>
            <a:r>
              <a:rPr lang="zh-CN" altLang="zh-CN" b="1" dirty="0">
                <a:solidFill>
                  <a:srgbClr val="FF0000"/>
                </a:solidFill>
              </a:rPr>
              <a:t>二叉查找树</a:t>
            </a:r>
            <a:endParaRPr lang="zh-CN" altLang="en-US" dirty="0">
              <a:solidFill>
                <a:srgbClr val="FF0000"/>
              </a:solidFill>
            </a:endParaRPr>
          </a:p>
        </p:txBody>
      </p:sp>
      <p:sp>
        <p:nvSpPr>
          <p:cNvPr id="3" name="内容占位符 2"/>
          <p:cNvSpPr>
            <a:spLocks noGrp="1"/>
          </p:cNvSpPr>
          <p:nvPr>
            <p:ph idx="1"/>
          </p:nvPr>
        </p:nvSpPr>
        <p:spPr>
          <a:xfrm>
            <a:off x="395536" y="1628801"/>
            <a:ext cx="8496944" cy="3240360"/>
          </a:xfrm>
        </p:spPr>
        <p:txBody>
          <a:bodyPr/>
          <a:lstStyle/>
          <a:p>
            <a:r>
              <a:rPr lang="en-US" altLang="zh-CN" b="0" dirty="0" smtClean="0"/>
              <a:t>	</a:t>
            </a:r>
            <a:r>
              <a:rPr lang="zh-CN" altLang="zh-CN" b="0" dirty="0" smtClean="0">
                <a:solidFill>
                  <a:srgbClr val="FF0000"/>
                </a:solidFill>
              </a:rPr>
              <a:t>二</a:t>
            </a:r>
            <a:r>
              <a:rPr lang="zh-CN" altLang="zh-CN" b="0" dirty="0">
                <a:solidFill>
                  <a:srgbClr val="FF0000"/>
                </a:solidFill>
              </a:rPr>
              <a:t>叉查找树</a:t>
            </a:r>
            <a:r>
              <a:rPr lang="zh-CN" altLang="zh-CN" b="0" dirty="0"/>
              <a:t>是经过一定地组织形成的有特定结构特征的二叉树，支持各种动态集合</a:t>
            </a:r>
            <a:r>
              <a:rPr lang="zh-CN" altLang="zh-CN" b="0" dirty="0" smtClean="0"/>
              <a:t>操作</a:t>
            </a:r>
            <a:r>
              <a:rPr lang="en-US" altLang="zh-CN" b="0" dirty="0" smtClean="0"/>
              <a:t>(</a:t>
            </a:r>
            <a:r>
              <a:rPr lang="zh-CN" altLang="zh-CN" b="0" dirty="0" smtClean="0"/>
              <a:t>如</a:t>
            </a:r>
            <a:r>
              <a:rPr lang="zh-CN" altLang="zh-CN" b="0" dirty="0"/>
              <a:t>插入、删除</a:t>
            </a:r>
            <a:r>
              <a:rPr lang="zh-CN" altLang="zh-CN" b="0" dirty="0" smtClean="0"/>
              <a:t>等</a:t>
            </a:r>
            <a:r>
              <a:rPr lang="en-US" altLang="zh-CN" b="0" dirty="0" smtClean="0"/>
              <a:t>)</a:t>
            </a:r>
            <a:r>
              <a:rPr lang="zh-CN" altLang="zh-CN" b="0" dirty="0" smtClean="0"/>
              <a:t>。</a:t>
            </a:r>
            <a:r>
              <a:rPr lang="zh-CN" altLang="zh-CN" b="0" dirty="0"/>
              <a:t>这些操作的时间复杂度与树的高度成正比</a:t>
            </a:r>
            <a:r>
              <a:rPr lang="zh-CN" altLang="zh-CN" b="0" dirty="0" smtClean="0"/>
              <a:t>。</a:t>
            </a:r>
            <a:endParaRPr lang="en-US" altLang="zh-CN" b="0" dirty="0" smtClean="0"/>
          </a:p>
          <a:p>
            <a:r>
              <a:rPr lang="en-US" altLang="zh-CN" b="0" dirty="0"/>
              <a:t>	</a:t>
            </a:r>
            <a:r>
              <a:rPr lang="zh-CN" altLang="en-US" b="0" dirty="0" smtClean="0"/>
              <a:t>平均</a:t>
            </a:r>
            <a:r>
              <a:rPr lang="zh-CN" altLang="zh-CN" b="0" dirty="0" smtClean="0"/>
              <a:t>时间</a:t>
            </a:r>
            <a:r>
              <a:rPr lang="zh-CN" altLang="zh-CN" b="0" dirty="0"/>
              <a:t>复杂度</a:t>
            </a:r>
            <a:r>
              <a:rPr lang="zh-CN" altLang="zh-CN" b="0" dirty="0" smtClean="0"/>
              <a:t>为</a:t>
            </a:r>
            <a:r>
              <a:rPr lang="zh-CN" altLang="en-US" b="0" dirty="0" smtClean="0"/>
              <a:t>：</a:t>
            </a:r>
            <a:r>
              <a:rPr lang="en-US" altLang="zh-CN" b="0" dirty="0" smtClean="0"/>
              <a:t>O(log</a:t>
            </a:r>
            <a:r>
              <a:rPr lang="en-US" altLang="zh-CN" b="0" baseline="-25000" dirty="0" smtClean="0"/>
              <a:t>2</a:t>
            </a:r>
            <a:r>
              <a:rPr lang="en-US" altLang="zh-CN" b="0" dirty="0" smtClean="0"/>
              <a:t>n)</a:t>
            </a:r>
          </a:p>
          <a:p>
            <a:r>
              <a:rPr lang="en-US" altLang="zh-CN" b="0" dirty="0"/>
              <a:t>	</a:t>
            </a:r>
            <a:r>
              <a:rPr lang="zh-CN" altLang="zh-CN" b="0" dirty="0" smtClean="0"/>
              <a:t>最坏</a:t>
            </a:r>
            <a:r>
              <a:rPr lang="zh-CN" altLang="zh-CN" b="0" dirty="0"/>
              <a:t>情况</a:t>
            </a:r>
            <a:r>
              <a:rPr lang="zh-CN" altLang="zh-CN" b="0" dirty="0" smtClean="0"/>
              <a:t>下</a:t>
            </a:r>
            <a:r>
              <a:rPr lang="en-US" altLang="zh-CN" b="0" dirty="0" smtClean="0"/>
              <a:t>(</a:t>
            </a:r>
            <a:r>
              <a:rPr lang="zh-CN" altLang="zh-CN" b="0" dirty="0" smtClean="0"/>
              <a:t>单支树</a:t>
            </a:r>
            <a:r>
              <a:rPr lang="en-US" altLang="zh-CN" b="0" dirty="0" smtClean="0"/>
              <a:t>)</a:t>
            </a:r>
            <a:r>
              <a:rPr lang="zh-CN" altLang="zh-CN" b="0" dirty="0" smtClean="0"/>
              <a:t>，最坏</a:t>
            </a:r>
            <a:r>
              <a:rPr lang="zh-CN" altLang="zh-CN" b="0" dirty="0"/>
              <a:t>时间复杂度将</a:t>
            </a:r>
            <a:r>
              <a:rPr lang="zh-CN" altLang="zh-CN" b="0" dirty="0" smtClean="0"/>
              <a:t>变为</a:t>
            </a:r>
            <a:r>
              <a:rPr lang="zh-CN" altLang="en-US" b="0" dirty="0" smtClean="0"/>
              <a:t>：</a:t>
            </a:r>
            <a:r>
              <a:rPr lang="en-US" altLang="zh-CN" b="0" dirty="0" smtClean="0"/>
              <a:t>O(n)</a:t>
            </a:r>
            <a:endParaRPr lang="zh-CN" altLang="en-US" b="0" dirty="0"/>
          </a:p>
        </p:txBody>
      </p:sp>
      <p:sp>
        <p:nvSpPr>
          <p:cNvPr id="4" name="矩形 3"/>
          <p:cNvSpPr/>
          <p:nvPr/>
        </p:nvSpPr>
        <p:spPr>
          <a:xfrm>
            <a:off x="683568" y="4869160"/>
            <a:ext cx="7632848" cy="1200329"/>
          </a:xfrm>
          <a:prstGeom prst="rect">
            <a:avLst/>
          </a:prstGeom>
        </p:spPr>
        <p:txBody>
          <a:bodyPr wrap="square">
            <a:spAutoFit/>
          </a:bodyPr>
          <a:lstStyle/>
          <a:p>
            <a:r>
              <a:rPr lang="en-US" altLang="zh-CN" sz="2400" b="1" dirty="0">
                <a:sym typeface="Wingdings 2"/>
              </a:rPr>
              <a:t></a:t>
            </a:r>
            <a:r>
              <a:rPr lang="zh-CN" altLang="zh-CN" sz="2400" dirty="0"/>
              <a:t>应用：</a:t>
            </a:r>
            <a:r>
              <a:rPr lang="zh-CN" altLang="zh-CN" sz="2400" dirty="0">
                <a:solidFill>
                  <a:srgbClr val="FF0000"/>
                </a:solidFill>
              </a:rPr>
              <a:t>快速访问数据，建立索引</a:t>
            </a:r>
          </a:p>
          <a:p>
            <a:r>
              <a:rPr lang="zh-CN" altLang="en-US" sz="2400" dirty="0"/>
              <a:t>原理</a:t>
            </a:r>
            <a:r>
              <a:rPr lang="zh-CN" altLang="zh-CN" sz="2400" dirty="0" smtClean="0"/>
              <a:t>：</a:t>
            </a:r>
            <a:r>
              <a:rPr lang="zh-CN" altLang="zh-CN" sz="2400" dirty="0"/>
              <a:t>假设希望存储包含多个域的数据元素，其中的一个域被指定为关键值，搜索就是基于该关键值进行的。</a:t>
            </a:r>
          </a:p>
        </p:txBody>
      </p:sp>
    </p:spTree>
    <p:extLst>
      <p:ext uri="{BB962C8B-B14F-4D97-AF65-F5344CB8AC3E}">
        <p14:creationId xmlns:p14="http://schemas.microsoft.com/office/powerpoint/2010/main" xmlns="" val="29793589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3">
                    <a:lumMod val="75000"/>
                  </a:schemeClr>
                </a:solidFill>
              </a:rPr>
              <a:t>5.5.1</a:t>
            </a:r>
            <a:r>
              <a:rPr lang="zh-CN" altLang="zh-CN" b="1" dirty="0">
                <a:solidFill>
                  <a:schemeClr val="accent3">
                    <a:lumMod val="75000"/>
                  </a:schemeClr>
                </a:solidFill>
              </a:rPr>
              <a:t>二叉查找树的定义</a:t>
            </a:r>
            <a:endParaRPr lang="zh-CN" altLang="en-US" dirty="0">
              <a:solidFill>
                <a:schemeClr val="accent3">
                  <a:lumMod val="75000"/>
                </a:schemeClr>
              </a:solidFill>
            </a:endParaRPr>
          </a:p>
        </p:txBody>
      </p:sp>
      <p:sp>
        <p:nvSpPr>
          <p:cNvPr id="3" name="内容占位符 2"/>
          <p:cNvSpPr>
            <a:spLocks noGrp="1"/>
          </p:cNvSpPr>
          <p:nvPr>
            <p:ph idx="1"/>
          </p:nvPr>
        </p:nvSpPr>
        <p:spPr>
          <a:xfrm>
            <a:off x="827584" y="1628800"/>
            <a:ext cx="7776864" cy="4657720"/>
          </a:xfrm>
        </p:spPr>
        <p:txBody>
          <a:bodyPr>
            <a:normAutofit lnSpcReduction="10000"/>
          </a:bodyPr>
          <a:lstStyle/>
          <a:p>
            <a:r>
              <a:rPr lang="en-US" altLang="zh-CN" b="0" dirty="0" smtClean="0"/>
              <a:t>	</a:t>
            </a:r>
            <a:r>
              <a:rPr lang="zh-CN" altLang="zh-CN" dirty="0" smtClean="0">
                <a:solidFill>
                  <a:srgbClr val="FF0000"/>
                </a:solidFill>
              </a:rPr>
              <a:t>二</a:t>
            </a:r>
            <a:r>
              <a:rPr lang="zh-CN" altLang="zh-CN" dirty="0">
                <a:solidFill>
                  <a:srgbClr val="FF0000"/>
                </a:solidFill>
              </a:rPr>
              <a:t>叉查找</a:t>
            </a:r>
            <a:r>
              <a:rPr lang="zh-CN" altLang="zh-CN" dirty="0" smtClean="0">
                <a:solidFill>
                  <a:srgbClr val="FF0000"/>
                </a:solidFill>
              </a:rPr>
              <a:t>树</a:t>
            </a:r>
            <a:r>
              <a:rPr lang="en-US" altLang="zh-CN" dirty="0" smtClean="0">
                <a:solidFill>
                  <a:srgbClr val="FF0000"/>
                </a:solidFill>
              </a:rPr>
              <a:t>(Binary </a:t>
            </a:r>
            <a:r>
              <a:rPr lang="en-US" altLang="zh-CN" dirty="0">
                <a:solidFill>
                  <a:srgbClr val="FF0000"/>
                </a:solidFill>
              </a:rPr>
              <a:t>Search Tree, </a:t>
            </a:r>
            <a:r>
              <a:rPr lang="en-US" altLang="zh-CN" dirty="0" smtClean="0">
                <a:solidFill>
                  <a:srgbClr val="FF0000"/>
                </a:solidFill>
              </a:rPr>
              <a:t>BST)</a:t>
            </a:r>
            <a:r>
              <a:rPr lang="zh-CN" altLang="zh-CN" b="0" dirty="0" smtClean="0"/>
              <a:t>，</a:t>
            </a:r>
            <a:r>
              <a:rPr lang="zh-CN" altLang="zh-CN" b="0" dirty="0"/>
              <a:t>又称</a:t>
            </a:r>
            <a:r>
              <a:rPr lang="zh-CN" altLang="zh-CN" b="0" dirty="0">
                <a:solidFill>
                  <a:srgbClr val="FF0000"/>
                </a:solidFill>
              </a:rPr>
              <a:t>二叉搜索树</a:t>
            </a:r>
            <a:r>
              <a:rPr lang="zh-CN" altLang="zh-CN" b="0" dirty="0"/>
              <a:t>。其定义如下：</a:t>
            </a:r>
          </a:p>
          <a:p>
            <a:pPr marL="342900" lvl="4" indent="-342900">
              <a:spcBef>
                <a:spcPts val="800"/>
              </a:spcBef>
              <a:buClrTx/>
              <a:buNone/>
            </a:pPr>
            <a:r>
              <a:rPr lang="en-US" altLang="zh-CN" b="0" dirty="0"/>
              <a:t>	</a:t>
            </a:r>
            <a:r>
              <a:rPr lang="zh-CN" altLang="zh-CN" dirty="0" smtClean="0"/>
              <a:t>二叉查找树或者是一棵空树，或者是每个结点具有一个关键值，其</a:t>
            </a:r>
            <a:r>
              <a:rPr lang="zh-CN" altLang="zh-CN" b="1" dirty="0" smtClean="0">
                <a:solidFill>
                  <a:srgbClr val="FF0000"/>
                </a:solidFill>
              </a:rPr>
              <a:t>满足以下性质</a:t>
            </a:r>
            <a:r>
              <a:rPr lang="zh-CN" altLang="zh-CN" dirty="0" smtClean="0"/>
              <a:t>：</a:t>
            </a:r>
          </a:p>
          <a:p>
            <a:pPr lvl="4"/>
            <a:r>
              <a:rPr lang="en-US" altLang="zh-CN" b="1" dirty="0" smtClean="0">
                <a:solidFill>
                  <a:srgbClr val="0000FF"/>
                </a:solidFill>
              </a:rPr>
              <a:t>	(1) </a:t>
            </a:r>
            <a:r>
              <a:rPr lang="zh-CN" altLang="zh-CN" b="1" dirty="0" smtClean="0">
                <a:solidFill>
                  <a:srgbClr val="0000FF"/>
                </a:solidFill>
              </a:rPr>
              <a:t>若左子树非空，则</a:t>
            </a:r>
            <a:r>
              <a:rPr lang="zh-CN" altLang="en-US" b="1" dirty="0" smtClean="0">
                <a:solidFill>
                  <a:srgbClr val="0000FF"/>
                </a:solidFill>
              </a:rPr>
              <a:t>左孩子结点的关键字值</a:t>
            </a:r>
            <a:r>
              <a:rPr lang="zh-CN" altLang="zh-CN" b="1" dirty="0" smtClean="0">
                <a:solidFill>
                  <a:srgbClr val="0000FF"/>
                </a:solidFill>
              </a:rPr>
              <a:t>小于其根结点的值；</a:t>
            </a:r>
            <a:r>
              <a:rPr lang="en-US" altLang="zh-CN" b="1" dirty="0" smtClean="0">
                <a:solidFill>
                  <a:srgbClr val="0000FF"/>
                </a:solidFill>
              </a:rPr>
              <a:t>(</a:t>
            </a:r>
            <a:r>
              <a:rPr lang="en-US" altLang="zh-CN" b="1" dirty="0" err="1" smtClean="0">
                <a:solidFill>
                  <a:srgbClr val="0000FF"/>
                </a:solidFill>
              </a:rPr>
              <a:t>left.Key</a:t>
            </a:r>
            <a:r>
              <a:rPr lang="en-US" altLang="zh-CN" b="1" dirty="0" smtClean="0">
                <a:solidFill>
                  <a:srgbClr val="0000FF"/>
                </a:solidFill>
              </a:rPr>
              <a:t>&lt;Key) </a:t>
            </a:r>
            <a:endParaRPr lang="zh-CN" altLang="zh-CN" b="1" dirty="0" smtClean="0">
              <a:solidFill>
                <a:srgbClr val="0000FF"/>
              </a:solidFill>
            </a:endParaRPr>
          </a:p>
          <a:p>
            <a:pPr lvl="4"/>
            <a:r>
              <a:rPr lang="en-US" altLang="zh-CN" b="1" dirty="0" smtClean="0">
                <a:solidFill>
                  <a:srgbClr val="0000FF"/>
                </a:solidFill>
              </a:rPr>
              <a:t>	(2) </a:t>
            </a:r>
            <a:r>
              <a:rPr lang="zh-CN" altLang="zh-CN" b="1" dirty="0" smtClean="0">
                <a:solidFill>
                  <a:srgbClr val="0000FF"/>
                </a:solidFill>
              </a:rPr>
              <a:t>若右子树非空，则右</a:t>
            </a:r>
            <a:r>
              <a:rPr lang="zh-CN" altLang="en-US" b="1" dirty="0" smtClean="0">
                <a:solidFill>
                  <a:srgbClr val="0000FF"/>
                </a:solidFill>
              </a:rPr>
              <a:t>孩子</a:t>
            </a:r>
            <a:r>
              <a:rPr lang="zh-CN" altLang="zh-CN" b="1" dirty="0" smtClean="0">
                <a:solidFill>
                  <a:srgbClr val="0000FF"/>
                </a:solidFill>
              </a:rPr>
              <a:t>结点的</a:t>
            </a:r>
            <a:r>
              <a:rPr lang="zh-CN" altLang="en-US" b="1" dirty="0" smtClean="0">
                <a:solidFill>
                  <a:srgbClr val="0000FF"/>
                </a:solidFill>
              </a:rPr>
              <a:t>关键字</a:t>
            </a:r>
            <a:r>
              <a:rPr lang="zh-CN" altLang="zh-CN" b="1" dirty="0" smtClean="0">
                <a:solidFill>
                  <a:srgbClr val="0000FF"/>
                </a:solidFill>
              </a:rPr>
              <a:t>值大于其根结点的值；</a:t>
            </a:r>
            <a:r>
              <a:rPr lang="en-US" altLang="zh-CN" b="1" dirty="0" smtClean="0">
                <a:solidFill>
                  <a:srgbClr val="0000FF"/>
                </a:solidFill>
              </a:rPr>
              <a:t>(</a:t>
            </a:r>
            <a:r>
              <a:rPr lang="en-US" altLang="zh-CN" b="1" dirty="0" err="1" smtClean="0">
                <a:solidFill>
                  <a:srgbClr val="0000FF"/>
                </a:solidFill>
              </a:rPr>
              <a:t>right.Key</a:t>
            </a:r>
            <a:r>
              <a:rPr lang="en-US" altLang="zh-CN" b="1" dirty="0" smtClean="0">
                <a:solidFill>
                  <a:srgbClr val="0000FF"/>
                </a:solidFill>
              </a:rPr>
              <a:t>&gt;Key)</a:t>
            </a:r>
            <a:endParaRPr lang="zh-CN" altLang="zh-CN" b="1" dirty="0" smtClean="0">
              <a:solidFill>
                <a:srgbClr val="0000FF"/>
              </a:solidFill>
            </a:endParaRPr>
          </a:p>
          <a:p>
            <a:pPr lvl="4"/>
            <a:r>
              <a:rPr lang="en-US" altLang="zh-CN" b="1" dirty="0" smtClean="0">
                <a:solidFill>
                  <a:srgbClr val="0000FF"/>
                </a:solidFill>
              </a:rPr>
              <a:t>	(3) </a:t>
            </a:r>
            <a:r>
              <a:rPr lang="zh-CN" altLang="zh-CN" b="1" dirty="0" smtClean="0">
                <a:solidFill>
                  <a:srgbClr val="0000FF"/>
                </a:solidFill>
              </a:rPr>
              <a:t>左、右子树均是二叉查找树。</a:t>
            </a:r>
            <a:endParaRPr lang="en-US" altLang="zh-CN" b="1" dirty="0" smtClean="0">
              <a:solidFill>
                <a:srgbClr val="0000FF"/>
              </a:solidFill>
            </a:endParaRPr>
          </a:p>
          <a:p>
            <a:pPr marL="342900" lvl="4" indent="-342900">
              <a:spcBef>
                <a:spcPts val="800"/>
              </a:spcBef>
              <a:buClrTx/>
              <a:buNone/>
            </a:pPr>
            <a:r>
              <a:rPr lang="en-US" altLang="zh-CN" dirty="0" smtClean="0"/>
              <a:t>	</a:t>
            </a:r>
            <a:r>
              <a:rPr lang="zh-CN" altLang="en-US" dirty="0" smtClean="0"/>
              <a:t>注意：</a:t>
            </a:r>
            <a:r>
              <a:rPr lang="zh-CN" altLang="zh-CN" dirty="0" smtClean="0"/>
              <a:t>二叉查找树的定义也是一个递归的定义</a:t>
            </a:r>
            <a:endParaRPr lang="en-US" altLang="zh-CN" b="0" dirty="0" smtClean="0"/>
          </a:p>
        </p:txBody>
      </p:sp>
    </p:spTree>
    <p:extLst>
      <p:ext uri="{BB962C8B-B14F-4D97-AF65-F5344CB8AC3E}">
        <p14:creationId xmlns:p14="http://schemas.microsoft.com/office/powerpoint/2010/main" xmlns="" val="16222605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9"/>
            <a:ext cx="7520940" cy="2019644"/>
          </a:xfrm>
        </p:spPr>
        <p:txBody>
          <a:bodyPr>
            <a:normAutofit/>
          </a:bodyPr>
          <a:lstStyle/>
          <a:p>
            <a:r>
              <a:rPr lang="zh-CN" altLang="zh-CN" sz="2200" b="0" dirty="0" smtClean="0"/>
              <a:t>图</a:t>
            </a:r>
            <a:r>
              <a:rPr lang="en-US" altLang="zh-CN" sz="2200" b="0" dirty="0"/>
              <a:t>5-24</a:t>
            </a:r>
            <a:r>
              <a:rPr lang="zh-CN" altLang="zh-CN" sz="2200" b="0" dirty="0"/>
              <a:t>给出了一组对应数值的两颗二叉查找树</a:t>
            </a:r>
            <a:r>
              <a:rPr lang="zh-CN" altLang="zh-CN" sz="2200" b="0" dirty="0" smtClean="0"/>
              <a:t>，</a:t>
            </a:r>
            <a:endParaRPr lang="en-US" altLang="zh-CN" sz="2200" b="0" dirty="0" smtClean="0"/>
          </a:p>
          <a:p>
            <a:pPr>
              <a:buFont typeface="Arial" panose="020B0604020202020204" pitchFamily="34" charset="0"/>
              <a:buChar char="•"/>
            </a:pPr>
            <a:r>
              <a:rPr lang="en-US" altLang="zh-CN" sz="2200" b="0" dirty="0" smtClean="0"/>
              <a:t>(a)</a:t>
            </a:r>
            <a:r>
              <a:rPr lang="zh-CN" altLang="en-US" sz="2200" b="0" dirty="0" smtClean="0"/>
              <a:t>为</a:t>
            </a:r>
            <a:r>
              <a:rPr lang="en-US" altLang="zh-CN" sz="2200" b="0" dirty="0" smtClean="0"/>
              <a:t>(35, 23, 54, 7, 3, 40, 32, 100)</a:t>
            </a:r>
            <a:r>
              <a:rPr lang="zh-CN" altLang="en-US" sz="2200" b="0" dirty="0" smtClean="0"/>
              <a:t>；</a:t>
            </a:r>
            <a:endParaRPr lang="en-US" altLang="zh-CN" sz="2200" b="0" dirty="0" smtClean="0"/>
          </a:p>
          <a:p>
            <a:pPr>
              <a:buFont typeface="Arial" panose="020B0604020202020204" pitchFamily="34" charset="0"/>
              <a:buChar char="•"/>
            </a:pPr>
            <a:r>
              <a:rPr lang="en-US" altLang="zh-CN" sz="2200" b="0" dirty="0" smtClean="0"/>
              <a:t>(b)</a:t>
            </a:r>
            <a:r>
              <a:rPr lang="zh-CN" altLang="zh-CN" sz="2200" b="0" dirty="0" smtClean="0"/>
              <a:t>为</a:t>
            </a:r>
            <a:r>
              <a:rPr lang="en-US" altLang="zh-CN" sz="2200" b="0" dirty="0" smtClean="0"/>
              <a:t>(100</a:t>
            </a:r>
            <a:r>
              <a:rPr lang="en-US" altLang="zh-CN" sz="2200" b="0" dirty="0"/>
              <a:t>, 54, 7, 3, 32, 35, 23, </a:t>
            </a:r>
            <a:r>
              <a:rPr lang="en-US" altLang="zh-CN" sz="2200" b="0" dirty="0" smtClean="0"/>
              <a:t>40)</a:t>
            </a:r>
            <a:r>
              <a:rPr lang="zh-CN" altLang="en-US" sz="2200" b="0" dirty="0" smtClean="0"/>
              <a:t>；</a:t>
            </a:r>
            <a:endParaRPr lang="en-US" altLang="zh-CN" sz="2200" b="0" dirty="0" smtClean="0"/>
          </a:p>
          <a:p>
            <a:r>
              <a:rPr lang="zh-CN" altLang="zh-CN" sz="2200" b="0" dirty="0" smtClean="0"/>
              <a:t>两种</a:t>
            </a:r>
            <a:r>
              <a:rPr lang="zh-CN" altLang="zh-CN" sz="2200" b="0" dirty="0"/>
              <a:t>顺序插入各结点得到的二叉查找</a:t>
            </a:r>
            <a:r>
              <a:rPr lang="zh-CN" altLang="zh-CN" sz="2200" b="0" dirty="0" smtClean="0"/>
              <a:t>树。</a:t>
            </a:r>
            <a:endParaRPr lang="en-US" altLang="zh-CN" sz="2200" b="0" dirty="0" smtClean="0"/>
          </a:p>
          <a:p>
            <a:endParaRPr lang="zh-CN" altLang="en-US" b="0" dirty="0"/>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43108" y="3286124"/>
            <a:ext cx="4572031" cy="26823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810705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08720"/>
            <a:ext cx="7920880" cy="5256584"/>
          </a:xfrm>
        </p:spPr>
        <p:txBody>
          <a:bodyPr>
            <a:normAutofit/>
          </a:bodyPr>
          <a:lstStyle/>
          <a:p>
            <a:pPr>
              <a:lnSpc>
                <a:spcPct val="150000"/>
              </a:lnSpc>
              <a:buFont typeface="Arial" panose="020B0604020202020204" pitchFamily="34" charset="0"/>
              <a:buChar char="•"/>
            </a:pPr>
            <a:r>
              <a:rPr lang="zh-CN" altLang="zh-CN" b="0" dirty="0"/>
              <a:t>同一组数值由于插入顺序的不同可以对应多个不同的二叉查找树，而这些二叉查找树的共同</a:t>
            </a:r>
            <a:r>
              <a:rPr lang="zh-CN" altLang="zh-CN" b="0" dirty="0" smtClean="0"/>
              <a:t>特点</a:t>
            </a:r>
            <a:r>
              <a:rPr lang="zh-CN" altLang="en-US" b="0" dirty="0" smtClean="0"/>
              <a:t>：</a:t>
            </a:r>
            <a:endParaRPr lang="en-US" altLang="zh-CN" b="0" dirty="0" smtClean="0"/>
          </a:p>
          <a:p>
            <a:pPr marL="0" indent="0">
              <a:lnSpc>
                <a:spcPct val="150000"/>
              </a:lnSpc>
            </a:pPr>
            <a:r>
              <a:rPr lang="en-US" altLang="zh-CN" b="0" dirty="0">
                <a:solidFill>
                  <a:srgbClr val="FF0000"/>
                </a:solidFill>
              </a:rPr>
              <a:t>	</a:t>
            </a:r>
            <a:r>
              <a:rPr lang="zh-CN" altLang="zh-CN" sz="2800" dirty="0" smtClean="0">
                <a:solidFill>
                  <a:srgbClr val="FF0000"/>
                </a:solidFill>
              </a:rPr>
              <a:t>对</a:t>
            </a:r>
            <a:r>
              <a:rPr lang="zh-CN" altLang="zh-CN" sz="2800" dirty="0">
                <a:solidFill>
                  <a:srgbClr val="FF0000"/>
                </a:solidFill>
              </a:rPr>
              <a:t>该树</a:t>
            </a:r>
            <a:r>
              <a:rPr lang="zh-CN" altLang="zh-CN" sz="2800" u="sng" dirty="0">
                <a:solidFill>
                  <a:srgbClr val="FF0000"/>
                </a:solidFill>
              </a:rPr>
              <a:t>中序遍历</a:t>
            </a:r>
            <a:r>
              <a:rPr lang="zh-CN" altLang="zh-CN" sz="2800" dirty="0">
                <a:solidFill>
                  <a:srgbClr val="FF0000"/>
                </a:solidFill>
              </a:rPr>
              <a:t>会得到一个递增的有序序列。</a:t>
            </a:r>
            <a:endParaRPr lang="en-US" altLang="zh-CN" sz="2800" dirty="0">
              <a:solidFill>
                <a:srgbClr val="FF0000"/>
              </a:solidFill>
            </a:endParaRPr>
          </a:p>
          <a:p>
            <a:pPr>
              <a:lnSpc>
                <a:spcPct val="150000"/>
              </a:lnSpc>
              <a:buFont typeface="Arial" panose="020B0604020202020204" pitchFamily="34" charset="0"/>
              <a:buChar char="•"/>
            </a:pPr>
            <a:r>
              <a:rPr lang="zh-CN" altLang="zh-CN" b="0" dirty="0"/>
              <a:t>图</a:t>
            </a:r>
            <a:r>
              <a:rPr lang="en-US" altLang="zh-CN" b="0" dirty="0"/>
              <a:t>5-24</a:t>
            </a:r>
            <a:r>
              <a:rPr lang="zh-CN" altLang="zh-CN" b="0" dirty="0"/>
              <a:t>所示的两棵二叉查找树按照中序遍历得到的有序序列均为：</a:t>
            </a:r>
            <a:r>
              <a:rPr lang="en-US" altLang="zh-CN" b="0" dirty="0"/>
              <a:t>3, 7, 23, 32, 35, 40, 54, 100</a:t>
            </a:r>
            <a:r>
              <a:rPr lang="zh-CN" altLang="zh-CN" b="0" dirty="0" smtClean="0"/>
              <a:t>。</a:t>
            </a:r>
            <a:endParaRPr lang="en-US" altLang="zh-CN" b="0" dirty="0" smtClean="0"/>
          </a:p>
          <a:p>
            <a:r>
              <a:rPr lang="zh-CN" altLang="zh-CN" dirty="0"/>
              <a:t>★注：</a:t>
            </a:r>
            <a:r>
              <a:rPr lang="zh-CN" altLang="zh-CN" dirty="0">
                <a:solidFill>
                  <a:srgbClr val="FF0000"/>
                </a:solidFill>
              </a:rPr>
              <a:t>二叉查找树与二叉排序树的区别：</a:t>
            </a:r>
          </a:p>
          <a:p>
            <a:r>
              <a:rPr lang="en-US" altLang="zh-CN" dirty="0"/>
              <a:t>	</a:t>
            </a:r>
            <a:r>
              <a:rPr lang="zh-CN" altLang="zh-CN" dirty="0"/>
              <a:t>二叉查找树中不存在关键值相等的结点，而二叉排序树中允许存在关键值相等的结点，并习惯将相等的结点放在其右子树中</a:t>
            </a:r>
            <a:r>
              <a:rPr lang="zh-CN" altLang="zh-CN" dirty="0" smtClean="0"/>
              <a:t>。</a:t>
            </a:r>
            <a:endParaRPr lang="zh-CN" altLang="zh-CN" dirty="0"/>
          </a:p>
        </p:txBody>
      </p:sp>
    </p:spTree>
    <p:extLst>
      <p:ext uri="{BB962C8B-B14F-4D97-AF65-F5344CB8AC3E}">
        <p14:creationId xmlns:p14="http://schemas.microsoft.com/office/powerpoint/2010/main" xmlns="" val="5665563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968552"/>
          </a:xfrm>
        </p:spPr>
        <p:txBody>
          <a:bodyPr>
            <a:normAutofit fontScale="92500" lnSpcReduction="20000"/>
          </a:bodyPr>
          <a:lstStyle/>
          <a:p>
            <a:r>
              <a:rPr lang="zh-CN" altLang="zh-CN" dirty="0"/>
              <a:t>算法</a:t>
            </a:r>
            <a:r>
              <a:rPr lang="en-US" altLang="zh-CN" dirty="0"/>
              <a:t>5.16</a:t>
            </a:r>
            <a:r>
              <a:rPr lang="zh-CN" altLang="zh-CN" dirty="0"/>
              <a:t>：二叉查找树的声明</a:t>
            </a:r>
          </a:p>
          <a:p>
            <a:r>
              <a:rPr lang="en-US" altLang="zh-CN" b="0" dirty="0"/>
              <a:t>template &lt;class T&gt;</a:t>
            </a:r>
            <a:endParaRPr lang="zh-CN" altLang="zh-CN" b="0" dirty="0"/>
          </a:p>
          <a:p>
            <a:r>
              <a:rPr lang="en-US" altLang="zh-CN" b="0" dirty="0"/>
              <a:t>class </a:t>
            </a:r>
            <a:r>
              <a:rPr lang="en-US" altLang="zh-CN" b="0" dirty="0" err="1"/>
              <a:t>BinarySearchTree:public</a:t>
            </a:r>
            <a:r>
              <a:rPr lang="en-US" altLang="zh-CN" b="0" dirty="0"/>
              <a:t> </a:t>
            </a:r>
            <a:r>
              <a:rPr lang="en-US" altLang="zh-CN" b="0" dirty="0" err="1"/>
              <a:t>BinaryTree</a:t>
            </a:r>
            <a:r>
              <a:rPr lang="en-US" altLang="zh-CN" b="0" dirty="0"/>
              <a:t>&lt;T&gt;{</a:t>
            </a:r>
            <a:endParaRPr lang="zh-CN" altLang="zh-CN" b="0" dirty="0"/>
          </a:p>
          <a:p>
            <a:r>
              <a:rPr lang="en-US" altLang="zh-CN" b="0" dirty="0"/>
              <a:t>public:</a:t>
            </a:r>
            <a:endParaRPr lang="zh-CN" altLang="zh-CN" b="0" dirty="0"/>
          </a:p>
          <a:p>
            <a:r>
              <a:rPr lang="en-US" altLang="zh-CN" b="0" dirty="0"/>
              <a:t>    </a:t>
            </a:r>
            <a:r>
              <a:rPr lang="en-US" altLang="zh-CN" b="0" dirty="0" err="1" smtClean="0"/>
              <a:t>BinarySearchTree</a:t>
            </a:r>
            <a:r>
              <a:rPr lang="en-US" altLang="zh-CN" b="0" dirty="0" smtClean="0"/>
              <a:t>(){};</a:t>
            </a:r>
            <a:endParaRPr lang="zh-CN" altLang="zh-CN" b="0" dirty="0"/>
          </a:p>
          <a:p>
            <a:r>
              <a:rPr lang="en-US" altLang="zh-CN" b="0" dirty="0"/>
              <a:t>    ~</a:t>
            </a:r>
            <a:r>
              <a:rPr lang="en-US" altLang="zh-CN" b="0" dirty="0" err="1" smtClean="0"/>
              <a:t>BinarySearchTree</a:t>
            </a:r>
            <a:r>
              <a:rPr lang="en-US" altLang="zh-CN" b="0" dirty="0" smtClean="0"/>
              <a:t>(){};</a:t>
            </a:r>
            <a:endParaRPr lang="zh-CN" altLang="zh-CN" b="0" dirty="0"/>
          </a:p>
          <a:p>
            <a:r>
              <a:rPr lang="en-US" altLang="zh-CN" b="0" dirty="0"/>
              <a:t>    </a:t>
            </a:r>
            <a:r>
              <a:rPr lang="en-US" altLang="zh-CN" b="0" dirty="0" err="1"/>
              <a:t>BinaryTreeNode</a:t>
            </a:r>
            <a:r>
              <a:rPr lang="en-US" altLang="zh-CN" b="0" dirty="0"/>
              <a:t>&lt;T&gt;* </a:t>
            </a:r>
            <a:r>
              <a:rPr lang="en-US" altLang="zh-CN" b="0" dirty="0" smtClean="0"/>
              <a:t>Search(</a:t>
            </a:r>
            <a:r>
              <a:rPr lang="en-US" altLang="zh-CN" b="0" dirty="0" err="1" smtClean="0"/>
              <a:t>BinaryTreeNode</a:t>
            </a:r>
            <a:r>
              <a:rPr lang="en-US" altLang="zh-CN" b="0" dirty="0" smtClean="0"/>
              <a:t>&lt;T</a:t>
            </a:r>
            <a:r>
              <a:rPr lang="en-US" altLang="zh-CN" b="0" dirty="0"/>
              <a:t>&gt;* </a:t>
            </a:r>
            <a:r>
              <a:rPr lang="en-US" altLang="zh-CN" b="0" dirty="0" err="1"/>
              <a:t>subroot</a:t>
            </a:r>
            <a:r>
              <a:rPr lang="en-US" altLang="zh-CN" b="0" dirty="0"/>
              <a:t>, const </a:t>
            </a:r>
            <a:r>
              <a:rPr lang="en-US" altLang="zh-CN" b="0" dirty="0" smtClean="0"/>
              <a:t>T  &amp; k);</a:t>
            </a:r>
            <a:endParaRPr lang="zh-CN" altLang="zh-CN" b="0" dirty="0"/>
          </a:p>
          <a:p>
            <a:r>
              <a:rPr lang="en-US" altLang="zh-CN" b="0" dirty="0"/>
              <a:t>    void </a:t>
            </a:r>
            <a:r>
              <a:rPr lang="en-US" altLang="zh-CN" b="0" dirty="0" smtClean="0"/>
              <a:t>Insert(</a:t>
            </a:r>
            <a:r>
              <a:rPr lang="en-US" altLang="zh-CN" b="0" dirty="0" err="1" smtClean="0"/>
              <a:t>BinaryTreeNode</a:t>
            </a:r>
            <a:r>
              <a:rPr lang="en-US" altLang="zh-CN" b="0" dirty="0" smtClean="0"/>
              <a:t>&lt;T</a:t>
            </a:r>
            <a:r>
              <a:rPr lang="en-US" altLang="zh-CN" b="0" dirty="0"/>
              <a:t>&gt; *&amp;root, const T&amp; </a:t>
            </a:r>
            <a:r>
              <a:rPr lang="en-US" altLang="zh-CN" b="0" dirty="0" smtClean="0"/>
              <a:t>k);</a:t>
            </a:r>
            <a:endParaRPr lang="zh-CN" altLang="zh-CN" b="0" dirty="0"/>
          </a:p>
          <a:p>
            <a:r>
              <a:rPr lang="en-US" altLang="zh-CN" b="0" dirty="0"/>
              <a:t>    </a:t>
            </a:r>
            <a:r>
              <a:rPr lang="en-US" altLang="zh-CN" b="0" dirty="0" err="1"/>
              <a:t>bool</a:t>
            </a:r>
            <a:r>
              <a:rPr lang="en-US" altLang="zh-CN" b="0" dirty="0"/>
              <a:t> </a:t>
            </a:r>
            <a:r>
              <a:rPr lang="en-US" altLang="zh-CN" b="0" dirty="0" smtClean="0"/>
              <a:t>Delete(</a:t>
            </a:r>
            <a:r>
              <a:rPr lang="en-US" altLang="zh-CN" b="0" dirty="0" err="1" smtClean="0"/>
              <a:t>BinaryTreeNode</a:t>
            </a:r>
            <a:r>
              <a:rPr lang="en-US" altLang="zh-CN" b="0" dirty="0" smtClean="0"/>
              <a:t>&lt;T</a:t>
            </a:r>
            <a:r>
              <a:rPr lang="en-US" altLang="zh-CN" b="0" dirty="0"/>
              <a:t>&gt; *&amp;root, const T&amp; </a:t>
            </a:r>
            <a:r>
              <a:rPr lang="en-US" altLang="zh-CN" b="0" dirty="0" smtClean="0"/>
              <a:t>k);</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xmlns="" val="3140481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0872" y="908721"/>
            <a:ext cx="7520940" cy="2088232"/>
          </a:xfrm>
        </p:spPr>
        <p:txBody>
          <a:bodyPr>
            <a:normAutofit lnSpcReduction="10000"/>
          </a:bodyPr>
          <a:lstStyle/>
          <a:p>
            <a:r>
              <a:rPr lang="en-US" altLang="zh-CN" sz="2000" b="0" dirty="0" smtClean="0"/>
              <a:t>	</a:t>
            </a:r>
            <a:r>
              <a:rPr lang="zh-CN" altLang="zh-CN" sz="2000" b="0" dirty="0" smtClean="0"/>
              <a:t>二叉树</a:t>
            </a:r>
            <a:r>
              <a:rPr lang="zh-CN" altLang="zh-CN" sz="2000" b="0" dirty="0"/>
              <a:t>的定义也是一个</a:t>
            </a:r>
            <a:r>
              <a:rPr lang="zh-CN" altLang="zh-CN" sz="2000" b="0" dirty="0">
                <a:solidFill>
                  <a:srgbClr val="FF0000"/>
                </a:solidFill>
              </a:rPr>
              <a:t>递归的</a:t>
            </a:r>
            <a:r>
              <a:rPr lang="zh-CN" altLang="zh-CN" sz="2000" b="0" dirty="0" smtClean="0">
                <a:solidFill>
                  <a:srgbClr val="FF0000"/>
                </a:solidFill>
              </a:rPr>
              <a:t>定义</a:t>
            </a:r>
            <a:endParaRPr lang="en-US" altLang="zh-CN" sz="2000" b="0" dirty="0" smtClean="0">
              <a:solidFill>
                <a:srgbClr val="FF0000"/>
              </a:solidFill>
            </a:endParaRPr>
          </a:p>
          <a:p>
            <a:r>
              <a:rPr lang="en-US" altLang="zh-CN" sz="2000" b="0" dirty="0" smtClean="0"/>
              <a:t>	</a:t>
            </a:r>
            <a:r>
              <a:rPr lang="zh-CN" altLang="en-US" sz="2000" dirty="0" smtClean="0">
                <a:solidFill>
                  <a:srgbClr val="FF0000"/>
                </a:solidFill>
              </a:rPr>
              <a:t>注意：</a:t>
            </a:r>
            <a:r>
              <a:rPr lang="zh-CN" altLang="zh-CN" sz="2000" dirty="0" smtClean="0">
                <a:solidFill>
                  <a:srgbClr val="0070C0"/>
                </a:solidFill>
              </a:rPr>
              <a:t>每个</a:t>
            </a:r>
            <a:r>
              <a:rPr lang="zh-CN" altLang="zh-CN" sz="2000" dirty="0">
                <a:solidFill>
                  <a:srgbClr val="0070C0"/>
                </a:solidFill>
              </a:rPr>
              <a:t>结点最多只能有两棵子树，并且有左右之分</a:t>
            </a:r>
            <a:r>
              <a:rPr lang="zh-CN" altLang="zh-CN" sz="2000" b="0" dirty="0"/>
              <a:t>，</a:t>
            </a:r>
            <a:r>
              <a:rPr lang="zh-CN" altLang="zh-CN" sz="2000" dirty="0">
                <a:solidFill>
                  <a:srgbClr val="0070C0"/>
                </a:solidFill>
              </a:rPr>
              <a:t>其次序不能任意颠倒，即使只有一棵子树，也要区分是左子树还是右子树</a:t>
            </a:r>
            <a:r>
              <a:rPr lang="zh-CN" altLang="zh-CN" sz="2000" dirty="0" smtClean="0">
                <a:solidFill>
                  <a:srgbClr val="0070C0"/>
                </a:solidFill>
              </a:rPr>
              <a:t>。</a:t>
            </a:r>
            <a:endParaRPr lang="en-US" altLang="zh-CN" sz="2000" dirty="0" smtClean="0">
              <a:solidFill>
                <a:srgbClr val="0070C0"/>
              </a:solidFill>
            </a:endParaRPr>
          </a:p>
          <a:p>
            <a:r>
              <a:rPr lang="en-US" altLang="zh-CN" sz="2000" b="0" dirty="0" smtClean="0"/>
              <a:t>	</a:t>
            </a:r>
            <a:r>
              <a:rPr lang="zh-CN" altLang="zh-CN" sz="2000" b="0" dirty="0" smtClean="0"/>
              <a:t>二叉树</a:t>
            </a:r>
            <a:r>
              <a:rPr lang="zh-CN" altLang="zh-CN" sz="2000" b="0" dirty="0"/>
              <a:t>有五种基本</a:t>
            </a:r>
            <a:r>
              <a:rPr lang="zh-CN" altLang="zh-CN" sz="2000" b="0" dirty="0" smtClean="0"/>
              <a:t>形态</a:t>
            </a:r>
            <a:r>
              <a:rPr lang="zh-CN" altLang="en-US" sz="2000" b="0" dirty="0" smtClean="0"/>
              <a:t>：</a:t>
            </a:r>
            <a:endParaRPr lang="zh-CN" altLang="en-US" sz="2000" b="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79712" y="2852937"/>
            <a:ext cx="6004346" cy="280159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内容占位符 2"/>
          <p:cNvSpPr txBox="1">
            <a:spLocks/>
          </p:cNvSpPr>
          <p:nvPr/>
        </p:nvSpPr>
        <p:spPr>
          <a:xfrm>
            <a:off x="3491880" y="188640"/>
            <a:ext cx="5544616" cy="576063"/>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800"/>
              </a:spcBef>
              <a:buFont typeface="Arial"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7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3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09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5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Wingdings" panose="05000000000000000000" pitchFamily="2" charset="2"/>
              <a:buChar char="u"/>
            </a:pPr>
            <a:r>
              <a:rPr lang="zh-CN" altLang="zh-CN" b="0" dirty="0" smtClean="0">
                <a:solidFill>
                  <a:srgbClr val="FF0000"/>
                </a:solidFill>
                <a:effectLst>
                  <a:outerShdw blurRad="38100" dist="38100" dir="2700000" algn="tl">
                    <a:srgbClr val="000000">
                      <a:alpha val="43137"/>
                    </a:srgbClr>
                  </a:outerShdw>
                </a:effectLst>
              </a:rPr>
              <a:t>树和二叉树是两种不同的数据结构。</a:t>
            </a:r>
          </a:p>
          <a:p>
            <a:endParaRPr lang="zh-CN" altLang="en-US" dirty="0"/>
          </a:p>
        </p:txBody>
      </p:sp>
      <p:sp>
        <p:nvSpPr>
          <p:cNvPr id="2" name="TextBox 1"/>
          <p:cNvSpPr txBox="1"/>
          <p:nvPr/>
        </p:nvSpPr>
        <p:spPr>
          <a:xfrm>
            <a:off x="1115616" y="5733256"/>
            <a:ext cx="6480720" cy="400110"/>
          </a:xfrm>
          <a:prstGeom prst="rect">
            <a:avLst/>
          </a:prstGeom>
          <a:noFill/>
        </p:spPr>
        <p:txBody>
          <a:bodyPr wrap="square" rtlCol="0">
            <a:spAutoFit/>
          </a:bodyPr>
          <a:lstStyle/>
          <a:p>
            <a:r>
              <a:rPr lang="zh-CN" altLang="en-US" sz="2000" dirty="0" smtClean="0">
                <a:solidFill>
                  <a:srgbClr val="FF0000"/>
                </a:solidFill>
              </a:rPr>
              <a:t>思考题：请问具有</a:t>
            </a:r>
            <a:r>
              <a:rPr lang="en-US" altLang="zh-CN" sz="2000" dirty="0" smtClean="0">
                <a:solidFill>
                  <a:srgbClr val="FF0000"/>
                </a:solidFill>
              </a:rPr>
              <a:t>3</a:t>
            </a:r>
            <a:r>
              <a:rPr lang="zh-CN" altLang="en-US" sz="2000" dirty="0" smtClean="0">
                <a:solidFill>
                  <a:srgbClr val="FF0000"/>
                </a:solidFill>
              </a:rPr>
              <a:t>个结点的树和二叉树，各有几种形态？</a:t>
            </a:r>
            <a:endParaRPr lang="zh-CN" altLang="en-US" sz="2000" dirty="0">
              <a:solidFill>
                <a:srgbClr val="FF0000"/>
              </a:solidFill>
            </a:endParaRPr>
          </a:p>
        </p:txBody>
      </p:sp>
    </p:spTree>
    <p:extLst>
      <p:ext uri="{BB962C8B-B14F-4D97-AF65-F5344CB8AC3E}">
        <p14:creationId xmlns:p14="http://schemas.microsoft.com/office/powerpoint/2010/main" xmlns="" val="275956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980728"/>
            <a:ext cx="8358246" cy="4377098"/>
          </a:xfrm>
        </p:spPr>
        <p:txBody>
          <a:bodyPr>
            <a:normAutofit fontScale="85000" lnSpcReduction="20000"/>
          </a:bodyPr>
          <a:lstStyle/>
          <a:p>
            <a:pPr>
              <a:buClr>
                <a:schemeClr val="folHlink"/>
              </a:buClr>
              <a:buSzPct val="85000"/>
            </a:pPr>
            <a:r>
              <a:rPr lang="en-US" altLang="zh-CN" sz="3000" b="0" dirty="0" smtClean="0">
                <a:solidFill>
                  <a:schemeClr val="accent3">
                    <a:lumMod val="75000"/>
                  </a:schemeClr>
                </a:solidFill>
                <a:latin typeface="黑体" pitchFamily="49" charset="-122"/>
                <a:ea typeface="黑体" pitchFamily="49" charset="-122"/>
              </a:rPr>
              <a:t>5.5.2 </a:t>
            </a:r>
            <a:r>
              <a:rPr lang="zh-CN" altLang="zh-CN" sz="3000" b="0" dirty="0" smtClean="0">
                <a:solidFill>
                  <a:schemeClr val="accent3">
                    <a:lumMod val="75000"/>
                  </a:schemeClr>
                </a:solidFill>
                <a:latin typeface="黑体" pitchFamily="49" charset="-122"/>
                <a:ea typeface="黑体" pitchFamily="49" charset="-122"/>
              </a:rPr>
              <a:t>二叉查找树的查找</a:t>
            </a:r>
            <a:endParaRPr lang="en-US" altLang="zh-CN" sz="3000" b="0" dirty="0" smtClean="0">
              <a:solidFill>
                <a:schemeClr val="accent3">
                  <a:lumMod val="75000"/>
                </a:schemeClr>
              </a:solidFill>
              <a:latin typeface="黑体" pitchFamily="49" charset="-122"/>
              <a:ea typeface="黑体" pitchFamily="49" charset="-122"/>
            </a:endParaRPr>
          </a:p>
          <a:p>
            <a:pPr>
              <a:buClr>
                <a:schemeClr val="folHlink"/>
              </a:buClr>
              <a:buSzPct val="85000"/>
            </a:pPr>
            <a:r>
              <a:rPr lang="en-US" altLang="zh-CN" b="0" dirty="0" smtClean="0"/>
              <a:t>       </a:t>
            </a:r>
            <a:r>
              <a:rPr lang="zh-CN" altLang="zh-CN" b="0" dirty="0" smtClean="0"/>
              <a:t>假设查找关键值为</a:t>
            </a:r>
            <a:r>
              <a:rPr lang="en-US" altLang="zh-CN" b="0" dirty="0" smtClean="0"/>
              <a:t>k</a:t>
            </a:r>
            <a:r>
              <a:rPr lang="zh-CN" altLang="zh-CN" b="0" dirty="0" smtClean="0"/>
              <a:t>的元素，</a:t>
            </a:r>
            <a:r>
              <a:rPr lang="zh-CN" altLang="zh-CN" dirty="0" smtClean="0">
                <a:solidFill>
                  <a:srgbClr val="FF0000"/>
                </a:solidFill>
              </a:rPr>
              <a:t>二叉查找树的查找方法为：</a:t>
            </a:r>
          </a:p>
          <a:p>
            <a:pPr>
              <a:spcBef>
                <a:spcPct val="50000"/>
              </a:spcBef>
            </a:pPr>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1</a:t>
            </a:r>
            <a:r>
              <a:rPr kumimoji="1" lang="zh-CN" altLang="en-US" b="0" dirty="0" smtClean="0">
                <a:solidFill>
                  <a:schemeClr val="accent3">
                    <a:lumMod val="75000"/>
                  </a:schemeClr>
                </a:solidFill>
                <a:latin typeface="黑体" pitchFamily="49" charset="-122"/>
                <a:ea typeface="黑体" pitchFamily="49" charset="-122"/>
              </a:rPr>
              <a:t>：</a:t>
            </a:r>
            <a:r>
              <a:rPr lang="zh-CN" altLang="zh-CN" b="0" dirty="0" smtClean="0"/>
              <a:t>从根结点开始，将给定的值</a:t>
            </a:r>
            <a:r>
              <a:rPr lang="en-US" altLang="zh-CN" b="0" dirty="0" smtClean="0"/>
              <a:t>k</a:t>
            </a:r>
            <a:r>
              <a:rPr lang="zh-CN" altLang="zh-CN" b="0" dirty="0" smtClean="0"/>
              <a:t>与根结点的关键值比较。</a:t>
            </a:r>
            <a:r>
              <a:rPr lang="zh-CN" altLang="zh-CN" b="0" dirty="0" smtClean="0">
                <a:solidFill>
                  <a:srgbClr val="FF0000"/>
                </a:solidFill>
              </a:rPr>
              <a:t>若相等，则查找成功</a:t>
            </a:r>
            <a:r>
              <a:rPr lang="zh-CN" altLang="zh-CN" b="0" dirty="0" smtClean="0"/>
              <a:t>，否则必须查找树的更深一层</a:t>
            </a:r>
            <a:r>
              <a:rPr lang="zh-CN" altLang="en-US" b="0" dirty="0" smtClean="0"/>
              <a:t>；</a:t>
            </a:r>
            <a:endParaRPr kumimoji="1" lang="zh-CN" altLang="en-US" b="0" dirty="0" smtClean="0">
              <a:solidFill>
                <a:schemeClr val="accent3">
                  <a:lumMod val="75000"/>
                </a:schemeClr>
              </a:solidFill>
              <a:latin typeface="黑体" pitchFamily="49" charset="-122"/>
              <a:ea typeface="黑体" pitchFamily="49" charset="-122"/>
            </a:endParaRPr>
          </a:p>
          <a:p>
            <a:pPr>
              <a:spcBef>
                <a:spcPct val="50000"/>
              </a:spcBef>
            </a:pPr>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2</a:t>
            </a:r>
            <a:r>
              <a:rPr kumimoji="1" lang="zh-CN" altLang="en-US" b="0" dirty="0" smtClean="0">
                <a:solidFill>
                  <a:schemeClr val="accent3">
                    <a:lumMod val="75000"/>
                  </a:schemeClr>
                </a:solidFill>
                <a:latin typeface="黑体" pitchFamily="49" charset="-122"/>
                <a:ea typeface="黑体" pitchFamily="49" charset="-122"/>
              </a:rPr>
              <a:t>：</a:t>
            </a:r>
            <a:r>
              <a:rPr lang="zh-CN" altLang="zh-CN" b="0" dirty="0" smtClean="0">
                <a:solidFill>
                  <a:srgbClr val="FF0000"/>
                </a:solidFill>
              </a:rPr>
              <a:t>如果</a:t>
            </a:r>
            <a:r>
              <a:rPr lang="en-US" altLang="zh-CN" b="0" dirty="0" smtClean="0">
                <a:solidFill>
                  <a:srgbClr val="FF0000"/>
                </a:solidFill>
              </a:rPr>
              <a:t>k</a:t>
            </a:r>
            <a:r>
              <a:rPr lang="zh-CN" altLang="zh-CN" b="0" dirty="0" smtClean="0">
                <a:solidFill>
                  <a:srgbClr val="FF0000"/>
                </a:solidFill>
              </a:rPr>
              <a:t>值小于根结点的值，则只需查找该结点的左子树</a:t>
            </a:r>
            <a:r>
              <a:rPr lang="zh-CN" altLang="zh-CN" b="0" dirty="0" smtClean="0"/>
              <a:t>；</a:t>
            </a:r>
            <a:endParaRPr kumimoji="1" lang="en-US" altLang="zh-CN" b="0" dirty="0" smtClean="0">
              <a:solidFill>
                <a:schemeClr val="accent3">
                  <a:lumMod val="75000"/>
                </a:schemeClr>
              </a:solidFill>
              <a:latin typeface="黑体" pitchFamily="49" charset="-122"/>
              <a:ea typeface="黑体" pitchFamily="49" charset="-122"/>
            </a:endParaRPr>
          </a:p>
          <a:p>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3</a:t>
            </a:r>
            <a:r>
              <a:rPr kumimoji="1" lang="zh-CN" altLang="en-US" b="0" dirty="0" smtClean="0">
                <a:solidFill>
                  <a:schemeClr val="accent3">
                    <a:lumMod val="75000"/>
                  </a:schemeClr>
                </a:solidFill>
                <a:latin typeface="黑体" pitchFamily="49" charset="-122"/>
                <a:ea typeface="黑体" pitchFamily="49" charset="-122"/>
              </a:rPr>
              <a:t>：</a:t>
            </a:r>
            <a:r>
              <a:rPr lang="zh-CN" altLang="zh-CN" b="0" dirty="0" smtClean="0">
                <a:solidFill>
                  <a:srgbClr val="FF0000"/>
                </a:solidFill>
              </a:rPr>
              <a:t>如果</a:t>
            </a:r>
            <a:r>
              <a:rPr lang="en-US" altLang="zh-CN" b="0" dirty="0" smtClean="0">
                <a:solidFill>
                  <a:srgbClr val="FF0000"/>
                </a:solidFill>
              </a:rPr>
              <a:t>k</a:t>
            </a:r>
            <a:r>
              <a:rPr lang="zh-CN" altLang="zh-CN" b="0" dirty="0" smtClean="0">
                <a:solidFill>
                  <a:srgbClr val="FF0000"/>
                </a:solidFill>
              </a:rPr>
              <a:t>值大于根结点的值，则只需查找该结点的右子树</a:t>
            </a:r>
            <a:r>
              <a:rPr lang="zh-CN" altLang="zh-CN" b="0" dirty="0" smtClean="0"/>
              <a:t>。</a:t>
            </a:r>
            <a:endParaRPr kumimoji="1" lang="en-US" altLang="zh-CN" b="0" dirty="0" smtClean="0">
              <a:solidFill>
                <a:srgbClr val="FF0000"/>
              </a:solidFill>
              <a:latin typeface="黑体" pitchFamily="49" charset="-122"/>
              <a:ea typeface="黑体" pitchFamily="49" charset="-122"/>
            </a:endParaRPr>
          </a:p>
          <a:p>
            <a:pPr>
              <a:buClr>
                <a:schemeClr val="folHlink"/>
              </a:buClr>
              <a:buSzPct val="85000"/>
            </a:pPr>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4</a:t>
            </a:r>
            <a:r>
              <a:rPr kumimoji="1" lang="zh-CN" altLang="en-US" b="0" dirty="0" smtClean="0">
                <a:solidFill>
                  <a:schemeClr val="accent3">
                    <a:lumMod val="75000"/>
                  </a:schemeClr>
                </a:solidFill>
                <a:latin typeface="黑体" pitchFamily="49" charset="-122"/>
                <a:ea typeface="黑体" pitchFamily="49" charset="-122"/>
              </a:rPr>
              <a:t>：</a:t>
            </a:r>
            <a:r>
              <a:rPr lang="zh-CN" altLang="zh-CN" b="0" dirty="0" smtClean="0"/>
              <a:t>该过程将一直持续到找到</a:t>
            </a:r>
            <a:r>
              <a:rPr lang="en-US" altLang="zh-CN" b="0" dirty="0" smtClean="0"/>
              <a:t>k</a:t>
            </a:r>
            <a:r>
              <a:rPr lang="zh-CN" altLang="zh-CN" b="0" dirty="0" smtClean="0"/>
              <a:t>或者遇到叶子结点为止，如果遇到叶子结点仍没有找到</a:t>
            </a:r>
            <a:r>
              <a:rPr lang="en-US" altLang="zh-CN" b="0" dirty="0" smtClean="0"/>
              <a:t>k</a:t>
            </a:r>
            <a:r>
              <a:rPr lang="zh-CN" altLang="zh-CN" b="0" dirty="0" smtClean="0"/>
              <a:t>，则</a:t>
            </a:r>
            <a:r>
              <a:rPr lang="en-US" altLang="zh-CN" b="0" dirty="0" smtClean="0"/>
              <a:t>k</a:t>
            </a:r>
            <a:r>
              <a:rPr lang="zh-CN" altLang="zh-CN" b="0" dirty="0" smtClean="0"/>
              <a:t>不在该二叉查找树中。</a:t>
            </a:r>
            <a:endParaRPr lang="en-US" altLang="zh-CN" b="0" dirty="0" smtClean="0"/>
          </a:p>
          <a:p>
            <a:pPr>
              <a:buClr>
                <a:schemeClr val="folHlink"/>
              </a:buClr>
              <a:buSzPct val="85000"/>
            </a:pPr>
            <a:endParaRPr lang="en-US" altLang="zh-CN" dirty="0" smtClean="0"/>
          </a:p>
          <a:p>
            <a:pPr>
              <a:buClr>
                <a:schemeClr val="folHlink"/>
              </a:buClr>
              <a:buSzPct val="85000"/>
            </a:pPr>
            <a:r>
              <a:rPr lang="en-US" altLang="zh-CN" dirty="0" smtClean="0"/>
              <a:t>           </a:t>
            </a:r>
            <a:r>
              <a:rPr lang="zh-CN" altLang="zh-CN" b="0" dirty="0" smtClean="0">
                <a:solidFill>
                  <a:srgbClr val="FF0000"/>
                </a:solidFill>
              </a:rPr>
              <a:t>从上述查找方法可知，二叉查找树的高效率表现在其只需要查找两棵子树之一。</a:t>
            </a:r>
            <a:endParaRPr lang="zh-CN" altLang="en-US" b="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pPr>
              <a:buClr>
                <a:schemeClr val="folHlink"/>
              </a:buClr>
              <a:buSzPct val="85000"/>
            </a:pPr>
            <a:endParaRPr lang="zh-CN" altLang="en-US" dirty="0">
              <a:solidFill>
                <a:schemeClr val="accent3">
                  <a:lumMod val="75000"/>
                </a:schemeClr>
              </a:solidFill>
            </a:endParaRPr>
          </a:p>
        </p:txBody>
      </p:sp>
    </p:spTree>
    <p:extLst>
      <p:ext uri="{BB962C8B-B14F-4D97-AF65-F5344CB8AC3E}">
        <p14:creationId xmlns:p14="http://schemas.microsoft.com/office/powerpoint/2010/main" xmlns="" val="299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155913"/>
          </a:xfrm>
        </p:spPr>
        <p:txBody>
          <a:bodyPr/>
          <a:lstStyle/>
          <a:p>
            <a:r>
              <a:rPr lang="zh-CN" altLang="zh-CN" b="0" dirty="0"/>
              <a:t>图</a:t>
            </a:r>
            <a:r>
              <a:rPr lang="en-US" altLang="zh-CN" b="0" dirty="0" smtClean="0"/>
              <a:t>5-25(a)</a:t>
            </a:r>
            <a:r>
              <a:rPr lang="zh-CN" altLang="zh-CN" b="0" dirty="0" smtClean="0"/>
              <a:t>给</a:t>
            </a:r>
            <a:r>
              <a:rPr lang="zh-CN" altLang="zh-CN" b="0" dirty="0"/>
              <a:t>出了在二叉查找树中查找关键值</a:t>
            </a:r>
            <a:r>
              <a:rPr lang="en-US" altLang="zh-CN" b="0" dirty="0"/>
              <a:t>k</a:t>
            </a:r>
            <a:r>
              <a:rPr lang="zh-CN" altLang="zh-CN" b="0" dirty="0"/>
              <a:t>等于</a:t>
            </a:r>
            <a:r>
              <a:rPr lang="en-US" altLang="zh-CN" b="0" dirty="0"/>
              <a:t>40</a:t>
            </a:r>
            <a:r>
              <a:rPr lang="zh-CN" altLang="zh-CN" b="0" dirty="0"/>
              <a:t>的结点的查找路径。</a:t>
            </a:r>
            <a:endParaRPr lang="zh-CN" altLang="en-US" b="0" dirty="0"/>
          </a:p>
        </p:txBody>
      </p:sp>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2147122"/>
            <a:ext cx="6821388" cy="34106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340502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8064896" cy="5328592"/>
          </a:xfrm>
        </p:spPr>
        <p:txBody>
          <a:bodyPr>
            <a:normAutofit fontScale="92500" lnSpcReduction="10000"/>
          </a:bodyPr>
          <a:lstStyle/>
          <a:p>
            <a:pPr>
              <a:spcBef>
                <a:spcPts val="0"/>
              </a:spcBef>
            </a:pPr>
            <a:r>
              <a:rPr lang="en-US" altLang="zh-CN" dirty="0"/>
              <a:t>	</a:t>
            </a:r>
            <a:r>
              <a:rPr lang="zh-CN" altLang="zh-CN" dirty="0">
                <a:solidFill>
                  <a:srgbClr val="FF0000"/>
                </a:solidFill>
              </a:rPr>
              <a:t>查找过程的算法</a:t>
            </a:r>
            <a:r>
              <a:rPr lang="zh-CN" altLang="zh-CN" dirty="0"/>
              <a:t>实现如下：</a:t>
            </a:r>
          </a:p>
          <a:p>
            <a:pPr>
              <a:spcBef>
                <a:spcPts val="0"/>
              </a:spcBef>
            </a:pPr>
            <a:r>
              <a:rPr lang="en-US" altLang="zh-CN" b="0" dirty="0" smtClean="0"/>
              <a:t>1)</a:t>
            </a:r>
            <a:r>
              <a:rPr lang="zh-CN" altLang="zh-CN" b="0" dirty="0" smtClean="0"/>
              <a:t>递归</a:t>
            </a:r>
            <a:r>
              <a:rPr lang="zh-CN" altLang="zh-CN" b="0" dirty="0"/>
              <a:t>算法的实现</a:t>
            </a:r>
          </a:p>
          <a:p>
            <a:pPr>
              <a:spcBef>
                <a:spcPts val="0"/>
              </a:spcBef>
            </a:pPr>
            <a:r>
              <a:rPr lang="en-US" altLang="zh-CN" b="0" dirty="0"/>
              <a:t>	</a:t>
            </a:r>
            <a:r>
              <a:rPr lang="zh-CN" altLang="zh-CN" b="0" dirty="0"/>
              <a:t>算法</a:t>
            </a:r>
            <a:r>
              <a:rPr lang="en-US" altLang="zh-CN" b="0" dirty="0"/>
              <a:t>5.17</a:t>
            </a:r>
            <a:r>
              <a:rPr lang="zh-CN" altLang="zh-CN" b="0" dirty="0"/>
              <a:t>：二叉查找树递归算法</a:t>
            </a:r>
          </a:p>
          <a:p>
            <a:pPr>
              <a:spcBef>
                <a:spcPts val="0"/>
              </a:spcBef>
            </a:pPr>
            <a:r>
              <a:rPr lang="en-US" altLang="zh-CN" b="0" dirty="0"/>
              <a:t>template&lt;class T&gt;</a:t>
            </a:r>
            <a:endParaRPr lang="zh-CN" altLang="zh-CN" b="0" dirty="0"/>
          </a:p>
          <a:p>
            <a:pPr>
              <a:spcBef>
                <a:spcPts val="0"/>
              </a:spcBef>
            </a:pPr>
            <a:r>
              <a:rPr lang="en-US" altLang="zh-CN" b="0" dirty="0" err="1"/>
              <a:t>BinaryTreeNode</a:t>
            </a:r>
            <a:r>
              <a:rPr lang="en-US" altLang="zh-CN" b="0" dirty="0"/>
              <a:t>&lt;T&gt;* </a:t>
            </a:r>
            <a:r>
              <a:rPr lang="en-US" altLang="zh-CN" b="0" dirty="0" err="1"/>
              <a:t>BinarySearchTree</a:t>
            </a:r>
            <a:r>
              <a:rPr lang="en-US" altLang="zh-CN" b="0" dirty="0"/>
              <a:t>&lt;T&gt;::</a:t>
            </a:r>
            <a:r>
              <a:rPr lang="en-US" altLang="zh-CN" b="0" dirty="0" smtClean="0"/>
              <a:t>Search(</a:t>
            </a:r>
            <a:r>
              <a:rPr lang="en-US" altLang="zh-CN" b="0" dirty="0" err="1" smtClean="0"/>
              <a:t>BinaryTreeNode</a:t>
            </a:r>
            <a:r>
              <a:rPr lang="en-US" altLang="zh-CN" b="0" dirty="0" smtClean="0"/>
              <a:t>&lt;T</a:t>
            </a:r>
            <a:r>
              <a:rPr lang="en-US" altLang="zh-CN" b="0" dirty="0"/>
              <a:t>&gt;* </a:t>
            </a:r>
            <a:r>
              <a:rPr lang="en-US" altLang="zh-CN" b="0" dirty="0" err="1"/>
              <a:t>subroot</a:t>
            </a:r>
            <a:r>
              <a:rPr lang="en-US" altLang="zh-CN" b="0" dirty="0"/>
              <a:t>, const T&amp; </a:t>
            </a:r>
            <a:r>
              <a:rPr lang="en-US" altLang="zh-CN" b="0" dirty="0" smtClean="0"/>
              <a:t>k){</a:t>
            </a:r>
            <a:endParaRPr lang="zh-CN" altLang="zh-CN" b="0" dirty="0"/>
          </a:p>
          <a:p>
            <a:pPr>
              <a:spcBef>
                <a:spcPts val="0"/>
              </a:spcBef>
            </a:pPr>
            <a:r>
              <a:rPr lang="en-US" altLang="zh-CN" b="0" dirty="0"/>
              <a:t>    if </a:t>
            </a:r>
            <a:r>
              <a:rPr lang="en-US" altLang="zh-CN" b="0" dirty="0" smtClean="0"/>
              <a:t>(</a:t>
            </a:r>
            <a:r>
              <a:rPr lang="en-US" altLang="zh-CN" b="0" dirty="0" err="1" smtClean="0"/>
              <a:t>subroot</a:t>
            </a:r>
            <a:r>
              <a:rPr lang="en-US" altLang="zh-CN" b="0" dirty="0" smtClean="0"/>
              <a:t> </a:t>
            </a:r>
            <a:r>
              <a:rPr lang="en-US" altLang="zh-CN" b="0" dirty="0"/>
              <a:t>== </a:t>
            </a:r>
            <a:r>
              <a:rPr lang="en-US" altLang="zh-CN" b="0" dirty="0" smtClean="0"/>
              <a:t>NULL) </a:t>
            </a:r>
            <a:r>
              <a:rPr lang="en-US" altLang="zh-CN" b="0" dirty="0"/>
              <a:t>return NULL;</a:t>
            </a:r>
            <a:endParaRPr lang="zh-CN" altLang="zh-CN" b="0" dirty="0"/>
          </a:p>
          <a:p>
            <a:pPr>
              <a:spcBef>
                <a:spcPts val="0"/>
              </a:spcBef>
            </a:pPr>
            <a:r>
              <a:rPr lang="en-US" altLang="zh-CN" b="0" dirty="0"/>
              <a:t>    else if </a:t>
            </a:r>
            <a:r>
              <a:rPr lang="en-US" altLang="zh-CN" b="0" dirty="0" smtClean="0"/>
              <a:t>(k </a:t>
            </a:r>
            <a:r>
              <a:rPr lang="en-US" altLang="zh-CN" b="0" dirty="0"/>
              <a:t>&gt; </a:t>
            </a:r>
            <a:r>
              <a:rPr lang="en-US" altLang="zh-CN" b="0" dirty="0" err="1"/>
              <a:t>subroot</a:t>
            </a:r>
            <a:r>
              <a:rPr lang="en-US" altLang="zh-CN" b="0" dirty="0"/>
              <a:t>-&gt;</a:t>
            </a:r>
            <a:r>
              <a:rPr lang="en-US" altLang="zh-CN" b="0" dirty="0" smtClean="0"/>
              <a:t>value())</a:t>
            </a:r>
            <a:endParaRPr lang="zh-CN" altLang="zh-CN" b="0" dirty="0"/>
          </a:p>
          <a:p>
            <a:pPr>
              <a:spcBef>
                <a:spcPts val="0"/>
              </a:spcBef>
            </a:pPr>
            <a:r>
              <a:rPr lang="en-US" altLang="zh-CN" b="0" dirty="0"/>
              <a:t>        return </a:t>
            </a:r>
            <a:r>
              <a:rPr lang="en-US" altLang="zh-CN" b="0" dirty="0" smtClean="0"/>
              <a:t>Search(</a:t>
            </a:r>
            <a:r>
              <a:rPr lang="en-US" altLang="zh-CN" b="0" dirty="0" err="1" smtClean="0"/>
              <a:t>subroot</a:t>
            </a:r>
            <a:r>
              <a:rPr lang="en-US" altLang="zh-CN" b="0" dirty="0" smtClean="0"/>
              <a:t>-</a:t>
            </a:r>
            <a:r>
              <a:rPr lang="en-US" altLang="zh-CN" b="0" dirty="0"/>
              <a:t>&gt;right, </a:t>
            </a:r>
            <a:r>
              <a:rPr lang="en-US" altLang="zh-CN" b="0" dirty="0" smtClean="0"/>
              <a:t>k);</a:t>
            </a:r>
            <a:r>
              <a:rPr lang="en-US" altLang="zh-CN" b="0" dirty="0"/>
              <a:t>	//</a:t>
            </a:r>
            <a:r>
              <a:rPr lang="zh-CN" altLang="zh-CN" b="0" dirty="0"/>
              <a:t>递归查找右子树</a:t>
            </a:r>
          </a:p>
          <a:p>
            <a:pPr>
              <a:spcBef>
                <a:spcPts val="0"/>
              </a:spcBef>
            </a:pPr>
            <a:r>
              <a:rPr lang="en-US" altLang="zh-CN" b="0" dirty="0"/>
              <a:t>    else if </a:t>
            </a:r>
            <a:r>
              <a:rPr lang="en-US" altLang="zh-CN" b="0" dirty="0" smtClean="0"/>
              <a:t>(k </a:t>
            </a:r>
            <a:r>
              <a:rPr lang="en-US" altLang="zh-CN" b="0" dirty="0"/>
              <a:t>&lt; </a:t>
            </a:r>
            <a:r>
              <a:rPr lang="en-US" altLang="zh-CN" b="0" dirty="0" err="1"/>
              <a:t>subroot</a:t>
            </a:r>
            <a:r>
              <a:rPr lang="en-US" altLang="zh-CN" b="0" dirty="0"/>
              <a:t>-&gt;</a:t>
            </a:r>
            <a:r>
              <a:rPr lang="en-US" altLang="zh-CN" b="0" dirty="0" smtClean="0"/>
              <a:t>value())</a:t>
            </a:r>
            <a:endParaRPr lang="zh-CN" altLang="zh-CN" b="0" dirty="0"/>
          </a:p>
          <a:p>
            <a:pPr>
              <a:spcBef>
                <a:spcPts val="0"/>
              </a:spcBef>
            </a:pPr>
            <a:r>
              <a:rPr lang="en-US" altLang="zh-CN" b="0" dirty="0"/>
              <a:t>        return </a:t>
            </a:r>
            <a:r>
              <a:rPr lang="en-US" altLang="zh-CN" b="0" dirty="0" smtClean="0"/>
              <a:t>Search(</a:t>
            </a:r>
            <a:r>
              <a:rPr lang="en-US" altLang="zh-CN" b="0" dirty="0" err="1" smtClean="0"/>
              <a:t>subroot</a:t>
            </a:r>
            <a:r>
              <a:rPr lang="en-US" altLang="zh-CN" b="0" dirty="0" smtClean="0"/>
              <a:t>-</a:t>
            </a:r>
            <a:r>
              <a:rPr lang="en-US" altLang="zh-CN" b="0" dirty="0"/>
              <a:t>&gt;left, </a:t>
            </a:r>
            <a:r>
              <a:rPr lang="en-US" altLang="zh-CN" b="0" dirty="0" smtClean="0"/>
              <a:t>k);</a:t>
            </a:r>
            <a:r>
              <a:rPr lang="en-US" altLang="zh-CN" b="0" dirty="0"/>
              <a:t>	//</a:t>
            </a:r>
            <a:r>
              <a:rPr lang="zh-CN" altLang="zh-CN" b="0" dirty="0"/>
              <a:t>递归查找左子树</a:t>
            </a:r>
          </a:p>
          <a:p>
            <a:pPr>
              <a:spcBef>
                <a:spcPts val="0"/>
              </a:spcBef>
            </a:pPr>
            <a:r>
              <a:rPr lang="en-US" altLang="zh-CN" b="0" dirty="0"/>
              <a:t>    else  return </a:t>
            </a:r>
            <a:r>
              <a:rPr lang="en-US" altLang="zh-CN" b="0" dirty="0" err="1"/>
              <a:t>subroot</a:t>
            </a:r>
            <a:r>
              <a:rPr lang="en-US" altLang="zh-CN" b="0" dirty="0" smtClean="0"/>
              <a:t>;			//</a:t>
            </a:r>
            <a:r>
              <a:rPr lang="zh-CN" altLang="en-US" b="0" dirty="0" smtClean="0"/>
              <a:t>相等则查找成功</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xmlns="" val="41004989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980728"/>
            <a:ext cx="8358246" cy="5091478"/>
          </a:xfrm>
        </p:spPr>
        <p:txBody>
          <a:bodyPr>
            <a:normAutofit fontScale="32500" lnSpcReduction="20000"/>
          </a:bodyPr>
          <a:lstStyle/>
          <a:p>
            <a:pPr>
              <a:buClr>
                <a:schemeClr val="folHlink"/>
              </a:buClr>
              <a:buSzPct val="85000"/>
            </a:pPr>
            <a:r>
              <a:rPr lang="zh-CN" altLang="zh-CN" sz="8600" b="0" dirty="0" smtClean="0"/>
              <a:t>算法</a:t>
            </a:r>
            <a:r>
              <a:rPr lang="en-US" altLang="zh-CN" sz="8600" b="0" dirty="0" smtClean="0"/>
              <a:t>5.18</a:t>
            </a:r>
            <a:r>
              <a:rPr lang="zh-CN" altLang="zh-CN" sz="8600" b="0" dirty="0" smtClean="0"/>
              <a:t>：二叉查找树非递归算法</a:t>
            </a:r>
            <a:endParaRPr lang="en-US" altLang="zh-CN" sz="8600" b="0" dirty="0" smtClean="0"/>
          </a:p>
          <a:p>
            <a:pPr>
              <a:buClr>
                <a:schemeClr val="folHlink"/>
              </a:buClr>
              <a:buSzPct val="85000"/>
            </a:pPr>
            <a:r>
              <a:rPr lang="en-US" altLang="zh-CN" sz="4900" b="0" dirty="0" smtClean="0">
                <a:latin typeface="黑体" pitchFamily="49" charset="-122"/>
                <a:ea typeface="黑体" pitchFamily="49" charset="-122"/>
              </a:rPr>
              <a:t>   template&lt;class T&gt;</a:t>
            </a:r>
            <a:endParaRPr lang="zh-CN" altLang="zh-CN" sz="4900" b="0" dirty="0" smtClean="0">
              <a:latin typeface="黑体" pitchFamily="49" charset="-122"/>
              <a:ea typeface="黑体" pitchFamily="49" charset="-122"/>
            </a:endParaRPr>
          </a:p>
          <a:p>
            <a:pPr>
              <a:buClr>
                <a:schemeClr val="folHlink"/>
              </a:buClr>
              <a:buSzPct val="85000"/>
            </a:pPr>
            <a:r>
              <a:rPr lang="en-US" altLang="zh-CN" sz="4900" b="0" dirty="0" smtClean="0">
                <a:latin typeface="黑体" pitchFamily="49" charset="-122"/>
                <a:ea typeface="黑体" pitchFamily="49" charset="-122"/>
              </a:rPr>
              <a:t>   </a:t>
            </a:r>
            <a:r>
              <a:rPr lang="en-US" altLang="zh-CN" sz="4900" b="0" dirty="0" err="1" smtClean="0">
                <a:latin typeface="黑体" pitchFamily="49" charset="-122"/>
                <a:ea typeface="黑体" pitchFamily="49" charset="-122"/>
              </a:rPr>
              <a:t>BinaryTreeNode</a:t>
            </a:r>
            <a:r>
              <a:rPr lang="en-US" altLang="zh-CN" sz="4900" b="0" dirty="0" smtClean="0">
                <a:latin typeface="黑体" pitchFamily="49" charset="-122"/>
                <a:ea typeface="黑体" pitchFamily="49" charset="-122"/>
              </a:rPr>
              <a:t>&lt;T&gt;* </a:t>
            </a:r>
            <a:r>
              <a:rPr lang="en-US" altLang="zh-CN" sz="4900" b="0" dirty="0" err="1" smtClean="0">
                <a:latin typeface="黑体" pitchFamily="49" charset="-122"/>
                <a:ea typeface="黑体" pitchFamily="49" charset="-122"/>
              </a:rPr>
              <a:t>BinarySearchTree</a:t>
            </a:r>
            <a:r>
              <a:rPr lang="en-US" altLang="zh-CN" sz="4900" b="0" dirty="0" smtClean="0">
                <a:latin typeface="黑体" pitchFamily="49" charset="-122"/>
                <a:ea typeface="黑体" pitchFamily="49" charset="-122"/>
              </a:rPr>
              <a:t>&lt;T&gt;::</a:t>
            </a:r>
          </a:p>
          <a:p>
            <a:pPr>
              <a:buClr>
                <a:schemeClr val="folHlink"/>
              </a:buClr>
              <a:buSzPct val="85000"/>
            </a:pPr>
            <a:r>
              <a:rPr lang="en-US" altLang="zh-CN" sz="4900" b="0" dirty="0" smtClean="0">
                <a:latin typeface="黑体" pitchFamily="49" charset="-122"/>
                <a:ea typeface="黑体" pitchFamily="49" charset="-122"/>
              </a:rPr>
              <a:t>   Search(</a:t>
            </a:r>
            <a:r>
              <a:rPr lang="en-US" altLang="zh-CN" sz="4900" b="0" dirty="0" err="1" smtClean="0">
                <a:latin typeface="黑体" pitchFamily="49" charset="-122"/>
                <a:ea typeface="黑体" pitchFamily="49" charset="-122"/>
              </a:rPr>
              <a:t>BinaryTreeNode</a:t>
            </a:r>
            <a:r>
              <a:rPr lang="en-US" altLang="zh-CN" sz="4900" b="0" dirty="0" smtClean="0">
                <a:latin typeface="黑体" pitchFamily="49" charset="-122"/>
                <a:ea typeface="黑体" pitchFamily="49" charset="-122"/>
              </a:rPr>
              <a:t>&lt;T&gt;* </a:t>
            </a:r>
            <a:r>
              <a:rPr lang="en-US" altLang="zh-CN" sz="4900" b="0" dirty="0" err="1" smtClean="0">
                <a:latin typeface="黑体" pitchFamily="49" charset="-122"/>
                <a:ea typeface="黑体" pitchFamily="49" charset="-122"/>
              </a:rPr>
              <a:t>subroot</a:t>
            </a:r>
            <a:r>
              <a:rPr lang="en-US" altLang="zh-CN" sz="4900" b="0" dirty="0" smtClean="0">
                <a:latin typeface="黑体" pitchFamily="49" charset="-122"/>
                <a:ea typeface="黑体" pitchFamily="49" charset="-122"/>
              </a:rPr>
              <a:t>, const T&amp; k){</a:t>
            </a:r>
          </a:p>
          <a:p>
            <a:pPr>
              <a:buClr>
                <a:schemeClr val="folHlink"/>
              </a:buClr>
              <a:buSzPct val="85000"/>
            </a:pPr>
            <a:r>
              <a:rPr lang="en-US" altLang="zh-CN" sz="4900" b="0" dirty="0" smtClean="0">
                <a:latin typeface="黑体" pitchFamily="49" charset="-122"/>
                <a:ea typeface="黑体" pitchFamily="49" charset="-122"/>
              </a:rPr>
              <a:t>      </a:t>
            </a:r>
            <a:r>
              <a:rPr lang="en-US" altLang="zh-CN" sz="4900" b="0" dirty="0" err="1" smtClean="0">
                <a:latin typeface="黑体" pitchFamily="49" charset="-122"/>
                <a:ea typeface="黑体" pitchFamily="49" charset="-122"/>
              </a:rPr>
              <a:t>BinaryTreeNode</a:t>
            </a:r>
            <a:r>
              <a:rPr lang="en-US" altLang="zh-CN" sz="4900" b="0" dirty="0" smtClean="0">
                <a:latin typeface="黑体" pitchFamily="49" charset="-122"/>
                <a:ea typeface="黑体" pitchFamily="49" charset="-122"/>
              </a:rPr>
              <a:t>&lt;T&gt;* p = </a:t>
            </a:r>
            <a:r>
              <a:rPr lang="en-US" altLang="zh-CN" sz="4900" b="0" dirty="0" err="1" smtClean="0">
                <a:latin typeface="黑体" pitchFamily="49" charset="-122"/>
                <a:ea typeface="黑体" pitchFamily="49" charset="-122"/>
              </a:rPr>
              <a:t>subroot</a:t>
            </a:r>
            <a:r>
              <a:rPr lang="en-US" altLang="zh-CN" sz="4900" b="0" dirty="0" smtClean="0">
                <a:latin typeface="黑体" pitchFamily="49" charset="-122"/>
                <a:ea typeface="黑体" pitchFamily="49" charset="-122"/>
              </a:rPr>
              <a:t>;</a:t>
            </a:r>
          </a:p>
          <a:p>
            <a:pPr>
              <a:buClr>
                <a:schemeClr val="folHlink"/>
              </a:buClr>
              <a:buSzPct val="85000"/>
            </a:pPr>
            <a:r>
              <a:rPr lang="en-US" altLang="zh-CN" sz="4900" b="0" dirty="0" smtClean="0">
                <a:latin typeface="黑体" pitchFamily="49" charset="-122"/>
                <a:ea typeface="黑体" pitchFamily="49" charset="-122"/>
              </a:rPr>
              <a:t>      while (p != NULL){</a:t>
            </a:r>
          </a:p>
          <a:p>
            <a:pPr>
              <a:buClr>
                <a:schemeClr val="folHlink"/>
              </a:buClr>
              <a:buSzPct val="85000"/>
            </a:pPr>
            <a:r>
              <a:rPr lang="en-US" altLang="zh-CN" sz="4900" b="0" dirty="0" smtClean="0">
                <a:latin typeface="黑体" pitchFamily="49" charset="-122"/>
                <a:ea typeface="黑体" pitchFamily="49" charset="-122"/>
              </a:rPr>
              <a:t>         if (k &gt; p-&gt;value())		//</a:t>
            </a:r>
            <a:r>
              <a:rPr lang="zh-CN" altLang="zh-CN" sz="4900" b="0" dirty="0" smtClean="0">
                <a:latin typeface="黑体" pitchFamily="49" charset="-122"/>
                <a:ea typeface="黑体" pitchFamily="49" charset="-122"/>
              </a:rPr>
              <a:t>查找右子树</a:t>
            </a:r>
            <a:endParaRPr lang="en-US" altLang="zh-CN" sz="4900" b="0" dirty="0" smtClean="0">
              <a:latin typeface="黑体" pitchFamily="49" charset="-122"/>
              <a:ea typeface="黑体" pitchFamily="49" charset="-122"/>
            </a:endParaRPr>
          </a:p>
          <a:p>
            <a:pPr>
              <a:buClr>
                <a:schemeClr val="folHlink"/>
              </a:buClr>
              <a:buSzPct val="85000"/>
            </a:pPr>
            <a:r>
              <a:rPr lang="en-US" altLang="zh-CN" sz="4900" b="0" dirty="0" smtClean="0">
                <a:latin typeface="黑体" pitchFamily="49" charset="-122"/>
                <a:ea typeface="黑体" pitchFamily="49" charset="-122"/>
              </a:rPr>
              <a:t>               p = p-&gt;</a:t>
            </a:r>
            <a:r>
              <a:rPr lang="en-US" altLang="zh-CN" sz="4900" b="0" dirty="0" err="1" smtClean="0">
                <a:latin typeface="黑体" pitchFamily="49" charset="-122"/>
                <a:ea typeface="黑体" pitchFamily="49" charset="-122"/>
              </a:rPr>
              <a:t>rightchild</a:t>
            </a:r>
            <a:r>
              <a:rPr lang="en-US" altLang="zh-CN" sz="4900" b="0" dirty="0" smtClean="0">
                <a:latin typeface="黑体" pitchFamily="49" charset="-122"/>
                <a:ea typeface="黑体" pitchFamily="49" charset="-122"/>
              </a:rPr>
              <a:t>();</a:t>
            </a:r>
          </a:p>
          <a:p>
            <a:pPr>
              <a:buClr>
                <a:schemeClr val="folHlink"/>
              </a:buClr>
              <a:buSzPct val="85000"/>
            </a:pPr>
            <a:r>
              <a:rPr lang="en-US" altLang="zh-CN" sz="4900" b="0" dirty="0" smtClean="0">
                <a:latin typeface="黑体" pitchFamily="49" charset="-122"/>
                <a:ea typeface="黑体" pitchFamily="49" charset="-122"/>
              </a:rPr>
              <a:t>         else if (k &lt; p-&gt;value())		//</a:t>
            </a:r>
            <a:r>
              <a:rPr lang="zh-CN" altLang="zh-CN" sz="4900" b="0" dirty="0" smtClean="0">
                <a:latin typeface="黑体" pitchFamily="49" charset="-122"/>
                <a:ea typeface="黑体" pitchFamily="49" charset="-122"/>
              </a:rPr>
              <a:t>查找左子树</a:t>
            </a:r>
            <a:endParaRPr lang="en-US" altLang="zh-CN" sz="4900" b="0" dirty="0" smtClean="0">
              <a:latin typeface="黑体" pitchFamily="49" charset="-122"/>
              <a:ea typeface="黑体" pitchFamily="49" charset="-122"/>
            </a:endParaRPr>
          </a:p>
          <a:p>
            <a:pPr>
              <a:buClr>
                <a:schemeClr val="folHlink"/>
              </a:buClr>
              <a:buSzPct val="85000"/>
            </a:pPr>
            <a:r>
              <a:rPr lang="en-US" altLang="zh-CN" sz="4900" b="0" dirty="0" smtClean="0">
                <a:latin typeface="黑体" pitchFamily="49" charset="-122"/>
                <a:ea typeface="黑体" pitchFamily="49" charset="-122"/>
              </a:rPr>
              <a:t>               p = p-&gt;</a:t>
            </a:r>
            <a:r>
              <a:rPr lang="en-US" altLang="zh-CN" sz="4900" b="0" dirty="0" err="1" smtClean="0">
                <a:latin typeface="黑体" pitchFamily="49" charset="-122"/>
                <a:ea typeface="黑体" pitchFamily="49" charset="-122"/>
              </a:rPr>
              <a:t>leftchild</a:t>
            </a:r>
            <a:r>
              <a:rPr lang="en-US" altLang="zh-CN" sz="4900" b="0" dirty="0" smtClean="0">
                <a:latin typeface="黑体" pitchFamily="49" charset="-122"/>
                <a:ea typeface="黑体" pitchFamily="49" charset="-122"/>
              </a:rPr>
              <a:t>();</a:t>
            </a:r>
          </a:p>
          <a:p>
            <a:pPr>
              <a:buClr>
                <a:schemeClr val="folHlink"/>
              </a:buClr>
              <a:buSzPct val="85000"/>
            </a:pPr>
            <a:r>
              <a:rPr lang="en-US" altLang="zh-CN" sz="4900" b="0" dirty="0" smtClean="0">
                <a:latin typeface="黑体" pitchFamily="49" charset="-122"/>
                <a:ea typeface="黑体" pitchFamily="49" charset="-122"/>
              </a:rPr>
              <a:t>         else return p;	              	//</a:t>
            </a:r>
            <a:r>
              <a:rPr lang="zh-CN" altLang="en-US" sz="4900" b="0" dirty="0" smtClean="0">
                <a:latin typeface="黑体" pitchFamily="49" charset="-122"/>
                <a:ea typeface="黑体" pitchFamily="49" charset="-122"/>
              </a:rPr>
              <a:t>查找成功</a:t>
            </a:r>
            <a:endParaRPr lang="en-US" altLang="zh-CN" sz="4900" b="0" dirty="0" smtClean="0">
              <a:latin typeface="黑体" pitchFamily="49" charset="-122"/>
              <a:ea typeface="黑体" pitchFamily="49" charset="-122"/>
            </a:endParaRPr>
          </a:p>
          <a:p>
            <a:pPr>
              <a:buClr>
                <a:schemeClr val="folHlink"/>
              </a:buClr>
              <a:buSzPct val="85000"/>
            </a:pPr>
            <a:r>
              <a:rPr lang="en-US" altLang="zh-CN" sz="4900" b="0" dirty="0" smtClean="0">
                <a:latin typeface="黑体" pitchFamily="49" charset="-122"/>
                <a:ea typeface="黑体" pitchFamily="49" charset="-122"/>
              </a:rPr>
              <a:t>      }</a:t>
            </a:r>
          </a:p>
          <a:p>
            <a:pPr>
              <a:buClr>
                <a:schemeClr val="folHlink"/>
              </a:buClr>
              <a:buSzPct val="85000"/>
            </a:pPr>
            <a:r>
              <a:rPr lang="en-US" altLang="zh-CN" sz="4900" b="0" dirty="0" smtClean="0">
                <a:latin typeface="黑体" pitchFamily="49" charset="-122"/>
                <a:ea typeface="黑体" pitchFamily="49" charset="-122"/>
              </a:rPr>
              <a:t>      return NULL;</a:t>
            </a:r>
          </a:p>
          <a:p>
            <a:pPr>
              <a:buClr>
                <a:schemeClr val="folHlink"/>
              </a:buClr>
              <a:buSzPct val="85000"/>
            </a:pPr>
            <a:r>
              <a:rPr lang="en-US" altLang="zh-CN" sz="4900" b="0" dirty="0" smtClean="0">
                <a:latin typeface="黑体" pitchFamily="49" charset="-122"/>
                <a:ea typeface="黑体" pitchFamily="49" charset="-122"/>
              </a:rPr>
              <a:t>   }</a:t>
            </a:r>
          </a:p>
        </p:txBody>
      </p:sp>
    </p:spTree>
    <p:extLst>
      <p:ext uri="{BB962C8B-B14F-4D97-AF65-F5344CB8AC3E}">
        <p14:creationId xmlns:p14="http://schemas.microsoft.com/office/powerpoint/2010/main" xmlns="" val="299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85786" y="1142984"/>
            <a:ext cx="7858180" cy="5072098"/>
          </a:xfrm>
        </p:spPr>
        <p:txBody>
          <a:bodyPr>
            <a:normAutofit fontScale="85000" lnSpcReduction="20000"/>
          </a:bodyPr>
          <a:lstStyle/>
          <a:p>
            <a:r>
              <a:rPr lang="zh-CN" altLang="en-US" b="0" dirty="0" smtClean="0"/>
              <a:t>图</a:t>
            </a:r>
            <a:r>
              <a:rPr lang="en-US" b="0" dirty="0" smtClean="0"/>
              <a:t>5-24(a)</a:t>
            </a:r>
            <a:r>
              <a:rPr lang="zh-CN" altLang="en-US" b="0" dirty="0" smtClean="0"/>
              <a:t>的平均查找长度</a:t>
            </a:r>
            <a:r>
              <a:rPr lang="en-US" b="0" dirty="0" smtClean="0"/>
              <a:t>ASL</a:t>
            </a:r>
            <a:r>
              <a:rPr lang="zh-CN" altLang="en-US" b="0" dirty="0" smtClean="0"/>
              <a:t>为：</a:t>
            </a:r>
            <a:endParaRPr lang="en-US" altLang="zh-CN" b="0" dirty="0" smtClean="0"/>
          </a:p>
          <a:p>
            <a:endParaRPr lang="en-US" altLang="zh-CN" b="0" dirty="0" smtClean="0"/>
          </a:p>
          <a:p>
            <a:endParaRPr lang="en-US" altLang="zh-CN" b="0" dirty="0" smtClean="0"/>
          </a:p>
          <a:p>
            <a:r>
              <a:rPr lang="zh-CN" altLang="en-US" b="0" dirty="0" smtClean="0"/>
              <a:t>图</a:t>
            </a:r>
            <a:r>
              <a:rPr lang="en-US" b="0" dirty="0" smtClean="0"/>
              <a:t>5-24(b)</a:t>
            </a:r>
            <a:r>
              <a:rPr lang="zh-CN" altLang="en-US" b="0" dirty="0" smtClean="0"/>
              <a:t>的平均查找长度</a:t>
            </a:r>
            <a:r>
              <a:rPr lang="en-US" b="0" dirty="0" smtClean="0"/>
              <a:t>ASL</a:t>
            </a:r>
            <a:r>
              <a:rPr lang="zh-CN" altLang="en-US" b="0" dirty="0" smtClean="0"/>
              <a:t>为：</a:t>
            </a:r>
          </a:p>
          <a:p>
            <a:endParaRPr lang="en-US" altLang="zh-CN" dirty="0" smtClean="0"/>
          </a:p>
          <a:p>
            <a:endParaRPr lang="en-US" altLang="zh-CN" dirty="0" smtClean="0"/>
          </a:p>
          <a:p>
            <a:r>
              <a:rPr lang="zh-CN" altLang="en-US" dirty="0" smtClean="0">
                <a:solidFill>
                  <a:srgbClr val="FF0000"/>
                </a:solidFill>
              </a:rPr>
              <a:t>结论：</a:t>
            </a:r>
          </a:p>
          <a:p>
            <a:r>
              <a:rPr lang="en-US" b="0" dirty="0" smtClean="0"/>
              <a:t>(1) </a:t>
            </a:r>
            <a:r>
              <a:rPr lang="zh-CN" altLang="en-US" b="0" dirty="0" smtClean="0"/>
              <a:t>在</a:t>
            </a:r>
            <a:r>
              <a:rPr lang="en-US" b="0" dirty="0" smtClean="0"/>
              <a:t>BST</a:t>
            </a:r>
            <a:r>
              <a:rPr lang="zh-CN" altLang="en-US" b="0" dirty="0" smtClean="0"/>
              <a:t>树中查找次数最长的值</a:t>
            </a:r>
            <a:r>
              <a:rPr lang="en-US" b="0" dirty="0" smtClean="0"/>
              <a:t> = </a:t>
            </a:r>
            <a:r>
              <a:rPr lang="zh-CN" altLang="en-US" b="0" dirty="0" smtClean="0"/>
              <a:t>树的高度；</a:t>
            </a:r>
          </a:p>
          <a:p>
            <a:r>
              <a:rPr lang="en-US" b="0" dirty="0" smtClean="0"/>
              <a:t>(2) </a:t>
            </a:r>
            <a:r>
              <a:rPr lang="zh-CN" altLang="en-US" b="0" dirty="0" smtClean="0"/>
              <a:t>理想情况：二叉查找树比较平衡，查找时的平均查找长度与二叉树的深度有关，复杂度为</a:t>
            </a:r>
            <a:r>
              <a:rPr lang="en-US" b="0" dirty="0" smtClean="0"/>
              <a:t>O( </a:t>
            </a:r>
            <a:r>
              <a:rPr lang="en-US" altLang="zh-CN" b="0" dirty="0" smtClean="0"/>
              <a:t>log(</a:t>
            </a:r>
            <a:r>
              <a:rPr lang="en-US" b="0" dirty="0" smtClean="0"/>
              <a:t>n) );</a:t>
            </a:r>
            <a:endParaRPr lang="zh-CN" altLang="en-US" b="0" dirty="0" smtClean="0"/>
          </a:p>
          <a:p>
            <a:r>
              <a:rPr lang="en-US" b="0" dirty="0" smtClean="0"/>
              <a:t>(3) </a:t>
            </a:r>
            <a:r>
              <a:rPr lang="zh-CN" altLang="en-US" b="0" dirty="0" smtClean="0"/>
              <a:t>最坏情况：二叉查找树是按照数值递增或递减的顺序依次插入而生成的，是一棵深度等于结点个数</a:t>
            </a:r>
            <a:r>
              <a:rPr lang="en-US" b="0" dirty="0" smtClean="0"/>
              <a:t>n</a:t>
            </a:r>
            <a:r>
              <a:rPr lang="zh-CN" altLang="en-US" b="0" dirty="0" smtClean="0"/>
              <a:t>的单支树，其平均查找长度为</a:t>
            </a:r>
            <a:r>
              <a:rPr lang="en-US" b="0" dirty="0" smtClean="0"/>
              <a:t>(n+1)/2</a:t>
            </a:r>
            <a:r>
              <a:rPr lang="zh-CN" altLang="en-US" b="0" dirty="0" smtClean="0"/>
              <a:t>，复杂度为</a:t>
            </a:r>
            <a:r>
              <a:rPr lang="en-US" b="0" dirty="0" smtClean="0"/>
              <a:t>O(n)</a:t>
            </a:r>
            <a:r>
              <a:rPr lang="zh-CN" altLang="en-US" b="0" dirty="0" smtClean="0"/>
              <a:t>。</a:t>
            </a:r>
          </a:p>
          <a:p>
            <a:endParaRPr lang="zh-CN" altLang="en-US" dirty="0"/>
          </a:p>
        </p:txBody>
      </p:sp>
      <p:pic>
        <p:nvPicPr>
          <p:cNvPr id="82945" name="Picture 1"/>
          <p:cNvPicPr>
            <a:picLocks noChangeAspect="1" noChangeArrowheads="1"/>
          </p:cNvPicPr>
          <p:nvPr/>
        </p:nvPicPr>
        <p:blipFill>
          <a:blip r:embed="rId2" cstate="print"/>
          <a:srcRect/>
          <a:stretch>
            <a:fillRect/>
          </a:stretch>
        </p:blipFill>
        <p:spPr bwMode="auto">
          <a:xfrm>
            <a:off x="1967086" y="1714897"/>
            <a:ext cx="3829050" cy="561975"/>
          </a:xfrm>
          <a:prstGeom prst="rect">
            <a:avLst/>
          </a:prstGeom>
          <a:noFill/>
          <a:ln w="9525">
            <a:noFill/>
            <a:miter lim="800000"/>
            <a:headEnd/>
            <a:tailEnd/>
          </a:ln>
          <a:effectLst/>
        </p:spPr>
      </p:pic>
      <p:pic>
        <p:nvPicPr>
          <p:cNvPr id="82946" name="Picture 2"/>
          <p:cNvPicPr>
            <a:picLocks noChangeAspect="1" noChangeArrowheads="1"/>
          </p:cNvPicPr>
          <p:nvPr/>
        </p:nvPicPr>
        <p:blipFill>
          <a:blip r:embed="rId3" cstate="print"/>
          <a:srcRect/>
          <a:stretch>
            <a:fillRect/>
          </a:stretch>
        </p:blipFill>
        <p:spPr bwMode="auto">
          <a:xfrm>
            <a:off x="1857356" y="2948558"/>
            <a:ext cx="5353050" cy="552450"/>
          </a:xfrm>
          <a:prstGeom prst="rect">
            <a:avLst/>
          </a:prstGeom>
          <a:noFill/>
          <a:ln w="9525">
            <a:noFill/>
            <a:miter lim="800000"/>
            <a:headEnd/>
            <a:tailEnd/>
          </a:ln>
          <a:effectLst/>
        </p:spPr>
      </p:pic>
    </p:spTree>
    <p:extLst>
      <p:ext uri="{BB962C8B-B14F-4D97-AF65-F5344CB8AC3E}">
        <p14:creationId xmlns:p14="http://schemas.microsoft.com/office/powerpoint/2010/main" xmlns="" val="13669238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980728"/>
            <a:ext cx="8358246" cy="4377098"/>
          </a:xfrm>
        </p:spPr>
        <p:txBody>
          <a:bodyPr>
            <a:normAutofit fontScale="92500" lnSpcReduction="10000"/>
          </a:bodyPr>
          <a:lstStyle/>
          <a:p>
            <a:pPr>
              <a:buClr>
                <a:schemeClr val="folHlink"/>
              </a:buClr>
              <a:buSzPct val="85000"/>
            </a:pPr>
            <a:r>
              <a:rPr lang="en-US" altLang="zh-CN" sz="2600" b="0" dirty="0" smtClean="0">
                <a:solidFill>
                  <a:schemeClr val="accent3">
                    <a:lumMod val="75000"/>
                  </a:schemeClr>
                </a:solidFill>
                <a:latin typeface="黑体" pitchFamily="49" charset="-122"/>
                <a:ea typeface="黑体" pitchFamily="49" charset="-122"/>
              </a:rPr>
              <a:t>5.5.3 </a:t>
            </a:r>
            <a:r>
              <a:rPr lang="zh-CN" altLang="zh-CN" sz="2600" b="0" dirty="0" smtClean="0">
                <a:solidFill>
                  <a:schemeClr val="accent3">
                    <a:lumMod val="75000"/>
                  </a:schemeClr>
                </a:solidFill>
                <a:latin typeface="黑体" pitchFamily="49" charset="-122"/>
                <a:ea typeface="黑体" pitchFamily="49" charset="-122"/>
              </a:rPr>
              <a:t>二叉查找树的插入</a:t>
            </a:r>
            <a:endParaRPr lang="en-US" altLang="zh-CN" sz="2600" b="0" dirty="0" smtClean="0">
              <a:solidFill>
                <a:schemeClr val="accent3">
                  <a:lumMod val="75000"/>
                </a:schemeClr>
              </a:solidFill>
              <a:latin typeface="黑体" pitchFamily="49" charset="-122"/>
              <a:ea typeface="黑体" pitchFamily="49" charset="-122"/>
            </a:endParaRPr>
          </a:p>
          <a:p>
            <a:pPr>
              <a:buClr>
                <a:schemeClr val="folHlink"/>
              </a:buClr>
              <a:buSzPct val="85000"/>
            </a:pPr>
            <a:r>
              <a:rPr lang="en-US" altLang="zh-CN" b="0" dirty="0" smtClean="0"/>
              <a:t>             </a:t>
            </a:r>
            <a:r>
              <a:rPr lang="zh-CN" altLang="zh-CN" b="0" dirty="0" smtClean="0"/>
              <a:t>要在二叉查找树中插入一个关键值为</a:t>
            </a:r>
            <a:r>
              <a:rPr lang="en-US" altLang="zh-CN" b="0" dirty="0" smtClean="0"/>
              <a:t>k</a:t>
            </a:r>
            <a:r>
              <a:rPr lang="zh-CN" altLang="zh-CN" b="0" dirty="0" smtClean="0"/>
              <a:t>的新结点，需定位其在树中的位置</a:t>
            </a:r>
            <a:r>
              <a:rPr lang="zh-CN" altLang="en-US" b="0" dirty="0" smtClean="0"/>
              <a:t>，</a:t>
            </a:r>
            <a:r>
              <a:rPr lang="zh-CN" altLang="zh-CN" b="0" dirty="0" smtClean="0"/>
              <a:t>即实现对二叉查找树的搜索，并且必须保证插入后的树仍满足</a:t>
            </a:r>
            <a:r>
              <a:rPr lang="en-US" altLang="zh-CN" b="0" dirty="0" smtClean="0"/>
              <a:t>BST</a:t>
            </a:r>
            <a:r>
              <a:rPr lang="zh-CN" altLang="zh-CN" b="0" dirty="0" smtClean="0"/>
              <a:t>的性质。</a:t>
            </a:r>
            <a:r>
              <a:rPr lang="zh-CN" altLang="zh-CN" dirty="0" smtClean="0">
                <a:solidFill>
                  <a:srgbClr val="FF0000"/>
                </a:solidFill>
              </a:rPr>
              <a:t>其插入过程为：</a:t>
            </a:r>
            <a:endParaRPr lang="en-US" altLang="zh-CN" dirty="0" smtClean="0">
              <a:solidFill>
                <a:srgbClr val="FF0000"/>
              </a:solidFill>
            </a:endParaRPr>
          </a:p>
          <a:p>
            <a:pPr>
              <a:buClr>
                <a:schemeClr val="folHlink"/>
              </a:buClr>
              <a:buSzPct val="85000"/>
            </a:pPr>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1</a:t>
            </a:r>
            <a:r>
              <a:rPr kumimoji="1" lang="zh-CN" altLang="en-US" b="0" dirty="0" smtClean="0">
                <a:solidFill>
                  <a:schemeClr val="accent3">
                    <a:lumMod val="75000"/>
                  </a:schemeClr>
                </a:solidFill>
                <a:latin typeface="黑体" pitchFamily="49" charset="-122"/>
                <a:ea typeface="黑体" pitchFamily="49" charset="-122"/>
              </a:rPr>
              <a:t>：</a:t>
            </a:r>
            <a:r>
              <a:rPr lang="zh-CN" altLang="zh-CN" b="0" dirty="0" smtClean="0">
                <a:solidFill>
                  <a:srgbClr val="FF0000"/>
                </a:solidFill>
              </a:rPr>
              <a:t>若二叉树为空，则生成一个值为</a:t>
            </a:r>
            <a:r>
              <a:rPr lang="en-US" altLang="zh-CN" b="0" dirty="0" smtClean="0">
                <a:solidFill>
                  <a:srgbClr val="FF0000"/>
                </a:solidFill>
              </a:rPr>
              <a:t>k</a:t>
            </a:r>
            <a:r>
              <a:rPr lang="zh-CN" altLang="zh-CN" b="0" dirty="0" smtClean="0">
                <a:solidFill>
                  <a:srgbClr val="FF0000"/>
                </a:solidFill>
              </a:rPr>
              <a:t>的新结点</a:t>
            </a:r>
            <a:r>
              <a:rPr lang="zh-CN" altLang="zh-CN" b="0" dirty="0" smtClean="0"/>
              <a:t>，并令其为二叉查找树的根；</a:t>
            </a:r>
            <a:endParaRPr lang="en-US" altLang="zh-CN" b="0" dirty="0" smtClean="0"/>
          </a:p>
          <a:p>
            <a:pPr>
              <a:spcBef>
                <a:spcPct val="50000"/>
              </a:spcBef>
            </a:pPr>
            <a:r>
              <a:rPr kumimoji="1" lang="en-US" altLang="zh-CN" b="0" dirty="0" smtClean="0">
                <a:solidFill>
                  <a:schemeClr val="accent3">
                    <a:lumMod val="75000"/>
                  </a:schemeClr>
                </a:solidFill>
                <a:latin typeface="黑体" pitchFamily="49" charset="-122"/>
                <a:ea typeface="黑体" pitchFamily="49" charset="-122"/>
              </a:rPr>
              <a:t>S</a:t>
            </a:r>
            <a:r>
              <a:rPr kumimoji="1" lang="en-US" altLang="zh-CN" b="0" baseline="-25000" dirty="0" smtClean="0">
                <a:solidFill>
                  <a:schemeClr val="accent3">
                    <a:lumMod val="75000"/>
                  </a:schemeClr>
                </a:solidFill>
                <a:latin typeface="黑体" pitchFamily="49" charset="-122"/>
                <a:ea typeface="黑体" pitchFamily="49" charset="-122"/>
              </a:rPr>
              <a:t>2</a:t>
            </a:r>
            <a:r>
              <a:rPr kumimoji="1" lang="zh-CN" altLang="en-US" b="0" dirty="0" smtClean="0">
                <a:solidFill>
                  <a:schemeClr val="accent3">
                    <a:lumMod val="75000"/>
                  </a:schemeClr>
                </a:solidFill>
                <a:latin typeface="黑体" pitchFamily="49" charset="-122"/>
                <a:ea typeface="黑体" pitchFamily="49" charset="-122"/>
              </a:rPr>
              <a:t>：</a:t>
            </a:r>
            <a:r>
              <a:rPr lang="zh-CN" altLang="zh-CN" b="0" dirty="0" smtClean="0">
                <a:solidFill>
                  <a:srgbClr val="FF0000"/>
                </a:solidFill>
              </a:rPr>
              <a:t>若二叉树非空，则将关键值</a:t>
            </a:r>
            <a:r>
              <a:rPr lang="en-US" altLang="zh-CN" b="0" dirty="0" smtClean="0">
                <a:solidFill>
                  <a:srgbClr val="FF0000"/>
                </a:solidFill>
              </a:rPr>
              <a:t>k</a:t>
            </a:r>
            <a:r>
              <a:rPr lang="zh-CN" altLang="zh-CN" b="0" dirty="0" smtClean="0">
                <a:solidFill>
                  <a:srgbClr val="FF0000"/>
                </a:solidFill>
              </a:rPr>
              <a:t>与根的关键值比较</a:t>
            </a:r>
            <a:r>
              <a:rPr lang="zh-CN" altLang="zh-CN" b="0" dirty="0" smtClean="0"/>
              <a:t>，若相等，则说明树中已有关键值</a:t>
            </a:r>
            <a:r>
              <a:rPr lang="en-US" altLang="zh-CN" b="0" dirty="0" smtClean="0"/>
              <a:t>k</a:t>
            </a:r>
            <a:r>
              <a:rPr lang="zh-CN" altLang="zh-CN" b="0" dirty="0" smtClean="0"/>
              <a:t>的结点，无需插入；</a:t>
            </a:r>
            <a:r>
              <a:rPr lang="zh-CN" altLang="zh-CN" b="0" dirty="0" smtClean="0">
                <a:solidFill>
                  <a:srgbClr val="FF0000"/>
                </a:solidFill>
              </a:rPr>
              <a:t>若</a:t>
            </a:r>
            <a:r>
              <a:rPr lang="en-US" altLang="zh-CN" b="0" dirty="0" smtClean="0">
                <a:solidFill>
                  <a:srgbClr val="FF0000"/>
                </a:solidFill>
              </a:rPr>
              <a:t>k</a:t>
            </a:r>
            <a:r>
              <a:rPr lang="zh-CN" altLang="zh-CN" b="0" dirty="0" smtClean="0">
                <a:solidFill>
                  <a:srgbClr val="FF0000"/>
                </a:solidFill>
              </a:rPr>
              <a:t>小于根结点的关键值，则将</a:t>
            </a:r>
            <a:r>
              <a:rPr lang="en-US" altLang="zh-CN" b="0" dirty="0" smtClean="0">
                <a:solidFill>
                  <a:srgbClr val="FF0000"/>
                </a:solidFill>
              </a:rPr>
              <a:t>k</a:t>
            </a:r>
            <a:r>
              <a:rPr lang="zh-CN" altLang="zh-CN" b="0" dirty="0" smtClean="0">
                <a:solidFill>
                  <a:srgbClr val="FF0000"/>
                </a:solidFill>
              </a:rPr>
              <a:t>插入到其左子树中，否则插入到其右子树中</a:t>
            </a:r>
            <a:r>
              <a:rPr lang="zh-CN" altLang="zh-CN" b="0" dirty="0" smtClean="0"/>
              <a:t>。</a:t>
            </a:r>
            <a:endParaRPr kumimoji="1" lang="en-US" altLang="zh-CN" b="0" dirty="0" smtClean="0">
              <a:solidFill>
                <a:schemeClr val="accent3">
                  <a:lumMod val="75000"/>
                </a:schemeClr>
              </a:solidFill>
              <a:latin typeface="黑体" pitchFamily="49" charset="-122"/>
              <a:ea typeface="黑体" pitchFamily="49" charset="-122"/>
            </a:endParaRPr>
          </a:p>
          <a:p>
            <a:pPr>
              <a:buClr>
                <a:schemeClr val="folHlink"/>
              </a:buClr>
              <a:buSzPct val="85000"/>
            </a:pPr>
            <a:r>
              <a:rPr lang="en-US" altLang="zh-CN" dirty="0" smtClean="0"/>
              <a:t>           </a:t>
            </a:r>
            <a:r>
              <a:rPr lang="en-US" altLang="zh-CN" dirty="0" smtClean="0">
                <a:sym typeface="Webdings"/>
              </a:rPr>
              <a:t></a:t>
            </a:r>
            <a:r>
              <a:rPr lang="zh-CN" altLang="zh-CN" dirty="0" smtClean="0">
                <a:solidFill>
                  <a:srgbClr val="FF0000"/>
                </a:solidFill>
              </a:rPr>
              <a:t>结论：</a:t>
            </a:r>
            <a:r>
              <a:rPr lang="zh-CN" altLang="en-US" dirty="0" smtClean="0"/>
              <a:t>新</a:t>
            </a:r>
            <a:r>
              <a:rPr lang="zh-CN" altLang="zh-CN" dirty="0" smtClean="0"/>
              <a:t>插入的</a:t>
            </a:r>
            <a:r>
              <a:rPr lang="zh-CN" altLang="en-US" dirty="0" smtClean="0"/>
              <a:t>结点</a:t>
            </a:r>
            <a:r>
              <a:rPr lang="zh-CN" altLang="zh-CN" dirty="0" smtClean="0"/>
              <a:t>一定为叶子结点。</a:t>
            </a:r>
          </a:p>
          <a:p>
            <a:pPr>
              <a:buClr>
                <a:schemeClr val="folHlink"/>
              </a:buClr>
              <a:buSzPct val="85000"/>
            </a:pPr>
            <a:endParaRPr lang="zh-CN" altLang="en-US" b="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pPr>
              <a:buClr>
                <a:schemeClr val="folHlink"/>
              </a:buClr>
              <a:buSzPct val="85000"/>
            </a:pPr>
            <a:endParaRPr lang="zh-CN" altLang="en-US" dirty="0">
              <a:solidFill>
                <a:schemeClr val="accent3">
                  <a:lumMod val="75000"/>
                </a:schemeClr>
              </a:solidFill>
            </a:endParaRPr>
          </a:p>
        </p:txBody>
      </p:sp>
    </p:spTree>
    <p:extLst>
      <p:ext uri="{BB962C8B-B14F-4D97-AF65-F5344CB8AC3E}">
        <p14:creationId xmlns:p14="http://schemas.microsoft.com/office/powerpoint/2010/main" xmlns="" val="299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424936" cy="5544616"/>
          </a:xfrm>
        </p:spPr>
        <p:txBody>
          <a:bodyPr>
            <a:noAutofit/>
          </a:bodyPr>
          <a:lstStyle/>
          <a:p>
            <a:pPr>
              <a:spcBef>
                <a:spcPts val="0"/>
              </a:spcBef>
            </a:pPr>
            <a:r>
              <a:rPr lang="zh-CN" altLang="zh-CN" sz="2000" dirty="0">
                <a:solidFill>
                  <a:srgbClr val="FF0000"/>
                </a:solidFill>
              </a:rPr>
              <a:t>插入算法</a:t>
            </a:r>
            <a:r>
              <a:rPr lang="zh-CN" altLang="zh-CN" sz="2000" dirty="0"/>
              <a:t>实现如下：</a:t>
            </a:r>
          </a:p>
          <a:p>
            <a:pPr>
              <a:spcBef>
                <a:spcPts val="0"/>
              </a:spcBef>
            </a:pPr>
            <a:r>
              <a:rPr lang="en-US" altLang="zh-CN" sz="2000" dirty="0" smtClean="0"/>
              <a:t>1)</a:t>
            </a:r>
            <a:r>
              <a:rPr lang="zh-CN" altLang="zh-CN" sz="2000" dirty="0" smtClean="0">
                <a:solidFill>
                  <a:srgbClr val="FF0000"/>
                </a:solidFill>
              </a:rPr>
              <a:t>递归</a:t>
            </a:r>
            <a:r>
              <a:rPr lang="zh-CN" altLang="zh-CN" sz="2000" dirty="0">
                <a:solidFill>
                  <a:srgbClr val="FF0000"/>
                </a:solidFill>
              </a:rPr>
              <a:t>算法</a:t>
            </a:r>
            <a:r>
              <a:rPr lang="zh-CN" altLang="zh-CN" sz="2000" dirty="0"/>
              <a:t>的实现</a:t>
            </a:r>
          </a:p>
          <a:p>
            <a:pPr>
              <a:spcBef>
                <a:spcPts val="0"/>
              </a:spcBef>
            </a:pPr>
            <a:r>
              <a:rPr lang="en-US" altLang="zh-CN" sz="2000" b="0" dirty="0"/>
              <a:t>	</a:t>
            </a:r>
            <a:r>
              <a:rPr lang="zh-CN" altLang="zh-CN" sz="2000" b="0" dirty="0"/>
              <a:t>算法</a:t>
            </a:r>
            <a:r>
              <a:rPr lang="en-US" altLang="zh-CN" sz="2000" b="0" dirty="0"/>
              <a:t>5.19</a:t>
            </a:r>
            <a:r>
              <a:rPr lang="zh-CN" altLang="zh-CN" sz="2000" b="0" dirty="0"/>
              <a:t>：二叉查找树的</a:t>
            </a:r>
            <a:r>
              <a:rPr lang="zh-CN" altLang="zh-CN" sz="2000" dirty="0">
                <a:solidFill>
                  <a:srgbClr val="FF0000"/>
                </a:solidFill>
              </a:rPr>
              <a:t>插入递归算法</a:t>
            </a:r>
          </a:p>
          <a:p>
            <a:pPr>
              <a:spcBef>
                <a:spcPts val="0"/>
              </a:spcBef>
            </a:pPr>
            <a:r>
              <a:rPr lang="en-US" altLang="zh-CN" sz="2000" b="0" dirty="0"/>
              <a:t>template&lt;class T&gt;</a:t>
            </a:r>
            <a:endParaRPr lang="zh-CN" altLang="zh-CN" sz="2000" b="0" dirty="0"/>
          </a:p>
          <a:p>
            <a:pPr>
              <a:spcBef>
                <a:spcPts val="0"/>
              </a:spcBef>
            </a:pPr>
            <a:r>
              <a:rPr lang="en-US" altLang="zh-CN" sz="2000" b="0" dirty="0"/>
              <a:t>void </a:t>
            </a:r>
            <a:r>
              <a:rPr lang="en-US" altLang="zh-CN" sz="2000" b="0" dirty="0" err="1"/>
              <a:t>BinarySearchTree</a:t>
            </a:r>
            <a:r>
              <a:rPr lang="en-US" altLang="zh-CN" sz="2000" b="0" dirty="0"/>
              <a:t>&lt;T&gt;::</a:t>
            </a:r>
            <a:r>
              <a:rPr lang="en-US" altLang="zh-CN" sz="2000" b="0" dirty="0" smtClean="0"/>
              <a:t>Insert(</a:t>
            </a:r>
            <a:r>
              <a:rPr lang="en-US" altLang="zh-CN" sz="2000" b="0" dirty="0" err="1" smtClean="0"/>
              <a:t>BinaryTreeNode</a:t>
            </a:r>
            <a:r>
              <a:rPr lang="en-US" altLang="zh-CN" sz="2000" b="0" dirty="0" smtClean="0"/>
              <a:t>&lt;T</a:t>
            </a:r>
            <a:r>
              <a:rPr lang="en-US" altLang="zh-CN" sz="2000" b="0" dirty="0"/>
              <a:t>&gt; *&amp;root, const T&amp; </a:t>
            </a:r>
            <a:r>
              <a:rPr lang="en-US" altLang="zh-CN" sz="2000" b="0" dirty="0" smtClean="0"/>
              <a:t>k){</a:t>
            </a:r>
            <a:endParaRPr lang="zh-CN" altLang="zh-CN" sz="2000" b="0" dirty="0"/>
          </a:p>
          <a:p>
            <a:pPr>
              <a:spcBef>
                <a:spcPts val="0"/>
              </a:spcBef>
            </a:pPr>
            <a:r>
              <a:rPr lang="en-US" altLang="zh-CN" sz="2000" b="0" dirty="0"/>
              <a:t>    if </a:t>
            </a:r>
            <a:r>
              <a:rPr lang="en-US" altLang="zh-CN" sz="2000" b="0" dirty="0" smtClean="0"/>
              <a:t>(root </a:t>
            </a:r>
            <a:r>
              <a:rPr lang="en-US" altLang="zh-CN" sz="2000" b="0" dirty="0"/>
              <a:t>== </a:t>
            </a:r>
            <a:r>
              <a:rPr lang="en-US" altLang="zh-CN" sz="2000" b="0" dirty="0" smtClean="0"/>
              <a:t>NULL){</a:t>
            </a:r>
            <a:endParaRPr lang="zh-CN" altLang="zh-CN" sz="2000" b="0" dirty="0"/>
          </a:p>
          <a:p>
            <a:pPr>
              <a:spcBef>
                <a:spcPts val="0"/>
              </a:spcBef>
            </a:pPr>
            <a:r>
              <a:rPr lang="en-US" altLang="zh-CN" sz="2000" b="0" dirty="0"/>
              <a:t>        root = new </a:t>
            </a:r>
            <a:r>
              <a:rPr lang="en-US" altLang="zh-CN" sz="2000" b="0" dirty="0" err="1"/>
              <a:t>BinaryTreeNode</a:t>
            </a:r>
            <a:r>
              <a:rPr lang="en-US" altLang="zh-CN" sz="2000" b="0" dirty="0"/>
              <a:t>&lt;T</a:t>
            </a:r>
            <a:r>
              <a:rPr lang="en-US" altLang="zh-CN" sz="2000" b="0" dirty="0" smtClean="0"/>
              <a:t>&gt;(k);</a:t>
            </a:r>
            <a:endParaRPr lang="zh-CN" altLang="zh-CN" sz="2000" b="0" dirty="0"/>
          </a:p>
          <a:p>
            <a:pPr>
              <a:spcBef>
                <a:spcPts val="0"/>
              </a:spcBef>
            </a:pPr>
            <a:r>
              <a:rPr lang="en-US" altLang="zh-CN" sz="2000" b="0" dirty="0"/>
              <a:t>        return;</a:t>
            </a:r>
            <a:endParaRPr lang="zh-CN" altLang="zh-CN" sz="2000" b="0" dirty="0"/>
          </a:p>
          <a:p>
            <a:pPr>
              <a:spcBef>
                <a:spcPts val="0"/>
              </a:spcBef>
            </a:pPr>
            <a:r>
              <a:rPr lang="en-US" altLang="zh-CN" sz="2000" b="0" dirty="0"/>
              <a:t>    </a:t>
            </a:r>
            <a:r>
              <a:rPr lang="en-US" altLang="zh-CN" sz="2000" b="0" dirty="0" smtClean="0"/>
              <a:t>} </a:t>
            </a:r>
            <a:r>
              <a:rPr lang="en-US" altLang="zh-CN" sz="2000" b="0" dirty="0"/>
              <a:t>else{</a:t>
            </a:r>
            <a:endParaRPr lang="zh-CN" altLang="zh-CN" sz="2000" b="0" dirty="0"/>
          </a:p>
          <a:p>
            <a:pPr>
              <a:spcBef>
                <a:spcPts val="0"/>
              </a:spcBef>
            </a:pPr>
            <a:r>
              <a:rPr lang="en-US" altLang="zh-CN" sz="2000" b="0" dirty="0"/>
              <a:t>        if </a:t>
            </a:r>
            <a:r>
              <a:rPr lang="en-US" altLang="zh-CN" sz="2000" b="0" dirty="0" smtClean="0"/>
              <a:t>(k </a:t>
            </a:r>
            <a:r>
              <a:rPr lang="en-US" altLang="zh-CN" sz="2000" b="0" dirty="0"/>
              <a:t>== root-&gt;</a:t>
            </a:r>
            <a:r>
              <a:rPr lang="en-US" altLang="zh-CN" sz="2000" b="0" dirty="0" smtClean="0"/>
              <a:t>value()) </a:t>
            </a:r>
            <a:r>
              <a:rPr lang="en-US" altLang="zh-CN" sz="2000" b="0" dirty="0"/>
              <a:t>return ; 	//</a:t>
            </a:r>
            <a:r>
              <a:rPr lang="zh-CN" altLang="zh-CN" sz="2000" b="0" dirty="0"/>
              <a:t>树中已有关键值为</a:t>
            </a:r>
            <a:r>
              <a:rPr lang="en-US" altLang="zh-CN" sz="2000" b="0" dirty="0"/>
              <a:t>k</a:t>
            </a:r>
            <a:r>
              <a:rPr lang="zh-CN" altLang="zh-CN" sz="2000" b="0" dirty="0"/>
              <a:t>的结点，无需插入</a:t>
            </a:r>
          </a:p>
          <a:p>
            <a:pPr>
              <a:spcBef>
                <a:spcPts val="0"/>
              </a:spcBef>
            </a:pPr>
            <a:r>
              <a:rPr lang="en-US" altLang="zh-CN" sz="2000" b="0" dirty="0"/>
              <a:t>        else if </a:t>
            </a:r>
            <a:r>
              <a:rPr lang="en-US" altLang="zh-CN" sz="2000" b="0" dirty="0" smtClean="0"/>
              <a:t>(k </a:t>
            </a:r>
            <a:r>
              <a:rPr lang="en-US" altLang="zh-CN" sz="2000" b="0" dirty="0"/>
              <a:t>&lt; root-&gt;</a:t>
            </a:r>
            <a:r>
              <a:rPr lang="en-US" altLang="zh-CN" sz="2000" b="0" dirty="0" smtClean="0"/>
              <a:t>value())</a:t>
            </a:r>
            <a:endParaRPr lang="zh-CN" altLang="zh-CN" sz="2000" b="0" dirty="0"/>
          </a:p>
          <a:p>
            <a:pPr>
              <a:spcBef>
                <a:spcPts val="0"/>
              </a:spcBef>
            </a:pPr>
            <a:r>
              <a:rPr lang="en-US" altLang="zh-CN" sz="2000" b="0" dirty="0"/>
              <a:t>            </a:t>
            </a:r>
            <a:r>
              <a:rPr lang="en-US" altLang="zh-CN" sz="2000" b="0" dirty="0" smtClean="0"/>
              <a:t>Insert(root-</a:t>
            </a:r>
            <a:r>
              <a:rPr lang="en-US" altLang="zh-CN" sz="2000" b="0" dirty="0"/>
              <a:t>&gt;left, </a:t>
            </a:r>
            <a:r>
              <a:rPr lang="en-US" altLang="zh-CN" sz="2000" b="0" dirty="0" smtClean="0"/>
              <a:t>k);</a:t>
            </a:r>
            <a:endParaRPr lang="zh-CN" altLang="zh-CN" sz="2000" b="0" dirty="0"/>
          </a:p>
          <a:p>
            <a:pPr>
              <a:spcBef>
                <a:spcPts val="0"/>
              </a:spcBef>
            </a:pPr>
            <a:r>
              <a:rPr lang="en-US" altLang="zh-CN" sz="2000" b="0" dirty="0"/>
              <a:t>        else  </a:t>
            </a:r>
            <a:r>
              <a:rPr lang="en-US" altLang="zh-CN" sz="2000" b="0" dirty="0" smtClean="0"/>
              <a:t>Insert(root-</a:t>
            </a:r>
            <a:r>
              <a:rPr lang="en-US" altLang="zh-CN" sz="2000" b="0" dirty="0"/>
              <a:t>&gt;right, </a:t>
            </a:r>
            <a:r>
              <a:rPr lang="en-US" altLang="zh-CN" sz="2000" b="0" dirty="0" smtClean="0"/>
              <a:t>k);</a:t>
            </a:r>
            <a:endParaRPr lang="zh-CN" altLang="zh-CN" sz="2000" b="0" dirty="0"/>
          </a:p>
          <a:p>
            <a:pPr>
              <a:spcBef>
                <a:spcPts val="0"/>
              </a:spcBef>
            </a:pPr>
            <a:r>
              <a:rPr lang="en-US" altLang="zh-CN" sz="2000" b="0" dirty="0"/>
              <a:t>    }</a:t>
            </a:r>
            <a:endParaRPr lang="zh-CN" altLang="zh-CN" sz="2000" b="0" dirty="0"/>
          </a:p>
          <a:p>
            <a:pPr>
              <a:spcBef>
                <a:spcPts val="0"/>
              </a:spcBef>
            </a:pPr>
            <a:r>
              <a:rPr lang="en-US" altLang="zh-CN" sz="2000" b="0" dirty="0" smtClean="0"/>
              <a:t>}</a:t>
            </a:r>
            <a:endParaRPr lang="zh-CN" altLang="zh-CN" sz="2000" b="0" dirty="0"/>
          </a:p>
        </p:txBody>
      </p:sp>
    </p:spTree>
    <p:extLst>
      <p:ext uri="{BB962C8B-B14F-4D97-AF65-F5344CB8AC3E}">
        <p14:creationId xmlns:p14="http://schemas.microsoft.com/office/powerpoint/2010/main" xmlns="" val="39039188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980728"/>
            <a:ext cx="8358246" cy="5377230"/>
          </a:xfrm>
        </p:spPr>
        <p:txBody>
          <a:bodyPr>
            <a:normAutofit fontScale="25000" lnSpcReduction="20000"/>
          </a:bodyPr>
          <a:lstStyle/>
          <a:p>
            <a:pPr>
              <a:spcBef>
                <a:spcPts val="0"/>
              </a:spcBef>
            </a:pPr>
            <a:r>
              <a:rPr lang="en-US" altLang="zh-CN" sz="9600" dirty="0" smtClean="0"/>
              <a:t>2)</a:t>
            </a:r>
            <a:r>
              <a:rPr lang="zh-CN" altLang="zh-CN" sz="9600" dirty="0" smtClean="0">
                <a:solidFill>
                  <a:srgbClr val="FF0000"/>
                </a:solidFill>
              </a:rPr>
              <a:t>非递归算法</a:t>
            </a:r>
            <a:r>
              <a:rPr lang="zh-CN" altLang="zh-CN" sz="9600" dirty="0" smtClean="0"/>
              <a:t>的实现</a:t>
            </a:r>
          </a:p>
          <a:p>
            <a:pPr>
              <a:spcBef>
                <a:spcPts val="0"/>
              </a:spcBef>
            </a:pPr>
            <a:r>
              <a:rPr lang="en-US" altLang="zh-CN" sz="3200" b="0" dirty="0" smtClean="0"/>
              <a:t>	</a:t>
            </a:r>
            <a:r>
              <a:rPr lang="zh-CN" altLang="zh-CN" sz="9600" b="0" dirty="0" smtClean="0"/>
              <a:t>算法</a:t>
            </a:r>
            <a:r>
              <a:rPr lang="en-US" altLang="zh-CN" sz="9600" b="0" dirty="0" smtClean="0"/>
              <a:t>5.20</a:t>
            </a:r>
            <a:r>
              <a:rPr lang="zh-CN" altLang="zh-CN" sz="9600" b="0" dirty="0" smtClean="0"/>
              <a:t>：二叉查找树的</a:t>
            </a:r>
            <a:r>
              <a:rPr lang="zh-CN" altLang="zh-CN" sz="9600" dirty="0" smtClean="0">
                <a:solidFill>
                  <a:srgbClr val="FF0000"/>
                </a:solidFill>
              </a:rPr>
              <a:t>插入非递归算法</a:t>
            </a:r>
            <a:endParaRPr lang="en-US" altLang="zh-CN" sz="9600" dirty="0" smtClean="0">
              <a:solidFill>
                <a:srgbClr val="FF0000"/>
              </a:solidFill>
            </a:endParaRPr>
          </a:p>
          <a:p>
            <a:pPr>
              <a:spcBef>
                <a:spcPts val="0"/>
              </a:spcBef>
            </a:pPr>
            <a:r>
              <a:rPr lang="en-US" altLang="zh-CN" sz="7200" b="0" dirty="0" smtClean="0">
                <a:latin typeface="黑体" pitchFamily="49" charset="-122"/>
                <a:ea typeface="黑体" pitchFamily="49" charset="-122"/>
              </a:rPr>
              <a:t>template&lt;class T&gt;</a:t>
            </a:r>
            <a:endParaRPr lang="zh-CN" altLang="zh-CN" sz="7200" b="0" dirty="0" smtClean="0">
              <a:latin typeface="黑体" pitchFamily="49" charset="-122"/>
              <a:ea typeface="黑体" pitchFamily="49" charset="-122"/>
            </a:endParaRPr>
          </a:p>
          <a:p>
            <a:pPr>
              <a:buClr>
                <a:schemeClr val="folHlink"/>
              </a:buClr>
              <a:buSzPct val="85000"/>
            </a:pPr>
            <a:r>
              <a:rPr lang="en-US" altLang="zh-CN" sz="6400" b="0" dirty="0" smtClean="0">
                <a:latin typeface="黑体" pitchFamily="49" charset="-122"/>
                <a:ea typeface="黑体" pitchFamily="49" charset="-122"/>
              </a:rPr>
              <a:t>void </a:t>
            </a:r>
            <a:r>
              <a:rPr lang="en-US" altLang="zh-CN" sz="6400" b="0" dirty="0" err="1" smtClean="0">
                <a:latin typeface="黑体" pitchFamily="49" charset="-122"/>
                <a:ea typeface="黑体" pitchFamily="49" charset="-122"/>
              </a:rPr>
              <a:t>BinarySearchTree</a:t>
            </a:r>
            <a:r>
              <a:rPr lang="en-US" altLang="zh-CN" sz="6400" b="0" dirty="0" smtClean="0">
                <a:latin typeface="黑体" pitchFamily="49" charset="-122"/>
                <a:ea typeface="黑体" pitchFamily="49" charset="-122"/>
              </a:rPr>
              <a:t>&lt;T&gt;::Insert(</a:t>
            </a:r>
            <a:r>
              <a:rPr lang="en-US" altLang="zh-CN" sz="6400" b="0" dirty="0" err="1" smtClean="0">
                <a:latin typeface="黑体" pitchFamily="49" charset="-122"/>
                <a:ea typeface="黑体" pitchFamily="49" charset="-122"/>
              </a:rPr>
              <a:t>BinaryTreeNode</a:t>
            </a:r>
            <a:r>
              <a:rPr lang="en-US" altLang="zh-CN" sz="6400" b="0" dirty="0" smtClean="0">
                <a:latin typeface="黑体" pitchFamily="49" charset="-122"/>
                <a:ea typeface="黑体" pitchFamily="49" charset="-122"/>
              </a:rPr>
              <a:t>&lt;T&gt; *&amp;root, const T&amp; k){</a:t>
            </a:r>
            <a:endParaRPr lang="zh-CN" altLang="zh-CN" sz="6400" b="0" dirty="0" smtClean="0">
              <a:latin typeface="黑体" pitchFamily="49" charset="-122"/>
              <a:ea typeface="黑体" pitchFamily="49" charset="-122"/>
            </a:endParaRPr>
          </a:p>
          <a:p>
            <a:pPr>
              <a:spcBef>
                <a:spcPts val="0"/>
              </a:spcBef>
            </a:pPr>
            <a:r>
              <a:rPr lang="en-US" altLang="zh-CN" sz="6400" b="0" dirty="0" smtClean="0"/>
              <a:t>      if (root == NULL){</a:t>
            </a:r>
            <a:endParaRPr lang="zh-CN" altLang="zh-CN" sz="6400" b="0" dirty="0" smtClean="0"/>
          </a:p>
          <a:p>
            <a:pPr>
              <a:spcBef>
                <a:spcPts val="0"/>
              </a:spcBef>
            </a:pPr>
            <a:r>
              <a:rPr lang="en-US" altLang="zh-CN" sz="6400" b="0" dirty="0" smtClean="0"/>
              <a:t>		root = new </a:t>
            </a:r>
            <a:r>
              <a:rPr lang="en-US" altLang="zh-CN" sz="6400" b="0" dirty="0" err="1" smtClean="0"/>
              <a:t>BinaryTreeNode</a:t>
            </a:r>
            <a:r>
              <a:rPr lang="en-US" altLang="zh-CN" sz="6400" b="0" dirty="0" smtClean="0"/>
              <a:t>&lt;T&gt;(k);</a:t>
            </a:r>
            <a:endParaRPr lang="zh-CN" altLang="zh-CN" sz="6400" b="0" dirty="0" smtClean="0"/>
          </a:p>
          <a:p>
            <a:pPr>
              <a:spcBef>
                <a:spcPts val="0"/>
              </a:spcBef>
            </a:pPr>
            <a:r>
              <a:rPr lang="en-US" altLang="zh-CN" sz="6400" b="0" dirty="0" smtClean="0"/>
              <a:t>		return ;</a:t>
            </a:r>
            <a:endParaRPr lang="zh-CN" altLang="zh-CN" sz="6400" b="0" dirty="0" smtClean="0"/>
          </a:p>
          <a:p>
            <a:pPr>
              <a:spcBef>
                <a:spcPts val="0"/>
              </a:spcBef>
            </a:pPr>
            <a:r>
              <a:rPr lang="en-US" altLang="zh-CN" sz="6400" b="0" dirty="0" smtClean="0"/>
              <a:t>	}</a:t>
            </a:r>
            <a:endParaRPr lang="zh-CN" altLang="zh-CN" sz="6400" b="0" dirty="0" smtClean="0"/>
          </a:p>
          <a:p>
            <a:pPr>
              <a:spcBef>
                <a:spcPts val="0"/>
              </a:spcBef>
            </a:pPr>
            <a:r>
              <a:rPr lang="en-US" altLang="zh-CN" sz="6400" b="0" dirty="0" smtClean="0"/>
              <a:t>      </a:t>
            </a:r>
            <a:r>
              <a:rPr lang="en-US" altLang="zh-CN" sz="6400" b="0" dirty="0" err="1" smtClean="0"/>
              <a:t>BinaryTreeNode</a:t>
            </a:r>
            <a:r>
              <a:rPr lang="en-US" altLang="zh-CN" sz="6400" b="0" dirty="0" smtClean="0"/>
              <a:t>&lt;T&gt; *p = root, *q, *s;</a:t>
            </a:r>
            <a:endParaRPr lang="zh-CN" altLang="zh-CN" sz="6400" b="0" dirty="0" smtClean="0"/>
          </a:p>
          <a:p>
            <a:pPr>
              <a:spcBef>
                <a:spcPts val="0"/>
              </a:spcBef>
            </a:pPr>
            <a:r>
              <a:rPr lang="en-US" altLang="zh-CN" sz="6400" b="0" dirty="0" smtClean="0"/>
              <a:t>	q = NULL;s = new </a:t>
            </a:r>
            <a:r>
              <a:rPr lang="en-US" altLang="zh-CN" sz="6400" b="0" dirty="0" err="1" smtClean="0"/>
              <a:t>BinaryTreeNode</a:t>
            </a:r>
            <a:r>
              <a:rPr lang="en-US" altLang="zh-CN" sz="6400" b="0" dirty="0" smtClean="0"/>
              <a:t>&lt;T&gt;(k);</a:t>
            </a:r>
          </a:p>
          <a:p>
            <a:pPr>
              <a:spcBef>
                <a:spcPts val="0"/>
              </a:spcBef>
            </a:pPr>
            <a:r>
              <a:rPr lang="en-US" altLang="zh-CN" sz="6400" b="0" dirty="0" smtClean="0"/>
              <a:t>      while (p != NULL){</a:t>
            </a:r>
          </a:p>
          <a:p>
            <a:pPr>
              <a:spcBef>
                <a:spcPts val="0"/>
              </a:spcBef>
            </a:pPr>
            <a:r>
              <a:rPr lang="en-US" altLang="zh-CN" sz="6400" b="0" dirty="0" smtClean="0">
                <a:latin typeface="黑体" pitchFamily="49" charset="-122"/>
                <a:ea typeface="黑体" pitchFamily="49" charset="-122"/>
              </a:rPr>
              <a:t>       </a:t>
            </a:r>
            <a:r>
              <a:rPr lang="en-US" altLang="zh-CN" sz="6400" b="0" dirty="0" smtClean="0"/>
              <a:t>q = p;</a:t>
            </a:r>
          </a:p>
          <a:p>
            <a:pPr>
              <a:spcBef>
                <a:spcPts val="0"/>
              </a:spcBef>
            </a:pPr>
            <a:r>
              <a:rPr lang="en-US" altLang="zh-CN" sz="6400" b="0" dirty="0" smtClean="0"/>
              <a:t>               if (k &gt; q-&gt;value())  p = p-&gt;right;</a:t>
            </a:r>
          </a:p>
          <a:p>
            <a:pPr>
              <a:spcBef>
                <a:spcPts val="0"/>
              </a:spcBef>
            </a:pPr>
            <a:r>
              <a:rPr lang="en-US" altLang="zh-CN" sz="6400" b="0" dirty="0" smtClean="0"/>
              <a:t>               else  p = p-&gt;left;</a:t>
            </a:r>
          </a:p>
          <a:p>
            <a:pPr>
              <a:spcBef>
                <a:spcPts val="0"/>
              </a:spcBef>
            </a:pPr>
            <a:r>
              <a:rPr lang="en-US" altLang="zh-CN" sz="6400" b="0" dirty="0" smtClean="0"/>
              <a:t>       }</a:t>
            </a:r>
          </a:p>
          <a:p>
            <a:pPr>
              <a:spcBef>
                <a:spcPts val="0"/>
              </a:spcBef>
            </a:pPr>
            <a:r>
              <a:rPr lang="en-US" altLang="zh-CN" sz="6400" b="0" dirty="0" smtClean="0"/>
              <a:t>     if (k &lt; q-&gt;value())  q-&gt;left = s;</a:t>
            </a:r>
          </a:p>
          <a:p>
            <a:pPr>
              <a:spcBef>
                <a:spcPts val="0"/>
              </a:spcBef>
            </a:pPr>
            <a:r>
              <a:rPr lang="en-US" altLang="zh-CN" sz="6400" b="0" dirty="0" smtClean="0"/>
              <a:t>     else  q-&gt;right = s;</a:t>
            </a:r>
          </a:p>
          <a:p>
            <a:pPr>
              <a:spcBef>
                <a:spcPts val="0"/>
              </a:spcBef>
            </a:pPr>
            <a:r>
              <a:rPr lang="en-US" altLang="zh-CN" sz="6400" b="0" dirty="0" smtClean="0"/>
              <a:t>     return ;</a:t>
            </a:r>
          </a:p>
          <a:p>
            <a:pPr>
              <a:spcBef>
                <a:spcPts val="0"/>
              </a:spcBef>
            </a:pPr>
            <a:r>
              <a:rPr lang="en-US" altLang="zh-CN" sz="6400" b="0" dirty="0" smtClean="0"/>
              <a:t>}</a:t>
            </a:r>
            <a:endParaRPr lang="en-US" altLang="zh-CN" sz="6400" b="0" dirty="0" smtClean="0">
              <a:latin typeface="黑体" pitchFamily="49" charset="-122"/>
              <a:ea typeface="黑体" pitchFamily="49" charset="-122"/>
            </a:endParaRPr>
          </a:p>
        </p:txBody>
      </p:sp>
    </p:spTree>
    <p:extLst>
      <p:ext uri="{BB962C8B-B14F-4D97-AF65-F5344CB8AC3E}">
        <p14:creationId xmlns:p14="http://schemas.microsoft.com/office/powerpoint/2010/main" xmlns="" val="299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20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20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20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20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24745"/>
            <a:ext cx="7520940" cy="1375562"/>
          </a:xfrm>
        </p:spPr>
        <p:txBody>
          <a:bodyPr>
            <a:normAutofit lnSpcReduction="10000"/>
          </a:bodyPr>
          <a:lstStyle/>
          <a:p>
            <a:r>
              <a:rPr lang="zh-CN" altLang="en-US" b="0" dirty="0" smtClean="0"/>
              <a:t>例子：</a:t>
            </a:r>
            <a:r>
              <a:rPr lang="zh-CN" altLang="zh-CN" b="0" dirty="0" smtClean="0"/>
              <a:t>通过</a:t>
            </a:r>
            <a:r>
              <a:rPr lang="zh-CN" altLang="zh-CN" b="0" dirty="0"/>
              <a:t>二叉查找树的插入可构建二叉查找树，一组关键</a:t>
            </a:r>
            <a:r>
              <a:rPr lang="zh-CN" altLang="zh-CN" b="0" dirty="0" smtClean="0"/>
              <a:t>值</a:t>
            </a:r>
            <a:r>
              <a:rPr lang="en-US" altLang="zh-CN" b="0" dirty="0" smtClean="0"/>
              <a:t>(4</a:t>
            </a:r>
            <a:r>
              <a:rPr lang="en-US" altLang="zh-CN" b="0" dirty="0"/>
              <a:t>, 6, 3, 9, 7, </a:t>
            </a:r>
            <a:r>
              <a:rPr lang="en-US" altLang="zh-CN" b="0" dirty="0" smtClean="0"/>
              <a:t>1)</a:t>
            </a:r>
            <a:r>
              <a:rPr lang="zh-CN" altLang="zh-CN" b="0" dirty="0" smtClean="0"/>
              <a:t>，</a:t>
            </a:r>
            <a:r>
              <a:rPr lang="zh-CN" altLang="zh-CN" b="0" dirty="0"/>
              <a:t>从空树开始，逐个插入结点，生成一棵二叉查找树的过程如图</a:t>
            </a:r>
            <a:r>
              <a:rPr lang="en-US" altLang="zh-CN" b="0" dirty="0"/>
              <a:t>5-26</a:t>
            </a:r>
            <a:r>
              <a:rPr lang="zh-CN" altLang="zh-CN" b="0" dirty="0"/>
              <a:t>所示。</a:t>
            </a:r>
            <a:r>
              <a:rPr lang="en-US" altLang="zh-CN" b="0" dirty="0"/>
              <a:t>  </a:t>
            </a:r>
            <a:endParaRPr lang="zh-CN" altLang="zh-CN" b="0" dirty="0"/>
          </a:p>
          <a:p>
            <a:endParaRPr lang="zh-CN" altLang="en-US" dirty="0"/>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3648" y="2780928"/>
            <a:ext cx="6083399" cy="33266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751875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664956" cy="3579849"/>
          </a:xfrm>
        </p:spPr>
        <p:txBody>
          <a:bodyPr/>
          <a:lstStyle/>
          <a:p>
            <a:r>
              <a:rPr lang="en-US" altLang="zh-CN" b="0" dirty="0" smtClean="0"/>
              <a:t>	</a:t>
            </a:r>
            <a:r>
              <a:rPr lang="zh-CN" altLang="zh-CN" b="0" dirty="0" smtClean="0"/>
              <a:t>由于</a:t>
            </a:r>
            <a:r>
              <a:rPr lang="zh-CN" altLang="zh-CN" b="0" dirty="0"/>
              <a:t>同一组关键字按照不同的顺序插入时得到不同的二叉查找树，因此有两种极端情况，如下图</a:t>
            </a:r>
            <a:r>
              <a:rPr lang="en-US" altLang="zh-CN" b="0" dirty="0"/>
              <a:t>5-27</a:t>
            </a:r>
            <a:r>
              <a:rPr lang="zh-CN" altLang="zh-CN" b="0" dirty="0"/>
              <a:t>所示</a:t>
            </a:r>
            <a:r>
              <a:rPr lang="zh-CN" altLang="zh-CN" b="0" dirty="0" smtClean="0"/>
              <a:t>，</a:t>
            </a:r>
            <a:r>
              <a:rPr lang="en-US" altLang="zh-CN" b="0" dirty="0" smtClean="0"/>
              <a:t>(a)</a:t>
            </a:r>
            <a:r>
              <a:rPr lang="zh-CN" altLang="zh-CN" b="0" dirty="0" smtClean="0"/>
              <a:t>插入</a:t>
            </a:r>
            <a:r>
              <a:rPr lang="zh-CN" altLang="zh-CN" b="0" dirty="0"/>
              <a:t>顺序完全有序，相当于一个线性表</a:t>
            </a:r>
            <a:r>
              <a:rPr lang="zh-CN" altLang="zh-CN" b="0" dirty="0" smtClean="0"/>
              <a:t>，</a:t>
            </a:r>
            <a:r>
              <a:rPr lang="en-US" altLang="zh-CN" b="0" dirty="0" smtClean="0"/>
              <a:t>(b)</a:t>
            </a:r>
            <a:r>
              <a:rPr lang="zh-CN" altLang="zh-CN" b="0" dirty="0" smtClean="0"/>
              <a:t>插入</a:t>
            </a:r>
            <a:r>
              <a:rPr lang="zh-CN" altLang="zh-CN" b="0" dirty="0"/>
              <a:t>顺序部分有序。</a:t>
            </a:r>
          </a:p>
          <a:p>
            <a:endParaRPr lang="zh-CN" altLang="en-US" b="0" dirty="0"/>
          </a:p>
        </p:txBody>
      </p:sp>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4" y="2708920"/>
            <a:ext cx="5184576" cy="28540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683568" y="5846591"/>
            <a:ext cx="7848872" cy="369332"/>
          </a:xfrm>
          <a:prstGeom prst="rect">
            <a:avLst/>
          </a:prstGeom>
        </p:spPr>
        <p:txBody>
          <a:bodyPr wrap="square">
            <a:spAutoFit/>
          </a:bodyPr>
          <a:lstStyle/>
          <a:p>
            <a:r>
              <a:rPr lang="en-US" altLang="zh-CN" dirty="0">
                <a:sym typeface="Webdings"/>
              </a:rPr>
              <a:t></a:t>
            </a:r>
            <a:r>
              <a:rPr lang="zh-CN" altLang="zh-CN" dirty="0"/>
              <a:t>结论：插入后形成的二叉查找树的好坏，取决于插入的关键字的顺序。</a:t>
            </a:r>
          </a:p>
        </p:txBody>
      </p:sp>
    </p:spTree>
    <p:extLst>
      <p:ext uri="{BB962C8B-B14F-4D97-AF65-F5344CB8AC3E}">
        <p14:creationId xmlns:p14="http://schemas.microsoft.com/office/powerpoint/2010/main" xmlns="" val="1109070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36712"/>
            <a:ext cx="7520940" cy="548640"/>
          </a:xfrm>
        </p:spPr>
        <p:txBody>
          <a:bodyPr/>
          <a:lstStyle/>
          <a:p>
            <a:r>
              <a:rPr lang="en-US" altLang="zh-CN" b="1" dirty="0"/>
              <a:t>5.2.2 </a:t>
            </a:r>
            <a:r>
              <a:rPr lang="zh-CN" altLang="zh-CN" b="1" dirty="0"/>
              <a:t>二叉树的主要性质</a:t>
            </a:r>
            <a:endParaRPr lang="zh-CN" altLang="en-US" dirty="0"/>
          </a:p>
        </p:txBody>
      </p:sp>
      <p:sp>
        <p:nvSpPr>
          <p:cNvPr id="3" name="内容占位符 2"/>
          <p:cNvSpPr>
            <a:spLocks noGrp="1"/>
          </p:cNvSpPr>
          <p:nvPr>
            <p:ph idx="1"/>
          </p:nvPr>
        </p:nvSpPr>
        <p:spPr>
          <a:xfrm>
            <a:off x="827584" y="1484784"/>
            <a:ext cx="8173572" cy="4824536"/>
          </a:xfrm>
        </p:spPr>
        <p:txBody>
          <a:bodyPr>
            <a:normAutofit fontScale="92500" lnSpcReduction="10000"/>
          </a:bodyPr>
          <a:lstStyle/>
          <a:p>
            <a:r>
              <a:rPr lang="zh-CN" altLang="zh-CN" dirty="0">
                <a:solidFill>
                  <a:srgbClr val="FF0000"/>
                </a:solidFill>
              </a:rPr>
              <a:t>性质</a:t>
            </a:r>
            <a:r>
              <a:rPr lang="en-US" altLang="zh-CN" dirty="0">
                <a:solidFill>
                  <a:srgbClr val="FF0000"/>
                </a:solidFill>
              </a:rPr>
              <a:t>1</a:t>
            </a:r>
            <a:r>
              <a:rPr lang="zh-CN" altLang="zh-CN" dirty="0">
                <a:solidFill>
                  <a:srgbClr val="FF0000"/>
                </a:solidFill>
              </a:rPr>
              <a:t>：在二叉树的第</a:t>
            </a:r>
            <a:r>
              <a:rPr lang="en-US" altLang="zh-CN" dirty="0" err="1">
                <a:solidFill>
                  <a:srgbClr val="FF0000"/>
                </a:solidFill>
              </a:rPr>
              <a:t>i</a:t>
            </a:r>
            <a:r>
              <a:rPr lang="zh-CN" altLang="zh-CN" dirty="0">
                <a:solidFill>
                  <a:srgbClr val="FF0000"/>
                </a:solidFill>
              </a:rPr>
              <a:t>层上至多有</a:t>
            </a:r>
            <a:r>
              <a:rPr lang="en-US" altLang="zh-CN" dirty="0">
                <a:solidFill>
                  <a:srgbClr val="FF0000"/>
                </a:solidFill>
              </a:rPr>
              <a:t>2</a:t>
            </a:r>
            <a:r>
              <a:rPr lang="en-US" altLang="zh-CN" baseline="30000" dirty="0">
                <a:solidFill>
                  <a:srgbClr val="FF0000"/>
                </a:solidFill>
              </a:rPr>
              <a:t>i-1</a:t>
            </a:r>
            <a:r>
              <a:rPr lang="zh-CN" altLang="zh-CN" dirty="0">
                <a:solidFill>
                  <a:srgbClr val="FF0000"/>
                </a:solidFill>
              </a:rPr>
              <a:t>个</a:t>
            </a:r>
            <a:r>
              <a:rPr lang="zh-CN" altLang="zh-CN" dirty="0" smtClean="0">
                <a:solidFill>
                  <a:srgbClr val="FF0000"/>
                </a:solidFill>
              </a:rPr>
              <a:t>结点</a:t>
            </a:r>
            <a:r>
              <a:rPr lang="en-US" altLang="zh-CN" dirty="0" smtClean="0">
                <a:solidFill>
                  <a:srgbClr val="FF0000"/>
                </a:solidFill>
              </a:rPr>
              <a:t>(i</a:t>
            </a:r>
            <a:r>
              <a:rPr lang="en-US" altLang="zh-CN" dirty="0">
                <a:solidFill>
                  <a:srgbClr val="FF0000"/>
                </a:solidFill>
              </a:rPr>
              <a:t>≥</a:t>
            </a:r>
            <a:r>
              <a:rPr lang="en-US" altLang="zh-CN" dirty="0" smtClean="0">
                <a:solidFill>
                  <a:srgbClr val="FF0000"/>
                </a:solidFill>
              </a:rPr>
              <a:t>1)</a:t>
            </a:r>
            <a:r>
              <a:rPr lang="zh-CN" altLang="zh-CN" dirty="0" smtClean="0">
                <a:solidFill>
                  <a:srgbClr val="FF0000"/>
                </a:solidFill>
              </a:rPr>
              <a:t>。</a:t>
            </a:r>
            <a:endParaRPr lang="en-US" altLang="zh-CN" dirty="0" smtClean="0">
              <a:solidFill>
                <a:srgbClr val="FF0000"/>
              </a:solidFill>
            </a:endParaRPr>
          </a:p>
          <a:p>
            <a:r>
              <a:rPr lang="en-US" altLang="zh-CN" b="0" dirty="0" smtClean="0"/>
              <a:t>		</a:t>
            </a:r>
            <a:r>
              <a:rPr lang="zh-CN" altLang="en-US" b="0" dirty="0" smtClean="0"/>
              <a:t>归纳法可以证明之。</a:t>
            </a:r>
            <a:endParaRPr lang="en-US" altLang="zh-CN" b="0" dirty="0" smtClean="0"/>
          </a:p>
          <a:p>
            <a:r>
              <a:rPr lang="zh-CN" altLang="zh-CN" dirty="0">
                <a:solidFill>
                  <a:srgbClr val="FF0000"/>
                </a:solidFill>
              </a:rPr>
              <a:t>性质</a:t>
            </a:r>
            <a:r>
              <a:rPr lang="en-US" altLang="zh-CN" dirty="0">
                <a:solidFill>
                  <a:srgbClr val="FF0000"/>
                </a:solidFill>
              </a:rPr>
              <a:t>2</a:t>
            </a:r>
            <a:r>
              <a:rPr lang="zh-CN" altLang="zh-CN" dirty="0" smtClean="0">
                <a:solidFill>
                  <a:srgbClr val="FF0000"/>
                </a:solidFill>
              </a:rPr>
              <a:t>：</a:t>
            </a:r>
            <a:r>
              <a:rPr lang="zh-CN" altLang="en-US" dirty="0" smtClean="0">
                <a:solidFill>
                  <a:srgbClr val="FF0000"/>
                </a:solidFill>
              </a:rPr>
              <a:t>高度</a:t>
            </a:r>
            <a:r>
              <a:rPr lang="zh-CN" altLang="zh-CN" dirty="0" smtClean="0">
                <a:solidFill>
                  <a:srgbClr val="FF0000"/>
                </a:solidFill>
              </a:rPr>
              <a:t>为</a:t>
            </a:r>
            <a:r>
              <a:rPr lang="en-US" altLang="zh-CN" dirty="0">
                <a:solidFill>
                  <a:srgbClr val="FF0000"/>
                </a:solidFill>
              </a:rPr>
              <a:t>k</a:t>
            </a:r>
            <a:r>
              <a:rPr lang="zh-CN" altLang="zh-CN" dirty="0">
                <a:solidFill>
                  <a:srgbClr val="FF0000"/>
                </a:solidFill>
              </a:rPr>
              <a:t>的二叉树至多有</a:t>
            </a:r>
            <a:r>
              <a:rPr lang="en-US" altLang="zh-CN" dirty="0">
                <a:solidFill>
                  <a:srgbClr val="FF0000"/>
                </a:solidFill>
              </a:rPr>
              <a:t>2</a:t>
            </a:r>
            <a:r>
              <a:rPr lang="en-US" altLang="zh-CN" baseline="30000" dirty="0">
                <a:solidFill>
                  <a:srgbClr val="FF0000"/>
                </a:solidFill>
              </a:rPr>
              <a:t>k</a:t>
            </a:r>
            <a:r>
              <a:rPr lang="en-US" altLang="zh-CN" dirty="0">
                <a:solidFill>
                  <a:srgbClr val="FF0000"/>
                </a:solidFill>
              </a:rPr>
              <a:t>-1</a:t>
            </a:r>
            <a:r>
              <a:rPr lang="zh-CN" altLang="zh-CN" dirty="0">
                <a:solidFill>
                  <a:srgbClr val="FF0000"/>
                </a:solidFill>
              </a:rPr>
              <a:t>个</a:t>
            </a:r>
            <a:r>
              <a:rPr lang="zh-CN" altLang="zh-CN" dirty="0" smtClean="0">
                <a:solidFill>
                  <a:srgbClr val="FF0000"/>
                </a:solidFill>
              </a:rPr>
              <a:t>结点</a:t>
            </a:r>
            <a:r>
              <a:rPr lang="en-US" altLang="zh-CN" dirty="0" smtClean="0">
                <a:solidFill>
                  <a:srgbClr val="FF0000"/>
                </a:solidFill>
              </a:rPr>
              <a:t>(k</a:t>
            </a:r>
            <a:r>
              <a:rPr lang="en-US" altLang="zh-CN" dirty="0">
                <a:solidFill>
                  <a:srgbClr val="FF0000"/>
                </a:solidFill>
              </a:rPr>
              <a:t>≥</a:t>
            </a:r>
            <a:r>
              <a:rPr lang="en-US" altLang="zh-CN" dirty="0" smtClean="0">
                <a:solidFill>
                  <a:srgbClr val="FF0000"/>
                </a:solidFill>
              </a:rPr>
              <a:t>1)</a:t>
            </a:r>
            <a:r>
              <a:rPr lang="zh-CN" altLang="zh-CN" dirty="0" smtClean="0">
                <a:solidFill>
                  <a:srgbClr val="FF0000"/>
                </a:solidFill>
              </a:rPr>
              <a:t>。</a:t>
            </a:r>
            <a:endParaRPr lang="en-US" altLang="zh-CN" dirty="0" smtClean="0">
              <a:solidFill>
                <a:srgbClr val="FF0000"/>
              </a:solidFill>
            </a:endParaRPr>
          </a:p>
          <a:p>
            <a:endParaRPr lang="en-US" altLang="zh-CN" b="0" dirty="0" smtClean="0"/>
          </a:p>
          <a:p>
            <a:endParaRPr lang="en-US" altLang="zh-CN" b="0" dirty="0" smtClean="0"/>
          </a:p>
          <a:p>
            <a:pPr>
              <a:lnSpc>
                <a:spcPct val="130000"/>
              </a:lnSpc>
            </a:pPr>
            <a:r>
              <a:rPr lang="zh-CN" altLang="zh-CN" dirty="0" smtClean="0">
                <a:solidFill>
                  <a:srgbClr val="FF0000"/>
                </a:solidFill>
              </a:rPr>
              <a:t>性质</a:t>
            </a:r>
            <a:r>
              <a:rPr lang="en-US" altLang="zh-CN" dirty="0">
                <a:solidFill>
                  <a:srgbClr val="FF0000"/>
                </a:solidFill>
              </a:rPr>
              <a:t>3</a:t>
            </a:r>
            <a:r>
              <a:rPr lang="zh-CN" altLang="zh-CN" dirty="0">
                <a:solidFill>
                  <a:srgbClr val="FF0000"/>
                </a:solidFill>
              </a:rPr>
              <a:t>：对于任意一棵非空二叉树</a:t>
            </a:r>
            <a:r>
              <a:rPr lang="en-US" altLang="zh-CN" dirty="0">
                <a:solidFill>
                  <a:srgbClr val="FF0000"/>
                </a:solidFill>
              </a:rPr>
              <a:t>T</a:t>
            </a:r>
            <a:r>
              <a:rPr lang="zh-CN" altLang="zh-CN" dirty="0">
                <a:solidFill>
                  <a:srgbClr val="FF0000"/>
                </a:solidFill>
              </a:rPr>
              <a:t>，如果其叶子结点的个数为</a:t>
            </a:r>
            <a:r>
              <a:rPr lang="en-US" altLang="zh-CN" dirty="0">
                <a:solidFill>
                  <a:srgbClr val="FF0000"/>
                </a:solidFill>
              </a:rPr>
              <a:t>n</a:t>
            </a:r>
            <a:r>
              <a:rPr lang="en-US" altLang="zh-CN" baseline="-25000" dirty="0">
                <a:solidFill>
                  <a:srgbClr val="FF0000"/>
                </a:solidFill>
              </a:rPr>
              <a:t>0</a:t>
            </a:r>
            <a:r>
              <a:rPr lang="zh-CN" altLang="zh-CN" dirty="0">
                <a:solidFill>
                  <a:srgbClr val="FF0000"/>
                </a:solidFill>
              </a:rPr>
              <a:t>，度为</a:t>
            </a:r>
            <a:r>
              <a:rPr lang="en-US" altLang="zh-CN" dirty="0">
                <a:solidFill>
                  <a:srgbClr val="FF0000"/>
                </a:solidFill>
              </a:rPr>
              <a:t>2</a:t>
            </a:r>
            <a:r>
              <a:rPr lang="zh-CN" altLang="zh-CN" dirty="0">
                <a:solidFill>
                  <a:srgbClr val="FF0000"/>
                </a:solidFill>
              </a:rPr>
              <a:t>的结点数为</a:t>
            </a:r>
            <a:r>
              <a:rPr lang="en-US" altLang="zh-CN" dirty="0">
                <a:solidFill>
                  <a:srgbClr val="FF0000"/>
                </a:solidFill>
              </a:rPr>
              <a:t>n</a:t>
            </a:r>
            <a:r>
              <a:rPr lang="en-US" altLang="zh-CN" baseline="-25000" dirty="0">
                <a:solidFill>
                  <a:srgbClr val="FF0000"/>
                </a:solidFill>
              </a:rPr>
              <a:t>2</a:t>
            </a:r>
            <a:r>
              <a:rPr lang="zh-CN" altLang="zh-CN" dirty="0">
                <a:solidFill>
                  <a:srgbClr val="FF0000"/>
                </a:solidFill>
              </a:rPr>
              <a:t>，则有：</a:t>
            </a:r>
            <a:r>
              <a:rPr lang="en-US" altLang="zh-CN" dirty="0">
                <a:solidFill>
                  <a:srgbClr val="FF0000"/>
                </a:solidFill>
              </a:rPr>
              <a:t>n</a:t>
            </a:r>
            <a:r>
              <a:rPr lang="en-US" altLang="zh-CN" baseline="-25000" dirty="0">
                <a:solidFill>
                  <a:srgbClr val="FF0000"/>
                </a:solidFill>
              </a:rPr>
              <a:t>0</a:t>
            </a:r>
            <a:r>
              <a:rPr lang="en-US" altLang="zh-CN" dirty="0">
                <a:solidFill>
                  <a:srgbClr val="FF0000"/>
                </a:solidFill>
              </a:rPr>
              <a:t> = n</a:t>
            </a:r>
            <a:r>
              <a:rPr lang="en-US" altLang="zh-CN" baseline="-25000" dirty="0">
                <a:solidFill>
                  <a:srgbClr val="FF0000"/>
                </a:solidFill>
              </a:rPr>
              <a:t>2</a:t>
            </a:r>
            <a:r>
              <a:rPr lang="en-US" altLang="zh-CN" dirty="0">
                <a:solidFill>
                  <a:srgbClr val="FF0000"/>
                </a:solidFill>
              </a:rPr>
              <a:t> + 1</a:t>
            </a:r>
            <a:r>
              <a:rPr lang="zh-CN" altLang="zh-CN" dirty="0">
                <a:solidFill>
                  <a:srgbClr val="FF0000"/>
                </a:solidFill>
              </a:rPr>
              <a:t>。</a:t>
            </a:r>
          </a:p>
          <a:p>
            <a:pPr>
              <a:spcBef>
                <a:spcPts val="1200"/>
              </a:spcBef>
            </a:pPr>
            <a:r>
              <a:rPr lang="en-US" altLang="zh-CN" dirty="0" smtClean="0"/>
              <a:t>	</a:t>
            </a:r>
            <a:r>
              <a:rPr lang="zh-CN" altLang="en-US" b="0" dirty="0" smtClean="0"/>
              <a:t>由于存在：</a:t>
            </a:r>
            <a:r>
              <a:rPr lang="en-US" altLang="zh-CN" b="0" dirty="0" smtClean="0"/>
              <a:t>	n = n</a:t>
            </a:r>
            <a:r>
              <a:rPr lang="en-US" altLang="zh-CN" b="0" baseline="-25000" dirty="0" smtClean="0"/>
              <a:t>0</a:t>
            </a:r>
            <a:r>
              <a:rPr lang="en-US" altLang="zh-CN" b="0" dirty="0" smtClean="0"/>
              <a:t>+n</a:t>
            </a:r>
            <a:r>
              <a:rPr lang="en-US" altLang="zh-CN" b="0" baseline="-25000" dirty="0" smtClean="0"/>
              <a:t>1</a:t>
            </a:r>
            <a:r>
              <a:rPr lang="en-US" altLang="zh-CN" b="0" dirty="0" smtClean="0"/>
              <a:t>+n</a:t>
            </a:r>
            <a:r>
              <a:rPr lang="en-US" altLang="zh-CN" b="0" baseline="-25000" dirty="0" smtClean="0"/>
              <a:t>2</a:t>
            </a:r>
          </a:p>
          <a:p>
            <a:pPr>
              <a:spcBef>
                <a:spcPts val="0"/>
              </a:spcBef>
            </a:pPr>
            <a:r>
              <a:rPr lang="en-US" altLang="zh-CN" b="0" dirty="0" smtClean="0"/>
              <a:t>			n = e+1</a:t>
            </a:r>
            <a:endParaRPr lang="en-US" altLang="zh-CN" b="0" baseline="-25000" dirty="0" smtClean="0"/>
          </a:p>
          <a:p>
            <a:pPr>
              <a:spcBef>
                <a:spcPts val="0"/>
              </a:spcBef>
            </a:pPr>
            <a:r>
              <a:rPr lang="en-US" altLang="zh-CN" b="0" dirty="0" smtClean="0"/>
              <a:t>			e = n</a:t>
            </a:r>
            <a:r>
              <a:rPr lang="en-US" altLang="zh-CN" b="0" baseline="-25000" dirty="0" smtClean="0"/>
              <a:t>1</a:t>
            </a:r>
            <a:r>
              <a:rPr lang="en-US" altLang="zh-CN" b="0" dirty="0" smtClean="0"/>
              <a:t>+2n</a:t>
            </a:r>
            <a:r>
              <a:rPr lang="en-US" altLang="zh-CN" b="0" baseline="-25000" dirty="0" smtClean="0"/>
              <a:t>2</a:t>
            </a:r>
            <a:endParaRPr lang="zh-CN" altLang="en-US" b="0" baseline="-25000" dirty="0"/>
          </a:p>
        </p:txBody>
      </p:sp>
      <p:pic>
        <p:nvPicPr>
          <p:cNvPr id="4" name="图片 3"/>
          <p:cNvPicPr/>
          <p:nvPr/>
        </p:nvPicPr>
        <p:blipFill>
          <a:blip r:embed="rId2" cstate="print">
            <a:extLst>
              <a:ext uri="{28A0092B-C50C-407E-A947-70E740481C1C}">
                <a14:useLocalDpi xmlns:a14="http://schemas.microsoft.com/office/drawing/2010/main" xmlns="" val="0"/>
              </a:ext>
            </a:extLst>
          </a:blip>
          <a:stretch>
            <a:fillRect/>
          </a:stretch>
        </p:blipFill>
        <p:spPr>
          <a:xfrm>
            <a:off x="7572396" y="642918"/>
            <a:ext cx="445559" cy="457200"/>
          </a:xfrm>
          <a:prstGeom prst="rect">
            <a:avLst/>
          </a:prstGeom>
        </p:spPr>
      </p:pic>
      <p:sp>
        <p:nvSpPr>
          <p:cNvPr id="146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6436" name="Picture 4"/>
          <p:cNvPicPr>
            <a:picLocks noChangeAspect="1" noChangeArrowheads="1"/>
          </p:cNvPicPr>
          <p:nvPr/>
        </p:nvPicPr>
        <p:blipFill>
          <a:blip r:embed="rId3" cstate="print"/>
          <a:srcRect/>
          <a:stretch>
            <a:fillRect/>
          </a:stretch>
        </p:blipFill>
        <p:spPr bwMode="auto">
          <a:xfrm>
            <a:off x="1979712" y="2924944"/>
            <a:ext cx="5105400" cy="866775"/>
          </a:xfrm>
          <a:prstGeom prst="rect">
            <a:avLst/>
          </a:prstGeom>
          <a:noFill/>
          <a:ln w="9525">
            <a:noFill/>
            <a:miter lim="800000"/>
            <a:headEnd/>
            <a:tailEnd/>
          </a:ln>
          <a:effectLst/>
        </p:spPr>
      </p:pic>
    </p:spTree>
    <p:extLst>
      <p:ext uri="{BB962C8B-B14F-4D97-AF65-F5344CB8AC3E}">
        <p14:creationId xmlns:p14="http://schemas.microsoft.com/office/powerpoint/2010/main" xmlns="" val="27318463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3">
                    <a:lumMod val="75000"/>
                  </a:schemeClr>
                </a:solidFill>
              </a:rPr>
              <a:t>5.5.4 </a:t>
            </a:r>
            <a:r>
              <a:rPr lang="zh-CN" altLang="zh-CN" dirty="0" smtClean="0">
                <a:solidFill>
                  <a:schemeClr val="accent3">
                    <a:lumMod val="75000"/>
                  </a:schemeClr>
                </a:solidFill>
              </a:rPr>
              <a:t>二</a:t>
            </a:r>
            <a:r>
              <a:rPr lang="zh-CN" altLang="zh-CN" dirty="0">
                <a:solidFill>
                  <a:schemeClr val="accent3">
                    <a:lumMod val="75000"/>
                  </a:schemeClr>
                </a:solidFill>
              </a:rPr>
              <a:t>叉查找树的</a:t>
            </a:r>
            <a:r>
              <a:rPr lang="zh-CN" altLang="zh-CN" dirty="0" smtClean="0">
                <a:solidFill>
                  <a:schemeClr val="accent3">
                    <a:lumMod val="75000"/>
                  </a:schemeClr>
                </a:solidFill>
              </a:rPr>
              <a:t>删除</a:t>
            </a:r>
            <a:endParaRPr lang="zh-CN" altLang="en-US" dirty="0">
              <a:solidFill>
                <a:schemeClr val="accent3">
                  <a:lumMod val="75000"/>
                </a:schemeClr>
              </a:solidFill>
            </a:endParaRPr>
          </a:p>
        </p:txBody>
      </p:sp>
      <p:sp>
        <p:nvSpPr>
          <p:cNvPr id="3" name="内容占位符 2"/>
          <p:cNvSpPr>
            <a:spLocks noGrp="1"/>
          </p:cNvSpPr>
          <p:nvPr>
            <p:ph idx="1"/>
          </p:nvPr>
        </p:nvSpPr>
        <p:spPr>
          <a:xfrm>
            <a:off x="827584" y="1628800"/>
            <a:ext cx="8136904" cy="3579849"/>
          </a:xfrm>
        </p:spPr>
        <p:txBody>
          <a:bodyPr>
            <a:normAutofit/>
          </a:bodyPr>
          <a:lstStyle/>
          <a:p>
            <a:pPr marL="457200" indent="-457200">
              <a:buAutoNum type="arabicParenBoth"/>
            </a:pPr>
            <a:r>
              <a:rPr lang="zh-CN" altLang="zh-CN" sz="2200" dirty="0" smtClean="0">
                <a:solidFill>
                  <a:srgbClr val="FF0000"/>
                </a:solidFill>
              </a:rPr>
              <a:t>若</a:t>
            </a:r>
            <a:r>
              <a:rPr lang="zh-CN" altLang="zh-CN" sz="2200" dirty="0">
                <a:solidFill>
                  <a:srgbClr val="FF0000"/>
                </a:solidFill>
              </a:rPr>
              <a:t>结点</a:t>
            </a:r>
            <a:r>
              <a:rPr lang="en-US" altLang="zh-CN" sz="2200" dirty="0">
                <a:solidFill>
                  <a:srgbClr val="FF0000"/>
                </a:solidFill>
              </a:rPr>
              <a:t>k</a:t>
            </a:r>
            <a:r>
              <a:rPr lang="zh-CN" altLang="zh-CN" sz="2200" dirty="0">
                <a:solidFill>
                  <a:srgbClr val="FF0000"/>
                </a:solidFill>
              </a:rPr>
              <a:t>为叶子结点</a:t>
            </a:r>
            <a:r>
              <a:rPr lang="zh-CN" altLang="zh-CN" sz="2200" b="0" dirty="0"/>
              <a:t>，由于删去叶子结点不会破坏整棵树的结构，因此只需将</a:t>
            </a:r>
            <a:r>
              <a:rPr lang="en-US" altLang="zh-CN" sz="2200" b="0" dirty="0"/>
              <a:t>k</a:t>
            </a:r>
            <a:r>
              <a:rPr lang="zh-CN" altLang="zh-CN" sz="2200" b="0" dirty="0"/>
              <a:t>的双亲结点指向它的指针置空，然后删除结点</a:t>
            </a:r>
            <a:r>
              <a:rPr lang="en-US" altLang="zh-CN" sz="2200" b="0" dirty="0"/>
              <a:t>k</a:t>
            </a:r>
            <a:r>
              <a:rPr lang="zh-CN" altLang="zh-CN" sz="2200" b="0" dirty="0"/>
              <a:t>即</a:t>
            </a:r>
            <a:r>
              <a:rPr lang="zh-CN" altLang="zh-CN" sz="2200" b="0" dirty="0" smtClean="0"/>
              <a:t>可</a:t>
            </a:r>
            <a:r>
              <a:rPr lang="zh-CN" altLang="en-US" sz="2200" b="0" dirty="0" smtClean="0"/>
              <a:t>；</a:t>
            </a:r>
            <a:endParaRPr lang="en-US" altLang="zh-CN" sz="2200" b="0" dirty="0" smtClean="0"/>
          </a:p>
          <a:p>
            <a:pPr marL="457200" indent="-457200"/>
            <a:r>
              <a:rPr lang="en-US" altLang="zh-CN" sz="2200" b="0" dirty="0" smtClean="0"/>
              <a:t>	</a:t>
            </a:r>
            <a:r>
              <a:rPr lang="zh-CN" altLang="zh-CN" sz="2200" b="0" dirty="0" smtClean="0"/>
              <a:t>如</a:t>
            </a:r>
            <a:r>
              <a:rPr lang="zh-CN" altLang="zh-CN" sz="2200" b="0" dirty="0"/>
              <a:t>图</a:t>
            </a:r>
            <a:r>
              <a:rPr lang="en-US" altLang="zh-CN" sz="2200" b="0" dirty="0"/>
              <a:t>5-29</a:t>
            </a:r>
            <a:r>
              <a:rPr lang="zh-CN" altLang="zh-CN" sz="2200" b="0" dirty="0"/>
              <a:t>为图</a:t>
            </a:r>
            <a:r>
              <a:rPr lang="en-US" altLang="zh-CN" sz="2200" b="0" dirty="0"/>
              <a:t>5-28</a:t>
            </a:r>
            <a:r>
              <a:rPr lang="zh-CN" altLang="zh-CN" sz="2200" b="0" dirty="0"/>
              <a:t>二叉查找树</a:t>
            </a:r>
            <a:r>
              <a:rPr lang="en-US" altLang="zh-CN" sz="2200" b="0" dirty="0"/>
              <a:t>T</a:t>
            </a:r>
            <a:r>
              <a:rPr lang="en-US" altLang="zh-CN" sz="2200" b="0" baseline="-25000" dirty="0"/>
              <a:t>8</a:t>
            </a:r>
            <a:r>
              <a:rPr lang="zh-CN" altLang="zh-CN" sz="2200" b="0" dirty="0"/>
              <a:t>删除关键值为</a:t>
            </a:r>
            <a:r>
              <a:rPr lang="en-US" altLang="zh-CN" sz="2200" b="0" dirty="0"/>
              <a:t>40</a:t>
            </a:r>
            <a:r>
              <a:rPr lang="zh-CN" altLang="zh-CN" sz="2200" b="0" dirty="0"/>
              <a:t>的结点后得到的二叉查找树。</a:t>
            </a:r>
          </a:p>
          <a:p>
            <a:endParaRPr lang="zh-CN" altLang="en-US" sz="2200" dirty="0"/>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43042" y="3857628"/>
            <a:ext cx="6254278" cy="24602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图片 4"/>
          <p:cNvPicPr/>
          <p:nvPr/>
        </p:nvPicPr>
        <p:blipFill>
          <a:blip r:embed="rId3" cstate="print">
            <a:extLst>
              <a:ext uri="{28A0092B-C50C-407E-A947-70E740481C1C}">
                <a14:useLocalDpi xmlns:a14="http://schemas.microsoft.com/office/drawing/2010/main" xmlns="" val="0"/>
              </a:ext>
            </a:extLst>
          </a:blip>
          <a:stretch>
            <a:fillRect/>
          </a:stretch>
        </p:blipFill>
        <p:spPr>
          <a:xfrm>
            <a:off x="8143900" y="428604"/>
            <a:ext cx="474345" cy="476250"/>
          </a:xfrm>
          <a:prstGeom prst="rect">
            <a:avLst/>
          </a:prstGeom>
        </p:spPr>
      </p:pic>
    </p:spTree>
    <p:extLst>
      <p:ext uri="{BB962C8B-B14F-4D97-AF65-F5344CB8AC3E}">
        <p14:creationId xmlns:p14="http://schemas.microsoft.com/office/powerpoint/2010/main" xmlns="" val="37139651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7"/>
            <a:ext cx="7992888" cy="2448272"/>
          </a:xfrm>
        </p:spPr>
        <p:txBody>
          <a:bodyPr>
            <a:normAutofit/>
          </a:bodyPr>
          <a:lstStyle/>
          <a:p>
            <a:r>
              <a:rPr lang="en-US" altLang="zh-CN" dirty="0"/>
              <a:t>	</a:t>
            </a:r>
            <a:r>
              <a:rPr lang="en-US" altLang="zh-CN" b="0" dirty="0" smtClean="0"/>
              <a:t>(2) </a:t>
            </a:r>
            <a:r>
              <a:rPr lang="zh-CN" altLang="zh-CN" dirty="0">
                <a:solidFill>
                  <a:srgbClr val="FF0000"/>
                </a:solidFill>
              </a:rPr>
              <a:t>若结点</a:t>
            </a:r>
            <a:r>
              <a:rPr lang="en-US" altLang="zh-CN" dirty="0">
                <a:solidFill>
                  <a:srgbClr val="FF0000"/>
                </a:solidFill>
              </a:rPr>
              <a:t>k</a:t>
            </a:r>
            <a:r>
              <a:rPr lang="zh-CN" altLang="zh-CN" dirty="0">
                <a:solidFill>
                  <a:srgbClr val="FF0000"/>
                </a:solidFill>
              </a:rPr>
              <a:t>只有</a:t>
            </a:r>
            <a:r>
              <a:rPr lang="zh-CN" altLang="zh-CN" dirty="0" smtClean="0">
                <a:solidFill>
                  <a:srgbClr val="FF0000"/>
                </a:solidFill>
              </a:rPr>
              <a:t>左子树</a:t>
            </a:r>
            <a:r>
              <a:rPr lang="en-US" altLang="zh-CN" dirty="0" smtClean="0">
                <a:solidFill>
                  <a:srgbClr val="FF0000"/>
                </a:solidFill>
              </a:rPr>
              <a:t>(</a:t>
            </a:r>
            <a:r>
              <a:rPr lang="zh-CN" altLang="zh-CN" dirty="0" smtClean="0">
                <a:solidFill>
                  <a:srgbClr val="FF0000"/>
                </a:solidFill>
              </a:rPr>
              <a:t>或</a:t>
            </a:r>
            <a:r>
              <a:rPr lang="zh-CN" altLang="zh-CN" dirty="0">
                <a:solidFill>
                  <a:srgbClr val="FF0000"/>
                </a:solidFill>
              </a:rPr>
              <a:t>右子</a:t>
            </a:r>
            <a:r>
              <a:rPr lang="zh-CN" altLang="zh-CN" dirty="0" smtClean="0">
                <a:solidFill>
                  <a:srgbClr val="FF0000"/>
                </a:solidFill>
              </a:rPr>
              <a:t>树</a:t>
            </a:r>
            <a:r>
              <a:rPr lang="en-US" altLang="zh-CN" dirty="0" smtClean="0">
                <a:solidFill>
                  <a:srgbClr val="FF0000"/>
                </a:solidFill>
              </a:rPr>
              <a:t>)</a:t>
            </a:r>
            <a:r>
              <a:rPr lang="zh-CN" altLang="zh-CN" dirty="0" smtClean="0">
                <a:solidFill>
                  <a:srgbClr val="FF0000"/>
                </a:solidFill>
              </a:rPr>
              <a:t>，</a:t>
            </a:r>
            <a:r>
              <a:rPr lang="zh-CN" altLang="zh-CN" b="0" dirty="0"/>
              <a:t>此时可以直接用</a:t>
            </a:r>
            <a:r>
              <a:rPr lang="en-US" altLang="zh-CN" b="0" dirty="0"/>
              <a:t>k</a:t>
            </a:r>
            <a:r>
              <a:rPr lang="zh-CN" altLang="zh-CN" b="0" dirty="0"/>
              <a:t>的</a:t>
            </a:r>
            <a:r>
              <a:rPr lang="zh-CN" altLang="zh-CN" b="0" dirty="0" smtClean="0"/>
              <a:t>左子树</a:t>
            </a:r>
            <a:r>
              <a:rPr lang="en-US" altLang="zh-CN" b="0" dirty="0" smtClean="0"/>
              <a:t>(</a:t>
            </a:r>
            <a:r>
              <a:rPr lang="zh-CN" altLang="zh-CN" b="0" dirty="0" smtClean="0"/>
              <a:t>或</a:t>
            </a:r>
            <a:r>
              <a:rPr lang="zh-CN" altLang="zh-CN" b="0" dirty="0"/>
              <a:t>右子</a:t>
            </a:r>
            <a:r>
              <a:rPr lang="zh-CN" altLang="zh-CN" b="0" dirty="0" smtClean="0"/>
              <a:t>树</a:t>
            </a:r>
            <a:r>
              <a:rPr lang="en-US" altLang="zh-CN" b="0" dirty="0" smtClean="0"/>
              <a:t>)</a:t>
            </a:r>
            <a:r>
              <a:rPr lang="zh-CN" altLang="zh-CN" b="0" dirty="0" smtClean="0"/>
              <a:t>取代</a:t>
            </a:r>
            <a:r>
              <a:rPr lang="en-US" altLang="zh-CN" b="0" dirty="0"/>
              <a:t>k</a:t>
            </a:r>
            <a:r>
              <a:rPr lang="zh-CN" altLang="zh-CN" b="0" dirty="0"/>
              <a:t>的位置，将</a:t>
            </a:r>
            <a:r>
              <a:rPr lang="en-US" altLang="zh-CN" b="0" dirty="0"/>
              <a:t>k</a:t>
            </a:r>
            <a:r>
              <a:rPr lang="zh-CN" altLang="zh-CN" b="0" dirty="0"/>
              <a:t>的双亲结点指向</a:t>
            </a:r>
            <a:r>
              <a:rPr lang="en-US" altLang="zh-CN" b="0" dirty="0"/>
              <a:t>k</a:t>
            </a:r>
            <a:r>
              <a:rPr lang="zh-CN" altLang="zh-CN" b="0" dirty="0"/>
              <a:t>的</a:t>
            </a:r>
            <a:r>
              <a:rPr lang="zh-CN" altLang="zh-CN" b="0" dirty="0" smtClean="0"/>
              <a:t>左子树</a:t>
            </a:r>
            <a:r>
              <a:rPr lang="en-US" altLang="zh-CN" b="0" dirty="0" smtClean="0"/>
              <a:t>(</a:t>
            </a:r>
            <a:r>
              <a:rPr lang="zh-CN" altLang="zh-CN" b="0" dirty="0" smtClean="0"/>
              <a:t>或</a:t>
            </a:r>
            <a:r>
              <a:rPr lang="zh-CN" altLang="zh-CN" b="0" dirty="0"/>
              <a:t>右子</a:t>
            </a:r>
            <a:r>
              <a:rPr lang="zh-CN" altLang="zh-CN" b="0" dirty="0" smtClean="0"/>
              <a:t>树</a:t>
            </a:r>
            <a:r>
              <a:rPr lang="en-US" altLang="zh-CN" b="0" dirty="0" smtClean="0"/>
              <a:t>)</a:t>
            </a:r>
            <a:r>
              <a:rPr lang="zh-CN" altLang="zh-CN" b="0" dirty="0" smtClean="0"/>
              <a:t>即可</a:t>
            </a:r>
            <a:r>
              <a:rPr lang="zh-CN" altLang="en-US" b="0" dirty="0" smtClean="0"/>
              <a:t>；</a:t>
            </a:r>
            <a:endParaRPr lang="en-US" altLang="zh-CN" b="0" dirty="0" smtClean="0"/>
          </a:p>
          <a:p>
            <a:r>
              <a:rPr lang="en-US" altLang="zh-CN" b="0" dirty="0" smtClean="0"/>
              <a:t>	</a:t>
            </a:r>
            <a:r>
              <a:rPr lang="zh-CN" altLang="zh-CN" b="0" dirty="0" smtClean="0"/>
              <a:t>如</a:t>
            </a:r>
            <a:r>
              <a:rPr lang="zh-CN" altLang="zh-CN" b="0" dirty="0"/>
              <a:t>图</a:t>
            </a:r>
            <a:r>
              <a:rPr lang="en-US" altLang="zh-CN" b="0" dirty="0"/>
              <a:t>5-30</a:t>
            </a:r>
            <a:r>
              <a:rPr lang="zh-CN" altLang="zh-CN" b="0" dirty="0"/>
              <a:t>为图</a:t>
            </a:r>
            <a:r>
              <a:rPr lang="en-US" altLang="zh-CN" b="0" dirty="0" smtClean="0"/>
              <a:t>5-28</a:t>
            </a:r>
            <a:r>
              <a:rPr lang="zh-CN" altLang="zh-CN" b="0" dirty="0" smtClean="0"/>
              <a:t>删除</a:t>
            </a:r>
            <a:r>
              <a:rPr lang="zh-CN" altLang="zh-CN" b="0" dirty="0"/>
              <a:t>关键值为</a:t>
            </a:r>
            <a:r>
              <a:rPr lang="en-US" altLang="zh-CN" b="0" dirty="0"/>
              <a:t>7</a:t>
            </a:r>
            <a:r>
              <a:rPr lang="zh-CN" altLang="zh-CN" b="0" dirty="0"/>
              <a:t>的结点后得到的二叉查找树。显然该修改也不会破坏二叉查找树的特性</a:t>
            </a:r>
            <a:r>
              <a:rPr lang="zh-CN" altLang="zh-CN" b="0" dirty="0" smtClean="0"/>
              <a:t>。</a:t>
            </a:r>
            <a:endParaRPr lang="en-US" altLang="zh-CN" b="0" dirty="0" smtClean="0"/>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29128" y="3571876"/>
            <a:ext cx="3143272" cy="25354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右箭头 1"/>
          <p:cNvSpPr/>
          <p:nvPr/>
        </p:nvSpPr>
        <p:spPr>
          <a:xfrm>
            <a:off x="4139952" y="4581128"/>
            <a:ext cx="889176" cy="129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379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7624" y="3544436"/>
            <a:ext cx="2733208" cy="24048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658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80729"/>
            <a:ext cx="7920880" cy="2736304"/>
          </a:xfrm>
        </p:spPr>
        <p:txBody>
          <a:bodyPr/>
          <a:lstStyle/>
          <a:p>
            <a:r>
              <a:rPr lang="en-US" altLang="zh-CN" dirty="0" smtClean="0"/>
              <a:t>(3)</a:t>
            </a:r>
            <a:r>
              <a:rPr lang="zh-CN" altLang="zh-CN" dirty="0" smtClean="0">
                <a:solidFill>
                  <a:srgbClr val="FF0000"/>
                </a:solidFill>
              </a:rPr>
              <a:t>若</a:t>
            </a:r>
            <a:r>
              <a:rPr lang="zh-CN" altLang="zh-CN" dirty="0">
                <a:solidFill>
                  <a:srgbClr val="FF0000"/>
                </a:solidFill>
              </a:rPr>
              <a:t>结点</a:t>
            </a:r>
            <a:r>
              <a:rPr lang="en-US" altLang="zh-CN" dirty="0">
                <a:solidFill>
                  <a:srgbClr val="FF0000"/>
                </a:solidFill>
              </a:rPr>
              <a:t>k</a:t>
            </a:r>
            <a:r>
              <a:rPr lang="zh-CN" altLang="zh-CN" dirty="0">
                <a:solidFill>
                  <a:srgbClr val="FF0000"/>
                </a:solidFill>
              </a:rPr>
              <a:t>的左子树和右子树均不为空</a:t>
            </a:r>
            <a:r>
              <a:rPr lang="zh-CN" altLang="zh-CN" b="0" dirty="0"/>
              <a:t>，即</a:t>
            </a:r>
            <a:r>
              <a:rPr lang="en-US" altLang="zh-CN" b="0" dirty="0"/>
              <a:t>K</a:t>
            </a:r>
            <a:r>
              <a:rPr lang="zh-CN" altLang="zh-CN" b="0" dirty="0"/>
              <a:t>为树的内部结点。为保证二叉查找树的特性，可将该元素替换为中序遍历所得的前驱或后继结点，即它的左子树中的最大元素或右子树中的最小</a:t>
            </a:r>
            <a:r>
              <a:rPr lang="zh-CN" altLang="zh-CN" b="0" dirty="0" smtClean="0"/>
              <a:t>元素。</a:t>
            </a:r>
            <a:endParaRPr lang="en-US" altLang="zh-CN" b="0" dirty="0"/>
          </a:p>
          <a:p>
            <a:r>
              <a:rPr lang="en-US" altLang="zh-CN" b="0" dirty="0" smtClean="0"/>
              <a:t>	</a:t>
            </a:r>
            <a:r>
              <a:rPr lang="zh-CN" altLang="zh-CN" b="0" dirty="0" smtClean="0"/>
              <a:t>如</a:t>
            </a:r>
            <a:r>
              <a:rPr lang="zh-CN" altLang="zh-CN" b="0" dirty="0"/>
              <a:t>要删除图</a:t>
            </a:r>
            <a:r>
              <a:rPr lang="en-US" altLang="zh-CN" b="0" dirty="0"/>
              <a:t>5-28</a:t>
            </a:r>
            <a:r>
              <a:rPr lang="zh-CN" altLang="zh-CN" b="0" dirty="0"/>
              <a:t>中关键值为</a:t>
            </a:r>
            <a:r>
              <a:rPr lang="en-US" altLang="zh-CN" b="0" dirty="0"/>
              <a:t>35</a:t>
            </a:r>
            <a:r>
              <a:rPr lang="zh-CN" altLang="zh-CN" b="0" dirty="0"/>
              <a:t>的</a:t>
            </a:r>
            <a:r>
              <a:rPr lang="zh-CN" altLang="zh-CN" b="0" dirty="0" smtClean="0"/>
              <a:t>结点</a:t>
            </a:r>
            <a:r>
              <a:rPr lang="zh-CN" altLang="en-US" b="0" dirty="0" smtClean="0"/>
              <a:t>。</a:t>
            </a:r>
            <a:endParaRPr lang="zh-CN" altLang="en-US" b="0" dirty="0"/>
          </a:p>
        </p:txBody>
      </p:sp>
      <p:pic>
        <p:nvPicPr>
          <p:cNvPr id="307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5656" y="3538626"/>
            <a:ext cx="6094384" cy="26986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040278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80728"/>
            <a:ext cx="7520940" cy="5472608"/>
          </a:xfrm>
        </p:spPr>
        <p:txBody>
          <a:bodyPr>
            <a:normAutofit fontScale="70000" lnSpcReduction="20000"/>
          </a:bodyPr>
          <a:lstStyle/>
          <a:p>
            <a:r>
              <a:rPr lang="zh-CN" altLang="zh-CN" sz="2900" dirty="0" smtClean="0">
                <a:solidFill>
                  <a:srgbClr val="FF0000"/>
                </a:solidFill>
              </a:rPr>
              <a:t>仔细</a:t>
            </a:r>
            <a:r>
              <a:rPr lang="zh-CN" altLang="zh-CN" sz="2900" dirty="0">
                <a:solidFill>
                  <a:srgbClr val="FF0000"/>
                </a:solidFill>
              </a:rPr>
              <a:t>分析上述三种情况会</a:t>
            </a:r>
            <a:r>
              <a:rPr lang="zh-CN" altLang="zh-CN" sz="2900" dirty="0" smtClean="0">
                <a:solidFill>
                  <a:srgbClr val="FF0000"/>
                </a:solidFill>
              </a:rPr>
              <a:t>发现</a:t>
            </a:r>
            <a:r>
              <a:rPr lang="zh-CN" altLang="en-US" sz="2900" b="0" dirty="0" smtClean="0"/>
              <a:t>：</a:t>
            </a:r>
            <a:endParaRPr lang="en-US" altLang="zh-CN" sz="2900" b="0" dirty="0" smtClean="0"/>
          </a:p>
          <a:p>
            <a:pPr>
              <a:buFont typeface="Arial" panose="020B0604020202020204" pitchFamily="34" charset="0"/>
              <a:buChar char="•"/>
            </a:pPr>
            <a:r>
              <a:rPr lang="zh-CN" altLang="zh-CN" sz="2900" b="0" dirty="0" smtClean="0"/>
              <a:t>情况</a:t>
            </a:r>
            <a:r>
              <a:rPr lang="en-US" altLang="zh-CN" sz="2900" b="0" dirty="0" smtClean="0"/>
              <a:t>(1)</a:t>
            </a:r>
            <a:r>
              <a:rPr lang="zh-CN" altLang="zh-CN" sz="2900" b="0" dirty="0" smtClean="0"/>
              <a:t>和情况</a:t>
            </a:r>
            <a:r>
              <a:rPr lang="en-US" altLang="zh-CN" sz="2900" b="0" dirty="0" smtClean="0"/>
              <a:t>(3)</a:t>
            </a:r>
            <a:r>
              <a:rPr lang="zh-CN" altLang="zh-CN" sz="2900" b="0" dirty="0" smtClean="0"/>
              <a:t>可以</a:t>
            </a:r>
            <a:r>
              <a:rPr lang="zh-CN" altLang="zh-CN" sz="2900" b="0" dirty="0"/>
              <a:t>统一到</a:t>
            </a:r>
            <a:r>
              <a:rPr lang="zh-CN" altLang="zh-CN" sz="2900" b="0" dirty="0" smtClean="0"/>
              <a:t>情况</a:t>
            </a:r>
            <a:r>
              <a:rPr lang="en-US" altLang="zh-CN" sz="2900" b="0" dirty="0" smtClean="0"/>
              <a:t>(2)</a:t>
            </a:r>
            <a:r>
              <a:rPr lang="zh-CN" altLang="zh-CN" sz="2900" b="0" dirty="0" smtClean="0"/>
              <a:t>，</a:t>
            </a:r>
            <a:endParaRPr lang="en-US" altLang="zh-CN" sz="2900" b="0" dirty="0" smtClean="0"/>
          </a:p>
          <a:p>
            <a:pPr>
              <a:buFont typeface="Arial" panose="020B0604020202020204" pitchFamily="34" charset="0"/>
              <a:buChar char="•"/>
            </a:pPr>
            <a:r>
              <a:rPr lang="zh-CN" altLang="zh-CN" sz="2900" b="0" dirty="0" smtClean="0"/>
              <a:t>情况</a:t>
            </a:r>
            <a:r>
              <a:rPr lang="en-US" altLang="zh-CN" sz="2900" b="0" dirty="0" smtClean="0"/>
              <a:t>(1)</a:t>
            </a:r>
            <a:r>
              <a:rPr lang="zh-CN" altLang="zh-CN" sz="2900" b="0" dirty="0" smtClean="0"/>
              <a:t>是情况</a:t>
            </a:r>
            <a:r>
              <a:rPr lang="en-US" altLang="zh-CN" sz="2900" b="0" dirty="0" smtClean="0"/>
              <a:t>(2)</a:t>
            </a:r>
            <a:r>
              <a:rPr lang="zh-CN" altLang="zh-CN" sz="2900" b="0" dirty="0" smtClean="0"/>
              <a:t>的</a:t>
            </a:r>
            <a:r>
              <a:rPr lang="zh-CN" altLang="zh-CN" sz="2900" b="0" dirty="0"/>
              <a:t>特例</a:t>
            </a:r>
            <a:r>
              <a:rPr lang="zh-CN" altLang="zh-CN" sz="2900" b="0" dirty="0" smtClean="0"/>
              <a:t>，</a:t>
            </a:r>
            <a:endParaRPr lang="en-US" altLang="zh-CN" sz="2900" b="0" dirty="0" smtClean="0"/>
          </a:p>
          <a:p>
            <a:pPr>
              <a:buFont typeface="Arial" panose="020B0604020202020204" pitchFamily="34" charset="0"/>
              <a:buChar char="•"/>
            </a:pPr>
            <a:r>
              <a:rPr lang="zh-CN" altLang="zh-CN" sz="2900" b="0" dirty="0" smtClean="0"/>
              <a:t>情况</a:t>
            </a:r>
            <a:r>
              <a:rPr lang="en-US" altLang="zh-CN" sz="2900" b="0" dirty="0" smtClean="0"/>
              <a:t>(3)</a:t>
            </a:r>
            <a:r>
              <a:rPr lang="zh-CN" altLang="zh-CN" sz="2900" b="0" dirty="0" smtClean="0"/>
              <a:t>可以</a:t>
            </a:r>
            <a:r>
              <a:rPr lang="zh-CN" altLang="zh-CN" sz="2900" b="0" dirty="0"/>
              <a:t>转化为</a:t>
            </a:r>
            <a:r>
              <a:rPr lang="zh-CN" altLang="zh-CN" sz="2900" b="0" dirty="0" smtClean="0"/>
              <a:t>情况</a:t>
            </a:r>
            <a:r>
              <a:rPr lang="en-US" altLang="zh-CN" sz="2900" b="0" dirty="0" smtClean="0"/>
              <a:t>(2)</a:t>
            </a:r>
            <a:r>
              <a:rPr lang="zh-CN" altLang="zh-CN" sz="2900" b="0" dirty="0" smtClean="0"/>
              <a:t>。</a:t>
            </a:r>
            <a:endParaRPr lang="en-US" altLang="zh-CN" sz="2900" b="0" dirty="0" smtClean="0"/>
          </a:p>
          <a:p>
            <a:pPr>
              <a:buFont typeface="Arial" panose="020B0604020202020204" pitchFamily="34" charset="0"/>
              <a:buChar char="•"/>
            </a:pPr>
            <a:endParaRPr lang="en-US" altLang="zh-CN" b="0" dirty="0" smtClean="0"/>
          </a:p>
          <a:p>
            <a:r>
              <a:rPr lang="zh-CN" altLang="zh-CN" dirty="0"/>
              <a:t>算法</a:t>
            </a:r>
            <a:r>
              <a:rPr lang="en-US" altLang="zh-CN" dirty="0"/>
              <a:t>5.21</a:t>
            </a:r>
            <a:r>
              <a:rPr lang="zh-CN" altLang="zh-CN" dirty="0"/>
              <a:t>：二叉查找树的删除操作</a:t>
            </a:r>
          </a:p>
          <a:p>
            <a:r>
              <a:rPr lang="en-US" altLang="zh-CN" b="0" dirty="0"/>
              <a:t>template&lt;class T&gt;</a:t>
            </a:r>
            <a:endParaRPr lang="zh-CN" altLang="zh-CN" b="0" dirty="0"/>
          </a:p>
          <a:p>
            <a:r>
              <a:rPr lang="en-US" altLang="zh-CN" b="0" dirty="0"/>
              <a:t>bool </a:t>
            </a:r>
            <a:r>
              <a:rPr lang="en-US" altLang="zh-CN" b="0" dirty="0" err="1"/>
              <a:t>BinarySearchTree</a:t>
            </a:r>
            <a:r>
              <a:rPr lang="en-US" altLang="zh-CN" b="0" dirty="0"/>
              <a:t>&lt;T&gt;::</a:t>
            </a:r>
            <a:r>
              <a:rPr lang="en-US" altLang="zh-CN" b="0" dirty="0" smtClean="0"/>
              <a:t>Delete(</a:t>
            </a:r>
            <a:r>
              <a:rPr lang="en-US" altLang="zh-CN" b="0" dirty="0" err="1" smtClean="0"/>
              <a:t>BinaryTreeNode</a:t>
            </a:r>
            <a:r>
              <a:rPr lang="en-US" altLang="zh-CN" b="0" dirty="0" smtClean="0"/>
              <a:t>&lt;T</a:t>
            </a:r>
            <a:r>
              <a:rPr lang="en-US" altLang="zh-CN" b="0" dirty="0"/>
              <a:t>&gt; *&amp;root, const T&amp; </a:t>
            </a:r>
            <a:r>
              <a:rPr lang="en-US" altLang="zh-CN" b="0" dirty="0" smtClean="0"/>
              <a:t>k){</a:t>
            </a:r>
            <a:endParaRPr lang="zh-CN" altLang="zh-CN" b="0" dirty="0"/>
          </a:p>
          <a:p>
            <a:r>
              <a:rPr lang="en-US" altLang="zh-CN" b="0" dirty="0" err="1"/>
              <a:t>BinaryTreeNode</a:t>
            </a:r>
            <a:r>
              <a:rPr lang="en-US" altLang="zh-CN" b="0" dirty="0"/>
              <a:t>&lt;T&gt; *pointer = </a:t>
            </a:r>
            <a:r>
              <a:rPr lang="en-US" altLang="zh-CN" b="0" dirty="0" smtClean="0"/>
              <a:t>Search(</a:t>
            </a:r>
            <a:r>
              <a:rPr lang="en-US" altLang="zh-CN" b="0" dirty="0" err="1" smtClean="0"/>
              <a:t>root,k</a:t>
            </a:r>
            <a:r>
              <a:rPr lang="en-US" altLang="zh-CN" b="0" dirty="0" smtClean="0"/>
              <a:t>);</a:t>
            </a:r>
            <a:endParaRPr lang="zh-CN" altLang="zh-CN" b="0" dirty="0"/>
          </a:p>
          <a:p>
            <a:r>
              <a:rPr lang="en-US" altLang="zh-CN" b="0" dirty="0"/>
              <a:t>    if </a:t>
            </a:r>
            <a:r>
              <a:rPr lang="en-US" altLang="zh-CN" b="0" dirty="0" smtClean="0"/>
              <a:t>(pointer </a:t>
            </a:r>
            <a:r>
              <a:rPr lang="en-US" altLang="zh-CN" b="0" dirty="0"/>
              <a:t>== </a:t>
            </a:r>
            <a:r>
              <a:rPr lang="en-US" altLang="zh-CN" b="0" dirty="0" smtClean="0"/>
              <a:t>NULL)  </a:t>
            </a:r>
            <a:r>
              <a:rPr lang="en-US" altLang="zh-CN" b="0" dirty="0"/>
              <a:t>return false;	//</a:t>
            </a:r>
            <a:r>
              <a:rPr lang="zh-CN" altLang="zh-CN" b="0" dirty="0"/>
              <a:t>未找到关键值为</a:t>
            </a:r>
            <a:r>
              <a:rPr lang="en-US" altLang="zh-CN" b="0" dirty="0"/>
              <a:t>k</a:t>
            </a:r>
            <a:r>
              <a:rPr lang="zh-CN" altLang="zh-CN" b="0" dirty="0"/>
              <a:t>的结点</a:t>
            </a:r>
          </a:p>
          <a:p>
            <a:r>
              <a:rPr lang="en-US" altLang="zh-CN" b="0" dirty="0"/>
              <a:t>    </a:t>
            </a:r>
            <a:r>
              <a:rPr lang="en-US" altLang="zh-CN" b="0" dirty="0" err="1"/>
              <a:t>BinaryTreeNode</a:t>
            </a:r>
            <a:r>
              <a:rPr lang="en-US" altLang="zh-CN" b="0" dirty="0"/>
              <a:t>&lt;T&gt; *child, *parent = </a:t>
            </a:r>
            <a:r>
              <a:rPr lang="en-US" altLang="zh-CN" b="0" dirty="0" err="1"/>
              <a:t>BinaryTree</a:t>
            </a:r>
            <a:r>
              <a:rPr lang="en-US" altLang="zh-CN" b="0" dirty="0"/>
              <a:t>&lt;T&gt;::</a:t>
            </a:r>
            <a:r>
              <a:rPr lang="en-US" altLang="zh-CN" b="0" dirty="0" smtClean="0"/>
              <a:t>Parent(pointer);</a:t>
            </a:r>
            <a:endParaRPr lang="zh-CN" altLang="zh-CN" b="0" dirty="0"/>
          </a:p>
          <a:p>
            <a:r>
              <a:rPr lang="en-US" altLang="zh-CN" b="0" dirty="0"/>
              <a:t>    </a:t>
            </a:r>
            <a:r>
              <a:rPr lang="en-US" altLang="zh-CN" b="0" dirty="0" err="1"/>
              <a:t>BinaryTreeNode</a:t>
            </a:r>
            <a:r>
              <a:rPr lang="en-US" altLang="zh-CN" b="0" dirty="0"/>
              <a:t>&lt;T&gt; *</a:t>
            </a:r>
            <a:r>
              <a:rPr lang="en-US" altLang="zh-CN" b="0" dirty="0" err="1"/>
              <a:t>ptr</a:t>
            </a:r>
            <a:r>
              <a:rPr lang="en-US" altLang="zh-CN" b="0" dirty="0"/>
              <a:t> = pointer;   	//</a:t>
            </a:r>
            <a:r>
              <a:rPr lang="en-US" altLang="zh-CN" b="0" dirty="0" err="1"/>
              <a:t>ptr</a:t>
            </a:r>
            <a:r>
              <a:rPr lang="zh-CN" altLang="zh-CN" b="0" dirty="0"/>
              <a:t>记录被删除结点</a:t>
            </a:r>
            <a:r>
              <a:rPr lang="en-US" altLang="zh-CN" b="0" dirty="0"/>
              <a:t>pointer</a:t>
            </a:r>
            <a:endParaRPr lang="zh-CN" altLang="zh-CN" b="0" dirty="0"/>
          </a:p>
          <a:p>
            <a:r>
              <a:rPr lang="en-US" altLang="zh-CN" b="0" dirty="0"/>
              <a:t>    if </a:t>
            </a:r>
            <a:r>
              <a:rPr lang="en-US" altLang="zh-CN" b="0" dirty="0" smtClean="0"/>
              <a:t>(pointer-</a:t>
            </a:r>
            <a:r>
              <a:rPr lang="en-US" altLang="zh-CN" b="0" dirty="0"/>
              <a:t>&gt;left &amp;&amp; pointer-&gt;</a:t>
            </a:r>
            <a:r>
              <a:rPr lang="en-US" altLang="zh-CN" b="0" dirty="0" smtClean="0"/>
              <a:t>right){    </a:t>
            </a:r>
            <a:r>
              <a:rPr lang="en-US" altLang="zh-CN" b="0" dirty="0"/>
              <a:t>//</a:t>
            </a:r>
            <a:r>
              <a:rPr lang="zh-CN" altLang="zh-CN" b="0" dirty="0"/>
              <a:t>若</a:t>
            </a:r>
            <a:r>
              <a:rPr lang="en-US" altLang="zh-CN" b="0" dirty="0"/>
              <a:t>pointer</a:t>
            </a:r>
            <a:r>
              <a:rPr lang="zh-CN" altLang="zh-CN" b="0" dirty="0"/>
              <a:t>的左右子树均非空</a:t>
            </a:r>
          </a:p>
          <a:p>
            <a:pPr>
              <a:buFont typeface="Arial" panose="020B0604020202020204" pitchFamily="34" charset="0"/>
              <a:buChar char="•"/>
            </a:pPr>
            <a:endParaRPr lang="zh-CN" altLang="en-US" b="0" dirty="0"/>
          </a:p>
        </p:txBody>
      </p:sp>
    </p:spTree>
    <p:extLst>
      <p:ext uri="{BB962C8B-B14F-4D97-AF65-F5344CB8AC3E}">
        <p14:creationId xmlns:p14="http://schemas.microsoft.com/office/powerpoint/2010/main" xmlns="" val="3187927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227921"/>
          </a:xfrm>
        </p:spPr>
        <p:txBody>
          <a:bodyPr>
            <a:normAutofit lnSpcReduction="10000"/>
          </a:bodyPr>
          <a:lstStyle/>
          <a:p>
            <a:r>
              <a:rPr lang="en-US" altLang="zh-CN" dirty="0"/>
              <a:t> </a:t>
            </a:r>
            <a:r>
              <a:rPr lang="en-US" altLang="zh-CN" b="0" dirty="0"/>
              <a:t>//</a:t>
            </a:r>
            <a:r>
              <a:rPr lang="zh-CN" altLang="zh-CN" b="0" dirty="0"/>
              <a:t>找到右子树中的最小值</a:t>
            </a:r>
            <a:r>
              <a:rPr lang="en-US" altLang="zh-CN" b="0" dirty="0"/>
              <a:t>,</a:t>
            </a:r>
            <a:r>
              <a:rPr lang="zh-CN" altLang="zh-CN" b="0" dirty="0"/>
              <a:t>将</a:t>
            </a:r>
            <a:r>
              <a:rPr lang="zh-CN" altLang="zh-CN" b="0" dirty="0" smtClean="0"/>
              <a:t>情况</a:t>
            </a:r>
            <a:r>
              <a:rPr lang="en-US" altLang="zh-CN" b="0" dirty="0" smtClean="0"/>
              <a:t>(3)</a:t>
            </a:r>
            <a:r>
              <a:rPr lang="zh-CN" altLang="zh-CN" b="0" dirty="0" smtClean="0"/>
              <a:t>转化</a:t>
            </a:r>
            <a:r>
              <a:rPr lang="zh-CN" altLang="zh-CN" b="0" dirty="0"/>
              <a:t>为</a:t>
            </a:r>
            <a:r>
              <a:rPr lang="zh-CN" altLang="zh-CN" b="0" dirty="0" smtClean="0"/>
              <a:t>情况</a:t>
            </a:r>
            <a:r>
              <a:rPr lang="en-US" altLang="zh-CN" b="0" dirty="0" smtClean="0"/>
              <a:t>(2)</a:t>
            </a:r>
            <a:endParaRPr lang="zh-CN" altLang="zh-CN" b="0" dirty="0"/>
          </a:p>
          <a:p>
            <a:r>
              <a:rPr lang="en-US" altLang="zh-CN" b="0" dirty="0"/>
              <a:t>        parent = pointer;</a:t>
            </a:r>
            <a:endParaRPr lang="zh-CN" altLang="zh-CN" b="0" dirty="0"/>
          </a:p>
          <a:p>
            <a:r>
              <a:rPr lang="en-US" altLang="zh-CN" b="0" dirty="0"/>
              <a:t>        pointer = pointer-&gt;right;</a:t>
            </a:r>
            <a:endParaRPr lang="zh-CN" altLang="zh-CN" b="0" dirty="0"/>
          </a:p>
          <a:p>
            <a:r>
              <a:rPr lang="en-US" altLang="zh-CN" b="0" dirty="0"/>
              <a:t>        while </a:t>
            </a:r>
            <a:r>
              <a:rPr lang="en-US" altLang="zh-CN" b="0" dirty="0" smtClean="0"/>
              <a:t>(pointer-</a:t>
            </a:r>
            <a:r>
              <a:rPr lang="en-US" altLang="zh-CN" b="0" dirty="0"/>
              <a:t>&gt;</a:t>
            </a:r>
            <a:r>
              <a:rPr lang="en-US" altLang="zh-CN" b="0" dirty="0" smtClean="0"/>
              <a:t>left){</a:t>
            </a:r>
            <a:endParaRPr lang="zh-CN" altLang="zh-CN" b="0" dirty="0"/>
          </a:p>
          <a:p>
            <a:r>
              <a:rPr lang="en-US" altLang="zh-CN" b="0" dirty="0"/>
              <a:t>            parent = pointer;</a:t>
            </a:r>
            <a:endParaRPr lang="zh-CN" altLang="zh-CN" b="0" dirty="0"/>
          </a:p>
          <a:p>
            <a:r>
              <a:rPr lang="en-US" altLang="zh-CN" b="0" dirty="0"/>
              <a:t>            pointer = pointer-&gt;left;</a:t>
            </a:r>
            <a:endParaRPr lang="zh-CN" altLang="zh-CN" b="0" dirty="0"/>
          </a:p>
          <a:p>
            <a:r>
              <a:rPr lang="en-US" altLang="zh-CN" b="0" dirty="0"/>
              <a:t>        }</a:t>
            </a:r>
            <a:endParaRPr lang="zh-CN" altLang="zh-CN" b="0" dirty="0"/>
          </a:p>
          <a:p>
            <a:r>
              <a:rPr lang="en-US" altLang="zh-CN" b="0" dirty="0"/>
              <a:t>    }</a:t>
            </a:r>
            <a:endParaRPr lang="zh-CN" altLang="en-US" b="0" dirty="0"/>
          </a:p>
        </p:txBody>
      </p:sp>
    </p:spTree>
    <p:extLst>
      <p:ext uri="{BB962C8B-B14F-4D97-AF65-F5344CB8AC3E}">
        <p14:creationId xmlns:p14="http://schemas.microsoft.com/office/powerpoint/2010/main" xmlns="" val="1456262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040560"/>
          </a:xfrm>
        </p:spPr>
        <p:txBody>
          <a:bodyPr>
            <a:normAutofit fontScale="92500" lnSpcReduction="20000"/>
          </a:bodyPr>
          <a:lstStyle/>
          <a:p>
            <a:r>
              <a:rPr lang="en-US" altLang="zh-CN" b="0" dirty="0"/>
              <a:t> //</a:t>
            </a:r>
            <a:r>
              <a:rPr lang="zh-CN" altLang="zh-CN" b="0" dirty="0"/>
              <a:t>若是</a:t>
            </a:r>
            <a:r>
              <a:rPr lang="zh-CN" altLang="zh-CN" b="0" dirty="0" smtClean="0"/>
              <a:t>情况</a:t>
            </a:r>
            <a:r>
              <a:rPr lang="en-US" altLang="zh-CN" b="0" dirty="0" smtClean="0"/>
              <a:t>(2),</a:t>
            </a:r>
            <a:r>
              <a:rPr lang="zh-CN" altLang="zh-CN" b="0" dirty="0"/>
              <a:t>则</a:t>
            </a:r>
            <a:r>
              <a:rPr lang="en-US" altLang="zh-CN" b="0" dirty="0"/>
              <a:t>child</a:t>
            </a:r>
            <a:r>
              <a:rPr lang="zh-CN" altLang="zh-CN" b="0" dirty="0"/>
              <a:t>非空；否则</a:t>
            </a:r>
            <a:r>
              <a:rPr lang="en-US" altLang="zh-CN" b="0" dirty="0"/>
              <a:t>child</a:t>
            </a:r>
            <a:r>
              <a:rPr lang="zh-CN" altLang="zh-CN" b="0" dirty="0"/>
              <a:t>为空</a:t>
            </a:r>
          </a:p>
          <a:p>
            <a:r>
              <a:rPr lang="en-US" altLang="zh-CN" b="0" dirty="0"/>
              <a:t>    child = </a:t>
            </a:r>
            <a:r>
              <a:rPr lang="en-US" altLang="zh-CN" b="0" dirty="0" smtClean="0"/>
              <a:t>(pointer-</a:t>
            </a:r>
            <a:r>
              <a:rPr lang="en-US" altLang="zh-CN" b="0" dirty="0"/>
              <a:t>&gt;</a:t>
            </a:r>
            <a:r>
              <a:rPr lang="en-US" altLang="zh-CN" b="0" dirty="0" smtClean="0"/>
              <a:t>left) </a:t>
            </a:r>
            <a:r>
              <a:rPr lang="en-US" altLang="zh-CN" b="0" dirty="0"/>
              <a:t>? pointer-&gt;left : pointer-&gt;right;</a:t>
            </a:r>
            <a:endParaRPr lang="zh-CN" altLang="zh-CN" b="0" dirty="0"/>
          </a:p>
          <a:p>
            <a:r>
              <a:rPr lang="en-US" altLang="zh-CN" b="0" dirty="0"/>
              <a:t>    if </a:t>
            </a:r>
            <a:r>
              <a:rPr lang="en-US" altLang="zh-CN" b="0" dirty="0" smtClean="0"/>
              <a:t>(!parent)  </a:t>
            </a:r>
            <a:r>
              <a:rPr lang="en-US" altLang="zh-CN" b="0" dirty="0"/>
              <a:t>root = child</a:t>
            </a:r>
            <a:r>
              <a:rPr lang="en-US" altLang="zh-CN" b="0" dirty="0" smtClean="0"/>
              <a:t>;    //</a:t>
            </a:r>
            <a:r>
              <a:rPr lang="zh-CN" altLang="zh-CN" b="0" dirty="0"/>
              <a:t>若双亲为空，说明</a:t>
            </a:r>
            <a:r>
              <a:rPr lang="en-US" altLang="zh-CN" b="0" dirty="0"/>
              <a:t>p</a:t>
            </a:r>
            <a:r>
              <a:rPr lang="zh-CN" altLang="zh-CN" b="0" dirty="0"/>
              <a:t>为根</a:t>
            </a:r>
          </a:p>
          <a:p>
            <a:r>
              <a:rPr lang="en-US" altLang="zh-CN" b="0" dirty="0"/>
              <a:t>    else{</a:t>
            </a:r>
            <a:endParaRPr lang="zh-CN" altLang="zh-CN" b="0" dirty="0"/>
          </a:p>
          <a:p>
            <a:r>
              <a:rPr lang="en-US" altLang="zh-CN" b="0" dirty="0"/>
              <a:t>        if </a:t>
            </a:r>
            <a:r>
              <a:rPr lang="en-US" altLang="zh-CN" b="0" dirty="0" smtClean="0"/>
              <a:t>(parent-</a:t>
            </a:r>
            <a:r>
              <a:rPr lang="en-US" altLang="zh-CN" b="0" dirty="0"/>
              <a:t>&gt;left == </a:t>
            </a:r>
            <a:r>
              <a:rPr lang="en-US" altLang="zh-CN" b="0" dirty="0" smtClean="0"/>
              <a:t>pointer)  </a:t>
            </a:r>
            <a:r>
              <a:rPr lang="en-US" altLang="zh-CN" b="0" dirty="0"/>
              <a:t>parent-&gt;left = child;  //pointer</a:t>
            </a:r>
            <a:r>
              <a:rPr lang="zh-CN" altLang="zh-CN" b="0" dirty="0"/>
              <a:t>是双亲结点的左孩子</a:t>
            </a:r>
          </a:p>
          <a:p>
            <a:r>
              <a:rPr lang="en-US" altLang="zh-CN" b="0" dirty="0"/>
              <a:t>        else   parent-&gt;right = child;</a:t>
            </a:r>
            <a:endParaRPr lang="zh-CN" altLang="zh-CN" b="0" dirty="0"/>
          </a:p>
          <a:p>
            <a:r>
              <a:rPr lang="en-US" altLang="zh-CN" b="0" dirty="0"/>
              <a:t>    }</a:t>
            </a:r>
            <a:endParaRPr lang="zh-CN" altLang="zh-CN" b="0" dirty="0"/>
          </a:p>
          <a:p>
            <a:r>
              <a:rPr lang="en-US" altLang="zh-CN" b="0" dirty="0"/>
              <a:t>    if </a:t>
            </a:r>
            <a:r>
              <a:rPr lang="en-US" altLang="zh-CN" b="0" dirty="0" smtClean="0"/>
              <a:t>(</a:t>
            </a:r>
            <a:r>
              <a:rPr lang="en-US" altLang="zh-CN" b="0" dirty="0" err="1" smtClean="0"/>
              <a:t>ptr</a:t>
            </a:r>
            <a:r>
              <a:rPr lang="en-US" altLang="zh-CN" b="0" dirty="0" smtClean="0"/>
              <a:t> </a:t>
            </a:r>
            <a:r>
              <a:rPr lang="en-US" altLang="zh-CN" b="0" dirty="0"/>
              <a:t>!= </a:t>
            </a:r>
            <a:r>
              <a:rPr lang="en-US" altLang="zh-CN" b="0" dirty="0" smtClean="0"/>
              <a:t>pointer)  </a:t>
            </a:r>
            <a:r>
              <a:rPr lang="en-US" altLang="zh-CN" b="0" dirty="0" err="1"/>
              <a:t>ptr</a:t>
            </a:r>
            <a:r>
              <a:rPr lang="en-US" altLang="zh-CN" b="0" dirty="0"/>
              <a:t>-&gt;data = pointer-&gt;data;	 //</a:t>
            </a:r>
            <a:r>
              <a:rPr lang="zh-CN" altLang="zh-CN" b="0" dirty="0" smtClean="0"/>
              <a:t>情况</a:t>
            </a:r>
            <a:r>
              <a:rPr lang="en-US" altLang="zh-CN" b="0" dirty="0" smtClean="0"/>
              <a:t>(3)</a:t>
            </a:r>
            <a:endParaRPr lang="zh-CN" altLang="zh-CN" b="0" dirty="0"/>
          </a:p>
          <a:p>
            <a:r>
              <a:rPr lang="en-US" altLang="zh-CN" b="0" dirty="0"/>
              <a:t>    return true;</a:t>
            </a:r>
            <a:endParaRPr lang="zh-CN" altLang="zh-CN" b="0" dirty="0"/>
          </a:p>
          <a:p>
            <a:r>
              <a:rPr lang="en-US" altLang="zh-CN" b="0" dirty="0"/>
              <a:t>}</a:t>
            </a:r>
            <a:endParaRPr lang="zh-CN" altLang="en-US" b="0" dirty="0"/>
          </a:p>
        </p:txBody>
      </p:sp>
    </p:spTree>
    <p:extLst>
      <p:ext uri="{BB962C8B-B14F-4D97-AF65-F5344CB8AC3E}">
        <p14:creationId xmlns:p14="http://schemas.microsoft.com/office/powerpoint/2010/main" xmlns="" val="16478064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424936" cy="4227921"/>
          </a:xfrm>
        </p:spPr>
        <p:txBody>
          <a:bodyPr/>
          <a:lstStyle/>
          <a:p>
            <a:r>
              <a:rPr lang="en-US" altLang="zh-CN" b="0" dirty="0" smtClean="0"/>
              <a:t>	</a:t>
            </a:r>
            <a:r>
              <a:rPr lang="zh-CN" altLang="zh-CN" b="0" dirty="0" smtClean="0"/>
              <a:t>除了</a:t>
            </a:r>
            <a:r>
              <a:rPr lang="zh-CN" altLang="zh-CN" b="0" dirty="0"/>
              <a:t>替换方法完成删除操作之外，还可采用</a:t>
            </a:r>
            <a:r>
              <a:rPr lang="zh-CN" altLang="zh-CN" dirty="0">
                <a:solidFill>
                  <a:srgbClr val="FF0000"/>
                </a:solidFill>
              </a:rPr>
              <a:t>截枝方法</a:t>
            </a:r>
            <a:r>
              <a:rPr lang="zh-CN" altLang="zh-CN" b="0" dirty="0"/>
              <a:t>实现删除操作。把删除结点的左子树挂到右子树中最小元素后面，成为它的左子树；或把删除结点的右子树挂到左子树中最大元素的后面，使其成为它的右子树，如下图</a:t>
            </a:r>
            <a:r>
              <a:rPr lang="en-US" altLang="zh-CN" b="0" dirty="0"/>
              <a:t>5-32</a:t>
            </a:r>
            <a:r>
              <a:rPr lang="zh-CN" altLang="zh-CN" b="0" dirty="0"/>
              <a:t>所示。截枝方法可能会大幅改变树的形状，从而影响查找速度。</a:t>
            </a:r>
          </a:p>
          <a:p>
            <a:endParaRPr lang="zh-CN" altLang="en-US" b="0" dirty="0"/>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9672" y="3356992"/>
            <a:ext cx="5484246" cy="28803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984617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642918"/>
            <a:ext cx="8072494" cy="5786478"/>
          </a:xfrm>
        </p:spPr>
        <p:txBody>
          <a:bodyPr>
            <a:normAutofit fontScale="25000" lnSpcReduction="20000"/>
          </a:bodyPr>
          <a:lstStyle/>
          <a:p>
            <a:pPr>
              <a:spcBef>
                <a:spcPts val="0"/>
              </a:spcBef>
            </a:pPr>
            <a:r>
              <a:rPr lang="zh-CN" altLang="zh-CN" sz="9600" b="0" dirty="0" smtClean="0">
                <a:solidFill>
                  <a:srgbClr val="FF0000"/>
                </a:solidFill>
                <a:latin typeface="+mn-ea"/>
                <a:ea typeface="+mn-ea"/>
              </a:rPr>
              <a:t>删除操作</a:t>
            </a:r>
            <a:r>
              <a:rPr lang="zh-CN" altLang="en-US" sz="9600" b="0" dirty="0" smtClean="0">
                <a:solidFill>
                  <a:srgbClr val="FF0000"/>
                </a:solidFill>
                <a:latin typeface="+mn-ea"/>
                <a:ea typeface="+mn-ea"/>
              </a:rPr>
              <a:t>的实现</a:t>
            </a:r>
            <a:endParaRPr lang="en-US" altLang="zh-CN" sz="9600" b="0" dirty="0" smtClean="0">
              <a:solidFill>
                <a:srgbClr val="FF0000"/>
              </a:solidFill>
              <a:latin typeface="+mn-ea"/>
              <a:ea typeface="+mn-ea"/>
            </a:endParaRPr>
          </a:p>
          <a:p>
            <a:pPr>
              <a:spcBef>
                <a:spcPts val="0"/>
              </a:spcBef>
            </a:pPr>
            <a:r>
              <a:rPr kumimoji="1" lang="en-US" altLang="zh-CN" sz="6400" b="0" dirty="0" err="1" smtClean="0">
                <a:latin typeface="黑体" pitchFamily="49" charset="-122"/>
                <a:ea typeface="黑体" pitchFamily="49" charset="-122"/>
              </a:rPr>
              <a:t>BTree</a:t>
            </a:r>
            <a:r>
              <a:rPr kumimoji="1" lang="en-US" altLang="zh-CN" sz="6400" b="0" dirty="0" smtClean="0">
                <a:latin typeface="黑体" pitchFamily="49" charset="-122"/>
                <a:ea typeface="黑体" pitchFamily="49" charset="-122"/>
              </a:rPr>
              <a:t>   *</a:t>
            </a:r>
            <a:r>
              <a:rPr kumimoji="1" lang="en-US" altLang="zh-CN" sz="6400" b="0" dirty="0" err="1" smtClean="0">
                <a:latin typeface="黑体" pitchFamily="49" charset="-122"/>
                <a:ea typeface="黑体" pitchFamily="49" charset="-122"/>
              </a:rPr>
              <a:t>DeleteNodeBST</a:t>
            </a:r>
            <a:r>
              <a:rPr kumimoji="1" lang="en-US" altLang="zh-CN" sz="6400" b="0" dirty="0" smtClean="0">
                <a:latin typeface="黑体" pitchFamily="49" charset="-122"/>
                <a:ea typeface="黑体" pitchFamily="49" charset="-122"/>
              </a:rPr>
              <a:t>(</a:t>
            </a:r>
            <a:r>
              <a:rPr kumimoji="1" lang="en-US" altLang="zh-CN" sz="6400" b="0" dirty="0" err="1" smtClean="0">
                <a:latin typeface="黑体" pitchFamily="49" charset="-122"/>
                <a:ea typeface="黑体" pitchFamily="49" charset="-122"/>
              </a:rPr>
              <a:t>BTree</a:t>
            </a:r>
            <a:r>
              <a:rPr kumimoji="1" lang="en-US" altLang="zh-CN" sz="6400" b="0" dirty="0" smtClean="0">
                <a:latin typeface="黑体" pitchFamily="49" charset="-122"/>
                <a:ea typeface="黑体" pitchFamily="49" charset="-122"/>
              </a:rPr>
              <a:t> *BST</a:t>
            </a:r>
            <a:r>
              <a:rPr kumimoji="1" lang="zh-CN" altLang="en-US" sz="6400" b="0" dirty="0" smtClean="0">
                <a:latin typeface="黑体" pitchFamily="49" charset="-122"/>
                <a:ea typeface="黑体" pitchFamily="49" charset="-122"/>
              </a:rPr>
              <a:t>，</a:t>
            </a:r>
            <a:r>
              <a:rPr kumimoji="1" lang="en-US" altLang="zh-CN" sz="6400" b="0" dirty="0" err="1" smtClean="0">
                <a:latin typeface="黑体" pitchFamily="49" charset="-122"/>
                <a:ea typeface="黑体" pitchFamily="49" charset="-122"/>
              </a:rPr>
              <a:t>BTree</a:t>
            </a:r>
            <a:r>
              <a:rPr kumimoji="1" lang="en-US" altLang="zh-CN" sz="6400" b="0" dirty="0" smtClean="0">
                <a:latin typeface="黑体" pitchFamily="49" charset="-122"/>
                <a:ea typeface="黑体" pitchFamily="49" charset="-122"/>
              </a:rPr>
              <a:t> *p)</a:t>
            </a:r>
          </a:p>
          <a:p>
            <a:pPr>
              <a:spcBef>
                <a:spcPts val="0"/>
              </a:spcBef>
            </a:pPr>
            <a:r>
              <a:rPr kumimoji="1" lang="en-US" altLang="zh-CN" sz="6400" b="0" dirty="0" smtClean="0">
                <a:latin typeface="黑体" pitchFamily="49" charset="-122"/>
                <a:ea typeface="黑体" pitchFamily="49" charset="-122"/>
              </a:rPr>
              <a:t>{ </a:t>
            </a:r>
            <a:r>
              <a:rPr kumimoji="1" lang="en-US" altLang="zh-CN" sz="6400" b="0" dirty="0" err="1" smtClean="0">
                <a:latin typeface="黑体" pitchFamily="49" charset="-122"/>
                <a:ea typeface="黑体" pitchFamily="49" charset="-122"/>
              </a:rPr>
              <a:t>BTree</a:t>
            </a:r>
            <a:r>
              <a:rPr kumimoji="1" lang="en-US" altLang="zh-CN" sz="6400" b="0" dirty="0" smtClean="0">
                <a:latin typeface="黑体" pitchFamily="49" charset="-122"/>
                <a:ea typeface="黑体" pitchFamily="49" charset="-122"/>
              </a:rPr>
              <a:t> *f = parent(p);</a:t>
            </a:r>
          </a:p>
          <a:p>
            <a:pPr>
              <a:spcBef>
                <a:spcPts val="0"/>
              </a:spcBef>
            </a:pPr>
            <a:r>
              <a:rPr kumimoji="1" lang="en-US" altLang="zh-CN" sz="6400" b="0" dirty="0" smtClean="0">
                <a:latin typeface="黑体" pitchFamily="49" charset="-122"/>
                <a:ea typeface="黑体" pitchFamily="49" charset="-122"/>
              </a:rPr>
              <a:t>  if(p-&gt;</a:t>
            </a:r>
            <a:r>
              <a:rPr kumimoji="1" lang="en-US" altLang="zh-CN" sz="6400" b="0" dirty="0" err="1" smtClean="0">
                <a:latin typeface="黑体" pitchFamily="49" charset="-122"/>
                <a:ea typeface="黑体" pitchFamily="49" charset="-122"/>
              </a:rPr>
              <a:t>lefp</a:t>
            </a:r>
            <a:r>
              <a:rPr kumimoji="1" lang="en-US" altLang="zh-CN" sz="6400" b="0" dirty="0" smtClean="0">
                <a:latin typeface="黑体" pitchFamily="49" charset="-122"/>
                <a:ea typeface="黑体" pitchFamily="49" charset="-122"/>
              </a:rPr>
              <a:t> = NULL)      s = p-&gt;right;</a:t>
            </a:r>
            <a:r>
              <a:rPr kumimoji="1" lang="zh-CN" altLang="en-US" sz="6400" b="0" dirty="0" smtClean="0">
                <a:latin typeface="黑体" pitchFamily="49" charset="-122"/>
                <a:ea typeface="黑体" pitchFamily="49" charset="-122"/>
              </a:rPr>
              <a:t>         </a:t>
            </a:r>
            <a:r>
              <a:rPr kumimoji="1" lang="en-US" altLang="zh-CN" sz="6400" b="0" dirty="0" smtClean="0">
                <a:latin typeface="黑体" pitchFamily="49" charset="-122"/>
                <a:ea typeface="黑体" pitchFamily="49" charset="-122"/>
              </a:rPr>
              <a:t>// </a:t>
            </a:r>
            <a:r>
              <a:rPr kumimoji="1" lang="zh-CN" altLang="en-US" sz="6400" b="0" dirty="0" smtClean="0">
                <a:latin typeface="黑体" pitchFamily="49" charset="-122"/>
                <a:ea typeface="黑体" pitchFamily="49" charset="-122"/>
              </a:rPr>
              <a:t>无左子树</a:t>
            </a:r>
            <a:r>
              <a:rPr kumimoji="1" lang="en-US" altLang="zh-CN" sz="6400" b="0" dirty="0" smtClean="0">
                <a:latin typeface="黑体" pitchFamily="49" charset="-122"/>
                <a:ea typeface="黑体" pitchFamily="49" charset="-122"/>
              </a:rPr>
              <a:t> </a:t>
            </a:r>
          </a:p>
          <a:p>
            <a:pPr>
              <a:spcBef>
                <a:spcPts val="0"/>
              </a:spcBef>
            </a:pPr>
            <a:r>
              <a:rPr kumimoji="1" lang="en-US" altLang="zh-CN" sz="6400" b="0" dirty="0" smtClean="0">
                <a:latin typeface="黑体" pitchFamily="49" charset="-122"/>
                <a:ea typeface="黑体" pitchFamily="49" charset="-122"/>
              </a:rPr>
              <a:t>  </a:t>
            </a:r>
            <a:r>
              <a:rPr kumimoji="1" lang="en-US" altLang="zh-CN" sz="6400" b="0" dirty="0" err="1" smtClean="0">
                <a:latin typeface="黑体" pitchFamily="49" charset="-122"/>
                <a:ea typeface="黑体" pitchFamily="49" charset="-122"/>
              </a:rPr>
              <a:t>elseif</a:t>
            </a:r>
            <a:r>
              <a:rPr kumimoji="1" lang="en-US" altLang="zh-CN" sz="6400" b="0" dirty="0" smtClean="0">
                <a:latin typeface="黑体" pitchFamily="49" charset="-122"/>
                <a:ea typeface="黑体" pitchFamily="49" charset="-122"/>
              </a:rPr>
              <a:t>(p-&gt;right = NULL) s = p-&gt;left;</a:t>
            </a:r>
            <a:r>
              <a:rPr kumimoji="1" lang="zh-CN" altLang="en-US" sz="6400" b="0" dirty="0" smtClean="0">
                <a:latin typeface="黑体" pitchFamily="49" charset="-122"/>
                <a:ea typeface="黑体" pitchFamily="49" charset="-122"/>
              </a:rPr>
              <a:t>          </a:t>
            </a:r>
            <a:r>
              <a:rPr kumimoji="1" lang="en-US" altLang="zh-CN" sz="6400" b="0" dirty="0" smtClean="0">
                <a:latin typeface="黑体" pitchFamily="49" charset="-122"/>
                <a:ea typeface="黑体" pitchFamily="49" charset="-122"/>
              </a:rPr>
              <a:t>// </a:t>
            </a:r>
            <a:r>
              <a:rPr kumimoji="1" lang="zh-CN" altLang="en-US" sz="6400" b="0" dirty="0" smtClean="0">
                <a:latin typeface="黑体" pitchFamily="49" charset="-122"/>
                <a:ea typeface="黑体" pitchFamily="49" charset="-122"/>
              </a:rPr>
              <a:t>无右子树</a:t>
            </a:r>
            <a:endParaRPr kumimoji="1" lang="en-US" altLang="zh-CN" sz="6400" b="0" dirty="0" smtClean="0">
              <a:latin typeface="黑体" pitchFamily="49" charset="-122"/>
              <a:ea typeface="黑体" pitchFamily="49" charset="-122"/>
            </a:endParaRPr>
          </a:p>
          <a:p>
            <a:pPr>
              <a:spcBef>
                <a:spcPts val="0"/>
              </a:spcBef>
            </a:pPr>
            <a:r>
              <a:rPr kumimoji="1" lang="en-US" altLang="zh-CN" sz="6400" b="0" dirty="0" smtClean="0">
                <a:latin typeface="黑体" pitchFamily="49" charset="-122"/>
                <a:ea typeface="黑体" pitchFamily="49" charset="-122"/>
              </a:rPr>
              <a:t>  else{ q = p</a:t>
            </a:r>
            <a:r>
              <a:rPr kumimoji="1" lang="zh-CN" altLang="en-US" sz="6400" b="0" dirty="0" smtClean="0">
                <a:latin typeface="黑体" pitchFamily="49" charset="-122"/>
                <a:ea typeface="黑体" pitchFamily="49" charset="-122"/>
              </a:rPr>
              <a:t>；</a:t>
            </a:r>
            <a:r>
              <a:rPr kumimoji="1" lang="en-US" altLang="zh-CN" sz="6400" b="0" dirty="0" smtClean="0">
                <a:latin typeface="黑体" pitchFamily="49" charset="-122"/>
                <a:ea typeface="黑体" pitchFamily="49" charset="-122"/>
              </a:rPr>
              <a:t>s = p-&gt;left;</a:t>
            </a:r>
          </a:p>
          <a:p>
            <a:pPr>
              <a:spcBef>
                <a:spcPts val="0"/>
              </a:spcBef>
            </a:pPr>
            <a:r>
              <a:rPr kumimoji="1" lang="zh-CN" altLang="en-US" sz="6400" b="0" dirty="0" smtClean="0">
                <a:latin typeface="黑体" pitchFamily="49" charset="-122"/>
                <a:ea typeface="黑体" pitchFamily="49" charset="-122"/>
              </a:rPr>
              <a:t>      </a:t>
            </a:r>
            <a:r>
              <a:rPr kumimoji="1" lang="en-US" altLang="zh-CN" sz="6400" b="0" dirty="0" smtClean="0">
                <a:latin typeface="黑体" pitchFamily="49" charset="-122"/>
                <a:ea typeface="黑体" pitchFamily="49" charset="-122"/>
              </a:rPr>
              <a:t>while(s-&gt; right </a:t>
            </a:r>
            <a:r>
              <a:rPr kumimoji="1" lang="en-US" altLang="zh-CN" sz="6600" b="0" dirty="0" smtClean="0">
                <a:latin typeface="黑体" pitchFamily="49" charset="-122"/>
                <a:ea typeface="黑体" pitchFamily="49" charset="-122"/>
              </a:rPr>
              <a:t>≠</a:t>
            </a:r>
            <a:r>
              <a:rPr kumimoji="1" lang="en-US" altLang="zh-CN" sz="6400" b="0" dirty="0" smtClean="0">
                <a:latin typeface="黑体" pitchFamily="49" charset="-122"/>
                <a:ea typeface="黑体" pitchFamily="49" charset="-122"/>
              </a:rPr>
              <a:t> NULL){</a:t>
            </a:r>
          </a:p>
          <a:p>
            <a:pPr>
              <a:spcBef>
                <a:spcPts val="0"/>
              </a:spcBef>
            </a:pPr>
            <a:r>
              <a:rPr kumimoji="1" lang="en-US" altLang="zh-CN" sz="6400" b="0" dirty="0" smtClean="0">
                <a:latin typeface="黑体" pitchFamily="49" charset="-122"/>
                <a:ea typeface="黑体" pitchFamily="49" charset="-122"/>
              </a:rPr>
              <a:t>          q = s;</a:t>
            </a:r>
          </a:p>
          <a:p>
            <a:pPr>
              <a:spcBef>
                <a:spcPts val="0"/>
              </a:spcBef>
            </a:pPr>
            <a:r>
              <a:rPr kumimoji="1" lang="en-US" altLang="zh-CN" sz="6400" b="0" dirty="0" smtClean="0">
                <a:latin typeface="黑体" pitchFamily="49" charset="-122"/>
                <a:ea typeface="黑体" pitchFamily="49" charset="-122"/>
              </a:rPr>
              <a:t>          s = s-&gt;right;</a:t>
            </a:r>
          </a:p>
          <a:p>
            <a:pPr>
              <a:spcBef>
                <a:spcPts val="0"/>
              </a:spcBef>
            </a:pPr>
            <a:r>
              <a:rPr kumimoji="1" lang="en-US" altLang="zh-CN" sz="6400" b="0" dirty="0" smtClean="0">
                <a:latin typeface="黑体" pitchFamily="49" charset="-122"/>
                <a:ea typeface="黑体" pitchFamily="49" charset="-122"/>
              </a:rPr>
              <a:t>      }</a:t>
            </a:r>
          </a:p>
          <a:p>
            <a:pPr>
              <a:spcBef>
                <a:spcPts val="0"/>
              </a:spcBef>
            </a:pPr>
            <a:r>
              <a:rPr kumimoji="1" lang="en-US" altLang="zh-CN" sz="6400" b="0" dirty="0" smtClean="0">
                <a:latin typeface="黑体" pitchFamily="49" charset="-122"/>
                <a:ea typeface="黑体" pitchFamily="49" charset="-122"/>
              </a:rPr>
              <a:t>      if(q = p) q-&gt;left  = s-&gt;left;</a:t>
            </a:r>
          </a:p>
          <a:p>
            <a:pPr>
              <a:spcBef>
                <a:spcPts val="0"/>
              </a:spcBef>
            </a:pPr>
            <a:r>
              <a:rPr kumimoji="1" lang="zh-CN" altLang="en-US" sz="6400" b="0" dirty="0" smtClean="0">
                <a:latin typeface="黑体" pitchFamily="49" charset="-122"/>
                <a:ea typeface="黑体" pitchFamily="49" charset="-122"/>
              </a:rPr>
              <a:t>      </a:t>
            </a:r>
            <a:r>
              <a:rPr kumimoji="1" lang="en-US" altLang="zh-CN" sz="6400" b="0" dirty="0" smtClean="0">
                <a:latin typeface="黑体" pitchFamily="49" charset="-122"/>
                <a:ea typeface="黑体" pitchFamily="49" charset="-122"/>
              </a:rPr>
              <a:t>else      q-&gt;right = s-&gt;left;</a:t>
            </a:r>
          </a:p>
          <a:p>
            <a:pPr>
              <a:spcBef>
                <a:spcPts val="0"/>
              </a:spcBef>
            </a:pPr>
            <a:r>
              <a:rPr kumimoji="1" lang="en-US" altLang="zh-CN" sz="6400" b="0" dirty="0" smtClean="0">
                <a:latin typeface="黑体" pitchFamily="49" charset="-122"/>
                <a:ea typeface="黑体" pitchFamily="49" charset="-122"/>
              </a:rPr>
              <a:t>      p-&gt;data = s-&gt;data;</a:t>
            </a:r>
          </a:p>
          <a:p>
            <a:pPr>
              <a:spcBef>
                <a:spcPts val="0"/>
              </a:spcBef>
            </a:pPr>
            <a:r>
              <a:rPr kumimoji="1" lang="en-US" altLang="zh-CN" sz="6400" b="0" dirty="0" smtClean="0">
                <a:latin typeface="黑体" pitchFamily="49" charset="-122"/>
                <a:ea typeface="黑体" pitchFamily="49" charset="-122"/>
              </a:rPr>
              <a:t>      free(s);</a:t>
            </a:r>
          </a:p>
          <a:p>
            <a:pPr>
              <a:spcBef>
                <a:spcPts val="0"/>
              </a:spcBef>
            </a:pPr>
            <a:r>
              <a:rPr kumimoji="1" lang="en-US" altLang="zh-CN" sz="6400" b="0" dirty="0" smtClean="0">
                <a:latin typeface="黑体" pitchFamily="49" charset="-122"/>
                <a:ea typeface="黑体" pitchFamily="49" charset="-122"/>
              </a:rPr>
              <a:t>      return(BST);</a:t>
            </a:r>
          </a:p>
          <a:p>
            <a:pPr>
              <a:spcBef>
                <a:spcPts val="0"/>
              </a:spcBef>
            </a:pPr>
            <a:r>
              <a:rPr kumimoji="1" lang="en-US" altLang="zh-CN" sz="6400" b="0" dirty="0" smtClean="0">
                <a:latin typeface="黑体" pitchFamily="49" charset="-122"/>
                <a:ea typeface="黑体" pitchFamily="49" charset="-122"/>
              </a:rPr>
              <a:t>  }</a:t>
            </a:r>
          </a:p>
          <a:p>
            <a:pPr>
              <a:spcBef>
                <a:spcPts val="0"/>
              </a:spcBef>
            </a:pPr>
            <a:r>
              <a:rPr kumimoji="1" lang="en-US" altLang="zh-CN" sz="6400" b="0" dirty="0" smtClean="0">
                <a:latin typeface="黑体" pitchFamily="49" charset="-122"/>
                <a:ea typeface="黑体" pitchFamily="49" charset="-122"/>
              </a:rPr>
              <a:t>  if(f = NULL) BST = s;</a:t>
            </a:r>
          </a:p>
          <a:p>
            <a:pPr>
              <a:spcBef>
                <a:spcPts val="0"/>
              </a:spcBef>
            </a:pPr>
            <a:r>
              <a:rPr kumimoji="1" lang="en-US" altLang="zh-CN" sz="6400" b="0" dirty="0" smtClean="0">
                <a:latin typeface="黑体" pitchFamily="49" charset="-122"/>
                <a:ea typeface="黑体" pitchFamily="49" charset="-122"/>
              </a:rPr>
              <a:t>  </a:t>
            </a:r>
            <a:r>
              <a:rPr kumimoji="1" lang="en-US" altLang="zh-CN" sz="6400" b="0" dirty="0" err="1" smtClean="0">
                <a:latin typeface="黑体" pitchFamily="49" charset="-122"/>
                <a:ea typeface="黑体" pitchFamily="49" charset="-122"/>
              </a:rPr>
              <a:t>elseif</a:t>
            </a:r>
            <a:r>
              <a:rPr kumimoji="1" lang="en-US" altLang="zh-CN" sz="6400" b="0" dirty="0" smtClean="0">
                <a:latin typeface="黑体" pitchFamily="49" charset="-122"/>
                <a:ea typeface="黑体" pitchFamily="49" charset="-122"/>
              </a:rPr>
              <a:t>( f-&gt;left = p) f-&gt;left = s;</a:t>
            </a:r>
          </a:p>
          <a:p>
            <a:pPr>
              <a:spcBef>
                <a:spcPts val="0"/>
              </a:spcBef>
            </a:pPr>
            <a:r>
              <a:rPr kumimoji="1" lang="en-US" altLang="zh-CN" sz="6400" b="0" dirty="0" smtClean="0">
                <a:latin typeface="黑体" pitchFamily="49" charset="-122"/>
                <a:ea typeface="黑体" pitchFamily="49" charset="-122"/>
              </a:rPr>
              <a:t>  else f-&gt;right = s</a:t>
            </a:r>
            <a:r>
              <a:rPr kumimoji="1" lang="zh-CN" altLang="en-US" sz="6400" b="0" dirty="0" smtClean="0">
                <a:latin typeface="黑体" pitchFamily="49" charset="-122"/>
                <a:ea typeface="黑体" pitchFamily="49" charset="-122"/>
              </a:rPr>
              <a:t>；</a:t>
            </a:r>
            <a:endParaRPr kumimoji="1" lang="en-US" altLang="zh-CN" sz="6400" b="0" dirty="0" smtClean="0">
              <a:latin typeface="黑体" pitchFamily="49" charset="-122"/>
              <a:ea typeface="黑体" pitchFamily="49" charset="-122"/>
            </a:endParaRPr>
          </a:p>
          <a:p>
            <a:pPr>
              <a:spcBef>
                <a:spcPts val="0"/>
              </a:spcBef>
            </a:pPr>
            <a:r>
              <a:rPr kumimoji="1" lang="en-US" altLang="zh-CN" sz="6400" b="0" dirty="0" smtClean="0">
                <a:latin typeface="黑体" pitchFamily="49" charset="-122"/>
                <a:ea typeface="黑体" pitchFamily="49" charset="-122"/>
              </a:rPr>
              <a:t>  free(p);</a:t>
            </a:r>
          </a:p>
          <a:p>
            <a:pPr>
              <a:spcBef>
                <a:spcPts val="0"/>
              </a:spcBef>
            </a:pPr>
            <a:r>
              <a:rPr kumimoji="1" lang="en-US" altLang="zh-CN" sz="6400" b="0" dirty="0" smtClean="0">
                <a:latin typeface="黑体" pitchFamily="49" charset="-122"/>
                <a:ea typeface="黑体" pitchFamily="49" charset="-122"/>
              </a:rPr>
              <a:t> }</a:t>
            </a:r>
          </a:p>
          <a:p>
            <a:pPr>
              <a:spcBef>
                <a:spcPts val="0"/>
              </a:spcBef>
            </a:pPr>
            <a:r>
              <a:rPr kumimoji="1" lang="en-US" altLang="zh-CN" sz="6400" b="0" dirty="0" smtClean="0">
                <a:latin typeface="黑体" pitchFamily="49" charset="-122"/>
                <a:ea typeface="黑体" pitchFamily="49" charset="-122"/>
              </a:rPr>
              <a:t> return(BST);</a:t>
            </a:r>
          </a:p>
          <a:p>
            <a:pPr>
              <a:spcBef>
                <a:spcPts val="0"/>
              </a:spcBef>
            </a:pPr>
            <a:r>
              <a:rPr kumimoji="1" lang="en-US" altLang="zh-CN" sz="6400" b="0" dirty="0" smtClean="0">
                <a:latin typeface="黑体" pitchFamily="49" charset="-122"/>
                <a:ea typeface="黑体" pitchFamily="49" charset="-122"/>
              </a:rPr>
              <a:t>}</a:t>
            </a:r>
            <a:endParaRPr lang="en-US" altLang="zh-CN" sz="6400" b="0" dirty="0" smtClean="0">
              <a:latin typeface="黑体" pitchFamily="49" charset="-122"/>
              <a:ea typeface="黑体" pitchFamily="49" charset="-122"/>
            </a:endParaRPr>
          </a:p>
        </p:txBody>
      </p:sp>
    </p:spTree>
    <p:extLst>
      <p:ext uri="{BB962C8B-B14F-4D97-AF65-F5344CB8AC3E}">
        <p14:creationId xmlns:p14="http://schemas.microsoft.com/office/powerpoint/2010/main" xmlns="" val="299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20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20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20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2000"/>
                                        <p:tgtEl>
                                          <p:spTgt spid="3">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2000"/>
                                        <p:tgtEl>
                                          <p:spTgt spid="3">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Effect transition="in" filter="fade">
                                      <p:cBhvr>
                                        <p:cTn id="107" dur="2000"/>
                                        <p:tgtEl>
                                          <p:spTgt spid="3">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
                                            <p:txEl>
                                              <p:pRg st="21" end="21"/>
                                            </p:txEl>
                                          </p:spTgt>
                                        </p:tgtEl>
                                        <p:attrNameLst>
                                          <p:attrName>style.visibility</p:attrName>
                                        </p:attrNameLst>
                                      </p:cBhvr>
                                      <p:to>
                                        <p:strVal val="visible"/>
                                      </p:to>
                                    </p:set>
                                    <p:animEffect transition="in" filter="fade">
                                      <p:cBhvr>
                                        <p:cTn id="112" dur="2000"/>
                                        <p:tgtEl>
                                          <p:spTgt spid="3">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
                                            <p:txEl>
                                              <p:pRg st="22" end="22"/>
                                            </p:txEl>
                                          </p:spTgt>
                                        </p:tgtEl>
                                        <p:attrNameLst>
                                          <p:attrName>style.visibility</p:attrName>
                                        </p:attrNameLst>
                                      </p:cBhvr>
                                      <p:to>
                                        <p:strVal val="visible"/>
                                      </p:to>
                                    </p:set>
                                    <p:animEffect transition="in" filter="fade">
                                      <p:cBhvr>
                                        <p:cTn id="117" dur="20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20688"/>
            <a:ext cx="8136904" cy="5688632"/>
          </a:xfrm>
        </p:spPr>
        <p:txBody>
          <a:bodyPr>
            <a:noAutofit/>
          </a:bodyPr>
          <a:lstStyle/>
          <a:p>
            <a:pPr>
              <a:lnSpc>
                <a:spcPct val="110000"/>
              </a:lnSpc>
              <a:spcBef>
                <a:spcPts val="0"/>
              </a:spcBef>
            </a:pPr>
            <a:r>
              <a:rPr lang="zh-CN" altLang="zh-CN" b="0" dirty="0">
                <a:solidFill>
                  <a:srgbClr val="FF0000"/>
                </a:solidFill>
                <a:latin typeface="+mn-ea"/>
                <a:ea typeface="+mn-ea"/>
              </a:rPr>
              <a:t>算法</a:t>
            </a:r>
            <a:r>
              <a:rPr lang="en-US" altLang="zh-CN" b="0" dirty="0">
                <a:solidFill>
                  <a:srgbClr val="FF0000"/>
                </a:solidFill>
                <a:latin typeface="+mn-ea"/>
                <a:ea typeface="+mn-ea"/>
              </a:rPr>
              <a:t>5.22</a:t>
            </a:r>
            <a:r>
              <a:rPr lang="zh-CN" altLang="zh-CN" b="0" dirty="0">
                <a:solidFill>
                  <a:srgbClr val="FF0000"/>
                </a:solidFill>
                <a:latin typeface="+mn-ea"/>
                <a:ea typeface="+mn-ea"/>
              </a:rPr>
              <a:t>：截枝方法完成删除操作</a:t>
            </a:r>
          </a:p>
          <a:p>
            <a:pPr>
              <a:lnSpc>
                <a:spcPct val="110000"/>
              </a:lnSpc>
              <a:spcBef>
                <a:spcPts val="0"/>
              </a:spcBef>
            </a:pPr>
            <a:r>
              <a:rPr lang="en-US" altLang="zh-CN" sz="1800" b="0" dirty="0"/>
              <a:t>template&lt;class T&gt;</a:t>
            </a:r>
            <a:endParaRPr lang="zh-CN" altLang="zh-CN" sz="1800" b="0" dirty="0"/>
          </a:p>
          <a:p>
            <a:pPr>
              <a:lnSpc>
                <a:spcPct val="110000"/>
              </a:lnSpc>
              <a:spcBef>
                <a:spcPts val="0"/>
              </a:spcBef>
            </a:pPr>
            <a:r>
              <a:rPr lang="en-US" altLang="zh-CN" sz="1800" b="0" dirty="0"/>
              <a:t>bool </a:t>
            </a:r>
            <a:r>
              <a:rPr lang="en-US" altLang="zh-CN" sz="1800" b="0" dirty="0" err="1"/>
              <a:t>BinarySearchTree</a:t>
            </a:r>
            <a:r>
              <a:rPr lang="en-US" altLang="zh-CN" sz="1800" b="0" dirty="0"/>
              <a:t>&lt;T&gt;::</a:t>
            </a:r>
            <a:r>
              <a:rPr lang="en-US" altLang="zh-CN" sz="1800" b="0" dirty="0" smtClean="0"/>
              <a:t>Delete(</a:t>
            </a:r>
            <a:r>
              <a:rPr lang="en-US" altLang="zh-CN" sz="1800" b="0" dirty="0" err="1" smtClean="0"/>
              <a:t>BinaryTreeNode</a:t>
            </a:r>
            <a:r>
              <a:rPr lang="en-US" altLang="zh-CN" sz="1800" b="0" dirty="0" smtClean="0"/>
              <a:t>&lt;T</a:t>
            </a:r>
            <a:r>
              <a:rPr lang="en-US" altLang="zh-CN" sz="1800" b="0" dirty="0"/>
              <a:t>&gt; *&amp;root, const T&amp; </a:t>
            </a:r>
            <a:r>
              <a:rPr lang="en-US" altLang="zh-CN" sz="1800" b="0" dirty="0" smtClean="0"/>
              <a:t>k){</a:t>
            </a:r>
            <a:endParaRPr lang="zh-CN" altLang="zh-CN" sz="1800" b="0" dirty="0"/>
          </a:p>
          <a:p>
            <a:pPr>
              <a:lnSpc>
                <a:spcPct val="110000"/>
              </a:lnSpc>
              <a:spcBef>
                <a:spcPts val="0"/>
              </a:spcBef>
            </a:pPr>
            <a:r>
              <a:rPr lang="en-US" altLang="zh-CN" sz="1800" b="0" dirty="0"/>
              <a:t>	</a:t>
            </a:r>
            <a:r>
              <a:rPr lang="en-US" altLang="zh-CN" sz="1800" b="0" dirty="0" err="1"/>
              <a:t>BinaryTreeNode</a:t>
            </a:r>
            <a:r>
              <a:rPr lang="en-US" altLang="zh-CN" sz="1800" b="0" dirty="0"/>
              <a:t>&lt;T&gt; </a:t>
            </a:r>
            <a:r>
              <a:rPr lang="en-US" altLang="zh-CN" sz="1800" b="0" dirty="0" smtClean="0"/>
              <a:t>*p, *parent, *</a:t>
            </a:r>
            <a:r>
              <a:rPr lang="en-US" altLang="zh-CN" sz="1800" b="0" dirty="0" err="1" smtClean="0"/>
              <a:t>ptr</a:t>
            </a:r>
            <a:r>
              <a:rPr lang="en-US" altLang="zh-CN" sz="1800" b="0" dirty="0" smtClean="0"/>
              <a:t>, *pointer </a:t>
            </a:r>
            <a:r>
              <a:rPr lang="en-US" altLang="zh-CN" sz="1800" b="0" dirty="0"/>
              <a:t>= </a:t>
            </a:r>
            <a:r>
              <a:rPr lang="en-US" altLang="zh-CN" sz="1800" b="0" dirty="0" smtClean="0"/>
              <a:t>Search(</a:t>
            </a:r>
            <a:r>
              <a:rPr lang="en-US" altLang="zh-CN" sz="1800" b="0" dirty="0" err="1" smtClean="0"/>
              <a:t>root,k</a:t>
            </a:r>
            <a:r>
              <a:rPr lang="en-US" altLang="zh-CN" sz="1800" b="0" dirty="0" smtClean="0"/>
              <a:t>);</a:t>
            </a:r>
            <a:endParaRPr lang="zh-CN" altLang="zh-CN" sz="1800" b="0" dirty="0"/>
          </a:p>
          <a:p>
            <a:pPr>
              <a:lnSpc>
                <a:spcPct val="110000"/>
              </a:lnSpc>
              <a:spcBef>
                <a:spcPts val="0"/>
              </a:spcBef>
            </a:pPr>
            <a:r>
              <a:rPr lang="en-US" altLang="zh-CN" sz="1800" b="0" dirty="0"/>
              <a:t>	if </a:t>
            </a:r>
            <a:r>
              <a:rPr lang="en-US" altLang="zh-CN" sz="1800" b="0" dirty="0" smtClean="0"/>
              <a:t>(pointer </a:t>
            </a:r>
            <a:r>
              <a:rPr lang="en-US" altLang="zh-CN" sz="1800" b="0" dirty="0"/>
              <a:t>== </a:t>
            </a:r>
            <a:r>
              <a:rPr lang="en-US" altLang="zh-CN" sz="1800" b="0" dirty="0" smtClean="0"/>
              <a:t>NULL)  </a:t>
            </a:r>
            <a:r>
              <a:rPr lang="en-US" altLang="zh-CN" sz="1800" b="0" dirty="0"/>
              <a:t>return false; 	//</a:t>
            </a:r>
            <a:r>
              <a:rPr lang="zh-CN" altLang="zh-CN" sz="1800" b="0" dirty="0"/>
              <a:t>未找到关键值为</a:t>
            </a:r>
            <a:r>
              <a:rPr lang="en-US" altLang="zh-CN" sz="1800" b="0" dirty="0"/>
              <a:t>k</a:t>
            </a:r>
            <a:r>
              <a:rPr lang="zh-CN" altLang="zh-CN" sz="1800" b="0" dirty="0"/>
              <a:t>的</a:t>
            </a:r>
            <a:r>
              <a:rPr lang="zh-CN" altLang="zh-CN" sz="1800" b="0" dirty="0" smtClean="0"/>
              <a:t>结点</a:t>
            </a:r>
            <a:endParaRPr lang="en-US" altLang="zh-CN" sz="1800" b="0" dirty="0" smtClean="0"/>
          </a:p>
          <a:p>
            <a:pPr>
              <a:lnSpc>
                <a:spcPct val="110000"/>
              </a:lnSpc>
              <a:spcBef>
                <a:spcPts val="0"/>
              </a:spcBef>
            </a:pPr>
            <a:r>
              <a:rPr lang="en-US" altLang="zh-CN" sz="1800" b="0" dirty="0"/>
              <a:t>	</a:t>
            </a:r>
            <a:r>
              <a:rPr lang="en-US" altLang="zh-CN" sz="1800" b="0" dirty="0" err="1" smtClean="0"/>
              <a:t>ptr</a:t>
            </a:r>
            <a:r>
              <a:rPr lang="en-US" altLang="zh-CN" sz="1800" b="0" dirty="0" smtClean="0"/>
              <a:t> = pointer; </a:t>
            </a:r>
            <a:r>
              <a:rPr lang="en-US" altLang="zh-CN" sz="1800" b="0" dirty="0"/>
              <a:t>parent = </a:t>
            </a:r>
            <a:r>
              <a:rPr lang="en-US" altLang="zh-CN" sz="1800" b="0" dirty="0" err="1"/>
              <a:t>BinaryTree</a:t>
            </a:r>
            <a:r>
              <a:rPr lang="en-US" altLang="zh-CN" sz="1800" b="0" dirty="0"/>
              <a:t>&lt;T&gt;::</a:t>
            </a:r>
            <a:r>
              <a:rPr lang="en-US" altLang="zh-CN" sz="1800" b="0" dirty="0" smtClean="0"/>
              <a:t>Parent(pointer); //</a:t>
            </a:r>
            <a:r>
              <a:rPr lang="en-US" altLang="zh-CN" sz="1800" b="0" dirty="0" err="1" smtClean="0"/>
              <a:t>ptr</a:t>
            </a:r>
            <a:r>
              <a:rPr lang="zh-CN" altLang="en-US" sz="1800" b="0" dirty="0" smtClean="0"/>
              <a:t>记住被删除结点</a:t>
            </a:r>
            <a:endParaRPr lang="zh-CN" altLang="zh-CN" sz="1800" b="0" dirty="0"/>
          </a:p>
          <a:p>
            <a:pPr>
              <a:lnSpc>
                <a:spcPct val="110000"/>
              </a:lnSpc>
              <a:spcBef>
                <a:spcPts val="0"/>
              </a:spcBef>
            </a:pPr>
            <a:r>
              <a:rPr lang="en-US" altLang="zh-CN" sz="1800" b="0" dirty="0"/>
              <a:t>	if </a:t>
            </a:r>
            <a:r>
              <a:rPr lang="en-US" altLang="zh-CN" sz="1800" b="0" dirty="0" smtClean="0"/>
              <a:t>(pointer-</a:t>
            </a:r>
            <a:r>
              <a:rPr lang="en-US" altLang="zh-CN" sz="1800" b="0" dirty="0"/>
              <a:t>&gt;left == </a:t>
            </a:r>
            <a:r>
              <a:rPr lang="en-US" altLang="zh-CN" sz="1800" b="0" dirty="0" smtClean="0"/>
              <a:t>NULL)          pointer </a:t>
            </a:r>
            <a:r>
              <a:rPr lang="en-US" altLang="zh-CN" sz="1800" b="0" dirty="0"/>
              <a:t>= pointer-&gt;right;</a:t>
            </a:r>
            <a:endParaRPr lang="zh-CN" altLang="zh-CN" sz="1800" b="0" dirty="0"/>
          </a:p>
          <a:p>
            <a:pPr>
              <a:lnSpc>
                <a:spcPct val="110000"/>
              </a:lnSpc>
              <a:spcBef>
                <a:spcPts val="0"/>
              </a:spcBef>
            </a:pPr>
            <a:r>
              <a:rPr lang="en-US" altLang="zh-CN" sz="1800" b="0" dirty="0"/>
              <a:t>	else </a:t>
            </a:r>
            <a:r>
              <a:rPr lang="en-US" altLang="zh-CN" sz="1800" b="0" dirty="0" smtClean="0"/>
              <a:t>if (pointer-</a:t>
            </a:r>
            <a:r>
              <a:rPr lang="en-US" altLang="zh-CN" sz="1800" b="0" dirty="0"/>
              <a:t>&gt;right == </a:t>
            </a:r>
            <a:r>
              <a:rPr lang="en-US" altLang="zh-CN" sz="1800" b="0" dirty="0" smtClean="0"/>
              <a:t>NULL) </a:t>
            </a:r>
            <a:r>
              <a:rPr lang="en-US" altLang="zh-CN" sz="1800" b="0" dirty="0"/>
              <a:t>pointer = pointer-&gt;left;</a:t>
            </a:r>
            <a:endParaRPr lang="zh-CN" altLang="zh-CN" sz="1800" b="0" dirty="0"/>
          </a:p>
          <a:p>
            <a:pPr>
              <a:lnSpc>
                <a:spcPct val="110000"/>
              </a:lnSpc>
              <a:spcBef>
                <a:spcPts val="0"/>
              </a:spcBef>
            </a:pPr>
            <a:r>
              <a:rPr lang="en-US" altLang="zh-CN" sz="1800" b="0" dirty="0"/>
              <a:t>	</a:t>
            </a:r>
            <a:r>
              <a:rPr lang="en-US" altLang="zh-CN" sz="1800" b="0" dirty="0" smtClean="0"/>
              <a:t>else{</a:t>
            </a:r>
            <a:r>
              <a:rPr lang="en-US" altLang="zh-CN" sz="1800" b="0" dirty="0"/>
              <a:t>	</a:t>
            </a:r>
            <a:r>
              <a:rPr lang="en-US" altLang="zh-CN" sz="1800" b="0" dirty="0" smtClean="0"/>
              <a:t>p </a:t>
            </a:r>
            <a:r>
              <a:rPr lang="en-US" altLang="zh-CN" sz="1800" b="0" dirty="0"/>
              <a:t>= pointer-&gt;</a:t>
            </a:r>
            <a:r>
              <a:rPr lang="en-US" altLang="zh-CN" sz="1800" b="0" dirty="0" smtClean="0"/>
              <a:t>right; </a:t>
            </a:r>
          </a:p>
          <a:p>
            <a:pPr>
              <a:lnSpc>
                <a:spcPct val="110000"/>
              </a:lnSpc>
              <a:spcBef>
                <a:spcPts val="0"/>
              </a:spcBef>
            </a:pPr>
            <a:r>
              <a:rPr lang="en-US" altLang="zh-CN" sz="1800" b="0" dirty="0"/>
              <a:t>		while </a:t>
            </a:r>
            <a:r>
              <a:rPr lang="en-US" altLang="zh-CN" sz="1800" b="0" dirty="0" smtClean="0"/>
              <a:t>(p-</a:t>
            </a:r>
            <a:r>
              <a:rPr lang="en-US" altLang="zh-CN" sz="1800" b="0" dirty="0"/>
              <a:t>&gt;left != </a:t>
            </a:r>
            <a:r>
              <a:rPr lang="en-US" altLang="zh-CN" sz="1800" b="0" dirty="0" smtClean="0"/>
              <a:t>NULL) </a:t>
            </a:r>
            <a:r>
              <a:rPr lang="en-US" altLang="zh-CN" sz="1800" b="0" dirty="0"/>
              <a:t>p = p-&gt;left;</a:t>
            </a:r>
            <a:endParaRPr lang="zh-CN" altLang="zh-CN" sz="1800" b="0" dirty="0"/>
          </a:p>
          <a:p>
            <a:pPr>
              <a:lnSpc>
                <a:spcPct val="110000"/>
              </a:lnSpc>
              <a:spcBef>
                <a:spcPts val="0"/>
              </a:spcBef>
            </a:pPr>
            <a:r>
              <a:rPr lang="en-US" altLang="zh-CN" sz="1800" b="0" dirty="0"/>
              <a:t>		</a:t>
            </a:r>
            <a:r>
              <a:rPr lang="en-US" altLang="zh-CN" sz="1800" b="0" dirty="0" smtClean="0"/>
              <a:t>p-</a:t>
            </a:r>
            <a:r>
              <a:rPr lang="en-US" altLang="zh-CN" sz="1800" b="0" dirty="0"/>
              <a:t>&gt;left = pointer-&gt;left</a:t>
            </a:r>
            <a:r>
              <a:rPr lang="en-US" altLang="zh-CN" sz="1800" b="0" dirty="0" smtClean="0"/>
              <a:t>; </a:t>
            </a:r>
          </a:p>
          <a:p>
            <a:pPr>
              <a:lnSpc>
                <a:spcPct val="110000"/>
              </a:lnSpc>
              <a:spcBef>
                <a:spcPts val="0"/>
              </a:spcBef>
            </a:pPr>
            <a:r>
              <a:rPr lang="en-US" altLang="zh-CN" sz="1800" b="0" dirty="0"/>
              <a:t>	</a:t>
            </a:r>
            <a:r>
              <a:rPr lang="en-US" altLang="zh-CN" sz="1800" b="0" dirty="0" smtClean="0"/>
              <a:t>	pointer = pointer-&gt;right;</a:t>
            </a:r>
          </a:p>
          <a:p>
            <a:pPr>
              <a:lnSpc>
                <a:spcPct val="110000"/>
              </a:lnSpc>
              <a:spcBef>
                <a:spcPts val="0"/>
              </a:spcBef>
            </a:pPr>
            <a:r>
              <a:rPr lang="en-US" altLang="zh-CN" sz="1800" b="0" dirty="0"/>
              <a:t>	</a:t>
            </a:r>
            <a:r>
              <a:rPr lang="en-US" altLang="zh-CN" sz="1800" b="0" dirty="0" smtClean="0"/>
              <a:t>}</a:t>
            </a:r>
            <a:endParaRPr lang="zh-CN" altLang="zh-CN" sz="1800" b="0" dirty="0"/>
          </a:p>
          <a:p>
            <a:pPr>
              <a:lnSpc>
                <a:spcPct val="110000"/>
              </a:lnSpc>
              <a:spcBef>
                <a:spcPts val="0"/>
              </a:spcBef>
            </a:pPr>
            <a:r>
              <a:rPr lang="en-US" altLang="zh-CN" sz="1800" b="0" dirty="0"/>
              <a:t>	</a:t>
            </a:r>
            <a:r>
              <a:rPr lang="en-US" altLang="zh-CN" sz="1800" b="0" dirty="0" smtClean="0"/>
              <a:t>if (parent == NULL) </a:t>
            </a:r>
            <a:r>
              <a:rPr lang="en-US" altLang="zh-CN" sz="1800" b="0" dirty="0"/>
              <a:t>root = </a:t>
            </a:r>
            <a:r>
              <a:rPr lang="en-US" altLang="zh-CN" sz="1800" b="0" dirty="0" smtClean="0"/>
              <a:t>pointer; </a:t>
            </a:r>
            <a:endParaRPr lang="zh-CN" altLang="zh-CN" sz="1800" b="0" dirty="0"/>
          </a:p>
          <a:p>
            <a:pPr>
              <a:lnSpc>
                <a:spcPct val="110000"/>
              </a:lnSpc>
              <a:spcBef>
                <a:spcPts val="0"/>
              </a:spcBef>
            </a:pPr>
            <a:r>
              <a:rPr lang="en-US" altLang="zh-CN" sz="1800" b="0" dirty="0"/>
              <a:t>	</a:t>
            </a:r>
            <a:r>
              <a:rPr lang="en-US" altLang="zh-CN" sz="1800" b="0" dirty="0" smtClean="0"/>
              <a:t>else if (</a:t>
            </a:r>
            <a:r>
              <a:rPr lang="en-US" altLang="zh-CN" sz="1800" b="0" dirty="0" err="1" smtClean="0"/>
              <a:t>ptr</a:t>
            </a:r>
            <a:r>
              <a:rPr lang="en-US" altLang="zh-CN" sz="1800" b="0" dirty="0" smtClean="0"/>
              <a:t>==</a:t>
            </a:r>
            <a:r>
              <a:rPr lang="en-US" altLang="zh-CN" sz="1800" b="0" dirty="0"/>
              <a:t>parent-&gt;</a:t>
            </a:r>
            <a:r>
              <a:rPr lang="en-US" altLang="zh-CN" sz="1800" b="0" dirty="0" smtClean="0"/>
              <a:t>left) </a:t>
            </a:r>
            <a:r>
              <a:rPr lang="en-US" altLang="zh-CN" sz="1800" b="0" dirty="0"/>
              <a:t>parent-</a:t>
            </a:r>
            <a:r>
              <a:rPr lang="en-US" altLang="zh-CN" sz="1800" b="0" dirty="0" smtClean="0"/>
              <a:t>&gt;left </a:t>
            </a:r>
            <a:r>
              <a:rPr lang="en-US" altLang="zh-CN" sz="1800" b="0" dirty="0"/>
              <a:t>= </a:t>
            </a:r>
            <a:r>
              <a:rPr lang="en-US" altLang="zh-CN" sz="1800" b="0" dirty="0" smtClean="0"/>
              <a:t>pointer;</a:t>
            </a:r>
          </a:p>
          <a:p>
            <a:pPr>
              <a:lnSpc>
                <a:spcPct val="110000"/>
              </a:lnSpc>
              <a:spcBef>
                <a:spcPts val="0"/>
              </a:spcBef>
            </a:pPr>
            <a:r>
              <a:rPr lang="en-US" altLang="zh-CN" sz="1800" b="0" dirty="0"/>
              <a:t>	</a:t>
            </a:r>
            <a:r>
              <a:rPr lang="en-US" altLang="zh-CN" sz="1800" b="0" dirty="0" smtClean="0"/>
              <a:t>else </a:t>
            </a:r>
            <a:r>
              <a:rPr lang="en-US" altLang="zh-CN" sz="1800" b="0" dirty="0"/>
              <a:t>parent-&gt;right = </a:t>
            </a:r>
            <a:r>
              <a:rPr lang="en-US" altLang="zh-CN" sz="1800" b="0" dirty="0" smtClean="0"/>
              <a:t>pointer;</a:t>
            </a:r>
          </a:p>
          <a:p>
            <a:pPr>
              <a:lnSpc>
                <a:spcPct val="110000"/>
              </a:lnSpc>
              <a:spcBef>
                <a:spcPts val="0"/>
              </a:spcBef>
            </a:pPr>
            <a:r>
              <a:rPr lang="en-US" altLang="zh-CN" sz="1800" b="0" dirty="0"/>
              <a:t>	</a:t>
            </a:r>
            <a:r>
              <a:rPr lang="en-US" altLang="zh-CN" sz="1800" b="0" dirty="0" smtClean="0"/>
              <a:t>delete </a:t>
            </a:r>
            <a:r>
              <a:rPr lang="en-US" altLang="zh-CN" sz="1800" b="0" dirty="0" err="1" smtClean="0"/>
              <a:t>ptr</a:t>
            </a:r>
            <a:r>
              <a:rPr lang="en-US" altLang="zh-CN" sz="1800" b="0" dirty="0" smtClean="0"/>
              <a:t>;</a:t>
            </a:r>
            <a:endParaRPr lang="zh-CN" altLang="zh-CN" sz="1800" b="0" dirty="0"/>
          </a:p>
          <a:p>
            <a:pPr>
              <a:lnSpc>
                <a:spcPct val="110000"/>
              </a:lnSpc>
              <a:spcBef>
                <a:spcPts val="0"/>
              </a:spcBef>
            </a:pPr>
            <a:r>
              <a:rPr lang="en-US" altLang="zh-CN" sz="1800" b="0" dirty="0"/>
              <a:t>	</a:t>
            </a:r>
            <a:r>
              <a:rPr lang="en-US" altLang="zh-CN" sz="1800" b="0" dirty="0" smtClean="0"/>
              <a:t>return </a:t>
            </a:r>
            <a:r>
              <a:rPr lang="en-US" altLang="zh-CN" sz="1800" b="0" dirty="0"/>
              <a:t>true;</a:t>
            </a:r>
            <a:endParaRPr lang="zh-CN" altLang="zh-CN" sz="1800" b="0" dirty="0"/>
          </a:p>
          <a:p>
            <a:pPr>
              <a:lnSpc>
                <a:spcPct val="110000"/>
              </a:lnSpc>
              <a:spcBef>
                <a:spcPts val="0"/>
              </a:spcBef>
            </a:pPr>
            <a:r>
              <a:rPr lang="en-US" altLang="zh-CN" sz="1800" b="0" dirty="0" smtClean="0"/>
              <a:t>}</a:t>
            </a:r>
            <a:endParaRPr lang="zh-CN" altLang="zh-CN" sz="1800" b="0" dirty="0"/>
          </a:p>
        </p:txBody>
      </p:sp>
    </p:spTree>
    <p:extLst>
      <p:ext uri="{BB962C8B-B14F-4D97-AF65-F5344CB8AC3E}">
        <p14:creationId xmlns:p14="http://schemas.microsoft.com/office/powerpoint/2010/main" xmlns="" val="5263478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ym typeface="Webdings"/>
              </a:rPr>
              <a:t></a:t>
            </a:r>
            <a:r>
              <a:rPr lang="zh-CN" altLang="zh-CN" dirty="0">
                <a:solidFill>
                  <a:srgbClr val="FF0000"/>
                </a:solidFill>
              </a:rPr>
              <a:t>结论</a:t>
            </a:r>
            <a:r>
              <a:rPr lang="zh-CN" altLang="zh-CN" dirty="0" smtClean="0">
                <a:solidFill>
                  <a:srgbClr val="FF0000"/>
                </a:solidFill>
              </a:rPr>
              <a:t>：</a:t>
            </a:r>
            <a:r>
              <a:rPr lang="en-US" altLang="zh-CN" dirty="0" smtClean="0"/>
              <a:t>(</a:t>
            </a:r>
            <a:r>
              <a:rPr lang="zh-CN" altLang="zh-CN" dirty="0" smtClean="0"/>
              <a:t>具有</a:t>
            </a:r>
            <a:r>
              <a:rPr lang="en-US" altLang="zh-CN" dirty="0"/>
              <a:t>n</a:t>
            </a:r>
            <a:r>
              <a:rPr lang="zh-CN" altLang="zh-CN" dirty="0"/>
              <a:t>个结点的</a:t>
            </a:r>
            <a:r>
              <a:rPr lang="en-US" altLang="zh-CN" dirty="0"/>
              <a:t>BST</a:t>
            </a:r>
            <a:r>
              <a:rPr lang="zh-CN" altLang="zh-CN" dirty="0" smtClean="0"/>
              <a:t>树</a:t>
            </a:r>
            <a:r>
              <a:rPr lang="en-US" altLang="zh-CN" dirty="0" smtClean="0"/>
              <a:t>)</a:t>
            </a:r>
            <a:endParaRPr lang="zh-CN" altLang="zh-CN" dirty="0"/>
          </a:p>
          <a:p>
            <a:r>
              <a:rPr lang="en-US" altLang="zh-CN" dirty="0"/>
              <a:t>	</a:t>
            </a:r>
            <a:r>
              <a:rPr lang="en-US" altLang="zh-CN" b="0" dirty="0" smtClean="0"/>
              <a:t>(1) </a:t>
            </a:r>
            <a:r>
              <a:rPr lang="en-US" altLang="zh-CN" b="0" dirty="0"/>
              <a:t>BST</a:t>
            </a:r>
            <a:r>
              <a:rPr lang="zh-CN" altLang="zh-CN" b="0" dirty="0"/>
              <a:t>树的查找代价：至少为</a:t>
            </a:r>
            <a:r>
              <a:rPr lang="en-US" altLang="zh-CN" b="0" dirty="0"/>
              <a:t>log</a:t>
            </a:r>
            <a:r>
              <a:rPr lang="en-US" altLang="zh-CN" b="0" baseline="-25000" dirty="0"/>
              <a:t>2</a:t>
            </a:r>
            <a:r>
              <a:rPr lang="en-US" altLang="zh-CN" b="0" dirty="0"/>
              <a:t>n</a:t>
            </a:r>
            <a:r>
              <a:rPr lang="zh-CN" altLang="zh-CN" b="0" dirty="0"/>
              <a:t>；平均查找代价为</a:t>
            </a:r>
            <a:r>
              <a:rPr lang="en-US" altLang="zh-CN" b="0" dirty="0" smtClean="0"/>
              <a:t>O(log</a:t>
            </a:r>
            <a:r>
              <a:rPr lang="en-US" altLang="zh-CN" b="0" baseline="-25000" dirty="0" smtClean="0"/>
              <a:t>2</a:t>
            </a:r>
            <a:r>
              <a:rPr lang="en-US" altLang="zh-CN" b="0" i="1" dirty="0" smtClean="0"/>
              <a:t>n</a:t>
            </a:r>
            <a:r>
              <a:rPr lang="en-US" altLang="zh-CN" b="0" dirty="0" smtClean="0"/>
              <a:t>)</a:t>
            </a:r>
            <a:r>
              <a:rPr lang="zh-CN" altLang="zh-CN" b="0" dirty="0" smtClean="0"/>
              <a:t>。</a:t>
            </a:r>
            <a:endParaRPr lang="zh-CN" altLang="zh-CN" b="0" dirty="0"/>
          </a:p>
          <a:p>
            <a:r>
              <a:rPr lang="en-US" altLang="zh-CN" b="0" dirty="0"/>
              <a:t>	</a:t>
            </a:r>
            <a:r>
              <a:rPr lang="en-US" altLang="zh-CN" b="0" dirty="0" smtClean="0"/>
              <a:t>(2) </a:t>
            </a:r>
            <a:r>
              <a:rPr lang="en-US" altLang="zh-CN" b="0" dirty="0"/>
              <a:t>BST</a:t>
            </a:r>
            <a:r>
              <a:rPr lang="zh-CN" altLang="zh-CN" b="0" dirty="0"/>
              <a:t>树的插入代价：与查找代价相同，平均插入代价为</a:t>
            </a:r>
            <a:r>
              <a:rPr lang="en-US" altLang="zh-CN" b="0" dirty="0" smtClean="0"/>
              <a:t>O(log</a:t>
            </a:r>
            <a:r>
              <a:rPr lang="en-US" altLang="zh-CN" b="0" baseline="-25000" dirty="0" smtClean="0"/>
              <a:t>2</a:t>
            </a:r>
            <a:r>
              <a:rPr lang="en-US" altLang="zh-CN" b="0" i="1" dirty="0" smtClean="0"/>
              <a:t>n</a:t>
            </a:r>
            <a:r>
              <a:rPr lang="en-US" altLang="zh-CN" b="0" dirty="0" smtClean="0"/>
              <a:t>)</a:t>
            </a:r>
            <a:r>
              <a:rPr lang="zh-CN" altLang="zh-CN" b="0" dirty="0" smtClean="0"/>
              <a:t>。</a:t>
            </a:r>
            <a:endParaRPr lang="zh-CN" altLang="zh-CN" b="0" dirty="0"/>
          </a:p>
          <a:p>
            <a:r>
              <a:rPr lang="en-US" altLang="zh-CN" b="0" dirty="0"/>
              <a:t>	</a:t>
            </a:r>
            <a:r>
              <a:rPr lang="en-US" altLang="zh-CN" b="0" dirty="0" smtClean="0"/>
              <a:t>(3) </a:t>
            </a:r>
            <a:r>
              <a:rPr lang="en-US" altLang="zh-CN" b="0" dirty="0"/>
              <a:t>BST</a:t>
            </a:r>
            <a:r>
              <a:rPr lang="zh-CN" altLang="zh-CN" b="0" dirty="0"/>
              <a:t>树的删除代价：也同查找代价相同，平均删除代价为</a:t>
            </a:r>
            <a:r>
              <a:rPr lang="en-US" altLang="zh-CN" b="0" dirty="0" smtClean="0"/>
              <a:t>O(log</a:t>
            </a:r>
            <a:r>
              <a:rPr lang="en-US" altLang="zh-CN" b="0" baseline="-25000" dirty="0" smtClean="0"/>
              <a:t>2</a:t>
            </a:r>
            <a:r>
              <a:rPr lang="en-US" altLang="zh-CN" b="0" i="1" dirty="0" smtClean="0"/>
              <a:t>n</a:t>
            </a:r>
            <a:r>
              <a:rPr lang="en-US" altLang="zh-CN" b="0" dirty="0" smtClean="0"/>
              <a:t>)</a:t>
            </a:r>
            <a:r>
              <a:rPr lang="zh-CN" altLang="zh-CN" b="0" dirty="0" smtClean="0"/>
              <a:t>。</a:t>
            </a:r>
            <a:endParaRPr lang="zh-CN" altLang="zh-CN" b="0" dirty="0"/>
          </a:p>
          <a:p>
            <a:endParaRPr lang="zh-CN" altLang="en-US" dirty="0"/>
          </a:p>
        </p:txBody>
      </p:sp>
    </p:spTree>
    <p:extLst>
      <p:ext uri="{BB962C8B-B14F-4D97-AF65-F5344CB8AC3E}">
        <p14:creationId xmlns:p14="http://schemas.microsoft.com/office/powerpoint/2010/main" xmlns="" val="25760211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4162</TotalTime>
  <Words>7090</Words>
  <Application>Microsoft Office PowerPoint</Application>
  <PresentationFormat>全屏显示(4:3)</PresentationFormat>
  <Paragraphs>1059</Paragraphs>
  <Slides>166</Slides>
  <Notes>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166</vt:i4>
      </vt:variant>
    </vt:vector>
  </HeadingPairs>
  <TitlesOfParts>
    <vt:vector size="167" baseType="lpstr">
      <vt:lpstr>角度</vt:lpstr>
      <vt:lpstr>第5章 树和二叉树</vt:lpstr>
      <vt:lpstr>5.1树的定义与基本术语</vt:lpstr>
      <vt:lpstr>幻灯片 3</vt:lpstr>
      <vt:lpstr>5.1.2 相关的基本术语</vt:lpstr>
      <vt:lpstr>幻灯片 5</vt:lpstr>
      <vt:lpstr>幻灯片 6</vt:lpstr>
      <vt:lpstr>5.2 二叉树的定义、性质和存储结构</vt:lpstr>
      <vt:lpstr>幻灯片 8</vt:lpstr>
      <vt:lpstr>5.2.2 二叉树的主要性质</vt:lpstr>
      <vt:lpstr>幻灯片 10</vt:lpstr>
      <vt:lpstr>幻灯片 11</vt:lpstr>
      <vt:lpstr>幻灯片 12</vt:lpstr>
      <vt:lpstr>幻灯片 13</vt:lpstr>
      <vt:lpstr>5.2.3 二叉树的存储结构</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5.3 二叉树的遍历</vt:lpstr>
      <vt:lpstr>5.3.1 二叉树的先序遍历</vt:lpstr>
      <vt:lpstr>幻灯片 27</vt:lpstr>
      <vt:lpstr>幻灯片 28</vt:lpstr>
      <vt:lpstr>幻灯片 29</vt:lpstr>
      <vt:lpstr>幻灯片 30</vt:lpstr>
      <vt:lpstr>幻灯片 31</vt:lpstr>
      <vt:lpstr>幻灯片 32</vt:lpstr>
      <vt:lpstr>5.3.2 二叉树的中序遍历</vt:lpstr>
      <vt:lpstr>幻灯片 34</vt:lpstr>
      <vt:lpstr>幻灯片 35</vt:lpstr>
      <vt:lpstr>幻灯片 36</vt:lpstr>
      <vt:lpstr>幻灯片 37</vt:lpstr>
      <vt:lpstr>幻灯片 38</vt:lpstr>
      <vt:lpstr>5.3.3 二叉树的后序遍历</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5.4 二叉树应用1：哈夫曼树</vt:lpstr>
      <vt:lpstr>5.4.1 哈夫曼树的构造</vt:lpstr>
      <vt:lpstr>幻灯片 59</vt:lpstr>
      <vt:lpstr>幻灯片 60</vt:lpstr>
      <vt:lpstr>构造哈夫曼树的基本思想： 让权值越大的叶子结点离根结点的距离越近，而权值越小的叶子结点离根结点的距离越远。</vt:lpstr>
      <vt:lpstr>幻灯片 62</vt:lpstr>
      <vt:lpstr>幻灯片 63</vt:lpstr>
      <vt:lpstr>幻灯片 64</vt:lpstr>
      <vt:lpstr>幻灯片 65</vt:lpstr>
      <vt:lpstr>幻灯片 66</vt:lpstr>
      <vt:lpstr>幻灯片 67</vt:lpstr>
      <vt:lpstr>幻灯片 68</vt:lpstr>
      <vt:lpstr>5.4.2 哈夫曼编码</vt:lpstr>
      <vt:lpstr>幻灯片 70</vt:lpstr>
      <vt:lpstr>幻灯片 71</vt:lpstr>
      <vt:lpstr>幻灯片 72</vt:lpstr>
      <vt:lpstr>幻灯片 73</vt:lpstr>
      <vt:lpstr>幻灯片 74</vt:lpstr>
      <vt:lpstr>5.5 二叉树应用2：二叉查找树</vt:lpstr>
      <vt:lpstr>5.5.1二叉查找树的定义</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5.5.4 二叉查找树的删除</vt:lpstr>
      <vt:lpstr>幻灯片 91</vt:lpstr>
      <vt:lpstr>幻灯片 92</vt:lpstr>
      <vt:lpstr>幻灯片 93</vt:lpstr>
      <vt:lpstr>幻灯片 94</vt:lpstr>
      <vt:lpstr>幻灯片 95</vt:lpstr>
      <vt:lpstr>幻灯片 96</vt:lpstr>
      <vt:lpstr>幻灯片 97</vt:lpstr>
      <vt:lpstr>幻灯片 98</vt:lpstr>
      <vt:lpstr>幻灯片 99</vt:lpstr>
      <vt:lpstr>5.6 二叉树应用3：平衡二叉树</vt:lpstr>
      <vt:lpstr>幻灯片 101</vt:lpstr>
      <vt:lpstr>幻灯片 102</vt:lpstr>
      <vt:lpstr>5.6.2 平衡化旋转</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5.6.3 平衡二叉树的插入</vt:lpstr>
      <vt:lpstr>幻灯片 116</vt:lpstr>
      <vt:lpstr>5.6.4 平衡二叉树的删除</vt:lpstr>
      <vt:lpstr>幻灯片 118</vt:lpstr>
      <vt:lpstr>幻灯片 119</vt:lpstr>
      <vt:lpstr>幻灯片 120</vt:lpstr>
      <vt:lpstr>幻灯片 121</vt:lpstr>
      <vt:lpstr>幻灯片 122</vt:lpstr>
      <vt:lpstr>幻灯片 123</vt:lpstr>
      <vt:lpstr>幻灯片 124</vt:lpstr>
      <vt:lpstr>幻灯片 125</vt:lpstr>
      <vt:lpstr>幻灯片 126</vt:lpstr>
      <vt:lpstr>5.7 二叉树应用4：堆与优先队列</vt:lpstr>
      <vt:lpstr>幻灯片 128</vt:lpstr>
      <vt:lpstr>幻灯片 129</vt:lpstr>
      <vt:lpstr>幻灯片 130</vt:lpstr>
      <vt:lpstr>幻灯片 131</vt:lpstr>
      <vt:lpstr>幻灯片 132</vt:lpstr>
      <vt:lpstr>5.7.2 堆的插入和堆顶删除</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5.8 树与森林</vt:lpstr>
      <vt:lpstr>幻灯片 148</vt:lpstr>
      <vt:lpstr>幻灯片 149</vt:lpstr>
      <vt:lpstr>幻灯片 150</vt:lpstr>
      <vt:lpstr>幻灯片 151</vt:lpstr>
      <vt:lpstr>幻灯片 152</vt:lpstr>
      <vt:lpstr>幻灯片 153</vt:lpstr>
      <vt:lpstr>幻灯片 154</vt:lpstr>
      <vt:lpstr>5.8.2 树、森林与二叉树的转换</vt:lpstr>
      <vt:lpstr>幻灯片 156</vt:lpstr>
      <vt:lpstr>幻灯片 157</vt:lpstr>
      <vt:lpstr>幻灯片 158</vt:lpstr>
      <vt:lpstr>幻灯片 159</vt:lpstr>
      <vt:lpstr>幻灯片 160</vt:lpstr>
      <vt:lpstr>5.8.3 树与森林的遍历</vt:lpstr>
      <vt:lpstr>幻灯片 162</vt:lpstr>
      <vt:lpstr>幻灯片 163</vt:lpstr>
      <vt:lpstr>幻灯片 164</vt:lpstr>
      <vt:lpstr>幻灯片 165</vt:lpstr>
      <vt:lpstr>幻灯片 166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算法分析</dc:title>
  <dc:creator>Admin</dc:creator>
  <cp:lastModifiedBy>admin</cp:lastModifiedBy>
  <cp:revision>496</cp:revision>
  <dcterms:created xsi:type="dcterms:W3CDTF">2016-02-05T07:36:15Z</dcterms:created>
  <dcterms:modified xsi:type="dcterms:W3CDTF">2023-10-13T06:04:03Z</dcterms:modified>
</cp:coreProperties>
</file>