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24"/>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371"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372" r:id="rId40"/>
    <p:sldId id="370" r:id="rId41"/>
    <p:sldId id="294" r:id="rId42"/>
    <p:sldId id="295" r:id="rId43"/>
    <p:sldId id="296" r:id="rId44"/>
    <p:sldId id="373" r:id="rId45"/>
    <p:sldId id="374" r:id="rId46"/>
    <p:sldId id="375" r:id="rId47"/>
    <p:sldId id="297" r:id="rId48"/>
    <p:sldId id="298" r:id="rId49"/>
    <p:sldId id="299" r:id="rId50"/>
    <p:sldId id="300" r:id="rId51"/>
    <p:sldId id="301" r:id="rId52"/>
    <p:sldId id="304" r:id="rId53"/>
    <p:sldId id="303" r:id="rId54"/>
    <p:sldId id="305" r:id="rId55"/>
    <p:sldId id="381"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76" r:id="rId70"/>
    <p:sldId id="377" r:id="rId71"/>
    <p:sldId id="378" r:id="rId72"/>
    <p:sldId id="379" r:id="rId73"/>
    <p:sldId id="380" r:id="rId74"/>
    <p:sldId id="382" r:id="rId75"/>
    <p:sldId id="383" r:id="rId76"/>
    <p:sldId id="385" r:id="rId77"/>
    <p:sldId id="386" r:id="rId78"/>
    <p:sldId id="387" r:id="rId79"/>
    <p:sldId id="388" r:id="rId80"/>
    <p:sldId id="389" r:id="rId81"/>
    <p:sldId id="390" r:id="rId82"/>
    <p:sldId id="391" r:id="rId83"/>
    <p:sldId id="330" r:id="rId84"/>
    <p:sldId id="331" r:id="rId85"/>
    <p:sldId id="332" r:id="rId86"/>
    <p:sldId id="333" r:id="rId87"/>
    <p:sldId id="334" r:id="rId88"/>
    <p:sldId id="335" r:id="rId89"/>
    <p:sldId id="336" r:id="rId90"/>
    <p:sldId id="337" r:id="rId91"/>
    <p:sldId id="338" r:id="rId92"/>
    <p:sldId id="339" r:id="rId93"/>
    <p:sldId id="340" r:id="rId94"/>
    <p:sldId id="341" r:id="rId95"/>
    <p:sldId id="342" r:id="rId96"/>
    <p:sldId id="343" r:id="rId97"/>
    <p:sldId id="344" r:id="rId98"/>
    <p:sldId id="345" r:id="rId99"/>
    <p:sldId id="346" r:id="rId100"/>
    <p:sldId id="347" r:id="rId101"/>
    <p:sldId id="348" r:id="rId102"/>
    <p:sldId id="349" r:id="rId103"/>
    <p:sldId id="350" r:id="rId104"/>
    <p:sldId id="351" r:id="rId105"/>
    <p:sldId id="352" r:id="rId106"/>
    <p:sldId id="353" r:id="rId107"/>
    <p:sldId id="354" r:id="rId108"/>
    <p:sldId id="355" r:id="rId109"/>
    <p:sldId id="356" r:id="rId110"/>
    <p:sldId id="357" r:id="rId111"/>
    <p:sldId id="358" r:id="rId112"/>
    <p:sldId id="359" r:id="rId113"/>
    <p:sldId id="360" r:id="rId114"/>
    <p:sldId id="361" r:id="rId115"/>
    <p:sldId id="362" r:id="rId116"/>
    <p:sldId id="363" r:id="rId117"/>
    <p:sldId id="364" r:id="rId118"/>
    <p:sldId id="365" r:id="rId119"/>
    <p:sldId id="366" r:id="rId120"/>
    <p:sldId id="367" r:id="rId121"/>
    <p:sldId id="368" r:id="rId122"/>
    <p:sldId id="369" r:id="rId1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1680"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85A02B-D9D6-4BC7-BD1A-0C439226DE41}" type="datetimeFigureOut">
              <a:rPr lang="zh-CN" altLang="en-US" smtClean="0"/>
              <a:pPr/>
              <a:t>2019/11/4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D460B-FCBF-4F68-A559-8E415D1DDEDB}" type="slidenum">
              <a:rPr lang="zh-CN" altLang="en-US" smtClean="0"/>
              <a:pPr/>
              <a:t>‹#›</a:t>
            </a:fld>
            <a:endParaRPr lang="zh-CN" altLang="en-US"/>
          </a:p>
        </p:txBody>
      </p:sp>
    </p:spTree>
    <p:extLst>
      <p:ext uri="{BB962C8B-B14F-4D97-AF65-F5344CB8AC3E}">
        <p14:creationId xmlns="" xmlns:p14="http://schemas.microsoft.com/office/powerpoint/2010/main" val="1389021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17112" y="1730403"/>
            <a:ext cx="5648623" cy="1204306"/>
          </a:xfrm>
        </p:spPr>
        <p:txBody>
          <a:bodyPr bIns="9144" anchor="b"/>
          <a:lstStyle>
            <a:lvl1pPr>
              <a:defRPr sz="32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632869" y="5517232"/>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79947EC6-CB47-4768-9811-6E3B54093484}" type="datetime1">
              <a:rPr lang="zh-CN" altLang="en-US" smtClean="0"/>
              <a:pPr/>
              <a:t>2019/11/4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D1CC93F-9B3C-4EE7-9870-3D016680E837}" type="datetime1">
              <a:rPr lang="zh-CN" altLang="en-US" smtClean="0"/>
              <a:pPr/>
              <a:t>2019/11/4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D16CA2C-5ACD-411C-BC33-FE293CBE3AB9}" type="datetime1">
              <a:rPr lang="zh-CN" altLang="en-US" smtClean="0"/>
              <a:pPr/>
              <a:t>2019/11/4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bg>
      <p:bgPr>
        <a:pattFill prst="pct50">
          <a:fgClr>
            <a:schemeClr val="bg2"/>
          </a:fgClr>
          <a:bgClr>
            <a:schemeClr val="bg1"/>
          </a:bgClr>
        </a:pattFill>
        <a:effectLst/>
      </p:bgPr>
    </p:bg>
    <p:spTree>
      <p:nvGrpSpPr>
        <p:cNvPr id="1" name=""/>
        <p:cNvGrpSpPr/>
        <p:nvPr/>
      </p:nvGrpSpPr>
      <p:grpSpPr>
        <a:xfrm>
          <a:off x="0" y="0"/>
          <a:ext cx="0" cy="0"/>
          <a:chOff x="0" y="0"/>
          <a:chExt cx="0" cy="0"/>
        </a:xfrm>
      </p:grpSpPr>
      <p:sp>
        <p:nvSpPr>
          <p:cNvPr id="7" name="矩形 6"/>
          <p:cNvSpPr/>
          <p:nvPr userDrawn="1"/>
        </p:nvSpPr>
        <p:spPr>
          <a:xfrm>
            <a:off x="2605239" y="252859"/>
            <a:ext cx="6538763"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ea typeface="微软雅黑" panose="020B0503020204020204" pitchFamily="34" charset="-122"/>
            </a:endParaRPr>
          </a:p>
        </p:txBody>
      </p:sp>
      <p:sp>
        <p:nvSpPr>
          <p:cNvPr id="8" name="圆角矩形 1766"/>
          <p:cNvSpPr/>
          <p:nvPr userDrawn="1"/>
        </p:nvSpPr>
        <p:spPr>
          <a:xfrm rot="10800000" flipV="1">
            <a:off x="-4247" y="249442"/>
            <a:ext cx="363215"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sz="3600" dirty="0">
              <a:ea typeface="微软雅黑" panose="020B0503020204020204" pitchFamily="34" charset="-122"/>
            </a:endParaRPr>
          </a:p>
        </p:txBody>
      </p:sp>
      <p:sp>
        <p:nvSpPr>
          <p:cNvPr id="10" name="圆角矩形 1769"/>
          <p:cNvSpPr/>
          <p:nvPr userDrawn="1"/>
        </p:nvSpPr>
        <p:spPr>
          <a:xfrm rot="16200000" flipV="1">
            <a:off x="8532605" y="310834"/>
            <a:ext cx="484287" cy="36833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Freeform 96"/>
          <p:cNvSpPr/>
          <p:nvPr userDrawn="1"/>
        </p:nvSpPr>
        <p:spPr bwMode="auto">
          <a:xfrm>
            <a:off x="8669526" y="359660"/>
            <a:ext cx="210443"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dirty="0">
              <a:solidFill>
                <a:srgbClr val="AD1C21"/>
              </a:solidFill>
              <a:ea typeface="微软雅黑" panose="020B0503020204020204" pitchFamily="34" charset="-122"/>
            </a:endParaRPr>
          </a:p>
        </p:txBody>
      </p:sp>
      <p:sp>
        <p:nvSpPr>
          <p:cNvPr id="12" name="矩形 11"/>
          <p:cNvSpPr/>
          <p:nvPr userDrawn="1"/>
        </p:nvSpPr>
        <p:spPr>
          <a:xfrm>
            <a:off x="470287" y="114026"/>
            <a:ext cx="2698175" cy="738664"/>
          </a:xfrm>
          <a:prstGeom prst="rect">
            <a:avLst/>
          </a:prstGeom>
        </p:spPr>
        <p:txBody>
          <a:bodyPr wrap="none">
            <a:spAutoFit/>
          </a:bodyPr>
          <a:lstStyle/>
          <a:p>
            <a:pPr>
              <a:lnSpc>
                <a:spcPct val="150000"/>
              </a:lnSpc>
            </a:pPr>
            <a:r>
              <a:rPr lang="zh-CN" altLang="en-US" sz="2800" dirty="0">
                <a:solidFill>
                  <a:srgbClr val="157E9F"/>
                </a:solidFill>
                <a:latin typeface="微软雅黑" panose="020B0503020204020204" pitchFamily="34" charset="-122"/>
                <a:ea typeface="微软雅黑" panose="020B0503020204020204" pitchFamily="34" charset="-122"/>
              </a:rPr>
              <a:t>数据结构与算法</a:t>
            </a:r>
          </a:p>
        </p:txBody>
      </p:sp>
      <p:sp>
        <p:nvSpPr>
          <p:cNvPr id="2" name="矩形 1"/>
          <p:cNvSpPr/>
          <p:nvPr userDrawn="1"/>
        </p:nvSpPr>
        <p:spPr>
          <a:xfrm>
            <a:off x="5755749" y="6443397"/>
            <a:ext cx="3286477" cy="338554"/>
          </a:xfrm>
          <a:prstGeom prst="rect">
            <a:avLst/>
          </a:prstGeom>
        </p:spPr>
        <p:txBody>
          <a:bodyPr wrap="none">
            <a:spAutoFit/>
          </a:bodyPr>
          <a:lstStyle/>
          <a:p>
            <a:pPr marL="0" indent="0" algn="ctr">
              <a:buNone/>
            </a:pPr>
            <a:r>
              <a:rPr lang="zh-CN" altLang="en-US" sz="1600" b="1" i="0" dirty="0">
                <a:solidFill>
                  <a:srgbClr val="157E9F"/>
                </a:solidFill>
                <a:latin typeface="造字工房悦黑（非商用）细体" pitchFamily="50" charset="-122"/>
                <a:ea typeface="造字工房悦黑（非商用）细体" pitchFamily="50" charset="-122"/>
              </a:rPr>
              <a:t>西安交通大学计算机科学与技术系</a:t>
            </a:r>
            <a:endParaRPr lang="en-US" altLang="zh-CN" sz="1600" b="1" i="0" dirty="0">
              <a:solidFill>
                <a:srgbClr val="157E9F"/>
              </a:solidFill>
              <a:latin typeface="造字工房悦黑（非商用）细体" pitchFamily="50" charset="-122"/>
              <a:ea typeface="造字工房悦黑（非商用）细体" pitchFamily="50" charset="-122"/>
            </a:endParaRPr>
          </a:p>
        </p:txBody>
      </p:sp>
      <p:cxnSp>
        <p:nvCxnSpPr>
          <p:cNvPr id="4" name="直接连接符 3"/>
          <p:cNvCxnSpPr>
            <a:cxnSpLocks/>
            <a:endCxn id="2" idx="1"/>
          </p:cNvCxnSpPr>
          <p:nvPr userDrawn="1"/>
        </p:nvCxnSpPr>
        <p:spPr>
          <a:xfrm flipV="1">
            <a:off x="0" y="6612674"/>
            <a:ext cx="5755749" cy="9940"/>
          </a:xfrm>
          <a:prstGeom prst="line">
            <a:avLst/>
          </a:prstGeom>
          <a:ln w="12700">
            <a:solidFill>
              <a:srgbClr val="157E9F"/>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a:stCxn id="2" idx="3"/>
          </p:cNvCxnSpPr>
          <p:nvPr userDrawn="1"/>
        </p:nvCxnSpPr>
        <p:spPr>
          <a:xfrm>
            <a:off x="9042226" y="6612674"/>
            <a:ext cx="101776" cy="0"/>
          </a:xfrm>
          <a:prstGeom prst="line">
            <a:avLst/>
          </a:prstGeom>
          <a:ln w="12700">
            <a:solidFill>
              <a:srgbClr val="157E9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753062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7584" y="895707"/>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827584" y="1628800"/>
            <a:ext cx="7520940" cy="3579849"/>
          </a:xfrm>
        </p:spPr>
        <p:txBody>
          <a:bodyPr>
            <a:normAutofit/>
          </a:bodyPr>
          <a:lstStyle>
            <a:lvl1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1pPr>
            <a:lvl2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2pPr>
            <a:lvl3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3pPr>
            <a:lvl4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4pPr>
            <a:lvl5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矩形 7"/>
          <p:cNvSpPr/>
          <p:nvPr userDrawn="1"/>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chemeClr val="bg1"/>
                </a:solidFill>
              </a:rPr>
              <a:t>西安交通大学计算机科学与技术系</a:t>
            </a:r>
            <a:endParaRPr lang="zh-CN" altLang="en-US" dirty="0">
              <a:solidFill>
                <a:schemeClr val="bg1"/>
              </a:solidFill>
            </a:endParaRPr>
          </a:p>
        </p:txBody>
      </p:sp>
      <p:sp>
        <p:nvSpPr>
          <p:cNvPr id="11" name="TextBox 10"/>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chemeClr val="bg1"/>
                </a:solidFill>
              </a:rPr>
              <a:pPr/>
              <a:t>‹#›</a:t>
            </a:fld>
            <a:endParaRPr lang="zh-CN" altLang="en-US" dirty="0">
              <a:solidFill>
                <a:schemeClr val="bg1"/>
              </a:solidFill>
            </a:endParaRPr>
          </a:p>
        </p:txBody>
      </p:sp>
      <p:sp>
        <p:nvSpPr>
          <p:cNvPr id="12" name="TextBox 11"/>
          <p:cNvSpPr txBox="1"/>
          <p:nvPr userDrawn="1"/>
        </p:nvSpPr>
        <p:spPr>
          <a:xfrm>
            <a:off x="179512" y="6441217"/>
            <a:ext cx="1512168" cy="369332"/>
          </a:xfrm>
          <a:prstGeom prst="rect">
            <a:avLst/>
          </a:prstGeom>
          <a:noFill/>
        </p:spPr>
        <p:txBody>
          <a:bodyPr wrap="square" rtlCol="0">
            <a:spAutoFit/>
          </a:bodyPr>
          <a:lstStyle/>
          <a:p>
            <a:fld id="{97E45E91-62C1-4B21-99FE-3F5E35A83FD2}" type="datetime1">
              <a:rPr lang="zh-CN" altLang="en-US" smtClean="0">
                <a:solidFill>
                  <a:schemeClr val="bg1"/>
                </a:solidFill>
                <a:latin typeface="黑体" panose="02010609060101010101" pitchFamily="49" charset="-122"/>
                <a:ea typeface="黑体" panose="02010609060101010101" pitchFamily="49" charset="-122"/>
              </a:rPr>
              <a:pPr/>
              <a:t>2019/11/4</a:t>
            </a:fld>
            <a:endParaRPr lang="zh-CN" altLang="en-US" dirty="0">
              <a:solidFill>
                <a:schemeClr val="bg1"/>
              </a:solidFill>
              <a:latin typeface="黑体" panose="02010609060101010101" pitchFamily="49" charset="-122"/>
              <a:ea typeface="黑体" panose="02010609060101010101" pitchFamily="49"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fld id="{96FF9C47-783F-4BA3-8F44-C651CC1C7843}" type="datetime1">
              <a:rPr lang="zh-CN" altLang="en-US" smtClean="0"/>
              <a:pPr/>
              <a:t>2019/11/4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A34DB96-0AE5-4520-9185-F689CCFB8160}" type="datetime1">
              <a:rPr lang="zh-CN" altLang="en-US" smtClean="0"/>
              <a:pPr/>
              <a:t>2019/11/4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5BD1D45-E3BC-449A-A2CA-DC7EEC7FF1AB}" type="datetime1">
              <a:rPr lang="zh-CN" altLang="en-US" smtClean="0"/>
              <a:pPr/>
              <a:t>2019/11/4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7996B2F-325E-4DB5-B672-90AD506B448C}" type="datetime1">
              <a:rPr lang="zh-CN" altLang="en-US" smtClean="0"/>
              <a:pPr/>
              <a:t>2019/11/4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B2991-BBE5-4E69-A281-1A8B0AE9CDD7}" type="datetime1">
              <a:rPr lang="zh-CN" altLang="en-US" smtClean="0"/>
              <a:pPr/>
              <a:t>2019/11/4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fld id="{998D44D8-17C8-4EF3-AEA6-26CE6DA18EE0}" type="datetime1">
              <a:rPr lang="zh-CN" altLang="en-US" smtClean="0"/>
              <a:pPr/>
              <a:t>2019/11/4</a:t>
            </a:fld>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B116A5A-BD99-4717-BAC1-7A32521A6EAD}" type="datetime1">
              <a:rPr lang="zh-CN" altLang="en-US" smtClean="0"/>
              <a:pPr/>
              <a:t>2019/11/4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6309319"/>
            <a:ext cx="3574257" cy="548681"/>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6309319"/>
            <a:ext cx="9146380" cy="54868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251520" y="6451667"/>
            <a:ext cx="1533226" cy="263984"/>
          </a:xfrm>
          <a:prstGeom prst="rect">
            <a:avLst/>
          </a:prstGeom>
        </p:spPr>
        <p:txBody>
          <a:bodyPr vert="horz" lIns="91440" tIns="45720" rIns="91440" bIns="45720" rtlCol="0" anchor="ctr"/>
          <a:lstStyle>
            <a:lvl1pPr algn="l">
              <a:defRPr sz="1200">
                <a:solidFill>
                  <a:srgbClr val="FFFFFF"/>
                </a:solidFill>
              </a:defRPr>
            </a:lvl1pPr>
          </a:lstStyle>
          <a:p>
            <a:fld id="{42F99069-F18D-4F57-97B5-E5E224D09DA9}" type="datetime1">
              <a:rPr lang="zh-CN" altLang="en-US" smtClean="0"/>
              <a:pPr/>
              <a:t>2019/11/4</a:t>
            </a:fld>
            <a:endParaRPr lang="zh-CN" altLang="en-US"/>
          </a:p>
        </p:txBody>
      </p:sp>
      <p:sp>
        <p:nvSpPr>
          <p:cNvPr id="5" name="Footer Placeholder 4"/>
          <p:cNvSpPr>
            <a:spLocks noGrp="1"/>
          </p:cNvSpPr>
          <p:nvPr>
            <p:ph type="ftr" sz="quarter" idx="3"/>
          </p:nvPr>
        </p:nvSpPr>
        <p:spPr>
          <a:xfrm>
            <a:off x="3561570" y="6446499"/>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60432" y="6332199"/>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Lst>
  <p:hf sldNum="0"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7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5.v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6556" y="1628800"/>
            <a:ext cx="5648623" cy="1204306"/>
          </a:xfrm>
        </p:spPr>
        <p:txBody>
          <a:bodyPr/>
          <a:lstStyle/>
          <a:p>
            <a:r>
              <a:rPr lang="zh-CN" altLang="zh-CN" sz="4400" b="1" dirty="0"/>
              <a:t>第</a:t>
            </a:r>
            <a:r>
              <a:rPr lang="en-US" altLang="zh-CN" sz="4400" b="1" dirty="0"/>
              <a:t>6</a:t>
            </a:r>
            <a:r>
              <a:rPr lang="zh-CN" altLang="zh-CN" sz="4400" b="1" dirty="0"/>
              <a:t>章 图</a:t>
            </a:r>
            <a:endParaRPr lang="zh-CN" altLang="zh-CN" sz="4400" dirty="0"/>
          </a:p>
        </p:txBody>
      </p:sp>
      <p:pic>
        <p:nvPicPr>
          <p:cNvPr id="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矩形 4"/>
          <p:cNvSpPr/>
          <p:nvPr/>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latin typeface="方正舒体" panose="02010601030101010101" pitchFamily="2" charset="-122"/>
              <a:ea typeface="方正舒体" panose="02010601030101010101" pitchFamily="2" charset="-122"/>
            </a:endParaRPr>
          </a:p>
        </p:txBody>
      </p:sp>
      <p:sp>
        <p:nvSpPr>
          <p:cNvPr id="6" name="圆角矩形 5"/>
          <p:cNvSpPr/>
          <p:nvPr/>
        </p:nvSpPr>
        <p:spPr>
          <a:xfrm>
            <a:off x="4355975" y="2852936"/>
            <a:ext cx="4852745" cy="2664296"/>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nSpc>
                <a:spcPct val="120000"/>
              </a:lnSpc>
            </a:pPr>
            <a:r>
              <a:rPr lang="zh-CN" altLang="zh-CN" sz="3200" b="1" dirty="0">
                <a:effectLst>
                  <a:outerShdw blurRad="38100" dist="38100" dir="2700000" algn="tl">
                    <a:srgbClr val="000000">
                      <a:alpha val="43137"/>
                    </a:srgbClr>
                  </a:outerShdw>
                </a:effectLst>
              </a:rPr>
              <a:t>知识</a:t>
            </a:r>
            <a:r>
              <a:rPr lang="zh-CN" altLang="zh-CN" sz="3200" b="1" dirty="0" smtClean="0">
                <a:effectLst>
                  <a:outerShdw blurRad="38100" dist="38100" dir="2700000" algn="tl">
                    <a:srgbClr val="000000">
                      <a:alpha val="43137"/>
                    </a:srgbClr>
                  </a:outerShdw>
                </a:effectLst>
              </a:rPr>
              <a:t>要点</a:t>
            </a:r>
            <a:endParaRPr lang="en-US" altLang="zh-CN" sz="2400" dirty="0" smtClean="0"/>
          </a:p>
          <a:p>
            <a:r>
              <a:rPr lang="en-US" altLang="zh-CN" sz="2000" dirty="0"/>
              <a:t>(1) </a:t>
            </a:r>
            <a:r>
              <a:rPr lang="zh-CN" altLang="zh-CN" sz="2000" dirty="0"/>
              <a:t>掌握图的定义和术语，熟悉图的各种存储结构；</a:t>
            </a:r>
          </a:p>
          <a:p>
            <a:r>
              <a:rPr lang="en-US" altLang="zh-CN" sz="2000" dirty="0"/>
              <a:t>(2) </a:t>
            </a:r>
            <a:r>
              <a:rPr lang="zh-CN" altLang="zh-CN" sz="2000" dirty="0"/>
              <a:t>熟练掌握图的两种遍历策略；</a:t>
            </a:r>
          </a:p>
          <a:p>
            <a:r>
              <a:rPr lang="en-US" altLang="zh-CN" sz="2000" dirty="0"/>
              <a:t>(3) </a:t>
            </a:r>
            <a:r>
              <a:rPr lang="zh-CN" altLang="zh-CN" sz="2000" dirty="0"/>
              <a:t>理解图的各种应用算法。</a:t>
            </a:r>
          </a:p>
        </p:txBody>
      </p:sp>
      <p:sp>
        <p:nvSpPr>
          <p:cNvPr id="7" name="副标题 2"/>
          <p:cNvSpPr txBox="1">
            <a:spLocks/>
          </p:cNvSpPr>
          <p:nvPr/>
        </p:nvSpPr>
        <p:spPr>
          <a:xfrm>
            <a:off x="3563889" y="5949280"/>
            <a:ext cx="5222953" cy="622992"/>
          </a:xfrm>
          <a:prstGeom prst="rect">
            <a:avLst/>
          </a:prstGeom>
        </p:spPr>
        <p:txBody>
          <a:bodyPr vert="horz" lIns="91440" tIns="9144" rIns="91440" bIns="45720" rtlCol="0">
            <a:normAutofit fontScale="92500" lnSpcReduction="10000"/>
          </a:bodyPr>
          <a:lstStyle>
            <a:lvl1pPr marL="0" indent="0" algn="l" defTabSz="914400" rtl="0" eaLnBrk="1" latinLnBrk="0" hangingPunct="1">
              <a:spcBef>
                <a:spcPts val="800"/>
              </a:spcBef>
              <a:buFont typeface="Arial" pitchFamily="34" charse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2pPr>
            <a:lvl3pPr marL="9144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4pPr>
            <a:lvl5pPr marL="18288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9pPr>
          </a:lstStyle>
          <a:p>
            <a:pPr algn="ctr"/>
            <a:r>
              <a:rPr lang="zh-CN" altLang="en-US" sz="1800" i="1" dirty="0" smtClean="0">
                <a:latin typeface="华文行楷" panose="02010800040101010101" pitchFamily="2" charset="-122"/>
                <a:ea typeface="华文行楷" panose="02010800040101010101" pitchFamily="2" charset="-122"/>
              </a:rPr>
              <a:t>西安交通大学计算机科学与技术系</a:t>
            </a:r>
          </a:p>
          <a:p>
            <a:pPr algn="ctr"/>
            <a:r>
              <a:rPr lang="en-US" altLang="zh-CN" sz="1800" i="1" dirty="0" smtClean="0">
                <a:latin typeface="华文行楷" panose="02010800040101010101" pitchFamily="2" charset="-122"/>
                <a:ea typeface="华文行楷" panose="02010800040101010101" pitchFamily="2" charset="-122"/>
              </a:rPr>
              <a:t>2016</a:t>
            </a:r>
            <a:endParaRPr lang="zh-CN" altLang="en-US" sz="1800" i="1" dirty="0">
              <a:latin typeface="华文行楷" panose="02010800040101010101" pitchFamily="2" charset="-122"/>
              <a:ea typeface="华文行楷" panose="02010800040101010101" pitchFamily="2" charset="-122"/>
            </a:endParaRPr>
          </a:p>
        </p:txBody>
      </p:sp>
      <p:sp>
        <p:nvSpPr>
          <p:cNvPr id="8" name="日期占位符 5"/>
          <p:cNvSpPr>
            <a:spLocks noGrp="1"/>
          </p:cNvSpPr>
          <p:nvPr>
            <p:ph type="dt" sz="half" idx="10"/>
          </p:nvPr>
        </p:nvSpPr>
        <p:spPr>
          <a:xfrm>
            <a:off x="-36512" y="6485577"/>
            <a:ext cx="1123132" cy="227149"/>
          </a:xfrm>
        </p:spPr>
        <p:txBody>
          <a:bodyPr/>
          <a:lstStyle/>
          <a:p>
            <a:fld id="{FE3E9456-702B-478D-AFB3-A22B853B09FE}" type="datetime1">
              <a:rPr lang="zh-CN" altLang="en-US" smtClean="0"/>
              <a:pPr/>
              <a:t>2019/11/4</a:t>
            </a:fld>
            <a:endParaRPr lang="zh-CN" altLang="en-US" dirty="0"/>
          </a:p>
        </p:txBody>
      </p:sp>
    </p:spTree>
    <p:extLst>
      <p:ext uri="{BB962C8B-B14F-4D97-AF65-F5344CB8AC3E}">
        <p14:creationId xmlns="" xmlns:p14="http://schemas.microsoft.com/office/powerpoint/2010/main" val="262741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628800"/>
            <a:ext cx="7632848" cy="4320480"/>
          </a:xfrm>
        </p:spPr>
        <p:txBody>
          <a:bodyPr>
            <a:normAutofit/>
          </a:bodyPr>
          <a:lstStyle/>
          <a:p>
            <a:pPr>
              <a:buFont typeface="Arial" panose="020B0604020202020204" pitchFamily="34" charset="0"/>
              <a:buChar char="•"/>
            </a:pPr>
            <a:r>
              <a:rPr lang="zh-CN" altLang="zh-CN" b="0" dirty="0"/>
              <a:t>在无向图</a:t>
            </a:r>
            <a:r>
              <a:rPr lang="en-US" altLang="zh-CN" b="0" dirty="0"/>
              <a:t>G = ( V, E )</a:t>
            </a:r>
            <a:r>
              <a:rPr lang="zh-CN" altLang="zh-CN" b="0" dirty="0"/>
              <a:t>中，如果从顶点</a:t>
            </a:r>
            <a:r>
              <a:rPr lang="en-US" altLang="zh-CN" b="0" dirty="0"/>
              <a:t>v</a:t>
            </a:r>
            <a:r>
              <a:rPr lang="en-US" altLang="zh-CN" b="0" baseline="-25000" dirty="0"/>
              <a:t>i</a:t>
            </a:r>
            <a:r>
              <a:rPr lang="zh-CN" altLang="zh-CN" b="0" dirty="0"/>
              <a:t>到顶点</a:t>
            </a:r>
            <a:r>
              <a:rPr lang="en-US" altLang="zh-CN" b="0" dirty="0" err="1"/>
              <a:t>v</a:t>
            </a:r>
            <a:r>
              <a:rPr lang="en-US" altLang="zh-CN" b="0" baseline="-25000" dirty="0" err="1"/>
              <a:t>j</a:t>
            </a:r>
            <a:r>
              <a:rPr lang="zh-CN" altLang="zh-CN" b="0" dirty="0"/>
              <a:t>有路径可达，则称</a:t>
            </a:r>
            <a:r>
              <a:rPr lang="en-US" altLang="zh-CN" b="0" dirty="0"/>
              <a:t>v</a:t>
            </a:r>
            <a:r>
              <a:rPr lang="en-US" altLang="zh-CN" b="0" baseline="-25000" dirty="0"/>
              <a:t>i</a:t>
            </a:r>
            <a:r>
              <a:rPr lang="zh-CN" altLang="zh-CN" b="0" dirty="0"/>
              <a:t>和</a:t>
            </a:r>
            <a:r>
              <a:rPr lang="en-US" altLang="zh-CN" b="0" dirty="0" err="1"/>
              <a:t>v</a:t>
            </a:r>
            <a:r>
              <a:rPr lang="en-US" altLang="zh-CN" b="0" baseline="-25000" dirty="0" err="1"/>
              <a:t>j</a:t>
            </a:r>
            <a:r>
              <a:rPr lang="zh-CN" altLang="zh-CN" b="0" dirty="0"/>
              <a:t>是</a:t>
            </a:r>
            <a:r>
              <a:rPr lang="zh-CN" altLang="zh-CN" b="0" dirty="0">
                <a:solidFill>
                  <a:srgbClr val="FF0000"/>
                </a:solidFill>
              </a:rPr>
              <a:t>连通的</a:t>
            </a:r>
            <a:r>
              <a:rPr lang="zh-CN" altLang="zh-CN" b="0" dirty="0" smtClean="0"/>
              <a:t>。</a:t>
            </a:r>
            <a:endParaRPr lang="en-US" altLang="zh-CN" b="0" dirty="0" smtClean="0"/>
          </a:p>
          <a:p>
            <a:pPr>
              <a:buFont typeface="Arial" panose="020B0604020202020204" pitchFamily="34" charset="0"/>
              <a:buChar char="•"/>
            </a:pPr>
            <a:r>
              <a:rPr lang="zh-CN" altLang="zh-CN" b="0" dirty="0" smtClean="0"/>
              <a:t>如果</a:t>
            </a:r>
            <a:r>
              <a:rPr lang="zh-CN" altLang="zh-CN" b="0" dirty="0"/>
              <a:t>图中任意两个不同的顶点</a:t>
            </a:r>
            <a:r>
              <a:rPr lang="en-US" altLang="zh-CN" b="0" dirty="0"/>
              <a:t>v</a:t>
            </a:r>
            <a:r>
              <a:rPr lang="en-US" altLang="zh-CN" b="0" baseline="-25000" dirty="0"/>
              <a:t>i</a:t>
            </a:r>
            <a:r>
              <a:rPr lang="zh-CN" altLang="zh-CN" b="0" dirty="0"/>
              <a:t>和</a:t>
            </a:r>
            <a:r>
              <a:rPr lang="en-US" altLang="zh-CN" b="0" dirty="0" err="1"/>
              <a:t>v</a:t>
            </a:r>
            <a:r>
              <a:rPr lang="en-US" altLang="zh-CN" b="0" baseline="-25000" dirty="0" err="1"/>
              <a:t>j</a:t>
            </a:r>
            <a:r>
              <a:rPr lang="zh-CN" altLang="zh-CN" b="0" dirty="0"/>
              <a:t>都是连通的，则称</a:t>
            </a:r>
            <a:r>
              <a:rPr lang="en-US" altLang="zh-CN" b="0" dirty="0"/>
              <a:t>G</a:t>
            </a:r>
            <a:r>
              <a:rPr lang="zh-CN" altLang="zh-CN" b="0" dirty="0"/>
              <a:t>是</a:t>
            </a:r>
            <a:r>
              <a:rPr lang="zh-CN" altLang="zh-CN" b="0" dirty="0">
                <a:solidFill>
                  <a:srgbClr val="FF0000"/>
                </a:solidFill>
              </a:rPr>
              <a:t>连通图</a:t>
            </a:r>
            <a:r>
              <a:rPr lang="zh-CN" altLang="zh-CN" b="0" dirty="0" smtClean="0"/>
              <a:t>。</a:t>
            </a:r>
            <a:endParaRPr lang="en-US" altLang="zh-CN" b="0" dirty="0" smtClean="0"/>
          </a:p>
          <a:p>
            <a:pPr>
              <a:buFont typeface="Arial" panose="020B0604020202020204" pitchFamily="34" charset="0"/>
              <a:buChar char="•"/>
            </a:pPr>
            <a:r>
              <a:rPr lang="zh-CN" altLang="zh-CN" b="0" dirty="0" smtClean="0"/>
              <a:t>无向图</a:t>
            </a:r>
            <a:r>
              <a:rPr lang="en-US" altLang="zh-CN" b="0" dirty="0"/>
              <a:t>G</a:t>
            </a:r>
            <a:r>
              <a:rPr lang="zh-CN" altLang="zh-CN" b="0" dirty="0"/>
              <a:t>的极大连通子图称为</a:t>
            </a:r>
            <a:r>
              <a:rPr lang="en-US" altLang="zh-CN" b="0" dirty="0"/>
              <a:t>G</a:t>
            </a:r>
            <a:r>
              <a:rPr lang="zh-CN" altLang="zh-CN" b="0" dirty="0"/>
              <a:t>的</a:t>
            </a:r>
            <a:r>
              <a:rPr lang="zh-CN" altLang="zh-CN" b="0" dirty="0">
                <a:solidFill>
                  <a:srgbClr val="FF0000"/>
                </a:solidFill>
              </a:rPr>
              <a:t>连通分量</a:t>
            </a:r>
            <a:r>
              <a:rPr lang="zh-CN" altLang="zh-CN" b="0" dirty="0" smtClean="0"/>
              <a:t>。</a:t>
            </a:r>
            <a:endParaRPr lang="en-US" altLang="zh-CN" b="0" dirty="0" smtClean="0"/>
          </a:p>
          <a:p>
            <a:pPr>
              <a:buFont typeface="Arial" panose="020B0604020202020204" pitchFamily="34" charset="0"/>
              <a:buChar char="•"/>
            </a:pPr>
            <a:r>
              <a:rPr lang="zh-CN" altLang="zh-CN" b="0" dirty="0"/>
              <a:t>任何连通图的连通分量只有一个，就是其本身，而非连通的无向图有多个连通分量，因此可以说连通分量是对无向图的一种划分。</a:t>
            </a:r>
            <a:endParaRPr lang="zh-CN" altLang="en-US" b="0" dirty="0"/>
          </a:p>
        </p:txBody>
      </p:sp>
    </p:spTree>
    <p:extLst>
      <p:ext uri="{BB962C8B-B14F-4D97-AF65-F5344CB8AC3E}">
        <p14:creationId xmlns="" xmlns:p14="http://schemas.microsoft.com/office/powerpoint/2010/main" val="174049676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520940" cy="5328592"/>
          </a:xfrm>
        </p:spPr>
        <p:txBody>
          <a:bodyPr>
            <a:normAutofit lnSpcReduction="10000"/>
          </a:bodyPr>
          <a:lstStyle/>
          <a:p>
            <a:r>
              <a:rPr lang="en-US" altLang="zh-CN" b="0" dirty="0" smtClean="0"/>
              <a:t>	</a:t>
            </a:r>
            <a:r>
              <a:rPr lang="zh-CN" altLang="zh-CN" b="0" dirty="0" smtClean="0"/>
              <a:t>为了</a:t>
            </a:r>
            <a:r>
              <a:rPr lang="zh-CN" altLang="zh-CN" b="0" dirty="0"/>
              <a:t>记录最短路径上经过的顶点，引入一个</a:t>
            </a:r>
            <a:r>
              <a:rPr lang="zh-CN" altLang="zh-CN" b="0" dirty="0">
                <a:solidFill>
                  <a:srgbClr val="FF0000"/>
                </a:solidFill>
              </a:rPr>
              <a:t>二维数组</a:t>
            </a:r>
            <a:r>
              <a:rPr lang="en-US" altLang="zh-CN" b="0" dirty="0">
                <a:solidFill>
                  <a:srgbClr val="FF0000"/>
                </a:solidFill>
              </a:rPr>
              <a:t>path</a:t>
            </a:r>
            <a:r>
              <a:rPr lang="zh-CN" altLang="zh-CN" b="0" dirty="0"/>
              <a:t>，其每个分量</a:t>
            </a:r>
            <a:r>
              <a:rPr lang="en-US" altLang="zh-CN" b="0" dirty="0">
                <a:solidFill>
                  <a:srgbClr val="FF0000"/>
                </a:solidFill>
              </a:rPr>
              <a:t>path[</a:t>
            </a:r>
            <a:r>
              <a:rPr lang="en-US" altLang="zh-CN" b="0" dirty="0" err="1">
                <a:solidFill>
                  <a:srgbClr val="FF0000"/>
                </a:solidFill>
              </a:rPr>
              <a:t>i</a:t>
            </a:r>
            <a:r>
              <a:rPr lang="en-US" altLang="zh-CN" b="0" dirty="0">
                <a:solidFill>
                  <a:srgbClr val="FF0000"/>
                </a:solidFill>
              </a:rPr>
              <a:t>][j]</a:t>
            </a:r>
            <a:r>
              <a:rPr lang="zh-CN" altLang="zh-CN" b="0" dirty="0">
                <a:solidFill>
                  <a:srgbClr val="FF0000"/>
                </a:solidFill>
              </a:rPr>
              <a:t>用于存放从顶点</a:t>
            </a:r>
            <a:r>
              <a:rPr lang="en-US" altLang="zh-CN" b="0" dirty="0">
                <a:solidFill>
                  <a:srgbClr val="FF0000"/>
                </a:solidFill>
              </a:rPr>
              <a:t>v</a:t>
            </a:r>
            <a:r>
              <a:rPr lang="en-US" altLang="zh-CN" b="0" baseline="-25000" dirty="0">
                <a:solidFill>
                  <a:srgbClr val="FF0000"/>
                </a:solidFill>
              </a:rPr>
              <a:t>i</a:t>
            </a:r>
            <a:r>
              <a:rPr lang="zh-CN" altLang="zh-CN" b="0" dirty="0">
                <a:solidFill>
                  <a:srgbClr val="FF0000"/>
                </a:solidFill>
              </a:rPr>
              <a:t>到</a:t>
            </a:r>
            <a:r>
              <a:rPr lang="en-US" altLang="zh-CN" b="0" dirty="0" err="1">
                <a:solidFill>
                  <a:srgbClr val="FF0000"/>
                </a:solidFill>
              </a:rPr>
              <a:t>v</a:t>
            </a:r>
            <a:r>
              <a:rPr lang="en-US" altLang="zh-CN" b="0" baseline="-25000" dirty="0" err="1">
                <a:solidFill>
                  <a:srgbClr val="FF0000"/>
                </a:solidFill>
              </a:rPr>
              <a:t>j</a:t>
            </a:r>
            <a:r>
              <a:rPr lang="zh-CN" altLang="zh-CN" b="0" dirty="0">
                <a:solidFill>
                  <a:srgbClr val="FF0000"/>
                </a:solidFill>
              </a:rPr>
              <a:t>的最短路径所经过的某个顶点，即改变路径的中间点。</a:t>
            </a:r>
            <a:r>
              <a:rPr lang="zh-CN" altLang="zh-CN" b="0" dirty="0"/>
              <a:t>若</a:t>
            </a:r>
            <a:r>
              <a:rPr lang="en-US" altLang="zh-CN" b="0" dirty="0"/>
              <a:t>path[</a:t>
            </a:r>
            <a:r>
              <a:rPr lang="en-US" altLang="zh-CN" b="0" dirty="0" err="1"/>
              <a:t>i</a:t>
            </a:r>
            <a:r>
              <a:rPr lang="en-US" altLang="zh-CN" b="0" dirty="0"/>
              <a:t>][j] = k</a:t>
            </a:r>
            <a:r>
              <a:rPr lang="zh-CN" altLang="zh-CN" b="0" dirty="0"/>
              <a:t>，说明从</a:t>
            </a:r>
            <a:r>
              <a:rPr lang="en-US" altLang="zh-CN" b="0" dirty="0"/>
              <a:t>v</a:t>
            </a:r>
            <a:r>
              <a:rPr lang="en-US" altLang="zh-CN" b="0" baseline="-25000" dirty="0"/>
              <a:t>i</a:t>
            </a:r>
            <a:r>
              <a:rPr lang="zh-CN" altLang="zh-CN" b="0" dirty="0"/>
              <a:t>到</a:t>
            </a:r>
            <a:r>
              <a:rPr lang="en-US" altLang="zh-CN" b="0" dirty="0" err="1"/>
              <a:t>v</a:t>
            </a:r>
            <a:r>
              <a:rPr lang="en-US" altLang="zh-CN" b="0" baseline="-25000" dirty="0" err="1"/>
              <a:t>j</a:t>
            </a:r>
            <a:r>
              <a:rPr lang="zh-CN" altLang="zh-CN" b="0" dirty="0"/>
              <a:t>的最短路径经过顶点</a:t>
            </a:r>
            <a:r>
              <a:rPr lang="en-US" altLang="zh-CN" b="0" dirty="0" err="1"/>
              <a:t>v</a:t>
            </a:r>
            <a:r>
              <a:rPr lang="en-US" altLang="zh-CN" b="0" baseline="-25000" dirty="0" err="1"/>
              <a:t>k</a:t>
            </a:r>
            <a:r>
              <a:rPr lang="zh-CN" altLang="zh-CN" b="0" dirty="0"/>
              <a:t>，设该最短路径为</a:t>
            </a:r>
            <a:r>
              <a:rPr lang="en-US" altLang="zh-CN" b="0" dirty="0"/>
              <a:t>(v</a:t>
            </a:r>
            <a:r>
              <a:rPr lang="en-US" altLang="zh-CN" b="0" baseline="-25000" dirty="0"/>
              <a:t>i</a:t>
            </a:r>
            <a:r>
              <a:rPr lang="en-US" altLang="zh-CN" b="0" dirty="0"/>
              <a:t>, … , </a:t>
            </a:r>
            <a:r>
              <a:rPr lang="en-US" altLang="zh-CN" b="0" dirty="0" err="1"/>
              <a:t>v</a:t>
            </a:r>
            <a:r>
              <a:rPr lang="en-US" altLang="zh-CN" b="0" baseline="-25000" dirty="0" err="1"/>
              <a:t>k</a:t>
            </a:r>
            <a:r>
              <a:rPr lang="en-US" altLang="zh-CN" b="0" dirty="0"/>
              <a:t>, … , </a:t>
            </a:r>
            <a:r>
              <a:rPr lang="en-US" altLang="zh-CN" b="0" dirty="0" err="1"/>
              <a:t>v</a:t>
            </a:r>
            <a:r>
              <a:rPr lang="en-US" altLang="zh-CN" b="0" baseline="-25000" dirty="0" err="1"/>
              <a:t>j</a:t>
            </a:r>
            <a:r>
              <a:rPr lang="en-US" altLang="zh-CN" b="0" dirty="0"/>
              <a:t>)</a:t>
            </a:r>
            <a:r>
              <a:rPr lang="zh-CN" altLang="zh-CN" b="0" dirty="0"/>
              <a:t>，则由最短路径的最优子结构性质可知该最短路径的子序列</a:t>
            </a:r>
            <a:r>
              <a:rPr lang="en-US" altLang="zh-CN" b="0" dirty="0"/>
              <a:t>(v</a:t>
            </a:r>
            <a:r>
              <a:rPr lang="en-US" altLang="zh-CN" b="0" baseline="-25000" dirty="0"/>
              <a:t>i</a:t>
            </a:r>
            <a:r>
              <a:rPr lang="en-US" altLang="zh-CN" b="0" dirty="0"/>
              <a:t>, … , </a:t>
            </a:r>
            <a:r>
              <a:rPr lang="en-US" altLang="zh-CN" b="0" dirty="0" err="1"/>
              <a:t>v</a:t>
            </a:r>
            <a:r>
              <a:rPr lang="en-US" altLang="zh-CN" b="0" baseline="-25000" dirty="0" err="1"/>
              <a:t>k</a:t>
            </a:r>
            <a:r>
              <a:rPr lang="en-US" altLang="zh-CN" b="0" dirty="0"/>
              <a:t>)</a:t>
            </a:r>
            <a:r>
              <a:rPr lang="zh-CN" altLang="zh-CN" b="0" dirty="0"/>
              <a:t>和</a:t>
            </a:r>
            <a:r>
              <a:rPr lang="en-US" altLang="zh-CN" b="0" dirty="0"/>
              <a:t>(</a:t>
            </a:r>
            <a:r>
              <a:rPr lang="en-US" altLang="zh-CN" b="0" dirty="0" err="1"/>
              <a:t>v</a:t>
            </a:r>
            <a:r>
              <a:rPr lang="en-US" altLang="zh-CN" b="0" baseline="-25000" dirty="0" err="1"/>
              <a:t>k</a:t>
            </a:r>
            <a:r>
              <a:rPr lang="en-US" altLang="zh-CN" b="0" dirty="0"/>
              <a:t>, … , </a:t>
            </a:r>
            <a:r>
              <a:rPr lang="en-US" altLang="zh-CN" b="0" dirty="0" err="1"/>
              <a:t>v</a:t>
            </a:r>
            <a:r>
              <a:rPr lang="en-US" altLang="zh-CN" b="0" baseline="-25000" dirty="0" err="1"/>
              <a:t>j</a:t>
            </a:r>
            <a:r>
              <a:rPr lang="en-US" altLang="zh-CN" b="0" dirty="0"/>
              <a:t>)</a:t>
            </a:r>
            <a:r>
              <a:rPr lang="zh-CN" altLang="zh-CN" b="0" dirty="0"/>
              <a:t>一定是从</a:t>
            </a:r>
            <a:r>
              <a:rPr lang="en-US" altLang="zh-CN" b="0" dirty="0"/>
              <a:t>v</a:t>
            </a:r>
            <a:r>
              <a:rPr lang="en-US" altLang="zh-CN" b="0" baseline="-25000" dirty="0"/>
              <a:t>i</a:t>
            </a:r>
            <a:r>
              <a:rPr lang="zh-CN" altLang="zh-CN" b="0" dirty="0"/>
              <a:t>到</a:t>
            </a:r>
            <a:r>
              <a:rPr lang="en-US" altLang="zh-CN" b="0" dirty="0" err="1"/>
              <a:t>v</a:t>
            </a:r>
            <a:r>
              <a:rPr lang="en-US" altLang="zh-CN" b="0" baseline="-25000" dirty="0" err="1"/>
              <a:t>k</a:t>
            </a:r>
            <a:r>
              <a:rPr lang="zh-CN" altLang="zh-CN" b="0" dirty="0"/>
              <a:t>和从</a:t>
            </a:r>
            <a:r>
              <a:rPr lang="en-US" altLang="zh-CN" b="0" dirty="0" err="1"/>
              <a:t>v</a:t>
            </a:r>
            <a:r>
              <a:rPr lang="en-US" altLang="zh-CN" b="0" baseline="-25000" dirty="0" err="1"/>
              <a:t>k</a:t>
            </a:r>
            <a:r>
              <a:rPr lang="zh-CN" altLang="zh-CN" b="0" dirty="0"/>
              <a:t>到</a:t>
            </a:r>
            <a:r>
              <a:rPr lang="en-US" altLang="zh-CN" b="0" dirty="0" err="1"/>
              <a:t>v</a:t>
            </a:r>
            <a:r>
              <a:rPr lang="en-US" altLang="zh-CN" b="0" baseline="-25000" dirty="0" err="1"/>
              <a:t>j</a:t>
            </a:r>
            <a:r>
              <a:rPr lang="zh-CN" altLang="zh-CN" b="0" dirty="0"/>
              <a:t>的最短路径，根据</a:t>
            </a:r>
            <a:r>
              <a:rPr lang="en-US" altLang="zh-CN" b="0" dirty="0"/>
              <a:t>path[</a:t>
            </a:r>
            <a:r>
              <a:rPr lang="en-US" altLang="zh-CN" b="0" dirty="0" err="1"/>
              <a:t>i</a:t>
            </a:r>
            <a:r>
              <a:rPr lang="en-US" altLang="zh-CN" b="0" dirty="0"/>
              <a:t>][k]</a:t>
            </a:r>
            <a:r>
              <a:rPr lang="zh-CN" altLang="zh-CN" b="0" dirty="0"/>
              <a:t>和</a:t>
            </a:r>
            <a:r>
              <a:rPr lang="en-US" altLang="zh-CN" b="0" dirty="0"/>
              <a:t>path[k][j]</a:t>
            </a:r>
            <a:r>
              <a:rPr lang="zh-CN" altLang="zh-CN" b="0" dirty="0"/>
              <a:t>的值可找到该最短路径上经过的其它顶点，此为一个递归过程。初始状态时，令</a:t>
            </a:r>
            <a:r>
              <a:rPr lang="en-US" altLang="zh-CN" b="0" dirty="0"/>
              <a:t>path[</a:t>
            </a:r>
            <a:r>
              <a:rPr lang="en-US" altLang="zh-CN" b="0" dirty="0" err="1"/>
              <a:t>i</a:t>
            </a:r>
            <a:r>
              <a:rPr lang="en-US" altLang="zh-CN" b="0" dirty="0"/>
              <a:t>][j] = -1</a:t>
            </a:r>
            <a:r>
              <a:rPr lang="zh-CN" altLang="zh-CN" b="0" dirty="0"/>
              <a:t>，表示从</a:t>
            </a:r>
            <a:r>
              <a:rPr lang="en-US" altLang="zh-CN" b="0" dirty="0"/>
              <a:t>v</a:t>
            </a:r>
            <a:r>
              <a:rPr lang="en-US" altLang="zh-CN" b="0" baseline="-25000" dirty="0"/>
              <a:t>i</a:t>
            </a:r>
            <a:r>
              <a:rPr lang="zh-CN" altLang="zh-CN" b="0" dirty="0"/>
              <a:t>到</a:t>
            </a:r>
            <a:r>
              <a:rPr lang="en-US" altLang="zh-CN" b="0" dirty="0" err="1"/>
              <a:t>v</a:t>
            </a:r>
            <a:r>
              <a:rPr lang="en-US" altLang="zh-CN" b="0" baseline="-25000" dirty="0" err="1"/>
              <a:t>j</a:t>
            </a:r>
            <a:r>
              <a:rPr lang="zh-CN" altLang="zh-CN" b="0" dirty="0"/>
              <a:t>不经过任何顶点。当某个顶点</a:t>
            </a:r>
            <a:r>
              <a:rPr lang="en-US" altLang="zh-CN" b="0" dirty="0" err="1"/>
              <a:t>v</a:t>
            </a:r>
            <a:r>
              <a:rPr lang="en-US" altLang="zh-CN" b="0" baseline="-25000" dirty="0" err="1"/>
              <a:t>k</a:t>
            </a:r>
            <a:r>
              <a:rPr lang="zh-CN" altLang="zh-CN" b="0" dirty="0"/>
              <a:t>加入</a:t>
            </a:r>
            <a:r>
              <a:rPr lang="en-US" altLang="zh-CN" b="0" dirty="0"/>
              <a:t>S</a:t>
            </a:r>
            <a:r>
              <a:rPr lang="zh-CN" altLang="zh-CN" b="0" dirty="0"/>
              <a:t>后使得</a:t>
            </a:r>
            <a:r>
              <a:rPr lang="en-US" altLang="zh-CN" b="0" dirty="0" err="1"/>
              <a:t>dist</a:t>
            </a:r>
            <a:r>
              <a:rPr lang="en-US" altLang="zh-CN" b="0" dirty="0"/>
              <a:t>[</a:t>
            </a:r>
            <a:r>
              <a:rPr lang="en-US" altLang="zh-CN" b="0" dirty="0" err="1"/>
              <a:t>i</a:t>
            </a:r>
            <a:r>
              <a:rPr lang="en-US" altLang="zh-CN" b="0" dirty="0"/>
              <a:t>][j]</a:t>
            </a:r>
            <a:r>
              <a:rPr lang="zh-CN" altLang="zh-CN" b="0" dirty="0"/>
              <a:t>的值变小时，修改</a:t>
            </a:r>
            <a:r>
              <a:rPr lang="en-US" altLang="zh-CN" b="0" dirty="0"/>
              <a:t>path[</a:t>
            </a:r>
            <a:r>
              <a:rPr lang="en-US" altLang="zh-CN" b="0" dirty="0" err="1"/>
              <a:t>i</a:t>
            </a:r>
            <a:r>
              <a:rPr lang="en-US" altLang="zh-CN" b="0" dirty="0"/>
              <a:t>][j] = k</a:t>
            </a:r>
            <a:r>
              <a:rPr lang="zh-CN" altLang="zh-CN" b="0" dirty="0"/>
              <a:t>。</a:t>
            </a:r>
          </a:p>
          <a:p>
            <a:endParaRPr lang="zh-CN" altLang="en-US" dirty="0"/>
          </a:p>
        </p:txBody>
      </p:sp>
    </p:spTree>
    <p:extLst>
      <p:ext uri="{BB962C8B-B14F-4D97-AF65-F5344CB8AC3E}">
        <p14:creationId xmlns="" xmlns:p14="http://schemas.microsoft.com/office/powerpoint/2010/main" val="361154403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520940" cy="5688632"/>
          </a:xfrm>
        </p:spPr>
        <p:txBody>
          <a:bodyPr>
            <a:normAutofit fontScale="55000" lnSpcReduction="20000"/>
          </a:bodyPr>
          <a:lstStyle/>
          <a:p>
            <a:r>
              <a:rPr lang="en-US" altLang="zh-CN" dirty="0" smtClean="0"/>
              <a:t>Floyd</a:t>
            </a:r>
            <a:r>
              <a:rPr lang="zh-CN" altLang="zh-CN" dirty="0"/>
              <a:t>算法的具体实现如下：</a:t>
            </a:r>
          </a:p>
          <a:p>
            <a:r>
              <a:rPr lang="zh-CN" altLang="zh-CN" b="0" dirty="0" smtClean="0"/>
              <a:t>算法</a:t>
            </a:r>
            <a:r>
              <a:rPr lang="en-US" altLang="zh-CN" b="0" dirty="0"/>
              <a:t>6.11</a:t>
            </a:r>
            <a:r>
              <a:rPr lang="zh-CN" altLang="zh-CN" b="0" dirty="0"/>
              <a:t>：</a:t>
            </a:r>
            <a:r>
              <a:rPr lang="en-US" altLang="zh-CN" b="0" dirty="0"/>
              <a:t>Floyd</a:t>
            </a:r>
            <a:r>
              <a:rPr lang="zh-CN" altLang="zh-CN" b="0" dirty="0"/>
              <a:t>算法</a:t>
            </a:r>
          </a:p>
          <a:p>
            <a:r>
              <a:rPr lang="en-US" altLang="zh-CN" b="0" dirty="0"/>
              <a:t>void </a:t>
            </a:r>
            <a:r>
              <a:rPr lang="en-US" altLang="zh-CN" b="0" dirty="0" err="1"/>
              <a:t>MidNode</a:t>
            </a:r>
            <a:r>
              <a:rPr lang="en-US" altLang="zh-CN" b="0" dirty="0"/>
              <a:t>(</a:t>
            </a:r>
            <a:r>
              <a:rPr lang="en-US" altLang="zh-CN" b="0" dirty="0" err="1"/>
              <a:t>int</a:t>
            </a:r>
            <a:r>
              <a:rPr lang="en-US" altLang="zh-CN" b="0" dirty="0"/>
              <a:t> </a:t>
            </a:r>
            <a:r>
              <a:rPr lang="en-US" altLang="zh-CN" b="0" dirty="0" err="1"/>
              <a:t>i</a:t>
            </a:r>
            <a:r>
              <a:rPr lang="en-US" altLang="zh-CN" b="0" dirty="0"/>
              <a:t>, </a:t>
            </a:r>
            <a:r>
              <a:rPr lang="en-US" altLang="zh-CN" b="0" dirty="0" err="1"/>
              <a:t>int</a:t>
            </a:r>
            <a:r>
              <a:rPr lang="en-US" altLang="zh-CN" b="0" dirty="0"/>
              <a:t> j, </a:t>
            </a:r>
            <a:r>
              <a:rPr lang="en-US" altLang="zh-CN" b="0" dirty="0" err="1"/>
              <a:t>int</a:t>
            </a:r>
            <a:r>
              <a:rPr lang="en-US" altLang="zh-CN" b="0" dirty="0"/>
              <a:t> **path){ //</a:t>
            </a:r>
            <a:r>
              <a:rPr lang="zh-CN" altLang="zh-CN" b="0" dirty="0"/>
              <a:t>输出中间过渡点</a:t>
            </a:r>
          </a:p>
          <a:p>
            <a:r>
              <a:rPr lang="en-US" altLang="zh-CN" b="0" dirty="0"/>
              <a:t>	if (path[</a:t>
            </a:r>
            <a:r>
              <a:rPr lang="en-US" altLang="zh-CN" b="0" dirty="0" err="1"/>
              <a:t>i</a:t>
            </a:r>
            <a:r>
              <a:rPr lang="en-US" altLang="zh-CN" b="0" dirty="0"/>
              <a:t>][j] != -1 &amp;&amp; </a:t>
            </a:r>
            <a:r>
              <a:rPr lang="en-US" altLang="zh-CN" b="0" dirty="0" err="1"/>
              <a:t>i</a:t>
            </a:r>
            <a:r>
              <a:rPr lang="en-US" altLang="zh-CN" b="0" dirty="0"/>
              <a:t> != path[</a:t>
            </a:r>
            <a:r>
              <a:rPr lang="en-US" altLang="zh-CN" b="0" dirty="0" err="1"/>
              <a:t>i</a:t>
            </a:r>
            <a:r>
              <a:rPr lang="en-US" altLang="zh-CN" b="0" dirty="0"/>
              <a:t>][j]){</a:t>
            </a:r>
            <a:endParaRPr lang="zh-CN" altLang="zh-CN" b="0" dirty="0"/>
          </a:p>
          <a:p>
            <a:r>
              <a:rPr lang="en-US" altLang="zh-CN" b="0" dirty="0"/>
              <a:t>		</a:t>
            </a:r>
            <a:r>
              <a:rPr lang="en-US" altLang="zh-CN" b="0" dirty="0" err="1"/>
              <a:t>MidNode</a:t>
            </a:r>
            <a:r>
              <a:rPr lang="en-US" altLang="zh-CN" b="0" dirty="0"/>
              <a:t>(</a:t>
            </a:r>
            <a:r>
              <a:rPr lang="en-US" altLang="zh-CN" b="0" dirty="0" err="1"/>
              <a:t>i</a:t>
            </a:r>
            <a:r>
              <a:rPr lang="en-US" altLang="zh-CN" b="0" dirty="0"/>
              <a:t>, path[</a:t>
            </a:r>
            <a:r>
              <a:rPr lang="en-US" altLang="zh-CN" b="0" dirty="0" err="1"/>
              <a:t>i</a:t>
            </a:r>
            <a:r>
              <a:rPr lang="en-US" altLang="zh-CN" b="0" dirty="0"/>
              <a:t>][j], path);</a:t>
            </a:r>
            <a:endParaRPr lang="zh-CN" altLang="zh-CN" b="0" dirty="0"/>
          </a:p>
          <a:p>
            <a:r>
              <a:rPr lang="en-US" altLang="zh-CN" b="0" dirty="0"/>
              <a:t>		</a:t>
            </a:r>
            <a:r>
              <a:rPr lang="en-US" altLang="zh-CN" b="0" dirty="0" err="1"/>
              <a:t>cout</a:t>
            </a:r>
            <a:r>
              <a:rPr lang="en-US" altLang="zh-CN" b="0" dirty="0"/>
              <a:t> &lt;&lt; path[</a:t>
            </a:r>
            <a:r>
              <a:rPr lang="en-US" altLang="zh-CN" b="0" dirty="0" err="1"/>
              <a:t>i</a:t>
            </a:r>
            <a:r>
              <a:rPr lang="en-US" altLang="zh-CN" b="0" dirty="0"/>
              <a:t>][j] &lt;&lt; "-&gt;";</a:t>
            </a:r>
            <a:endParaRPr lang="zh-CN" altLang="zh-CN" b="0" dirty="0"/>
          </a:p>
          <a:p>
            <a:r>
              <a:rPr lang="en-US" altLang="zh-CN" b="0" dirty="0"/>
              <a:t>		</a:t>
            </a:r>
            <a:r>
              <a:rPr lang="en-US" altLang="zh-CN" b="0" dirty="0" err="1"/>
              <a:t>MidNode</a:t>
            </a:r>
            <a:r>
              <a:rPr lang="en-US" altLang="zh-CN" b="0" dirty="0"/>
              <a:t>(path[</a:t>
            </a:r>
            <a:r>
              <a:rPr lang="en-US" altLang="zh-CN" b="0" dirty="0" err="1"/>
              <a:t>i</a:t>
            </a:r>
            <a:r>
              <a:rPr lang="en-US" altLang="zh-CN" b="0" dirty="0"/>
              <a:t>][j], j, path);</a:t>
            </a:r>
            <a:endParaRPr lang="zh-CN" altLang="zh-CN" b="0" dirty="0"/>
          </a:p>
          <a:p>
            <a:r>
              <a:rPr lang="en-US" altLang="zh-CN" b="0" dirty="0"/>
              <a:t>	}</a:t>
            </a:r>
            <a:endParaRPr lang="zh-CN" altLang="zh-CN" b="0" dirty="0"/>
          </a:p>
          <a:p>
            <a:r>
              <a:rPr lang="en-US" altLang="zh-CN" b="0" dirty="0"/>
              <a:t>}</a:t>
            </a:r>
            <a:endParaRPr lang="zh-CN" altLang="zh-CN" b="0" dirty="0"/>
          </a:p>
          <a:p>
            <a:r>
              <a:rPr lang="en-US" altLang="zh-CN" b="0" dirty="0"/>
              <a:t>void </a:t>
            </a:r>
            <a:r>
              <a:rPr lang="en-US" altLang="zh-CN" b="0" dirty="0" err="1"/>
              <a:t>Output_AllPaths</a:t>
            </a:r>
            <a:r>
              <a:rPr lang="en-US" altLang="zh-CN" b="0" dirty="0"/>
              <a:t>(</a:t>
            </a:r>
            <a:r>
              <a:rPr lang="en-US" altLang="zh-CN" b="0" dirty="0" err="1"/>
              <a:t>int</a:t>
            </a:r>
            <a:r>
              <a:rPr lang="en-US" altLang="zh-CN" b="0" dirty="0"/>
              <a:t> n, </a:t>
            </a:r>
            <a:r>
              <a:rPr lang="en-US" altLang="zh-CN" b="0" dirty="0" err="1"/>
              <a:t>int</a:t>
            </a:r>
            <a:r>
              <a:rPr lang="en-US" altLang="zh-CN" b="0" dirty="0"/>
              <a:t> **path){ //</a:t>
            </a:r>
            <a:r>
              <a:rPr lang="zh-CN" altLang="zh-CN" b="0" dirty="0"/>
              <a:t>输出任意对顶点之间的最短路径</a:t>
            </a:r>
          </a:p>
          <a:p>
            <a:r>
              <a:rPr lang="en-US" altLang="zh-CN" b="0" dirty="0"/>
              <a:t>	for (</a:t>
            </a:r>
            <a:r>
              <a:rPr lang="en-US" altLang="zh-CN" b="0" dirty="0" err="1"/>
              <a:t>int</a:t>
            </a:r>
            <a:r>
              <a:rPr lang="en-US" altLang="zh-CN" b="0" dirty="0"/>
              <a:t> </a:t>
            </a:r>
            <a:r>
              <a:rPr lang="en-US" altLang="zh-CN" b="0" dirty="0" err="1"/>
              <a:t>i</a:t>
            </a:r>
            <a:r>
              <a:rPr lang="en-US" altLang="zh-CN" b="0" dirty="0"/>
              <a:t> = 0; </a:t>
            </a:r>
            <a:r>
              <a:rPr lang="en-US" altLang="zh-CN" b="0" dirty="0" err="1"/>
              <a:t>i</a:t>
            </a:r>
            <a:r>
              <a:rPr lang="en-US" altLang="zh-CN" b="0" dirty="0"/>
              <a:t> &lt; n; </a:t>
            </a:r>
            <a:r>
              <a:rPr lang="en-US" altLang="zh-CN" b="0" dirty="0" err="1"/>
              <a:t>i</a:t>
            </a:r>
            <a:r>
              <a:rPr lang="en-US" altLang="zh-CN" b="0" dirty="0"/>
              <a:t>++)</a:t>
            </a:r>
            <a:endParaRPr lang="zh-CN" altLang="zh-CN" b="0" dirty="0"/>
          </a:p>
          <a:p>
            <a:r>
              <a:rPr lang="en-US" altLang="zh-CN" b="0" dirty="0"/>
              <a:t>		for (</a:t>
            </a:r>
            <a:r>
              <a:rPr lang="en-US" altLang="zh-CN" b="0" dirty="0" err="1"/>
              <a:t>int</a:t>
            </a:r>
            <a:r>
              <a:rPr lang="en-US" altLang="zh-CN" b="0" dirty="0"/>
              <a:t> j = 0; j &lt; n; </a:t>
            </a:r>
            <a:r>
              <a:rPr lang="en-US" altLang="zh-CN" b="0" dirty="0" err="1"/>
              <a:t>j++</a:t>
            </a:r>
            <a:r>
              <a:rPr lang="en-US" altLang="zh-CN" b="0" dirty="0"/>
              <a:t>)</a:t>
            </a:r>
            <a:endParaRPr lang="zh-CN" altLang="zh-CN" b="0" dirty="0"/>
          </a:p>
          <a:p>
            <a:r>
              <a:rPr lang="en-US" altLang="zh-CN" b="0" dirty="0"/>
              <a:t>			if (</a:t>
            </a:r>
            <a:r>
              <a:rPr lang="en-US" altLang="zh-CN" b="0" dirty="0" err="1"/>
              <a:t>i</a:t>
            </a:r>
            <a:r>
              <a:rPr lang="en-US" altLang="zh-CN" b="0" dirty="0"/>
              <a:t> != j &amp;&amp; path[</a:t>
            </a:r>
            <a:r>
              <a:rPr lang="en-US" altLang="zh-CN" b="0" dirty="0" err="1"/>
              <a:t>i</a:t>
            </a:r>
            <a:r>
              <a:rPr lang="en-US" altLang="zh-CN" b="0" dirty="0"/>
              <a:t>][j] != -1){</a:t>
            </a:r>
            <a:endParaRPr lang="zh-CN" altLang="zh-CN" b="0" dirty="0"/>
          </a:p>
          <a:p>
            <a:r>
              <a:rPr lang="en-US" altLang="zh-CN" b="0" dirty="0"/>
              <a:t>				</a:t>
            </a:r>
            <a:r>
              <a:rPr lang="en-US" altLang="zh-CN" b="0" dirty="0" err="1"/>
              <a:t>cout</a:t>
            </a:r>
            <a:r>
              <a:rPr lang="en-US" altLang="zh-CN" b="0" dirty="0"/>
              <a:t> &lt;&lt; </a:t>
            </a:r>
            <a:r>
              <a:rPr lang="en-US" altLang="zh-CN" b="0" dirty="0" err="1"/>
              <a:t>i</a:t>
            </a:r>
            <a:r>
              <a:rPr lang="en-US" altLang="zh-CN" b="0" dirty="0"/>
              <a:t> &lt;&lt; "-&gt;";</a:t>
            </a:r>
            <a:endParaRPr lang="zh-CN" altLang="zh-CN" b="0" dirty="0"/>
          </a:p>
          <a:p>
            <a:r>
              <a:rPr lang="en-US" altLang="zh-CN" b="0" dirty="0"/>
              <a:t>				</a:t>
            </a:r>
            <a:r>
              <a:rPr lang="en-US" altLang="zh-CN" b="0" dirty="0" err="1"/>
              <a:t>MidNode</a:t>
            </a:r>
            <a:r>
              <a:rPr lang="en-US" altLang="zh-CN" b="0" dirty="0"/>
              <a:t>(</a:t>
            </a:r>
            <a:r>
              <a:rPr lang="en-US" altLang="zh-CN" b="0" dirty="0" err="1"/>
              <a:t>i</a:t>
            </a:r>
            <a:r>
              <a:rPr lang="en-US" altLang="zh-CN" b="0" dirty="0"/>
              <a:t>, j, path);</a:t>
            </a:r>
            <a:endParaRPr lang="zh-CN" altLang="zh-CN" b="0" dirty="0"/>
          </a:p>
          <a:p>
            <a:r>
              <a:rPr lang="en-US" altLang="zh-CN" b="0" dirty="0"/>
              <a:t>				</a:t>
            </a:r>
            <a:r>
              <a:rPr lang="en-US" altLang="zh-CN" b="0" dirty="0" err="1"/>
              <a:t>cout</a:t>
            </a:r>
            <a:r>
              <a:rPr lang="en-US" altLang="zh-CN" b="0" dirty="0"/>
              <a:t> &lt;&lt; j &lt;&lt; </a:t>
            </a:r>
            <a:r>
              <a:rPr lang="en-US" altLang="zh-CN" b="0" dirty="0" err="1"/>
              <a:t>endl</a:t>
            </a:r>
            <a:r>
              <a:rPr lang="en-US" altLang="zh-CN" b="0" dirty="0"/>
              <a:t>;</a:t>
            </a:r>
            <a:endParaRPr lang="zh-CN" altLang="zh-CN" b="0" dirty="0"/>
          </a:p>
          <a:p>
            <a:r>
              <a:rPr lang="en-US" altLang="zh-CN" b="0" dirty="0"/>
              <a:t>			} else </a:t>
            </a:r>
            <a:r>
              <a:rPr lang="en-US" altLang="zh-CN" b="0" dirty="0" err="1"/>
              <a:t>cout</a:t>
            </a:r>
            <a:r>
              <a:rPr lang="en-US" altLang="zh-CN" b="0" dirty="0"/>
              <a:t> &lt;&lt; </a:t>
            </a:r>
            <a:r>
              <a:rPr lang="en-US" altLang="zh-CN" b="0" dirty="0" err="1"/>
              <a:t>i</a:t>
            </a:r>
            <a:r>
              <a:rPr lang="en-US" altLang="zh-CN" b="0" dirty="0"/>
              <a:t> &lt;&lt; "-&gt;"&lt;&lt; j &lt;&lt; "</a:t>
            </a:r>
            <a:r>
              <a:rPr lang="zh-CN" altLang="zh-CN" b="0" dirty="0"/>
              <a:t>之间无路径可达！</a:t>
            </a:r>
            <a:r>
              <a:rPr lang="en-US" altLang="zh-CN" b="0" dirty="0"/>
              <a:t>" &lt;&lt; </a:t>
            </a:r>
            <a:r>
              <a:rPr lang="en-US" altLang="zh-CN" b="0" dirty="0" err="1"/>
              <a:t>endl</a:t>
            </a:r>
            <a:r>
              <a:rPr lang="en-US" altLang="zh-CN" b="0" dirty="0"/>
              <a:t>;</a:t>
            </a:r>
            <a:endParaRPr lang="zh-CN" altLang="zh-CN" b="0" dirty="0"/>
          </a:p>
          <a:p>
            <a:r>
              <a:rPr lang="en-US" altLang="zh-CN" b="0" dirty="0"/>
              <a:t>}</a:t>
            </a:r>
            <a:endParaRPr lang="zh-CN" altLang="zh-CN" b="0" dirty="0"/>
          </a:p>
          <a:p>
            <a:endParaRPr lang="zh-CN" altLang="en-US" dirty="0"/>
          </a:p>
        </p:txBody>
      </p:sp>
    </p:spTree>
    <p:extLst>
      <p:ext uri="{BB962C8B-B14F-4D97-AF65-F5344CB8AC3E}">
        <p14:creationId xmlns="" xmlns:p14="http://schemas.microsoft.com/office/powerpoint/2010/main" val="346188585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836712"/>
            <a:ext cx="7520940" cy="5544616"/>
          </a:xfrm>
        </p:spPr>
        <p:txBody>
          <a:bodyPr>
            <a:normAutofit fontScale="70000" lnSpcReduction="20000"/>
          </a:bodyPr>
          <a:lstStyle/>
          <a:p>
            <a:pPr>
              <a:spcBef>
                <a:spcPts val="0"/>
              </a:spcBef>
            </a:pPr>
            <a:r>
              <a:rPr lang="en-US" altLang="zh-CN" dirty="0"/>
              <a:t>//</a:t>
            </a:r>
            <a:r>
              <a:rPr lang="zh-CN" altLang="zh-CN" dirty="0"/>
              <a:t>用</a:t>
            </a:r>
            <a:r>
              <a:rPr lang="en-US" altLang="zh-CN" dirty="0"/>
              <a:t>Floyd</a:t>
            </a:r>
            <a:r>
              <a:rPr lang="zh-CN" altLang="zh-CN" dirty="0"/>
              <a:t>算法求带权有向图</a:t>
            </a:r>
            <a:r>
              <a:rPr lang="en-US" altLang="zh-CN" dirty="0"/>
              <a:t>G</a:t>
            </a:r>
            <a:r>
              <a:rPr lang="zh-CN" altLang="zh-CN" dirty="0"/>
              <a:t>的任意对顶点之间的最短路径和路径长度</a:t>
            </a:r>
          </a:p>
          <a:p>
            <a:pPr>
              <a:spcBef>
                <a:spcPts val="0"/>
              </a:spcBef>
            </a:pPr>
            <a:r>
              <a:rPr lang="en-US" altLang="zh-CN" b="0" dirty="0"/>
              <a:t>void Floyd(Graph&amp; G, </a:t>
            </a:r>
            <a:r>
              <a:rPr lang="en-US" altLang="zh-CN" b="0" dirty="0" err="1"/>
              <a:t>int</a:t>
            </a:r>
            <a:r>
              <a:rPr lang="en-US" altLang="zh-CN" b="0" dirty="0"/>
              <a:t> **</a:t>
            </a:r>
            <a:r>
              <a:rPr lang="en-US" altLang="zh-CN" b="0" dirty="0" err="1"/>
              <a:t>dist</a:t>
            </a:r>
            <a:r>
              <a:rPr lang="en-US" altLang="zh-CN" b="0" dirty="0"/>
              <a:t>, </a:t>
            </a:r>
            <a:r>
              <a:rPr lang="en-US" altLang="zh-CN" b="0" dirty="0" err="1"/>
              <a:t>int</a:t>
            </a:r>
            <a:r>
              <a:rPr lang="en-US" altLang="zh-CN" b="0" dirty="0"/>
              <a:t> **path){</a:t>
            </a:r>
            <a:endParaRPr lang="zh-CN" altLang="zh-CN" b="0" dirty="0"/>
          </a:p>
          <a:p>
            <a:pPr>
              <a:spcBef>
                <a:spcPts val="0"/>
              </a:spcBef>
            </a:pPr>
            <a:r>
              <a:rPr lang="en-US" altLang="zh-CN" b="0" dirty="0"/>
              <a:t>    </a:t>
            </a:r>
            <a:r>
              <a:rPr lang="en-US" altLang="zh-CN" b="0" dirty="0" err="1"/>
              <a:t>int</a:t>
            </a:r>
            <a:r>
              <a:rPr lang="en-US" altLang="zh-CN" b="0" dirty="0"/>
              <a:t> </a:t>
            </a:r>
            <a:r>
              <a:rPr lang="en-US" altLang="zh-CN" b="0" dirty="0" err="1"/>
              <a:t>i,j,k,n</a:t>
            </a:r>
            <a:r>
              <a:rPr lang="en-US" altLang="zh-CN" b="0" dirty="0"/>
              <a:t> = </a:t>
            </a:r>
            <a:r>
              <a:rPr lang="en-US" altLang="zh-CN" b="0" dirty="0" err="1"/>
              <a:t>G.VerticesNum</a:t>
            </a:r>
            <a:r>
              <a:rPr lang="en-US" altLang="zh-CN" b="0" dirty="0"/>
              <a:t>();</a:t>
            </a:r>
            <a:endParaRPr lang="zh-CN" altLang="zh-CN" b="0" dirty="0"/>
          </a:p>
          <a:p>
            <a:pPr>
              <a:spcBef>
                <a:spcPts val="0"/>
              </a:spcBef>
            </a:pPr>
            <a:r>
              <a:rPr lang="en-US" altLang="zh-CN" b="0" dirty="0"/>
              <a:t>    for(</a:t>
            </a:r>
            <a:r>
              <a:rPr lang="en-US" altLang="zh-CN" b="0" dirty="0" err="1"/>
              <a:t>i</a:t>
            </a:r>
            <a:r>
              <a:rPr lang="en-US" altLang="zh-CN" b="0" dirty="0"/>
              <a:t> = 0; </a:t>
            </a:r>
            <a:r>
              <a:rPr lang="en-US" altLang="zh-CN" b="0" dirty="0" err="1"/>
              <a:t>i</a:t>
            </a:r>
            <a:r>
              <a:rPr lang="en-US" altLang="zh-CN" b="0" dirty="0"/>
              <a:t> &lt; n; </a:t>
            </a:r>
            <a:r>
              <a:rPr lang="en-US" altLang="zh-CN" b="0" dirty="0" err="1"/>
              <a:t>i</a:t>
            </a:r>
            <a:r>
              <a:rPr lang="en-US" altLang="zh-CN" b="0" dirty="0"/>
              <a:t>++)        </a:t>
            </a:r>
            <a:r>
              <a:rPr lang="en-US" altLang="zh-CN" b="0" dirty="0" smtClean="0"/>
              <a:t>                                       </a:t>
            </a:r>
            <a:r>
              <a:rPr lang="en-US" altLang="zh-CN" b="0" dirty="0"/>
              <a:t>//</a:t>
            </a:r>
            <a:r>
              <a:rPr lang="zh-CN" altLang="zh-CN" b="0" dirty="0"/>
              <a:t>初始化</a:t>
            </a:r>
            <a:r>
              <a:rPr lang="en-US" altLang="zh-CN" b="0" dirty="0" err="1"/>
              <a:t>dist</a:t>
            </a:r>
            <a:r>
              <a:rPr lang="zh-CN" altLang="zh-CN" b="0" dirty="0"/>
              <a:t>、</a:t>
            </a:r>
            <a:r>
              <a:rPr lang="en-US" altLang="zh-CN" b="0" dirty="0"/>
              <a:t>pre</a:t>
            </a:r>
            <a:endParaRPr lang="zh-CN" altLang="zh-CN" b="0" dirty="0"/>
          </a:p>
          <a:p>
            <a:pPr>
              <a:spcBef>
                <a:spcPts val="0"/>
              </a:spcBef>
            </a:pPr>
            <a:r>
              <a:rPr lang="en-US" altLang="zh-CN" b="0" dirty="0"/>
              <a:t>        for(j = 0; j &lt; n; </a:t>
            </a:r>
            <a:r>
              <a:rPr lang="en-US" altLang="zh-CN" b="0" dirty="0" err="1"/>
              <a:t>j++</a:t>
            </a:r>
            <a:r>
              <a:rPr lang="en-US" altLang="zh-CN" b="0" dirty="0"/>
              <a:t>){</a:t>
            </a:r>
            <a:endParaRPr lang="zh-CN" altLang="zh-CN" b="0" dirty="0"/>
          </a:p>
          <a:p>
            <a:pPr>
              <a:spcBef>
                <a:spcPts val="0"/>
              </a:spcBef>
            </a:pPr>
            <a:r>
              <a:rPr lang="en-US" altLang="zh-CN" b="0" dirty="0"/>
              <a:t>            if(</a:t>
            </a:r>
            <a:r>
              <a:rPr lang="en-US" altLang="zh-CN" b="0" dirty="0" err="1"/>
              <a:t>i</a:t>
            </a:r>
            <a:r>
              <a:rPr lang="en-US" altLang="zh-CN" b="0" dirty="0"/>
              <a:t> != j &amp;&amp; </a:t>
            </a:r>
            <a:r>
              <a:rPr lang="en-US" altLang="zh-CN" b="0" dirty="0" err="1"/>
              <a:t>G.weight</a:t>
            </a:r>
            <a:r>
              <a:rPr lang="en-US" altLang="zh-CN" b="0" dirty="0"/>
              <a:t>(</a:t>
            </a:r>
            <a:r>
              <a:rPr lang="en-US" altLang="zh-CN" b="0" dirty="0" err="1"/>
              <a:t>i,j</a:t>
            </a:r>
            <a:r>
              <a:rPr lang="en-US" altLang="zh-CN" b="0" dirty="0"/>
              <a:t>) == 0) </a:t>
            </a:r>
            <a:r>
              <a:rPr lang="en-US" altLang="zh-CN" b="0" dirty="0" err="1"/>
              <a:t>dist</a:t>
            </a:r>
            <a:r>
              <a:rPr lang="en-US" altLang="zh-CN" b="0" dirty="0"/>
              <a:t>[</a:t>
            </a:r>
            <a:r>
              <a:rPr lang="en-US" altLang="zh-CN" b="0" dirty="0" err="1"/>
              <a:t>i</a:t>
            </a:r>
            <a:r>
              <a:rPr lang="en-US" altLang="zh-CN" b="0" dirty="0"/>
              <a:t>][j] = </a:t>
            </a:r>
            <a:r>
              <a:rPr lang="en-US" altLang="zh-CN" b="0" dirty="0" err="1"/>
              <a:t>maxValue</a:t>
            </a:r>
            <a:r>
              <a:rPr lang="en-US" altLang="zh-CN" b="0" dirty="0"/>
              <a:t>;</a:t>
            </a:r>
            <a:endParaRPr lang="zh-CN" altLang="zh-CN" b="0" dirty="0"/>
          </a:p>
          <a:p>
            <a:pPr>
              <a:spcBef>
                <a:spcPts val="0"/>
              </a:spcBef>
            </a:pPr>
            <a:r>
              <a:rPr lang="en-US" altLang="zh-CN" b="0" dirty="0"/>
              <a:t>            else </a:t>
            </a:r>
            <a:r>
              <a:rPr lang="en-US" altLang="zh-CN" b="0" dirty="0" err="1"/>
              <a:t>dist</a:t>
            </a:r>
            <a:r>
              <a:rPr lang="en-US" altLang="zh-CN" b="0" dirty="0"/>
              <a:t>[</a:t>
            </a:r>
            <a:r>
              <a:rPr lang="en-US" altLang="zh-CN" b="0" dirty="0" err="1"/>
              <a:t>i</a:t>
            </a:r>
            <a:r>
              <a:rPr lang="en-US" altLang="zh-CN" b="0" dirty="0"/>
              <a:t>][j] = </a:t>
            </a:r>
            <a:r>
              <a:rPr lang="en-US" altLang="zh-CN" b="0" dirty="0" err="1"/>
              <a:t>G.weight</a:t>
            </a:r>
            <a:r>
              <a:rPr lang="en-US" altLang="zh-CN" b="0" dirty="0"/>
              <a:t>(</a:t>
            </a:r>
            <a:r>
              <a:rPr lang="en-US" altLang="zh-CN" b="0" dirty="0" err="1"/>
              <a:t>i,j</a:t>
            </a:r>
            <a:r>
              <a:rPr lang="en-US" altLang="zh-CN" b="0" dirty="0"/>
              <a:t>);</a:t>
            </a:r>
            <a:endParaRPr lang="zh-CN" altLang="zh-CN" b="0" dirty="0"/>
          </a:p>
          <a:p>
            <a:pPr>
              <a:spcBef>
                <a:spcPts val="0"/>
              </a:spcBef>
            </a:pPr>
            <a:r>
              <a:rPr lang="en-US" altLang="zh-CN" b="0" dirty="0"/>
              <a:t>            if(</a:t>
            </a:r>
            <a:r>
              <a:rPr lang="en-US" altLang="zh-CN" b="0" dirty="0" err="1"/>
              <a:t>i</a:t>
            </a:r>
            <a:r>
              <a:rPr lang="en-US" altLang="zh-CN" b="0" dirty="0"/>
              <a:t> != j &amp;&amp; </a:t>
            </a:r>
            <a:r>
              <a:rPr lang="en-US" altLang="zh-CN" b="0" dirty="0" err="1"/>
              <a:t>dist</a:t>
            </a:r>
            <a:r>
              <a:rPr lang="en-US" altLang="zh-CN" b="0" dirty="0"/>
              <a:t>[</a:t>
            </a:r>
            <a:r>
              <a:rPr lang="en-US" altLang="zh-CN" b="0" dirty="0" err="1"/>
              <a:t>i</a:t>
            </a:r>
            <a:r>
              <a:rPr lang="en-US" altLang="zh-CN" b="0" dirty="0"/>
              <a:t>][j] &lt; </a:t>
            </a:r>
            <a:r>
              <a:rPr lang="en-US" altLang="zh-CN" b="0" dirty="0" err="1"/>
              <a:t>maxValue</a:t>
            </a:r>
            <a:r>
              <a:rPr lang="en-US" altLang="zh-CN" b="0" dirty="0"/>
              <a:t>) path[</a:t>
            </a:r>
            <a:r>
              <a:rPr lang="en-US" altLang="zh-CN" b="0" dirty="0" err="1"/>
              <a:t>i</a:t>
            </a:r>
            <a:r>
              <a:rPr lang="en-US" altLang="zh-CN" b="0" dirty="0"/>
              <a:t>][j] = </a:t>
            </a:r>
            <a:r>
              <a:rPr lang="en-US" altLang="zh-CN" b="0" dirty="0" err="1"/>
              <a:t>i</a:t>
            </a:r>
            <a:r>
              <a:rPr lang="en-US" altLang="zh-CN" b="0" dirty="0"/>
              <a:t>;</a:t>
            </a:r>
            <a:endParaRPr lang="zh-CN" altLang="zh-CN" b="0" dirty="0"/>
          </a:p>
          <a:p>
            <a:pPr>
              <a:spcBef>
                <a:spcPts val="0"/>
              </a:spcBef>
            </a:pPr>
            <a:r>
              <a:rPr lang="en-US" altLang="zh-CN" b="0" dirty="0"/>
              <a:t>            else path[</a:t>
            </a:r>
            <a:r>
              <a:rPr lang="en-US" altLang="zh-CN" b="0" dirty="0" err="1"/>
              <a:t>i</a:t>
            </a:r>
            <a:r>
              <a:rPr lang="en-US" altLang="zh-CN" b="0" dirty="0"/>
              <a:t>][j] = -1;</a:t>
            </a:r>
            <a:endParaRPr lang="zh-CN" altLang="zh-CN" b="0" dirty="0"/>
          </a:p>
          <a:p>
            <a:pPr>
              <a:spcBef>
                <a:spcPts val="0"/>
              </a:spcBef>
            </a:pPr>
            <a:r>
              <a:rPr lang="en-US" altLang="zh-CN" b="0" dirty="0"/>
              <a:t>        }</a:t>
            </a:r>
            <a:endParaRPr lang="zh-CN" altLang="zh-CN" b="0" dirty="0"/>
          </a:p>
          <a:p>
            <a:pPr>
              <a:spcBef>
                <a:spcPts val="0"/>
              </a:spcBef>
            </a:pPr>
            <a:r>
              <a:rPr lang="en-US" altLang="zh-CN" b="0" dirty="0"/>
              <a:t>    for(k = 0; k &lt; n; k++){			//k</a:t>
            </a:r>
            <a:r>
              <a:rPr lang="zh-CN" altLang="zh-CN" b="0" dirty="0"/>
              <a:t>为中间过渡点</a:t>
            </a:r>
          </a:p>
          <a:p>
            <a:pPr>
              <a:spcBef>
                <a:spcPts val="0"/>
              </a:spcBef>
            </a:pPr>
            <a:r>
              <a:rPr lang="en-US" altLang="zh-CN" b="0" dirty="0"/>
              <a:t>        for(</a:t>
            </a:r>
            <a:r>
              <a:rPr lang="en-US" altLang="zh-CN" b="0" dirty="0" err="1"/>
              <a:t>i</a:t>
            </a:r>
            <a:r>
              <a:rPr lang="en-US" altLang="zh-CN" b="0" dirty="0"/>
              <a:t> = 0; </a:t>
            </a:r>
            <a:r>
              <a:rPr lang="en-US" altLang="zh-CN" b="0" dirty="0" err="1"/>
              <a:t>i</a:t>
            </a:r>
            <a:r>
              <a:rPr lang="en-US" altLang="zh-CN" b="0" dirty="0"/>
              <a:t> &lt; n; </a:t>
            </a:r>
            <a:r>
              <a:rPr lang="en-US" altLang="zh-CN" b="0" dirty="0" err="1"/>
              <a:t>i</a:t>
            </a:r>
            <a:r>
              <a:rPr lang="en-US" altLang="zh-CN" b="0" dirty="0"/>
              <a:t>++)</a:t>
            </a:r>
            <a:endParaRPr lang="zh-CN" altLang="zh-CN" b="0" dirty="0"/>
          </a:p>
          <a:p>
            <a:pPr>
              <a:spcBef>
                <a:spcPts val="0"/>
              </a:spcBef>
            </a:pPr>
            <a:r>
              <a:rPr lang="en-US" altLang="zh-CN" b="0" dirty="0"/>
              <a:t>            for(j = 0; j &lt; n; </a:t>
            </a:r>
            <a:r>
              <a:rPr lang="en-US" altLang="zh-CN" b="0" dirty="0" err="1"/>
              <a:t>j++</a:t>
            </a:r>
            <a:r>
              <a:rPr lang="en-US" altLang="zh-CN" b="0" dirty="0"/>
              <a:t>){</a:t>
            </a:r>
            <a:endParaRPr lang="zh-CN" altLang="zh-CN" b="0" dirty="0"/>
          </a:p>
          <a:p>
            <a:pPr>
              <a:spcBef>
                <a:spcPts val="0"/>
              </a:spcBef>
            </a:pPr>
            <a:r>
              <a:rPr lang="en-US" altLang="zh-CN" b="0" dirty="0"/>
              <a:t>                if (</a:t>
            </a:r>
            <a:r>
              <a:rPr lang="en-US" altLang="zh-CN" b="0" dirty="0" err="1"/>
              <a:t>dist</a:t>
            </a:r>
            <a:r>
              <a:rPr lang="en-US" altLang="zh-CN" b="0" dirty="0"/>
              <a:t>[</a:t>
            </a:r>
            <a:r>
              <a:rPr lang="en-US" altLang="zh-CN" b="0" dirty="0" err="1"/>
              <a:t>i</a:t>
            </a:r>
            <a:r>
              <a:rPr lang="en-US" altLang="zh-CN" b="0" dirty="0"/>
              <a:t>][k] + </a:t>
            </a:r>
            <a:r>
              <a:rPr lang="en-US" altLang="zh-CN" b="0" dirty="0" err="1"/>
              <a:t>dist</a:t>
            </a:r>
            <a:r>
              <a:rPr lang="en-US" altLang="zh-CN" b="0" dirty="0"/>
              <a:t>[k][j] &lt; </a:t>
            </a:r>
            <a:r>
              <a:rPr lang="en-US" altLang="zh-CN" b="0" dirty="0" err="1"/>
              <a:t>dist</a:t>
            </a:r>
            <a:r>
              <a:rPr lang="en-US" altLang="zh-CN" b="0" dirty="0"/>
              <a:t>[</a:t>
            </a:r>
            <a:r>
              <a:rPr lang="en-US" altLang="zh-CN" b="0" dirty="0" err="1"/>
              <a:t>i</a:t>
            </a:r>
            <a:r>
              <a:rPr lang="en-US" altLang="zh-CN" b="0" dirty="0"/>
              <a:t>][j]){</a:t>
            </a:r>
            <a:endParaRPr lang="zh-CN" altLang="zh-CN" b="0" dirty="0"/>
          </a:p>
          <a:p>
            <a:pPr>
              <a:spcBef>
                <a:spcPts val="0"/>
              </a:spcBef>
            </a:pPr>
            <a:r>
              <a:rPr lang="en-US" altLang="zh-CN" b="0" dirty="0"/>
              <a:t>                    </a:t>
            </a:r>
            <a:r>
              <a:rPr lang="en-US" altLang="zh-CN" b="0" dirty="0" err="1"/>
              <a:t>dist</a:t>
            </a:r>
            <a:r>
              <a:rPr lang="en-US" altLang="zh-CN" b="0" dirty="0"/>
              <a:t>[</a:t>
            </a:r>
            <a:r>
              <a:rPr lang="en-US" altLang="zh-CN" b="0" dirty="0" err="1"/>
              <a:t>i</a:t>
            </a:r>
            <a:r>
              <a:rPr lang="en-US" altLang="zh-CN" b="0" dirty="0"/>
              <a:t>][j] = </a:t>
            </a:r>
            <a:r>
              <a:rPr lang="en-US" altLang="zh-CN" b="0" dirty="0" err="1"/>
              <a:t>dist</a:t>
            </a:r>
            <a:r>
              <a:rPr lang="en-US" altLang="zh-CN" b="0" dirty="0"/>
              <a:t>[</a:t>
            </a:r>
            <a:r>
              <a:rPr lang="en-US" altLang="zh-CN" b="0" dirty="0" err="1"/>
              <a:t>i</a:t>
            </a:r>
            <a:r>
              <a:rPr lang="en-US" altLang="zh-CN" b="0" dirty="0"/>
              <a:t>][k] + </a:t>
            </a:r>
            <a:r>
              <a:rPr lang="en-US" altLang="zh-CN" b="0" dirty="0" err="1"/>
              <a:t>dist</a:t>
            </a:r>
            <a:r>
              <a:rPr lang="en-US" altLang="zh-CN" b="0" dirty="0"/>
              <a:t>[k][j];</a:t>
            </a:r>
            <a:endParaRPr lang="zh-CN" altLang="zh-CN" b="0" dirty="0"/>
          </a:p>
          <a:p>
            <a:pPr>
              <a:spcBef>
                <a:spcPts val="0"/>
              </a:spcBef>
            </a:pPr>
            <a:r>
              <a:rPr lang="en-US" altLang="zh-CN" b="0" dirty="0"/>
              <a:t>                    path[</a:t>
            </a:r>
            <a:r>
              <a:rPr lang="en-US" altLang="zh-CN" b="0" dirty="0" err="1"/>
              <a:t>i</a:t>
            </a:r>
            <a:r>
              <a:rPr lang="en-US" altLang="zh-CN" b="0" dirty="0"/>
              <a:t>][j] = k;</a:t>
            </a:r>
            <a:endParaRPr lang="zh-CN" altLang="zh-CN" b="0" dirty="0"/>
          </a:p>
          <a:p>
            <a:pPr>
              <a:spcBef>
                <a:spcPts val="0"/>
              </a:spcBef>
            </a:pPr>
            <a:r>
              <a:rPr lang="en-US" altLang="zh-CN" b="0" dirty="0"/>
              <a:t>                }</a:t>
            </a:r>
            <a:endParaRPr lang="zh-CN" altLang="zh-CN" b="0" dirty="0"/>
          </a:p>
          <a:p>
            <a:pPr>
              <a:spcBef>
                <a:spcPts val="0"/>
              </a:spcBef>
            </a:pPr>
            <a:r>
              <a:rPr lang="en-US" altLang="zh-CN" b="0" dirty="0"/>
              <a:t>            }</a:t>
            </a:r>
            <a:endParaRPr lang="zh-CN" altLang="zh-CN" b="0" dirty="0"/>
          </a:p>
          <a:p>
            <a:pPr>
              <a:spcBef>
                <a:spcPts val="0"/>
              </a:spcBef>
            </a:pPr>
            <a:r>
              <a:rPr lang="en-US" altLang="zh-CN" b="0" dirty="0"/>
              <a:t>    }</a:t>
            </a:r>
            <a:endParaRPr lang="zh-CN" altLang="zh-CN" b="0" dirty="0"/>
          </a:p>
          <a:p>
            <a:pPr>
              <a:spcBef>
                <a:spcPts val="0"/>
              </a:spcBef>
            </a:pPr>
            <a:r>
              <a:rPr lang="en-US" altLang="zh-CN" b="0" dirty="0"/>
              <a:t>	</a:t>
            </a:r>
            <a:r>
              <a:rPr lang="en-US" altLang="zh-CN" b="0" dirty="0" err="1"/>
              <a:t>Output_AllPaths</a:t>
            </a:r>
            <a:r>
              <a:rPr lang="en-US" altLang="zh-CN" b="0" dirty="0"/>
              <a:t>(n, path);		// </a:t>
            </a:r>
            <a:r>
              <a:rPr lang="zh-CN" altLang="zh-CN" b="0" dirty="0"/>
              <a:t>输出任意对顶点之间的最短路径</a:t>
            </a:r>
          </a:p>
          <a:p>
            <a:pPr>
              <a:spcBef>
                <a:spcPts val="0"/>
              </a:spcBef>
            </a:pPr>
            <a:r>
              <a:rPr lang="en-US" altLang="zh-CN" b="0" dirty="0"/>
              <a:t>}</a:t>
            </a:r>
            <a:endParaRPr lang="zh-CN" altLang="zh-CN" b="0" dirty="0"/>
          </a:p>
          <a:p>
            <a:pPr>
              <a:spcBef>
                <a:spcPts val="0"/>
              </a:spcBef>
            </a:pPr>
            <a:endParaRPr lang="zh-CN" altLang="en-US" dirty="0"/>
          </a:p>
        </p:txBody>
      </p:sp>
    </p:spTree>
    <p:extLst>
      <p:ext uri="{BB962C8B-B14F-4D97-AF65-F5344CB8AC3E}">
        <p14:creationId xmlns="" xmlns:p14="http://schemas.microsoft.com/office/powerpoint/2010/main" val="299870501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246472"/>
            <a:ext cx="7520940" cy="3579849"/>
          </a:xfrm>
        </p:spPr>
        <p:txBody>
          <a:bodyPr/>
          <a:lstStyle/>
          <a:p>
            <a:r>
              <a:rPr lang="en-US" altLang="zh-CN" b="0" dirty="0" smtClean="0"/>
              <a:t>	</a:t>
            </a:r>
            <a:r>
              <a:rPr lang="zh-CN" altLang="zh-CN" b="0" dirty="0" smtClean="0"/>
              <a:t>对于</a:t>
            </a:r>
            <a:r>
              <a:rPr lang="zh-CN" altLang="zh-CN" b="0" dirty="0"/>
              <a:t>图</a:t>
            </a:r>
            <a:r>
              <a:rPr lang="en-US" altLang="zh-CN" b="0" dirty="0"/>
              <a:t>6-34</a:t>
            </a:r>
            <a:r>
              <a:rPr lang="zh-CN" altLang="zh-CN" b="0" dirty="0"/>
              <a:t>所示的带权有向图，利用</a:t>
            </a:r>
            <a:r>
              <a:rPr lang="en-US" altLang="zh-CN" b="0" dirty="0"/>
              <a:t>Floyd</a:t>
            </a:r>
            <a:r>
              <a:rPr lang="zh-CN" altLang="zh-CN" b="0" dirty="0"/>
              <a:t>算法求出每对顶点之间的最短路径及其路径长度，在求解过程中，二维数组</a:t>
            </a:r>
            <a:r>
              <a:rPr lang="en-US" altLang="zh-CN" b="0" dirty="0" err="1"/>
              <a:t>dist</a:t>
            </a:r>
            <a:r>
              <a:rPr lang="zh-CN" altLang="zh-CN" b="0" dirty="0"/>
              <a:t>和</a:t>
            </a:r>
            <a:r>
              <a:rPr lang="en-US" altLang="zh-CN" b="0" dirty="0"/>
              <a:t>path</a:t>
            </a:r>
            <a:r>
              <a:rPr lang="zh-CN" altLang="zh-CN" b="0" dirty="0"/>
              <a:t>中各个分量的变化情况如表</a:t>
            </a:r>
            <a:r>
              <a:rPr lang="en-US" altLang="zh-CN" b="0" dirty="0"/>
              <a:t>6-6</a:t>
            </a:r>
            <a:r>
              <a:rPr lang="zh-CN" altLang="zh-CN" b="0" dirty="0"/>
              <a:t>所示。</a:t>
            </a:r>
            <a:endParaRPr lang="zh-CN" altLang="en-US" b="0" dirty="0"/>
          </a:p>
        </p:txBody>
      </p:sp>
      <p:pic>
        <p:nvPicPr>
          <p:cNvPr id="3789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79712" y="3260013"/>
            <a:ext cx="5256584" cy="298687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98619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467544" y="1772816"/>
            <a:ext cx="8255594" cy="437187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3" name="图片 2"/>
          <p:cNvPicPr>
            <a:picLocks noChangeAspect="1"/>
          </p:cNvPicPr>
          <p:nvPr/>
        </p:nvPicPr>
        <p:blipFill>
          <a:blip r:embed="rId3" cstate="print"/>
          <a:stretch>
            <a:fillRect/>
          </a:stretch>
        </p:blipFill>
        <p:spPr>
          <a:xfrm>
            <a:off x="5937508" y="11992"/>
            <a:ext cx="3097612" cy="1760824"/>
          </a:xfrm>
          <a:prstGeom prst="rect">
            <a:avLst/>
          </a:prstGeom>
        </p:spPr>
      </p:pic>
    </p:spTree>
    <p:extLst>
      <p:ext uri="{BB962C8B-B14F-4D97-AF65-F5344CB8AC3E}">
        <p14:creationId xmlns="" xmlns:p14="http://schemas.microsoft.com/office/powerpoint/2010/main" val="198093599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052736"/>
            <a:ext cx="7920880" cy="1080120"/>
          </a:xfrm>
        </p:spPr>
        <p:txBody>
          <a:bodyPr/>
          <a:lstStyle/>
          <a:p>
            <a:r>
              <a:rPr lang="en-US" altLang="zh-CN" b="0" dirty="0"/>
              <a:t>	</a:t>
            </a:r>
            <a:r>
              <a:rPr lang="zh-CN" altLang="zh-CN" b="0" dirty="0"/>
              <a:t>根据</a:t>
            </a:r>
            <a:r>
              <a:rPr lang="en-US" altLang="zh-CN" b="0" dirty="0"/>
              <a:t>path</a:t>
            </a:r>
            <a:r>
              <a:rPr lang="zh-CN" altLang="zh-CN" b="0" dirty="0"/>
              <a:t>数组，可以得到每对顶点的最短路径，图</a:t>
            </a:r>
            <a:r>
              <a:rPr lang="en-US" altLang="zh-CN" b="0" dirty="0"/>
              <a:t>6-34(a)</a:t>
            </a:r>
            <a:r>
              <a:rPr lang="zh-CN" altLang="zh-CN" b="0" dirty="0"/>
              <a:t>所示的带权有向图的最短路径如表</a:t>
            </a:r>
            <a:r>
              <a:rPr lang="en-US" altLang="zh-CN" b="0" dirty="0"/>
              <a:t>6-7</a:t>
            </a:r>
            <a:r>
              <a:rPr lang="zh-CN" altLang="zh-CN" b="0" dirty="0"/>
              <a:t>所示。</a:t>
            </a:r>
          </a:p>
          <a:p>
            <a:endParaRPr lang="zh-CN" altLang="en-US" b="0" dirty="0"/>
          </a:p>
        </p:txBody>
      </p:sp>
      <p:pic>
        <p:nvPicPr>
          <p:cNvPr id="3993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7504" y="2276872"/>
            <a:ext cx="8724900" cy="39433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50296189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6.7  </a:t>
            </a:r>
            <a:r>
              <a:rPr lang="zh-CN" altLang="zh-CN" b="1" dirty="0"/>
              <a:t>图的应用</a:t>
            </a:r>
            <a:r>
              <a:rPr lang="en-US" altLang="zh-CN" b="1" dirty="0"/>
              <a:t>4</a:t>
            </a:r>
            <a:r>
              <a:rPr lang="zh-CN" altLang="zh-CN" b="1" dirty="0"/>
              <a:t>：</a:t>
            </a:r>
            <a:r>
              <a:rPr lang="zh-CN" altLang="zh-CN" b="1" dirty="0">
                <a:solidFill>
                  <a:srgbClr val="FF0000"/>
                </a:solidFill>
              </a:rPr>
              <a:t>图的</a:t>
            </a:r>
            <a:r>
              <a:rPr lang="zh-CN" altLang="zh-CN" b="1" dirty="0" smtClean="0">
                <a:solidFill>
                  <a:srgbClr val="FF0000"/>
                </a:solidFill>
              </a:rPr>
              <a:t>最小生成树</a:t>
            </a:r>
            <a:endParaRPr lang="zh-CN" altLang="en-US" dirty="0">
              <a:solidFill>
                <a:srgbClr val="FF0000"/>
              </a:solidFill>
            </a:endParaRPr>
          </a:p>
        </p:txBody>
      </p:sp>
      <p:sp>
        <p:nvSpPr>
          <p:cNvPr id="3" name="内容占位符 2"/>
          <p:cNvSpPr>
            <a:spLocks noGrp="1"/>
          </p:cNvSpPr>
          <p:nvPr>
            <p:ph idx="1"/>
          </p:nvPr>
        </p:nvSpPr>
        <p:spPr>
          <a:xfrm>
            <a:off x="827584" y="1628800"/>
            <a:ext cx="7920880" cy="2232248"/>
          </a:xfrm>
        </p:spPr>
        <p:txBody>
          <a:bodyPr>
            <a:normAutofit lnSpcReduction="10000"/>
          </a:bodyPr>
          <a:lstStyle/>
          <a:p>
            <a:r>
              <a:rPr lang="en-US" altLang="zh-CN" b="0" dirty="0" smtClean="0"/>
              <a:t>	</a:t>
            </a:r>
            <a:r>
              <a:rPr lang="zh-CN" altLang="zh-CN" b="0" dirty="0" smtClean="0"/>
              <a:t>一</a:t>
            </a:r>
            <a:r>
              <a:rPr lang="zh-CN" altLang="zh-CN" b="0" dirty="0"/>
              <a:t>个连通无向图的生成树是不唯一的。构造生成树的方法有多种，如图的深度优先搜索和广度优先搜索等，按照不同的遍历方法，将得到不同的生成树；从不同的顶点出发，也可能得到不同的生成树；而且生成树有时还和图的存储结构中具体的结点顺序有关</a:t>
            </a:r>
            <a:r>
              <a:rPr lang="zh-CN" altLang="zh-CN" dirty="0"/>
              <a:t>。</a:t>
            </a:r>
            <a:endParaRPr lang="zh-CN" altLang="en-US" dirty="0"/>
          </a:p>
        </p:txBody>
      </p:sp>
      <p:pic>
        <p:nvPicPr>
          <p:cNvPr id="4096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19672" y="3861048"/>
            <a:ext cx="6184900" cy="223224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85883044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sym typeface="Webdings"/>
              </a:rPr>
              <a:t></a:t>
            </a:r>
            <a:r>
              <a:rPr lang="zh-CN" altLang="zh-CN" dirty="0">
                <a:solidFill>
                  <a:srgbClr val="FF0000"/>
                </a:solidFill>
              </a:rPr>
              <a:t>结论：</a:t>
            </a:r>
          </a:p>
          <a:p>
            <a:r>
              <a:rPr lang="en-US" altLang="zh-CN" dirty="0"/>
              <a:t>(1) </a:t>
            </a:r>
            <a:r>
              <a:rPr lang="zh-CN" altLang="zh-CN" dirty="0"/>
              <a:t>对连通图才构造最小生成树，非连通图无生成树。</a:t>
            </a:r>
          </a:p>
          <a:p>
            <a:r>
              <a:rPr lang="en-US" altLang="zh-CN" dirty="0"/>
              <a:t>(2) </a:t>
            </a:r>
            <a:r>
              <a:rPr lang="zh-CN" altLang="zh-CN" dirty="0"/>
              <a:t>对带权连通图构造生成树必须满足以下约束条件：</a:t>
            </a:r>
          </a:p>
          <a:p>
            <a:r>
              <a:rPr lang="en-US" altLang="zh-CN" dirty="0"/>
              <a:t>	</a:t>
            </a:r>
            <a:r>
              <a:rPr lang="zh-CN" altLang="zh-CN" dirty="0"/>
              <a:t>①</a:t>
            </a:r>
            <a:r>
              <a:rPr lang="zh-CN" altLang="zh-CN" dirty="0">
                <a:solidFill>
                  <a:srgbClr val="FF0000"/>
                </a:solidFill>
              </a:rPr>
              <a:t>必须且仅使用图中的</a:t>
            </a:r>
            <a:r>
              <a:rPr lang="en-US" altLang="zh-CN" dirty="0">
                <a:solidFill>
                  <a:srgbClr val="FF0000"/>
                </a:solidFill>
              </a:rPr>
              <a:t>n-1</a:t>
            </a:r>
            <a:r>
              <a:rPr lang="zh-CN" altLang="zh-CN" dirty="0">
                <a:solidFill>
                  <a:srgbClr val="FF0000"/>
                </a:solidFill>
              </a:rPr>
              <a:t>条边</a:t>
            </a:r>
            <a:r>
              <a:rPr lang="zh-CN" altLang="zh-CN" dirty="0"/>
              <a:t>；</a:t>
            </a:r>
          </a:p>
          <a:p>
            <a:r>
              <a:rPr lang="en-US" altLang="zh-CN" dirty="0"/>
              <a:t>	</a:t>
            </a:r>
            <a:r>
              <a:rPr lang="zh-CN" altLang="zh-CN" dirty="0"/>
              <a:t>②</a:t>
            </a:r>
            <a:r>
              <a:rPr lang="zh-CN" altLang="zh-CN" dirty="0">
                <a:solidFill>
                  <a:srgbClr val="FF0000"/>
                </a:solidFill>
              </a:rPr>
              <a:t>不能使用产生回路的边。</a:t>
            </a:r>
          </a:p>
          <a:p>
            <a:endParaRPr lang="zh-CN" altLang="en-US" dirty="0"/>
          </a:p>
        </p:txBody>
      </p:sp>
    </p:spTree>
    <p:extLst>
      <p:ext uri="{BB962C8B-B14F-4D97-AF65-F5344CB8AC3E}">
        <p14:creationId xmlns="" xmlns:p14="http://schemas.microsoft.com/office/powerpoint/2010/main" val="4672392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1196752"/>
            <a:ext cx="7520940" cy="3672408"/>
          </a:xfrm>
        </p:spPr>
        <p:txBody>
          <a:bodyPr>
            <a:normAutofit lnSpcReduction="10000"/>
          </a:bodyPr>
          <a:lstStyle/>
          <a:p>
            <a:pPr>
              <a:lnSpc>
                <a:spcPct val="130000"/>
              </a:lnSpc>
            </a:pPr>
            <a:r>
              <a:rPr lang="en-US" altLang="zh-CN" b="0" dirty="0" smtClean="0"/>
              <a:t>	         </a:t>
            </a:r>
            <a:r>
              <a:rPr lang="zh-CN" altLang="zh-CN" b="0" dirty="0" smtClean="0"/>
              <a:t>一</a:t>
            </a:r>
            <a:r>
              <a:rPr lang="zh-CN" altLang="zh-CN" b="0" dirty="0"/>
              <a:t>个</a:t>
            </a:r>
            <a:r>
              <a:rPr lang="zh-CN" altLang="zh-CN" b="0" dirty="0">
                <a:solidFill>
                  <a:srgbClr val="FF0000"/>
                </a:solidFill>
              </a:rPr>
              <a:t>生成树的代价为该生成树中所有边的权值之和</a:t>
            </a:r>
            <a:r>
              <a:rPr lang="zh-CN" altLang="zh-CN" b="0" dirty="0"/>
              <a:t>。对于一个带权连通图，其不同生成树所对应的权值总和（即生成树的代价）也是不相同的，称代价最小的生成树为</a:t>
            </a:r>
            <a:r>
              <a:rPr lang="zh-CN" altLang="zh-CN" dirty="0">
                <a:solidFill>
                  <a:srgbClr val="FF0000"/>
                </a:solidFill>
              </a:rPr>
              <a:t>最小代价生成树</a:t>
            </a:r>
            <a:r>
              <a:rPr lang="en-US" altLang="zh-CN" b="0" dirty="0"/>
              <a:t>(Minimum Cost Spanning Tree)</a:t>
            </a:r>
            <a:r>
              <a:rPr lang="zh-CN" altLang="zh-CN" b="0" dirty="0"/>
              <a:t>，简称</a:t>
            </a:r>
            <a:r>
              <a:rPr lang="zh-CN" altLang="zh-CN" b="0" dirty="0">
                <a:solidFill>
                  <a:srgbClr val="FF0000"/>
                </a:solidFill>
              </a:rPr>
              <a:t>最小生成树</a:t>
            </a:r>
            <a:r>
              <a:rPr lang="en-US" altLang="zh-CN" b="0" dirty="0">
                <a:solidFill>
                  <a:srgbClr val="FF0000"/>
                </a:solidFill>
              </a:rPr>
              <a:t>(MST)</a:t>
            </a:r>
            <a:r>
              <a:rPr lang="zh-CN" altLang="zh-CN" b="0" dirty="0"/>
              <a:t>。最小生成树是图的一种重要应用，在描述和求解城市交通道路规划、网络路由选择、城市通信网络架设、汽车导航等实际问题中应用广泛。</a:t>
            </a:r>
          </a:p>
          <a:p>
            <a:endParaRPr lang="zh-CN" altLang="en-US" b="0" dirty="0"/>
          </a:p>
        </p:txBody>
      </p:sp>
      <p:sp>
        <p:nvSpPr>
          <p:cNvPr id="4" name="矩形 3"/>
          <p:cNvSpPr/>
          <p:nvPr/>
        </p:nvSpPr>
        <p:spPr>
          <a:xfrm>
            <a:off x="899592" y="5013176"/>
            <a:ext cx="7344816" cy="830997"/>
          </a:xfrm>
          <a:prstGeom prst="rect">
            <a:avLst/>
          </a:prstGeom>
        </p:spPr>
        <p:txBody>
          <a:bodyPr wrap="square">
            <a:spAutoFit/>
          </a:bodyPr>
          <a:lstStyle/>
          <a:p>
            <a:r>
              <a:rPr lang="zh-CN" altLang="zh-CN" sz="2400" dirty="0"/>
              <a:t>★注：同一个带权连通图可能有多棵最小生成树，比如当有两条边权值相等时就可能出现这种情况。</a:t>
            </a:r>
          </a:p>
        </p:txBody>
      </p:sp>
    </p:spTree>
    <p:extLst>
      <p:ext uri="{BB962C8B-B14F-4D97-AF65-F5344CB8AC3E}">
        <p14:creationId xmlns="" xmlns:p14="http://schemas.microsoft.com/office/powerpoint/2010/main" val="213807247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6.6.1  </a:t>
            </a:r>
            <a:r>
              <a:rPr lang="en-US" altLang="zh-CN" b="1" dirty="0">
                <a:solidFill>
                  <a:srgbClr val="FF0000"/>
                </a:solidFill>
              </a:rPr>
              <a:t>Prim</a:t>
            </a:r>
            <a:r>
              <a:rPr lang="zh-CN" altLang="zh-CN" b="1" dirty="0" smtClean="0">
                <a:solidFill>
                  <a:srgbClr val="FF0000"/>
                </a:solidFill>
              </a:rPr>
              <a:t>算法</a:t>
            </a:r>
            <a:r>
              <a:rPr lang="en-US" altLang="zh-CN" b="1" dirty="0" smtClean="0">
                <a:solidFill>
                  <a:srgbClr val="FF0000"/>
                </a:solidFill>
              </a:rPr>
              <a:t>---</a:t>
            </a:r>
            <a:r>
              <a:rPr lang="zh-CN" altLang="en-US" b="1" dirty="0" smtClean="0">
                <a:solidFill>
                  <a:srgbClr val="FF0000"/>
                </a:solidFill>
              </a:rPr>
              <a:t>扩点法</a:t>
            </a:r>
            <a:endParaRPr lang="zh-CN" altLang="en-US" dirty="0">
              <a:solidFill>
                <a:srgbClr val="FF0000"/>
              </a:solidFill>
            </a:endParaRPr>
          </a:p>
        </p:txBody>
      </p:sp>
      <p:sp>
        <p:nvSpPr>
          <p:cNvPr id="3" name="内容占位符 2"/>
          <p:cNvSpPr>
            <a:spLocks noGrp="1"/>
          </p:cNvSpPr>
          <p:nvPr>
            <p:ph idx="1"/>
          </p:nvPr>
        </p:nvSpPr>
        <p:spPr>
          <a:xfrm>
            <a:off x="827584" y="1628801"/>
            <a:ext cx="7520940" cy="2880320"/>
          </a:xfrm>
        </p:spPr>
        <p:txBody>
          <a:bodyPr/>
          <a:lstStyle/>
          <a:p>
            <a:pPr>
              <a:buFont typeface="Arial" panose="020B0604020202020204" pitchFamily="34" charset="0"/>
              <a:buChar char="•"/>
            </a:pPr>
            <a:r>
              <a:rPr lang="en-US" altLang="zh-CN" b="0" dirty="0" smtClean="0"/>
              <a:t>Prim</a:t>
            </a:r>
            <a:r>
              <a:rPr lang="zh-CN" altLang="zh-CN" b="0" dirty="0"/>
              <a:t>算法和</a:t>
            </a:r>
            <a:r>
              <a:rPr lang="en-US" altLang="zh-CN" b="0" dirty="0"/>
              <a:t>Dijkstra</a:t>
            </a:r>
            <a:r>
              <a:rPr lang="zh-CN" altLang="zh-CN" b="0" dirty="0"/>
              <a:t>算法类似，都是以顶点来扩展的，</a:t>
            </a:r>
            <a:r>
              <a:rPr lang="zh-CN" altLang="zh-CN" b="0" dirty="0">
                <a:solidFill>
                  <a:srgbClr val="FF0000"/>
                </a:solidFill>
              </a:rPr>
              <a:t>每次找到一条边并加入一个顶点</a:t>
            </a:r>
            <a:r>
              <a:rPr lang="zh-CN" altLang="zh-CN" b="0" dirty="0"/>
              <a:t>，同时保存从各顶点到当前生成树之间的距离</a:t>
            </a:r>
            <a:r>
              <a:rPr lang="zh-CN" altLang="zh-CN" b="0" dirty="0" smtClean="0"/>
              <a:t>。</a:t>
            </a:r>
            <a:endParaRPr lang="en-US" altLang="zh-CN" b="0" dirty="0" smtClean="0"/>
          </a:p>
          <a:p>
            <a:pPr>
              <a:buFont typeface="Arial" panose="020B0604020202020204" pitchFamily="34" charset="0"/>
              <a:buChar char="•"/>
            </a:pPr>
            <a:r>
              <a:rPr lang="zh-CN" altLang="zh-CN" b="0" dirty="0" smtClean="0"/>
              <a:t>设</a:t>
            </a:r>
            <a:r>
              <a:rPr lang="en-US" altLang="zh-CN" b="0" dirty="0"/>
              <a:t>G = ( V, E )</a:t>
            </a:r>
            <a:r>
              <a:rPr lang="zh-CN" altLang="zh-CN" b="0" dirty="0"/>
              <a:t>是一个带权连通图，</a:t>
            </a:r>
            <a:r>
              <a:rPr lang="en-US" altLang="zh-CN" b="0" dirty="0"/>
              <a:t>T = ( U, TE )</a:t>
            </a:r>
            <a:r>
              <a:rPr lang="zh-CN" altLang="zh-CN" b="0" dirty="0"/>
              <a:t>为欲构造的最小生成树，其中</a:t>
            </a:r>
            <a:r>
              <a:rPr lang="en-US" altLang="zh-CN" b="0" dirty="0"/>
              <a:t>U</a:t>
            </a:r>
            <a:r>
              <a:rPr lang="zh-CN" altLang="zh-CN" b="0" dirty="0"/>
              <a:t>和</a:t>
            </a:r>
            <a:r>
              <a:rPr lang="en-US" altLang="zh-CN" b="0" dirty="0"/>
              <a:t>TE</a:t>
            </a:r>
            <a:r>
              <a:rPr lang="zh-CN" altLang="zh-CN" b="0" dirty="0"/>
              <a:t>分别为</a:t>
            </a:r>
            <a:r>
              <a:rPr lang="en-US" altLang="zh-CN" b="0" dirty="0"/>
              <a:t>G</a:t>
            </a:r>
            <a:r>
              <a:rPr lang="zh-CN" altLang="zh-CN" b="0" dirty="0"/>
              <a:t>的最小生成树</a:t>
            </a:r>
            <a:r>
              <a:rPr lang="en-US" altLang="zh-CN" b="0" dirty="0"/>
              <a:t>T</a:t>
            </a:r>
            <a:r>
              <a:rPr lang="zh-CN" altLang="zh-CN" b="0" dirty="0"/>
              <a:t>中顶点和边的集合。</a:t>
            </a:r>
            <a:endParaRPr lang="zh-CN" altLang="en-US" b="0" dirty="0"/>
          </a:p>
        </p:txBody>
      </p:sp>
      <p:pic>
        <p:nvPicPr>
          <p:cNvPr id="4" name="图片 3"/>
          <p:cNvPicPr/>
          <p:nvPr/>
        </p:nvPicPr>
        <p:blipFill>
          <a:blip r:embed="rId2" cstate="print">
            <a:extLst>
              <a:ext uri="{28A0092B-C50C-407E-A947-70E740481C1C}">
                <a14:useLocalDpi xmlns="" xmlns:a14="http://schemas.microsoft.com/office/drawing/2010/main" val="0"/>
              </a:ext>
            </a:extLst>
          </a:blip>
          <a:stretch>
            <a:fillRect/>
          </a:stretch>
        </p:blipFill>
        <p:spPr>
          <a:xfrm>
            <a:off x="8001024" y="357166"/>
            <a:ext cx="397824" cy="397824"/>
          </a:xfrm>
          <a:prstGeom prst="rect">
            <a:avLst/>
          </a:prstGeom>
        </p:spPr>
      </p:pic>
    </p:spTree>
    <p:extLst>
      <p:ext uri="{BB962C8B-B14F-4D97-AF65-F5344CB8AC3E}">
        <p14:creationId xmlns="" xmlns:p14="http://schemas.microsoft.com/office/powerpoint/2010/main" val="1714216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87624" y="1045865"/>
            <a:ext cx="1993900" cy="18859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矩形 4"/>
          <p:cNvSpPr/>
          <p:nvPr/>
        </p:nvSpPr>
        <p:spPr>
          <a:xfrm>
            <a:off x="3851920" y="1352237"/>
            <a:ext cx="5112568" cy="646331"/>
          </a:xfrm>
          <a:prstGeom prst="rect">
            <a:avLst/>
          </a:prstGeom>
        </p:spPr>
        <p:txBody>
          <a:bodyPr wrap="square">
            <a:spAutoFit/>
          </a:bodyPr>
          <a:lstStyle/>
          <a:p>
            <a:r>
              <a:rPr lang="zh-CN" altLang="zh-CN" dirty="0">
                <a:latin typeface="Times New Roman" panose="02020603050405020304" pitchFamily="18" charset="0"/>
                <a:ea typeface="楷体" panose="02010609060101010101" pitchFamily="49" charset="-122"/>
                <a:cs typeface="Times New Roman" panose="02020603050405020304" pitchFamily="18" charset="0"/>
              </a:rPr>
              <a:t>无向图</a:t>
            </a:r>
            <a:r>
              <a:rPr lang="en-US" altLang="zh-CN" dirty="0">
                <a:latin typeface="Times New Roman" panose="02020603050405020304" pitchFamily="18" charset="0"/>
                <a:ea typeface="楷体" panose="02010609060101010101" pitchFamily="49" charset="-122"/>
                <a:cs typeface="Times New Roman" panose="02020603050405020304" pitchFamily="18" charset="0"/>
              </a:rPr>
              <a:t>G</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就是一个连通图</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其</a:t>
            </a:r>
            <a:r>
              <a:rPr lang="zh-CN" altLang="zh-CN" dirty="0">
                <a:latin typeface="Times New Roman" panose="02020603050405020304" pitchFamily="18" charset="0"/>
                <a:ea typeface="楷体" panose="02010609060101010101" pitchFamily="49" charset="-122"/>
                <a:cs typeface="Times New Roman" panose="02020603050405020304" pitchFamily="18" charset="0"/>
              </a:rPr>
              <a:t>连通分量就是其本身</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p:cNvSpPr/>
          <p:nvPr/>
        </p:nvSpPr>
        <p:spPr>
          <a:xfrm>
            <a:off x="5617405" y="3933056"/>
            <a:ext cx="2501006" cy="646331"/>
          </a:xfrm>
          <a:prstGeom prst="rect">
            <a:avLst/>
          </a:prstGeom>
        </p:spPr>
        <p:txBody>
          <a:bodyPr wrap="none">
            <a:spAutoFit/>
          </a:bodyPr>
          <a:lstStyle/>
          <a:p>
            <a:r>
              <a:rPr lang="zh-CN" altLang="zh-CN" dirty="0">
                <a:latin typeface="Times New Roman" panose="02020603050405020304" pitchFamily="18" charset="0"/>
                <a:ea typeface="楷体" panose="02010609060101010101" pitchFamily="49" charset="-122"/>
                <a:cs typeface="Times New Roman" panose="02020603050405020304" pitchFamily="18" charset="0"/>
              </a:rPr>
              <a:t>无向图</a:t>
            </a:r>
            <a:r>
              <a:rPr lang="en-US" altLang="zh-CN" dirty="0">
                <a:latin typeface="Times New Roman" panose="02020603050405020304" pitchFamily="18" charset="0"/>
                <a:ea typeface="楷体" panose="02010609060101010101" pitchFamily="49" charset="-122"/>
                <a:cs typeface="Times New Roman" panose="02020603050405020304" pitchFamily="18" charset="0"/>
              </a:rPr>
              <a:t>G</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3</a:t>
            </a:r>
            <a:r>
              <a:rPr lang="zh-CN" altLang="zh-CN" dirty="0">
                <a:latin typeface="Times New Roman" panose="02020603050405020304" pitchFamily="18" charset="0"/>
                <a:ea typeface="楷体" panose="02010609060101010101" pitchFamily="49" charset="-122"/>
                <a:cs typeface="Times New Roman" panose="02020603050405020304" pitchFamily="18" charset="0"/>
              </a:rPr>
              <a:t>是非连通图</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它</a:t>
            </a:r>
            <a:r>
              <a:rPr lang="zh-CN" altLang="zh-CN" dirty="0">
                <a:latin typeface="Times New Roman" panose="02020603050405020304" pitchFamily="18" charset="0"/>
                <a:ea typeface="楷体" panose="02010609060101010101" pitchFamily="49" charset="-122"/>
                <a:cs typeface="Times New Roman" panose="02020603050405020304" pitchFamily="18" charset="0"/>
              </a:rPr>
              <a:t>有两个连通分量。</a:t>
            </a:r>
          </a:p>
        </p:txBody>
      </p:sp>
      <p:pic>
        <p:nvPicPr>
          <p:cNvPr id="614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3568" y="3507733"/>
            <a:ext cx="4195732" cy="214330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45731143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43608" y="4509120"/>
            <a:ext cx="6840760" cy="1569660"/>
          </a:xfrm>
          <a:prstGeom prst="rect">
            <a:avLst/>
          </a:prstGeom>
        </p:spPr>
        <p:txBody>
          <a:bodyPr wrap="square">
            <a:spAutoFit/>
          </a:bodyPr>
          <a:lstStyle/>
          <a:p>
            <a:r>
              <a:rPr lang="en-US" altLang="zh-CN" sz="2400" dirty="0">
                <a:sym typeface="Webdings"/>
              </a:rPr>
              <a:t></a:t>
            </a:r>
            <a:r>
              <a:rPr lang="zh-CN" altLang="zh-CN" sz="2400" dirty="0"/>
              <a:t>结论：</a:t>
            </a:r>
          </a:p>
          <a:p>
            <a:r>
              <a:rPr lang="en-US" altLang="zh-CN" sz="2400" dirty="0"/>
              <a:t>	</a:t>
            </a:r>
            <a:r>
              <a:rPr lang="en-US" altLang="zh-CN" sz="2400" dirty="0">
                <a:solidFill>
                  <a:srgbClr val="FF0000"/>
                </a:solidFill>
              </a:rPr>
              <a:t>Prim</a:t>
            </a:r>
            <a:r>
              <a:rPr lang="zh-CN" altLang="zh-CN" sz="2400" dirty="0">
                <a:solidFill>
                  <a:srgbClr val="FF0000"/>
                </a:solidFill>
              </a:rPr>
              <a:t>算法也称扩点法。从一个顶点开始，每加入一条边则扩充一个顶点，加入的顶点一定是与已有生成树相关联的顶点。</a:t>
            </a:r>
          </a:p>
        </p:txBody>
      </p:sp>
      <p:sp>
        <p:nvSpPr>
          <p:cNvPr id="5" name="内容占位符 4"/>
          <p:cNvSpPr>
            <a:spLocks noGrp="1"/>
          </p:cNvSpPr>
          <p:nvPr>
            <p:ph idx="1"/>
          </p:nvPr>
        </p:nvSpPr>
        <p:spPr>
          <a:xfrm>
            <a:off x="857224" y="1071547"/>
            <a:ext cx="7675216" cy="3509582"/>
          </a:xfrm>
        </p:spPr>
        <p:txBody>
          <a:bodyPr>
            <a:normAutofit fontScale="92500" lnSpcReduction="10000"/>
          </a:bodyPr>
          <a:lstStyle/>
          <a:p>
            <a:r>
              <a:rPr lang="en-US" dirty="0" smtClean="0">
                <a:solidFill>
                  <a:srgbClr val="FF0000"/>
                </a:solidFill>
              </a:rPr>
              <a:t>Prim</a:t>
            </a:r>
            <a:r>
              <a:rPr lang="zh-CN" altLang="en-US" dirty="0" smtClean="0">
                <a:solidFill>
                  <a:srgbClr val="FF0000"/>
                </a:solidFill>
              </a:rPr>
              <a:t>算法的基本思想：</a:t>
            </a:r>
          </a:p>
          <a:p>
            <a:r>
              <a:rPr lang="en-US" dirty="0" smtClean="0"/>
              <a:t>	</a:t>
            </a:r>
            <a:r>
              <a:rPr lang="en-US" b="0" dirty="0" smtClean="0"/>
              <a:t>(1) </a:t>
            </a:r>
            <a:r>
              <a:rPr lang="zh-CN" altLang="en-US" b="0" dirty="0" smtClean="0"/>
              <a:t>初始化顶点集、边集，即开始时，最小生成树</a:t>
            </a:r>
            <a:r>
              <a:rPr lang="en-US" b="0" dirty="0" smtClean="0"/>
              <a:t>T</a:t>
            </a:r>
            <a:r>
              <a:rPr lang="zh-CN" altLang="en-US" b="0" dirty="0" smtClean="0"/>
              <a:t>中只包含一个顶点</a:t>
            </a:r>
            <a:r>
              <a:rPr lang="en-US" b="0" dirty="0" smtClean="0"/>
              <a:t>u</a:t>
            </a:r>
            <a:r>
              <a:rPr lang="en-US" b="0" baseline="-25000" dirty="0" smtClean="0"/>
              <a:t>0</a:t>
            </a:r>
            <a:r>
              <a:rPr lang="zh-CN" altLang="en-US" b="0" dirty="0" smtClean="0"/>
              <a:t>而没有边；</a:t>
            </a:r>
          </a:p>
          <a:p>
            <a:r>
              <a:rPr lang="en-US" b="0" dirty="0" smtClean="0"/>
              <a:t>	(2) </a:t>
            </a:r>
            <a:r>
              <a:rPr lang="zh-CN" altLang="en-US" b="0" dirty="0" smtClean="0"/>
              <a:t>在所有</a:t>
            </a:r>
            <a:r>
              <a:rPr lang="en-US" b="0" dirty="0" smtClean="0"/>
              <a:t>u</a:t>
            </a:r>
            <a:r>
              <a:rPr lang="zh-CN" altLang="en-US" b="0" dirty="0" smtClean="0"/>
              <a:t>∈</a:t>
            </a:r>
            <a:r>
              <a:rPr lang="en-US" b="0" dirty="0" smtClean="0"/>
              <a:t>U</a:t>
            </a:r>
            <a:r>
              <a:rPr lang="zh-CN" altLang="en-US" b="0" dirty="0" smtClean="0"/>
              <a:t>，</a:t>
            </a:r>
            <a:r>
              <a:rPr lang="en-US" b="0" dirty="0" smtClean="0"/>
              <a:t>v</a:t>
            </a:r>
            <a:r>
              <a:rPr lang="zh-CN" altLang="en-US" b="0" dirty="0" smtClean="0"/>
              <a:t>∈</a:t>
            </a:r>
            <a:r>
              <a:rPr lang="en-US" b="0" dirty="0" smtClean="0"/>
              <a:t>V - U</a:t>
            </a:r>
            <a:r>
              <a:rPr lang="zh-CN" altLang="en-US" b="0" dirty="0" smtClean="0"/>
              <a:t>的边</a:t>
            </a:r>
            <a:r>
              <a:rPr lang="en-US" b="0" dirty="0" smtClean="0"/>
              <a:t>(u, v)</a:t>
            </a:r>
            <a:r>
              <a:rPr lang="zh-CN" altLang="en-US" b="0" dirty="0" smtClean="0"/>
              <a:t>∈</a:t>
            </a:r>
            <a:r>
              <a:rPr lang="en-US" b="0" dirty="0" smtClean="0"/>
              <a:t>E</a:t>
            </a:r>
            <a:r>
              <a:rPr lang="zh-CN" altLang="en-US" b="0" dirty="0" smtClean="0"/>
              <a:t>中选择一条权值最小的边</a:t>
            </a:r>
            <a:r>
              <a:rPr lang="en-US" b="0" dirty="0" smtClean="0"/>
              <a:t>(u</a:t>
            </a:r>
            <a:r>
              <a:rPr lang="en-US" b="0" i="1" dirty="0" smtClean="0"/>
              <a:t>'</a:t>
            </a:r>
            <a:r>
              <a:rPr lang="en-US" b="0" dirty="0" smtClean="0"/>
              <a:t>, v</a:t>
            </a:r>
            <a:r>
              <a:rPr lang="en-US" b="0" i="1" dirty="0" smtClean="0"/>
              <a:t>'</a:t>
            </a:r>
            <a:r>
              <a:rPr lang="en-US" b="0" dirty="0" smtClean="0"/>
              <a:t>)</a:t>
            </a:r>
            <a:r>
              <a:rPr lang="zh-CN" altLang="en-US" b="0" dirty="0" smtClean="0"/>
              <a:t>加入到集合</a:t>
            </a:r>
            <a:r>
              <a:rPr lang="en-US" b="0" dirty="0" smtClean="0"/>
              <a:t>TE</a:t>
            </a:r>
            <a:r>
              <a:rPr lang="zh-CN" altLang="en-US" b="0" dirty="0" smtClean="0"/>
              <a:t>中，同时将顶点</a:t>
            </a:r>
            <a:r>
              <a:rPr lang="en-US" b="0" dirty="0" smtClean="0"/>
              <a:t>v</a:t>
            </a:r>
            <a:r>
              <a:rPr lang="en-US" b="0" i="1" dirty="0" smtClean="0"/>
              <a:t>'</a:t>
            </a:r>
            <a:r>
              <a:rPr lang="zh-CN" altLang="en-US" b="0" dirty="0" smtClean="0"/>
              <a:t>并入到</a:t>
            </a:r>
            <a:r>
              <a:rPr lang="en-US" b="0" dirty="0" smtClean="0"/>
              <a:t>U</a:t>
            </a:r>
            <a:r>
              <a:rPr lang="zh-CN" altLang="en-US" b="0" dirty="0" smtClean="0"/>
              <a:t>中。</a:t>
            </a:r>
          </a:p>
          <a:p>
            <a:r>
              <a:rPr lang="en-US" b="0" dirty="0" smtClean="0"/>
              <a:t>	</a:t>
            </a:r>
            <a:r>
              <a:rPr lang="zh-CN" altLang="en-US" b="0" dirty="0" smtClean="0"/>
              <a:t>重复上述过程直到图中所有的顶点都加入到集合</a:t>
            </a:r>
            <a:r>
              <a:rPr lang="en-US" b="0" dirty="0" smtClean="0"/>
              <a:t>U</a:t>
            </a:r>
            <a:r>
              <a:rPr lang="zh-CN" altLang="en-US" b="0" dirty="0" smtClean="0"/>
              <a:t>中，即</a:t>
            </a:r>
            <a:r>
              <a:rPr lang="en-US" b="0" dirty="0" smtClean="0"/>
              <a:t>U = V</a:t>
            </a:r>
            <a:r>
              <a:rPr lang="zh-CN" altLang="en-US" b="0" dirty="0" smtClean="0"/>
              <a:t>为止，此时</a:t>
            </a:r>
            <a:r>
              <a:rPr lang="en-US" b="0" dirty="0" smtClean="0"/>
              <a:t>TE</a:t>
            </a:r>
            <a:r>
              <a:rPr lang="zh-CN" altLang="en-US" b="0" dirty="0" smtClean="0"/>
              <a:t>中有</a:t>
            </a:r>
            <a:r>
              <a:rPr lang="en-US" b="0" dirty="0" smtClean="0"/>
              <a:t>n-1</a:t>
            </a:r>
            <a:r>
              <a:rPr lang="zh-CN" altLang="en-US" b="0" dirty="0" smtClean="0"/>
              <a:t>条边，</a:t>
            </a:r>
            <a:r>
              <a:rPr lang="en-US" b="0" dirty="0" smtClean="0"/>
              <a:t>T = ( U, TE )</a:t>
            </a:r>
            <a:r>
              <a:rPr lang="zh-CN" altLang="en-US" b="0" dirty="0" smtClean="0"/>
              <a:t>就是</a:t>
            </a:r>
            <a:r>
              <a:rPr lang="en-US" b="0" dirty="0" smtClean="0"/>
              <a:t>G</a:t>
            </a:r>
            <a:r>
              <a:rPr lang="zh-CN" altLang="en-US" b="0" dirty="0" smtClean="0"/>
              <a:t>的最小生成树。</a:t>
            </a:r>
          </a:p>
          <a:p>
            <a:endParaRPr lang="zh-CN" altLang="en-US" dirty="0"/>
          </a:p>
        </p:txBody>
      </p:sp>
    </p:spTree>
    <p:extLst>
      <p:ext uri="{BB962C8B-B14F-4D97-AF65-F5344CB8AC3E}">
        <p14:creationId xmlns="" xmlns:p14="http://schemas.microsoft.com/office/powerpoint/2010/main" val="348213707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755576" y="1052736"/>
            <a:ext cx="7848872" cy="499154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71708132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520940" cy="5256584"/>
          </a:xfrm>
        </p:spPr>
        <p:txBody>
          <a:bodyPr>
            <a:normAutofit fontScale="62500" lnSpcReduction="20000"/>
          </a:bodyPr>
          <a:lstStyle/>
          <a:p>
            <a:r>
              <a:rPr lang="zh-CN" altLang="zh-CN" b="0" dirty="0"/>
              <a:t>假设采用邻接矩阵来存储带权连通图，两个顶点之间不存在边的权值为</a:t>
            </a:r>
            <a:r>
              <a:rPr lang="en-US" altLang="zh-CN" b="0" dirty="0">
                <a:sym typeface="Symbol"/>
              </a:rPr>
              <a:t></a:t>
            </a:r>
            <a:r>
              <a:rPr lang="zh-CN" altLang="zh-CN" b="0" dirty="0"/>
              <a:t>。</a:t>
            </a:r>
            <a:r>
              <a:rPr lang="en-US" altLang="zh-CN" b="0" dirty="0"/>
              <a:t>Prim</a:t>
            </a:r>
            <a:r>
              <a:rPr lang="zh-CN" altLang="zh-CN" b="0" dirty="0"/>
              <a:t>算法的具体实现如下：</a:t>
            </a:r>
          </a:p>
          <a:p>
            <a:r>
              <a:rPr lang="en-US" altLang="zh-CN" dirty="0"/>
              <a:t>	</a:t>
            </a:r>
            <a:r>
              <a:rPr lang="zh-CN" altLang="zh-CN" dirty="0"/>
              <a:t>算法</a:t>
            </a:r>
            <a:r>
              <a:rPr lang="en-US" altLang="zh-CN" dirty="0"/>
              <a:t>6.12</a:t>
            </a:r>
            <a:r>
              <a:rPr lang="zh-CN" altLang="zh-CN" dirty="0"/>
              <a:t>：</a:t>
            </a:r>
            <a:r>
              <a:rPr lang="en-US" altLang="zh-CN" dirty="0"/>
              <a:t>Prim</a:t>
            </a:r>
            <a:r>
              <a:rPr lang="zh-CN" altLang="zh-CN" dirty="0"/>
              <a:t>算法</a:t>
            </a:r>
          </a:p>
          <a:p>
            <a:r>
              <a:rPr lang="en-US" altLang="zh-CN" b="0" dirty="0"/>
              <a:t>//</a:t>
            </a:r>
            <a:r>
              <a:rPr lang="zh-CN" altLang="zh-CN" b="0" dirty="0"/>
              <a:t>利用</a:t>
            </a:r>
            <a:r>
              <a:rPr lang="en-US" altLang="zh-CN" b="0" dirty="0"/>
              <a:t>Prim</a:t>
            </a:r>
            <a:r>
              <a:rPr lang="zh-CN" altLang="zh-CN" b="0" dirty="0"/>
              <a:t>算法求带权连通图的最小生成树，用</a:t>
            </a:r>
            <a:r>
              <a:rPr lang="en-US" altLang="zh-CN" b="0" dirty="0"/>
              <a:t>MST</a:t>
            </a:r>
            <a:r>
              <a:rPr lang="zh-CN" altLang="zh-CN" b="0" dirty="0"/>
              <a:t>来存储最小生成树的边</a:t>
            </a:r>
          </a:p>
          <a:p>
            <a:r>
              <a:rPr lang="en-US" altLang="zh-CN" b="0" dirty="0"/>
              <a:t>void Prim(Graph&amp; G, </a:t>
            </a:r>
            <a:r>
              <a:rPr lang="en-US" altLang="zh-CN" b="0" dirty="0" err="1"/>
              <a:t>int</a:t>
            </a:r>
            <a:r>
              <a:rPr lang="en-US" altLang="zh-CN" b="0" dirty="0"/>
              <a:t> s, Edge* MST){</a:t>
            </a:r>
            <a:endParaRPr lang="zh-CN" altLang="zh-CN" b="0" dirty="0"/>
          </a:p>
          <a:p>
            <a:r>
              <a:rPr lang="en-US" altLang="zh-CN" b="0" dirty="0"/>
              <a:t>    </a:t>
            </a:r>
            <a:r>
              <a:rPr lang="en-US" altLang="zh-CN" b="0" dirty="0" err="1"/>
              <a:t>int</a:t>
            </a:r>
            <a:r>
              <a:rPr lang="en-US" altLang="zh-CN" b="0" dirty="0"/>
              <a:t> </a:t>
            </a:r>
            <a:r>
              <a:rPr lang="en-US" altLang="zh-CN" b="0" dirty="0" err="1"/>
              <a:t>i</a:t>
            </a:r>
            <a:r>
              <a:rPr lang="en-US" altLang="zh-CN" b="0" dirty="0"/>
              <a:t>, j, n = </a:t>
            </a:r>
            <a:r>
              <a:rPr lang="en-US" altLang="zh-CN" b="0" dirty="0" err="1"/>
              <a:t>G.VerticesNum</a:t>
            </a:r>
            <a:r>
              <a:rPr lang="en-US" altLang="zh-CN" b="0" dirty="0"/>
              <a:t>();</a:t>
            </a:r>
            <a:endParaRPr lang="zh-CN" altLang="zh-CN" b="0" dirty="0"/>
          </a:p>
          <a:p>
            <a:r>
              <a:rPr lang="en-US" altLang="zh-CN" b="0" dirty="0"/>
              <a:t>    Edge *</a:t>
            </a:r>
            <a:r>
              <a:rPr lang="en-US" altLang="zh-CN" b="0" dirty="0" err="1"/>
              <a:t>MST_Edge</a:t>
            </a:r>
            <a:r>
              <a:rPr lang="en-US" altLang="zh-CN" b="0" dirty="0"/>
              <a:t> = new Edge[n];      //</a:t>
            </a:r>
            <a:r>
              <a:rPr lang="zh-CN" altLang="zh-CN" b="0" dirty="0"/>
              <a:t>辅助数组</a:t>
            </a:r>
            <a:r>
              <a:rPr lang="en-US" altLang="zh-CN" b="0" dirty="0" err="1"/>
              <a:t>MST_Edge</a:t>
            </a:r>
            <a:endParaRPr lang="zh-CN" altLang="zh-CN" b="0" dirty="0"/>
          </a:p>
          <a:p>
            <a:r>
              <a:rPr lang="en-US" altLang="zh-CN" b="0" dirty="0"/>
              <a:t>    for(</a:t>
            </a:r>
            <a:r>
              <a:rPr lang="en-US" altLang="zh-CN" b="0" dirty="0" err="1"/>
              <a:t>i</a:t>
            </a:r>
            <a:r>
              <a:rPr lang="en-US" altLang="zh-CN" b="0" dirty="0"/>
              <a:t> = 0; </a:t>
            </a:r>
            <a:r>
              <a:rPr lang="en-US" altLang="zh-CN" b="0" dirty="0" err="1"/>
              <a:t>i</a:t>
            </a:r>
            <a:r>
              <a:rPr lang="en-US" altLang="zh-CN" b="0" dirty="0"/>
              <a:t> &lt; n; </a:t>
            </a:r>
            <a:r>
              <a:rPr lang="en-US" altLang="zh-CN" b="0" dirty="0" err="1"/>
              <a:t>i</a:t>
            </a:r>
            <a:r>
              <a:rPr lang="en-US" altLang="zh-CN" b="0" dirty="0"/>
              <a:t>++){  	 </a:t>
            </a:r>
            <a:r>
              <a:rPr lang="en-US" altLang="zh-CN" b="0" dirty="0" smtClean="0"/>
              <a:t>      //</a:t>
            </a:r>
            <a:r>
              <a:rPr lang="zh-CN" altLang="zh-CN" b="0" dirty="0"/>
              <a:t>初始化</a:t>
            </a:r>
            <a:r>
              <a:rPr lang="en-US" altLang="zh-CN" b="0" dirty="0" err="1"/>
              <a:t>MST_Edge</a:t>
            </a:r>
            <a:r>
              <a:rPr lang="zh-CN" altLang="zh-CN" b="0" dirty="0"/>
              <a:t>数组</a:t>
            </a:r>
          </a:p>
          <a:p>
            <a:r>
              <a:rPr lang="en-US" altLang="zh-CN" b="0" dirty="0"/>
              <a:t>        </a:t>
            </a:r>
            <a:r>
              <a:rPr lang="en-US" altLang="zh-CN" b="0" dirty="0" err="1"/>
              <a:t>MST_Edge</a:t>
            </a:r>
            <a:r>
              <a:rPr lang="en-US" altLang="zh-CN" b="0" dirty="0"/>
              <a:t>[</a:t>
            </a:r>
            <a:r>
              <a:rPr lang="en-US" altLang="zh-CN" b="0" dirty="0" err="1"/>
              <a:t>i</a:t>
            </a:r>
            <a:r>
              <a:rPr lang="en-US" altLang="zh-CN" b="0" dirty="0"/>
              <a:t>].from = </a:t>
            </a:r>
            <a:r>
              <a:rPr lang="en-US" altLang="zh-CN" b="0" dirty="0" err="1"/>
              <a:t>i</a:t>
            </a:r>
            <a:r>
              <a:rPr lang="en-US" altLang="zh-CN" b="0" dirty="0"/>
              <a:t>;</a:t>
            </a:r>
            <a:endParaRPr lang="zh-CN" altLang="zh-CN" b="0" dirty="0"/>
          </a:p>
          <a:p>
            <a:r>
              <a:rPr lang="en-US" altLang="zh-CN" b="0" dirty="0"/>
              <a:t>        </a:t>
            </a:r>
            <a:r>
              <a:rPr lang="en-US" altLang="zh-CN" b="0" dirty="0" err="1"/>
              <a:t>MST_Edge</a:t>
            </a:r>
            <a:r>
              <a:rPr lang="en-US" altLang="zh-CN" b="0" dirty="0"/>
              <a:t>[</a:t>
            </a:r>
            <a:r>
              <a:rPr lang="en-US" altLang="zh-CN" b="0" dirty="0" err="1"/>
              <a:t>i</a:t>
            </a:r>
            <a:r>
              <a:rPr lang="en-US" altLang="zh-CN" b="0" dirty="0"/>
              <a:t>].to = s;</a:t>
            </a:r>
            <a:endParaRPr lang="zh-CN" altLang="zh-CN" b="0" dirty="0"/>
          </a:p>
          <a:p>
            <a:r>
              <a:rPr lang="en-US" altLang="zh-CN" b="0" dirty="0"/>
              <a:t>        if (</a:t>
            </a:r>
            <a:r>
              <a:rPr lang="en-US" altLang="zh-CN" b="0" dirty="0" err="1"/>
              <a:t>i</a:t>
            </a:r>
            <a:r>
              <a:rPr lang="en-US" altLang="zh-CN" b="0" dirty="0"/>
              <a:t> != s &amp;&amp; </a:t>
            </a:r>
            <a:r>
              <a:rPr lang="en-US" altLang="zh-CN" b="0" dirty="0" err="1"/>
              <a:t>G.weight</a:t>
            </a:r>
            <a:r>
              <a:rPr lang="en-US" altLang="zh-CN" b="0" dirty="0"/>
              <a:t>(</a:t>
            </a:r>
            <a:r>
              <a:rPr lang="en-US" altLang="zh-CN" b="0" dirty="0" err="1"/>
              <a:t>i,s</a:t>
            </a:r>
            <a:r>
              <a:rPr lang="en-US" altLang="zh-CN" b="0" dirty="0"/>
              <a:t>) == 0)</a:t>
            </a:r>
            <a:endParaRPr lang="zh-CN" altLang="zh-CN" b="0" dirty="0"/>
          </a:p>
          <a:p>
            <a:r>
              <a:rPr lang="en-US" altLang="zh-CN" b="0" dirty="0"/>
              <a:t>            </a:t>
            </a:r>
            <a:r>
              <a:rPr lang="en-US" altLang="zh-CN" b="0" dirty="0" err="1"/>
              <a:t>MST_Edge</a:t>
            </a:r>
            <a:r>
              <a:rPr lang="en-US" altLang="zh-CN" b="0" dirty="0"/>
              <a:t>[</a:t>
            </a:r>
            <a:r>
              <a:rPr lang="en-US" altLang="zh-CN" b="0" dirty="0" err="1"/>
              <a:t>i</a:t>
            </a:r>
            <a:r>
              <a:rPr lang="en-US" altLang="zh-CN" b="0" dirty="0"/>
              <a:t>].weight = </a:t>
            </a:r>
            <a:r>
              <a:rPr lang="en-US" altLang="zh-CN" b="0" dirty="0" err="1"/>
              <a:t>maxValue</a:t>
            </a:r>
            <a:r>
              <a:rPr lang="en-US" altLang="zh-CN" b="0" dirty="0"/>
              <a:t>;</a:t>
            </a:r>
            <a:endParaRPr lang="zh-CN" altLang="zh-CN" b="0" dirty="0"/>
          </a:p>
          <a:p>
            <a:r>
              <a:rPr lang="en-US" altLang="zh-CN" b="0" dirty="0"/>
              <a:t>        else</a:t>
            </a:r>
            <a:endParaRPr lang="zh-CN" altLang="zh-CN" b="0" dirty="0"/>
          </a:p>
          <a:p>
            <a:r>
              <a:rPr lang="en-US" altLang="zh-CN" b="0" dirty="0"/>
              <a:t>            </a:t>
            </a:r>
            <a:r>
              <a:rPr lang="en-US" altLang="zh-CN" b="0" dirty="0" err="1"/>
              <a:t>MST_Edge</a:t>
            </a:r>
            <a:r>
              <a:rPr lang="en-US" altLang="zh-CN" b="0" dirty="0"/>
              <a:t>[</a:t>
            </a:r>
            <a:r>
              <a:rPr lang="en-US" altLang="zh-CN" b="0" dirty="0" err="1"/>
              <a:t>i</a:t>
            </a:r>
            <a:r>
              <a:rPr lang="en-US" altLang="zh-CN" b="0" dirty="0"/>
              <a:t>].weight = </a:t>
            </a:r>
            <a:r>
              <a:rPr lang="en-US" altLang="zh-CN" b="0" dirty="0" err="1"/>
              <a:t>G.weight</a:t>
            </a:r>
            <a:r>
              <a:rPr lang="en-US" altLang="zh-CN" b="0" dirty="0"/>
              <a:t>(</a:t>
            </a:r>
            <a:r>
              <a:rPr lang="en-US" altLang="zh-CN" b="0" dirty="0" err="1"/>
              <a:t>i,s</a:t>
            </a:r>
            <a:r>
              <a:rPr lang="en-US" altLang="zh-CN" b="0" dirty="0"/>
              <a:t>);</a:t>
            </a:r>
            <a:endParaRPr lang="zh-CN" altLang="zh-CN" b="0" dirty="0"/>
          </a:p>
          <a:p>
            <a:r>
              <a:rPr lang="en-US" altLang="zh-CN" b="0" dirty="0"/>
              <a:t>    }</a:t>
            </a:r>
            <a:endParaRPr lang="zh-CN" altLang="zh-CN" b="0" dirty="0"/>
          </a:p>
          <a:p>
            <a:endParaRPr lang="zh-CN" altLang="en-US" dirty="0"/>
          </a:p>
        </p:txBody>
      </p:sp>
    </p:spTree>
    <p:extLst>
      <p:ext uri="{BB962C8B-B14F-4D97-AF65-F5344CB8AC3E}">
        <p14:creationId xmlns="" xmlns:p14="http://schemas.microsoft.com/office/powerpoint/2010/main" val="376962051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608" y="980728"/>
            <a:ext cx="7520940" cy="4968552"/>
          </a:xfrm>
        </p:spPr>
        <p:txBody>
          <a:bodyPr>
            <a:noAutofit/>
          </a:bodyPr>
          <a:lstStyle/>
          <a:p>
            <a:r>
              <a:rPr lang="en-US" altLang="zh-CN" sz="1800" b="0" dirty="0" smtClean="0"/>
              <a:t>	</a:t>
            </a:r>
            <a:r>
              <a:rPr lang="en-US" altLang="zh-CN" sz="1800" b="0" dirty="0" err="1" smtClean="0"/>
              <a:t>int</a:t>
            </a:r>
            <a:r>
              <a:rPr lang="en-US" altLang="zh-CN" sz="1800" b="0" dirty="0" smtClean="0"/>
              <a:t> </a:t>
            </a:r>
            <a:r>
              <a:rPr lang="en-US" altLang="zh-CN" sz="1800" b="0" dirty="0"/>
              <a:t>v, Min;</a:t>
            </a:r>
            <a:endParaRPr lang="zh-CN" altLang="zh-CN" sz="1800" b="0" dirty="0"/>
          </a:p>
          <a:p>
            <a:r>
              <a:rPr lang="en-US" altLang="zh-CN" sz="1800" b="0" dirty="0"/>
              <a:t>    for(</a:t>
            </a:r>
            <a:r>
              <a:rPr lang="en-US" altLang="zh-CN" sz="1800" b="0" dirty="0" err="1"/>
              <a:t>i</a:t>
            </a:r>
            <a:r>
              <a:rPr lang="en-US" altLang="zh-CN" sz="1800" b="0" dirty="0"/>
              <a:t> = 0; </a:t>
            </a:r>
            <a:r>
              <a:rPr lang="en-US" altLang="zh-CN" sz="1800" b="0" dirty="0" err="1"/>
              <a:t>i</a:t>
            </a:r>
            <a:r>
              <a:rPr lang="en-US" altLang="zh-CN" sz="1800" b="0" dirty="0"/>
              <a:t> &lt; n-1; </a:t>
            </a:r>
            <a:r>
              <a:rPr lang="en-US" altLang="zh-CN" sz="1800" b="0" dirty="0" err="1"/>
              <a:t>i</a:t>
            </a:r>
            <a:r>
              <a:rPr lang="en-US" altLang="zh-CN" sz="1800" b="0" dirty="0"/>
              <a:t>++){</a:t>
            </a:r>
            <a:endParaRPr lang="zh-CN" altLang="zh-CN" sz="1800" b="0" dirty="0"/>
          </a:p>
          <a:p>
            <a:r>
              <a:rPr lang="en-US" altLang="zh-CN" sz="1800" b="0" dirty="0"/>
              <a:t>        Min = </a:t>
            </a:r>
            <a:r>
              <a:rPr lang="en-US" altLang="zh-CN" sz="1800" b="0" dirty="0" err="1"/>
              <a:t>maxValue</a:t>
            </a:r>
            <a:r>
              <a:rPr lang="en-US" altLang="zh-CN" sz="1800" b="0" dirty="0"/>
              <a:t>;  v = 0;	//</a:t>
            </a:r>
            <a:r>
              <a:rPr lang="zh-CN" altLang="zh-CN" sz="1800" b="0" dirty="0"/>
              <a:t>找到</a:t>
            </a:r>
            <a:r>
              <a:rPr lang="en-US" altLang="zh-CN" sz="1800" b="0" dirty="0"/>
              <a:t>U</a:t>
            </a:r>
            <a:r>
              <a:rPr lang="zh-CN" altLang="zh-CN" sz="1800" b="0" dirty="0"/>
              <a:t>中顶点到</a:t>
            </a:r>
            <a:r>
              <a:rPr lang="en-US" altLang="zh-CN" sz="1800" b="0" dirty="0"/>
              <a:t>V-U</a:t>
            </a:r>
            <a:r>
              <a:rPr lang="zh-CN" altLang="zh-CN" sz="1800" b="0" dirty="0"/>
              <a:t>中顶点权值最小的边，并记录顶点</a:t>
            </a:r>
            <a:r>
              <a:rPr lang="en-US" altLang="zh-CN" sz="1800" b="0" dirty="0"/>
              <a:t>v</a:t>
            </a:r>
            <a:endParaRPr lang="zh-CN" altLang="zh-CN" sz="1800" b="0" dirty="0"/>
          </a:p>
          <a:p>
            <a:r>
              <a:rPr lang="en-US" altLang="zh-CN" sz="1800" b="0" dirty="0"/>
              <a:t>        for(j = 0; j &lt; n; </a:t>
            </a:r>
            <a:r>
              <a:rPr lang="en-US" altLang="zh-CN" sz="1800" b="0" dirty="0" err="1"/>
              <a:t>j++</a:t>
            </a:r>
            <a:r>
              <a:rPr lang="en-US" altLang="zh-CN" sz="1800" b="0" dirty="0"/>
              <a:t>)</a:t>
            </a:r>
            <a:endParaRPr lang="zh-CN" altLang="zh-CN" sz="1800" b="0" dirty="0"/>
          </a:p>
          <a:p>
            <a:r>
              <a:rPr lang="en-US" altLang="zh-CN" sz="1800" b="0" dirty="0"/>
              <a:t>            if (</a:t>
            </a:r>
            <a:r>
              <a:rPr lang="en-US" altLang="zh-CN" sz="1800" b="0" dirty="0" err="1"/>
              <a:t>MST_Edge</a:t>
            </a:r>
            <a:r>
              <a:rPr lang="en-US" altLang="zh-CN" sz="1800" b="0" dirty="0"/>
              <a:t>[j].weight != 0 &amp;&amp; </a:t>
            </a:r>
            <a:r>
              <a:rPr lang="en-US" altLang="zh-CN" sz="1800" b="0" dirty="0" err="1"/>
              <a:t>MST_Edge</a:t>
            </a:r>
            <a:r>
              <a:rPr lang="en-US" altLang="zh-CN" sz="1800" b="0" dirty="0"/>
              <a:t>[j].weight &lt; Min){</a:t>
            </a:r>
            <a:endParaRPr lang="zh-CN" altLang="zh-CN" sz="1800" b="0" dirty="0"/>
          </a:p>
          <a:p>
            <a:r>
              <a:rPr lang="en-US" altLang="zh-CN" sz="1800" b="0" dirty="0"/>
              <a:t>                Min = </a:t>
            </a:r>
            <a:r>
              <a:rPr lang="en-US" altLang="zh-CN" sz="1800" b="0" dirty="0" err="1"/>
              <a:t>MST_Edge</a:t>
            </a:r>
            <a:r>
              <a:rPr lang="en-US" altLang="zh-CN" sz="1800" b="0" dirty="0"/>
              <a:t>[j].weight;</a:t>
            </a:r>
            <a:endParaRPr lang="zh-CN" altLang="zh-CN" sz="1800" b="0" dirty="0"/>
          </a:p>
          <a:p>
            <a:r>
              <a:rPr lang="en-US" altLang="zh-CN" sz="1800" b="0" dirty="0"/>
              <a:t>                v = j;</a:t>
            </a:r>
            <a:endParaRPr lang="zh-CN" altLang="zh-CN" sz="1800" b="0" dirty="0"/>
          </a:p>
          <a:p>
            <a:r>
              <a:rPr lang="en-US" altLang="zh-CN" sz="1800" b="0" dirty="0"/>
              <a:t>            </a:t>
            </a:r>
            <a:r>
              <a:rPr lang="en-US" altLang="zh-CN" sz="1800" b="0" dirty="0" smtClean="0"/>
              <a:t>}</a:t>
            </a:r>
            <a:endParaRPr lang="zh-CN" altLang="zh-CN" sz="1800" b="0" dirty="0"/>
          </a:p>
        </p:txBody>
      </p:sp>
    </p:spTree>
    <p:extLst>
      <p:ext uri="{BB962C8B-B14F-4D97-AF65-F5344CB8AC3E}">
        <p14:creationId xmlns="" xmlns:p14="http://schemas.microsoft.com/office/powerpoint/2010/main" val="284844615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7520940" cy="4824536"/>
          </a:xfrm>
        </p:spPr>
        <p:txBody>
          <a:bodyPr>
            <a:normAutofit fontScale="70000" lnSpcReduction="20000"/>
          </a:bodyPr>
          <a:lstStyle/>
          <a:p>
            <a:r>
              <a:rPr lang="en-US" altLang="zh-CN" b="0" dirty="0"/>
              <a:t> </a:t>
            </a:r>
            <a:r>
              <a:rPr lang="en-US" altLang="zh-CN" b="0" dirty="0" smtClean="0"/>
              <a:t>        //</a:t>
            </a:r>
            <a:r>
              <a:rPr lang="zh-CN" altLang="zh-CN" b="0" dirty="0"/>
              <a:t>将顶点</a:t>
            </a:r>
            <a:r>
              <a:rPr lang="en-US" altLang="zh-CN" b="0" dirty="0"/>
              <a:t>v</a:t>
            </a:r>
            <a:r>
              <a:rPr lang="zh-CN" altLang="zh-CN" b="0" dirty="0"/>
              <a:t>加入集合</a:t>
            </a:r>
            <a:r>
              <a:rPr lang="en-US" altLang="zh-CN" b="0" dirty="0"/>
              <a:t>U</a:t>
            </a:r>
            <a:r>
              <a:rPr lang="zh-CN" altLang="zh-CN" b="0" dirty="0"/>
              <a:t>中</a:t>
            </a:r>
          </a:p>
          <a:p>
            <a:r>
              <a:rPr lang="en-US" altLang="zh-CN" b="0" dirty="0"/>
              <a:t>        MST[</a:t>
            </a:r>
            <a:r>
              <a:rPr lang="en-US" altLang="zh-CN" b="0" dirty="0" err="1"/>
              <a:t>i</a:t>
            </a:r>
            <a:r>
              <a:rPr lang="en-US" altLang="zh-CN" b="0" dirty="0"/>
              <a:t>].from = v;</a:t>
            </a:r>
            <a:endParaRPr lang="zh-CN" altLang="zh-CN" b="0" dirty="0"/>
          </a:p>
          <a:p>
            <a:r>
              <a:rPr lang="en-US" altLang="zh-CN" b="0" dirty="0"/>
              <a:t>        MST[</a:t>
            </a:r>
            <a:r>
              <a:rPr lang="en-US" altLang="zh-CN" b="0" dirty="0" err="1"/>
              <a:t>i</a:t>
            </a:r>
            <a:r>
              <a:rPr lang="en-US" altLang="zh-CN" b="0" dirty="0"/>
              <a:t>].to = </a:t>
            </a:r>
            <a:r>
              <a:rPr lang="en-US" altLang="zh-CN" b="0" dirty="0" err="1"/>
              <a:t>MST_Edge</a:t>
            </a:r>
            <a:r>
              <a:rPr lang="en-US" altLang="zh-CN" b="0" dirty="0"/>
              <a:t>[v].to;</a:t>
            </a:r>
            <a:endParaRPr lang="zh-CN" altLang="zh-CN" b="0" dirty="0"/>
          </a:p>
          <a:p>
            <a:r>
              <a:rPr lang="en-US" altLang="zh-CN" b="0" dirty="0"/>
              <a:t>        MST[</a:t>
            </a:r>
            <a:r>
              <a:rPr lang="en-US" altLang="zh-CN" b="0" dirty="0" err="1"/>
              <a:t>i</a:t>
            </a:r>
            <a:r>
              <a:rPr lang="en-US" altLang="zh-CN" b="0" dirty="0"/>
              <a:t>].weight = Min;</a:t>
            </a:r>
            <a:endParaRPr lang="zh-CN" altLang="zh-CN" b="0" dirty="0"/>
          </a:p>
          <a:p>
            <a:r>
              <a:rPr lang="en-US" altLang="zh-CN" b="0" dirty="0"/>
              <a:t>        </a:t>
            </a:r>
            <a:r>
              <a:rPr lang="en-US" altLang="zh-CN" b="0" dirty="0" err="1"/>
              <a:t>MST_Edge</a:t>
            </a:r>
            <a:r>
              <a:rPr lang="en-US" altLang="zh-CN" b="0" dirty="0"/>
              <a:t>[v].weight = 0;</a:t>
            </a:r>
            <a:endParaRPr lang="zh-CN" altLang="zh-CN" b="0" dirty="0"/>
          </a:p>
          <a:p>
            <a:r>
              <a:rPr lang="en-US" altLang="zh-CN" b="0" dirty="0"/>
              <a:t>        //</a:t>
            </a:r>
            <a:r>
              <a:rPr lang="zh-CN" altLang="zh-CN" b="0" dirty="0"/>
              <a:t>修改辅助数组中与</a:t>
            </a:r>
            <a:r>
              <a:rPr lang="en-US" altLang="zh-CN" b="0" dirty="0"/>
              <a:t>v</a:t>
            </a:r>
            <a:r>
              <a:rPr lang="zh-CN" altLang="zh-CN" b="0" dirty="0"/>
              <a:t>关联的边的权值</a:t>
            </a:r>
          </a:p>
          <a:p>
            <a:r>
              <a:rPr lang="en-US" altLang="zh-CN" b="0" dirty="0"/>
              <a:t>        for(j = 0;j &lt; n; </a:t>
            </a:r>
            <a:r>
              <a:rPr lang="en-US" altLang="zh-CN" b="0" dirty="0" err="1"/>
              <a:t>j++</a:t>
            </a:r>
            <a:r>
              <a:rPr lang="en-US" altLang="zh-CN" b="0" dirty="0"/>
              <a:t>) </a:t>
            </a:r>
            <a:endParaRPr lang="zh-CN" altLang="zh-CN" b="0" dirty="0"/>
          </a:p>
          <a:p>
            <a:r>
              <a:rPr lang="en-US" altLang="zh-CN" b="0" dirty="0"/>
              <a:t>            if (</a:t>
            </a:r>
            <a:r>
              <a:rPr lang="en-US" altLang="zh-CN" b="0" dirty="0" err="1"/>
              <a:t>G.weight</a:t>
            </a:r>
            <a:r>
              <a:rPr lang="en-US" altLang="zh-CN" b="0" dirty="0"/>
              <a:t>(</a:t>
            </a:r>
            <a:r>
              <a:rPr lang="en-US" altLang="zh-CN" b="0" dirty="0" err="1"/>
              <a:t>v,j</a:t>
            </a:r>
            <a:r>
              <a:rPr lang="en-US" altLang="zh-CN" b="0" dirty="0"/>
              <a:t>) != 0 &amp;&amp; </a:t>
            </a:r>
            <a:r>
              <a:rPr lang="en-US" altLang="zh-CN" b="0" dirty="0" err="1"/>
              <a:t>G.weight</a:t>
            </a:r>
            <a:r>
              <a:rPr lang="en-US" altLang="zh-CN" b="0" dirty="0"/>
              <a:t>(</a:t>
            </a:r>
            <a:r>
              <a:rPr lang="en-US" altLang="zh-CN" b="0" dirty="0" err="1"/>
              <a:t>v,j</a:t>
            </a:r>
            <a:r>
              <a:rPr lang="en-US" altLang="zh-CN" b="0" dirty="0"/>
              <a:t>) &lt; </a:t>
            </a:r>
            <a:r>
              <a:rPr lang="en-US" altLang="zh-CN" b="0" dirty="0" err="1"/>
              <a:t>MST_Edge</a:t>
            </a:r>
            <a:r>
              <a:rPr lang="en-US" altLang="zh-CN" b="0" dirty="0"/>
              <a:t>[j].weight){</a:t>
            </a:r>
            <a:endParaRPr lang="zh-CN" altLang="zh-CN" b="0" dirty="0"/>
          </a:p>
          <a:p>
            <a:r>
              <a:rPr lang="en-US" altLang="zh-CN" b="0" dirty="0"/>
              <a:t>                </a:t>
            </a:r>
            <a:r>
              <a:rPr lang="en-US" altLang="zh-CN" b="0" dirty="0" err="1"/>
              <a:t>MST_Edge</a:t>
            </a:r>
            <a:r>
              <a:rPr lang="en-US" altLang="zh-CN" b="0" dirty="0"/>
              <a:t>[j].to = v;</a:t>
            </a:r>
            <a:endParaRPr lang="zh-CN" altLang="zh-CN" b="0" dirty="0"/>
          </a:p>
          <a:p>
            <a:r>
              <a:rPr lang="en-US" altLang="zh-CN" b="0" dirty="0"/>
              <a:t>                </a:t>
            </a:r>
            <a:r>
              <a:rPr lang="en-US" altLang="zh-CN" b="0" dirty="0" err="1"/>
              <a:t>MST_Edge</a:t>
            </a:r>
            <a:r>
              <a:rPr lang="en-US" altLang="zh-CN" b="0" dirty="0"/>
              <a:t>[j].weight = </a:t>
            </a:r>
            <a:r>
              <a:rPr lang="en-US" altLang="zh-CN" b="0" dirty="0" err="1"/>
              <a:t>G.weight</a:t>
            </a:r>
            <a:r>
              <a:rPr lang="en-US" altLang="zh-CN" b="0" dirty="0"/>
              <a:t>(</a:t>
            </a:r>
            <a:r>
              <a:rPr lang="en-US" altLang="zh-CN" b="0" dirty="0" err="1"/>
              <a:t>v,j</a:t>
            </a:r>
            <a:r>
              <a:rPr lang="en-US" altLang="zh-CN" b="0" dirty="0"/>
              <a:t>);</a:t>
            </a:r>
            <a:endParaRPr lang="zh-CN" altLang="zh-CN" b="0" dirty="0"/>
          </a:p>
          <a:p>
            <a:r>
              <a:rPr lang="en-US" altLang="zh-CN" b="0" dirty="0"/>
              <a:t>            }</a:t>
            </a:r>
            <a:endParaRPr lang="zh-CN" altLang="zh-CN" b="0" dirty="0"/>
          </a:p>
          <a:p>
            <a:r>
              <a:rPr lang="en-US" altLang="zh-CN" b="0" dirty="0"/>
              <a:t>    }</a:t>
            </a:r>
            <a:endParaRPr lang="zh-CN" altLang="zh-CN" b="0" dirty="0"/>
          </a:p>
          <a:p>
            <a:r>
              <a:rPr lang="en-US" altLang="zh-CN" b="0" dirty="0"/>
              <a:t>}</a:t>
            </a:r>
            <a:endParaRPr lang="zh-CN" altLang="en-US" dirty="0"/>
          </a:p>
        </p:txBody>
      </p:sp>
    </p:spTree>
    <p:extLst>
      <p:ext uri="{BB962C8B-B14F-4D97-AF65-F5344CB8AC3E}">
        <p14:creationId xmlns="" xmlns:p14="http://schemas.microsoft.com/office/powerpoint/2010/main" val="75828093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80728"/>
            <a:ext cx="7520940" cy="792088"/>
          </a:xfrm>
        </p:spPr>
        <p:txBody>
          <a:bodyPr>
            <a:normAutofit lnSpcReduction="10000"/>
          </a:bodyPr>
          <a:lstStyle/>
          <a:p>
            <a:r>
              <a:rPr lang="zh-CN" altLang="zh-CN" sz="2000" b="0" dirty="0"/>
              <a:t>用</a:t>
            </a:r>
            <a:r>
              <a:rPr lang="en-US" altLang="zh-CN" sz="2000" b="0" dirty="0"/>
              <a:t>Prim</a:t>
            </a:r>
            <a:r>
              <a:rPr lang="zh-CN" altLang="zh-CN" sz="2000" b="0" dirty="0"/>
              <a:t>算法构造图</a:t>
            </a:r>
            <a:r>
              <a:rPr lang="en-US" altLang="zh-CN" sz="2000" b="0" dirty="0"/>
              <a:t>6-36(a)</a:t>
            </a:r>
            <a:r>
              <a:rPr lang="zh-CN" altLang="zh-CN" sz="2000" b="0" dirty="0"/>
              <a:t>所示带权连通图的最小生成树的过程中，</a:t>
            </a:r>
            <a:r>
              <a:rPr lang="en-US" altLang="zh-CN" sz="2000" b="0" dirty="0" err="1"/>
              <a:t>MST_Edge</a:t>
            </a:r>
            <a:r>
              <a:rPr lang="zh-CN" altLang="zh-CN" sz="2000" b="0" dirty="0"/>
              <a:t>数组中各分量的变化情况如表</a:t>
            </a:r>
            <a:r>
              <a:rPr lang="en-US" altLang="zh-CN" sz="2000" b="0" dirty="0"/>
              <a:t>6-8</a:t>
            </a:r>
            <a:r>
              <a:rPr lang="zh-CN" altLang="zh-CN" sz="2000" b="0" dirty="0"/>
              <a:t>所示。</a:t>
            </a:r>
          </a:p>
          <a:p>
            <a:endParaRPr lang="zh-CN" altLang="en-US" sz="2000" b="0" dirty="0"/>
          </a:p>
        </p:txBody>
      </p:sp>
      <p:pic>
        <p:nvPicPr>
          <p:cNvPr id="4301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7504" y="1958809"/>
            <a:ext cx="6984776" cy="423304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矩形 3"/>
          <p:cNvSpPr/>
          <p:nvPr/>
        </p:nvSpPr>
        <p:spPr>
          <a:xfrm>
            <a:off x="7122762" y="3645024"/>
            <a:ext cx="1841726" cy="646331"/>
          </a:xfrm>
          <a:prstGeom prst="rect">
            <a:avLst/>
          </a:prstGeom>
        </p:spPr>
        <p:txBody>
          <a:bodyPr wrap="square">
            <a:spAutoFit/>
          </a:bodyPr>
          <a:lstStyle/>
          <a:p>
            <a:r>
              <a:rPr lang="en-US" altLang="zh-CN" dirty="0"/>
              <a:t>Prim</a:t>
            </a:r>
            <a:r>
              <a:rPr lang="zh-CN" altLang="zh-CN" dirty="0" smtClean="0"/>
              <a:t>算法的</a:t>
            </a:r>
            <a:r>
              <a:rPr lang="zh-CN" altLang="zh-CN" dirty="0"/>
              <a:t>时间复杂度为</a:t>
            </a:r>
            <a:r>
              <a:rPr lang="en-US" altLang="zh-CN" dirty="0"/>
              <a:t>O(n</a:t>
            </a:r>
            <a:r>
              <a:rPr lang="en-US" altLang="zh-CN" baseline="30000" dirty="0"/>
              <a:t>2</a:t>
            </a:r>
            <a:r>
              <a:rPr lang="en-US" altLang="zh-CN" dirty="0"/>
              <a:t>)</a:t>
            </a:r>
            <a:endParaRPr lang="zh-CN" altLang="en-US" dirty="0"/>
          </a:p>
        </p:txBody>
      </p:sp>
    </p:spTree>
    <p:extLst>
      <p:ext uri="{BB962C8B-B14F-4D97-AF65-F5344CB8AC3E}">
        <p14:creationId xmlns="" xmlns:p14="http://schemas.microsoft.com/office/powerpoint/2010/main" val="243994971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6.6.2  </a:t>
            </a:r>
            <a:r>
              <a:rPr lang="en-US" altLang="zh-CN" b="1" dirty="0" err="1">
                <a:solidFill>
                  <a:srgbClr val="FF0000"/>
                </a:solidFill>
              </a:rPr>
              <a:t>Kruskal</a:t>
            </a:r>
            <a:r>
              <a:rPr lang="zh-CN" altLang="zh-CN" b="1" dirty="0" smtClean="0">
                <a:solidFill>
                  <a:srgbClr val="FF0000"/>
                </a:solidFill>
              </a:rPr>
              <a:t>算法</a:t>
            </a:r>
            <a:r>
              <a:rPr lang="en-US" altLang="zh-CN" b="1" dirty="0" smtClean="0">
                <a:solidFill>
                  <a:srgbClr val="FF0000"/>
                </a:solidFill>
              </a:rPr>
              <a:t>---</a:t>
            </a:r>
            <a:r>
              <a:rPr lang="zh-CN" altLang="en-US" b="1" dirty="0" smtClean="0">
                <a:solidFill>
                  <a:srgbClr val="FF0000"/>
                </a:solidFill>
              </a:rPr>
              <a:t>扩边法</a:t>
            </a:r>
            <a:endParaRPr lang="zh-CN" altLang="en-US" dirty="0">
              <a:solidFill>
                <a:srgbClr val="FF0000"/>
              </a:solidFill>
            </a:endParaRPr>
          </a:p>
        </p:txBody>
      </p:sp>
      <p:sp>
        <p:nvSpPr>
          <p:cNvPr id="3" name="内容占位符 2"/>
          <p:cNvSpPr>
            <a:spLocks noGrp="1"/>
          </p:cNvSpPr>
          <p:nvPr>
            <p:ph idx="1"/>
          </p:nvPr>
        </p:nvSpPr>
        <p:spPr>
          <a:xfrm>
            <a:off x="827584" y="1628801"/>
            <a:ext cx="7520940" cy="1512168"/>
          </a:xfrm>
        </p:spPr>
        <p:txBody>
          <a:bodyPr/>
          <a:lstStyle/>
          <a:p>
            <a:r>
              <a:rPr lang="en-US" altLang="zh-CN" b="0" dirty="0" smtClean="0"/>
              <a:t>	</a:t>
            </a:r>
            <a:r>
              <a:rPr lang="en-US" altLang="zh-CN" b="0" dirty="0" err="1" smtClean="0"/>
              <a:t>Kruskal</a:t>
            </a:r>
            <a:r>
              <a:rPr lang="zh-CN" altLang="zh-CN" b="0" dirty="0"/>
              <a:t>算法是</a:t>
            </a:r>
            <a:r>
              <a:rPr lang="zh-CN" altLang="zh-CN" b="0" dirty="0">
                <a:solidFill>
                  <a:srgbClr val="FF0000"/>
                </a:solidFill>
              </a:rPr>
              <a:t>按照边的权值非递减的顺序来构造最小生成树的</a:t>
            </a:r>
            <a:r>
              <a:rPr lang="zh-CN" altLang="zh-CN" b="0" dirty="0"/>
              <a:t>。设带权连通图为</a:t>
            </a:r>
            <a:r>
              <a:rPr lang="en-US" altLang="zh-CN" b="0" dirty="0"/>
              <a:t>G = ( V, E )</a:t>
            </a:r>
            <a:r>
              <a:rPr lang="zh-CN" altLang="zh-CN" b="0" dirty="0"/>
              <a:t>，令</a:t>
            </a:r>
            <a:r>
              <a:rPr lang="en-US" altLang="zh-CN" b="0" dirty="0"/>
              <a:t>G</a:t>
            </a:r>
            <a:r>
              <a:rPr lang="zh-CN" altLang="zh-CN" b="0" dirty="0"/>
              <a:t>的最小生成树为</a:t>
            </a:r>
            <a:r>
              <a:rPr lang="en-US" altLang="zh-CN" b="0" dirty="0"/>
              <a:t>T = ( V, TE )</a:t>
            </a:r>
            <a:r>
              <a:rPr lang="zh-CN" altLang="zh-CN" b="0" dirty="0"/>
              <a:t>。</a:t>
            </a:r>
            <a:endParaRPr lang="zh-CN" altLang="en-US" b="0" dirty="0"/>
          </a:p>
        </p:txBody>
      </p:sp>
      <p:sp>
        <p:nvSpPr>
          <p:cNvPr id="4" name="矩形 3"/>
          <p:cNvSpPr/>
          <p:nvPr/>
        </p:nvSpPr>
        <p:spPr>
          <a:xfrm>
            <a:off x="1187624" y="3933056"/>
            <a:ext cx="6984776" cy="1569660"/>
          </a:xfrm>
          <a:prstGeom prst="rect">
            <a:avLst/>
          </a:prstGeom>
        </p:spPr>
        <p:txBody>
          <a:bodyPr wrap="square">
            <a:spAutoFit/>
          </a:bodyPr>
          <a:lstStyle/>
          <a:p>
            <a:r>
              <a:rPr lang="en-US" altLang="zh-CN" sz="2400" dirty="0">
                <a:sym typeface="Webdings"/>
              </a:rPr>
              <a:t></a:t>
            </a:r>
            <a:r>
              <a:rPr lang="zh-CN" altLang="zh-CN" sz="2400" dirty="0"/>
              <a:t>结论：</a:t>
            </a:r>
          </a:p>
          <a:p>
            <a:r>
              <a:rPr lang="en-US" altLang="zh-CN" sz="2400" dirty="0"/>
              <a:t>	</a:t>
            </a:r>
            <a:r>
              <a:rPr lang="en-US" altLang="zh-CN" sz="2400" dirty="0" err="1"/>
              <a:t>Kruskal</a:t>
            </a:r>
            <a:r>
              <a:rPr lang="zh-CN" altLang="zh-CN" sz="2400" dirty="0"/>
              <a:t>算法又称</a:t>
            </a:r>
            <a:r>
              <a:rPr lang="zh-CN" altLang="zh-CN" sz="2400" dirty="0">
                <a:solidFill>
                  <a:srgbClr val="FF0000"/>
                </a:solidFill>
              </a:rPr>
              <a:t>扩边法。一次性的把所有顶点都加进去，每次加入一条边，如加入的边没有产生环路则留下，如有回路则舍弃。</a:t>
            </a:r>
          </a:p>
        </p:txBody>
      </p:sp>
      <p:pic>
        <p:nvPicPr>
          <p:cNvPr id="5" name="图片 4"/>
          <p:cNvPicPr/>
          <p:nvPr/>
        </p:nvPicPr>
        <p:blipFill>
          <a:blip r:embed="rId2" cstate="print">
            <a:extLst>
              <a:ext uri="{28A0092B-C50C-407E-A947-70E740481C1C}">
                <a14:useLocalDpi xmlns="" xmlns:a14="http://schemas.microsoft.com/office/drawing/2010/main" val="0"/>
              </a:ext>
            </a:extLst>
          </a:blip>
          <a:stretch>
            <a:fillRect/>
          </a:stretch>
        </p:blipFill>
        <p:spPr>
          <a:xfrm>
            <a:off x="8358214" y="285728"/>
            <a:ext cx="391886" cy="391886"/>
          </a:xfrm>
          <a:prstGeom prst="rect">
            <a:avLst/>
          </a:prstGeom>
        </p:spPr>
      </p:pic>
    </p:spTree>
    <p:extLst>
      <p:ext uri="{BB962C8B-B14F-4D97-AF65-F5344CB8AC3E}">
        <p14:creationId xmlns="" xmlns:p14="http://schemas.microsoft.com/office/powerpoint/2010/main" val="379844679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57224" y="1000108"/>
            <a:ext cx="7887820" cy="5000660"/>
          </a:xfrm>
        </p:spPr>
        <p:txBody>
          <a:bodyPr>
            <a:normAutofit fontScale="92500" lnSpcReduction="20000"/>
          </a:bodyPr>
          <a:lstStyle/>
          <a:p>
            <a:pPr>
              <a:lnSpc>
                <a:spcPct val="140000"/>
              </a:lnSpc>
            </a:pPr>
            <a:r>
              <a:rPr lang="en-US" b="0" dirty="0" smtClean="0"/>
              <a:t>	(1) </a:t>
            </a:r>
            <a:r>
              <a:rPr lang="zh-CN" altLang="en-US" b="0" dirty="0" smtClean="0"/>
              <a:t>初始状态为，即开始时，最小生成树</a:t>
            </a:r>
            <a:r>
              <a:rPr lang="en-US" b="0" dirty="0" smtClean="0"/>
              <a:t>T</a:t>
            </a:r>
            <a:r>
              <a:rPr lang="zh-CN" altLang="en-US" b="0" dirty="0" smtClean="0"/>
              <a:t>中只包含了图中所有的顶点，而没有边，此时</a:t>
            </a:r>
            <a:r>
              <a:rPr lang="en-US" b="0" dirty="0" smtClean="0"/>
              <a:t>T</a:t>
            </a:r>
            <a:r>
              <a:rPr lang="zh-CN" altLang="en-US" b="0" dirty="0" smtClean="0"/>
              <a:t>为具有</a:t>
            </a:r>
            <a:r>
              <a:rPr lang="en-US" b="0" dirty="0" smtClean="0"/>
              <a:t>n</a:t>
            </a:r>
            <a:r>
              <a:rPr lang="zh-CN" altLang="en-US" b="0" dirty="0" smtClean="0"/>
              <a:t>个顶点的无边图，即</a:t>
            </a:r>
            <a:r>
              <a:rPr lang="en-US" b="0" dirty="0" smtClean="0"/>
              <a:t>T</a:t>
            </a:r>
            <a:r>
              <a:rPr lang="zh-CN" altLang="en-US" b="0" dirty="0" smtClean="0"/>
              <a:t>中的每个顶点各自构成一个连通分量。</a:t>
            </a:r>
          </a:p>
          <a:p>
            <a:pPr>
              <a:lnSpc>
                <a:spcPct val="140000"/>
              </a:lnSpc>
            </a:pPr>
            <a:r>
              <a:rPr lang="en-US" b="0" dirty="0" smtClean="0"/>
              <a:t>	(2) </a:t>
            </a:r>
            <a:r>
              <a:rPr lang="zh-CN" altLang="en-US" b="0" dirty="0" smtClean="0"/>
              <a:t>将</a:t>
            </a:r>
            <a:r>
              <a:rPr lang="en-US" b="0" dirty="0" smtClean="0"/>
              <a:t>E</a:t>
            </a:r>
            <a:r>
              <a:rPr lang="zh-CN" altLang="en-US" b="0" dirty="0" smtClean="0"/>
              <a:t>中的边按权值非递减的顺序排列，并按照这一顺序依次考察边集</a:t>
            </a:r>
            <a:r>
              <a:rPr lang="en-US" b="0" dirty="0" smtClean="0"/>
              <a:t>E</a:t>
            </a:r>
            <a:r>
              <a:rPr lang="zh-CN" altLang="en-US" b="0" dirty="0" smtClean="0"/>
              <a:t>中的各条边：若被考察的边关联的两个顶点分别位于</a:t>
            </a:r>
            <a:r>
              <a:rPr lang="en-US" b="0" dirty="0" smtClean="0"/>
              <a:t>T</a:t>
            </a:r>
            <a:r>
              <a:rPr lang="zh-CN" altLang="en-US" b="0" dirty="0" smtClean="0"/>
              <a:t>中不同的连通分量中，则将该边加入到</a:t>
            </a:r>
            <a:r>
              <a:rPr lang="en-US" b="0" dirty="0" smtClean="0"/>
              <a:t>T</a:t>
            </a:r>
            <a:r>
              <a:rPr lang="zh-CN" altLang="en-US" b="0" dirty="0" smtClean="0"/>
              <a:t>的边集</a:t>
            </a:r>
            <a:r>
              <a:rPr lang="en-US" b="0" dirty="0" smtClean="0"/>
              <a:t>TE</a:t>
            </a:r>
            <a:r>
              <a:rPr lang="zh-CN" altLang="en-US" b="0" dirty="0" smtClean="0"/>
              <a:t>中；若被考察的边所关联的两个顶点位于同一个连通分量中则舍弃该边（若将此边加入将使</a:t>
            </a:r>
            <a:r>
              <a:rPr lang="en-US" b="0" dirty="0" smtClean="0"/>
              <a:t>T</a:t>
            </a:r>
            <a:r>
              <a:rPr lang="zh-CN" altLang="en-US" b="0" dirty="0" smtClean="0"/>
              <a:t>中产生回路）。</a:t>
            </a:r>
          </a:p>
          <a:p>
            <a:pPr>
              <a:lnSpc>
                <a:spcPct val="140000"/>
              </a:lnSpc>
            </a:pPr>
            <a:r>
              <a:rPr lang="en-US" altLang="zh-CN" b="0" dirty="0" smtClean="0"/>
              <a:t>	</a:t>
            </a:r>
            <a:r>
              <a:rPr lang="zh-CN" altLang="en-US" b="0" dirty="0" smtClean="0"/>
              <a:t>依次类推，直至</a:t>
            </a:r>
            <a:r>
              <a:rPr lang="en-US" b="0" dirty="0" smtClean="0"/>
              <a:t>T</a:t>
            </a:r>
            <a:r>
              <a:rPr lang="zh-CN" altLang="en-US" b="0" dirty="0" smtClean="0"/>
              <a:t>中含有</a:t>
            </a:r>
            <a:r>
              <a:rPr lang="en-US" b="0" dirty="0" smtClean="0"/>
              <a:t>n-1</a:t>
            </a:r>
            <a:r>
              <a:rPr lang="zh-CN" altLang="en-US" b="0" dirty="0" smtClean="0"/>
              <a:t>条边为止，此时</a:t>
            </a:r>
            <a:r>
              <a:rPr lang="en-US" b="0" dirty="0" smtClean="0"/>
              <a:t>T</a:t>
            </a:r>
            <a:r>
              <a:rPr lang="zh-CN" altLang="en-US" b="0" dirty="0" smtClean="0"/>
              <a:t>中所有的顶点都在同一连通分量上，</a:t>
            </a:r>
            <a:r>
              <a:rPr lang="en-US" b="0" dirty="0" smtClean="0"/>
              <a:t>T</a:t>
            </a:r>
            <a:r>
              <a:rPr lang="zh-CN" altLang="en-US" b="0" dirty="0" smtClean="0"/>
              <a:t>便是</a:t>
            </a:r>
            <a:r>
              <a:rPr lang="en-US" b="0" dirty="0" smtClean="0"/>
              <a:t>G</a:t>
            </a:r>
            <a:r>
              <a:rPr lang="zh-CN" altLang="en-US" b="0" dirty="0" smtClean="0"/>
              <a:t>的一棵最小生成树。若算法结束，</a:t>
            </a:r>
            <a:r>
              <a:rPr lang="en-US" b="0" dirty="0" smtClean="0"/>
              <a:t>T</a:t>
            </a:r>
            <a:r>
              <a:rPr lang="zh-CN" altLang="en-US" b="0" dirty="0" smtClean="0"/>
              <a:t>少于</a:t>
            </a:r>
            <a:r>
              <a:rPr lang="en-US" b="0" dirty="0" smtClean="0"/>
              <a:t>n-1</a:t>
            </a:r>
            <a:r>
              <a:rPr lang="zh-CN" altLang="en-US" b="0" dirty="0" smtClean="0"/>
              <a:t>条边，则无生成树。</a:t>
            </a:r>
          </a:p>
          <a:p>
            <a:endParaRPr lang="zh-CN" altLang="en-US" b="0" dirty="0"/>
          </a:p>
        </p:txBody>
      </p:sp>
    </p:spTree>
    <p:extLst>
      <p:ext uri="{BB962C8B-B14F-4D97-AF65-F5344CB8AC3E}">
        <p14:creationId xmlns="" xmlns:p14="http://schemas.microsoft.com/office/powerpoint/2010/main" val="314038008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908720"/>
            <a:ext cx="8640960" cy="3579849"/>
          </a:xfrm>
        </p:spPr>
        <p:txBody>
          <a:bodyPr/>
          <a:lstStyle/>
          <a:p>
            <a:r>
              <a:rPr lang="zh-CN" altLang="zh-CN" b="0" dirty="0"/>
              <a:t>利用</a:t>
            </a:r>
            <a:r>
              <a:rPr lang="en-US" altLang="zh-CN" b="0" dirty="0" err="1"/>
              <a:t>Kruskal</a:t>
            </a:r>
            <a:r>
              <a:rPr lang="zh-CN" altLang="zh-CN" b="0" dirty="0"/>
              <a:t>算法构造一个图的最小生成树的过程如图</a:t>
            </a:r>
            <a:r>
              <a:rPr lang="en-US" altLang="zh-CN" b="0" dirty="0"/>
              <a:t>6-37</a:t>
            </a:r>
            <a:r>
              <a:rPr lang="zh-CN" altLang="zh-CN" b="0" dirty="0"/>
              <a:t>所示。</a:t>
            </a:r>
            <a:endParaRPr lang="zh-CN" altLang="en-US" b="0" dirty="0"/>
          </a:p>
        </p:txBody>
      </p:sp>
      <p:pic>
        <p:nvPicPr>
          <p:cNvPr id="4403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3608" y="1412776"/>
            <a:ext cx="6699250" cy="45656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54935981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124744"/>
            <a:ext cx="8064896" cy="3579849"/>
          </a:xfrm>
        </p:spPr>
        <p:txBody>
          <a:bodyPr/>
          <a:lstStyle/>
          <a:p>
            <a:r>
              <a:rPr lang="zh-CN" altLang="zh-CN" b="0" dirty="0"/>
              <a:t>根据上述分析可知，实现</a:t>
            </a:r>
            <a:r>
              <a:rPr lang="en-US" altLang="zh-CN" b="0" dirty="0" err="1"/>
              <a:t>Kruskal</a:t>
            </a:r>
            <a:r>
              <a:rPr lang="zh-CN" altLang="zh-CN" b="0" dirty="0"/>
              <a:t>算法主要有</a:t>
            </a:r>
            <a:r>
              <a:rPr lang="zh-CN" altLang="zh-CN" b="0" dirty="0">
                <a:solidFill>
                  <a:srgbClr val="FF0000"/>
                </a:solidFill>
              </a:rPr>
              <a:t>两个关键问题</a:t>
            </a:r>
            <a:r>
              <a:rPr lang="zh-CN" altLang="zh-CN" b="0" dirty="0"/>
              <a:t>：</a:t>
            </a:r>
          </a:p>
          <a:p>
            <a:r>
              <a:rPr lang="en-US" altLang="zh-CN" b="0" dirty="0" smtClean="0"/>
              <a:t>(</a:t>
            </a:r>
            <a:r>
              <a:rPr lang="en-US" altLang="zh-CN" b="0" dirty="0"/>
              <a:t>1) </a:t>
            </a:r>
            <a:r>
              <a:rPr lang="zh-CN" altLang="zh-CN" b="0" dirty="0"/>
              <a:t>对</a:t>
            </a:r>
            <a:r>
              <a:rPr lang="en-US" altLang="zh-CN" b="0" dirty="0"/>
              <a:t>G</a:t>
            </a:r>
            <a:r>
              <a:rPr lang="zh-CN" altLang="zh-CN" b="0" dirty="0"/>
              <a:t>中的</a:t>
            </a:r>
            <a:r>
              <a:rPr lang="en-US" altLang="zh-CN" b="0" dirty="0">
                <a:solidFill>
                  <a:srgbClr val="FF0000"/>
                </a:solidFill>
              </a:rPr>
              <a:t>e</a:t>
            </a:r>
            <a:r>
              <a:rPr lang="zh-CN" altLang="zh-CN" b="0" dirty="0">
                <a:solidFill>
                  <a:srgbClr val="FF0000"/>
                </a:solidFill>
              </a:rPr>
              <a:t>条边按照权值进行排序</a:t>
            </a:r>
            <a:r>
              <a:rPr lang="zh-CN" altLang="zh-CN" b="0" dirty="0"/>
              <a:t>；</a:t>
            </a:r>
          </a:p>
          <a:p>
            <a:r>
              <a:rPr lang="en-US" altLang="zh-CN" b="0" dirty="0" smtClean="0"/>
              <a:t>(</a:t>
            </a:r>
            <a:r>
              <a:rPr lang="en-US" altLang="zh-CN" b="0" dirty="0"/>
              <a:t>2) </a:t>
            </a:r>
            <a:r>
              <a:rPr lang="zh-CN" altLang="zh-CN" b="0" dirty="0"/>
              <a:t>判断被考察的</a:t>
            </a:r>
            <a:r>
              <a:rPr lang="zh-CN" altLang="zh-CN" b="0" dirty="0">
                <a:solidFill>
                  <a:srgbClr val="FF0000"/>
                </a:solidFill>
              </a:rPr>
              <a:t>边的两个顶点是否属于同一个连通分量</a:t>
            </a:r>
            <a:r>
              <a:rPr lang="zh-CN" altLang="zh-CN" b="0" dirty="0"/>
              <a:t>，即加入该边是否构成回路。</a:t>
            </a:r>
          </a:p>
          <a:p>
            <a:endParaRPr lang="zh-CN" altLang="en-US" b="0" dirty="0"/>
          </a:p>
        </p:txBody>
      </p:sp>
      <p:sp>
        <p:nvSpPr>
          <p:cNvPr id="4" name="矩形 3"/>
          <p:cNvSpPr/>
          <p:nvPr/>
        </p:nvSpPr>
        <p:spPr>
          <a:xfrm>
            <a:off x="670775" y="3501008"/>
            <a:ext cx="6552728" cy="2645404"/>
          </a:xfrm>
          <a:prstGeom prst="rect">
            <a:avLst/>
          </a:prstGeom>
        </p:spPr>
        <p:txBody>
          <a:bodyPr wrap="square">
            <a:spAutoFit/>
          </a:bodyPr>
          <a:lstStyle/>
          <a:p>
            <a:pPr>
              <a:lnSpc>
                <a:spcPct val="120000"/>
              </a:lnSpc>
            </a:pPr>
            <a:r>
              <a:rPr lang="zh-CN" altLang="zh-CN" sz="2000" b="1" dirty="0">
                <a:latin typeface="Times New Roman" panose="02020603050405020304" pitchFamily="18" charset="0"/>
                <a:ea typeface="楷体" panose="02010609060101010101" pitchFamily="49" charset="-122"/>
                <a:cs typeface="Times New Roman" panose="02020603050405020304" pitchFamily="18" charset="0"/>
              </a:rPr>
              <a:t>算法</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6.13</a:t>
            </a:r>
            <a:r>
              <a:rPr lang="zh-CN" altLang="zh-CN" sz="20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Kruskal</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算法</a:t>
            </a:r>
          </a:p>
          <a:p>
            <a:pPr>
              <a:lnSpc>
                <a:spcPct val="120000"/>
              </a:lnSpc>
            </a:pPr>
            <a:r>
              <a:rPr lang="en-US" altLang="zh-CN" sz="2000" b="1" dirty="0" err="1">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err="1">
                <a:latin typeface="Times New Roman" panose="02020603050405020304" pitchFamily="18" charset="0"/>
                <a:ea typeface="楷体" panose="02010609060101010101" pitchFamily="49" charset="-122"/>
                <a:cs typeface="Times New Roman" panose="02020603050405020304" pitchFamily="18" charset="0"/>
              </a:rPr>
              <a:t>cmp</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err="1">
                <a:latin typeface="Times New Roman" panose="02020603050405020304" pitchFamily="18" charset="0"/>
                <a:ea typeface="楷体" panose="02010609060101010101" pitchFamily="49" charset="-122"/>
                <a:cs typeface="Times New Roman" panose="02020603050405020304" pitchFamily="18" charset="0"/>
              </a:rPr>
              <a:t>const</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 void *a, </a:t>
            </a:r>
            <a:r>
              <a:rPr lang="en-US" altLang="zh-CN" sz="2000" b="1" dirty="0" err="1">
                <a:latin typeface="Times New Roman" panose="02020603050405020304" pitchFamily="18" charset="0"/>
                <a:ea typeface="楷体" panose="02010609060101010101" pitchFamily="49" charset="-122"/>
                <a:cs typeface="Times New Roman" panose="02020603050405020304" pitchFamily="18" charset="0"/>
              </a:rPr>
              <a:t>const</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 void *b){</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Edge *c = (Edge *)a;</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Edge *d = (Edge *)b;</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if(c-&gt;weight != d-&gt;weight) return c-&gt;weight - d-&gt;weight;</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else return d-&gt;from - c-&gt;from;</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 xmlns:p14="http://schemas.microsoft.com/office/powerpoint/2010/main" val="3278056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608" y="980728"/>
            <a:ext cx="7520940" cy="3579849"/>
          </a:xfrm>
        </p:spPr>
        <p:txBody>
          <a:bodyPr/>
          <a:lstStyle/>
          <a:p>
            <a:r>
              <a:rPr lang="zh-CN" altLang="zh-CN" b="0" dirty="0"/>
              <a:t>在有向图</a:t>
            </a:r>
            <a:r>
              <a:rPr lang="en-US" altLang="zh-CN" b="0" dirty="0"/>
              <a:t>G = ( V, E )</a:t>
            </a:r>
            <a:r>
              <a:rPr lang="zh-CN" altLang="zh-CN" b="0" dirty="0"/>
              <a:t>中，若对于</a:t>
            </a:r>
            <a:r>
              <a:rPr lang="en-US" altLang="zh-CN" b="0" dirty="0"/>
              <a:t>V</a:t>
            </a:r>
            <a:r>
              <a:rPr lang="zh-CN" altLang="zh-CN" b="0" dirty="0"/>
              <a:t>中任意两个不同的顶点</a:t>
            </a:r>
            <a:r>
              <a:rPr lang="en-US" altLang="zh-CN" b="0" dirty="0"/>
              <a:t>v</a:t>
            </a:r>
            <a:r>
              <a:rPr lang="en-US" altLang="zh-CN" b="0" baseline="-25000" dirty="0"/>
              <a:t>i</a:t>
            </a:r>
            <a:r>
              <a:rPr lang="zh-CN" altLang="zh-CN" b="0" dirty="0"/>
              <a:t>和</a:t>
            </a:r>
            <a:r>
              <a:rPr lang="en-US" altLang="zh-CN" b="0" dirty="0" err="1"/>
              <a:t>v</a:t>
            </a:r>
            <a:r>
              <a:rPr lang="en-US" altLang="zh-CN" b="0" baseline="-25000" dirty="0" err="1"/>
              <a:t>j</a:t>
            </a:r>
            <a:r>
              <a:rPr lang="zh-CN" altLang="zh-CN" b="0" dirty="0"/>
              <a:t>都</a:t>
            </a:r>
            <a:r>
              <a:rPr lang="zh-CN" altLang="zh-CN" b="0" dirty="0" smtClean="0"/>
              <a:t>有</a:t>
            </a:r>
            <a:r>
              <a:rPr lang="zh-CN" altLang="en-US" b="0" dirty="0"/>
              <a:t>有向</a:t>
            </a:r>
            <a:r>
              <a:rPr lang="zh-CN" altLang="zh-CN" b="0" dirty="0" smtClean="0"/>
              <a:t>路径</a:t>
            </a:r>
            <a:r>
              <a:rPr lang="zh-CN" altLang="zh-CN" b="0" dirty="0"/>
              <a:t>可达，即存在从</a:t>
            </a:r>
            <a:r>
              <a:rPr lang="en-US" altLang="zh-CN" b="0" dirty="0"/>
              <a:t>v</a:t>
            </a:r>
            <a:r>
              <a:rPr lang="en-US" altLang="zh-CN" b="0" baseline="-25000" dirty="0"/>
              <a:t>i</a:t>
            </a:r>
            <a:r>
              <a:rPr lang="zh-CN" altLang="zh-CN" b="0" dirty="0"/>
              <a:t>到</a:t>
            </a:r>
            <a:r>
              <a:rPr lang="en-US" altLang="zh-CN" b="0" dirty="0" err="1"/>
              <a:t>v</a:t>
            </a:r>
            <a:r>
              <a:rPr lang="en-US" altLang="zh-CN" b="0" baseline="-25000" dirty="0" err="1"/>
              <a:t>j</a:t>
            </a:r>
            <a:r>
              <a:rPr lang="zh-CN" altLang="zh-CN" b="0" dirty="0"/>
              <a:t>和从</a:t>
            </a:r>
            <a:r>
              <a:rPr lang="en-US" altLang="zh-CN" b="0" dirty="0" err="1"/>
              <a:t>v</a:t>
            </a:r>
            <a:r>
              <a:rPr lang="en-US" altLang="zh-CN" b="0" baseline="-25000" dirty="0" err="1"/>
              <a:t>j</a:t>
            </a:r>
            <a:r>
              <a:rPr lang="zh-CN" altLang="zh-CN" b="0" dirty="0"/>
              <a:t>到</a:t>
            </a:r>
            <a:r>
              <a:rPr lang="en-US" altLang="zh-CN" b="0" dirty="0"/>
              <a:t>v</a:t>
            </a:r>
            <a:r>
              <a:rPr lang="en-US" altLang="zh-CN" b="0" baseline="-25000" dirty="0"/>
              <a:t>i</a:t>
            </a:r>
            <a:r>
              <a:rPr lang="zh-CN" altLang="zh-CN" b="0" dirty="0"/>
              <a:t>的路径，则称</a:t>
            </a:r>
            <a:r>
              <a:rPr lang="en-US" altLang="zh-CN" b="0" dirty="0"/>
              <a:t>G</a:t>
            </a:r>
            <a:r>
              <a:rPr lang="zh-CN" altLang="zh-CN" b="0" dirty="0"/>
              <a:t>是</a:t>
            </a:r>
            <a:r>
              <a:rPr lang="zh-CN" altLang="zh-CN" dirty="0">
                <a:solidFill>
                  <a:srgbClr val="FF0000"/>
                </a:solidFill>
              </a:rPr>
              <a:t>强连通图</a:t>
            </a:r>
            <a:r>
              <a:rPr lang="zh-CN" altLang="zh-CN" b="0" dirty="0" smtClean="0"/>
              <a:t>。</a:t>
            </a:r>
            <a:endParaRPr lang="en-US" altLang="zh-CN" b="0" dirty="0" smtClean="0"/>
          </a:p>
          <a:p>
            <a:r>
              <a:rPr lang="zh-CN" altLang="zh-CN" b="0" dirty="0" smtClean="0"/>
              <a:t>如果</a:t>
            </a:r>
            <a:r>
              <a:rPr lang="zh-CN" altLang="zh-CN" b="0" dirty="0"/>
              <a:t>一个有向图不是强连通图，但是去掉弧上的方向形成的图为连通图，则称该有向图为</a:t>
            </a:r>
            <a:r>
              <a:rPr lang="zh-CN" altLang="zh-CN" dirty="0">
                <a:solidFill>
                  <a:srgbClr val="FF0000"/>
                </a:solidFill>
              </a:rPr>
              <a:t>弱连通</a:t>
            </a:r>
            <a:r>
              <a:rPr lang="zh-CN" altLang="zh-CN" dirty="0" smtClean="0">
                <a:solidFill>
                  <a:srgbClr val="FF0000"/>
                </a:solidFill>
              </a:rPr>
              <a:t>图</a:t>
            </a:r>
            <a:r>
              <a:rPr lang="en-US" altLang="zh-CN" b="0" dirty="0"/>
              <a:t>.</a:t>
            </a:r>
            <a:endParaRPr lang="zh-CN" altLang="zh-CN" b="0" dirty="0"/>
          </a:p>
          <a:p>
            <a:endParaRPr lang="zh-CN" altLang="en-US" b="0" dirty="0"/>
          </a:p>
        </p:txBody>
      </p:sp>
      <p:pic>
        <p:nvPicPr>
          <p:cNvPr id="717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67744" y="3356992"/>
            <a:ext cx="4410075" cy="26098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93113114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836712"/>
            <a:ext cx="7520940" cy="5328592"/>
          </a:xfrm>
        </p:spPr>
        <p:txBody>
          <a:bodyPr>
            <a:normAutofit fontScale="62500" lnSpcReduction="20000"/>
          </a:bodyPr>
          <a:lstStyle/>
          <a:p>
            <a:r>
              <a:rPr lang="en-US" altLang="zh-CN" b="0" dirty="0"/>
              <a:t>//</a:t>
            </a:r>
            <a:r>
              <a:rPr lang="zh-CN" altLang="zh-CN" b="0" dirty="0"/>
              <a:t>用</a:t>
            </a:r>
            <a:r>
              <a:rPr lang="en-US" altLang="zh-CN" b="0" dirty="0" err="1"/>
              <a:t>kruskal</a:t>
            </a:r>
            <a:r>
              <a:rPr lang="zh-CN" altLang="zh-CN" b="0" dirty="0"/>
              <a:t>算法求带权连通图的最小生成树，用</a:t>
            </a:r>
            <a:r>
              <a:rPr lang="en-US" altLang="zh-CN" b="0" dirty="0"/>
              <a:t>MST</a:t>
            </a:r>
            <a:r>
              <a:rPr lang="zh-CN" altLang="zh-CN" b="0" dirty="0"/>
              <a:t>来存储最小生成树的边</a:t>
            </a:r>
          </a:p>
          <a:p>
            <a:r>
              <a:rPr lang="en-US" altLang="zh-CN" b="0" dirty="0"/>
              <a:t>void </a:t>
            </a:r>
            <a:r>
              <a:rPr lang="en-US" altLang="zh-CN" b="0" dirty="0" err="1"/>
              <a:t>Kruskal</a:t>
            </a:r>
            <a:r>
              <a:rPr lang="en-US" altLang="zh-CN" b="0" dirty="0"/>
              <a:t>(Graph&amp; G, Edge* MST){</a:t>
            </a:r>
            <a:endParaRPr lang="zh-CN" altLang="zh-CN" b="0" dirty="0"/>
          </a:p>
          <a:p>
            <a:r>
              <a:rPr lang="en-US" altLang="zh-CN" b="0" dirty="0"/>
              <a:t>    </a:t>
            </a:r>
            <a:r>
              <a:rPr lang="en-US" altLang="zh-CN" b="0" dirty="0" err="1"/>
              <a:t>int</a:t>
            </a:r>
            <a:r>
              <a:rPr lang="en-US" altLang="zh-CN" b="0" dirty="0"/>
              <a:t> n = </a:t>
            </a:r>
            <a:r>
              <a:rPr lang="en-US" altLang="zh-CN" b="0" dirty="0" err="1"/>
              <a:t>G.VerticesNum</a:t>
            </a:r>
            <a:r>
              <a:rPr lang="en-US" altLang="zh-CN" b="0" dirty="0"/>
              <a:t>();</a:t>
            </a:r>
            <a:endParaRPr lang="zh-CN" altLang="zh-CN" b="0" dirty="0"/>
          </a:p>
          <a:p>
            <a:r>
              <a:rPr lang="en-US" altLang="zh-CN" b="0" dirty="0"/>
              <a:t>    </a:t>
            </a:r>
            <a:r>
              <a:rPr lang="en-US" altLang="zh-CN" b="0" dirty="0" err="1"/>
              <a:t>int</a:t>
            </a:r>
            <a:r>
              <a:rPr lang="en-US" altLang="zh-CN" b="0" dirty="0"/>
              <a:t> *</a:t>
            </a:r>
            <a:r>
              <a:rPr lang="en-US" altLang="zh-CN" b="0" dirty="0" err="1"/>
              <a:t>Vset</a:t>
            </a:r>
            <a:r>
              <a:rPr lang="en-US" altLang="zh-CN" b="0" dirty="0"/>
              <a:t> = new </a:t>
            </a:r>
            <a:r>
              <a:rPr lang="en-US" altLang="zh-CN" b="0" dirty="0" err="1"/>
              <a:t>int</a:t>
            </a:r>
            <a:r>
              <a:rPr lang="en-US" altLang="zh-CN" b="0" dirty="0"/>
              <a:t>[n];</a:t>
            </a:r>
            <a:endParaRPr lang="zh-CN" altLang="zh-CN" b="0" dirty="0"/>
          </a:p>
          <a:p>
            <a:r>
              <a:rPr lang="en-US" altLang="zh-CN" b="0" dirty="0"/>
              <a:t>    Edge *E = new Edge[</a:t>
            </a:r>
            <a:r>
              <a:rPr lang="en-US" altLang="zh-CN" b="0" dirty="0" err="1"/>
              <a:t>G.EdgesNum</a:t>
            </a:r>
            <a:r>
              <a:rPr lang="en-US" altLang="zh-CN" b="0" dirty="0"/>
              <a:t>()];        //</a:t>
            </a:r>
            <a:r>
              <a:rPr lang="zh-CN" altLang="zh-CN" b="0" dirty="0"/>
              <a:t>记录图的所有边</a:t>
            </a:r>
          </a:p>
          <a:p>
            <a:r>
              <a:rPr lang="en-US" altLang="zh-CN" b="0" dirty="0"/>
              <a:t>    </a:t>
            </a:r>
            <a:r>
              <a:rPr lang="en-US" altLang="zh-CN" b="0" dirty="0" err="1"/>
              <a:t>int</a:t>
            </a:r>
            <a:r>
              <a:rPr lang="en-US" altLang="zh-CN" b="0" dirty="0"/>
              <a:t> </a:t>
            </a:r>
            <a:r>
              <a:rPr lang="en-US" altLang="zh-CN" b="0" dirty="0" err="1"/>
              <a:t>i,j</a:t>
            </a:r>
            <a:r>
              <a:rPr lang="en-US" altLang="zh-CN" b="0" dirty="0"/>
              <a:t>;</a:t>
            </a:r>
            <a:endParaRPr lang="zh-CN" altLang="zh-CN" b="0" dirty="0"/>
          </a:p>
          <a:p>
            <a:r>
              <a:rPr lang="en-US" altLang="zh-CN" b="0" dirty="0"/>
              <a:t>    </a:t>
            </a:r>
            <a:r>
              <a:rPr lang="en-US" altLang="zh-CN" b="0" dirty="0" err="1"/>
              <a:t>int</a:t>
            </a:r>
            <a:r>
              <a:rPr lang="en-US" altLang="zh-CN" b="0" dirty="0"/>
              <a:t> </a:t>
            </a:r>
            <a:r>
              <a:rPr lang="en-US" altLang="zh-CN" b="0" dirty="0" err="1"/>
              <a:t>EdgeCnt</a:t>
            </a:r>
            <a:r>
              <a:rPr lang="en-US" altLang="zh-CN" b="0" dirty="0"/>
              <a:t> = 0;</a:t>
            </a:r>
            <a:endParaRPr lang="zh-CN" altLang="zh-CN" b="0" dirty="0"/>
          </a:p>
          <a:p>
            <a:r>
              <a:rPr lang="en-US" altLang="zh-CN" b="0" dirty="0"/>
              <a:t>    for (</a:t>
            </a:r>
            <a:r>
              <a:rPr lang="en-US" altLang="zh-CN" b="0" dirty="0" err="1"/>
              <a:t>i</a:t>
            </a:r>
            <a:r>
              <a:rPr lang="en-US" altLang="zh-CN" b="0" dirty="0"/>
              <a:t> = 0; </a:t>
            </a:r>
            <a:r>
              <a:rPr lang="en-US" altLang="zh-CN" b="0" dirty="0" err="1"/>
              <a:t>i</a:t>
            </a:r>
            <a:r>
              <a:rPr lang="en-US" altLang="zh-CN" b="0" dirty="0"/>
              <a:t> &lt; n; </a:t>
            </a:r>
            <a:r>
              <a:rPr lang="en-US" altLang="zh-CN" b="0" dirty="0" err="1"/>
              <a:t>i</a:t>
            </a:r>
            <a:r>
              <a:rPr lang="en-US" altLang="zh-CN" b="0" dirty="0"/>
              <a:t>++){   //</a:t>
            </a:r>
            <a:r>
              <a:rPr lang="zh-CN" altLang="zh-CN" b="0" dirty="0"/>
              <a:t>将图中所有的边存储在数组</a:t>
            </a:r>
            <a:r>
              <a:rPr lang="en-US" altLang="zh-CN" b="0" dirty="0"/>
              <a:t>E</a:t>
            </a:r>
            <a:r>
              <a:rPr lang="zh-CN" altLang="zh-CN" b="0" dirty="0"/>
              <a:t>中</a:t>
            </a:r>
          </a:p>
          <a:p>
            <a:r>
              <a:rPr lang="en-US" altLang="zh-CN" b="0" dirty="0"/>
              <a:t>        for (j = </a:t>
            </a:r>
            <a:r>
              <a:rPr lang="en-US" altLang="zh-CN" b="0" dirty="0" err="1"/>
              <a:t>G.FirstAdj</a:t>
            </a:r>
            <a:r>
              <a:rPr lang="en-US" altLang="zh-CN" b="0" dirty="0"/>
              <a:t>(</a:t>
            </a:r>
            <a:r>
              <a:rPr lang="en-US" altLang="zh-CN" b="0" dirty="0" err="1"/>
              <a:t>i</a:t>
            </a:r>
            <a:r>
              <a:rPr lang="en-US" altLang="zh-CN" b="0" dirty="0"/>
              <a:t>); j != -1; j = </a:t>
            </a:r>
            <a:r>
              <a:rPr lang="en-US" altLang="zh-CN" b="0" dirty="0" err="1"/>
              <a:t>G.NextAdj</a:t>
            </a:r>
            <a:r>
              <a:rPr lang="en-US" altLang="zh-CN" b="0" dirty="0"/>
              <a:t>(</a:t>
            </a:r>
            <a:r>
              <a:rPr lang="en-US" altLang="zh-CN" b="0" dirty="0" err="1"/>
              <a:t>i,j</a:t>
            </a:r>
            <a:r>
              <a:rPr lang="en-US" altLang="zh-CN" b="0" dirty="0"/>
              <a:t>))</a:t>
            </a:r>
            <a:endParaRPr lang="zh-CN" altLang="zh-CN" b="0" dirty="0"/>
          </a:p>
          <a:p>
            <a:r>
              <a:rPr lang="en-US" altLang="zh-CN" b="0" dirty="0"/>
              <a:t>            if (</a:t>
            </a:r>
            <a:r>
              <a:rPr lang="en-US" altLang="zh-CN" b="0" dirty="0" err="1"/>
              <a:t>i</a:t>
            </a:r>
            <a:r>
              <a:rPr lang="en-US" altLang="zh-CN" b="0" dirty="0"/>
              <a:t> &lt; j){</a:t>
            </a:r>
            <a:endParaRPr lang="zh-CN" altLang="zh-CN" b="0" dirty="0"/>
          </a:p>
          <a:p>
            <a:r>
              <a:rPr lang="en-US" altLang="zh-CN" b="0" dirty="0"/>
              <a:t>                E[</a:t>
            </a:r>
            <a:r>
              <a:rPr lang="en-US" altLang="zh-CN" b="0" dirty="0" err="1"/>
              <a:t>EdgeCnt</a:t>
            </a:r>
            <a:r>
              <a:rPr lang="en-US" altLang="zh-CN" b="0" dirty="0"/>
              <a:t>].from = </a:t>
            </a:r>
            <a:r>
              <a:rPr lang="en-US" altLang="zh-CN" b="0" dirty="0" err="1"/>
              <a:t>i</a:t>
            </a:r>
            <a:r>
              <a:rPr lang="en-US" altLang="zh-CN" b="0" dirty="0"/>
              <a:t>;</a:t>
            </a:r>
            <a:endParaRPr lang="zh-CN" altLang="zh-CN" b="0" dirty="0"/>
          </a:p>
          <a:p>
            <a:r>
              <a:rPr lang="en-US" altLang="zh-CN" b="0" dirty="0"/>
              <a:t>                E[</a:t>
            </a:r>
            <a:r>
              <a:rPr lang="en-US" altLang="zh-CN" b="0" dirty="0" err="1"/>
              <a:t>EdgeCnt</a:t>
            </a:r>
            <a:r>
              <a:rPr lang="en-US" altLang="zh-CN" b="0" dirty="0"/>
              <a:t>].to = j;</a:t>
            </a:r>
            <a:endParaRPr lang="zh-CN" altLang="zh-CN" b="0" dirty="0"/>
          </a:p>
          <a:p>
            <a:r>
              <a:rPr lang="en-US" altLang="zh-CN" b="0" dirty="0"/>
              <a:t>                E[</a:t>
            </a:r>
            <a:r>
              <a:rPr lang="en-US" altLang="zh-CN" b="0" dirty="0" err="1"/>
              <a:t>EdgeCnt</a:t>
            </a:r>
            <a:r>
              <a:rPr lang="en-US" altLang="zh-CN" b="0" dirty="0"/>
              <a:t>++].weight = </a:t>
            </a:r>
            <a:r>
              <a:rPr lang="en-US" altLang="zh-CN" b="0" dirty="0" err="1"/>
              <a:t>G.weight</a:t>
            </a:r>
            <a:r>
              <a:rPr lang="en-US" altLang="zh-CN" b="0" dirty="0"/>
              <a:t>(</a:t>
            </a:r>
            <a:r>
              <a:rPr lang="en-US" altLang="zh-CN" b="0" dirty="0" err="1"/>
              <a:t>i,j</a:t>
            </a:r>
            <a:r>
              <a:rPr lang="en-US" altLang="zh-CN" b="0" dirty="0"/>
              <a:t>);</a:t>
            </a:r>
            <a:endParaRPr lang="zh-CN" altLang="zh-CN" b="0" dirty="0"/>
          </a:p>
          <a:p>
            <a:r>
              <a:rPr lang="en-US" altLang="zh-CN" b="0" dirty="0"/>
              <a:t>          </a:t>
            </a:r>
            <a:r>
              <a:rPr lang="en-US" altLang="zh-CN" b="0" dirty="0" smtClean="0"/>
              <a:t>  </a:t>
            </a:r>
            <a:r>
              <a:rPr lang="en-US" altLang="zh-CN" b="0" dirty="0"/>
              <a:t>}</a:t>
            </a:r>
            <a:endParaRPr lang="zh-CN" altLang="zh-CN" b="0" dirty="0"/>
          </a:p>
          <a:p>
            <a:r>
              <a:rPr lang="en-US" altLang="zh-CN" b="0" dirty="0"/>
              <a:t>        </a:t>
            </a:r>
            <a:r>
              <a:rPr lang="en-US" altLang="zh-CN" b="0" dirty="0" err="1"/>
              <a:t>Vset</a:t>
            </a:r>
            <a:r>
              <a:rPr lang="en-US" altLang="zh-CN" b="0" dirty="0"/>
              <a:t>[</a:t>
            </a:r>
            <a:r>
              <a:rPr lang="en-US" altLang="zh-CN" b="0" dirty="0" err="1"/>
              <a:t>i</a:t>
            </a:r>
            <a:r>
              <a:rPr lang="en-US" altLang="zh-CN" b="0" dirty="0"/>
              <a:t>] = </a:t>
            </a:r>
            <a:r>
              <a:rPr lang="en-US" altLang="zh-CN" b="0" dirty="0" err="1"/>
              <a:t>i</a:t>
            </a:r>
            <a:r>
              <a:rPr lang="en-US" altLang="zh-CN" b="0" dirty="0"/>
              <a:t>;</a:t>
            </a:r>
            <a:endParaRPr lang="zh-CN" altLang="zh-CN" b="0" dirty="0"/>
          </a:p>
          <a:p>
            <a:r>
              <a:rPr lang="en-US" altLang="zh-CN" b="0" dirty="0"/>
              <a:t>    }</a:t>
            </a:r>
            <a:endParaRPr lang="zh-CN" altLang="zh-CN" b="0" dirty="0"/>
          </a:p>
          <a:p>
            <a:endParaRPr lang="zh-CN" altLang="en-US" dirty="0"/>
          </a:p>
        </p:txBody>
      </p:sp>
    </p:spTree>
    <p:extLst>
      <p:ext uri="{BB962C8B-B14F-4D97-AF65-F5344CB8AC3E}">
        <p14:creationId xmlns="" xmlns:p14="http://schemas.microsoft.com/office/powerpoint/2010/main" val="369121839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836712"/>
            <a:ext cx="7520940" cy="5688632"/>
          </a:xfrm>
        </p:spPr>
        <p:txBody>
          <a:bodyPr>
            <a:normAutofit fontScale="62500" lnSpcReduction="20000"/>
          </a:bodyPr>
          <a:lstStyle/>
          <a:p>
            <a:r>
              <a:rPr lang="en-US" altLang="zh-CN" b="0" dirty="0"/>
              <a:t> </a:t>
            </a:r>
            <a:r>
              <a:rPr lang="en-US" altLang="zh-CN" b="0" dirty="0" smtClean="0"/>
              <a:t>   </a:t>
            </a:r>
            <a:r>
              <a:rPr lang="en-US" altLang="zh-CN" b="0" dirty="0" err="1" smtClean="0"/>
              <a:t>qsort</a:t>
            </a:r>
            <a:r>
              <a:rPr lang="en-US" altLang="zh-CN" b="0" dirty="0" smtClean="0"/>
              <a:t>(E</a:t>
            </a:r>
            <a:r>
              <a:rPr lang="en-US" altLang="zh-CN" b="0" dirty="0"/>
              <a:t>, </a:t>
            </a:r>
            <a:r>
              <a:rPr lang="en-US" altLang="zh-CN" b="0" dirty="0" err="1"/>
              <a:t>EdgeCnt</a:t>
            </a:r>
            <a:r>
              <a:rPr lang="en-US" altLang="zh-CN" b="0" dirty="0"/>
              <a:t>, </a:t>
            </a:r>
            <a:r>
              <a:rPr lang="en-US" altLang="zh-CN" b="0" dirty="0" err="1"/>
              <a:t>sizeof</a:t>
            </a:r>
            <a:r>
              <a:rPr lang="en-US" altLang="zh-CN" b="0" dirty="0"/>
              <a:t>(E[0]), </a:t>
            </a:r>
            <a:r>
              <a:rPr lang="en-US" altLang="zh-CN" b="0" dirty="0" err="1"/>
              <a:t>cmp</a:t>
            </a:r>
            <a:r>
              <a:rPr lang="en-US" altLang="zh-CN" b="0" dirty="0"/>
              <a:t>);   //</a:t>
            </a:r>
            <a:r>
              <a:rPr lang="zh-CN" altLang="zh-CN" b="0" dirty="0"/>
              <a:t>使用快速排序按照权值从小到大排序</a:t>
            </a:r>
          </a:p>
          <a:p>
            <a:r>
              <a:rPr lang="en-US" altLang="zh-CN" b="0" dirty="0"/>
              <a:t>    </a:t>
            </a:r>
            <a:r>
              <a:rPr lang="en-US" altLang="zh-CN" b="0" dirty="0" err="1"/>
              <a:t>int</a:t>
            </a:r>
            <a:r>
              <a:rPr lang="en-US" altLang="zh-CN" b="0" dirty="0"/>
              <a:t> </a:t>
            </a:r>
            <a:r>
              <a:rPr lang="en-US" altLang="zh-CN" b="0" dirty="0" err="1"/>
              <a:t>cnt</a:t>
            </a:r>
            <a:r>
              <a:rPr lang="en-US" altLang="zh-CN" b="0" dirty="0"/>
              <a:t> = 0;      //</a:t>
            </a:r>
            <a:r>
              <a:rPr lang="zh-CN" altLang="zh-CN" b="0" dirty="0"/>
              <a:t>生成的边数</a:t>
            </a:r>
          </a:p>
          <a:p>
            <a:r>
              <a:rPr lang="en-US" altLang="zh-CN" b="0" dirty="0"/>
              <a:t>    </a:t>
            </a:r>
            <a:r>
              <a:rPr lang="en-US" altLang="zh-CN" b="0" dirty="0" err="1"/>
              <a:t>i</a:t>
            </a:r>
            <a:r>
              <a:rPr lang="en-US" altLang="zh-CN" b="0" dirty="0"/>
              <a:t> = 0;          //E</a:t>
            </a:r>
            <a:r>
              <a:rPr lang="zh-CN" altLang="zh-CN" b="0" dirty="0"/>
              <a:t>的下标</a:t>
            </a:r>
          </a:p>
          <a:p>
            <a:r>
              <a:rPr lang="en-US" altLang="zh-CN" b="0" dirty="0"/>
              <a:t>    </a:t>
            </a:r>
            <a:r>
              <a:rPr lang="en-US" altLang="zh-CN" b="0" dirty="0" err="1"/>
              <a:t>int</a:t>
            </a:r>
            <a:r>
              <a:rPr lang="en-US" altLang="zh-CN" b="0" dirty="0"/>
              <a:t> x, y;</a:t>
            </a:r>
            <a:endParaRPr lang="zh-CN" altLang="zh-CN" b="0" dirty="0"/>
          </a:p>
          <a:p>
            <a:r>
              <a:rPr lang="en-US" altLang="zh-CN" b="0" dirty="0"/>
              <a:t>    while (</a:t>
            </a:r>
            <a:r>
              <a:rPr lang="en-US" altLang="zh-CN" b="0" dirty="0" err="1"/>
              <a:t>cnt</a:t>
            </a:r>
            <a:r>
              <a:rPr lang="en-US" altLang="zh-CN" b="0" dirty="0"/>
              <a:t> &lt; n - 1){</a:t>
            </a:r>
            <a:endParaRPr lang="zh-CN" altLang="zh-CN" b="0" dirty="0"/>
          </a:p>
          <a:p>
            <a:r>
              <a:rPr lang="en-US" altLang="zh-CN" b="0" dirty="0"/>
              <a:t>        x = </a:t>
            </a:r>
            <a:r>
              <a:rPr lang="en-US" altLang="zh-CN" b="0" dirty="0" err="1"/>
              <a:t>Vset</a:t>
            </a:r>
            <a:r>
              <a:rPr lang="en-US" altLang="zh-CN" b="0" dirty="0"/>
              <a:t>[E[</a:t>
            </a:r>
            <a:r>
              <a:rPr lang="en-US" altLang="zh-CN" b="0" dirty="0" err="1"/>
              <a:t>i</a:t>
            </a:r>
            <a:r>
              <a:rPr lang="en-US" altLang="zh-CN" b="0" dirty="0"/>
              <a:t>].from];</a:t>
            </a:r>
            <a:endParaRPr lang="zh-CN" altLang="zh-CN" b="0" dirty="0"/>
          </a:p>
          <a:p>
            <a:r>
              <a:rPr lang="en-US" altLang="zh-CN" b="0" dirty="0"/>
              <a:t>        y = </a:t>
            </a:r>
            <a:r>
              <a:rPr lang="en-US" altLang="zh-CN" b="0" dirty="0" err="1"/>
              <a:t>Vset</a:t>
            </a:r>
            <a:r>
              <a:rPr lang="en-US" altLang="zh-CN" b="0" dirty="0"/>
              <a:t>[E[</a:t>
            </a:r>
            <a:r>
              <a:rPr lang="en-US" altLang="zh-CN" b="0" dirty="0" err="1"/>
              <a:t>i</a:t>
            </a:r>
            <a:r>
              <a:rPr lang="en-US" altLang="zh-CN" b="0" dirty="0"/>
              <a:t>].to];</a:t>
            </a:r>
            <a:endParaRPr lang="zh-CN" altLang="zh-CN" b="0" dirty="0"/>
          </a:p>
          <a:p>
            <a:r>
              <a:rPr lang="en-US" altLang="zh-CN" b="0" dirty="0"/>
              <a:t>        if (x != y)   //</a:t>
            </a:r>
            <a:r>
              <a:rPr lang="zh-CN" altLang="zh-CN" b="0" dirty="0"/>
              <a:t>不在同一个连通分量中</a:t>
            </a:r>
          </a:p>
          <a:p>
            <a:r>
              <a:rPr lang="en-US" altLang="zh-CN" b="0" dirty="0"/>
              <a:t>        {</a:t>
            </a:r>
            <a:endParaRPr lang="zh-CN" altLang="zh-CN" b="0" dirty="0"/>
          </a:p>
          <a:p>
            <a:r>
              <a:rPr lang="en-US" altLang="zh-CN" b="0" dirty="0"/>
              <a:t>            MST[</a:t>
            </a:r>
            <a:r>
              <a:rPr lang="en-US" altLang="zh-CN" b="0" dirty="0" err="1"/>
              <a:t>cnt</a:t>
            </a:r>
            <a:r>
              <a:rPr lang="en-US" altLang="zh-CN" b="0" dirty="0"/>
              <a:t>++] = E[</a:t>
            </a:r>
            <a:r>
              <a:rPr lang="en-US" altLang="zh-CN" b="0" dirty="0" err="1"/>
              <a:t>i</a:t>
            </a:r>
            <a:r>
              <a:rPr lang="en-US" altLang="zh-CN" b="0" dirty="0"/>
              <a:t>];</a:t>
            </a:r>
            <a:endParaRPr lang="zh-CN" altLang="zh-CN" b="0" dirty="0"/>
          </a:p>
          <a:p>
            <a:r>
              <a:rPr lang="en-US" altLang="zh-CN" b="0" dirty="0"/>
              <a:t>            for (j = 0; j &lt; n; </a:t>
            </a:r>
            <a:r>
              <a:rPr lang="en-US" altLang="zh-CN" b="0" dirty="0" err="1"/>
              <a:t>j++</a:t>
            </a:r>
            <a:r>
              <a:rPr lang="en-US" altLang="zh-CN" b="0" dirty="0"/>
              <a:t>)</a:t>
            </a:r>
            <a:endParaRPr lang="zh-CN" altLang="zh-CN" b="0" dirty="0"/>
          </a:p>
          <a:p>
            <a:r>
              <a:rPr lang="en-US" altLang="zh-CN" b="0" dirty="0"/>
              <a:t>                if (</a:t>
            </a:r>
            <a:r>
              <a:rPr lang="en-US" altLang="zh-CN" b="0" dirty="0" err="1"/>
              <a:t>Vset</a:t>
            </a:r>
            <a:r>
              <a:rPr lang="en-US" altLang="zh-CN" b="0" dirty="0"/>
              <a:t>[j] == y)   //</a:t>
            </a:r>
            <a:r>
              <a:rPr lang="zh-CN" altLang="zh-CN" b="0" dirty="0"/>
              <a:t>合并</a:t>
            </a:r>
          </a:p>
          <a:p>
            <a:r>
              <a:rPr lang="en-US" altLang="zh-CN" b="0" dirty="0"/>
              <a:t>                    </a:t>
            </a:r>
            <a:r>
              <a:rPr lang="en-US" altLang="zh-CN" b="0" dirty="0" err="1"/>
              <a:t>Vset</a:t>
            </a:r>
            <a:r>
              <a:rPr lang="en-US" altLang="zh-CN" b="0" dirty="0"/>
              <a:t>[j] = x;</a:t>
            </a:r>
            <a:endParaRPr lang="zh-CN" altLang="zh-CN" b="0" dirty="0"/>
          </a:p>
          <a:p>
            <a:r>
              <a:rPr lang="en-US" altLang="zh-CN" b="0" dirty="0"/>
              <a:t>        }</a:t>
            </a:r>
            <a:endParaRPr lang="zh-CN" altLang="zh-CN" b="0" dirty="0"/>
          </a:p>
          <a:p>
            <a:r>
              <a:rPr lang="en-US" altLang="zh-CN" b="0" dirty="0"/>
              <a:t>        </a:t>
            </a:r>
            <a:r>
              <a:rPr lang="en-US" altLang="zh-CN" b="0" dirty="0" err="1"/>
              <a:t>i</a:t>
            </a:r>
            <a:r>
              <a:rPr lang="en-US" altLang="zh-CN" b="0" dirty="0"/>
              <a:t>++;</a:t>
            </a:r>
            <a:endParaRPr lang="zh-CN" altLang="zh-CN" b="0" dirty="0"/>
          </a:p>
          <a:p>
            <a:r>
              <a:rPr lang="en-US" altLang="zh-CN" b="0" dirty="0"/>
              <a:t>    }</a:t>
            </a:r>
            <a:endParaRPr lang="zh-CN" altLang="zh-CN" b="0" dirty="0"/>
          </a:p>
          <a:p>
            <a:r>
              <a:rPr lang="en-US" altLang="zh-CN" b="0" dirty="0"/>
              <a:t>}</a:t>
            </a:r>
            <a:endParaRPr lang="zh-CN" altLang="en-US" b="0" dirty="0"/>
          </a:p>
        </p:txBody>
      </p:sp>
    </p:spTree>
    <p:extLst>
      <p:ext uri="{BB962C8B-B14F-4D97-AF65-F5344CB8AC3E}">
        <p14:creationId xmlns="" xmlns:p14="http://schemas.microsoft.com/office/powerpoint/2010/main" val="260802409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268760"/>
            <a:ext cx="8640959" cy="3579849"/>
          </a:xfrm>
        </p:spPr>
        <p:txBody>
          <a:bodyPr/>
          <a:lstStyle/>
          <a:p>
            <a:r>
              <a:rPr lang="zh-CN" altLang="zh-CN" b="0" dirty="0"/>
              <a:t>表</a:t>
            </a:r>
            <a:r>
              <a:rPr lang="en-US" altLang="zh-CN" b="0" dirty="0"/>
              <a:t>6-9</a:t>
            </a:r>
            <a:r>
              <a:rPr lang="zh-CN" altLang="zh-CN" b="0" dirty="0"/>
              <a:t>示意了在图</a:t>
            </a:r>
            <a:r>
              <a:rPr lang="en-US" altLang="zh-CN" b="0" dirty="0"/>
              <a:t>6-37</a:t>
            </a:r>
            <a:r>
              <a:rPr lang="zh-CN" altLang="zh-CN" b="0" dirty="0"/>
              <a:t>中，每加入一条边后数组</a:t>
            </a:r>
            <a:r>
              <a:rPr lang="en-US" altLang="zh-CN" b="0" dirty="0" err="1"/>
              <a:t>Vset</a:t>
            </a:r>
            <a:r>
              <a:rPr lang="zh-CN" altLang="zh-CN" b="0" dirty="0"/>
              <a:t>的变化情况。</a:t>
            </a:r>
          </a:p>
          <a:p>
            <a:endParaRPr lang="zh-CN" altLang="en-US" b="0" dirty="0"/>
          </a:p>
        </p:txBody>
      </p:sp>
      <p:pic>
        <p:nvPicPr>
          <p:cNvPr id="4505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03648" y="2060848"/>
            <a:ext cx="6451600" cy="25781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矩形 3"/>
          <p:cNvSpPr/>
          <p:nvPr/>
        </p:nvSpPr>
        <p:spPr>
          <a:xfrm>
            <a:off x="1079612" y="4797152"/>
            <a:ext cx="7099672" cy="1286250"/>
          </a:xfrm>
          <a:prstGeom prst="rect">
            <a:avLst/>
          </a:prstGeom>
        </p:spPr>
        <p:txBody>
          <a:bodyPr wrap="square">
            <a:spAutoFit/>
          </a:bodyPr>
          <a:lstStyle/>
          <a:p>
            <a:pPr>
              <a:lnSpc>
                <a:spcPct val="150000"/>
              </a:lnSpc>
            </a:pP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Kruskal</a:t>
            </a:r>
            <a:r>
              <a:rPr lang="zh-CN" altLang="zh-CN" dirty="0">
                <a:latin typeface="Times New Roman" panose="02020603050405020304" pitchFamily="18" charset="0"/>
                <a:ea typeface="楷体" panose="02010609060101010101" pitchFamily="49" charset="-122"/>
                <a:cs typeface="Times New Roman" panose="02020603050405020304" pitchFamily="18" charset="0"/>
              </a:rPr>
              <a:t>算法的时间复杂度主要由排序算法决定，当采用时间复杂度为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O(</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eloge</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dirty="0">
                <a:latin typeface="Times New Roman" panose="02020603050405020304" pitchFamily="18" charset="0"/>
                <a:ea typeface="楷体" panose="02010609060101010101" pitchFamily="49" charset="-122"/>
                <a:cs typeface="Times New Roman" panose="02020603050405020304" pitchFamily="18" charset="0"/>
              </a:rPr>
              <a:t>的快速排序时，</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Kruskal</a:t>
            </a:r>
            <a:r>
              <a:rPr lang="zh-CN" altLang="zh-CN" dirty="0">
                <a:latin typeface="Times New Roman" panose="02020603050405020304" pitchFamily="18" charset="0"/>
                <a:ea typeface="楷体" panose="02010609060101010101" pitchFamily="49" charset="-122"/>
                <a:cs typeface="Times New Roman" panose="02020603050405020304" pitchFamily="18" charset="0"/>
              </a:rPr>
              <a:t>算法的时间复杂度为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O(</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eloge</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，可见，</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Kruskal</a:t>
            </a:r>
            <a:r>
              <a:rPr lang="zh-CN" altLang="zh-CN" dirty="0">
                <a:latin typeface="Times New Roman" panose="02020603050405020304" pitchFamily="18" charset="0"/>
                <a:ea typeface="楷体" panose="02010609060101010101" pitchFamily="49" charset="-122"/>
                <a:cs typeface="Times New Roman" panose="02020603050405020304" pitchFamily="18" charset="0"/>
              </a:rPr>
              <a:t>算法更适合于边稀疏的连通网络。</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 xmlns:p14="http://schemas.microsoft.com/office/powerpoint/2010/main" val="2203769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1196752"/>
            <a:ext cx="7520940" cy="3579849"/>
          </a:xfrm>
        </p:spPr>
        <p:txBody>
          <a:bodyPr/>
          <a:lstStyle/>
          <a:p>
            <a:pPr>
              <a:buFont typeface="Arial" panose="020B0604020202020204" pitchFamily="34" charset="0"/>
              <a:buChar char="•"/>
            </a:pPr>
            <a:r>
              <a:rPr lang="zh-CN" altLang="zh-CN" b="0" dirty="0"/>
              <a:t>有向图的</a:t>
            </a:r>
            <a:r>
              <a:rPr lang="zh-CN" altLang="zh-CN" b="0" dirty="0">
                <a:solidFill>
                  <a:srgbClr val="FF0000"/>
                </a:solidFill>
              </a:rPr>
              <a:t>极大强连通子图</a:t>
            </a:r>
            <a:r>
              <a:rPr lang="zh-CN" altLang="zh-CN" b="0" dirty="0"/>
              <a:t>称为</a:t>
            </a:r>
            <a:r>
              <a:rPr lang="en-US" altLang="zh-CN" b="0" dirty="0"/>
              <a:t>G</a:t>
            </a:r>
            <a:r>
              <a:rPr lang="zh-CN" altLang="zh-CN" b="0" dirty="0"/>
              <a:t>的</a:t>
            </a:r>
            <a:r>
              <a:rPr lang="zh-CN" altLang="zh-CN" dirty="0">
                <a:solidFill>
                  <a:srgbClr val="FF0000"/>
                </a:solidFill>
              </a:rPr>
              <a:t>强连通分量</a:t>
            </a:r>
            <a:r>
              <a:rPr lang="zh-CN" altLang="zh-CN" b="0" dirty="0"/>
              <a:t>。显然，强连通图只有一个强连通分量，就是其本身，而非强连通的有向图有多个强连通分量。</a:t>
            </a:r>
            <a:endParaRPr lang="zh-CN" altLang="en-US" b="0" dirty="0"/>
          </a:p>
        </p:txBody>
      </p:sp>
      <p:pic>
        <p:nvPicPr>
          <p:cNvPr id="819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5616" y="2805358"/>
            <a:ext cx="6840760" cy="324398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8145675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1196752"/>
            <a:ext cx="7920880" cy="3579849"/>
          </a:xfrm>
        </p:spPr>
        <p:txBody>
          <a:bodyPr/>
          <a:lstStyle/>
          <a:p>
            <a:pPr>
              <a:buFont typeface="Arial" panose="020B0604020202020204" pitchFamily="34" charset="0"/>
              <a:buChar char="•"/>
            </a:pPr>
            <a:r>
              <a:rPr lang="zh-CN" altLang="zh-CN" b="0" dirty="0">
                <a:solidFill>
                  <a:srgbClr val="FF0000"/>
                </a:solidFill>
              </a:rPr>
              <a:t>顶点</a:t>
            </a:r>
            <a:r>
              <a:rPr lang="en-US" altLang="zh-CN" b="0" dirty="0">
                <a:solidFill>
                  <a:srgbClr val="FF0000"/>
                </a:solidFill>
              </a:rPr>
              <a:t>v</a:t>
            </a:r>
            <a:r>
              <a:rPr lang="zh-CN" altLang="zh-CN" b="0" dirty="0">
                <a:solidFill>
                  <a:srgbClr val="FF0000"/>
                </a:solidFill>
              </a:rPr>
              <a:t>的度</a:t>
            </a:r>
            <a:r>
              <a:rPr lang="zh-CN" altLang="zh-CN" b="0" dirty="0"/>
              <a:t>是关联于该顶点的边的数目，记为</a:t>
            </a:r>
            <a:r>
              <a:rPr lang="en-US" altLang="zh-CN" b="0" dirty="0"/>
              <a:t>D(v)</a:t>
            </a:r>
            <a:r>
              <a:rPr lang="zh-CN" altLang="zh-CN" b="0" dirty="0" smtClean="0"/>
              <a:t>。</a:t>
            </a:r>
            <a:endParaRPr lang="en-US" altLang="zh-CN" b="0" dirty="0" smtClean="0"/>
          </a:p>
          <a:p>
            <a:pPr>
              <a:buFont typeface="Arial" panose="020B0604020202020204" pitchFamily="34" charset="0"/>
              <a:buChar char="•"/>
            </a:pPr>
            <a:r>
              <a:rPr lang="zh-CN" altLang="zh-CN" b="0" dirty="0">
                <a:solidFill>
                  <a:srgbClr val="FF0000"/>
                </a:solidFill>
              </a:rPr>
              <a:t>顶点</a:t>
            </a:r>
            <a:r>
              <a:rPr lang="en-US" altLang="zh-CN" b="0" dirty="0">
                <a:solidFill>
                  <a:srgbClr val="FF0000"/>
                </a:solidFill>
              </a:rPr>
              <a:t>v</a:t>
            </a:r>
            <a:r>
              <a:rPr lang="zh-CN" altLang="zh-CN" b="0" dirty="0">
                <a:solidFill>
                  <a:srgbClr val="FF0000"/>
                </a:solidFill>
              </a:rPr>
              <a:t>的入度</a:t>
            </a:r>
            <a:r>
              <a:rPr lang="zh-CN" altLang="zh-CN" b="0" dirty="0"/>
              <a:t>是指以顶点</a:t>
            </a:r>
            <a:r>
              <a:rPr lang="en-US" altLang="zh-CN" b="0" dirty="0"/>
              <a:t>v</a:t>
            </a:r>
            <a:r>
              <a:rPr lang="zh-CN" altLang="zh-CN" b="0" dirty="0"/>
              <a:t>为弧头的数目，记为</a:t>
            </a:r>
            <a:r>
              <a:rPr lang="en-US" altLang="zh-CN" b="0" dirty="0"/>
              <a:t>ID(v)</a:t>
            </a:r>
            <a:r>
              <a:rPr lang="zh-CN" altLang="zh-CN" b="0" dirty="0" smtClean="0"/>
              <a:t>；</a:t>
            </a:r>
            <a:endParaRPr lang="en-US" altLang="zh-CN" b="0" dirty="0" smtClean="0"/>
          </a:p>
          <a:p>
            <a:pPr>
              <a:buFont typeface="Arial" panose="020B0604020202020204" pitchFamily="34" charset="0"/>
              <a:buChar char="•"/>
            </a:pPr>
            <a:r>
              <a:rPr lang="zh-CN" altLang="zh-CN" b="0" dirty="0" smtClean="0">
                <a:solidFill>
                  <a:srgbClr val="FF0000"/>
                </a:solidFill>
              </a:rPr>
              <a:t>顶点</a:t>
            </a:r>
            <a:r>
              <a:rPr lang="en-US" altLang="zh-CN" b="0" dirty="0">
                <a:solidFill>
                  <a:srgbClr val="FF0000"/>
                </a:solidFill>
              </a:rPr>
              <a:t>v</a:t>
            </a:r>
            <a:r>
              <a:rPr lang="zh-CN" altLang="zh-CN" b="0" dirty="0">
                <a:solidFill>
                  <a:srgbClr val="FF0000"/>
                </a:solidFill>
              </a:rPr>
              <a:t>的出度</a:t>
            </a:r>
            <a:r>
              <a:rPr lang="zh-CN" altLang="zh-CN" b="0" dirty="0"/>
              <a:t>是指以顶点</a:t>
            </a:r>
            <a:r>
              <a:rPr lang="en-US" altLang="zh-CN" b="0" dirty="0"/>
              <a:t>v</a:t>
            </a:r>
            <a:r>
              <a:rPr lang="zh-CN" altLang="zh-CN" b="0" dirty="0"/>
              <a:t>为弧尾的数目，记为</a:t>
            </a:r>
            <a:r>
              <a:rPr lang="en-US" altLang="zh-CN" b="0" dirty="0"/>
              <a:t>OD(v)</a:t>
            </a:r>
            <a:r>
              <a:rPr lang="zh-CN" altLang="zh-CN" b="0" dirty="0" smtClean="0"/>
              <a:t>；</a:t>
            </a:r>
            <a:endParaRPr lang="en-US" altLang="zh-CN" b="0" dirty="0" smtClean="0"/>
          </a:p>
          <a:p>
            <a:pPr>
              <a:buFont typeface="Arial" panose="020B0604020202020204" pitchFamily="34" charset="0"/>
              <a:buChar char="•"/>
            </a:pPr>
            <a:r>
              <a:rPr lang="zh-CN" altLang="zh-CN" b="0" dirty="0" smtClean="0">
                <a:solidFill>
                  <a:srgbClr val="FF0000"/>
                </a:solidFill>
              </a:rPr>
              <a:t>顶点</a:t>
            </a:r>
            <a:r>
              <a:rPr lang="en-US" altLang="zh-CN" b="0" dirty="0">
                <a:solidFill>
                  <a:srgbClr val="FF0000"/>
                </a:solidFill>
              </a:rPr>
              <a:t>v</a:t>
            </a:r>
            <a:r>
              <a:rPr lang="zh-CN" altLang="zh-CN" b="0" dirty="0">
                <a:solidFill>
                  <a:srgbClr val="FF0000"/>
                </a:solidFill>
              </a:rPr>
              <a:t>的度</a:t>
            </a:r>
            <a:r>
              <a:rPr lang="zh-CN" altLang="zh-CN" b="0" dirty="0"/>
              <a:t>为</a:t>
            </a:r>
            <a:r>
              <a:rPr lang="en-US" altLang="zh-CN" b="0" dirty="0"/>
              <a:t>D(v) = ID(v) + OD(v)</a:t>
            </a:r>
            <a:r>
              <a:rPr lang="zh-CN" altLang="zh-CN" b="0" dirty="0" smtClean="0"/>
              <a:t>。</a:t>
            </a:r>
            <a:endParaRPr lang="en-US" altLang="zh-CN" b="0" dirty="0" smtClean="0"/>
          </a:p>
          <a:p>
            <a:pPr>
              <a:buFont typeface="Arial" panose="020B0604020202020204" pitchFamily="34" charset="0"/>
              <a:buChar char="•"/>
            </a:pPr>
            <a:r>
              <a:rPr lang="zh-CN" altLang="zh-CN" b="0" dirty="0"/>
              <a:t>无论是无向图还是有向图，一个有</a:t>
            </a:r>
            <a:r>
              <a:rPr lang="en-US" altLang="zh-CN" b="0" dirty="0"/>
              <a:t>n</a:t>
            </a:r>
            <a:r>
              <a:rPr lang="zh-CN" altLang="zh-CN" b="0" dirty="0"/>
              <a:t>个顶点、</a:t>
            </a:r>
            <a:r>
              <a:rPr lang="en-US" altLang="zh-CN" b="0" dirty="0"/>
              <a:t>e</a:t>
            </a:r>
            <a:r>
              <a:rPr lang="zh-CN" altLang="zh-CN" b="0" dirty="0"/>
              <a:t>条边的图，满足如下关系：</a:t>
            </a:r>
            <a:endParaRPr lang="zh-CN" altLang="en-US" b="0" dirty="0"/>
          </a:p>
        </p:txBody>
      </p:sp>
      <p:pic>
        <p:nvPicPr>
          <p:cNvPr id="921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491880" y="4393429"/>
            <a:ext cx="2160240" cy="102011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矩形 3"/>
          <p:cNvSpPr/>
          <p:nvPr/>
        </p:nvSpPr>
        <p:spPr>
          <a:xfrm>
            <a:off x="611560" y="5424736"/>
            <a:ext cx="8064896" cy="830997"/>
          </a:xfrm>
          <a:prstGeom prst="rect">
            <a:avLst/>
          </a:prstGeom>
        </p:spPr>
        <p:txBody>
          <a:bodyPr wrap="square">
            <a:spAutoFit/>
          </a:bodyPr>
          <a:lstStyle/>
          <a:p>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无向图</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G</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中，各顶点</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2</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3</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4</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5</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的度分别为</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3</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3</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2</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4</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2</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，图中的边数为：</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e = (3+3+2+4+2)/2 = 7</a:t>
            </a:r>
            <a:r>
              <a:rPr lang="zh-CN" altLang="zh-CN" dirty="0"/>
              <a:t>。</a:t>
            </a:r>
            <a:endParaRPr lang="zh-CN" altLang="en-US" dirty="0"/>
          </a:p>
        </p:txBody>
      </p:sp>
    </p:spTree>
    <p:extLst>
      <p:ext uri="{BB962C8B-B14F-4D97-AF65-F5344CB8AC3E}">
        <p14:creationId xmlns="" xmlns:p14="http://schemas.microsoft.com/office/powerpoint/2010/main" val="40947300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920880" cy="5112568"/>
          </a:xfrm>
        </p:spPr>
        <p:txBody>
          <a:bodyPr>
            <a:normAutofit/>
          </a:bodyPr>
          <a:lstStyle/>
          <a:p>
            <a:pPr marL="0" indent="0"/>
            <a:r>
              <a:rPr lang="zh-CN" altLang="zh-CN" b="0" dirty="0" smtClean="0"/>
              <a:t>图</a:t>
            </a:r>
            <a:r>
              <a:rPr lang="en-US" altLang="zh-CN" b="0" dirty="0"/>
              <a:t>G</a:t>
            </a:r>
            <a:r>
              <a:rPr lang="zh-CN" altLang="zh-CN" b="0" dirty="0"/>
              <a:t>的顶点数</a:t>
            </a:r>
            <a:r>
              <a:rPr lang="en-US" altLang="zh-CN" b="0" dirty="0"/>
              <a:t>n</a:t>
            </a:r>
            <a:r>
              <a:rPr lang="zh-CN" altLang="zh-CN" b="0" dirty="0"/>
              <a:t>和边数</a:t>
            </a:r>
            <a:r>
              <a:rPr lang="en-US" altLang="zh-CN" b="0" dirty="0"/>
              <a:t>e</a:t>
            </a:r>
            <a:r>
              <a:rPr lang="zh-CN" altLang="zh-CN" b="0" dirty="0"/>
              <a:t>满足以下关系</a:t>
            </a:r>
            <a:r>
              <a:rPr lang="zh-CN" altLang="zh-CN" b="0" dirty="0" smtClean="0"/>
              <a:t>：</a:t>
            </a:r>
            <a:endParaRPr lang="en-US" altLang="zh-CN" b="0" dirty="0" smtClean="0"/>
          </a:p>
          <a:p>
            <a:pPr>
              <a:buFont typeface="Wingdings" panose="05000000000000000000" pitchFamily="2" charset="2"/>
              <a:buChar char="ü"/>
            </a:pPr>
            <a:r>
              <a:rPr lang="zh-CN" altLang="zh-CN" b="0" dirty="0" smtClean="0"/>
              <a:t>若</a:t>
            </a:r>
            <a:r>
              <a:rPr lang="en-US" altLang="zh-CN" b="0" dirty="0"/>
              <a:t>G</a:t>
            </a:r>
            <a:r>
              <a:rPr lang="zh-CN" altLang="zh-CN" b="0" dirty="0"/>
              <a:t>是无向图，则</a:t>
            </a:r>
            <a:r>
              <a:rPr lang="en-US" altLang="zh-CN" b="0" dirty="0"/>
              <a:t>0 ≤ e ≤ n(n-1)/2</a:t>
            </a:r>
            <a:r>
              <a:rPr lang="zh-CN" altLang="zh-CN" b="0" dirty="0" smtClean="0"/>
              <a:t>；</a:t>
            </a:r>
            <a:endParaRPr lang="en-US" altLang="zh-CN" b="0" dirty="0" smtClean="0"/>
          </a:p>
          <a:p>
            <a:pPr>
              <a:buFont typeface="Wingdings" panose="05000000000000000000" pitchFamily="2" charset="2"/>
              <a:buChar char="ü"/>
            </a:pPr>
            <a:r>
              <a:rPr lang="zh-CN" altLang="zh-CN" b="0" dirty="0" smtClean="0"/>
              <a:t>若</a:t>
            </a:r>
            <a:r>
              <a:rPr lang="en-US" altLang="zh-CN" b="0" dirty="0"/>
              <a:t>G</a:t>
            </a:r>
            <a:r>
              <a:rPr lang="zh-CN" altLang="zh-CN" b="0" dirty="0"/>
              <a:t>是有向图，则</a:t>
            </a:r>
            <a:r>
              <a:rPr lang="en-US" altLang="zh-CN" b="0" dirty="0"/>
              <a:t>0 ≤ e ≤ n(n-1)</a:t>
            </a:r>
            <a:r>
              <a:rPr lang="zh-CN" altLang="zh-CN" b="0" dirty="0" smtClean="0"/>
              <a:t>。</a:t>
            </a:r>
            <a:endParaRPr lang="en-US" altLang="zh-CN" b="0" dirty="0" smtClean="0"/>
          </a:p>
          <a:p>
            <a:pPr>
              <a:buFont typeface="Wingdings" panose="05000000000000000000" pitchFamily="2" charset="2"/>
              <a:buChar char="ü"/>
            </a:pPr>
            <a:r>
              <a:rPr lang="zh-CN" altLang="zh-CN" b="0" dirty="0" smtClean="0"/>
              <a:t>恰好</a:t>
            </a:r>
            <a:r>
              <a:rPr lang="zh-CN" altLang="zh-CN" b="0" dirty="0"/>
              <a:t>有</a:t>
            </a:r>
            <a:r>
              <a:rPr lang="en-US" altLang="zh-CN" b="0" dirty="0"/>
              <a:t>n(n-1)/2</a:t>
            </a:r>
            <a:r>
              <a:rPr lang="zh-CN" altLang="zh-CN" b="0" dirty="0"/>
              <a:t>条边的无向图称为</a:t>
            </a:r>
            <a:r>
              <a:rPr lang="zh-CN" altLang="zh-CN" b="0" dirty="0">
                <a:solidFill>
                  <a:srgbClr val="FF0000"/>
                </a:solidFill>
              </a:rPr>
              <a:t>无向完全图</a:t>
            </a:r>
            <a:r>
              <a:rPr lang="zh-CN" altLang="zh-CN" b="0" dirty="0" smtClean="0"/>
              <a:t>；</a:t>
            </a:r>
            <a:endParaRPr lang="en-US" altLang="zh-CN" b="0" dirty="0" smtClean="0"/>
          </a:p>
          <a:p>
            <a:pPr>
              <a:buFont typeface="Wingdings" panose="05000000000000000000" pitchFamily="2" charset="2"/>
              <a:buChar char="ü"/>
            </a:pPr>
            <a:r>
              <a:rPr lang="zh-CN" altLang="zh-CN" b="0" dirty="0" smtClean="0"/>
              <a:t>恰好</a:t>
            </a:r>
            <a:r>
              <a:rPr lang="zh-CN" altLang="zh-CN" b="0" dirty="0"/>
              <a:t>有</a:t>
            </a:r>
            <a:r>
              <a:rPr lang="en-US" altLang="zh-CN" b="0" dirty="0"/>
              <a:t>n(n-1)</a:t>
            </a:r>
            <a:r>
              <a:rPr lang="zh-CN" altLang="zh-CN" b="0" dirty="0"/>
              <a:t>条弧的有向图称为</a:t>
            </a:r>
            <a:r>
              <a:rPr lang="zh-CN" altLang="zh-CN" b="0" dirty="0">
                <a:solidFill>
                  <a:srgbClr val="FF0000"/>
                </a:solidFill>
              </a:rPr>
              <a:t>有向完全图</a:t>
            </a:r>
            <a:r>
              <a:rPr lang="zh-CN" altLang="zh-CN" b="0" dirty="0" smtClean="0"/>
              <a:t>。</a:t>
            </a:r>
            <a:endParaRPr lang="en-US" altLang="zh-CN" b="0" dirty="0" smtClean="0"/>
          </a:p>
          <a:p>
            <a:pPr>
              <a:buFont typeface="Wingdings" panose="05000000000000000000" pitchFamily="2" charset="2"/>
              <a:buChar char="ü"/>
            </a:pPr>
            <a:r>
              <a:rPr lang="zh-CN" altLang="zh-CN" b="0" dirty="0" smtClean="0"/>
              <a:t>完全图</a:t>
            </a:r>
            <a:r>
              <a:rPr lang="zh-CN" altLang="zh-CN" b="0" dirty="0"/>
              <a:t>具有最多的边数，任意一对顶点间均有边相连。边数很少（如</a:t>
            </a:r>
            <a:r>
              <a:rPr lang="en-US" altLang="zh-CN" b="0" dirty="0"/>
              <a:t>e ≤ </a:t>
            </a:r>
            <a:r>
              <a:rPr lang="en-US" altLang="zh-CN" b="0" dirty="0" err="1"/>
              <a:t>nlogn</a:t>
            </a:r>
            <a:r>
              <a:rPr lang="zh-CN" altLang="zh-CN" b="0" dirty="0"/>
              <a:t>）的图称为</a:t>
            </a:r>
            <a:r>
              <a:rPr lang="zh-CN" altLang="zh-CN" b="0" dirty="0">
                <a:solidFill>
                  <a:srgbClr val="FF0000"/>
                </a:solidFill>
              </a:rPr>
              <a:t>稀疏图</a:t>
            </a:r>
            <a:r>
              <a:rPr lang="zh-CN" altLang="zh-CN" b="0" dirty="0"/>
              <a:t>，反之称为</a:t>
            </a:r>
            <a:r>
              <a:rPr lang="zh-CN" altLang="zh-CN" b="0" dirty="0">
                <a:solidFill>
                  <a:srgbClr val="FF0000"/>
                </a:solidFill>
              </a:rPr>
              <a:t>稠密图</a:t>
            </a:r>
            <a:r>
              <a:rPr lang="zh-CN" altLang="zh-CN" b="0" dirty="0"/>
              <a:t>。</a:t>
            </a:r>
          </a:p>
          <a:p>
            <a:endParaRPr lang="zh-CN" altLang="en-US" b="0" dirty="0"/>
          </a:p>
        </p:txBody>
      </p:sp>
      <p:sp>
        <p:nvSpPr>
          <p:cNvPr id="4" name="矩形 3"/>
          <p:cNvSpPr/>
          <p:nvPr/>
        </p:nvSpPr>
        <p:spPr>
          <a:xfrm>
            <a:off x="1115616" y="5301208"/>
            <a:ext cx="7272808" cy="1015663"/>
          </a:xfrm>
          <a:prstGeom prst="rect">
            <a:avLst/>
          </a:prstGeom>
        </p:spPr>
        <p:txBody>
          <a:bodyPr wrap="square">
            <a:spAutoFit/>
          </a:bodyPr>
          <a:lstStyle/>
          <a:p>
            <a:r>
              <a:rPr lang="en-US" altLang="zh-CN" sz="2000" dirty="0">
                <a:sym typeface="Webdings"/>
              </a:rPr>
              <a:t></a:t>
            </a:r>
            <a:r>
              <a:rPr lang="zh-CN" altLang="zh-CN" sz="2000" dirty="0"/>
              <a:t>结论：</a:t>
            </a:r>
          </a:p>
          <a:p>
            <a:r>
              <a:rPr lang="en-US" altLang="zh-CN" sz="2000" dirty="0"/>
              <a:t>	(1) n</a:t>
            </a:r>
            <a:r>
              <a:rPr lang="zh-CN" altLang="zh-CN" sz="2000" dirty="0"/>
              <a:t>个顶点的无向完全图，总的边数</a:t>
            </a:r>
            <a:r>
              <a:rPr lang="en-US" altLang="zh-CN" sz="2000" dirty="0"/>
              <a:t>n(n-1)/2</a:t>
            </a:r>
            <a:r>
              <a:rPr lang="zh-CN" altLang="zh-CN" sz="2000" dirty="0"/>
              <a:t>；</a:t>
            </a:r>
          </a:p>
          <a:p>
            <a:r>
              <a:rPr lang="en-US" altLang="zh-CN" sz="2000" dirty="0"/>
              <a:t>	(2) n</a:t>
            </a:r>
            <a:r>
              <a:rPr lang="zh-CN" altLang="zh-CN" sz="2000" dirty="0"/>
              <a:t>个顶点的有向完全图，总的弧数</a:t>
            </a:r>
            <a:r>
              <a:rPr lang="en-US" altLang="zh-CN" sz="2000" dirty="0"/>
              <a:t>n(n-1)</a:t>
            </a:r>
            <a:r>
              <a:rPr lang="zh-CN" altLang="zh-CN" sz="2000" dirty="0"/>
              <a:t>。</a:t>
            </a:r>
          </a:p>
        </p:txBody>
      </p:sp>
    </p:spTree>
    <p:extLst>
      <p:ext uri="{BB962C8B-B14F-4D97-AF65-F5344CB8AC3E}">
        <p14:creationId xmlns="" xmlns:p14="http://schemas.microsoft.com/office/powerpoint/2010/main" val="19022058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764704"/>
            <a:ext cx="7520940" cy="3240360"/>
          </a:xfrm>
        </p:spPr>
        <p:txBody>
          <a:bodyPr>
            <a:normAutofit/>
          </a:bodyPr>
          <a:lstStyle/>
          <a:p>
            <a:pPr>
              <a:buFont typeface="Arial" panose="020B0604020202020204" pitchFamily="34" charset="0"/>
              <a:buChar char="•"/>
            </a:pPr>
            <a:r>
              <a:rPr lang="zh-CN" altLang="zh-CN" sz="2000" b="0" dirty="0" smtClean="0"/>
              <a:t>一</a:t>
            </a:r>
            <a:r>
              <a:rPr lang="zh-CN" altLang="zh-CN" sz="2000" b="0" dirty="0"/>
              <a:t>个具有</a:t>
            </a:r>
            <a:r>
              <a:rPr lang="en-US" altLang="zh-CN" sz="2000" b="0" dirty="0"/>
              <a:t>n</a:t>
            </a:r>
            <a:r>
              <a:rPr lang="zh-CN" altLang="zh-CN" sz="2000" b="0" dirty="0"/>
              <a:t>个顶点的连通图</a:t>
            </a:r>
            <a:r>
              <a:rPr lang="en-US" altLang="zh-CN" sz="2000" b="0" dirty="0"/>
              <a:t>G</a:t>
            </a:r>
            <a:r>
              <a:rPr lang="zh-CN" altLang="zh-CN" sz="2000" b="0" dirty="0"/>
              <a:t>的</a:t>
            </a:r>
            <a:r>
              <a:rPr lang="zh-CN" altLang="zh-CN" sz="2000" dirty="0">
                <a:solidFill>
                  <a:srgbClr val="FF0000"/>
                </a:solidFill>
              </a:rPr>
              <a:t>生成树</a:t>
            </a:r>
            <a:r>
              <a:rPr lang="zh-CN" altLang="zh-CN" sz="2000" b="0" dirty="0"/>
              <a:t>是包含</a:t>
            </a:r>
            <a:r>
              <a:rPr lang="en-US" altLang="zh-CN" sz="2000" b="0" dirty="0"/>
              <a:t>G</a:t>
            </a:r>
            <a:r>
              <a:rPr lang="zh-CN" altLang="zh-CN" sz="2000" b="0" dirty="0"/>
              <a:t>中全部顶点的一个极小连通子图，它有且仅有</a:t>
            </a:r>
            <a:r>
              <a:rPr lang="en-US" altLang="zh-CN" sz="2000" b="0" dirty="0"/>
              <a:t>n-1</a:t>
            </a:r>
            <a:r>
              <a:rPr lang="zh-CN" altLang="zh-CN" sz="2000" b="0" dirty="0"/>
              <a:t>条边。如果在图</a:t>
            </a:r>
            <a:r>
              <a:rPr lang="en-US" altLang="zh-CN" sz="2000" b="0" dirty="0"/>
              <a:t>G</a:t>
            </a:r>
            <a:r>
              <a:rPr lang="zh-CN" altLang="zh-CN" sz="2000" b="0" dirty="0"/>
              <a:t>的生成树上添加一条边，则一定存在环，因为这使得依附于这条边的两个顶点之间有了第二条路径；如果生成树的边数少于</a:t>
            </a:r>
            <a:r>
              <a:rPr lang="en-US" altLang="zh-CN" sz="2000" b="0" dirty="0"/>
              <a:t>n-1</a:t>
            </a:r>
            <a:r>
              <a:rPr lang="zh-CN" altLang="zh-CN" sz="2000" b="0" dirty="0"/>
              <a:t>条，则该生成树必定是不连通的</a:t>
            </a:r>
            <a:r>
              <a:rPr lang="zh-CN" altLang="zh-CN" sz="2000" b="0" dirty="0" smtClean="0"/>
              <a:t>。</a:t>
            </a:r>
            <a:endParaRPr lang="en-US" altLang="zh-CN" sz="2000" b="0" dirty="0" smtClean="0"/>
          </a:p>
          <a:p>
            <a:pPr>
              <a:buFont typeface="Arial" panose="020B0604020202020204" pitchFamily="34" charset="0"/>
              <a:buChar char="•"/>
            </a:pPr>
            <a:r>
              <a:rPr lang="zh-CN" altLang="zh-CN" sz="2000" b="0" dirty="0"/>
              <a:t>一个有向图的</a:t>
            </a:r>
            <a:r>
              <a:rPr lang="zh-CN" altLang="zh-CN" sz="2000" dirty="0">
                <a:solidFill>
                  <a:srgbClr val="FF0000"/>
                </a:solidFill>
              </a:rPr>
              <a:t>生成森林</a:t>
            </a:r>
            <a:r>
              <a:rPr lang="zh-CN" altLang="zh-CN" sz="2000" b="0" dirty="0"/>
              <a:t>是由若干棵互不相交的有向树组成的，它含有图中全部顶点。</a:t>
            </a:r>
            <a:r>
              <a:rPr lang="zh-CN" altLang="zh-CN" sz="2000" dirty="0">
                <a:solidFill>
                  <a:srgbClr val="FF0000"/>
                </a:solidFill>
              </a:rPr>
              <a:t>有向树</a:t>
            </a:r>
            <a:r>
              <a:rPr lang="zh-CN" altLang="zh-CN" sz="2000" b="0" dirty="0"/>
              <a:t>是恰有一个顶点的入度为</a:t>
            </a:r>
            <a:r>
              <a:rPr lang="en-US" altLang="zh-CN" sz="2000" b="0" dirty="0"/>
              <a:t>0</a:t>
            </a:r>
            <a:r>
              <a:rPr lang="zh-CN" altLang="zh-CN" sz="2000" b="0" dirty="0"/>
              <a:t>，其余顶点的入度均为</a:t>
            </a:r>
            <a:r>
              <a:rPr lang="en-US" altLang="zh-CN" sz="2000" b="0" dirty="0"/>
              <a:t>1</a:t>
            </a:r>
            <a:r>
              <a:rPr lang="zh-CN" altLang="zh-CN" sz="2000" b="0" dirty="0"/>
              <a:t>的有向图。</a:t>
            </a:r>
            <a:endParaRPr lang="zh-CN" altLang="en-US" sz="2000" b="0" dirty="0"/>
          </a:p>
        </p:txBody>
      </p:sp>
      <p:pic>
        <p:nvPicPr>
          <p:cNvPr id="1024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5496" y="4005064"/>
            <a:ext cx="4802810" cy="224570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矩形 3"/>
          <p:cNvSpPr/>
          <p:nvPr/>
        </p:nvSpPr>
        <p:spPr>
          <a:xfrm>
            <a:off x="4932040" y="4005064"/>
            <a:ext cx="4139952" cy="2031325"/>
          </a:xfrm>
          <a:prstGeom prst="rect">
            <a:avLst/>
          </a:prstGeom>
        </p:spPr>
        <p:txBody>
          <a:bodyPr wrap="square">
            <a:spAutoFit/>
          </a:bodyPr>
          <a:lstStyle/>
          <a:p>
            <a:r>
              <a:rPr lang="zh-CN" altLang="zh-CN" dirty="0"/>
              <a:t>★注：</a:t>
            </a:r>
          </a:p>
          <a:p>
            <a:r>
              <a:rPr lang="en-US" altLang="zh-CN" dirty="0"/>
              <a:t>(1) </a:t>
            </a:r>
            <a:r>
              <a:rPr lang="zh-CN" altLang="zh-CN" dirty="0"/>
              <a:t>图可转换为树，树可依照二叉树进行处理；非连通图可转换为森林；</a:t>
            </a:r>
          </a:p>
          <a:p>
            <a:r>
              <a:rPr lang="en-US" altLang="zh-CN" dirty="0"/>
              <a:t>(2) </a:t>
            </a:r>
            <a:r>
              <a:rPr lang="zh-CN" altLang="zh-CN" dirty="0"/>
              <a:t>任何树都可转换为二叉树，而二叉树的根无右子树时才能转换成树；</a:t>
            </a:r>
          </a:p>
          <a:p>
            <a:r>
              <a:rPr lang="en-US" altLang="zh-CN" dirty="0"/>
              <a:t>(3) </a:t>
            </a:r>
            <a:r>
              <a:rPr lang="zh-CN" altLang="zh-CN" dirty="0"/>
              <a:t>森林同二叉树之间可实现相互转换</a:t>
            </a:r>
            <a:r>
              <a:rPr lang="zh-CN" altLang="zh-CN" dirty="0" smtClean="0"/>
              <a:t>。</a:t>
            </a:r>
            <a:endParaRPr lang="en-US" altLang="zh-CN" dirty="0" smtClean="0"/>
          </a:p>
          <a:p>
            <a:r>
              <a:rPr lang="zh-CN" altLang="en-US" dirty="0" smtClean="0">
                <a:solidFill>
                  <a:srgbClr val="FF0000"/>
                </a:solidFill>
              </a:rPr>
              <a:t>通过对图的生成树遍历可以完成图遍历。</a:t>
            </a:r>
            <a:endParaRPr lang="zh-CN" altLang="zh-CN" dirty="0">
              <a:solidFill>
                <a:srgbClr val="FF0000"/>
              </a:solidFill>
            </a:endParaRPr>
          </a:p>
        </p:txBody>
      </p:sp>
    </p:spTree>
    <p:extLst>
      <p:ext uri="{BB962C8B-B14F-4D97-AF65-F5344CB8AC3E}">
        <p14:creationId xmlns="" xmlns:p14="http://schemas.microsoft.com/office/powerpoint/2010/main" val="36268983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836712"/>
            <a:ext cx="8208912" cy="5472608"/>
          </a:xfrm>
        </p:spPr>
        <p:txBody>
          <a:bodyPr>
            <a:normAutofit fontScale="77500" lnSpcReduction="20000"/>
          </a:bodyPr>
          <a:lstStyle/>
          <a:p>
            <a:pPr>
              <a:spcBef>
                <a:spcPts val="0"/>
              </a:spcBef>
            </a:pPr>
            <a:r>
              <a:rPr lang="zh-CN" altLang="zh-CN" dirty="0" smtClean="0"/>
              <a:t>算法</a:t>
            </a:r>
            <a:r>
              <a:rPr lang="en-US" altLang="zh-CN" dirty="0"/>
              <a:t>6.1</a:t>
            </a:r>
            <a:r>
              <a:rPr lang="zh-CN" altLang="zh-CN" dirty="0"/>
              <a:t>：</a:t>
            </a:r>
            <a:r>
              <a:rPr lang="zh-CN" altLang="zh-CN" dirty="0">
                <a:solidFill>
                  <a:srgbClr val="FF0000"/>
                </a:solidFill>
              </a:rPr>
              <a:t>图的类</a:t>
            </a:r>
            <a:r>
              <a:rPr lang="zh-CN" altLang="zh-CN" dirty="0"/>
              <a:t>定义</a:t>
            </a:r>
          </a:p>
          <a:p>
            <a:pPr>
              <a:spcBef>
                <a:spcPts val="0"/>
              </a:spcBef>
            </a:pPr>
            <a:r>
              <a:rPr lang="en-US" altLang="zh-CN" b="0" dirty="0"/>
              <a:t>class Graph{</a:t>
            </a:r>
            <a:endParaRPr lang="zh-CN" altLang="zh-CN" b="0" dirty="0"/>
          </a:p>
          <a:p>
            <a:pPr>
              <a:spcBef>
                <a:spcPts val="0"/>
              </a:spcBef>
            </a:pPr>
            <a:r>
              <a:rPr lang="en-US" altLang="zh-CN" b="0" dirty="0"/>
              <a:t>public:</a:t>
            </a:r>
            <a:endParaRPr lang="zh-CN" altLang="zh-CN" b="0" dirty="0"/>
          </a:p>
          <a:p>
            <a:pPr>
              <a:spcBef>
                <a:spcPts val="0"/>
              </a:spcBef>
            </a:pPr>
            <a:r>
              <a:rPr lang="en-US" altLang="zh-CN" b="0" dirty="0"/>
              <a:t>    </a:t>
            </a:r>
            <a:r>
              <a:rPr lang="en-US" altLang="zh-CN" b="0" dirty="0" err="1"/>
              <a:t>int</a:t>
            </a:r>
            <a:r>
              <a:rPr lang="en-US" altLang="zh-CN" b="0" dirty="0"/>
              <a:t> </a:t>
            </a:r>
            <a:r>
              <a:rPr lang="en-US" altLang="zh-CN" b="0" dirty="0" err="1"/>
              <a:t>numVertex</a:t>
            </a:r>
            <a:r>
              <a:rPr lang="en-US" altLang="zh-CN" b="0" dirty="0"/>
              <a:t>;		</a:t>
            </a:r>
            <a:r>
              <a:rPr lang="en-US" altLang="zh-CN" b="0" dirty="0" smtClean="0"/>
              <a:t>//</a:t>
            </a:r>
            <a:r>
              <a:rPr lang="zh-CN" altLang="zh-CN" b="0" dirty="0"/>
              <a:t>图中顶点的个数</a:t>
            </a:r>
          </a:p>
          <a:p>
            <a:pPr>
              <a:spcBef>
                <a:spcPts val="0"/>
              </a:spcBef>
            </a:pPr>
            <a:r>
              <a:rPr lang="en-US" altLang="zh-CN" b="0" dirty="0"/>
              <a:t>    </a:t>
            </a:r>
            <a:r>
              <a:rPr lang="en-US" altLang="zh-CN" b="0" dirty="0" err="1"/>
              <a:t>int</a:t>
            </a:r>
            <a:r>
              <a:rPr lang="en-US" altLang="zh-CN" b="0" dirty="0"/>
              <a:t> </a:t>
            </a:r>
            <a:r>
              <a:rPr lang="en-US" altLang="zh-CN" b="0" dirty="0" err="1"/>
              <a:t>numEdge</a:t>
            </a:r>
            <a:r>
              <a:rPr lang="en-US" altLang="zh-CN" b="0" dirty="0"/>
              <a:t>;    		</a:t>
            </a:r>
            <a:r>
              <a:rPr lang="en-US" altLang="zh-CN" b="0" dirty="0" smtClean="0"/>
              <a:t>//</a:t>
            </a:r>
            <a:r>
              <a:rPr lang="zh-CN" altLang="zh-CN" b="0" dirty="0"/>
              <a:t>图中边的个数</a:t>
            </a:r>
          </a:p>
          <a:p>
            <a:pPr>
              <a:spcBef>
                <a:spcPts val="0"/>
              </a:spcBef>
            </a:pPr>
            <a:r>
              <a:rPr lang="en-US" altLang="zh-CN" b="0" dirty="0"/>
              <a:t>    bool *Visited;   		</a:t>
            </a:r>
            <a:r>
              <a:rPr lang="en-US" altLang="zh-CN" b="0" dirty="0" smtClean="0"/>
              <a:t>//</a:t>
            </a:r>
            <a:r>
              <a:rPr lang="en-US" altLang="zh-CN" b="0" dirty="0"/>
              <a:t>Visited</a:t>
            </a:r>
            <a:r>
              <a:rPr lang="zh-CN" altLang="zh-CN" b="0" dirty="0"/>
              <a:t>指针指向保存图的顶点的标志位数组</a:t>
            </a:r>
          </a:p>
          <a:p>
            <a:pPr>
              <a:spcBef>
                <a:spcPts val="0"/>
              </a:spcBef>
            </a:pPr>
            <a:r>
              <a:rPr lang="en-US" altLang="zh-CN" b="0" dirty="0"/>
              <a:t>    </a:t>
            </a:r>
            <a:r>
              <a:rPr lang="en-US" altLang="zh-CN" b="0" dirty="0" err="1"/>
              <a:t>int</a:t>
            </a:r>
            <a:r>
              <a:rPr lang="en-US" altLang="zh-CN" b="0" dirty="0"/>
              <a:t> *</a:t>
            </a:r>
            <a:r>
              <a:rPr lang="en-US" altLang="zh-CN" b="0" dirty="0" err="1"/>
              <a:t>InDegree</a:t>
            </a:r>
            <a:r>
              <a:rPr lang="en-US" altLang="zh-CN" b="0" dirty="0"/>
              <a:t>;  		</a:t>
            </a:r>
            <a:r>
              <a:rPr lang="en-US" altLang="zh-CN" b="0" dirty="0" smtClean="0"/>
              <a:t>//</a:t>
            </a:r>
            <a:r>
              <a:rPr lang="en-US" altLang="zh-CN" b="0" dirty="0" err="1"/>
              <a:t>InDegree</a:t>
            </a:r>
            <a:r>
              <a:rPr lang="zh-CN" altLang="zh-CN" b="0" dirty="0"/>
              <a:t>指针指向保存图的顶点的入度的</a:t>
            </a:r>
            <a:r>
              <a:rPr lang="zh-CN" altLang="zh-CN" b="0" dirty="0" smtClean="0"/>
              <a:t>数组</a:t>
            </a:r>
            <a:endParaRPr lang="en-US" altLang="zh-CN" b="0" dirty="0" smtClean="0"/>
          </a:p>
          <a:p>
            <a:pPr>
              <a:spcBef>
                <a:spcPts val="0"/>
              </a:spcBef>
            </a:pPr>
            <a:endParaRPr lang="zh-CN" altLang="zh-CN" b="0" dirty="0"/>
          </a:p>
          <a:p>
            <a:pPr>
              <a:spcBef>
                <a:spcPts val="0"/>
              </a:spcBef>
            </a:pPr>
            <a:r>
              <a:rPr lang="en-US" altLang="zh-CN" b="0" dirty="0"/>
              <a:t>    Graph(</a:t>
            </a:r>
            <a:r>
              <a:rPr lang="en-US" altLang="zh-CN" b="0" dirty="0" err="1"/>
              <a:t>int</a:t>
            </a:r>
            <a:r>
              <a:rPr lang="en-US" altLang="zh-CN" b="0" dirty="0"/>
              <a:t> </a:t>
            </a:r>
            <a:r>
              <a:rPr lang="en-US" altLang="zh-CN" b="0" dirty="0" err="1"/>
              <a:t>numVert</a:t>
            </a:r>
            <a:r>
              <a:rPr lang="en-US" altLang="zh-CN" b="0" dirty="0"/>
              <a:t>);         </a:t>
            </a:r>
            <a:r>
              <a:rPr lang="en-US" altLang="zh-CN" b="0" dirty="0" smtClean="0"/>
              <a:t>//</a:t>
            </a:r>
            <a:r>
              <a:rPr lang="zh-CN" altLang="zh-CN" b="0" dirty="0"/>
              <a:t>构造函数</a:t>
            </a:r>
          </a:p>
          <a:p>
            <a:pPr>
              <a:spcBef>
                <a:spcPts val="0"/>
              </a:spcBef>
            </a:pPr>
            <a:r>
              <a:rPr lang="en-US" altLang="zh-CN" b="0" dirty="0"/>
              <a:t>    ~Graph();                         	//</a:t>
            </a:r>
            <a:r>
              <a:rPr lang="zh-CN" altLang="zh-CN" b="0" dirty="0"/>
              <a:t>析构函数</a:t>
            </a:r>
          </a:p>
          <a:p>
            <a:pPr>
              <a:spcBef>
                <a:spcPts val="0"/>
              </a:spcBef>
            </a:pPr>
            <a:r>
              <a:rPr lang="en-US" altLang="zh-CN" b="0" dirty="0"/>
              <a:t>    virtual </a:t>
            </a:r>
            <a:r>
              <a:rPr lang="en-US" altLang="zh-CN" b="0" dirty="0" err="1"/>
              <a:t>int</a:t>
            </a:r>
            <a:r>
              <a:rPr lang="en-US" altLang="zh-CN" b="0" dirty="0"/>
              <a:t> </a:t>
            </a:r>
            <a:r>
              <a:rPr lang="en-US" altLang="zh-CN" b="0" dirty="0" err="1"/>
              <a:t>FirstAdj</a:t>
            </a:r>
            <a:r>
              <a:rPr lang="en-US" altLang="zh-CN" b="0" dirty="0"/>
              <a:t>(</a:t>
            </a:r>
            <a:r>
              <a:rPr lang="en-US" altLang="zh-CN" b="0" dirty="0" err="1"/>
              <a:t>int</a:t>
            </a:r>
            <a:r>
              <a:rPr lang="en-US" altLang="zh-CN" b="0" dirty="0"/>
              <a:t> </a:t>
            </a:r>
            <a:r>
              <a:rPr lang="en-US" altLang="zh-CN" b="0" dirty="0" err="1"/>
              <a:t>oneVertex</a:t>
            </a:r>
            <a:r>
              <a:rPr lang="en-US" altLang="zh-CN" b="0" dirty="0"/>
              <a:t>) = 0; </a:t>
            </a:r>
            <a:r>
              <a:rPr lang="en-US" altLang="zh-CN" sz="2100" b="0" dirty="0" smtClean="0"/>
              <a:t>//</a:t>
            </a:r>
            <a:r>
              <a:rPr lang="zh-CN" altLang="zh-CN" sz="2100" b="0" dirty="0"/>
              <a:t>返回与顶点</a:t>
            </a:r>
            <a:r>
              <a:rPr lang="en-US" altLang="zh-CN" sz="2100" b="0" dirty="0" err="1"/>
              <a:t>oneVertex</a:t>
            </a:r>
            <a:r>
              <a:rPr lang="zh-CN" altLang="zh-CN" sz="2100" b="0" dirty="0"/>
              <a:t>相关联的第一个邻接点</a:t>
            </a:r>
          </a:p>
          <a:p>
            <a:pPr>
              <a:spcBef>
                <a:spcPts val="0"/>
              </a:spcBef>
            </a:pPr>
            <a:r>
              <a:rPr lang="en-US" altLang="zh-CN" b="0" dirty="0"/>
              <a:t>    virtual </a:t>
            </a:r>
            <a:r>
              <a:rPr lang="en-US" altLang="zh-CN" b="0" dirty="0" err="1"/>
              <a:t>int</a:t>
            </a:r>
            <a:r>
              <a:rPr lang="en-US" altLang="zh-CN" b="0" dirty="0"/>
              <a:t> </a:t>
            </a:r>
            <a:r>
              <a:rPr lang="en-US" altLang="zh-CN" b="0" dirty="0" err="1"/>
              <a:t>NextAdj</a:t>
            </a:r>
            <a:r>
              <a:rPr lang="en-US" altLang="zh-CN" b="0" dirty="0"/>
              <a:t>(</a:t>
            </a:r>
            <a:r>
              <a:rPr lang="en-US" altLang="zh-CN" b="0" dirty="0" err="1"/>
              <a:t>int</a:t>
            </a:r>
            <a:r>
              <a:rPr lang="en-US" altLang="zh-CN" b="0" dirty="0"/>
              <a:t> </a:t>
            </a:r>
            <a:r>
              <a:rPr lang="en-US" altLang="zh-CN" b="0" dirty="0" err="1"/>
              <a:t>oneVertex</a:t>
            </a:r>
            <a:r>
              <a:rPr lang="en-US" altLang="zh-CN" b="0" dirty="0"/>
              <a:t>, </a:t>
            </a:r>
            <a:r>
              <a:rPr lang="en-US" altLang="zh-CN" b="0" dirty="0" err="1"/>
              <a:t>int</a:t>
            </a:r>
            <a:r>
              <a:rPr lang="en-US" altLang="zh-CN" b="0" dirty="0"/>
              <a:t> </a:t>
            </a:r>
            <a:r>
              <a:rPr lang="en-US" altLang="zh-CN" b="0" dirty="0" err="1"/>
              <a:t>preVertex</a:t>
            </a:r>
            <a:r>
              <a:rPr lang="en-US" altLang="zh-CN" b="0" dirty="0"/>
              <a:t>) = 0; </a:t>
            </a:r>
            <a:endParaRPr lang="en-US" altLang="zh-CN" b="0" dirty="0" smtClean="0"/>
          </a:p>
          <a:p>
            <a:pPr>
              <a:spcBef>
                <a:spcPts val="0"/>
              </a:spcBef>
            </a:pPr>
            <a:r>
              <a:rPr lang="en-US" altLang="zh-CN" b="0" dirty="0"/>
              <a:t> </a:t>
            </a:r>
            <a:r>
              <a:rPr lang="en-US" altLang="zh-CN" b="0" dirty="0" smtClean="0"/>
              <a:t>   </a:t>
            </a:r>
            <a:r>
              <a:rPr lang="en-US" altLang="zh-CN" b="0" dirty="0" err="1"/>
              <a:t>int</a:t>
            </a:r>
            <a:r>
              <a:rPr lang="en-US" altLang="zh-CN" b="0" dirty="0"/>
              <a:t> </a:t>
            </a:r>
            <a:r>
              <a:rPr lang="en-US" altLang="zh-CN" b="0" dirty="0" err="1"/>
              <a:t>VerticesNum</a:t>
            </a:r>
            <a:r>
              <a:rPr lang="en-US" altLang="zh-CN" b="0" dirty="0"/>
              <a:t>() {return </a:t>
            </a:r>
            <a:r>
              <a:rPr lang="en-US" altLang="zh-CN" b="0" dirty="0" err="1"/>
              <a:t>numVertex</a:t>
            </a:r>
            <a:r>
              <a:rPr lang="en-US" altLang="zh-CN" b="0" dirty="0"/>
              <a:t>;}	//</a:t>
            </a:r>
            <a:r>
              <a:rPr lang="zh-CN" altLang="zh-CN" b="0" dirty="0"/>
              <a:t>返回图的顶点个数</a:t>
            </a:r>
          </a:p>
          <a:p>
            <a:pPr>
              <a:spcBef>
                <a:spcPts val="0"/>
              </a:spcBef>
            </a:pPr>
            <a:r>
              <a:rPr lang="en-US" altLang="zh-CN" b="0" dirty="0"/>
              <a:t>    </a:t>
            </a:r>
            <a:r>
              <a:rPr lang="en-US" altLang="zh-CN" b="0" dirty="0" err="1"/>
              <a:t>int</a:t>
            </a:r>
            <a:r>
              <a:rPr lang="en-US" altLang="zh-CN" b="0" dirty="0"/>
              <a:t> </a:t>
            </a:r>
            <a:r>
              <a:rPr lang="en-US" altLang="zh-CN" b="0" dirty="0" err="1"/>
              <a:t>EdgesNum</a:t>
            </a:r>
            <a:r>
              <a:rPr lang="en-US" altLang="zh-CN" b="0" dirty="0"/>
              <a:t>() {return </a:t>
            </a:r>
            <a:r>
              <a:rPr lang="en-US" altLang="zh-CN" b="0" dirty="0" err="1"/>
              <a:t>numEdge</a:t>
            </a:r>
            <a:r>
              <a:rPr lang="en-US" altLang="zh-CN" b="0" dirty="0"/>
              <a:t>;}	</a:t>
            </a:r>
            <a:r>
              <a:rPr lang="en-US" altLang="zh-CN" b="0" dirty="0" smtClean="0"/>
              <a:t>//</a:t>
            </a:r>
            <a:r>
              <a:rPr lang="zh-CN" altLang="zh-CN" b="0" dirty="0"/>
              <a:t>返回图的边数</a:t>
            </a:r>
          </a:p>
          <a:p>
            <a:pPr>
              <a:spcBef>
                <a:spcPts val="0"/>
              </a:spcBef>
            </a:pPr>
            <a:r>
              <a:rPr lang="en-US" altLang="zh-CN" b="0" dirty="0"/>
              <a:t>    virtual </a:t>
            </a:r>
            <a:r>
              <a:rPr lang="en-US" altLang="zh-CN" b="0" dirty="0" err="1"/>
              <a:t>int</a:t>
            </a:r>
            <a:r>
              <a:rPr lang="en-US" altLang="zh-CN" b="0" dirty="0"/>
              <a:t> weight(</a:t>
            </a:r>
            <a:r>
              <a:rPr lang="en-US" altLang="zh-CN" b="0" dirty="0" err="1"/>
              <a:t>int</a:t>
            </a:r>
            <a:r>
              <a:rPr lang="en-US" altLang="zh-CN" b="0" dirty="0"/>
              <a:t> </a:t>
            </a:r>
            <a:r>
              <a:rPr lang="en-US" altLang="zh-CN" b="0" dirty="0" err="1"/>
              <a:t>from,int</a:t>
            </a:r>
            <a:r>
              <a:rPr lang="en-US" altLang="zh-CN" b="0" dirty="0"/>
              <a:t> to) = 0;</a:t>
            </a:r>
            <a:endParaRPr lang="zh-CN" altLang="zh-CN" b="0" dirty="0"/>
          </a:p>
          <a:p>
            <a:pPr>
              <a:spcBef>
                <a:spcPts val="0"/>
              </a:spcBef>
            </a:pPr>
            <a:r>
              <a:rPr lang="en-US" altLang="zh-CN" b="0" dirty="0"/>
              <a:t>    virtual void </a:t>
            </a:r>
            <a:r>
              <a:rPr lang="en-US" altLang="zh-CN" b="0" dirty="0" err="1"/>
              <a:t>setEdge</a:t>
            </a:r>
            <a:r>
              <a:rPr lang="en-US" altLang="zh-CN" b="0" dirty="0"/>
              <a:t>(</a:t>
            </a:r>
            <a:r>
              <a:rPr lang="en-US" altLang="zh-CN" b="0" dirty="0" err="1"/>
              <a:t>int</a:t>
            </a:r>
            <a:r>
              <a:rPr lang="en-US" altLang="zh-CN" b="0" dirty="0"/>
              <a:t> </a:t>
            </a:r>
            <a:r>
              <a:rPr lang="en-US" altLang="zh-CN" b="0" dirty="0" err="1"/>
              <a:t>from,int</a:t>
            </a:r>
            <a:r>
              <a:rPr lang="en-US" altLang="zh-CN" b="0" dirty="0"/>
              <a:t> </a:t>
            </a:r>
            <a:r>
              <a:rPr lang="en-US" altLang="zh-CN" b="0" dirty="0" err="1"/>
              <a:t>to,int</a:t>
            </a:r>
            <a:r>
              <a:rPr lang="en-US" altLang="zh-CN" b="0" dirty="0"/>
              <a:t> weight) = 0;</a:t>
            </a:r>
            <a:endParaRPr lang="zh-CN" altLang="zh-CN" b="0" dirty="0"/>
          </a:p>
          <a:p>
            <a:pPr>
              <a:spcBef>
                <a:spcPts val="0"/>
              </a:spcBef>
            </a:pPr>
            <a:r>
              <a:rPr lang="en-US" altLang="zh-CN" b="0" dirty="0"/>
              <a:t> </a:t>
            </a:r>
            <a:r>
              <a:rPr lang="en-US" altLang="zh-CN" b="0" dirty="0" smtClean="0"/>
              <a:t>   virtual </a:t>
            </a:r>
            <a:r>
              <a:rPr lang="en-US" altLang="zh-CN" b="0" dirty="0"/>
              <a:t>void </a:t>
            </a:r>
            <a:r>
              <a:rPr lang="en-US" altLang="zh-CN" b="0" dirty="0" err="1"/>
              <a:t>delEdge</a:t>
            </a:r>
            <a:r>
              <a:rPr lang="en-US" altLang="zh-CN" b="0" dirty="0"/>
              <a:t>(</a:t>
            </a:r>
            <a:r>
              <a:rPr lang="en-US" altLang="zh-CN" b="0" dirty="0" err="1"/>
              <a:t>int</a:t>
            </a:r>
            <a:r>
              <a:rPr lang="en-US" altLang="zh-CN" b="0" dirty="0"/>
              <a:t> </a:t>
            </a:r>
            <a:r>
              <a:rPr lang="en-US" altLang="zh-CN" b="0" dirty="0" err="1"/>
              <a:t>from,int</a:t>
            </a:r>
            <a:r>
              <a:rPr lang="en-US" altLang="zh-CN" b="0" dirty="0"/>
              <a:t> to) = 0;</a:t>
            </a:r>
            <a:endParaRPr lang="zh-CN" altLang="zh-CN" b="0" dirty="0"/>
          </a:p>
          <a:p>
            <a:pPr>
              <a:spcBef>
                <a:spcPts val="0"/>
              </a:spcBef>
            </a:pPr>
            <a:r>
              <a:rPr lang="en-US" altLang="zh-CN" b="0" dirty="0"/>
              <a:t>};</a:t>
            </a:r>
            <a:endParaRPr lang="zh-CN" altLang="zh-CN" b="0" dirty="0"/>
          </a:p>
          <a:p>
            <a:pPr>
              <a:spcBef>
                <a:spcPts val="0"/>
              </a:spcBef>
            </a:pPr>
            <a:endParaRPr lang="zh-CN" altLang="en-US" dirty="0"/>
          </a:p>
        </p:txBody>
      </p:sp>
    </p:spTree>
    <p:extLst>
      <p:ext uri="{BB962C8B-B14F-4D97-AF65-F5344CB8AC3E}">
        <p14:creationId xmlns="" xmlns:p14="http://schemas.microsoft.com/office/powerpoint/2010/main" val="2116009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6.2  </a:t>
            </a:r>
            <a:r>
              <a:rPr lang="zh-CN" altLang="zh-CN" b="1" dirty="0"/>
              <a:t>图的存储</a:t>
            </a:r>
            <a:r>
              <a:rPr lang="zh-CN" altLang="zh-CN" b="1" dirty="0" smtClean="0"/>
              <a:t>结构</a:t>
            </a:r>
            <a:endParaRPr lang="zh-CN" altLang="en-US" dirty="0"/>
          </a:p>
        </p:txBody>
      </p:sp>
      <p:sp>
        <p:nvSpPr>
          <p:cNvPr id="4" name="内容占位符 3"/>
          <p:cNvSpPr>
            <a:spLocks noGrp="1"/>
          </p:cNvSpPr>
          <p:nvPr>
            <p:ph idx="1"/>
          </p:nvPr>
        </p:nvSpPr>
        <p:spPr>
          <a:xfrm>
            <a:off x="827584" y="1628801"/>
            <a:ext cx="7848872" cy="2952328"/>
          </a:xfrm>
        </p:spPr>
        <p:txBody>
          <a:bodyPr/>
          <a:lstStyle/>
          <a:p>
            <a:r>
              <a:rPr lang="en-US" dirty="0" smtClean="0"/>
              <a:t>6.2.1 </a:t>
            </a:r>
            <a:r>
              <a:rPr lang="zh-CN" altLang="en-US" dirty="0" smtClean="0">
                <a:solidFill>
                  <a:srgbClr val="FF0000"/>
                </a:solidFill>
              </a:rPr>
              <a:t>邻接矩阵存储方法</a:t>
            </a:r>
          </a:p>
          <a:p>
            <a:r>
              <a:rPr lang="en-US" altLang="zh-CN" b="0" dirty="0" smtClean="0"/>
              <a:t>	</a:t>
            </a:r>
            <a:r>
              <a:rPr lang="zh-CN" altLang="en-US" b="0" dirty="0" smtClean="0"/>
              <a:t>对于一个具有</a:t>
            </a:r>
            <a:r>
              <a:rPr lang="en-US" b="0" dirty="0" smtClean="0"/>
              <a:t>n</a:t>
            </a:r>
            <a:r>
              <a:rPr lang="zh-CN" altLang="en-US" b="0" dirty="0" smtClean="0"/>
              <a:t>个顶点的图</a:t>
            </a:r>
            <a:r>
              <a:rPr lang="en-US" b="0" dirty="0" smtClean="0"/>
              <a:t>G = ( V, E )</a:t>
            </a:r>
            <a:r>
              <a:rPr lang="zh-CN" altLang="en-US" b="0" dirty="0" smtClean="0"/>
              <a:t>，其中</a:t>
            </a:r>
            <a:r>
              <a:rPr lang="zh-CN" altLang="en-US" b="0" dirty="0" smtClean="0">
                <a:solidFill>
                  <a:srgbClr val="FF0000"/>
                </a:solidFill>
              </a:rPr>
              <a:t>顶点集合</a:t>
            </a:r>
            <a:r>
              <a:rPr lang="en-US" b="0" dirty="0" smtClean="0">
                <a:solidFill>
                  <a:srgbClr val="FF0000"/>
                </a:solidFill>
              </a:rPr>
              <a:t>V</a:t>
            </a:r>
            <a:r>
              <a:rPr lang="zh-CN" altLang="en-US" b="0" dirty="0" smtClean="0"/>
              <a:t>可以用一个</a:t>
            </a:r>
            <a:r>
              <a:rPr lang="zh-CN" altLang="en-US" b="0" dirty="0" smtClean="0">
                <a:solidFill>
                  <a:srgbClr val="FF0000"/>
                </a:solidFill>
              </a:rPr>
              <a:t>一维数组</a:t>
            </a:r>
            <a:r>
              <a:rPr lang="zh-CN" altLang="en-US" b="0" dirty="0" smtClean="0"/>
              <a:t>来存放，</a:t>
            </a:r>
            <a:r>
              <a:rPr lang="zh-CN" altLang="en-US" b="0" dirty="0" smtClean="0">
                <a:solidFill>
                  <a:srgbClr val="FF0000"/>
                </a:solidFill>
              </a:rPr>
              <a:t>顶点关系集合</a:t>
            </a:r>
            <a:r>
              <a:rPr lang="en-US" b="0" dirty="0" smtClean="0">
                <a:solidFill>
                  <a:srgbClr val="FF0000"/>
                </a:solidFill>
              </a:rPr>
              <a:t>E</a:t>
            </a:r>
            <a:r>
              <a:rPr lang="zh-CN" altLang="en-US" b="0" dirty="0" smtClean="0"/>
              <a:t>可以使用</a:t>
            </a:r>
            <a:r>
              <a:rPr lang="en-US" b="0" dirty="0" smtClean="0"/>
              <a:t>n*n</a:t>
            </a:r>
            <a:r>
              <a:rPr lang="zh-CN" altLang="en-US" b="0" dirty="0" smtClean="0"/>
              <a:t>的</a:t>
            </a:r>
            <a:r>
              <a:rPr lang="zh-CN" altLang="en-US" b="0" dirty="0" smtClean="0">
                <a:solidFill>
                  <a:srgbClr val="FF0000"/>
                </a:solidFill>
              </a:rPr>
              <a:t>二维数组</a:t>
            </a:r>
            <a:r>
              <a:rPr lang="en-US" b="0" dirty="0" err="1" smtClean="0"/>
              <a:t>AdjMatrix</a:t>
            </a:r>
            <a:r>
              <a:rPr lang="en-US" b="0" dirty="0" smtClean="0"/>
              <a:t>[n][n]</a:t>
            </a:r>
            <a:r>
              <a:rPr lang="zh-CN" altLang="en-US" b="0" dirty="0" smtClean="0"/>
              <a:t>来存储各顶点之间的邻接关系，该二维数组称为</a:t>
            </a:r>
            <a:r>
              <a:rPr lang="zh-CN" altLang="en-US" dirty="0" smtClean="0">
                <a:solidFill>
                  <a:srgbClr val="FF0000"/>
                </a:solidFill>
              </a:rPr>
              <a:t>邻接矩阵</a:t>
            </a:r>
            <a:r>
              <a:rPr lang="en-US" b="0" dirty="0" smtClean="0"/>
              <a:t>(Adjacency Matrix)</a:t>
            </a:r>
            <a:r>
              <a:rPr lang="zh-CN" altLang="en-US" b="0" dirty="0" smtClean="0"/>
              <a:t>，其定义如下：</a:t>
            </a:r>
            <a:endParaRPr lang="zh-CN" altLang="en-US" b="0" dirty="0"/>
          </a:p>
        </p:txBody>
      </p:sp>
      <p:pic>
        <p:nvPicPr>
          <p:cNvPr id="1026" name="Picture 2"/>
          <p:cNvPicPr>
            <a:picLocks noChangeAspect="1" noChangeArrowheads="1"/>
          </p:cNvPicPr>
          <p:nvPr/>
        </p:nvPicPr>
        <p:blipFill>
          <a:blip r:embed="rId2" cstate="print"/>
          <a:srcRect/>
          <a:stretch>
            <a:fillRect/>
          </a:stretch>
        </p:blipFill>
        <p:spPr bwMode="auto">
          <a:xfrm>
            <a:off x="2000232" y="4714884"/>
            <a:ext cx="4762500" cy="733425"/>
          </a:xfrm>
          <a:prstGeom prst="rect">
            <a:avLst/>
          </a:prstGeom>
          <a:noFill/>
          <a:ln w="9525">
            <a:noFill/>
            <a:miter lim="800000"/>
            <a:headEnd/>
            <a:tailEnd/>
          </a:ln>
          <a:effectLst/>
        </p:spPr>
      </p:pic>
    </p:spTree>
    <p:extLst>
      <p:ext uri="{BB962C8B-B14F-4D97-AF65-F5344CB8AC3E}">
        <p14:creationId xmlns="" xmlns:p14="http://schemas.microsoft.com/office/powerpoint/2010/main" val="2082901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980729"/>
            <a:ext cx="7632848" cy="1080120"/>
          </a:xfrm>
        </p:spPr>
        <p:txBody>
          <a:bodyPr/>
          <a:lstStyle/>
          <a:p>
            <a:r>
              <a:rPr lang="en-US" altLang="zh-CN" b="0" dirty="0" smtClean="0"/>
              <a:t>	</a:t>
            </a:r>
            <a:r>
              <a:rPr lang="zh-CN" altLang="zh-CN" b="0" dirty="0" smtClean="0"/>
              <a:t>图</a:t>
            </a:r>
            <a:r>
              <a:rPr lang="en-US" altLang="zh-CN" b="0" dirty="0"/>
              <a:t>6-8</a:t>
            </a:r>
            <a:r>
              <a:rPr lang="zh-CN" altLang="zh-CN" b="0" dirty="0"/>
              <a:t>所示的</a:t>
            </a:r>
            <a:r>
              <a:rPr lang="en-US" altLang="zh-CN" b="0" dirty="0"/>
              <a:t>(a)</a:t>
            </a:r>
            <a:r>
              <a:rPr lang="zh-CN" altLang="zh-CN" b="0" dirty="0"/>
              <a:t>无向图</a:t>
            </a:r>
            <a:r>
              <a:rPr lang="en-US" altLang="zh-CN" b="0" dirty="0"/>
              <a:t>G</a:t>
            </a:r>
            <a:r>
              <a:rPr lang="en-US" altLang="zh-CN" b="0" baseline="-25000" dirty="0"/>
              <a:t>1</a:t>
            </a:r>
            <a:r>
              <a:rPr lang="zh-CN" altLang="zh-CN" b="0" dirty="0"/>
              <a:t>和</a:t>
            </a:r>
            <a:r>
              <a:rPr lang="en-US" altLang="zh-CN" b="0" dirty="0"/>
              <a:t>(b)</a:t>
            </a:r>
            <a:r>
              <a:rPr lang="zh-CN" altLang="zh-CN" b="0" dirty="0"/>
              <a:t>有向图</a:t>
            </a:r>
            <a:r>
              <a:rPr lang="en-US" altLang="zh-CN" b="0" dirty="0"/>
              <a:t>G</a:t>
            </a:r>
            <a:r>
              <a:rPr lang="en-US" altLang="zh-CN" b="0" baseline="-25000" dirty="0"/>
              <a:t>2</a:t>
            </a:r>
            <a:r>
              <a:rPr lang="zh-CN" altLang="zh-CN" b="0" dirty="0"/>
              <a:t>所对应的邻接矩阵分别为</a:t>
            </a:r>
            <a:r>
              <a:rPr lang="en-US" altLang="zh-CN" b="0" dirty="0"/>
              <a:t>A</a:t>
            </a:r>
            <a:r>
              <a:rPr lang="en-US" altLang="zh-CN" b="0" baseline="-25000" dirty="0"/>
              <a:t>1</a:t>
            </a:r>
            <a:r>
              <a:rPr lang="zh-CN" altLang="zh-CN" b="0" dirty="0"/>
              <a:t>和</a:t>
            </a:r>
            <a:r>
              <a:rPr lang="en-US" altLang="zh-CN" b="0" dirty="0"/>
              <a:t>A</a:t>
            </a:r>
            <a:r>
              <a:rPr lang="en-US" altLang="zh-CN" b="0" baseline="-25000" dirty="0"/>
              <a:t>2</a:t>
            </a:r>
            <a:r>
              <a:rPr lang="zh-CN" altLang="zh-CN" b="0" dirty="0"/>
              <a:t>：</a:t>
            </a:r>
          </a:p>
          <a:p>
            <a:endParaRPr lang="zh-CN" altLang="en-US" dirty="0"/>
          </a:p>
        </p:txBody>
      </p:sp>
      <p:pic>
        <p:nvPicPr>
          <p:cNvPr id="1126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75656" y="2060848"/>
            <a:ext cx="5861471" cy="414883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graphicFrame>
        <p:nvGraphicFramePr>
          <p:cNvPr id="2" name="表格 1"/>
          <p:cNvGraphicFramePr>
            <a:graphicFrameLocks noGrp="1"/>
          </p:cNvGraphicFramePr>
          <p:nvPr>
            <p:extLst>
              <p:ext uri="{D42A27DB-BD31-4B8C-83A1-F6EECF244321}">
                <p14:modId xmlns="" xmlns:p14="http://schemas.microsoft.com/office/powerpoint/2010/main" val="234759144"/>
              </p:ext>
            </p:extLst>
          </p:nvPr>
        </p:nvGraphicFramePr>
        <p:xfrm>
          <a:off x="4211960" y="2276872"/>
          <a:ext cx="864096" cy="1371600"/>
        </p:xfrm>
        <a:graphic>
          <a:graphicData uri="http://schemas.openxmlformats.org/drawingml/2006/table">
            <a:tbl>
              <a:tblPr firstRow="1" bandRow="1">
                <a:tableStyleId>{5C22544A-7EE6-4342-B048-85BDC9FD1C3A}</a:tableStyleId>
              </a:tblPr>
              <a:tblGrid>
                <a:gridCol w="432048"/>
                <a:gridCol w="432048"/>
              </a:tblGrid>
              <a:tr h="263272">
                <a:tc>
                  <a:txBody>
                    <a:bodyPr/>
                    <a:lstStyle/>
                    <a:p>
                      <a:r>
                        <a:rPr lang="en-US" altLang="zh-CN" sz="1200" dirty="0" smtClean="0">
                          <a:solidFill>
                            <a:schemeClr val="tx1"/>
                          </a:solidFill>
                        </a:rPr>
                        <a:t>0</a:t>
                      </a:r>
                      <a:endParaRPr lang="zh-CN" altLang="en-US" sz="1200" dirty="0">
                        <a:solidFill>
                          <a:schemeClr val="tx1"/>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altLang="zh-CN" sz="1200" dirty="0" smtClean="0">
                          <a:solidFill>
                            <a:schemeClr val="tx1"/>
                          </a:solidFill>
                        </a:rPr>
                        <a:t>V1</a:t>
                      </a:r>
                      <a:endParaRPr lang="zh-CN" altLang="en-US" sz="1200" dirty="0">
                        <a:solidFill>
                          <a:schemeClr val="tx1"/>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263272">
                <a:tc>
                  <a:txBody>
                    <a:bodyPr/>
                    <a:lstStyle/>
                    <a:p>
                      <a:r>
                        <a:rPr lang="en-US" altLang="zh-CN" sz="1200" dirty="0" smtClean="0">
                          <a:solidFill>
                            <a:schemeClr val="tx1"/>
                          </a:solidFill>
                        </a:rPr>
                        <a:t>1</a:t>
                      </a:r>
                      <a:endParaRPr lang="zh-CN" altLang="en-US" sz="1200" dirty="0">
                        <a:solidFill>
                          <a:schemeClr val="tx1"/>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altLang="zh-CN" sz="1200" dirty="0" smtClean="0">
                          <a:solidFill>
                            <a:schemeClr val="tx1"/>
                          </a:solidFill>
                        </a:rPr>
                        <a:t>V2</a:t>
                      </a:r>
                      <a:endParaRPr lang="zh-CN" altLang="en-US" sz="1200" dirty="0">
                        <a:solidFill>
                          <a:schemeClr val="tx1"/>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263272">
                <a:tc>
                  <a:txBody>
                    <a:bodyPr/>
                    <a:lstStyle/>
                    <a:p>
                      <a:r>
                        <a:rPr lang="en-US" altLang="zh-CN" sz="1200" dirty="0" smtClean="0">
                          <a:solidFill>
                            <a:schemeClr val="tx1"/>
                          </a:solidFill>
                        </a:rPr>
                        <a:t>2</a:t>
                      </a:r>
                      <a:endParaRPr lang="zh-CN" altLang="en-US" sz="1200" dirty="0">
                        <a:solidFill>
                          <a:schemeClr val="tx1"/>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altLang="zh-CN" sz="1200" dirty="0" smtClean="0">
                          <a:solidFill>
                            <a:schemeClr val="tx1"/>
                          </a:solidFill>
                        </a:rPr>
                        <a:t>V3</a:t>
                      </a:r>
                      <a:endParaRPr lang="zh-CN" altLang="en-US" sz="1200" dirty="0">
                        <a:solidFill>
                          <a:schemeClr val="tx1"/>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263272">
                <a:tc>
                  <a:txBody>
                    <a:bodyPr/>
                    <a:lstStyle/>
                    <a:p>
                      <a:r>
                        <a:rPr lang="en-US" altLang="zh-CN" sz="1200" dirty="0" smtClean="0">
                          <a:solidFill>
                            <a:schemeClr val="tx1"/>
                          </a:solidFill>
                        </a:rPr>
                        <a:t>3</a:t>
                      </a:r>
                      <a:endParaRPr lang="zh-CN" altLang="en-US" sz="1200" dirty="0">
                        <a:solidFill>
                          <a:schemeClr val="tx1"/>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altLang="zh-CN" sz="1200" dirty="0" smtClean="0">
                          <a:solidFill>
                            <a:schemeClr val="tx1"/>
                          </a:solidFill>
                        </a:rPr>
                        <a:t>V4</a:t>
                      </a:r>
                      <a:endParaRPr lang="zh-CN" altLang="en-US" sz="1200" dirty="0">
                        <a:solidFill>
                          <a:schemeClr val="tx1"/>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263272">
                <a:tc>
                  <a:txBody>
                    <a:bodyPr/>
                    <a:lstStyle/>
                    <a:p>
                      <a:r>
                        <a:rPr lang="en-US" altLang="zh-CN" sz="1200" dirty="0" smtClean="0">
                          <a:solidFill>
                            <a:schemeClr val="tx1"/>
                          </a:solidFill>
                        </a:rPr>
                        <a:t>4</a:t>
                      </a:r>
                      <a:endParaRPr lang="zh-CN" altLang="en-US" sz="1200" dirty="0">
                        <a:solidFill>
                          <a:schemeClr val="tx1"/>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altLang="zh-CN" sz="1200" dirty="0" smtClean="0">
                          <a:solidFill>
                            <a:schemeClr val="tx1"/>
                          </a:solidFill>
                        </a:rPr>
                        <a:t>V5</a:t>
                      </a:r>
                      <a:endParaRPr lang="zh-CN" altLang="en-US" sz="1200" dirty="0">
                        <a:solidFill>
                          <a:schemeClr val="tx1"/>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bl>
          </a:graphicData>
        </a:graphic>
      </p:graphicFrame>
      <p:graphicFrame>
        <p:nvGraphicFramePr>
          <p:cNvPr id="6" name="表格 5"/>
          <p:cNvGraphicFramePr>
            <a:graphicFrameLocks noGrp="1"/>
          </p:cNvGraphicFramePr>
          <p:nvPr>
            <p:extLst>
              <p:ext uri="{D42A27DB-BD31-4B8C-83A1-F6EECF244321}">
                <p14:modId xmlns="" xmlns:p14="http://schemas.microsoft.com/office/powerpoint/2010/main" val="1810153197"/>
              </p:ext>
            </p:extLst>
          </p:nvPr>
        </p:nvGraphicFramePr>
        <p:xfrm>
          <a:off x="4211960" y="4077072"/>
          <a:ext cx="864096" cy="1440160"/>
        </p:xfrm>
        <a:graphic>
          <a:graphicData uri="http://schemas.openxmlformats.org/drawingml/2006/table">
            <a:tbl>
              <a:tblPr firstRow="1" bandRow="1">
                <a:tableStyleId>{5C22544A-7EE6-4342-B048-85BDC9FD1C3A}</a:tableStyleId>
              </a:tblPr>
              <a:tblGrid>
                <a:gridCol w="432048"/>
                <a:gridCol w="432048"/>
              </a:tblGrid>
              <a:tr h="288032">
                <a:tc>
                  <a:txBody>
                    <a:bodyPr/>
                    <a:lstStyle/>
                    <a:p>
                      <a:r>
                        <a:rPr lang="en-US" altLang="zh-CN" sz="1200" dirty="0" smtClean="0">
                          <a:solidFill>
                            <a:schemeClr val="tx1"/>
                          </a:solidFill>
                        </a:rPr>
                        <a:t>0</a:t>
                      </a:r>
                      <a:endParaRPr lang="zh-CN" altLang="en-US" sz="1200" dirty="0">
                        <a:solidFill>
                          <a:schemeClr val="tx1"/>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altLang="zh-CN" sz="1200" dirty="0" smtClean="0">
                          <a:solidFill>
                            <a:schemeClr val="tx1"/>
                          </a:solidFill>
                        </a:rPr>
                        <a:t>V1</a:t>
                      </a:r>
                      <a:endParaRPr lang="zh-CN" altLang="en-US" sz="1200" dirty="0">
                        <a:solidFill>
                          <a:schemeClr val="tx1"/>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288032">
                <a:tc>
                  <a:txBody>
                    <a:bodyPr/>
                    <a:lstStyle/>
                    <a:p>
                      <a:r>
                        <a:rPr lang="en-US" altLang="zh-CN" sz="1200" dirty="0" smtClean="0">
                          <a:solidFill>
                            <a:schemeClr val="tx1"/>
                          </a:solidFill>
                        </a:rPr>
                        <a:t>1</a:t>
                      </a:r>
                      <a:endParaRPr lang="zh-CN" altLang="en-US" sz="1200" dirty="0">
                        <a:solidFill>
                          <a:schemeClr val="tx1"/>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altLang="zh-CN" sz="1200" dirty="0" smtClean="0">
                          <a:solidFill>
                            <a:schemeClr val="tx1"/>
                          </a:solidFill>
                        </a:rPr>
                        <a:t>V2</a:t>
                      </a:r>
                      <a:endParaRPr lang="zh-CN" altLang="en-US" sz="1200" dirty="0">
                        <a:solidFill>
                          <a:schemeClr val="tx1"/>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288032">
                <a:tc>
                  <a:txBody>
                    <a:bodyPr/>
                    <a:lstStyle/>
                    <a:p>
                      <a:r>
                        <a:rPr lang="en-US" altLang="zh-CN" sz="1200" dirty="0" smtClean="0">
                          <a:solidFill>
                            <a:schemeClr val="tx1"/>
                          </a:solidFill>
                        </a:rPr>
                        <a:t>2</a:t>
                      </a:r>
                      <a:endParaRPr lang="zh-CN" altLang="en-US" sz="1200" dirty="0">
                        <a:solidFill>
                          <a:schemeClr val="tx1"/>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altLang="zh-CN" sz="1200" dirty="0" smtClean="0">
                          <a:solidFill>
                            <a:schemeClr val="tx1"/>
                          </a:solidFill>
                        </a:rPr>
                        <a:t>V3</a:t>
                      </a:r>
                      <a:endParaRPr lang="zh-CN" altLang="en-US" sz="1200" dirty="0">
                        <a:solidFill>
                          <a:schemeClr val="tx1"/>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288032">
                <a:tc>
                  <a:txBody>
                    <a:bodyPr/>
                    <a:lstStyle/>
                    <a:p>
                      <a:r>
                        <a:rPr lang="en-US" altLang="zh-CN" sz="1200" dirty="0" smtClean="0">
                          <a:solidFill>
                            <a:schemeClr val="tx1"/>
                          </a:solidFill>
                        </a:rPr>
                        <a:t>3</a:t>
                      </a:r>
                      <a:endParaRPr lang="zh-CN" altLang="en-US" sz="1200" dirty="0">
                        <a:solidFill>
                          <a:schemeClr val="tx1"/>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altLang="zh-CN" sz="1200" dirty="0" smtClean="0">
                          <a:solidFill>
                            <a:schemeClr val="tx1"/>
                          </a:solidFill>
                        </a:rPr>
                        <a:t>V4</a:t>
                      </a:r>
                      <a:endParaRPr lang="zh-CN" altLang="en-US" sz="1200" dirty="0">
                        <a:solidFill>
                          <a:schemeClr val="tx1"/>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288032">
                <a:tc>
                  <a:txBody>
                    <a:bodyPr/>
                    <a:lstStyle/>
                    <a:p>
                      <a:r>
                        <a:rPr lang="en-US" altLang="zh-CN" sz="1200" dirty="0" smtClean="0">
                          <a:solidFill>
                            <a:schemeClr val="tx1"/>
                          </a:solidFill>
                        </a:rPr>
                        <a:t>4</a:t>
                      </a:r>
                      <a:endParaRPr lang="zh-CN" altLang="en-US" sz="1200" dirty="0">
                        <a:solidFill>
                          <a:schemeClr val="tx1"/>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altLang="zh-CN" sz="1200" dirty="0" smtClean="0">
                          <a:solidFill>
                            <a:schemeClr val="tx1"/>
                          </a:solidFill>
                        </a:rPr>
                        <a:t>V5</a:t>
                      </a:r>
                      <a:endParaRPr lang="zh-CN" altLang="en-US" sz="1200" dirty="0">
                        <a:solidFill>
                          <a:schemeClr val="tx1"/>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bl>
          </a:graphicData>
        </a:graphic>
      </p:graphicFrame>
    </p:spTree>
    <p:extLst>
      <p:ext uri="{BB962C8B-B14F-4D97-AF65-F5344CB8AC3E}">
        <p14:creationId xmlns="" xmlns:p14="http://schemas.microsoft.com/office/powerpoint/2010/main" val="1967349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6.1  </a:t>
            </a:r>
            <a:r>
              <a:rPr lang="zh-CN" altLang="zh-CN" b="1" dirty="0"/>
              <a:t>图的定义和</a:t>
            </a:r>
            <a:r>
              <a:rPr lang="zh-CN" altLang="zh-CN" b="1" dirty="0" smtClean="0"/>
              <a:t>术语</a:t>
            </a:r>
            <a:endParaRPr lang="zh-CN" altLang="en-US" dirty="0"/>
          </a:p>
        </p:txBody>
      </p:sp>
      <p:sp>
        <p:nvSpPr>
          <p:cNvPr id="3" name="内容占位符 2"/>
          <p:cNvSpPr>
            <a:spLocks noGrp="1"/>
          </p:cNvSpPr>
          <p:nvPr>
            <p:ph idx="1"/>
          </p:nvPr>
        </p:nvSpPr>
        <p:spPr>
          <a:xfrm>
            <a:off x="827584" y="1628800"/>
            <a:ext cx="7920880" cy="4536504"/>
          </a:xfrm>
        </p:spPr>
        <p:txBody>
          <a:bodyPr>
            <a:normAutofit fontScale="92500" lnSpcReduction="10000"/>
          </a:bodyPr>
          <a:lstStyle/>
          <a:p>
            <a:pPr>
              <a:buFont typeface="Wingdings" panose="05000000000000000000" pitchFamily="2" charset="2"/>
              <a:buChar char="l"/>
            </a:pPr>
            <a:r>
              <a:rPr lang="zh-CN" altLang="zh-CN" dirty="0" smtClean="0">
                <a:solidFill>
                  <a:srgbClr val="FF0000"/>
                </a:solidFill>
              </a:rPr>
              <a:t>图</a:t>
            </a:r>
            <a:r>
              <a:rPr lang="en-US" altLang="zh-CN" dirty="0" smtClean="0">
                <a:solidFill>
                  <a:srgbClr val="FF0000"/>
                </a:solidFill>
              </a:rPr>
              <a:t>G</a:t>
            </a:r>
            <a:r>
              <a:rPr lang="zh-CN" altLang="zh-CN" b="0" dirty="0" smtClean="0"/>
              <a:t>是由表示数据元素的集合</a:t>
            </a:r>
            <a:r>
              <a:rPr lang="en-US" altLang="zh-CN" b="0" dirty="0" smtClean="0"/>
              <a:t>V</a:t>
            </a:r>
            <a:r>
              <a:rPr lang="zh-CN" altLang="zh-CN" b="0" dirty="0" smtClean="0"/>
              <a:t>和表示数据元素之间关系的集合</a:t>
            </a:r>
            <a:r>
              <a:rPr lang="en-US" altLang="zh-CN" b="0" dirty="0" smtClean="0"/>
              <a:t>E</a:t>
            </a:r>
            <a:r>
              <a:rPr lang="zh-CN" altLang="zh-CN" b="0" dirty="0" smtClean="0"/>
              <a:t>组成，</a:t>
            </a:r>
            <a:r>
              <a:rPr lang="zh-CN" altLang="zh-CN" dirty="0" smtClean="0">
                <a:solidFill>
                  <a:srgbClr val="FF0000"/>
                </a:solidFill>
              </a:rPr>
              <a:t>记为</a:t>
            </a:r>
            <a:r>
              <a:rPr lang="en-US" altLang="zh-CN" dirty="0" smtClean="0">
                <a:solidFill>
                  <a:srgbClr val="FF0000"/>
                </a:solidFill>
              </a:rPr>
              <a:t>G = ( V, E )</a:t>
            </a:r>
            <a:r>
              <a:rPr lang="zh-CN" altLang="zh-CN" b="0" dirty="0" smtClean="0"/>
              <a:t>。</a:t>
            </a:r>
            <a:endParaRPr lang="en-US" altLang="zh-CN" b="0" dirty="0" smtClean="0"/>
          </a:p>
          <a:p>
            <a:pPr>
              <a:buFont typeface="Wingdings" panose="05000000000000000000" pitchFamily="2" charset="2"/>
              <a:buChar char="l"/>
            </a:pPr>
            <a:r>
              <a:rPr lang="zh-CN" altLang="zh-CN" b="0" dirty="0" smtClean="0"/>
              <a:t>在图中，数据元素通常称作</a:t>
            </a:r>
            <a:r>
              <a:rPr lang="zh-CN" altLang="zh-CN" dirty="0" smtClean="0">
                <a:solidFill>
                  <a:srgbClr val="FF0000"/>
                </a:solidFill>
              </a:rPr>
              <a:t>顶点</a:t>
            </a:r>
            <a:r>
              <a:rPr lang="zh-CN" altLang="zh-CN" b="0" dirty="0" smtClean="0"/>
              <a:t>，</a:t>
            </a:r>
            <a:r>
              <a:rPr lang="en-US" altLang="zh-CN" b="0" dirty="0" smtClean="0"/>
              <a:t>V</a:t>
            </a:r>
            <a:r>
              <a:rPr lang="zh-CN" altLang="zh-CN" b="0" dirty="0" smtClean="0"/>
              <a:t>是有限非空的顶点集合；</a:t>
            </a:r>
            <a:endParaRPr lang="en-US" altLang="zh-CN" b="0" dirty="0" smtClean="0"/>
          </a:p>
          <a:p>
            <a:pPr>
              <a:buFont typeface="Wingdings" panose="05000000000000000000" pitchFamily="2" charset="2"/>
              <a:buChar char="l"/>
            </a:pPr>
            <a:r>
              <a:rPr lang="zh-CN" altLang="zh-CN" b="0" dirty="0" smtClean="0"/>
              <a:t>顶点的偶对称为</a:t>
            </a:r>
            <a:r>
              <a:rPr lang="zh-CN" altLang="zh-CN" dirty="0" smtClean="0">
                <a:solidFill>
                  <a:srgbClr val="FF0000"/>
                </a:solidFill>
              </a:rPr>
              <a:t>边</a:t>
            </a:r>
            <a:r>
              <a:rPr lang="zh-CN" altLang="zh-CN" b="0" dirty="0" smtClean="0"/>
              <a:t>，</a:t>
            </a:r>
            <a:r>
              <a:rPr lang="en-US" altLang="zh-CN" b="0" dirty="0" smtClean="0"/>
              <a:t>E</a:t>
            </a:r>
            <a:r>
              <a:rPr lang="zh-CN" altLang="zh-CN" b="0" dirty="0" smtClean="0"/>
              <a:t>是两个顶点之间具有关系的边集合。</a:t>
            </a:r>
            <a:endParaRPr lang="en-US" altLang="zh-CN" b="0" dirty="0" smtClean="0"/>
          </a:p>
          <a:p>
            <a:pPr>
              <a:buFont typeface="Wingdings" panose="05000000000000000000" pitchFamily="2" charset="2"/>
              <a:buChar char="l"/>
            </a:pPr>
            <a:r>
              <a:rPr lang="zh-CN" altLang="zh-CN" b="0" dirty="0" smtClean="0"/>
              <a:t>一个</a:t>
            </a:r>
            <a:r>
              <a:rPr lang="zh-CN" altLang="zh-CN" dirty="0" smtClean="0">
                <a:solidFill>
                  <a:srgbClr val="FF0000"/>
                </a:solidFill>
              </a:rPr>
              <a:t>图可以形式化定义为</a:t>
            </a:r>
            <a:r>
              <a:rPr lang="zh-CN" altLang="zh-CN" b="0" dirty="0" smtClean="0"/>
              <a:t>：</a:t>
            </a:r>
          </a:p>
          <a:p>
            <a:r>
              <a:rPr lang="en-US" altLang="zh-CN" b="0" dirty="0"/>
              <a:t>	G = ( V, E )</a:t>
            </a:r>
            <a:endParaRPr lang="zh-CN" altLang="zh-CN" b="0" dirty="0"/>
          </a:p>
          <a:p>
            <a:r>
              <a:rPr lang="en-US" altLang="zh-CN" b="0" dirty="0"/>
              <a:t>	V = {v</a:t>
            </a:r>
            <a:r>
              <a:rPr lang="en-US" altLang="zh-CN" b="0" baseline="-25000" dirty="0"/>
              <a:t>i</a:t>
            </a:r>
            <a:r>
              <a:rPr lang="en-US" altLang="zh-CN" b="0" dirty="0"/>
              <a:t> | v</a:t>
            </a:r>
            <a:r>
              <a:rPr lang="en-US" altLang="zh-CN" b="0" baseline="-25000" dirty="0"/>
              <a:t>i</a:t>
            </a:r>
            <a:r>
              <a:rPr lang="zh-CN" altLang="zh-CN" b="0" dirty="0"/>
              <a:t>∈数据对象</a:t>
            </a:r>
            <a:r>
              <a:rPr lang="en-US" altLang="zh-CN" b="0" dirty="0"/>
              <a:t>}</a:t>
            </a:r>
            <a:endParaRPr lang="zh-CN" altLang="zh-CN" b="0" dirty="0"/>
          </a:p>
          <a:p>
            <a:r>
              <a:rPr lang="en-US" altLang="zh-CN" b="0" dirty="0"/>
              <a:t>	E = {&lt;v</a:t>
            </a:r>
            <a:r>
              <a:rPr lang="en-US" altLang="zh-CN" b="0" baseline="-25000" dirty="0"/>
              <a:t>i</a:t>
            </a:r>
            <a:r>
              <a:rPr lang="en-US" altLang="zh-CN" b="0" dirty="0"/>
              <a:t>, </a:t>
            </a:r>
            <a:r>
              <a:rPr lang="en-US" altLang="zh-CN" b="0" dirty="0" err="1"/>
              <a:t>v</a:t>
            </a:r>
            <a:r>
              <a:rPr lang="en-US" altLang="zh-CN" b="0" baseline="-25000" dirty="0" err="1"/>
              <a:t>j</a:t>
            </a:r>
            <a:r>
              <a:rPr lang="en-US" altLang="zh-CN" b="0" dirty="0"/>
              <a:t>&gt; | v</a:t>
            </a:r>
            <a:r>
              <a:rPr lang="en-US" altLang="zh-CN" b="0" baseline="-25000" dirty="0"/>
              <a:t>i</a:t>
            </a:r>
            <a:r>
              <a:rPr lang="en-US" altLang="zh-CN" b="0" dirty="0"/>
              <a:t>, </a:t>
            </a:r>
            <a:r>
              <a:rPr lang="en-US" altLang="zh-CN" b="0" dirty="0" err="1"/>
              <a:t>v</a:t>
            </a:r>
            <a:r>
              <a:rPr lang="en-US" altLang="zh-CN" b="0" baseline="-25000" dirty="0" err="1"/>
              <a:t>j</a:t>
            </a:r>
            <a:r>
              <a:rPr lang="zh-CN" altLang="zh-CN" b="0" dirty="0"/>
              <a:t>∈</a:t>
            </a:r>
            <a:r>
              <a:rPr lang="en-US" altLang="zh-CN" b="0" dirty="0"/>
              <a:t>V</a:t>
            </a:r>
            <a:r>
              <a:rPr lang="zh-CN" altLang="zh-CN" b="0" dirty="0"/>
              <a:t>∧</a:t>
            </a:r>
            <a:r>
              <a:rPr lang="en-US" altLang="zh-CN" b="0" dirty="0"/>
              <a:t>P(v</a:t>
            </a:r>
            <a:r>
              <a:rPr lang="en-US" altLang="zh-CN" b="0" baseline="-25000" dirty="0"/>
              <a:t>i</a:t>
            </a:r>
            <a:r>
              <a:rPr lang="en-US" altLang="zh-CN" b="0" dirty="0"/>
              <a:t>, </a:t>
            </a:r>
            <a:r>
              <a:rPr lang="en-US" altLang="zh-CN" b="0" dirty="0" err="1"/>
              <a:t>v</a:t>
            </a:r>
            <a:r>
              <a:rPr lang="en-US" altLang="zh-CN" b="0" baseline="-25000" dirty="0" err="1"/>
              <a:t>j</a:t>
            </a:r>
            <a:r>
              <a:rPr lang="en-US" altLang="zh-CN" b="0" dirty="0"/>
              <a:t>)}</a:t>
            </a:r>
            <a:endParaRPr lang="zh-CN" altLang="zh-CN" b="0" dirty="0"/>
          </a:p>
          <a:p>
            <a:r>
              <a:rPr lang="en-US" altLang="zh-CN" b="0" dirty="0"/>
              <a:t>	</a:t>
            </a:r>
            <a:r>
              <a:rPr lang="zh-CN" altLang="zh-CN" b="0" dirty="0"/>
              <a:t>其中，</a:t>
            </a:r>
            <a:r>
              <a:rPr lang="en-US" altLang="zh-CN" b="0" dirty="0" smtClean="0"/>
              <a:t>v</a:t>
            </a:r>
            <a:r>
              <a:rPr lang="en-US" altLang="zh-CN" b="0" baseline="-25000" dirty="0" smtClean="0"/>
              <a:t>i</a:t>
            </a:r>
            <a:r>
              <a:rPr lang="en-US" altLang="zh-CN" b="0" dirty="0"/>
              <a:t>, </a:t>
            </a:r>
            <a:r>
              <a:rPr lang="en-US" altLang="zh-CN" b="0" dirty="0" err="1"/>
              <a:t>v</a:t>
            </a:r>
            <a:r>
              <a:rPr lang="en-US" altLang="zh-CN" b="0" baseline="-25000" dirty="0" err="1"/>
              <a:t>j</a:t>
            </a:r>
            <a:r>
              <a:rPr lang="zh-CN" altLang="zh-CN" b="0" dirty="0" smtClean="0"/>
              <a:t>为</a:t>
            </a:r>
            <a:r>
              <a:rPr lang="zh-CN" altLang="zh-CN" b="0" dirty="0"/>
              <a:t>数据元素，称为顶点，</a:t>
            </a:r>
            <a:r>
              <a:rPr lang="en-US" altLang="zh-CN" b="0" dirty="0"/>
              <a:t>P(v</a:t>
            </a:r>
            <a:r>
              <a:rPr lang="en-US" altLang="zh-CN" b="0" baseline="-25000" dirty="0"/>
              <a:t>i</a:t>
            </a:r>
            <a:r>
              <a:rPr lang="en-US" altLang="zh-CN" b="0" dirty="0"/>
              <a:t>, </a:t>
            </a:r>
            <a:r>
              <a:rPr lang="en-US" altLang="zh-CN" b="0" dirty="0" err="1"/>
              <a:t>v</a:t>
            </a:r>
            <a:r>
              <a:rPr lang="en-US" altLang="zh-CN" b="0" baseline="-25000" dirty="0" err="1"/>
              <a:t>j</a:t>
            </a:r>
            <a:r>
              <a:rPr lang="en-US" altLang="zh-CN" b="0" dirty="0"/>
              <a:t>)</a:t>
            </a:r>
            <a:r>
              <a:rPr lang="zh-CN" altLang="zh-CN" b="0" dirty="0"/>
              <a:t>表示在顶点</a:t>
            </a:r>
            <a:r>
              <a:rPr lang="en-US" altLang="zh-CN" b="0" dirty="0"/>
              <a:t>v</a:t>
            </a:r>
            <a:r>
              <a:rPr lang="en-US" altLang="zh-CN" b="0" baseline="-25000" dirty="0"/>
              <a:t>i</a:t>
            </a:r>
            <a:r>
              <a:rPr lang="zh-CN" altLang="zh-CN" b="0" dirty="0"/>
              <a:t>和顶点</a:t>
            </a:r>
            <a:r>
              <a:rPr lang="en-US" altLang="zh-CN" b="0" dirty="0" err="1"/>
              <a:t>v</a:t>
            </a:r>
            <a:r>
              <a:rPr lang="en-US" altLang="zh-CN" b="0" baseline="-25000" dirty="0" err="1"/>
              <a:t>j</a:t>
            </a:r>
            <a:r>
              <a:rPr lang="zh-CN" altLang="zh-CN" b="0" dirty="0"/>
              <a:t>之间有一条边，即</a:t>
            </a:r>
            <a:r>
              <a:rPr lang="en-US" altLang="zh-CN" b="0" dirty="0"/>
              <a:t>v</a:t>
            </a:r>
            <a:r>
              <a:rPr lang="en-US" altLang="zh-CN" b="0" baseline="-25000" dirty="0"/>
              <a:t>i</a:t>
            </a:r>
            <a:r>
              <a:rPr lang="zh-CN" altLang="zh-CN" b="0" dirty="0"/>
              <a:t>和</a:t>
            </a:r>
            <a:r>
              <a:rPr lang="en-US" altLang="zh-CN" b="0" dirty="0" err="1"/>
              <a:t>v</a:t>
            </a:r>
            <a:r>
              <a:rPr lang="en-US" altLang="zh-CN" b="0" baseline="-25000" dirty="0" err="1"/>
              <a:t>j</a:t>
            </a:r>
            <a:r>
              <a:rPr lang="zh-CN" altLang="zh-CN" b="0" dirty="0"/>
              <a:t>之间存在一个关系。</a:t>
            </a:r>
          </a:p>
          <a:p>
            <a:endParaRPr lang="zh-CN" altLang="en-US" dirty="0"/>
          </a:p>
        </p:txBody>
      </p:sp>
    </p:spTree>
    <p:extLst>
      <p:ext uri="{BB962C8B-B14F-4D97-AF65-F5344CB8AC3E}">
        <p14:creationId xmlns="" xmlns:p14="http://schemas.microsoft.com/office/powerpoint/2010/main" val="5398620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340768"/>
            <a:ext cx="7520940" cy="3867881"/>
          </a:xfrm>
        </p:spPr>
        <p:txBody>
          <a:bodyPr/>
          <a:lstStyle/>
          <a:p>
            <a:r>
              <a:rPr lang="zh-CN" altLang="zh-CN" dirty="0"/>
              <a:t>★注：</a:t>
            </a:r>
          </a:p>
          <a:p>
            <a:r>
              <a:rPr lang="en-US" altLang="zh-CN" b="0" dirty="0"/>
              <a:t>(1) </a:t>
            </a:r>
            <a:r>
              <a:rPr lang="zh-CN" altLang="zh-CN" b="0" dirty="0"/>
              <a:t>图的存储由二个部分组成，分别为</a:t>
            </a:r>
            <a:r>
              <a:rPr lang="zh-CN" altLang="zh-CN" b="0" dirty="0">
                <a:solidFill>
                  <a:srgbClr val="FF0000"/>
                </a:solidFill>
              </a:rPr>
              <a:t>顶点集合存储和边集合存储</a:t>
            </a:r>
            <a:r>
              <a:rPr lang="zh-CN" altLang="zh-CN" b="0" dirty="0"/>
              <a:t>。</a:t>
            </a:r>
          </a:p>
          <a:p>
            <a:r>
              <a:rPr lang="en-US" altLang="zh-CN" b="0" dirty="0"/>
              <a:t>(2) </a:t>
            </a:r>
            <a:r>
              <a:rPr lang="zh-CN" altLang="zh-CN" b="0" dirty="0">
                <a:solidFill>
                  <a:srgbClr val="FF0000"/>
                </a:solidFill>
              </a:rPr>
              <a:t>无向图的邻接矩阵是对称的</a:t>
            </a:r>
            <a:r>
              <a:rPr lang="zh-CN" altLang="zh-CN" b="0" dirty="0"/>
              <a:t>；有向图的邻接矩阵可能是不对称的。</a:t>
            </a:r>
          </a:p>
          <a:p>
            <a:r>
              <a:rPr lang="en-US" altLang="zh-CN" b="0" dirty="0"/>
              <a:t>(3) </a:t>
            </a:r>
            <a:r>
              <a:rPr lang="zh-CN" altLang="zh-CN" b="0" dirty="0"/>
              <a:t>有向图的</a:t>
            </a:r>
            <a:r>
              <a:rPr lang="zh-CN" altLang="zh-CN" b="0" dirty="0">
                <a:solidFill>
                  <a:srgbClr val="FF0000"/>
                </a:solidFill>
              </a:rPr>
              <a:t>行</a:t>
            </a:r>
            <a:r>
              <a:rPr lang="zh-CN" altLang="zh-CN" b="0" dirty="0"/>
              <a:t>只表示弧的发射</a:t>
            </a:r>
            <a:r>
              <a:rPr lang="zh-CN" altLang="zh-CN" b="0" dirty="0" smtClean="0"/>
              <a:t>关系</a:t>
            </a:r>
            <a:r>
              <a:rPr lang="zh-CN" altLang="en-US" b="0" dirty="0" smtClean="0"/>
              <a:t>，</a:t>
            </a:r>
            <a:r>
              <a:rPr lang="zh-CN" altLang="en-US" b="0" dirty="0" smtClean="0">
                <a:solidFill>
                  <a:srgbClr val="FF0000"/>
                </a:solidFill>
              </a:rPr>
              <a:t>列</a:t>
            </a:r>
            <a:r>
              <a:rPr lang="zh-CN" altLang="en-US" b="0" dirty="0" smtClean="0"/>
              <a:t>表示接入关系</a:t>
            </a:r>
            <a:r>
              <a:rPr lang="zh-CN" altLang="zh-CN" b="0" dirty="0" smtClean="0"/>
              <a:t>。</a:t>
            </a:r>
            <a:endParaRPr lang="zh-CN" altLang="zh-CN" b="0" dirty="0"/>
          </a:p>
          <a:p>
            <a:r>
              <a:rPr lang="en-US" altLang="zh-CN" b="0" dirty="0"/>
              <a:t>(4) </a:t>
            </a:r>
            <a:r>
              <a:rPr lang="zh-CN" altLang="zh-CN" b="0" dirty="0"/>
              <a:t>完全图的邻接矩阵中，对角元素为</a:t>
            </a:r>
            <a:r>
              <a:rPr lang="en-US" altLang="zh-CN" b="0" dirty="0"/>
              <a:t>0</a:t>
            </a:r>
            <a:r>
              <a:rPr lang="zh-CN" altLang="zh-CN" b="0" dirty="0"/>
              <a:t>，其余全为</a:t>
            </a:r>
            <a:r>
              <a:rPr lang="en-US" altLang="zh-CN" b="0" dirty="0"/>
              <a:t>1</a:t>
            </a:r>
            <a:r>
              <a:rPr lang="zh-CN" altLang="zh-CN" b="0" dirty="0"/>
              <a:t>。</a:t>
            </a:r>
            <a:r>
              <a:rPr lang="en-US" altLang="zh-CN" dirty="0"/>
              <a:t>	</a:t>
            </a:r>
            <a:endParaRPr lang="zh-CN" altLang="zh-CN" dirty="0"/>
          </a:p>
          <a:p>
            <a:endParaRPr lang="zh-CN" altLang="en-US" dirty="0"/>
          </a:p>
        </p:txBody>
      </p:sp>
    </p:spTree>
    <p:extLst>
      <p:ext uri="{BB962C8B-B14F-4D97-AF65-F5344CB8AC3E}">
        <p14:creationId xmlns="" xmlns:p14="http://schemas.microsoft.com/office/powerpoint/2010/main" val="2418724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3608" y="3284984"/>
            <a:ext cx="6708427" cy="260610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内容占位符 3"/>
          <p:cNvSpPr>
            <a:spLocks noGrp="1"/>
          </p:cNvSpPr>
          <p:nvPr>
            <p:ph idx="1"/>
          </p:nvPr>
        </p:nvSpPr>
        <p:spPr>
          <a:xfrm>
            <a:off x="857224" y="1142984"/>
            <a:ext cx="7520940" cy="3579849"/>
          </a:xfrm>
        </p:spPr>
        <p:txBody>
          <a:bodyPr/>
          <a:lstStyle/>
          <a:p>
            <a:r>
              <a:rPr lang="zh-CN" altLang="en-US" dirty="0" smtClean="0">
                <a:solidFill>
                  <a:srgbClr val="FF0000"/>
                </a:solidFill>
              </a:rPr>
              <a:t>带权图的邻接矩阵</a:t>
            </a:r>
            <a:r>
              <a:rPr lang="zh-CN" altLang="en-US" dirty="0" smtClean="0"/>
              <a:t>可定义为：</a:t>
            </a:r>
            <a:endParaRPr lang="zh-CN" altLang="en-US" dirty="0"/>
          </a:p>
        </p:txBody>
      </p:sp>
      <p:pic>
        <p:nvPicPr>
          <p:cNvPr id="2051" name="Picture 3"/>
          <p:cNvPicPr>
            <a:picLocks noChangeAspect="1" noChangeArrowheads="1"/>
          </p:cNvPicPr>
          <p:nvPr/>
        </p:nvPicPr>
        <p:blipFill>
          <a:blip r:embed="rId3" cstate="print"/>
          <a:srcRect/>
          <a:stretch>
            <a:fillRect/>
          </a:stretch>
        </p:blipFill>
        <p:spPr bwMode="auto">
          <a:xfrm>
            <a:off x="1000100" y="1928802"/>
            <a:ext cx="7724775" cy="923925"/>
          </a:xfrm>
          <a:prstGeom prst="rect">
            <a:avLst/>
          </a:prstGeom>
          <a:noFill/>
          <a:ln w="9525">
            <a:noFill/>
            <a:miter lim="800000"/>
            <a:headEnd/>
            <a:tailEnd/>
          </a:ln>
          <a:effectLst/>
        </p:spPr>
      </p:pic>
      <p:graphicFrame>
        <p:nvGraphicFramePr>
          <p:cNvPr id="6" name="表格 5"/>
          <p:cNvGraphicFramePr>
            <a:graphicFrameLocks noGrp="1"/>
          </p:cNvGraphicFramePr>
          <p:nvPr>
            <p:extLst>
              <p:ext uri="{D42A27DB-BD31-4B8C-83A1-F6EECF244321}">
                <p14:modId xmlns="" xmlns:p14="http://schemas.microsoft.com/office/powerpoint/2010/main" val="3351317343"/>
              </p:ext>
            </p:extLst>
          </p:nvPr>
        </p:nvGraphicFramePr>
        <p:xfrm>
          <a:off x="4355976" y="3713584"/>
          <a:ext cx="864096" cy="1371600"/>
        </p:xfrm>
        <a:graphic>
          <a:graphicData uri="http://schemas.openxmlformats.org/drawingml/2006/table">
            <a:tbl>
              <a:tblPr firstRow="1" bandRow="1">
                <a:tableStyleId>{5C22544A-7EE6-4342-B048-85BDC9FD1C3A}</a:tableStyleId>
              </a:tblPr>
              <a:tblGrid>
                <a:gridCol w="432048"/>
                <a:gridCol w="432048"/>
              </a:tblGrid>
              <a:tr h="263272">
                <a:tc>
                  <a:txBody>
                    <a:bodyPr/>
                    <a:lstStyle/>
                    <a:p>
                      <a:r>
                        <a:rPr lang="en-US" altLang="zh-CN" sz="1200" dirty="0" smtClean="0">
                          <a:solidFill>
                            <a:schemeClr val="tx1"/>
                          </a:solidFill>
                        </a:rPr>
                        <a:t>0</a:t>
                      </a:r>
                      <a:endParaRPr lang="zh-CN" altLang="en-US" sz="1200" dirty="0">
                        <a:solidFill>
                          <a:schemeClr val="tx1"/>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altLang="zh-CN" sz="1200" dirty="0" smtClean="0">
                          <a:solidFill>
                            <a:schemeClr val="tx1"/>
                          </a:solidFill>
                        </a:rPr>
                        <a:t>V1</a:t>
                      </a:r>
                      <a:endParaRPr lang="zh-CN" altLang="en-US" sz="1200" dirty="0">
                        <a:solidFill>
                          <a:schemeClr val="tx1"/>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263272">
                <a:tc>
                  <a:txBody>
                    <a:bodyPr/>
                    <a:lstStyle/>
                    <a:p>
                      <a:r>
                        <a:rPr lang="en-US" altLang="zh-CN" sz="1200" dirty="0" smtClean="0">
                          <a:solidFill>
                            <a:schemeClr val="tx1"/>
                          </a:solidFill>
                        </a:rPr>
                        <a:t>1</a:t>
                      </a:r>
                      <a:endParaRPr lang="zh-CN" altLang="en-US" sz="1200" dirty="0">
                        <a:solidFill>
                          <a:schemeClr val="tx1"/>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altLang="zh-CN" sz="1200" dirty="0" smtClean="0">
                          <a:solidFill>
                            <a:schemeClr val="tx1"/>
                          </a:solidFill>
                        </a:rPr>
                        <a:t>V2</a:t>
                      </a:r>
                      <a:endParaRPr lang="zh-CN" altLang="en-US" sz="1200" dirty="0">
                        <a:solidFill>
                          <a:schemeClr val="tx1"/>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263272">
                <a:tc>
                  <a:txBody>
                    <a:bodyPr/>
                    <a:lstStyle/>
                    <a:p>
                      <a:r>
                        <a:rPr lang="en-US" altLang="zh-CN" sz="1200" dirty="0" smtClean="0">
                          <a:solidFill>
                            <a:schemeClr val="tx1"/>
                          </a:solidFill>
                        </a:rPr>
                        <a:t>2</a:t>
                      </a:r>
                      <a:endParaRPr lang="zh-CN" altLang="en-US" sz="1200" dirty="0">
                        <a:solidFill>
                          <a:schemeClr val="tx1"/>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altLang="zh-CN" sz="1200" dirty="0" smtClean="0">
                          <a:solidFill>
                            <a:schemeClr val="tx1"/>
                          </a:solidFill>
                        </a:rPr>
                        <a:t>V3</a:t>
                      </a:r>
                      <a:endParaRPr lang="zh-CN" altLang="en-US" sz="1200" dirty="0">
                        <a:solidFill>
                          <a:schemeClr val="tx1"/>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263272">
                <a:tc>
                  <a:txBody>
                    <a:bodyPr/>
                    <a:lstStyle/>
                    <a:p>
                      <a:r>
                        <a:rPr lang="en-US" altLang="zh-CN" sz="1200" dirty="0" smtClean="0">
                          <a:solidFill>
                            <a:schemeClr val="tx1"/>
                          </a:solidFill>
                        </a:rPr>
                        <a:t>3</a:t>
                      </a:r>
                      <a:endParaRPr lang="zh-CN" altLang="en-US" sz="1200" dirty="0">
                        <a:solidFill>
                          <a:schemeClr val="tx1"/>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altLang="zh-CN" sz="1200" dirty="0" smtClean="0">
                          <a:solidFill>
                            <a:schemeClr val="tx1"/>
                          </a:solidFill>
                        </a:rPr>
                        <a:t>V4</a:t>
                      </a:r>
                      <a:endParaRPr lang="zh-CN" altLang="en-US" sz="1200" dirty="0">
                        <a:solidFill>
                          <a:schemeClr val="tx1"/>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263272">
                <a:tc>
                  <a:txBody>
                    <a:bodyPr/>
                    <a:lstStyle/>
                    <a:p>
                      <a:r>
                        <a:rPr lang="en-US" altLang="zh-CN" sz="1200" dirty="0" smtClean="0">
                          <a:solidFill>
                            <a:schemeClr val="tx1"/>
                          </a:solidFill>
                        </a:rPr>
                        <a:t>4</a:t>
                      </a:r>
                      <a:endParaRPr lang="zh-CN" altLang="en-US" sz="1200" dirty="0">
                        <a:solidFill>
                          <a:schemeClr val="tx1"/>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altLang="zh-CN" sz="1200" dirty="0" smtClean="0">
                          <a:solidFill>
                            <a:schemeClr val="tx1"/>
                          </a:solidFill>
                        </a:rPr>
                        <a:t>V5</a:t>
                      </a:r>
                      <a:endParaRPr lang="zh-CN" altLang="en-US" sz="1200" dirty="0">
                        <a:solidFill>
                          <a:schemeClr val="tx1"/>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bl>
          </a:graphicData>
        </a:graphic>
      </p:graphicFrame>
    </p:spTree>
    <p:extLst>
      <p:ext uri="{BB962C8B-B14F-4D97-AF65-F5344CB8AC3E}">
        <p14:creationId xmlns="" xmlns:p14="http://schemas.microsoft.com/office/powerpoint/2010/main" val="30576451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980728"/>
            <a:ext cx="7520940" cy="3579849"/>
          </a:xfrm>
        </p:spPr>
        <p:txBody>
          <a:bodyPr>
            <a:normAutofit fontScale="92500" lnSpcReduction="10000"/>
          </a:bodyPr>
          <a:lstStyle/>
          <a:p>
            <a:r>
              <a:rPr lang="en-US" altLang="zh-CN" b="0" dirty="0" smtClean="0"/>
              <a:t>	</a:t>
            </a:r>
            <a:r>
              <a:rPr lang="zh-CN" altLang="zh-CN" b="0" dirty="0" smtClean="0"/>
              <a:t>对于</a:t>
            </a:r>
            <a:r>
              <a:rPr lang="zh-CN" altLang="zh-CN" b="0" dirty="0"/>
              <a:t>无向图，顶点</a:t>
            </a:r>
            <a:r>
              <a:rPr lang="en-US" altLang="zh-CN" b="0" dirty="0"/>
              <a:t>v</a:t>
            </a:r>
            <a:r>
              <a:rPr lang="en-US" altLang="zh-CN" b="0" baseline="-25000" dirty="0"/>
              <a:t>i</a:t>
            </a:r>
            <a:r>
              <a:rPr lang="zh-CN" altLang="zh-CN" b="0" dirty="0"/>
              <a:t>的度</a:t>
            </a:r>
            <a:r>
              <a:rPr lang="en-US" altLang="zh-CN" b="0" dirty="0"/>
              <a:t>D(v</a:t>
            </a:r>
            <a:r>
              <a:rPr lang="en-US" altLang="zh-CN" b="0" baseline="-25000" dirty="0"/>
              <a:t>i</a:t>
            </a:r>
            <a:r>
              <a:rPr lang="en-US" altLang="zh-CN" b="0" dirty="0"/>
              <a:t>)</a:t>
            </a:r>
            <a:r>
              <a:rPr lang="zh-CN" altLang="zh-CN" b="0" dirty="0"/>
              <a:t>等于邻接矩阵中第</a:t>
            </a:r>
            <a:r>
              <a:rPr lang="en-US" altLang="zh-CN" b="0" dirty="0" err="1"/>
              <a:t>i</a:t>
            </a:r>
            <a:r>
              <a:rPr lang="zh-CN" altLang="zh-CN" b="0" dirty="0"/>
              <a:t>行（或第</a:t>
            </a:r>
            <a:r>
              <a:rPr lang="en-US" altLang="zh-CN" b="0" dirty="0" err="1"/>
              <a:t>i</a:t>
            </a:r>
            <a:r>
              <a:rPr lang="zh-CN" altLang="zh-CN" b="0" dirty="0"/>
              <a:t>列）的元素之和，即</a:t>
            </a:r>
          </a:p>
          <a:p>
            <a:endParaRPr lang="en-US" altLang="zh-CN" b="0" dirty="0" smtClean="0"/>
          </a:p>
          <a:p>
            <a:endParaRPr lang="en-US" altLang="zh-CN" b="0" dirty="0"/>
          </a:p>
          <a:p>
            <a:r>
              <a:rPr lang="en-US" altLang="zh-CN" b="0" dirty="0" smtClean="0"/>
              <a:t>	</a:t>
            </a:r>
            <a:r>
              <a:rPr lang="zh-CN" altLang="zh-CN" b="0" dirty="0" smtClean="0"/>
              <a:t>对于</a:t>
            </a:r>
            <a:r>
              <a:rPr lang="zh-CN" altLang="zh-CN" b="0" dirty="0"/>
              <a:t>有向图，顶点</a:t>
            </a:r>
            <a:r>
              <a:rPr lang="en-US" altLang="zh-CN" b="0" dirty="0"/>
              <a:t>v</a:t>
            </a:r>
            <a:r>
              <a:rPr lang="en-US" altLang="zh-CN" b="0" baseline="-25000" dirty="0"/>
              <a:t>i</a:t>
            </a:r>
            <a:r>
              <a:rPr lang="zh-CN" altLang="zh-CN" b="0" dirty="0"/>
              <a:t>的</a:t>
            </a:r>
            <a:r>
              <a:rPr lang="zh-CN" altLang="zh-CN" b="0" dirty="0">
                <a:solidFill>
                  <a:srgbClr val="FF0000"/>
                </a:solidFill>
              </a:rPr>
              <a:t>出度</a:t>
            </a:r>
            <a:r>
              <a:rPr lang="en-US" altLang="zh-CN" b="0" dirty="0"/>
              <a:t>OD(v</a:t>
            </a:r>
            <a:r>
              <a:rPr lang="en-US" altLang="zh-CN" b="0" baseline="-25000" dirty="0"/>
              <a:t>i</a:t>
            </a:r>
            <a:r>
              <a:rPr lang="en-US" altLang="zh-CN" b="0" dirty="0"/>
              <a:t>)</a:t>
            </a:r>
            <a:r>
              <a:rPr lang="zh-CN" altLang="zh-CN" b="0" dirty="0"/>
              <a:t>等于邻接矩阵中</a:t>
            </a:r>
            <a:r>
              <a:rPr lang="zh-CN" altLang="zh-CN" b="0" dirty="0">
                <a:solidFill>
                  <a:srgbClr val="FF0000"/>
                </a:solidFill>
              </a:rPr>
              <a:t>第</a:t>
            </a:r>
            <a:r>
              <a:rPr lang="en-US" altLang="zh-CN" b="0" dirty="0" err="1">
                <a:solidFill>
                  <a:srgbClr val="FF0000"/>
                </a:solidFill>
              </a:rPr>
              <a:t>i</a:t>
            </a:r>
            <a:r>
              <a:rPr lang="zh-CN" altLang="zh-CN" b="0" dirty="0">
                <a:solidFill>
                  <a:srgbClr val="FF0000"/>
                </a:solidFill>
              </a:rPr>
              <a:t>行</a:t>
            </a:r>
            <a:r>
              <a:rPr lang="zh-CN" altLang="zh-CN" b="0" dirty="0"/>
              <a:t>的元素之和，顶点</a:t>
            </a:r>
            <a:r>
              <a:rPr lang="en-US" altLang="zh-CN" b="0" dirty="0"/>
              <a:t>v</a:t>
            </a:r>
            <a:r>
              <a:rPr lang="en-US" altLang="zh-CN" b="0" baseline="-25000" dirty="0"/>
              <a:t>i</a:t>
            </a:r>
            <a:r>
              <a:rPr lang="zh-CN" altLang="zh-CN" b="0" dirty="0"/>
              <a:t>的</a:t>
            </a:r>
            <a:r>
              <a:rPr lang="zh-CN" altLang="zh-CN" b="0" dirty="0">
                <a:solidFill>
                  <a:srgbClr val="FF0000"/>
                </a:solidFill>
              </a:rPr>
              <a:t>入度</a:t>
            </a:r>
            <a:r>
              <a:rPr lang="en-US" altLang="zh-CN" b="0" dirty="0"/>
              <a:t>ID(v</a:t>
            </a:r>
            <a:r>
              <a:rPr lang="en-US" altLang="zh-CN" b="0" baseline="-25000" dirty="0"/>
              <a:t>i</a:t>
            </a:r>
            <a:r>
              <a:rPr lang="en-US" altLang="zh-CN" b="0" dirty="0"/>
              <a:t>)</a:t>
            </a:r>
            <a:r>
              <a:rPr lang="zh-CN" altLang="zh-CN" b="0" dirty="0"/>
              <a:t>等于邻接矩阵中</a:t>
            </a:r>
            <a:r>
              <a:rPr lang="zh-CN" altLang="zh-CN" b="0" dirty="0">
                <a:solidFill>
                  <a:srgbClr val="FF0000"/>
                </a:solidFill>
              </a:rPr>
              <a:t>第</a:t>
            </a:r>
            <a:r>
              <a:rPr lang="en-US" altLang="zh-CN" b="0" dirty="0" err="1">
                <a:solidFill>
                  <a:srgbClr val="FF0000"/>
                </a:solidFill>
              </a:rPr>
              <a:t>i</a:t>
            </a:r>
            <a:r>
              <a:rPr lang="zh-CN" altLang="zh-CN" b="0" dirty="0">
                <a:solidFill>
                  <a:srgbClr val="FF0000"/>
                </a:solidFill>
              </a:rPr>
              <a:t>列</a:t>
            </a:r>
            <a:r>
              <a:rPr lang="zh-CN" altLang="zh-CN" b="0" dirty="0"/>
              <a:t>的元素之和，顶点</a:t>
            </a:r>
            <a:r>
              <a:rPr lang="en-US" altLang="zh-CN" b="0" dirty="0"/>
              <a:t>v</a:t>
            </a:r>
            <a:r>
              <a:rPr lang="en-US" altLang="zh-CN" b="0" baseline="-25000" dirty="0"/>
              <a:t>i</a:t>
            </a:r>
            <a:r>
              <a:rPr lang="zh-CN" altLang="zh-CN" b="0" dirty="0"/>
              <a:t>的度</a:t>
            </a:r>
            <a:r>
              <a:rPr lang="en-US" altLang="zh-CN" b="0" dirty="0"/>
              <a:t>D(v</a:t>
            </a:r>
            <a:r>
              <a:rPr lang="en-US" altLang="zh-CN" b="0" baseline="-25000" dirty="0"/>
              <a:t>i</a:t>
            </a:r>
            <a:r>
              <a:rPr lang="en-US" altLang="zh-CN" b="0" dirty="0"/>
              <a:t>)</a:t>
            </a:r>
            <a:r>
              <a:rPr lang="zh-CN" altLang="zh-CN" b="0" dirty="0"/>
              <a:t>等于邻接矩阵中第</a:t>
            </a:r>
            <a:r>
              <a:rPr lang="en-US" altLang="zh-CN" b="0" dirty="0" err="1"/>
              <a:t>i</a:t>
            </a:r>
            <a:r>
              <a:rPr lang="zh-CN" altLang="zh-CN" b="0" dirty="0"/>
              <a:t>行的元素和第</a:t>
            </a:r>
            <a:r>
              <a:rPr lang="en-US" altLang="zh-CN" b="0" dirty="0" err="1"/>
              <a:t>i</a:t>
            </a:r>
            <a:r>
              <a:rPr lang="zh-CN" altLang="zh-CN" b="0" dirty="0"/>
              <a:t>列的元素之和，即</a:t>
            </a:r>
          </a:p>
          <a:p>
            <a:endParaRPr lang="zh-CN" altLang="en-US" dirty="0"/>
          </a:p>
        </p:txBody>
      </p:sp>
      <p:pic>
        <p:nvPicPr>
          <p:cNvPr id="1331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000364" y="1785926"/>
            <a:ext cx="2836341" cy="88146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071802" y="4286256"/>
            <a:ext cx="2808207" cy="191927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1656668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27584" y="764704"/>
            <a:ext cx="7520940" cy="5236064"/>
          </a:xfrm>
        </p:spPr>
        <p:txBody>
          <a:bodyPr>
            <a:normAutofit fontScale="47500" lnSpcReduction="20000"/>
          </a:bodyPr>
          <a:lstStyle/>
          <a:p>
            <a:pPr algn="just"/>
            <a:r>
              <a:rPr lang="zh-CN" altLang="en-US" sz="3300" b="0" dirty="0" smtClean="0">
                <a:latin typeface="黑体" pitchFamily="2" charset="-122"/>
                <a:ea typeface="黑体" pitchFamily="2" charset="-122"/>
              </a:rPr>
              <a:t>根据上述讨论，图的邻接矩阵的</a:t>
            </a:r>
            <a:r>
              <a:rPr lang="zh-CN" altLang="en-US" sz="3300" b="0" i="1" u="sng" dirty="0" smtClean="0">
                <a:solidFill>
                  <a:srgbClr val="FF0000"/>
                </a:solidFill>
                <a:latin typeface="黑体" pitchFamily="2" charset="-122"/>
                <a:ea typeface="黑体" pitchFamily="2" charset="-122"/>
              </a:rPr>
              <a:t>数据结构</a:t>
            </a:r>
            <a:r>
              <a:rPr lang="zh-CN" altLang="en-US" sz="3300" b="0" dirty="0" smtClean="0">
                <a:latin typeface="黑体" pitchFamily="2" charset="-122"/>
                <a:ea typeface="黑体" pitchFamily="2" charset="-122"/>
              </a:rPr>
              <a:t>形式描述如下：</a:t>
            </a:r>
          </a:p>
          <a:p>
            <a:pPr algn="just"/>
            <a:r>
              <a:rPr lang="en-US" altLang="zh-CN" sz="3300" b="0" dirty="0" smtClean="0">
                <a:latin typeface="黑体" pitchFamily="2" charset="-122"/>
                <a:ea typeface="黑体" pitchFamily="2" charset="-122"/>
              </a:rPr>
              <a:t>#define  MAX_VEX_NUM	&lt;</a:t>
            </a:r>
            <a:r>
              <a:rPr lang="zh-CN" altLang="en-US" sz="3300" b="0" dirty="0" smtClean="0">
                <a:latin typeface="黑体" pitchFamily="2" charset="-122"/>
                <a:ea typeface="黑体" pitchFamily="2" charset="-122"/>
              </a:rPr>
              <a:t>顶点个数</a:t>
            </a:r>
            <a:r>
              <a:rPr lang="en-US" altLang="zh-CN" sz="3300" b="0" dirty="0" smtClean="0">
                <a:latin typeface="黑体" pitchFamily="2" charset="-122"/>
                <a:ea typeface="黑体" pitchFamily="2" charset="-122"/>
              </a:rPr>
              <a:t>&gt;      // </a:t>
            </a:r>
            <a:r>
              <a:rPr lang="zh-CN" altLang="en-US" sz="3300" b="0" dirty="0" smtClean="0">
                <a:latin typeface="黑体" pitchFamily="2" charset="-122"/>
                <a:ea typeface="黑体" pitchFamily="2" charset="-122"/>
              </a:rPr>
              <a:t>最大顶点个数</a:t>
            </a:r>
          </a:p>
          <a:p>
            <a:pPr algn="just"/>
            <a:r>
              <a:rPr lang="en-US" altLang="zh-CN" sz="3300" b="0" dirty="0" err="1" smtClean="0">
                <a:latin typeface="黑体" pitchFamily="2" charset="-122"/>
                <a:ea typeface="黑体" pitchFamily="2" charset="-122"/>
              </a:rPr>
              <a:t>typedef</a:t>
            </a:r>
            <a:r>
              <a:rPr lang="en-US" altLang="zh-CN" sz="3300" b="0" dirty="0" smtClean="0">
                <a:latin typeface="黑体" pitchFamily="2" charset="-122"/>
                <a:ea typeface="黑体" pitchFamily="2" charset="-122"/>
              </a:rPr>
              <a:t> </a:t>
            </a:r>
            <a:r>
              <a:rPr lang="en-US" altLang="zh-CN" sz="3300" b="0" dirty="0" err="1" smtClean="0">
                <a:latin typeface="黑体" pitchFamily="2" charset="-122"/>
                <a:ea typeface="黑体" pitchFamily="2" charset="-122"/>
              </a:rPr>
              <a:t>enum</a:t>
            </a:r>
            <a:r>
              <a:rPr lang="en-US" altLang="zh-CN" sz="3300" b="0" dirty="0" smtClean="0">
                <a:latin typeface="黑体" pitchFamily="2" charset="-122"/>
                <a:ea typeface="黑体" pitchFamily="2" charset="-122"/>
              </a:rPr>
              <a:t> {DG,AG,WDG,WAG} </a:t>
            </a:r>
            <a:r>
              <a:rPr lang="en-US" altLang="zh-CN" sz="3300" b="0" dirty="0" err="1" smtClean="0">
                <a:latin typeface="黑体" pitchFamily="2" charset="-122"/>
                <a:ea typeface="黑体" pitchFamily="2" charset="-122"/>
              </a:rPr>
              <a:t>GraphKind</a:t>
            </a:r>
            <a:r>
              <a:rPr lang="en-US" altLang="zh-CN" sz="3300" b="0" dirty="0" smtClean="0">
                <a:latin typeface="黑体" pitchFamily="2" charset="-122"/>
                <a:ea typeface="黑体" pitchFamily="2" charset="-122"/>
              </a:rPr>
              <a:t>;    //</a:t>
            </a:r>
            <a:r>
              <a:rPr lang="zh-CN" altLang="en-US" sz="3300" b="0" dirty="0" smtClean="0">
                <a:latin typeface="黑体" pitchFamily="2" charset="-122"/>
                <a:ea typeface="黑体" pitchFamily="2" charset="-122"/>
              </a:rPr>
              <a:t>有向</a:t>
            </a:r>
            <a:r>
              <a:rPr lang="en-US" altLang="zh-CN" sz="3300" b="0" dirty="0" smtClean="0">
                <a:latin typeface="黑体" pitchFamily="2" charset="-122"/>
                <a:ea typeface="黑体" pitchFamily="2" charset="-122"/>
              </a:rPr>
              <a:t>,</a:t>
            </a:r>
            <a:r>
              <a:rPr lang="zh-CN" altLang="en-US" sz="3300" b="0" dirty="0" smtClean="0">
                <a:latin typeface="黑体" pitchFamily="2" charset="-122"/>
                <a:ea typeface="黑体" pitchFamily="2" charset="-122"/>
              </a:rPr>
              <a:t>无向</a:t>
            </a:r>
            <a:r>
              <a:rPr lang="en-US" altLang="zh-CN" sz="3300" b="0" dirty="0" smtClean="0">
                <a:latin typeface="黑体" pitchFamily="2" charset="-122"/>
                <a:ea typeface="黑体" pitchFamily="2" charset="-122"/>
              </a:rPr>
              <a:t>,</a:t>
            </a:r>
            <a:r>
              <a:rPr lang="zh-CN" altLang="en-US" sz="3300" b="0" dirty="0" smtClean="0">
                <a:latin typeface="黑体" pitchFamily="2" charset="-122"/>
                <a:ea typeface="黑体" pitchFamily="2" charset="-122"/>
              </a:rPr>
              <a:t>带权有向</a:t>
            </a:r>
            <a:r>
              <a:rPr lang="en-US" altLang="zh-CN" sz="3300" b="0" dirty="0" smtClean="0">
                <a:latin typeface="黑体" pitchFamily="2" charset="-122"/>
                <a:ea typeface="黑体" pitchFamily="2" charset="-122"/>
              </a:rPr>
              <a:t>,</a:t>
            </a:r>
            <a:r>
              <a:rPr lang="zh-CN" altLang="en-US" sz="3300" b="0" dirty="0" smtClean="0">
                <a:latin typeface="黑体" pitchFamily="2" charset="-122"/>
                <a:ea typeface="黑体" pitchFamily="2" charset="-122"/>
              </a:rPr>
              <a:t>带权无向</a:t>
            </a:r>
            <a:endParaRPr lang="en-US" altLang="zh-CN" sz="3300" b="0" dirty="0" smtClean="0">
              <a:latin typeface="黑体" pitchFamily="2" charset="-122"/>
              <a:ea typeface="黑体" pitchFamily="2" charset="-122"/>
            </a:endParaRPr>
          </a:p>
          <a:p>
            <a:pPr algn="just"/>
            <a:r>
              <a:rPr lang="en-US" altLang="zh-CN" sz="3300" b="0" dirty="0" err="1" smtClean="0">
                <a:latin typeface="黑体" pitchFamily="2" charset="-122"/>
                <a:ea typeface="黑体" pitchFamily="2" charset="-122"/>
              </a:rPr>
              <a:t>typedef</a:t>
            </a:r>
            <a:r>
              <a:rPr lang="en-US" altLang="zh-CN" sz="3300" b="0" dirty="0" smtClean="0">
                <a:latin typeface="黑体" pitchFamily="2" charset="-122"/>
                <a:ea typeface="黑体" pitchFamily="2" charset="-122"/>
              </a:rPr>
              <a:t> </a:t>
            </a:r>
            <a:r>
              <a:rPr lang="en-US" altLang="zh-CN" sz="3300" b="0" dirty="0" err="1" smtClean="0">
                <a:latin typeface="黑体" pitchFamily="2" charset="-122"/>
                <a:ea typeface="黑体" pitchFamily="2" charset="-122"/>
              </a:rPr>
              <a:t>struct</a:t>
            </a:r>
            <a:r>
              <a:rPr lang="en-US" altLang="zh-CN" sz="3300" b="0" dirty="0" smtClean="0">
                <a:latin typeface="黑体" pitchFamily="2" charset="-122"/>
                <a:ea typeface="黑体" pitchFamily="2" charset="-122"/>
              </a:rPr>
              <a:t> </a:t>
            </a:r>
            <a:r>
              <a:rPr lang="en-US" altLang="zh-CN" sz="3300" b="0" dirty="0" err="1" smtClean="0">
                <a:latin typeface="黑体" pitchFamily="2" charset="-122"/>
                <a:ea typeface="黑体" pitchFamily="2" charset="-122"/>
              </a:rPr>
              <a:t>AdjType</a:t>
            </a:r>
            <a:r>
              <a:rPr lang="en-US" altLang="zh-CN" sz="3300" b="0" dirty="0" smtClean="0">
                <a:latin typeface="黑体" pitchFamily="2" charset="-122"/>
                <a:ea typeface="黑体" pitchFamily="2" charset="-122"/>
              </a:rPr>
              <a:t> {</a:t>
            </a:r>
          </a:p>
          <a:p>
            <a:pPr algn="just"/>
            <a:r>
              <a:rPr lang="en-US" altLang="zh-CN" sz="3300" b="0" dirty="0" smtClean="0">
                <a:latin typeface="黑体" pitchFamily="2" charset="-122"/>
                <a:ea typeface="黑体" pitchFamily="2" charset="-122"/>
              </a:rPr>
              <a:t>    </a:t>
            </a:r>
            <a:r>
              <a:rPr lang="en-US" altLang="zh-CN" sz="3300" b="0" dirty="0" err="1" smtClean="0">
                <a:latin typeface="黑体" pitchFamily="2" charset="-122"/>
                <a:ea typeface="黑体" pitchFamily="2" charset="-122"/>
              </a:rPr>
              <a:t>ArcValType</a:t>
            </a:r>
            <a:r>
              <a:rPr lang="en-US" altLang="zh-CN" sz="3300" b="0" dirty="0" smtClean="0">
                <a:latin typeface="黑体" pitchFamily="2" charset="-122"/>
                <a:ea typeface="黑体" pitchFamily="2" charset="-122"/>
              </a:rPr>
              <a:t>    </a:t>
            </a:r>
            <a:r>
              <a:rPr lang="en-US" altLang="zh-CN" sz="3300" b="0" dirty="0" err="1" smtClean="0">
                <a:latin typeface="黑体" pitchFamily="2" charset="-122"/>
                <a:ea typeface="黑体" pitchFamily="2" charset="-122"/>
              </a:rPr>
              <a:t>ArcVal</a:t>
            </a:r>
            <a:r>
              <a:rPr lang="en-US" altLang="zh-CN" sz="3300" b="0" dirty="0" smtClean="0">
                <a:latin typeface="黑体" pitchFamily="2" charset="-122"/>
                <a:ea typeface="黑体" pitchFamily="2" charset="-122"/>
              </a:rPr>
              <a:t>;          // </a:t>
            </a:r>
            <a:r>
              <a:rPr lang="zh-CN" altLang="en-US" sz="3300" b="0" dirty="0" smtClean="0">
                <a:latin typeface="黑体" pitchFamily="2" charset="-122"/>
                <a:ea typeface="黑体" pitchFamily="2" charset="-122"/>
              </a:rPr>
              <a:t>若为无权图，用</a:t>
            </a:r>
            <a:r>
              <a:rPr lang="en-US" altLang="zh-CN" sz="3300" b="0" dirty="0" smtClean="0">
                <a:latin typeface="黑体" pitchFamily="2" charset="-122"/>
                <a:ea typeface="黑体" pitchFamily="2" charset="-122"/>
              </a:rPr>
              <a:t>1</a:t>
            </a:r>
            <a:r>
              <a:rPr lang="zh-CN" altLang="en-US" sz="3300" b="0" dirty="0" smtClean="0">
                <a:latin typeface="黑体" pitchFamily="2" charset="-122"/>
                <a:ea typeface="黑体" pitchFamily="2" charset="-122"/>
              </a:rPr>
              <a:t>或</a:t>
            </a:r>
            <a:r>
              <a:rPr lang="en-US" altLang="zh-CN" sz="3300" b="0" dirty="0" smtClean="0">
                <a:latin typeface="黑体" pitchFamily="2" charset="-122"/>
                <a:ea typeface="黑体" pitchFamily="2" charset="-122"/>
              </a:rPr>
              <a:t>0</a:t>
            </a:r>
            <a:r>
              <a:rPr lang="zh-CN" altLang="en-US" sz="3300" b="0" dirty="0" smtClean="0">
                <a:latin typeface="黑体" pitchFamily="2" charset="-122"/>
                <a:ea typeface="黑体" pitchFamily="2" charset="-122"/>
              </a:rPr>
              <a:t>表示是否邻接；</a:t>
            </a:r>
          </a:p>
          <a:p>
            <a:pPr algn="just"/>
            <a:r>
              <a:rPr lang="zh-CN" altLang="en-US" sz="3300" b="0" dirty="0" smtClean="0">
                <a:latin typeface="黑体" pitchFamily="2" charset="-122"/>
                <a:ea typeface="黑体" pitchFamily="2" charset="-122"/>
              </a:rPr>
              <a:t>                                   </a:t>
            </a:r>
            <a:r>
              <a:rPr lang="en-US" altLang="zh-CN" sz="3300" b="0" dirty="0" smtClean="0">
                <a:latin typeface="黑体" pitchFamily="2" charset="-122"/>
                <a:ea typeface="黑体" pitchFamily="2" charset="-122"/>
              </a:rPr>
              <a:t>// </a:t>
            </a:r>
            <a:r>
              <a:rPr lang="zh-CN" altLang="en-US" sz="3300" b="0" dirty="0" smtClean="0">
                <a:latin typeface="黑体" pitchFamily="2" charset="-122"/>
                <a:ea typeface="黑体" pitchFamily="2" charset="-122"/>
              </a:rPr>
              <a:t>若为带权图，则为权值类型。</a:t>
            </a:r>
          </a:p>
          <a:p>
            <a:pPr algn="just"/>
            <a:r>
              <a:rPr lang="zh-CN" altLang="en-US" sz="3300" b="0" dirty="0" smtClean="0">
                <a:latin typeface="黑体" pitchFamily="2" charset="-122"/>
                <a:ea typeface="黑体" pitchFamily="2" charset="-122"/>
              </a:rPr>
              <a:t>    </a:t>
            </a:r>
            <a:r>
              <a:rPr lang="en-US" altLang="zh-CN" sz="3300" b="0" dirty="0" err="1" smtClean="0">
                <a:latin typeface="黑体" pitchFamily="2" charset="-122"/>
                <a:ea typeface="黑体" pitchFamily="2" charset="-122"/>
              </a:rPr>
              <a:t>ArcInfoType</a:t>
            </a:r>
            <a:r>
              <a:rPr lang="en-US" altLang="zh-CN" sz="3300" b="0" dirty="0" smtClean="0">
                <a:latin typeface="黑体" pitchFamily="2" charset="-122"/>
                <a:ea typeface="黑体" pitchFamily="2" charset="-122"/>
              </a:rPr>
              <a:t>	</a:t>
            </a:r>
            <a:r>
              <a:rPr lang="en-US" altLang="zh-CN" sz="3300" b="0" dirty="0" err="1" smtClean="0">
                <a:latin typeface="黑体" pitchFamily="2" charset="-122"/>
                <a:ea typeface="黑体" pitchFamily="2" charset="-122"/>
              </a:rPr>
              <a:t>ArcInfo</a:t>
            </a:r>
            <a:r>
              <a:rPr lang="en-US" altLang="zh-CN" sz="3300" b="0" dirty="0" smtClean="0">
                <a:latin typeface="黑体" pitchFamily="2" charset="-122"/>
                <a:ea typeface="黑体" pitchFamily="2" charset="-122"/>
              </a:rPr>
              <a:t>;         // </a:t>
            </a:r>
            <a:r>
              <a:rPr lang="zh-CN" altLang="en-US" sz="3300" b="0" dirty="0" smtClean="0">
                <a:latin typeface="黑体" pitchFamily="2" charset="-122"/>
                <a:ea typeface="黑体" pitchFamily="2" charset="-122"/>
              </a:rPr>
              <a:t>与弧（或边）相关的其它信息。</a:t>
            </a:r>
          </a:p>
          <a:p>
            <a:pPr algn="just"/>
            <a:r>
              <a:rPr lang="en-US" altLang="zh-CN" sz="3300" b="0" dirty="0" smtClean="0">
                <a:latin typeface="黑体" pitchFamily="2" charset="-122"/>
                <a:ea typeface="黑体" pitchFamily="2" charset="-122"/>
              </a:rPr>
              <a:t>} </a:t>
            </a:r>
            <a:r>
              <a:rPr lang="en-US" altLang="zh-CN" sz="3300" b="0" dirty="0" err="1" smtClean="0">
                <a:latin typeface="黑体" pitchFamily="2" charset="-122"/>
                <a:ea typeface="黑体" pitchFamily="2" charset="-122"/>
              </a:rPr>
              <a:t>AdjType</a:t>
            </a:r>
            <a:r>
              <a:rPr lang="en-US" altLang="zh-CN" sz="3300" b="0" dirty="0" smtClean="0">
                <a:latin typeface="黑体" pitchFamily="2" charset="-122"/>
                <a:ea typeface="黑体" pitchFamily="2" charset="-122"/>
              </a:rPr>
              <a:t>;</a:t>
            </a:r>
          </a:p>
          <a:p>
            <a:pPr algn="just"/>
            <a:r>
              <a:rPr lang="en-US" altLang="zh-CN" sz="3300" b="0" dirty="0" err="1" smtClean="0">
                <a:latin typeface="黑体" pitchFamily="2" charset="-122"/>
                <a:ea typeface="黑体" pitchFamily="2" charset="-122"/>
              </a:rPr>
              <a:t>typedef</a:t>
            </a:r>
            <a:r>
              <a:rPr lang="en-US" altLang="zh-CN" sz="3300" b="0" dirty="0" smtClean="0">
                <a:latin typeface="黑体" pitchFamily="2" charset="-122"/>
                <a:ea typeface="黑体" pitchFamily="2" charset="-122"/>
              </a:rPr>
              <a:t> </a:t>
            </a:r>
            <a:r>
              <a:rPr lang="en-US" altLang="zh-CN" sz="3300" b="0" dirty="0" err="1" smtClean="0">
                <a:latin typeface="黑体" pitchFamily="2" charset="-122"/>
                <a:ea typeface="黑体" pitchFamily="2" charset="-122"/>
              </a:rPr>
              <a:t>struct</a:t>
            </a:r>
            <a:r>
              <a:rPr lang="en-US" altLang="zh-CN" sz="3300" b="0" dirty="0" smtClean="0">
                <a:latin typeface="黑体" pitchFamily="2" charset="-122"/>
                <a:ea typeface="黑体" pitchFamily="2" charset="-122"/>
              </a:rPr>
              <a:t> {</a:t>
            </a:r>
          </a:p>
          <a:p>
            <a:pPr algn="just"/>
            <a:r>
              <a:rPr lang="en-US" altLang="zh-CN" sz="3300" b="0" dirty="0" smtClean="0">
                <a:latin typeface="黑体" pitchFamily="2" charset="-122"/>
                <a:ea typeface="黑体" pitchFamily="2" charset="-122"/>
              </a:rPr>
              <a:t>	</a:t>
            </a:r>
            <a:r>
              <a:rPr lang="en-US" altLang="zh-CN" sz="3300" b="0" dirty="0" err="1" smtClean="0">
                <a:latin typeface="黑体" pitchFamily="2" charset="-122"/>
                <a:ea typeface="黑体" pitchFamily="2" charset="-122"/>
              </a:rPr>
              <a:t>GraphKind</a:t>
            </a:r>
            <a:r>
              <a:rPr lang="en-US" altLang="zh-CN" sz="3300" b="0" dirty="0" smtClean="0">
                <a:latin typeface="黑体" pitchFamily="2" charset="-122"/>
                <a:ea typeface="黑体" pitchFamily="2" charset="-122"/>
              </a:rPr>
              <a:t>     	kind;	                       // </a:t>
            </a:r>
            <a:r>
              <a:rPr lang="zh-CN" altLang="en-US" sz="3300" b="0" dirty="0" smtClean="0">
                <a:latin typeface="黑体" pitchFamily="2" charset="-122"/>
                <a:ea typeface="黑体" pitchFamily="2" charset="-122"/>
              </a:rPr>
              <a:t>图的种类标志</a:t>
            </a:r>
          </a:p>
          <a:p>
            <a:pPr algn="just"/>
            <a:r>
              <a:rPr lang="zh-CN" altLang="en-US" sz="3300" b="0" dirty="0" smtClean="0">
                <a:latin typeface="黑体" pitchFamily="2" charset="-122"/>
                <a:ea typeface="黑体" pitchFamily="2" charset="-122"/>
              </a:rPr>
              <a:t>	</a:t>
            </a:r>
            <a:r>
              <a:rPr lang="en-US" altLang="zh-CN" sz="3300" b="0" dirty="0" err="1" smtClean="0">
                <a:latin typeface="黑体" pitchFamily="2" charset="-122"/>
                <a:ea typeface="黑体" pitchFamily="2" charset="-122"/>
              </a:rPr>
              <a:t>int</a:t>
            </a:r>
            <a:r>
              <a:rPr lang="en-US" altLang="zh-CN" sz="3300" b="0" dirty="0" smtClean="0">
                <a:latin typeface="黑体" pitchFamily="2" charset="-122"/>
                <a:ea typeface="黑体" pitchFamily="2" charset="-122"/>
              </a:rPr>
              <a:t>		</a:t>
            </a:r>
            <a:r>
              <a:rPr lang="en-US" altLang="zh-CN" sz="3300" b="0" dirty="0" err="1" smtClean="0">
                <a:latin typeface="黑体" pitchFamily="2" charset="-122"/>
                <a:ea typeface="黑体" pitchFamily="2" charset="-122"/>
              </a:rPr>
              <a:t>vexnum</a:t>
            </a:r>
            <a:r>
              <a:rPr lang="en-US" altLang="zh-CN" sz="3300" b="0" dirty="0" smtClean="0">
                <a:latin typeface="黑体" pitchFamily="2" charset="-122"/>
                <a:ea typeface="黑体" pitchFamily="2" charset="-122"/>
              </a:rPr>
              <a:t>;                         // </a:t>
            </a:r>
            <a:r>
              <a:rPr lang="zh-CN" altLang="en-US" sz="3300" b="0" dirty="0" smtClean="0">
                <a:latin typeface="黑体" pitchFamily="2" charset="-122"/>
                <a:ea typeface="黑体" pitchFamily="2" charset="-122"/>
              </a:rPr>
              <a:t>图的当前顶点数</a:t>
            </a:r>
          </a:p>
          <a:p>
            <a:pPr algn="just"/>
            <a:r>
              <a:rPr lang="zh-CN" altLang="en-US" sz="3300" b="0" dirty="0" smtClean="0">
                <a:latin typeface="黑体" pitchFamily="2" charset="-122"/>
                <a:ea typeface="黑体" pitchFamily="2" charset="-122"/>
              </a:rPr>
              <a:t>	</a:t>
            </a:r>
            <a:r>
              <a:rPr lang="en-US" altLang="zh-CN" sz="3300" b="0" dirty="0" err="1" smtClean="0">
                <a:latin typeface="黑体" pitchFamily="2" charset="-122"/>
                <a:ea typeface="黑体" pitchFamily="2" charset="-122"/>
              </a:rPr>
              <a:t>Vextype</a:t>
            </a:r>
            <a:r>
              <a:rPr lang="en-US" altLang="zh-CN" sz="3300" b="0" dirty="0" smtClean="0">
                <a:latin typeface="黑体" pitchFamily="2" charset="-122"/>
                <a:ea typeface="黑体" pitchFamily="2" charset="-122"/>
              </a:rPr>
              <a:t>	</a:t>
            </a:r>
            <a:r>
              <a:rPr lang="en-US" altLang="zh-CN" sz="3300" b="0" dirty="0" err="1" smtClean="0">
                <a:latin typeface="黑体" pitchFamily="2" charset="-122"/>
                <a:ea typeface="黑体" pitchFamily="2" charset="-122"/>
              </a:rPr>
              <a:t>vexs</a:t>
            </a:r>
            <a:r>
              <a:rPr lang="en-US" altLang="zh-CN" sz="3300" b="0" dirty="0" smtClean="0">
                <a:latin typeface="黑体" pitchFamily="2" charset="-122"/>
                <a:ea typeface="黑体" pitchFamily="2" charset="-122"/>
              </a:rPr>
              <a:t>[MAX_VEX_NUM];              // </a:t>
            </a:r>
            <a:r>
              <a:rPr lang="zh-CN" altLang="en-US" sz="3300" b="0" dirty="0" smtClean="0">
                <a:latin typeface="黑体" pitchFamily="2" charset="-122"/>
                <a:ea typeface="黑体" pitchFamily="2" charset="-122"/>
              </a:rPr>
              <a:t>顶点向量</a:t>
            </a:r>
          </a:p>
          <a:p>
            <a:pPr algn="just"/>
            <a:r>
              <a:rPr lang="zh-CN" altLang="en-US" sz="3300" b="0" dirty="0" smtClean="0">
                <a:latin typeface="黑体" pitchFamily="2" charset="-122"/>
                <a:ea typeface="黑体" pitchFamily="2" charset="-122"/>
              </a:rPr>
              <a:t>	</a:t>
            </a:r>
            <a:r>
              <a:rPr lang="en-US" altLang="zh-CN" sz="3300" b="0" dirty="0" err="1" smtClean="0">
                <a:latin typeface="黑体" pitchFamily="2" charset="-122"/>
                <a:ea typeface="黑体" pitchFamily="2" charset="-122"/>
              </a:rPr>
              <a:t>AdjType</a:t>
            </a:r>
            <a:r>
              <a:rPr lang="en-US" altLang="zh-CN" sz="3300" b="0" dirty="0" smtClean="0">
                <a:latin typeface="黑体" pitchFamily="2" charset="-122"/>
                <a:ea typeface="黑体" pitchFamily="2" charset="-122"/>
              </a:rPr>
              <a:t>	</a:t>
            </a:r>
            <a:r>
              <a:rPr lang="en-US" altLang="zh-CN" sz="3300" b="0" dirty="0" err="1" smtClean="0">
                <a:latin typeface="黑体" pitchFamily="2" charset="-122"/>
                <a:ea typeface="黑体" pitchFamily="2" charset="-122"/>
              </a:rPr>
              <a:t>adj</a:t>
            </a:r>
            <a:r>
              <a:rPr lang="en-US" altLang="zh-CN" sz="3300" b="0" dirty="0" smtClean="0">
                <a:latin typeface="黑体" pitchFamily="2" charset="-122"/>
                <a:ea typeface="黑体" pitchFamily="2" charset="-122"/>
              </a:rPr>
              <a:t>[MAX_VEX_NUM][ MAX_VEX_NUM]; //</a:t>
            </a:r>
            <a:r>
              <a:rPr lang="zh-CN" altLang="en-US" sz="3300" b="0" dirty="0" smtClean="0">
                <a:latin typeface="黑体" pitchFamily="2" charset="-122"/>
                <a:ea typeface="黑体" pitchFamily="2" charset="-122"/>
              </a:rPr>
              <a:t>邻接矩阵</a:t>
            </a:r>
          </a:p>
          <a:p>
            <a:r>
              <a:rPr lang="en-US" altLang="zh-CN" sz="3300" b="0" dirty="0" smtClean="0">
                <a:latin typeface="黑体" pitchFamily="2" charset="-122"/>
                <a:ea typeface="黑体" pitchFamily="2" charset="-122"/>
              </a:rPr>
              <a:t>} </a:t>
            </a:r>
            <a:r>
              <a:rPr lang="en-US" altLang="zh-CN" sz="3300" b="0" dirty="0" err="1" smtClean="0">
                <a:latin typeface="黑体" pitchFamily="2" charset="-122"/>
                <a:ea typeface="黑体" pitchFamily="2" charset="-122"/>
              </a:rPr>
              <a:t>AdjGraph</a:t>
            </a:r>
            <a:r>
              <a:rPr lang="en-US" altLang="zh-CN" sz="3300" b="0" dirty="0" smtClean="0">
                <a:latin typeface="黑体" pitchFamily="2" charset="-122"/>
                <a:ea typeface="黑体" pitchFamily="2" charset="-122"/>
              </a:rPr>
              <a:t>; </a:t>
            </a:r>
          </a:p>
          <a:p>
            <a:endParaRPr lang="zh-CN" altLang="en-US" dirty="0"/>
          </a:p>
        </p:txBody>
      </p:sp>
    </p:spTree>
    <p:extLst>
      <p:ext uri="{BB962C8B-B14F-4D97-AF65-F5344CB8AC3E}">
        <p14:creationId xmlns="" xmlns:p14="http://schemas.microsoft.com/office/powerpoint/2010/main" val="1862426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27584" y="1071546"/>
            <a:ext cx="7520940" cy="4929222"/>
          </a:xfrm>
        </p:spPr>
        <p:txBody>
          <a:bodyPr>
            <a:normAutofit lnSpcReduction="10000"/>
          </a:bodyPr>
          <a:lstStyle/>
          <a:p>
            <a:r>
              <a:rPr lang="zh-CN" altLang="en-US" dirty="0" smtClean="0"/>
              <a:t>结论：</a:t>
            </a:r>
          </a:p>
          <a:p>
            <a:r>
              <a:rPr lang="en-US" b="0" dirty="0" smtClean="0"/>
              <a:t>(1) </a:t>
            </a:r>
            <a:r>
              <a:rPr lang="zh-CN" altLang="en-US" b="0" dirty="0" smtClean="0"/>
              <a:t>复杂度：</a:t>
            </a:r>
          </a:p>
          <a:p>
            <a:r>
              <a:rPr lang="en-US" b="0" dirty="0" smtClean="0"/>
              <a:t>	</a:t>
            </a:r>
            <a:r>
              <a:rPr lang="zh-CN" altLang="en-US" b="0" dirty="0" smtClean="0"/>
              <a:t>①确定边关系的时间复杂度：</a:t>
            </a:r>
            <a:r>
              <a:rPr lang="en-US" b="0" dirty="0" smtClean="0"/>
              <a:t>O(1)</a:t>
            </a:r>
            <a:r>
              <a:rPr lang="zh-CN" altLang="en-US" b="0" dirty="0" smtClean="0"/>
              <a:t>；</a:t>
            </a:r>
          </a:p>
          <a:p>
            <a:r>
              <a:rPr lang="en-US" b="0" dirty="0" smtClean="0"/>
              <a:t>	</a:t>
            </a:r>
            <a:r>
              <a:rPr lang="zh-CN" altLang="en-US" b="0" dirty="0" smtClean="0"/>
              <a:t>②加入或删除一条边的时间复杂度：</a:t>
            </a:r>
            <a:r>
              <a:rPr lang="en-US" b="0" dirty="0" smtClean="0"/>
              <a:t>O(1)</a:t>
            </a:r>
            <a:r>
              <a:rPr lang="zh-CN" altLang="en-US" b="0" dirty="0" smtClean="0"/>
              <a:t>；</a:t>
            </a:r>
          </a:p>
          <a:p>
            <a:r>
              <a:rPr lang="en-US" b="0" dirty="0" smtClean="0"/>
              <a:t>	</a:t>
            </a:r>
            <a:r>
              <a:rPr lang="zh-CN" altLang="en-US" b="0" dirty="0" smtClean="0"/>
              <a:t>③寻找一个顶点的所有邻接点的时间复杂度：</a:t>
            </a:r>
            <a:r>
              <a:rPr lang="en-US" b="0" dirty="0" smtClean="0"/>
              <a:t>O(n)</a:t>
            </a:r>
            <a:r>
              <a:rPr lang="zh-CN" altLang="en-US" b="0" dirty="0" smtClean="0"/>
              <a:t>；</a:t>
            </a:r>
          </a:p>
          <a:p>
            <a:r>
              <a:rPr lang="en-US" b="0" dirty="0" smtClean="0"/>
              <a:t>	</a:t>
            </a:r>
            <a:r>
              <a:rPr lang="zh-CN" altLang="en-US" b="0" dirty="0" smtClean="0"/>
              <a:t>④存储边的空间复杂度：</a:t>
            </a:r>
            <a:r>
              <a:rPr lang="en-US" b="0" dirty="0" smtClean="0"/>
              <a:t>O(n</a:t>
            </a:r>
            <a:r>
              <a:rPr lang="en-US" b="0" baseline="30000" dirty="0" smtClean="0"/>
              <a:t>2</a:t>
            </a:r>
            <a:r>
              <a:rPr lang="en-US" b="0" dirty="0" smtClean="0"/>
              <a:t>)</a:t>
            </a:r>
            <a:r>
              <a:rPr lang="zh-CN" altLang="en-US" b="0" dirty="0" smtClean="0"/>
              <a:t>，即顶点的平方。</a:t>
            </a:r>
          </a:p>
          <a:p>
            <a:r>
              <a:rPr lang="en-US" b="0" dirty="0" smtClean="0"/>
              <a:t>(2) </a:t>
            </a:r>
            <a:r>
              <a:rPr lang="zh-CN" altLang="en-US" b="0" dirty="0" smtClean="0"/>
              <a:t>困难：</a:t>
            </a:r>
          </a:p>
          <a:p>
            <a:r>
              <a:rPr lang="en-US" b="0" dirty="0" smtClean="0"/>
              <a:t>	 </a:t>
            </a:r>
            <a:r>
              <a:rPr lang="zh-CN" altLang="en-US" b="0" dirty="0" smtClean="0"/>
              <a:t>增加或删除一个顶点需要重新建邻接矩阵，由此操作变得很复杂，时间复杂度变得很高。因此，邻接矩阵比较适合静态表，即表中的结点不发生变化。</a:t>
            </a:r>
          </a:p>
          <a:p>
            <a:endParaRPr lang="zh-CN" altLang="en-US" dirty="0"/>
          </a:p>
        </p:txBody>
      </p:sp>
    </p:spTree>
    <p:extLst>
      <p:ext uri="{BB962C8B-B14F-4D97-AF65-F5344CB8AC3E}">
        <p14:creationId xmlns="" xmlns:p14="http://schemas.microsoft.com/office/powerpoint/2010/main" val="1862426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15616" y="620688"/>
            <a:ext cx="7776864" cy="5616624"/>
          </a:xfrm>
        </p:spPr>
        <p:txBody>
          <a:bodyPr>
            <a:normAutofit fontScale="77500" lnSpcReduction="20000"/>
          </a:bodyPr>
          <a:lstStyle/>
          <a:p>
            <a:pPr>
              <a:spcBef>
                <a:spcPts val="0"/>
              </a:spcBef>
            </a:pPr>
            <a:r>
              <a:rPr lang="zh-CN" altLang="zh-CN" dirty="0" smtClean="0"/>
              <a:t>算法</a:t>
            </a:r>
            <a:r>
              <a:rPr lang="en-US" altLang="zh-CN" dirty="0"/>
              <a:t>6.2</a:t>
            </a:r>
            <a:r>
              <a:rPr lang="zh-CN" altLang="zh-CN" dirty="0"/>
              <a:t>：</a:t>
            </a:r>
            <a:r>
              <a:rPr lang="zh-CN" altLang="zh-CN" dirty="0">
                <a:solidFill>
                  <a:srgbClr val="FF0000"/>
                </a:solidFill>
              </a:rPr>
              <a:t>邻接矩阵</a:t>
            </a:r>
            <a:r>
              <a:rPr lang="zh-CN" altLang="zh-CN" dirty="0"/>
              <a:t>方式实现图的定义</a:t>
            </a:r>
          </a:p>
          <a:p>
            <a:pPr>
              <a:spcBef>
                <a:spcPts val="0"/>
              </a:spcBef>
            </a:pPr>
            <a:r>
              <a:rPr lang="en-US" altLang="zh-CN" b="0" dirty="0"/>
              <a:t>class </a:t>
            </a:r>
            <a:r>
              <a:rPr lang="en-US" altLang="zh-CN" b="0" dirty="0" err="1"/>
              <a:t>Graphm</a:t>
            </a:r>
            <a:r>
              <a:rPr lang="en-US" altLang="zh-CN" b="0" dirty="0"/>
              <a:t>: public Graph{</a:t>
            </a:r>
            <a:endParaRPr lang="zh-CN" altLang="zh-CN" b="0" dirty="0"/>
          </a:p>
          <a:p>
            <a:pPr>
              <a:spcBef>
                <a:spcPts val="0"/>
              </a:spcBef>
            </a:pPr>
            <a:r>
              <a:rPr lang="en-US" altLang="zh-CN" b="0" dirty="0"/>
              <a:t>private:</a:t>
            </a:r>
            <a:endParaRPr lang="zh-CN" altLang="zh-CN" b="0" dirty="0"/>
          </a:p>
          <a:p>
            <a:pPr>
              <a:spcBef>
                <a:spcPts val="0"/>
              </a:spcBef>
            </a:pPr>
            <a:r>
              <a:rPr lang="en-US" altLang="zh-CN" b="0" dirty="0"/>
              <a:t>    </a:t>
            </a:r>
            <a:r>
              <a:rPr lang="en-US" altLang="zh-CN" b="0" dirty="0" err="1"/>
              <a:t>int</a:t>
            </a:r>
            <a:r>
              <a:rPr lang="en-US" altLang="zh-CN" b="0" dirty="0"/>
              <a:t> **</a:t>
            </a:r>
            <a:r>
              <a:rPr lang="en-US" altLang="zh-CN" b="0" dirty="0" err="1"/>
              <a:t>AdjMatrix</a:t>
            </a:r>
            <a:r>
              <a:rPr lang="en-US" altLang="zh-CN" b="0" dirty="0"/>
              <a:t>;    //</a:t>
            </a:r>
            <a:r>
              <a:rPr lang="zh-CN" altLang="zh-CN" b="0" dirty="0"/>
              <a:t>指向邻接矩阵的指针</a:t>
            </a:r>
          </a:p>
          <a:p>
            <a:pPr>
              <a:spcBef>
                <a:spcPts val="0"/>
              </a:spcBef>
            </a:pPr>
            <a:r>
              <a:rPr lang="en-US" altLang="zh-CN" b="0" dirty="0"/>
              <a:t>public:</a:t>
            </a:r>
            <a:endParaRPr lang="zh-CN" altLang="zh-CN" b="0" dirty="0"/>
          </a:p>
          <a:p>
            <a:pPr>
              <a:spcBef>
                <a:spcPts val="0"/>
              </a:spcBef>
            </a:pPr>
            <a:r>
              <a:rPr lang="en-US" altLang="zh-CN" b="0" dirty="0"/>
              <a:t>    </a:t>
            </a:r>
            <a:r>
              <a:rPr lang="en-US" altLang="zh-CN" b="0" dirty="0" err="1"/>
              <a:t>Graphm</a:t>
            </a:r>
            <a:r>
              <a:rPr lang="en-US" altLang="zh-CN" b="0" dirty="0"/>
              <a:t>(</a:t>
            </a:r>
            <a:r>
              <a:rPr lang="en-US" altLang="zh-CN" b="0" dirty="0" err="1"/>
              <a:t>int</a:t>
            </a:r>
            <a:r>
              <a:rPr lang="en-US" altLang="zh-CN" b="0" dirty="0"/>
              <a:t> </a:t>
            </a:r>
            <a:r>
              <a:rPr lang="en-US" altLang="zh-CN" b="0" dirty="0" err="1"/>
              <a:t>numVert</a:t>
            </a:r>
            <a:r>
              <a:rPr lang="en-US" altLang="zh-CN" b="0" dirty="0" smtClean="0"/>
              <a:t>): Graph(</a:t>
            </a:r>
            <a:r>
              <a:rPr lang="en-US" altLang="zh-CN" b="0" dirty="0" err="1" smtClean="0"/>
              <a:t>numVert</a:t>
            </a:r>
            <a:r>
              <a:rPr lang="en-US" altLang="zh-CN" b="0" dirty="0"/>
              <a:t>){   	//</a:t>
            </a:r>
            <a:r>
              <a:rPr lang="zh-CN" altLang="zh-CN" b="0" dirty="0"/>
              <a:t>构造函数</a:t>
            </a:r>
          </a:p>
          <a:p>
            <a:pPr>
              <a:spcBef>
                <a:spcPts val="0"/>
              </a:spcBef>
            </a:pPr>
            <a:r>
              <a:rPr lang="en-US" altLang="zh-CN" b="0" dirty="0"/>
              <a:t>        </a:t>
            </a:r>
            <a:r>
              <a:rPr lang="en-US" altLang="zh-CN" b="0" dirty="0" err="1"/>
              <a:t>AdjMatrix</a:t>
            </a:r>
            <a:r>
              <a:rPr lang="en-US" altLang="zh-CN" b="0" dirty="0"/>
              <a:t> = new </a:t>
            </a:r>
            <a:r>
              <a:rPr lang="en-US" altLang="zh-CN" b="0" dirty="0" err="1"/>
              <a:t>int</a:t>
            </a:r>
            <a:r>
              <a:rPr lang="en-US" altLang="zh-CN" b="0" dirty="0"/>
              <a:t>*[</a:t>
            </a:r>
            <a:r>
              <a:rPr lang="en-US" altLang="zh-CN" b="0" dirty="0" err="1"/>
              <a:t>numVertex</a:t>
            </a:r>
            <a:r>
              <a:rPr lang="en-US" altLang="zh-CN" b="0" dirty="0"/>
              <a:t>];	</a:t>
            </a:r>
            <a:r>
              <a:rPr lang="en-US" altLang="zh-CN" b="0" dirty="0" smtClean="0"/>
              <a:t>//</a:t>
            </a:r>
            <a:r>
              <a:rPr lang="zh-CN" altLang="zh-CN" b="0" dirty="0"/>
              <a:t>申请</a:t>
            </a:r>
            <a:r>
              <a:rPr lang="en-US" altLang="zh-CN" b="0" dirty="0" err="1" smtClean="0"/>
              <a:t>AdjMatrix</a:t>
            </a:r>
            <a:r>
              <a:rPr lang="zh-CN" altLang="en-US" b="0" dirty="0" smtClean="0"/>
              <a:t>指针</a:t>
            </a:r>
            <a:r>
              <a:rPr lang="zh-CN" altLang="zh-CN" b="0" dirty="0" smtClean="0"/>
              <a:t>数组</a:t>
            </a:r>
            <a:endParaRPr lang="zh-CN" altLang="zh-CN" b="0" dirty="0"/>
          </a:p>
          <a:p>
            <a:pPr>
              <a:spcBef>
                <a:spcPts val="0"/>
              </a:spcBef>
            </a:pPr>
            <a:r>
              <a:rPr lang="en-US" altLang="zh-CN" b="0" dirty="0"/>
              <a:t>        for(</a:t>
            </a:r>
            <a:r>
              <a:rPr lang="en-US" altLang="zh-CN" b="0" dirty="0" err="1"/>
              <a:t>int</a:t>
            </a:r>
            <a:r>
              <a:rPr lang="en-US" altLang="zh-CN" b="0" dirty="0"/>
              <a:t> </a:t>
            </a:r>
            <a:r>
              <a:rPr lang="en-US" altLang="zh-CN" b="0" dirty="0" err="1"/>
              <a:t>i</a:t>
            </a:r>
            <a:r>
              <a:rPr lang="en-US" altLang="zh-CN" b="0" dirty="0"/>
              <a:t> = 0; </a:t>
            </a:r>
            <a:r>
              <a:rPr lang="en-US" altLang="zh-CN" b="0" dirty="0" err="1"/>
              <a:t>i</a:t>
            </a:r>
            <a:r>
              <a:rPr lang="en-US" altLang="zh-CN" b="0" dirty="0"/>
              <a:t> &lt; </a:t>
            </a:r>
            <a:r>
              <a:rPr lang="en-US" altLang="zh-CN" b="0" dirty="0" err="1"/>
              <a:t>numVertex</a:t>
            </a:r>
            <a:r>
              <a:rPr lang="en-US" altLang="zh-CN" b="0" dirty="0"/>
              <a:t>; </a:t>
            </a:r>
            <a:r>
              <a:rPr lang="en-US" altLang="zh-CN" b="0" dirty="0" err="1"/>
              <a:t>i</a:t>
            </a:r>
            <a:r>
              <a:rPr lang="en-US" altLang="zh-CN" b="0" dirty="0"/>
              <a:t>++)</a:t>
            </a:r>
            <a:endParaRPr lang="zh-CN" altLang="zh-CN" b="0" dirty="0"/>
          </a:p>
          <a:p>
            <a:pPr>
              <a:spcBef>
                <a:spcPts val="0"/>
              </a:spcBef>
            </a:pPr>
            <a:r>
              <a:rPr lang="en-US" altLang="zh-CN" b="0" dirty="0"/>
              <a:t>            </a:t>
            </a:r>
            <a:r>
              <a:rPr lang="en-US" altLang="zh-CN" b="0" dirty="0" err="1"/>
              <a:t>AdjMatrix</a:t>
            </a:r>
            <a:r>
              <a:rPr lang="en-US" altLang="zh-CN" b="0" dirty="0"/>
              <a:t>[i] = new </a:t>
            </a:r>
            <a:r>
              <a:rPr lang="en-US" altLang="zh-CN" b="0" dirty="0" err="1"/>
              <a:t>int</a:t>
            </a:r>
            <a:r>
              <a:rPr lang="en-US" altLang="zh-CN" b="0" dirty="0"/>
              <a:t>[</a:t>
            </a:r>
            <a:r>
              <a:rPr lang="en-US" altLang="zh-CN" b="0" dirty="0" err="1"/>
              <a:t>numVertex</a:t>
            </a:r>
            <a:r>
              <a:rPr lang="en-US" altLang="zh-CN" b="0" dirty="0" smtClean="0"/>
              <a:t>];    //</a:t>
            </a:r>
            <a:r>
              <a:rPr lang="zh-CN" altLang="en-US" b="0" dirty="0" smtClean="0"/>
              <a:t>申请每行元素向量</a:t>
            </a:r>
            <a:endParaRPr lang="zh-CN" altLang="zh-CN" b="0" dirty="0"/>
          </a:p>
          <a:p>
            <a:pPr>
              <a:spcBef>
                <a:spcPts val="0"/>
              </a:spcBef>
            </a:pPr>
            <a:r>
              <a:rPr lang="en-US" altLang="zh-CN" b="0" dirty="0" smtClean="0"/>
              <a:t>	for(</a:t>
            </a:r>
            <a:r>
              <a:rPr lang="en-US" altLang="zh-CN" b="0" dirty="0" err="1" smtClean="0"/>
              <a:t>int</a:t>
            </a:r>
            <a:r>
              <a:rPr lang="en-US" altLang="zh-CN" b="0" dirty="0" smtClean="0"/>
              <a:t> </a:t>
            </a:r>
            <a:r>
              <a:rPr lang="en-US" altLang="zh-CN" b="0" dirty="0" err="1"/>
              <a:t>i</a:t>
            </a:r>
            <a:r>
              <a:rPr lang="en-US" altLang="zh-CN" b="0" dirty="0"/>
              <a:t> = 0; </a:t>
            </a:r>
            <a:r>
              <a:rPr lang="en-US" altLang="zh-CN" b="0" dirty="0" err="1"/>
              <a:t>i</a:t>
            </a:r>
            <a:r>
              <a:rPr lang="en-US" altLang="zh-CN" b="0" dirty="0"/>
              <a:t> &lt; </a:t>
            </a:r>
            <a:r>
              <a:rPr lang="en-US" altLang="zh-CN" b="0" dirty="0" err="1"/>
              <a:t>numVertex</a:t>
            </a:r>
            <a:r>
              <a:rPr lang="en-US" altLang="zh-CN" b="0" dirty="0"/>
              <a:t>; </a:t>
            </a:r>
            <a:r>
              <a:rPr lang="en-US" altLang="zh-CN" b="0" dirty="0" err="1"/>
              <a:t>i</a:t>
            </a:r>
            <a:r>
              <a:rPr lang="en-US" altLang="zh-CN" b="0" dirty="0"/>
              <a:t>++) </a:t>
            </a:r>
            <a:r>
              <a:rPr lang="en-US" altLang="zh-CN" b="0" dirty="0" smtClean="0"/>
              <a:t> 	//</a:t>
            </a:r>
            <a:r>
              <a:rPr lang="zh-CN" altLang="zh-CN" b="0" dirty="0"/>
              <a:t>相邻矩阵的所有元素都初始化为</a:t>
            </a:r>
            <a:r>
              <a:rPr lang="en-US" altLang="zh-CN" b="0" dirty="0"/>
              <a:t>0</a:t>
            </a:r>
            <a:endParaRPr lang="zh-CN" altLang="zh-CN" b="0" dirty="0"/>
          </a:p>
          <a:p>
            <a:pPr>
              <a:spcBef>
                <a:spcPts val="0"/>
              </a:spcBef>
            </a:pPr>
            <a:r>
              <a:rPr lang="en-US" altLang="zh-CN" b="0" dirty="0"/>
              <a:t>		</a:t>
            </a:r>
            <a:r>
              <a:rPr lang="en-US" altLang="zh-CN" b="0" dirty="0" smtClean="0"/>
              <a:t>for(</a:t>
            </a:r>
            <a:r>
              <a:rPr lang="en-US" altLang="zh-CN" b="0" dirty="0" err="1" smtClean="0"/>
              <a:t>int</a:t>
            </a:r>
            <a:r>
              <a:rPr lang="en-US" altLang="zh-CN" b="0" dirty="0" smtClean="0"/>
              <a:t> </a:t>
            </a:r>
            <a:r>
              <a:rPr lang="en-US" altLang="zh-CN" b="0" dirty="0"/>
              <a:t>j = 0; j &lt; </a:t>
            </a:r>
            <a:r>
              <a:rPr lang="en-US" altLang="zh-CN" b="0" dirty="0" err="1"/>
              <a:t>numVertex</a:t>
            </a:r>
            <a:r>
              <a:rPr lang="en-US" altLang="zh-CN" b="0" dirty="0"/>
              <a:t>; j++)</a:t>
            </a:r>
            <a:endParaRPr lang="zh-CN" altLang="zh-CN" b="0" dirty="0"/>
          </a:p>
          <a:p>
            <a:pPr>
              <a:spcBef>
                <a:spcPts val="0"/>
              </a:spcBef>
            </a:pPr>
            <a:r>
              <a:rPr lang="en-US" altLang="zh-CN" b="0" dirty="0"/>
              <a:t>			</a:t>
            </a:r>
            <a:r>
              <a:rPr lang="en-US" altLang="zh-CN" b="0" dirty="0" err="1"/>
              <a:t>AdjMatrix</a:t>
            </a:r>
            <a:r>
              <a:rPr lang="en-US" altLang="zh-CN" b="0" dirty="0"/>
              <a:t>[</a:t>
            </a:r>
            <a:r>
              <a:rPr lang="en-US" altLang="zh-CN" b="0" dirty="0" err="1"/>
              <a:t>i</a:t>
            </a:r>
            <a:r>
              <a:rPr lang="en-US" altLang="zh-CN" b="0" dirty="0"/>
              <a:t>][j] = 0;</a:t>
            </a:r>
            <a:endParaRPr lang="zh-CN" altLang="zh-CN" b="0" dirty="0"/>
          </a:p>
          <a:p>
            <a:pPr>
              <a:spcBef>
                <a:spcPts val="0"/>
              </a:spcBef>
            </a:pPr>
            <a:r>
              <a:rPr lang="en-US" altLang="zh-CN" b="0" dirty="0"/>
              <a:t>    }</a:t>
            </a:r>
            <a:endParaRPr lang="zh-CN" altLang="zh-CN" b="0" dirty="0"/>
          </a:p>
          <a:p>
            <a:pPr>
              <a:spcBef>
                <a:spcPts val="0"/>
              </a:spcBef>
            </a:pPr>
            <a:r>
              <a:rPr lang="en-US" altLang="zh-CN" b="0" dirty="0"/>
              <a:t>    ~</a:t>
            </a:r>
            <a:r>
              <a:rPr lang="en-US" altLang="zh-CN" b="0" dirty="0" err="1"/>
              <a:t>Graphm</a:t>
            </a:r>
            <a:r>
              <a:rPr lang="en-US" altLang="zh-CN" b="0" dirty="0"/>
              <a:t>(){     //</a:t>
            </a:r>
            <a:r>
              <a:rPr lang="zh-CN" altLang="zh-CN" b="0" dirty="0"/>
              <a:t>析构函数，释放申请的空间</a:t>
            </a:r>
          </a:p>
          <a:p>
            <a:pPr>
              <a:spcBef>
                <a:spcPts val="0"/>
              </a:spcBef>
            </a:pPr>
            <a:r>
              <a:rPr lang="en-US" altLang="zh-CN" b="0" dirty="0"/>
              <a:t>        for(</a:t>
            </a:r>
            <a:r>
              <a:rPr lang="en-US" altLang="zh-CN" b="0" dirty="0" err="1"/>
              <a:t>int</a:t>
            </a:r>
            <a:r>
              <a:rPr lang="en-US" altLang="zh-CN" b="0" dirty="0"/>
              <a:t> </a:t>
            </a:r>
            <a:r>
              <a:rPr lang="en-US" altLang="zh-CN" b="0" dirty="0" err="1"/>
              <a:t>i</a:t>
            </a:r>
            <a:r>
              <a:rPr lang="en-US" altLang="zh-CN" b="0" dirty="0"/>
              <a:t> = 0; </a:t>
            </a:r>
            <a:r>
              <a:rPr lang="en-US" altLang="zh-CN" b="0" dirty="0" err="1"/>
              <a:t>i</a:t>
            </a:r>
            <a:r>
              <a:rPr lang="en-US" altLang="zh-CN" b="0" dirty="0"/>
              <a:t> &lt; </a:t>
            </a:r>
            <a:r>
              <a:rPr lang="en-US" altLang="zh-CN" b="0" dirty="0" err="1"/>
              <a:t>numVertex</a:t>
            </a:r>
            <a:r>
              <a:rPr lang="en-US" altLang="zh-CN" b="0" dirty="0"/>
              <a:t>; </a:t>
            </a:r>
            <a:r>
              <a:rPr lang="en-US" altLang="zh-CN" b="0" dirty="0" err="1"/>
              <a:t>i</a:t>
            </a:r>
            <a:r>
              <a:rPr lang="en-US" altLang="zh-CN" b="0" dirty="0"/>
              <a:t>++)</a:t>
            </a:r>
            <a:endParaRPr lang="zh-CN" altLang="zh-CN" b="0" dirty="0"/>
          </a:p>
          <a:p>
            <a:pPr>
              <a:spcBef>
                <a:spcPts val="0"/>
              </a:spcBef>
            </a:pPr>
            <a:r>
              <a:rPr lang="en-US" altLang="zh-CN" b="0" dirty="0"/>
              <a:t>		</a:t>
            </a:r>
            <a:r>
              <a:rPr lang="en-US" altLang="zh-CN" b="0" dirty="0" smtClean="0"/>
              <a:t>delete </a:t>
            </a:r>
            <a:r>
              <a:rPr lang="en-US" altLang="zh-CN" b="0" dirty="0"/>
              <a:t>[] </a:t>
            </a:r>
            <a:r>
              <a:rPr lang="en-US" altLang="zh-CN" b="0" dirty="0" err="1"/>
              <a:t>AdjMatrix</a:t>
            </a:r>
            <a:r>
              <a:rPr lang="en-US" altLang="zh-CN" b="0" dirty="0"/>
              <a:t>[</a:t>
            </a:r>
            <a:r>
              <a:rPr lang="en-US" altLang="zh-CN" b="0" dirty="0" err="1"/>
              <a:t>i</a:t>
            </a:r>
            <a:r>
              <a:rPr lang="en-US" altLang="zh-CN" b="0" dirty="0"/>
              <a:t>];</a:t>
            </a:r>
            <a:endParaRPr lang="zh-CN" altLang="zh-CN" b="0" dirty="0"/>
          </a:p>
          <a:p>
            <a:pPr>
              <a:spcBef>
                <a:spcPts val="0"/>
              </a:spcBef>
            </a:pPr>
            <a:r>
              <a:rPr lang="en-US" altLang="zh-CN" b="0" dirty="0"/>
              <a:t>	</a:t>
            </a:r>
            <a:r>
              <a:rPr lang="en-US" altLang="zh-CN" b="0" dirty="0" smtClean="0"/>
              <a:t>  delete </a:t>
            </a:r>
            <a:r>
              <a:rPr lang="en-US" altLang="zh-CN" b="0" dirty="0"/>
              <a:t>[] </a:t>
            </a:r>
            <a:r>
              <a:rPr lang="en-US" altLang="zh-CN" b="0" dirty="0" err="1"/>
              <a:t>AdjMatrix</a:t>
            </a:r>
            <a:r>
              <a:rPr lang="en-US" altLang="zh-CN" b="0" dirty="0"/>
              <a:t>;</a:t>
            </a:r>
            <a:endParaRPr lang="zh-CN" altLang="zh-CN" b="0" dirty="0"/>
          </a:p>
          <a:p>
            <a:pPr>
              <a:spcBef>
                <a:spcPts val="0"/>
              </a:spcBef>
            </a:pPr>
            <a:r>
              <a:rPr lang="en-US" altLang="zh-CN" b="0" dirty="0" smtClean="0"/>
              <a:t>}</a:t>
            </a:r>
            <a:endParaRPr lang="zh-CN" altLang="zh-CN" b="0" dirty="0"/>
          </a:p>
        </p:txBody>
      </p:sp>
    </p:spTree>
    <p:extLst>
      <p:ext uri="{BB962C8B-B14F-4D97-AF65-F5344CB8AC3E}">
        <p14:creationId xmlns="" xmlns:p14="http://schemas.microsoft.com/office/powerpoint/2010/main" val="544498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4464496"/>
          </a:xfrm>
        </p:spPr>
        <p:txBody>
          <a:bodyPr>
            <a:normAutofit fontScale="92500" lnSpcReduction="20000"/>
          </a:bodyPr>
          <a:lstStyle/>
          <a:p>
            <a:r>
              <a:rPr lang="en-US" altLang="zh-CN" b="0" dirty="0"/>
              <a:t> </a:t>
            </a:r>
            <a:r>
              <a:rPr lang="en-US" altLang="zh-CN" b="0" dirty="0" smtClean="0"/>
              <a:t>	</a:t>
            </a:r>
            <a:r>
              <a:rPr lang="en-US" altLang="zh-CN" b="0" dirty="0" err="1" smtClean="0"/>
              <a:t>int</a:t>
            </a:r>
            <a:r>
              <a:rPr lang="en-US" altLang="zh-CN" b="0" dirty="0" smtClean="0"/>
              <a:t> </a:t>
            </a:r>
            <a:r>
              <a:rPr lang="en-US" altLang="zh-CN" b="0" dirty="0"/>
              <a:t>weight(</a:t>
            </a:r>
            <a:r>
              <a:rPr lang="en-US" altLang="zh-CN" b="0" dirty="0" err="1"/>
              <a:t>int</a:t>
            </a:r>
            <a:r>
              <a:rPr lang="en-US" altLang="zh-CN" b="0" dirty="0"/>
              <a:t> from, </a:t>
            </a:r>
            <a:r>
              <a:rPr lang="en-US" altLang="zh-CN" b="0" dirty="0" err="1"/>
              <a:t>int</a:t>
            </a:r>
            <a:r>
              <a:rPr lang="en-US" altLang="zh-CN" b="0" dirty="0"/>
              <a:t> to){</a:t>
            </a:r>
            <a:endParaRPr lang="zh-CN" altLang="zh-CN" b="0" dirty="0"/>
          </a:p>
          <a:p>
            <a:r>
              <a:rPr lang="en-US" altLang="zh-CN" b="0" dirty="0"/>
              <a:t>        </a:t>
            </a:r>
            <a:r>
              <a:rPr lang="en-US" altLang="zh-CN" b="0" dirty="0" smtClean="0"/>
              <a:t>	return </a:t>
            </a:r>
            <a:r>
              <a:rPr lang="en-US" altLang="zh-CN" b="0" dirty="0" err="1"/>
              <a:t>AdjMatrix</a:t>
            </a:r>
            <a:r>
              <a:rPr lang="en-US" altLang="zh-CN" b="0" dirty="0"/>
              <a:t>[from][to];</a:t>
            </a:r>
            <a:endParaRPr lang="zh-CN" altLang="zh-CN" b="0" dirty="0"/>
          </a:p>
          <a:p>
            <a:r>
              <a:rPr lang="en-US" altLang="zh-CN" b="0" dirty="0"/>
              <a:t>    }</a:t>
            </a:r>
            <a:endParaRPr lang="zh-CN" altLang="zh-CN" b="0" dirty="0"/>
          </a:p>
          <a:p>
            <a:r>
              <a:rPr lang="en-US" altLang="zh-CN" b="0" dirty="0"/>
              <a:t>    void </a:t>
            </a:r>
            <a:r>
              <a:rPr lang="en-US" altLang="zh-CN" b="0" dirty="0" err="1"/>
              <a:t>setEdge</a:t>
            </a:r>
            <a:r>
              <a:rPr lang="en-US" altLang="zh-CN" b="0" dirty="0"/>
              <a:t>(</a:t>
            </a:r>
            <a:r>
              <a:rPr lang="en-US" altLang="zh-CN" b="0" dirty="0" err="1"/>
              <a:t>int</a:t>
            </a:r>
            <a:r>
              <a:rPr lang="en-US" altLang="zh-CN" b="0" dirty="0"/>
              <a:t> </a:t>
            </a:r>
            <a:r>
              <a:rPr lang="en-US" altLang="zh-CN" b="0" dirty="0" err="1"/>
              <a:t>from,int</a:t>
            </a:r>
            <a:r>
              <a:rPr lang="en-US" altLang="zh-CN" b="0" dirty="0"/>
              <a:t> </a:t>
            </a:r>
            <a:r>
              <a:rPr lang="en-US" altLang="zh-CN" b="0" dirty="0" err="1"/>
              <a:t>to,int</a:t>
            </a:r>
            <a:r>
              <a:rPr lang="en-US" altLang="zh-CN" b="0" dirty="0"/>
              <a:t> weight){  //</a:t>
            </a:r>
            <a:r>
              <a:rPr lang="zh-CN" altLang="zh-CN" b="0" dirty="0"/>
              <a:t>为图设定一条边</a:t>
            </a:r>
          </a:p>
          <a:p>
            <a:r>
              <a:rPr lang="en-US" altLang="zh-CN" b="0" dirty="0"/>
              <a:t>		if(</a:t>
            </a:r>
            <a:r>
              <a:rPr lang="en-US" altLang="zh-CN" b="0" dirty="0" err="1"/>
              <a:t>AdjMatrix</a:t>
            </a:r>
            <a:r>
              <a:rPr lang="en-US" altLang="zh-CN" b="0" dirty="0"/>
              <a:t>[from][to] == 0){</a:t>
            </a:r>
            <a:endParaRPr lang="zh-CN" altLang="zh-CN" b="0" dirty="0"/>
          </a:p>
          <a:p>
            <a:r>
              <a:rPr lang="en-US" altLang="zh-CN" b="0" dirty="0"/>
              <a:t>            </a:t>
            </a:r>
            <a:r>
              <a:rPr lang="en-US" altLang="zh-CN" b="0" dirty="0" smtClean="0"/>
              <a:t>		</a:t>
            </a:r>
            <a:r>
              <a:rPr lang="en-US" altLang="zh-CN" b="0" dirty="0" err="1" smtClean="0"/>
              <a:t>numEdge</a:t>
            </a:r>
            <a:r>
              <a:rPr lang="en-US" altLang="zh-CN" b="0" dirty="0"/>
              <a:t>++;</a:t>
            </a:r>
            <a:endParaRPr lang="zh-CN" altLang="zh-CN" b="0" dirty="0"/>
          </a:p>
          <a:p>
            <a:r>
              <a:rPr lang="en-US" altLang="zh-CN" b="0" dirty="0"/>
              <a:t>            </a:t>
            </a:r>
            <a:r>
              <a:rPr lang="en-US" altLang="zh-CN" b="0" dirty="0" smtClean="0"/>
              <a:t>		</a:t>
            </a:r>
            <a:r>
              <a:rPr lang="en-US" altLang="zh-CN" b="0" dirty="0" err="1" smtClean="0"/>
              <a:t>InDegree</a:t>
            </a:r>
            <a:r>
              <a:rPr lang="en-US" altLang="zh-CN" b="0" dirty="0" smtClean="0"/>
              <a:t>[to</a:t>
            </a:r>
            <a:r>
              <a:rPr lang="en-US" altLang="zh-CN" b="0" dirty="0"/>
              <a:t>]++;</a:t>
            </a:r>
            <a:endParaRPr lang="zh-CN" altLang="zh-CN" b="0" dirty="0"/>
          </a:p>
          <a:p>
            <a:r>
              <a:rPr lang="en-US" altLang="zh-CN" b="0" dirty="0"/>
              <a:t>		}</a:t>
            </a:r>
            <a:endParaRPr lang="zh-CN" altLang="zh-CN" b="0" dirty="0"/>
          </a:p>
          <a:p>
            <a:r>
              <a:rPr lang="en-US" altLang="zh-CN" b="0" dirty="0"/>
              <a:t>		</a:t>
            </a:r>
            <a:r>
              <a:rPr lang="en-US" altLang="zh-CN" b="0" dirty="0" err="1"/>
              <a:t>AdjMatrix</a:t>
            </a:r>
            <a:r>
              <a:rPr lang="en-US" altLang="zh-CN" b="0" dirty="0"/>
              <a:t>[from][to] = weight;</a:t>
            </a:r>
            <a:endParaRPr lang="zh-CN" altLang="zh-CN" b="0" dirty="0"/>
          </a:p>
          <a:p>
            <a:r>
              <a:rPr lang="en-US" altLang="zh-CN" b="0" dirty="0"/>
              <a:t>	}</a:t>
            </a:r>
            <a:endParaRPr lang="zh-CN" altLang="en-US" b="0" dirty="0"/>
          </a:p>
        </p:txBody>
      </p:sp>
    </p:spTree>
    <p:extLst>
      <p:ext uri="{BB962C8B-B14F-4D97-AF65-F5344CB8AC3E}">
        <p14:creationId xmlns="" xmlns:p14="http://schemas.microsoft.com/office/powerpoint/2010/main" val="3385034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836712"/>
            <a:ext cx="7520940" cy="5616624"/>
          </a:xfrm>
        </p:spPr>
        <p:txBody>
          <a:bodyPr>
            <a:normAutofit fontScale="85000" lnSpcReduction="20000"/>
          </a:bodyPr>
          <a:lstStyle/>
          <a:p>
            <a:pPr>
              <a:spcBef>
                <a:spcPts val="0"/>
              </a:spcBef>
            </a:pPr>
            <a:r>
              <a:rPr lang="en-US" altLang="zh-CN" b="0" dirty="0"/>
              <a:t>	void </a:t>
            </a:r>
            <a:r>
              <a:rPr lang="en-US" altLang="zh-CN" b="0" dirty="0" err="1"/>
              <a:t>delEdge</a:t>
            </a:r>
            <a:r>
              <a:rPr lang="en-US" altLang="zh-CN" b="0" dirty="0"/>
              <a:t>(</a:t>
            </a:r>
            <a:r>
              <a:rPr lang="en-US" altLang="zh-CN" b="0" dirty="0" err="1"/>
              <a:t>int</a:t>
            </a:r>
            <a:r>
              <a:rPr lang="en-US" altLang="zh-CN" b="0" dirty="0"/>
              <a:t> </a:t>
            </a:r>
            <a:r>
              <a:rPr lang="en-US" altLang="zh-CN" b="0" dirty="0" err="1"/>
              <a:t>from,int</a:t>
            </a:r>
            <a:r>
              <a:rPr lang="en-US" altLang="zh-CN" b="0" dirty="0"/>
              <a:t> to){        	//</a:t>
            </a:r>
            <a:r>
              <a:rPr lang="zh-CN" altLang="zh-CN" b="0" dirty="0"/>
              <a:t>删掉图的一条边</a:t>
            </a:r>
          </a:p>
          <a:p>
            <a:pPr>
              <a:spcBef>
                <a:spcPts val="0"/>
              </a:spcBef>
            </a:pPr>
            <a:r>
              <a:rPr lang="en-US" altLang="zh-CN" b="0" dirty="0"/>
              <a:t>		if(</a:t>
            </a:r>
            <a:r>
              <a:rPr lang="en-US" altLang="zh-CN" b="0" dirty="0" err="1"/>
              <a:t>AdjMatrix</a:t>
            </a:r>
            <a:r>
              <a:rPr lang="en-US" altLang="zh-CN" b="0" dirty="0"/>
              <a:t>[from][to] != 0){</a:t>
            </a:r>
            <a:endParaRPr lang="zh-CN" altLang="zh-CN" b="0" dirty="0"/>
          </a:p>
          <a:p>
            <a:pPr>
              <a:spcBef>
                <a:spcPts val="0"/>
              </a:spcBef>
            </a:pPr>
            <a:r>
              <a:rPr lang="en-US" altLang="zh-CN" b="0" dirty="0"/>
              <a:t>			</a:t>
            </a:r>
            <a:r>
              <a:rPr lang="en-US" altLang="zh-CN" b="0" dirty="0" err="1"/>
              <a:t>numEdge</a:t>
            </a:r>
            <a:r>
              <a:rPr lang="en-US" altLang="zh-CN" b="0" dirty="0"/>
              <a:t>--;</a:t>
            </a:r>
            <a:endParaRPr lang="zh-CN" altLang="zh-CN" b="0" dirty="0"/>
          </a:p>
          <a:p>
            <a:pPr>
              <a:spcBef>
                <a:spcPts val="0"/>
              </a:spcBef>
            </a:pPr>
            <a:r>
              <a:rPr lang="en-US" altLang="zh-CN" b="0" dirty="0"/>
              <a:t>			</a:t>
            </a:r>
            <a:r>
              <a:rPr lang="en-US" altLang="zh-CN" b="0" dirty="0" err="1"/>
              <a:t>InDegree</a:t>
            </a:r>
            <a:r>
              <a:rPr lang="en-US" altLang="zh-CN" b="0" dirty="0"/>
              <a:t>[to]--;</a:t>
            </a:r>
            <a:endParaRPr lang="zh-CN" altLang="zh-CN" b="0" dirty="0"/>
          </a:p>
          <a:p>
            <a:pPr>
              <a:spcBef>
                <a:spcPts val="0"/>
              </a:spcBef>
            </a:pPr>
            <a:r>
              <a:rPr lang="en-US" altLang="zh-CN" b="0" dirty="0"/>
              <a:t>		}</a:t>
            </a:r>
            <a:endParaRPr lang="zh-CN" altLang="zh-CN" b="0" dirty="0"/>
          </a:p>
          <a:p>
            <a:pPr>
              <a:spcBef>
                <a:spcPts val="0"/>
              </a:spcBef>
            </a:pPr>
            <a:r>
              <a:rPr lang="en-US" altLang="zh-CN" b="0" dirty="0"/>
              <a:t>		</a:t>
            </a:r>
            <a:r>
              <a:rPr lang="en-US" altLang="zh-CN" b="0" dirty="0" err="1"/>
              <a:t>AdjMatrix</a:t>
            </a:r>
            <a:r>
              <a:rPr lang="en-US" altLang="zh-CN" b="0" dirty="0"/>
              <a:t>[from][to] = 0;</a:t>
            </a:r>
            <a:endParaRPr lang="zh-CN" altLang="zh-CN" b="0" dirty="0"/>
          </a:p>
          <a:p>
            <a:pPr>
              <a:spcBef>
                <a:spcPts val="0"/>
              </a:spcBef>
            </a:pPr>
            <a:r>
              <a:rPr lang="en-US" altLang="zh-CN" b="0" dirty="0"/>
              <a:t>	}</a:t>
            </a:r>
            <a:endParaRPr lang="zh-CN" altLang="zh-CN" b="0" dirty="0"/>
          </a:p>
          <a:p>
            <a:pPr>
              <a:spcBef>
                <a:spcPts val="0"/>
              </a:spcBef>
            </a:pPr>
            <a:r>
              <a:rPr lang="en-US" altLang="zh-CN" b="0" dirty="0"/>
              <a:t>	</a:t>
            </a:r>
            <a:r>
              <a:rPr lang="en-US" altLang="zh-CN" b="0" dirty="0" err="1"/>
              <a:t>int</a:t>
            </a:r>
            <a:r>
              <a:rPr lang="en-US" altLang="zh-CN" b="0" dirty="0"/>
              <a:t> </a:t>
            </a:r>
            <a:r>
              <a:rPr lang="en-US" altLang="zh-CN" b="0" dirty="0" err="1"/>
              <a:t>FirstAdj</a:t>
            </a:r>
            <a:r>
              <a:rPr lang="en-US" altLang="zh-CN" b="0" dirty="0"/>
              <a:t>(</a:t>
            </a:r>
            <a:r>
              <a:rPr lang="en-US" altLang="zh-CN" b="0" dirty="0" err="1"/>
              <a:t>int</a:t>
            </a:r>
            <a:r>
              <a:rPr lang="en-US" altLang="zh-CN" b="0" dirty="0"/>
              <a:t> </a:t>
            </a:r>
            <a:r>
              <a:rPr lang="en-US" altLang="zh-CN" b="0" dirty="0" err="1"/>
              <a:t>oneVertex</a:t>
            </a:r>
            <a:r>
              <a:rPr lang="en-US" altLang="zh-CN" b="0" dirty="0"/>
              <a:t>){</a:t>
            </a:r>
            <a:endParaRPr lang="zh-CN" altLang="zh-CN" b="0" dirty="0"/>
          </a:p>
          <a:p>
            <a:pPr>
              <a:spcBef>
                <a:spcPts val="0"/>
              </a:spcBef>
            </a:pPr>
            <a:r>
              <a:rPr lang="en-US" altLang="zh-CN" b="0" dirty="0"/>
              <a:t>	   </a:t>
            </a:r>
            <a:r>
              <a:rPr lang="en-US" altLang="zh-CN" b="0" dirty="0" smtClean="0"/>
              <a:t>for </a:t>
            </a:r>
            <a:r>
              <a:rPr lang="en-US" altLang="zh-CN" b="0" dirty="0"/>
              <a:t>(</a:t>
            </a:r>
            <a:r>
              <a:rPr lang="en-US" altLang="zh-CN" b="0" dirty="0" err="1"/>
              <a:t>int</a:t>
            </a:r>
            <a:r>
              <a:rPr lang="en-US" altLang="zh-CN" b="0" dirty="0"/>
              <a:t> </a:t>
            </a:r>
            <a:r>
              <a:rPr lang="en-US" altLang="zh-CN" b="0" dirty="0" err="1"/>
              <a:t>i</a:t>
            </a:r>
            <a:r>
              <a:rPr lang="en-US" altLang="zh-CN" b="0" dirty="0"/>
              <a:t> = 0; </a:t>
            </a:r>
            <a:r>
              <a:rPr lang="en-US" altLang="zh-CN" b="0" dirty="0" err="1"/>
              <a:t>i</a:t>
            </a:r>
            <a:r>
              <a:rPr lang="en-US" altLang="zh-CN" b="0" dirty="0"/>
              <a:t> &lt; </a:t>
            </a:r>
            <a:r>
              <a:rPr lang="en-US" altLang="zh-CN" b="0" dirty="0" err="1"/>
              <a:t>numVertex</a:t>
            </a:r>
            <a:r>
              <a:rPr lang="en-US" altLang="zh-CN" b="0" dirty="0"/>
              <a:t>; </a:t>
            </a:r>
            <a:r>
              <a:rPr lang="en-US" altLang="zh-CN" b="0" dirty="0" err="1"/>
              <a:t>i</a:t>
            </a:r>
            <a:r>
              <a:rPr lang="en-US" altLang="zh-CN" b="0" dirty="0"/>
              <a:t>++)</a:t>
            </a:r>
            <a:endParaRPr lang="zh-CN" altLang="zh-CN" b="0" dirty="0"/>
          </a:p>
          <a:p>
            <a:pPr>
              <a:spcBef>
                <a:spcPts val="0"/>
              </a:spcBef>
            </a:pPr>
            <a:r>
              <a:rPr lang="en-US" altLang="zh-CN" b="0" dirty="0"/>
              <a:t>            </a:t>
            </a:r>
            <a:r>
              <a:rPr lang="en-US" altLang="zh-CN" b="0" dirty="0" smtClean="0"/>
              <a:t>	if </a:t>
            </a:r>
            <a:r>
              <a:rPr lang="en-US" altLang="zh-CN" b="0" dirty="0"/>
              <a:t>(</a:t>
            </a:r>
            <a:r>
              <a:rPr lang="en-US" altLang="zh-CN" b="0" dirty="0" err="1"/>
              <a:t>AdjMatrix</a:t>
            </a:r>
            <a:r>
              <a:rPr lang="en-US" altLang="zh-CN" b="0" dirty="0"/>
              <a:t>[</a:t>
            </a:r>
            <a:r>
              <a:rPr lang="en-US" altLang="zh-CN" b="0" dirty="0" err="1"/>
              <a:t>oneVertex</a:t>
            </a:r>
            <a:r>
              <a:rPr lang="en-US" altLang="zh-CN" b="0" dirty="0"/>
              <a:t>][</a:t>
            </a:r>
            <a:r>
              <a:rPr lang="en-US" altLang="zh-CN" b="0" dirty="0" err="1"/>
              <a:t>i</a:t>
            </a:r>
            <a:r>
              <a:rPr lang="en-US" altLang="zh-CN" b="0" dirty="0"/>
              <a:t>] != 0)  return </a:t>
            </a:r>
            <a:r>
              <a:rPr lang="en-US" altLang="zh-CN" b="0" dirty="0" err="1"/>
              <a:t>i</a:t>
            </a:r>
            <a:r>
              <a:rPr lang="en-US" altLang="zh-CN" b="0" dirty="0"/>
              <a:t>;</a:t>
            </a:r>
            <a:endParaRPr lang="zh-CN" altLang="zh-CN" b="0" dirty="0"/>
          </a:p>
          <a:p>
            <a:pPr>
              <a:spcBef>
                <a:spcPts val="0"/>
              </a:spcBef>
            </a:pPr>
            <a:r>
              <a:rPr lang="en-US" altLang="zh-CN" b="0" dirty="0"/>
              <a:t>        </a:t>
            </a:r>
            <a:r>
              <a:rPr lang="en-US" altLang="zh-CN" b="0" dirty="0" smtClean="0"/>
              <a:t>return </a:t>
            </a:r>
            <a:r>
              <a:rPr lang="en-US" altLang="zh-CN" b="0" dirty="0"/>
              <a:t>-1;</a:t>
            </a:r>
            <a:endParaRPr lang="zh-CN" altLang="zh-CN" b="0" dirty="0"/>
          </a:p>
          <a:p>
            <a:pPr>
              <a:spcBef>
                <a:spcPts val="0"/>
              </a:spcBef>
            </a:pPr>
            <a:r>
              <a:rPr lang="en-US" altLang="zh-CN" b="0" dirty="0"/>
              <a:t>	}</a:t>
            </a:r>
            <a:endParaRPr lang="zh-CN" altLang="zh-CN" b="0" dirty="0"/>
          </a:p>
          <a:p>
            <a:pPr>
              <a:spcBef>
                <a:spcPts val="0"/>
              </a:spcBef>
            </a:pPr>
            <a:r>
              <a:rPr lang="en-US" altLang="zh-CN" b="0" dirty="0"/>
              <a:t>	</a:t>
            </a:r>
            <a:r>
              <a:rPr lang="en-US" altLang="zh-CN" b="0" dirty="0" err="1"/>
              <a:t>int</a:t>
            </a:r>
            <a:r>
              <a:rPr lang="en-US" altLang="zh-CN" b="0" dirty="0"/>
              <a:t> </a:t>
            </a:r>
            <a:r>
              <a:rPr lang="en-US" altLang="zh-CN" b="0" dirty="0" err="1"/>
              <a:t>NextAdj</a:t>
            </a:r>
            <a:r>
              <a:rPr lang="en-US" altLang="zh-CN" b="0" dirty="0"/>
              <a:t>(</a:t>
            </a:r>
            <a:r>
              <a:rPr lang="en-US" altLang="zh-CN" b="0" dirty="0" err="1"/>
              <a:t>int</a:t>
            </a:r>
            <a:r>
              <a:rPr lang="en-US" altLang="zh-CN" b="0" dirty="0"/>
              <a:t> </a:t>
            </a:r>
            <a:r>
              <a:rPr lang="en-US" altLang="zh-CN" b="0" dirty="0" err="1"/>
              <a:t>oneVertex</a:t>
            </a:r>
            <a:r>
              <a:rPr lang="en-US" altLang="zh-CN" b="0" dirty="0"/>
              <a:t>, </a:t>
            </a:r>
            <a:r>
              <a:rPr lang="en-US" altLang="zh-CN" b="0" dirty="0" err="1"/>
              <a:t>int</a:t>
            </a:r>
            <a:r>
              <a:rPr lang="en-US" altLang="zh-CN" b="0" dirty="0"/>
              <a:t> </a:t>
            </a:r>
            <a:r>
              <a:rPr lang="en-US" altLang="zh-CN" b="0" dirty="0" err="1"/>
              <a:t>preVertex</a:t>
            </a:r>
            <a:r>
              <a:rPr lang="en-US" altLang="zh-CN" b="0" dirty="0"/>
              <a:t>){</a:t>
            </a:r>
            <a:endParaRPr lang="zh-CN" altLang="zh-CN" b="0" dirty="0"/>
          </a:p>
          <a:p>
            <a:pPr>
              <a:spcBef>
                <a:spcPts val="0"/>
              </a:spcBef>
            </a:pPr>
            <a:r>
              <a:rPr lang="en-US" altLang="zh-CN" b="0" dirty="0"/>
              <a:t>	   </a:t>
            </a:r>
            <a:r>
              <a:rPr lang="en-US" altLang="zh-CN" b="0" dirty="0" smtClean="0"/>
              <a:t>for </a:t>
            </a:r>
            <a:r>
              <a:rPr lang="en-US" altLang="zh-CN" b="0" dirty="0"/>
              <a:t>(</a:t>
            </a:r>
            <a:r>
              <a:rPr lang="en-US" altLang="zh-CN" b="0" dirty="0" err="1"/>
              <a:t>int</a:t>
            </a:r>
            <a:r>
              <a:rPr lang="en-US" altLang="zh-CN" b="0" dirty="0"/>
              <a:t> </a:t>
            </a:r>
            <a:r>
              <a:rPr lang="en-US" altLang="zh-CN" b="0" dirty="0" err="1"/>
              <a:t>i</a:t>
            </a:r>
            <a:r>
              <a:rPr lang="en-US" altLang="zh-CN" b="0" dirty="0"/>
              <a:t> = preVertex+1; </a:t>
            </a:r>
            <a:r>
              <a:rPr lang="en-US" altLang="zh-CN" b="0" dirty="0" err="1"/>
              <a:t>i</a:t>
            </a:r>
            <a:r>
              <a:rPr lang="en-US" altLang="zh-CN" b="0" dirty="0"/>
              <a:t> &lt; </a:t>
            </a:r>
            <a:r>
              <a:rPr lang="en-US" altLang="zh-CN" b="0" dirty="0" err="1"/>
              <a:t>numVertex</a:t>
            </a:r>
            <a:r>
              <a:rPr lang="en-US" altLang="zh-CN" b="0" dirty="0"/>
              <a:t>; </a:t>
            </a:r>
            <a:r>
              <a:rPr lang="en-US" altLang="zh-CN" b="0" dirty="0" err="1"/>
              <a:t>i</a:t>
            </a:r>
            <a:r>
              <a:rPr lang="en-US" altLang="zh-CN" b="0" dirty="0"/>
              <a:t>++)</a:t>
            </a:r>
            <a:endParaRPr lang="zh-CN" altLang="zh-CN" b="0" dirty="0"/>
          </a:p>
          <a:p>
            <a:pPr>
              <a:spcBef>
                <a:spcPts val="0"/>
              </a:spcBef>
            </a:pPr>
            <a:r>
              <a:rPr lang="en-US" altLang="zh-CN" b="0" dirty="0"/>
              <a:t>            </a:t>
            </a:r>
            <a:r>
              <a:rPr lang="en-US" altLang="zh-CN" b="0" dirty="0" smtClean="0"/>
              <a:t>	if </a:t>
            </a:r>
            <a:r>
              <a:rPr lang="en-US" altLang="zh-CN" b="0" dirty="0"/>
              <a:t>(</a:t>
            </a:r>
            <a:r>
              <a:rPr lang="en-US" altLang="zh-CN" b="0" dirty="0" err="1"/>
              <a:t>AdjMatrix</a:t>
            </a:r>
            <a:r>
              <a:rPr lang="en-US" altLang="zh-CN" b="0" dirty="0"/>
              <a:t>[</a:t>
            </a:r>
            <a:r>
              <a:rPr lang="en-US" altLang="zh-CN" b="0" dirty="0" err="1"/>
              <a:t>oneVertex</a:t>
            </a:r>
            <a:r>
              <a:rPr lang="en-US" altLang="zh-CN" b="0" dirty="0"/>
              <a:t>][</a:t>
            </a:r>
            <a:r>
              <a:rPr lang="en-US" altLang="zh-CN" b="0" dirty="0" err="1"/>
              <a:t>i</a:t>
            </a:r>
            <a:r>
              <a:rPr lang="en-US" altLang="zh-CN" b="0" dirty="0"/>
              <a:t>] != 0)  return </a:t>
            </a:r>
            <a:r>
              <a:rPr lang="en-US" altLang="zh-CN" b="0" dirty="0" err="1"/>
              <a:t>i</a:t>
            </a:r>
            <a:r>
              <a:rPr lang="en-US" altLang="zh-CN" b="0" dirty="0"/>
              <a:t>;</a:t>
            </a:r>
            <a:endParaRPr lang="zh-CN" altLang="zh-CN" b="0" dirty="0"/>
          </a:p>
          <a:p>
            <a:pPr>
              <a:spcBef>
                <a:spcPts val="0"/>
              </a:spcBef>
            </a:pPr>
            <a:r>
              <a:rPr lang="en-US" altLang="zh-CN" b="0" dirty="0"/>
              <a:t>        </a:t>
            </a:r>
            <a:r>
              <a:rPr lang="en-US" altLang="zh-CN" b="0" dirty="0" smtClean="0"/>
              <a:t>return </a:t>
            </a:r>
            <a:r>
              <a:rPr lang="en-US" altLang="zh-CN" b="0" dirty="0"/>
              <a:t>-1;</a:t>
            </a:r>
            <a:endParaRPr lang="zh-CN" altLang="zh-CN" b="0" dirty="0"/>
          </a:p>
          <a:p>
            <a:pPr>
              <a:spcBef>
                <a:spcPts val="0"/>
              </a:spcBef>
            </a:pPr>
            <a:r>
              <a:rPr lang="en-US" altLang="zh-CN" b="0" dirty="0"/>
              <a:t>	}</a:t>
            </a:r>
            <a:endParaRPr lang="zh-CN" altLang="zh-CN" b="0" dirty="0"/>
          </a:p>
          <a:p>
            <a:pPr>
              <a:spcBef>
                <a:spcPts val="0"/>
              </a:spcBef>
            </a:pPr>
            <a:r>
              <a:rPr lang="en-US" altLang="zh-CN" b="0" dirty="0"/>
              <a:t>};</a:t>
            </a:r>
            <a:endParaRPr lang="zh-CN" altLang="zh-CN" b="0" dirty="0"/>
          </a:p>
          <a:p>
            <a:pPr>
              <a:spcBef>
                <a:spcPts val="0"/>
              </a:spcBef>
            </a:pPr>
            <a:endParaRPr lang="zh-CN" altLang="en-US" dirty="0"/>
          </a:p>
        </p:txBody>
      </p:sp>
    </p:spTree>
    <p:extLst>
      <p:ext uri="{BB962C8B-B14F-4D97-AF65-F5344CB8AC3E}">
        <p14:creationId xmlns="" xmlns:p14="http://schemas.microsoft.com/office/powerpoint/2010/main" val="3375425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6.2.2  </a:t>
            </a:r>
            <a:r>
              <a:rPr lang="zh-CN" altLang="zh-CN" b="1" dirty="0">
                <a:solidFill>
                  <a:srgbClr val="FF0000"/>
                </a:solidFill>
              </a:rPr>
              <a:t>邻接表存储</a:t>
            </a:r>
            <a:r>
              <a:rPr lang="zh-CN" altLang="zh-CN" b="1" dirty="0" smtClean="0">
                <a:solidFill>
                  <a:srgbClr val="FF0000"/>
                </a:solidFill>
              </a:rPr>
              <a:t>方法</a:t>
            </a:r>
            <a:endParaRPr lang="zh-CN" altLang="en-US" dirty="0">
              <a:solidFill>
                <a:srgbClr val="FF0000"/>
              </a:solidFill>
            </a:endParaRPr>
          </a:p>
        </p:txBody>
      </p:sp>
      <p:sp>
        <p:nvSpPr>
          <p:cNvPr id="3" name="内容占位符 2"/>
          <p:cNvSpPr>
            <a:spLocks noGrp="1"/>
          </p:cNvSpPr>
          <p:nvPr>
            <p:ph idx="1"/>
          </p:nvPr>
        </p:nvSpPr>
        <p:spPr>
          <a:xfrm>
            <a:off x="827584" y="1628800"/>
            <a:ext cx="7520940" cy="4320480"/>
          </a:xfrm>
        </p:spPr>
        <p:txBody>
          <a:bodyPr>
            <a:normAutofit/>
          </a:bodyPr>
          <a:lstStyle/>
          <a:p>
            <a:pPr>
              <a:buFont typeface="Arial" panose="020B0604020202020204" pitchFamily="34" charset="0"/>
              <a:buChar char="•"/>
            </a:pPr>
            <a:r>
              <a:rPr lang="zh-CN" altLang="zh-CN" b="0" dirty="0"/>
              <a:t>图的邻接表存储方法是一种</a:t>
            </a:r>
            <a:r>
              <a:rPr lang="zh-CN" altLang="zh-CN" b="0" dirty="0">
                <a:solidFill>
                  <a:srgbClr val="FF0000"/>
                </a:solidFill>
              </a:rPr>
              <a:t>链式存储</a:t>
            </a:r>
            <a:r>
              <a:rPr lang="zh-CN" altLang="zh-CN" b="0" dirty="0"/>
              <a:t>结构，这种表示法类似于树的孩子单链表表示法。邻接点数的多少决定链表的长度</a:t>
            </a:r>
            <a:r>
              <a:rPr lang="zh-CN" altLang="zh-CN" b="0" dirty="0" smtClean="0"/>
              <a:t>。</a:t>
            </a:r>
            <a:endParaRPr lang="en-US" altLang="zh-CN" b="0" dirty="0" smtClean="0"/>
          </a:p>
          <a:p>
            <a:pPr>
              <a:buFont typeface="Arial" panose="020B0604020202020204" pitchFamily="34" charset="0"/>
              <a:buChar char="•"/>
            </a:pPr>
            <a:r>
              <a:rPr lang="zh-CN" altLang="zh-CN" b="0" dirty="0"/>
              <a:t>在</a:t>
            </a:r>
            <a:r>
              <a:rPr lang="zh-CN" altLang="zh-CN" b="0" dirty="0">
                <a:solidFill>
                  <a:srgbClr val="FF0000"/>
                </a:solidFill>
              </a:rPr>
              <a:t>邻接表</a:t>
            </a:r>
            <a:r>
              <a:rPr lang="en-US" altLang="zh-CN" b="0" dirty="0"/>
              <a:t>(Adjacency List)</a:t>
            </a:r>
            <a:r>
              <a:rPr lang="zh-CN" altLang="zh-CN" b="0" dirty="0"/>
              <a:t>中，对图中的每个顶点建立一个单链表，第</a:t>
            </a:r>
            <a:r>
              <a:rPr lang="en-US" altLang="zh-CN" b="0" dirty="0" err="1"/>
              <a:t>i</a:t>
            </a:r>
            <a:r>
              <a:rPr lang="zh-CN" altLang="zh-CN" b="0" dirty="0"/>
              <a:t>个单链表中的结点表示所有依附于顶点</a:t>
            </a:r>
            <a:r>
              <a:rPr lang="en-US" altLang="zh-CN" b="0" dirty="0"/>
              <a:t>v</a:t>
            </a:r>
            <a:r>
              <a:rPr lang="en-US" altLang="zh-CN" b="0" baseline="-25000" dirty="0"/>
              <a:t>i</a:t>
            </a:r>
            <a:r>
              <a:rPr lang="zh-CN" altLang="zh-CN" b="0" dirty="0"/>
              <a:t>的边。每个单链表设置一个表头结点</a:t>
            </a:r>
            <a:r>
              <a:rPr lang="zh-CN" altLang="zh-CN" b="0" dirty="0" smtClean="0"/>
              <a:t>。</a:t>
            </a:r>
            <a:endParaRPr lang="en-US" altLang="zh-CN" b="0" dirty="0" smtClean="0"/>
          </a:p>
          <a:p>
            <a:pPr>
              <a:buFont typeface="Arial" panose="020B0604020202020204" pitchFamily="34" charset="0"/>
              <a:buChar char="•"/>
            </a:pPr>
            <a:r>
              <a:rPr lang="zh-CN" altLang="zh-CN" b="0" dirty="0" smtClean="0"/>
              <a:t>单</a:t>
            </a:r>
            <a:r>
              <a:rPr lang="zh-CN" altLang="zh-CN" b="0" dirty="0"/>
              <a:t>链表中的结点称为表结点，如果这个表头结点所对应的顶点存在邻接点，则把邻接点依次存放于表头结点所指向的单链表中。</a:t>
            </a:r>
            <a:endParaRPr lang="zh-CN" altLang="en-US" b="0" dirty="0"/>
          </a:p>
        </p:txBody>
      </p:sp>
    </p:spTree>
    <p:extLst>
      <p:ext uri="{BB962C8B-B14F-4D97-AF65-F5344CB8AC3E}">
        <p14:creationId xmlns="" xmlns:p14="http://schemas.microsoft.com/office/powerpoint/2010/main" val="243563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0" dirty="0" smtClean="0"/>
              <a:t>	</a:t>
            </a:r>
            <a:r>
              <a:rPr lang="zh-CN" altLang="zh-CN" b="0" dirty="0" smtClean="0"/>
              <a:t>在</a:t>
            </a:r>
            <a:r>
              <a:rPr lang="zh-CN" altLang="zh-CN" b="0" dirty="0"/>
              <a:t>表头结点中包括两个域，其中</a:t>
            </a:r>
            <a:r>
              <a:rPr lang="en-US" altLang="zh-CN" b="0" dirty="0"/>
              <a:t>data</a:t>
            </a:r>
            <a:r>
              <a:rPr lang="zh-CN" altLang="zh-CN" b="0" dirty="0"/>
              <a:t>域存放顶点的数据信息，</a:t>
            </a:r>
            <a:r>
              <a:rPr lang="en-US" altLang="zh-CN" b="0" dirty="0"/>
              <a:t>first</a:t>
            </a:r>
            <a:r>
              <a:rPr lang="zh-CN" altLang="zh-CN" b="0" dirty="0"/>
              <a:t>域指向依附于该顶点的第一条边。</a:t>
            </a:r>
            <a:r>
              <a:rPr lang="zh-CN" altLang="zh-CN" dirty="0">
                <a:solidFill>
                  <a:srgbClr val="FF0000"/>
                </a:solidFill>
              </a:rPr>
              <a:t>表结点由三个域组成</a:t>
            </a:r>
            <a:r>
              <a:rPr lang="zh-CN" altLang="zh-CN" b="0" dirty="0"/>
              <a:t>，其中</a:t>
            </a:r>
            <a:r>
              <a:rPr lang="en-US" altLang="zh-CN" b="0" dirty="0" err="1"/>
              <a:t>adjvex</a:t>
            </a:r>
            <a:r>
              <a:rPr lang="zh-CN" altLang="zh-CN" b="0" dirty="0"/>
              <a:t>域存放与顶点</a:t>
            </a:r>
            <a:r>
              <a:rPr lang="en-US" altLang="zh-CN" b="0" dirty="0"/>
              <a:t>v</a:t>
            </a:r>
            <a:r>
              <a:rPr lang="en-US" altLang="zh-CN" b="0" baseline="-25000" dirty="0"/>
              <a:t>i</a:t>
            </a:r>
            <a:r>
              <a:rPr lang="zh-CN" altLang="zh-CN" b="0" dirty="0"/>
              <a:t>邻接的点在图中的</a:t>
            </a:r>
            <a:r>
              <a:rPr lang="zh-CN" altLang="zh-CN" dirty="0">
                <a:solidFill>
                  <a:srgbClr val="FF0000"/>
                </a:solidFill>
              </a:rPr>
              <a:t>位置</a:t>
            </a:r>
            <a:r>
              <a:rPr lang="zh-CN" altLang="zh-CN" b="0" dirty="0"/>
              <a:t>，</a:t>
            </a:r>
            <a:r>
              <a:rPr lang="en-US" altLang="zh-CN" b="0" dirty="0"/>
              <a:t>next</a:t>
            </a:r>
            <a:r>
              <a:rPr lang="zh-CN" altLang="zh-CN" b="0" dirty="0"/>
              <a:t>域指向下一个表结点，</a:t>
            </a:r>
            <a:r>
              <a:rPr lang="en-US" altLang="zh-CN" dirty="0">
                <a:solidFill>
                  <a:srgbClr val="FF0000"/>
                </a:solidFill>
              </a:rPr>
              <a:t>info</a:t>
            </a:r>
            <a:r>
              <a:rPr lang="zh-CN" altLang="zh-CN" dirty="0">
                <a:solidFill>
                  <a:srgbClr val="FF0000"/>
                </a:solidFill>
              </a:rPr>
              <a:t>域</a:t>
            </a:r>
            <a:r>
              <a:rPr lang="zh-CN" altLang="zh-CN" b="0" dirty="0" smtClean="0"/>
              <a:t>存储</a:t>
            </a:r>
            <a:r>
              <a:rPr lang="zh-CN" altLang="en-US" b="0" dirty="0"/>
              <a:t>与</a:t>
            </a:r>
            <a:r>
              <a:rPr lang="zh-CN" altLang="zh-CN" b="0" dirty="0" smtClean="0"/>
              <a:t>边</a:t>
            </a:r>
            <a:r>
              <a:rPr lang="zh-CN" altLang="zh-CN" b="0" dirty="0"/>
              <a:t>相关的信息，如权值等，可以省略此域。表头结点和表结点的结构如图</a:t>
            </a:r>
            <a:r>
              <a:rPr lang="en-US" altLang="zh-CN" b="0" dirty="0"/>
              <a:t>6-10</a:t>
            </a:r>
            <a:r>
              <a:rPr lang="zh-CN" altLang="zh-CN" b="0" dirty="0"/>
              <a:t>所示。</a:t>
            </a:r>
            <a:endParaRPr lang="zh-CN" altLang="en-US" b="0" dirty="0"/>
          </a:p>
        </p:txBody>
      </p:sp>
      <p:pic>
        <p:nvPicPr>
          <p:cNvPr id="1433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74750" y="4653136"/>
            <a:ext cx="6794500" cy="12763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112167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1124744"/>
            <a:ext cx="7520940" cy="3579849"/>
          </a:xfrm>
        </p:spPr>
        <p:txBody>
          <a:bodyPr/>
          <a:lstStyle/>
          <a:p>
            <a:r>
              <a:rPr lang="zh-CN" altLang="zh-CN" b="0" dirty="0"/>
              <a:t>若顶点</a:t>
            </a:r>
            <a:r>
              <a:rPr lang="en-US" altLang="zh-CN" b="0" dirty="0"/>
              <a:t>v</a:t>
            </a:r>
            <a:r>
              <a:rPr lang="en-US" altLang="zh-CN" b="0" baseline="-25000" dirty="0"/>
              <a:t>i</a:t>
            </a:r>
            <a:r>
              <a:rPr lang="zh-CN" altLang="zh-CN" b="0" dirty="0"/>
              <a:t>和</a:t>
            </a:r>
            <a:r>
              <a:rPr lang="en-US" altLang="zh-CN" b="0" dirty="0" err="1"/>
              <a:t>v</a:t>
            </a:r>
            <a:r>
              <a:rPr lang="en-US" altLang="zh-CN" b="0" baseline="-25000" dirty="0" err="1"/>
              <a:t>j</a:t>
            </a:r>
            <a:r>
              <a:rPr lang="zh-CN" altLang="zh-CN" b="0" dirty="0"/>
              <a:t>之间的</a:t>
            </a:r>
            <a:r>
              <a:rPr lang="zh-CN" altLang="zh-CN" b="0" dirty="0">
                <a:solidFill>
                  <a:srgbClr val="FF0000"/>
                </a:solidFill>
              </a:rPr>
              <a:t>边没有方向</a:t>
            </a:r>
            <a:r>
              <a:rPr lang="zh-CN" altLang="zh-CN" b="0" dirty="0"/>
              <a:t>，则称这条边为</a:t>
            </a:r>
            <a:r>
              <a:rPr lang="zh-CN" altLang="zh-CN" dirty="0">
                <a:solidFill>
                  <a:srgbClr val="FF0000"/>
                </a:solidFill>
              </a:rPr>
              <a:t>无向边</a:t>
            </a:r>
            <a:r>
              <a:rPr lang="zh-CN" altLang="zh-CN" b="0" dirty="0"/>
              <a:t>，表示为</a:t>
            </a:r>
            <a:r>
              <a:rPr lang="en-US" altLang="zh-CN" b="0" dirty="0"/>
              <a:t>(v</a:t>
            </a:r>
            <a:r>
              <a:rPr lang="en-US" altLang="zh-CN" b="0" baseline="-25000" dirty="0"/>
              <a:t>i</a:t>
            </a:r>
            <a:r>
              <a:rPr lang="en-US" altLang="zh-CN" b="0" dirty="0"/>
              <a:t>, </a:t>
            </a:r>
            <a:r>
              <a:rPr lang="en-US" altLang="zh-CN" b="0" dirty="0" err="1"/>
              <a:t>v</a:t>
            </a:r>
            <a:r>
              <a:rPr lang="en-US" altLang="zh-CN" b="0" baseline="-25000" dirty="0" err="1"/>
              <a:t>j</a:t>
            </a:r>
            <a:r>
              <a:rPr lang="en-US" altLang="zh-CN" b="0" dirty="0"/>
              <a:t>)</a:t>
            </a:r>
            <a:r>
              <a:rPr lang="zh-CN" altLang="zh-CN" b="0" dirty="0"/>
              <a:t>。如果图中任意两个顶点之间的边都是无向边，则称该图为</a:t>
            </a:r>
            <a:r>
              <a:rPr lang="zh-CN" altLang="zh-CN" dirty="0">
                <a:solidFill>
                  <a:srgbClr val="FF0000"/>
                </a:solidFill>
              </a:rPr>
              <a:t>无向图</a:t>
            </a:r>
            <a:r>
              <a:rPr lang="en-US" altLang="zh-CN" b="0" dirty="0"/>
              <a:t>(</a:t>
            </a:r>
            <a:r>
              <a:rPr lang="en-US" altLang="zh-CN" b="0" dirty="0" err="1"/>
              <a:t>Undigraph</a:t>
            </a:r>
            <a:r>
              <a:rPr lang="en-US" altLang="zh-CN" b="0" dirty="0"/>
              <a:t>)</a:t>
            </a:r>
            <a:r>
              <a:rPr lang="zh-CN" altLang="zh-CN" b="0" dirty="0"/>
              <a:t>。</a:t>
            </a:r>
            <a:endParaRPr lang="zh-CN" altLang="en-US" b="0"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27584" y="2708920"/>
            <a:ext cx="2990850" cy="28289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矩形 3"/>
          <p:cNvSpPr/>
          <p:nvPr/>
        </p:nvSpPr>
        <p:spPr>
          <a:xfrm>
            <a:off x="4067944" y="2924944"/>
            <a:ext cx="4896544" cy="1631216"/>
          </a:xfrm>
          <a:prstGeom prst="rect">
            <a:avLst/>
          </a:prstGeom>
        </p:spPr>
        <p:txBody>
          <a:bodyPr wrap="square">
            <a:spAutoFit/>
          </a:bodyPr>
          <a:lstStyle/>
          <a:p>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无向图</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G</a:t>
            </a:r>
            <a:r>
              <a:rPr lang="en-US" altLang="zh-CN" sz="2000" baseline="-25000"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，可形式化的表示为：</a:t>
            </a:r>
          </a:p>
          <a:p>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G</a:t>
            </a:r>
            <a:r>
              <a:rPr lang="en-US" altLang="zh-CN" sz="2000"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 V</a:t>
            </a:r>
            <a:r>
              <a:rPr lang="en-US" altLang="zh-CN" sz="2000"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E</a:t>
            </a:r>
            <a:r>
              <a:rPr lang="en-US" altLang="zh-CN" sz="2000"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V(G</a:t>
            </a:r>
            <a:r>
              <a:rPr lang="en-US" altLang="zh-CN" sz="2000"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{v</a:t>
            </a:r>
            <a:r>
              <a:rPr lang="en-US" altLang="zh-CN" sz="2000"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v</a:t>
            </a:r>
            <a:r>
              <a:rPr lang="en-US" altLang="zh-CN" sz="2000"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v</a:t>
            </a:r>
            <a:r>
              <a:rPr lang="en-US" altLang="zh-CN" sz="2000" baseline="-25000" dirty="0">
                <a:latin typeface="Times New Roman" panose="02020603050405020304" pitchFamily="18" charset="0"/>
                <a:ea typeface="楷体" panose="02010609060101010101" pitchFamily="49" charset="-122"/>
                <a:cs typeface="Times New Roman" panose="02020603050405020304" pitchFamily="18" charset="0"/>
              </a:rPr>
              <a:t>3</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v</a:t>
            </a:r>
            <a:r>
              <a:rPr lang="en-US" altLang="zh-CN" sz="2000" baseline="-25000" dirty="0">
                <a:latin typeface="Times New Roman" panose="02020603050405020304" pitchFamily="18" charset="0"/>
                <a:ea typeface="楷体" panose="02010609060101010101" pitchFamily="49" charset="-122"/>
                <a:cs typeface="Times New Roman" panose="02020603050405020304" pitchFamily="18" charset="0"/>
              </a:rPr>
              <a:t>4</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v</a:t>
            </a:r>
            <a:r>
              <a:rPr lang="en-US" altLang="zh-CN" sz="2000" baseline="-25000" dirty="0">
                <a:latin typeface="Times New Roman" panose="02020603050405020304" pitchFamily="18" charset="0"/>
                <a:ea typeface="楷体" panose="02010609060101010101" pitchFamily="49" charset="-122"/>
                <a:cs typeface="Times New Roman" panose="02020603050405020304" pitchFamily="18" charset="0"/>
              </a:rPr>
              <a:t>5</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E(G</a:t>
            </a:r>
            <a:r>
              <a:rPr lang="en-US" altLang="zh-CN" sz="2000"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{(v</a:t>
            </a:r>
            <a:r>
              <a:rPr lang="en-US" altLang="zh-CN" sz="2000"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v</a:t>
            </a:r>
            <a:r>
              <a:rPr lang="en-US" altLang="zh-CN" sz="2000"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(v</a:t>
            </a:r>
            <a:r>
              <a:rPr lang="en-US" altLang="zh-CN" sz="2000"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v</a:t>
            </a:r>
            <a:r>
              <a:rPr lang="en-US" altLang="zh-CN" sz="2000" baseline="-25000" dirty="0">
                <a:latin typeface="Times New Roman" panose="02020603050405020304" pitchFamily="18" charset="0"/>
                <a:ea typeface="楷体" panose="02010609060101010101" pitchFamily="49" charset="-122"/>
                <a:cs typeface="Times New Roman" panose="02020603050405020304" pitchFamily="18" charset="0"/>
              </a:rPr>
              <a:t>3</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(v</a:t>
            </a:r>
            <a:r>
              <a:rPr lang="en-US" altLang="zh-CN" sz="2000"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v</a:t>
            </a:r>
            <a:r>
              <a:rPr lang="en-US" altLang="zh-CN" sz="2000" baseline="-25000" dirty="0">
                <a:latin typeface="Times New Roman" panose="02020603050405020304" pitchFamily="18" charset="0"/>
                <a:ea typeface="楷体" panose="02010609060101010101" pitchFamily="49" charset="-122"/>
                <a:cs typeface="Times New Roman" panose="02020603050405020304" pitchFamily="18" charset="0"/>
              </a:rPr>
              <a:t>4</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(v</a:t>
            </a:r>
            <a:r>
              <a:rPr lang="en-US" altLang="zh-CN" sz="2000"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v</a:t>
            </a:r>
            <a:r>
              <a:rPr lang="en-US" altLang="zh-CN" sz="2000" baseline="-25000" dirty="0">
                <a:latin typeface="Times New Roman" panose="02020603050405020304" pitchFamily="18" charset="0"/>
                <a:ea typeface="楷体" panose="02010609060101010101" pitchFamily="49" charset="-122"/>
                <a:cs typeface="Times New Roman" panose="02020603050405020304" pitchFamily="18" charset="0"/>
              </a:rPr>
              <a:t>4</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sz="2000"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v</a:t>
            </a:r>
            <a:r>
              <a:rPr lang="en-US" altLang="zh-CN" sz="2000" baseline="-25000" dirty="0">
                <a:latin typeface="Times New Roman" panose="02020603050405020304" pitchFamily="18" charset="0"/>
                <a:ea typeface="楷体" panose="02010609060101010101" pitchFamily="49" charset="-122"/>
                <a:cs typeface="Times New Roman" panose="02020603050405020304" pitchFamily="18" charset="0"/>
              </a:rPr>
              <a:t>5</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(v</a:t>
            </a:r>
            <a:r>
              <a:rPr lang="en-US" altLang="zh-CN" sz="2000" baseline="-25000" dirty="0">
                <a:latin typeface="Times New Roman" panose="02020603050405020304" pitchFamily="18" charset="0"/>
                <a:ea typeface="楷体" panose="02010609060101010101" pitchFamily="49" charset="-122"/>
                <a:cs typeface="Times New Roman" panose="02020603050405020304" pitchFamily="18" charset="0"/>
              </a:rPr>
              <a:t>3</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v</a:t>
            </a:r>
            <a:r>
              <a:rPr lang="en-US" altLang="zh-CN" sz="2000" baseline="-25000" dirty="0">
                <a:latin typeface="Times New Roman" panose="02020603050405020304" pitchFamily="18" charset="0"/>
                <a:ea typeface="楷体" panose="02010609060101010101" pitchFamily="49" charset="-122"/>
                <a:cs typeface="Times New Roman" panose="02020603050405020304" pitchFamily="18" charset="0"/>
              </a:rPr>
              <a:t>4</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(v</a:t>
            </a:r>
            <a:r>
              <a:rPr lang="en-US" altLang="zh-CN" sz="2000" baseline="-25000" dirty="0">
                <a:latin typeface="Times New Roman" panose="02020603050405020304" pitchFamily="18" charset="0"/>
                <a:ea typeface="楷体" panose="02010609060101010101" pitchFamily="49" charset="-122"/>
                <a:cs typeface="Times New Roman" panose="02020603050405020304" pitchFamily="18" charset="0"/>
              </a:rPr>
              <a:t>4</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v</a:t>
            </a:r>
            <a:r>
              <a:rPr lang="en-US" altLang="zh-CN" sz="2000" baseline="-25000" dirty="0">
                <a:latin typeface="Times New Roman" panose="02020603050405020304" pitchFamily="18" charset="0"/>
                <a:ea typeface="楷体" panose="02010609060101010101" pitchFamily="49" charset="-122"/>
                <a:cs typeface="Times New Roman" panose="02020603050405020304" pitchFamily="18" charset="0"/>
              </a:rPr>
              <a:t>5</a:t>
            </a:r>
            <a:r>
              <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rPr>
              <a:t>)  }</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矩形 4"/>
          <p:cNvSpPr/>
          <p:nvPr/>
        </p:nvSpPr>
        <p:spPr>
          <a:xfrm>
            <a:off x="3666578" y="5030013"/>
            <a:ext cx="4572000" cy="1015663"/>
          </a:xfrm>
          <a:prstGeom prst="rect">
            <a:avLst/>
          </a:prstGeom>
        </p:spPr>
        <p:txBody>
          <a:bodyPr>
            <a:spAutoFit/>
          </a:bodyPr>
          <a:lstStyle/>
          <a:p>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在无向图中，对于任何</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sz="2000" baseline="-25000" dirty="0">
                <a:latin typeface="Times New Roman" panose="02020603050405020304" pitchFamily="18" charset="0"/>
                <a:ea typeface="楷体" panose="02010609060101010101" pitchFamily="49" charset="-122"/>
                <a:cs typeface="Times New Roman" panose="02020603050405020304" pitchFamily="18" charset="0"/>
              </a:rPr>
              <a:t>i</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sz="2000" baseline="-25000" dirty="0" err="1">
                <a:latin typeface="Times New Roman" panose="02020603050405020304" pitchFamily="18" charset="0"/>
                <a:ea typeface="楷体" panose="02010609060101010101" pitchFamily="49" charset="-122"/>
                <a:cs typeface="Times New Roman" panose="02020603050405020304" pitchFamily="18" charset="0"/>
              </a:rPr>
              <a:t>j</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E</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，必有</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sz="2000" baseline="-25000" dirty="0" err="1">
                <a:latin typeface="Times New Roman" panose="02020603050405020304" pitchFamily="18" charset="0"/>
                <a:ea typeface="楷体" panose="02010609060101010101" pitchFamily="49" charset="-122"/>
                <a:cs typeface="Times New Roman" panose="02020603050405020304" pitchFamily="18" charset="0"/>
              </a:rPr>
              <a:t>j</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sz="2000" baseline="-25000" dirty="0">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E</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，即</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E</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是对称的，</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sz="2000" baseline="-25000" dirty="0">
                <a:latin typeface="Times New Roman" panose="02020603050405020304" pitchFamily="18" charset="0"/>
                <a:ea typeface="楷体" panose="02010609060101010101" pitchFamily="49" charset="-122"/>
                <a:cs typeface="Times New Roman" panose="02020603050405020304" pitchFamily="18" charset="0"/>
              </a:rPr>
              <a:t>i</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sz="2000" baseline="-25000" dirty="0" err="1">
                <a:latin typeface="Times New Roman" panose="02020603050405020304" pitchFamily="18" charset="0"/>
                <a:ea typeface="楷体" panose="02010609060101010101" pitchFamily="49" charset="-122"/>
                <a:cs typeface="Times New Roman" panose="02020603050405020304" pitchFamily="18" charset="0"/>
              </a:rPr>
              <a:t>j</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sz="2000" baseline="-25000" dirty="0" err="1">
                <a:latin typeface="Times New Roman" panose="02020603050405020304" pitchFamily="18" charset="0"/>
                <a:ea typeface="楷体" panose="02010609060101010101" pitchFamily="49" charset="-122"/>
                <a:cs typeface="Times New Roman" panose="02020603050405020304" pitchFamily="18" charset="0"/>
              </a:rPr>
              <a:t>j</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sz="2000" baseline="-25000" dirty="0">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000" dirty="0">
                <a:latin typeface="Times New Roman" panose="02020603050405020304" pitchFamily="18" charset="0"/>
                <a:ea typeface="楷体" panose="02010609060101010101" pitchFamily="49" charset="-122"/>
                <a:cs typeface="Times New Roman" panose="02020603050405020304" pitchFamily="18" charset="0"/>
              </a:rPr>
              <a:t>代表的是同一条边。</a:t>
            </a:r>
            <a:endParaRPr lang="zh-CN" altLang="en-US" sz="20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 xmlns:p14="http://schemas.microsoft.com/office/powerpoint/2010/main" val="22150100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1124745"/>
            <a:ext cx="7848872" cy="1944216"/>
          </a:xfrm>
        </p:spPr>
        <p:txBody>
          <a:bodyPr/>
          <a:lstStyle/>
          <a:p>
            <a:r>
              <a:rPr lang="en-US" altLang="zh-CN" b="0" dirty="0" smtClean="0"/>
              <a:t>	</a:t>
            </a:r>
            <a:r>
              <a:rPr lang="zh-CN" altLang="zh-CN" b="0" dirty="0" smtClean="0"/>
              <a:t>在</a:t>
            </a:r>
            <a:r>
              <a:rPr lang="zh-CN" altLang="zh-CN" b="0" dirty="0"/>
              <a:t>图的邻接表表示方法中，可以将表头结点构造成一个链表，通常将所有</a:t>
            </a:r>
            <a:r>
              <a:rPr lang="zh-CN" altLang="zh-CN" b="0" dirty="0">
                <a:solidFill>
                  <a:srgbClr val="FF0000"/>
                </a:solidFill>
              </a:rPr>
              <a:t>表头结点用一个一维数组</a:t>
            </a:r>
            <a:r>
              <a:rPr lang="zh-CN" altLang="zh-CN" b="0" dirty="0"/>
              <a:t>来存储，以方便随机访问任意结点的链表。图</a:t>
            </a:r>
            <a:r>
              <a:rPr lang="en-US" altLang="zh-CN" b="0" dirty="0"/>
              <a:t>6-11(b)</a:t>
            </a:r>
            <a:r>
              <a:rPr lang="zh-CN" altLang="zh-CN" b="0" dirty="0"/>
              <a:t>为图</a:t>
            </a:r>
            <a:r>
              <a:rPr lang="en-US" altLang="zh-CN" b="0" dirty="0"/>
              <a:t>6-11</a:t>
            </a:r>
            <a:r>
              <a:rPr lang="zh-CN" altLang="zh-CN" b="0" dirty="0"/>
              <a:t>（</a:t>
            </a:r>
            <a:r>
              <a:rPr lang="en-US" altLang="zh-CN" b="0" dirty="0"/>
              <a:t>a</a:t>
            </a:r>
            <a:r>
              <a:rPr lang="zh-CN" altLang="zh-CN" b="0" dirty="0"/>
              <a:t>）所示的无向图</a:t>
            </a:r>
            <a:r>
              <a:rPr lang="en-US" altLang="zh-CN" b="0" dirty="0"/>
              <a:t>G</a:t>
            </a:r>
            <a:r>
              <a:rPr lang="en-US" altLang="zh-CN" b="0" baseline="-25000" dirty="0"/>
              <a:t>4</a:t>
            </a:r>
            <a:r>
              <a:rPr lang="zh-CN" altLang="zh-CN" b="0" dirty="0"/>
              <a:t>的邻接表。</a:t>
            </a:r>
            <a:endParaRPr lang="zh-CN" altLang="en-US" b="0" dirty="0"/>
          </a:p>
        </p:txBody>
      </p:sp>
      <p:pic>
        <p:nvPicPr>
          <p:cNvPr id="1536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55576" y="3284984"/>
            <a:ext cx="7382023" cy="306575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869376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39552" y="1556792"/>
            <a:ext cx="7956510" cy="338437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779569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96752"/>
            <a:ext cx="7520940" cy="4011897"/>
          </a:xfrm>
        </p:spPr>
        <p:txBody>
          <a:bodyPr/>
          <a:lstStyle/>
          <a:p>
            <a:r>
              <a:rPr lang="zh-CN" altLang="zh-CN" b="0" dirty="0"/>
              <a:t>图</a:t>
            </a:r>
            <a:r>
              <a:rPr lang="en-US" altLang="zh-CN" b="0" dirty="0"/>
              <a:t>6-13(b)</a:t>
            </a:r>
            <a:r>
              <a:rPr lang="zh-CN" altLang="zh-CN" b="0" dirty="0"/>
              <a:t>为图</a:t>
            </a:r>
            <a:r>
              <a:rPr lang="en-US" altLang="zh-CN" b="0" dirty="0"/>
              <a:t>6-13(a)</a:t>
            </a:r>
            <a:r>
              <a:rPr lang="zh-CN" altLang="zh-CN" b="0" dirty="0"/>
              <a:t>所示带权图</a:t>
            </a:r>
            <a:r>
              <a:rPr lang="en-US" altLang="zh-CN" b="0" dirty="0"/>
              <a:t>G</a:t>
            </a:r>
            <a:r>
              <a:rPr lang="en-US" altLang="zh-CN" b="0" baseline="-25000" dirty="0"/>
              <a:t>6</a:t>
            </a:r>
            <a:r>
              <a:rPr lang="zh-CN" altLang="zh-CN" b="0" dirty="0"/>
              <a:t>的邻接表。</a:t>
            </a:r>
          </a:p>
          <a:p>
            <a:endParaRPr lang="zh-CN" altLang="en-US" dirty="0"/>
          </a:p>
        </p:txBody>
      </p:sp>
      <p:pic>
        <p:nvPicPr>
          <p:cNvPr id="1741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57158" y="1857364"/>
            <a:ext cx="8475706" cy="35337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652108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94073"/>
            <a:ext cx="7520940" cy="3579849"/>
          </a:xfrm>
        </p:spPr>
        <p:txBody>
          <a:bodyPr/>
          <a:lstStyle/>
          <a:p>
            <a:r>
              <a:rPr lang="en-US" altLang="zh-CN" b="0" dirty="0" smtClean="0"/>
              <a:t>	</a:t>
            </a:r>
            <a:r>
              <a:rPr lang="zh-CN" altLang="zh-CN" b="0" dirty="0"/>
              <a:t>存放弧</a:t>
            </a:r>
            <a:r>
              <a:rPr lang="zh-CN" altLang="zh-CN" b="0" dirty="0" smtClean="0"/>
              <a:t>尾相邻</a:t>
            </a:r>
            <a:r>
              <a:rPr lang="zh-CN" altLang="zh-CN" b="0" dirty="0"/>
              <a:t>的关系（以发出弧相邻）叫</a:t>
            </a:r>
            <a:r>
              <a:rPr lang="zh-CN" altLang="zh-CN" dirty="0">
                <a:solidFill>
                  <a:srgbClr val="FF0000"/>
                </a:solidFill>
              </a:rPr>
              <a:t>邻接</a:t>
            </a:r>
            <a:r>
              <a:rPr lang="zh-CN" altLang="zh-CN" dirty="0" smtClean="0">
                <a:solidFill>
                  <a:srgbClr val="FF0000"/>
                </a:solidFill>
              </a:rPr>
              <a:t>表</a:t>
            </a:r>
            <a:endParaRPr lang="en-US" altLang="zh-CN" b="0" dirty="0"/>
          </a:p>
          <a:p>
            <a:r>
              <a:rPr lang="en-US" altLang="zh-CN" b="0" dirty="0" smtClean="0"/>
              <a:t>	</a:t>
            </a:r>
            <a:r>
              <a:rPr lang="zh-CN" altLang="zh-CN" b="0" dirty="0" smtClean="0"/>
              <a:t>存入</a:t>
            </a:r>
            <a:r>
              <a:rPr lang="zh-CN" altLang="zh-CN" b="0" dirty="0"/>
              <a:t>弧头相邻的关系（以接入弧相邻）叫</a:t>
            </a:r>
            <a:r>
              <a:rPr lang="zh-CN" altLang="zh-CN" dirty="0">
                <a:solidFill>
                  <a:srgbClr val="FF0000"/>
                </a:solidFill>
              </a:rPr>
              <a:t>逆邻接</a:t>
            </a:r>
            <a:r>
              <a:rPr lang="zh-CN" altLang="zh-CN" dirty="0" smtClean="0">
                <a:solidFill>
                  <a:srgbClr val="FF0000"/>
                </a:solidFill>
              </a:rPr>
              <a:t>表</a:t>
            </a:r>
            <a:endParaRPr lang="en-US" altLang="zh-CN" b="0" dirty="0"/>
          </a:p>
          <a:p>
            <a:r>
              <a:rPr lang="en-US" altLang="zh-CN" b="0" dirty="0"/>
              <a:t>	</a:t>
            </a:r>
            <a:r>
              <a:rPr lang="zh-CN" altLang="zh-CN" b="0" dirty="0" smtClean="0"/>
              <a:t>如</a:t>
            </a:r>
            <a:r>
              <a:rPr lang="zh-CN" altLang="zh-CN" b="0" dirty="0"/>
              <a:t>图</a:t>
            </a:r>
            <a:r>
              <a:rPr lang="en-US" altLang="zh-CN" b="0" dirty="0"/>
              <a:t>6-14</a:t>
            </a:r>
            <a:r>
              <a:rPr lang="zh-CN" altLang="zh-CN" b="0" dirty="0"/>
              <a:t>所示为</a:t>
            </a:r>
            <a:r>
              <a:rPr lang="en-US" altLang="zh-CN" b="0" dirty="0"/>
              <a:t>6-12</a:t>
            </a:r>
            <a:r>
              <a:rPr lang="zh-CN" altLang="zh-CN" b="0" dirty="0"/>
              <a:t>所示有向图</a:t>
            </a:r>
            <a:r>
              <a:rPr lang="en-US" altLang="zh-CN" b="0" dirty="0"/>
              <a:t>G</a:t>
            </a:r>
            <a:r>
              <a:rPr lang="en-US" altLang="zh-CN" b="0" baseline="-25000" dirty="0"/>
              <a:t>5</a:t>
            </a:r>
            <a:r>
              <a:rPr lang="zh-CN" altLang="zh-CN" b="0" dirty="0"/>
              <a:t>的逆邻接表。</a:t>
            </a:r>
            <a:endParaRPr lang="zh-CN" altLang="en-US" b="0" dirty="0"/>
          </a:p>
        </p:txBody>
      </p:sp>
      <p:pic>
        <p:nvPicPr>
          <p:cNvPr id="1843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046307" y="2807550"/>
            <a:ext cx="4558141" cy="249365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矩形 3"/>
          <p:cNvSpPr/>
          <p:nvPr/>
        </p:nvSpPr>
        <p:spPr>
          <a:xfrm>
            <a:off x="1268344" y="5301208"/>
            <a:ext cx="6984776" cy="923330"/>
          </a:xfrm>
          <a:prstGeom prst="rect">
            <a:avLst/>
          </a:prstGeom>
        </p:spPr>
        <p:txBody>
          <a:bodyPr wrap="square">
            <a:spAutoFit/>
          </a:bodyPr>
          <a:lstStyle/>
          <a:p>
            <a:r>
              <a:rPr lang="en-US" altLang="zh-CN" dirty="0">
                <a:sym typeface="Webdings"/>
              </a:rPr>
              <a:t></a:t>
            </a:r>
            <a:r>
              <a:rPr lang="zh-CN" altLang="zh-CN" dirty="0"/>
              <a:t>结论：</a:t>
            </a:r>
          </a:p>
          <a:p>
            <a:r>
              <a:rPr lang="en-US" altLang="zh-CN" dirty="0"/>
              <a:t>	(1) </a:t>
            </a:r>
            <a:r>
              <a:rPr lang="zh-CN" altLang="zh-CN" dirty="0"/>
              <a:t>无向图中邻接点的总数为：</a:t>
            </a:r>
            <a:r>
              <a:rPr lang="en-US" altLang="zh-CN" dirty="0" smtClean="0"/>
              <a:t>2e</a:t>
            </a:r>
            <a:r>
              <a:rPr lang="zh-CN" altLang="zh-CN" dirty="0" smtClean="0"/>
              <a:t>；</a:t>
            </a:r>
            <a:endParaRPr lang="zh-CN" altLang="zh-CN" dirty="0"/>
          </a:p>
          <a:p>
            <a:r>
              <a:rPr lang="en-US" altLang="zh-CN" dirty="0"/>
              <a:t>	(2) </a:t>
            </a:r>
            <a:r>
              <a:rPr lang="zh-CN" altLang="zh-CN" dirty="0"/>
              <a:t>有向图中邻接点的总数为：弧的个数</a:t>
            </a:r>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37082" y="2948937"/>
            <a:ext cx="2398814" cy="18482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1207806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520940" cy="5328592"/>
          </a:xfrm>
        </p:spPr>
        <p:txBody>
          <a:bodyPr>
            <a:normAutofit fontScale="70000" lnSpcReduction="20000"/>
          </a:bodyPr>
          <a:lstStyle/>
          <a:p>
            <a:pPr>
              <a:spcBef>
                <a:spcPts val="0"/>
              </a:spcBef>
            </a:pPr>
            <a:r>
              <a:rPr lang="zh-CN" altLang="zh-CN" dirty="0"/>
              <a:t>算法</a:t>
            </a:r>
            <a:r>
              <a:rPr lang="en-US" altLang="zh-CN" dirty="0"/>
              <a:t>6.3</a:t>
            </a:r>
            <a:r>
              <a:rPr lang="zh-CN" altLang="zh-CN" dirty="0"/>
              <a:t>：利用</a:t>
            </a:r>
            <a:r>
              <a:rPr lang="zh-CN" altLang="zh-CN" dirty="0">
                <a:solidFill>
                  <a:srgbClr val="FF0000"/>
                </a:solidFill>
              </a:rPr>
              <a:t>邻接表方式</a:t>
            </a:r>
            <a:r>
              <a:rPr lang="zh-CN" altLang="zh-CN" dirty="0"/>
              <a:t>实现图的定义</a:t>
            </a:r>
          </a:p>
          <a:p>
            <a:pPr>
              <a:spcBef>
                <a:spcPts val="0"/>
              </a:spcBef>
            </a:pPr>
            <a:r>
              <a:rPr lang="en-US" altLang="zh-CN" b="0" dirty="0" err="1"/>
              <a:t>struct</a:t>
            </a:r>
            <a:r>
              <a:rPr lang="en-US" altLang="zh-CN" b="0" dirty="0"/>
              <a:t> </a:t>
            </a:r>
            <a:r>
              <a:rPr lang="en-US" altLang="zh-CN" b="0" dirty="0" err="1">
                <a:solidFill>
                  <a:srgbClr val="FF0000"/>
                </a:solidFill>
              </a:rPr>
              <a:t>listUnit</a:t>
            </a:r>
            <a:r>
              <a:rPr lang="en-US" altLang="zh-CN" b="0" dirty="0"/>
              <a:t>{      	//</a:t>
            </a:r>
            <a:r>
              <a:rPr lang="zh-CN" altLang="zh-CN" b="0" dirty="0"/>
              <a:t>邻接表表目中数据部分的结构定义</a:t>
            </a:r>
          </a:p>
          <a:p>
            <a:pPr>
              <a:spcBef>
                <a:spcPts val="0"/>
              </a:spcBef>
            </a:pPr>
            <a:r>
              <a:rPr lang="en-US" altLang="zh-CN" b="0" dirty="0"/>
              <a:t>	</a:t>
            </a:r>
            <a:r>
              <a:rPr lang="en-US" altLang="zh-CN" b="0" dirty="0" err="1"/>
              <a:t>int</a:t>
            </a:r>
            <a:r>
              <a:rPr lang="en-US" altLang="zh-CN" b="0" dirty="0"/>
              <a:t> vertex;      </a:t>
            </a:r>
            <a:r>
              <a:rPr lang="en-US" altLang="zh-CN" b="0" dirty="0" smtClean="0"/>
              <a:t>	//</a:t>
            </a:r>
            <a:r>
              <a:rPr lang="zh-CN" altLang="zh-CN" b="0" dirty="0"/>
              <a:t>边的终点</a:t>
            </a:r>
          </a:p>
          <a:p>
            <a:pPr>
              <a:spcBef>
                <a:spcPts val="0"/>
              </a:spcBef>
            </a:pPr>
            <a:r>
              <a:rPr lang="en-US" altLang="zh-CN" b="0" dirty="0"/>
              <a:t>	</a:t>
            </a:r>
            <a:r>
              <a:rPr lang="en-US" altLang="zh-CN" b="0" dirty="0" err="1"/>
              <a:t>int</a:t>
            </a:r>
            <a:r>
              <a:rPr lang="en-US" altLang="zh-CN" b="0" dirty="0"/>
              <a:t> weight;      </a:t>
            </a:r>
            <a:r>
              <a:rPr lang="en-US" altLang="zh-CN" b="0" dirty="0" smtClean="0"/>
              <a:t>	//</a:t>
            </a:r>
            <a:r>
              <a:rPr lang="zh-CN" altLang="zh-CN" b="0" dirty="0"/>
              <a:t>边的权</a:t>
            </a:r>
          </a:p>
          <a:p>
            <a:pPr>
              <a:spcBef>
                <a:spcPts val="0"/>
              </a:spcBef>
            </a:pPr>
            <a:r>
              <a:rPr lang="en-US" altLang="zh-CN" b="0" dirty="0"/>
              <a:t>};</a:t>
            </a:r>
            <a:endParaRPr lang="zh-CN" altLang="zh-CN" b="0" dirty="0"/>
          </a:p>
          <a:p>
            <a:pPr>
              <a:spcBef>
                <a:spcPts val="0"/>
              </a:spcBef>
            </a:pPr>
            <a:r>
              <a:rPr lang="en-US" altLang="zh-CN" b="0" dirty="0"/>
              <a:t>class </a:t>
            </a:r>
            <a:r>
              <a:rPr lang="en-US" altLang="zh-CN" b="0" dirty="0" err="1"/>
              <a:t>Graphl</a:t>
            </a:r>
            <a:r>
              <a:rPr lang="en-US" altLang="zh-CN" b="0" dirty="0"/>
              <a:t>: public Graph{</a:t>
            </a:r>
            <a:endParaRPr lang="zh-CN" altLang="zh-CN" b="0" dirty="0"/>
          </a:p>
          <a:p>
            <a:pPr>
              <a:spcBef>
                <a:spcPts val="0"/>
              </a:spcBef>
            </a:pPr>
            <a:r>
              <a:rPr lang="en-US" altLang="zh-CN" b="0" dirty="0"/>
              <a:t>private:</a:t>
            </a:r>
            <a:endParaRPr lang="zh-CN" altLang="zh-CN" b="0" dirty="0"/>
          </a:p>
          <a:p>
            <a:pPr>
              <a:spcBef>
                <a:spcPts val="0"/>
              </a:spcBef>
            </a:pPr>
            <a:r>
              <a:rPr lang="en-US" altLang="zh-CN" b="0" dirty="0"/>
              <a:t>	</a:t>
            </a:r>
            <a:r>
              <a:rPr lang="en-US" altLang="zh-CN" b="0" dirty="0" err="1"/>
              <a:t>LList</a:t>
            </a:r>
            <a:r>
              <a:rPr lang="en-US" altLang="zh-CN" b="0" dirty="0"/>
              <a:t>&lt;</a:t>
            </a:r>
            <a:r>
              <a:rPr lang="en-US" altLang="zh-CN" b="0" dirty="0" err="1">
                <a:solidFill>
                  <a:srgbClr val="FF0000"/>
                </a:solidFill>
              </a:rPr>
              <a:t>listUnit</a:t>
            </a:r>
            <a:r>
              <a:rPr lang="en-US" altLang="zh-CN" b="0" dirty="0"/>
              <a:t>&gt; *</a:t>
            </a:r>
            <a:r>
              <a:rPr lang="en-US" altLang="zh-CN" b="0" dirty="0" err="1"/>
              <a:t>vexList</a:t>
            </a:r>
            <a:r>
              <a:rPr lang="en-US" altLang="zh-CN" b="0" dirty="0"/>
              <a:t>;    </a:t>
            </a:r>
            <a:r>
              <a:rPr lang="en-US" altLang="zh-CN" b="0" dirty="0" smtClean="0"/>
              <a:t>//</a:t>
            </a:r>
            <a:r>
              <a:rPr lang="en-US" altLang="zh-CN" b="0" dirty="0" err="1"/>
              <a:t>vexList</a:t>
            </a:r>
            <a:r>
              <a:rPr lang="zh-CN" altLang="zh-CN" b="0" dirty="0"/>
              <a:t>是保存所有边表的数组</a:t>
            </a:r>
          </a:p>
          <a:p>
            <a:pPr>
              <a:spcBef>
                <a:spcPts val="0"/>
              </a:spcBef>
            </a:pPr>
            <a:r>
              <a:rPr lang="en-US" altLang="zh-CN" b="0" dirty="0"/>
              <a:t>public:</a:t>
            </a:r>
            <a:endParaRPr lang="zh-CN" altLang="zh-CN" b="0" dirty="0"/>
          </a:p>
          <a:p>
            <a:pPr>
              <a:spcBef>
                <a:spcPts val="0"/>
              </a:spcBef>
            </a:pPr>
            <a:r>
              <a:rPr lang="en-US" altLang="zh-CN" b="0" dirty="0"/>
              <a:t>	</a:t>
            </a:r>
            <a:r>
              <a:rPr lang="en-US" altLang="zh-CN" b="0" dirty="0" err="1"/>
              <a:t>Graphl</a:t>
            </a:r>
            <a:r>
              <a:rPr lang="en-US" altLang="zh-CN" b="0" dirty="0"/>
              <a:t>(</a:t>
            </a:r>
            <a:r>
              <a:rPr lang="en-US" altLang="zh-CN" b="0" dirty="0" err="1"/>
              <a:t>int</a:t>
            </a:r>
            <a:r>
              <a:rPr lang="en-US" altLang="zh-CN" b="0" dirty="0"/>
              <a:t> </a:t>
            </a:r>
            <a:r>
              <a:rPr lang="en-US" altLang="zh-CN" b="0" dirty="0" err="1"/>
              <a:t>numVert</a:t>
            </a:r>
            <a:r>
              <a:rPr lang="en-US" altLang="zh-CN" b="0" dirty="0"/>
              <a:t>):Graph(</a:t>
            </a:r>
            <a:r>
              <a:rPr lang="en-US" altLang="zh-CN" b="0" dirty="0" err="1"/>
              <a:t>numVert</a:t>
            </a:r>
            <a:r>
              <a:rPr lang="en-US" altLang="zh-CN" b="0" dirty="0"/>
              <a:t>){   //</a:t>
            </a:r>
            <a:r>
              <a:rPr lang="zh-CN" altLang="zh-CN" b="0" dirty="0"/>
              <a:t>构造函数</a:t>
            </a:r>
          </a:p>
          <a:p>
            <a:pPr>
              <a:spcBef>
                <a:spcPts val="0"/>
              </a:spcBef>
            </a:pPr>
            <a:r>
              <a:rPr lang="en-US" altLang="zh-CN" b="0" dirty="0"/>
              <a:t>		</a:t>
            </a:r>
            <a:r>
              <a:rPr lang="en-US" altLang="zh-CN" b="0" dirty="0" err="1"/>
              <a:t>vexList</a:t>
            </a:r>
            <a:r>
              <a:rPr lang="en-US" altLang="zh-CN" b="0" dirty="0"/>
              <a:t> = new </a:t>
            </a:r>
            <a:r>
              <a:rPr lang="en-US" altLang="zh-CN" b="0" dirty="0" err="1"/>
              <a:t>LList</a:t>
            </a:r>
            <a:r>
              <a:rPr lang="en-US" altLang="zh-CN" b="0" dirty="0"/>
              <a:t>&lt;</a:t>
            </a:r>
            <a:r>
              <a:rPr lang="en-US" altLang="zh-CN" b="0" dirty="0" err="1"/>
              <a:t>listUnit</a:t>
            </a:r>
            <a:r>
              <a:rPr lang="en-US" altLang="zh-CN" b="0" dirty="0"/>
              <a:t>&gt;[</a:t>
            </a:r>
            <a:r>
              <a:rPr lang="en-US" altLang="zh-CN" b="0" dirty="0" err="1"/>
              <a:t>numVertex</a:t>
            </a:r>
            <a:r>
              <a:rPr lang="en-US" altLang="zh-CN" b="0" dirty="0"/>
              <a:t>]; </a:t>
            </a:r>
            <a:endParaRPr lang="zh-CN" altLang="zh-CN" b="0" dirty="0"/>
          </a:p>
          <a:p>
            <a:pPr>
              <a:spcBef>
                <a:spcPts val="0"/>
              </a:spcBef>
            </a:pPr>
            <a:r>
              <a:rPr lang="en-US" altLang="zh-CN" b="0" dirty="0"/>
              <a:t>	}</a:t>
            </a:r>
            <a:endParaRPr lang="zh-CN" altLang="zh-CN" b="0" dirty="0"/>
          </a:p>
          <a:p>
            <a:pPr>
              <a:spcBef>
                <a:spcPts val="0"/>
              </a:spcBef>
            </a:pPr>
            <a:r>
              <a:rPr lang="en-US" altLang="zh-CN" b="0" dirty="0"/>
              <a:t>	~</a:t>
            </a:r>
            <a:r>
              <a:rPr lang="en-US" altLang="zh-CN" b="0" dirty="0" err="1"/>
              <a:t>Graphl</a:t>
            </a:r>
            <a:r>
              <a:rPr lang="en-US" altLang="zh-CN" b="0" dirty="0" smtClean="0"/>
              <a:t>(){  delete </a:t>
            </a:r>
            <a:r>
              <a:rPr lang="en-US" altLang="zh-CN" b="0" dirty="0"/>
              <a:t>[] </a:t>
            </a:r>
            <a:r>
              <a:rPr lang="en-US" altLang="zh-CN" b="0" dirty="0" err="1"/>
              <a:t>vexList</a:t>
            </a:r>
            <a:r>
              <a:rPr lang="en-US" altLang="zh-CN" b="0" dirty="0" smtClean="0"/>
              <a:t>; }       </a:t>
            </a:r>
            <a:r>
              <a:rPr lang="en-US" altLang="zh-CN" b="0" dirty="0"/>
              <a:t>//</a:t>
            </a:r>
            <a:r>
              <a:rPr lang="zh-CN" altLang="zh-CN" b="0" dirty="0"/>
              <a:t>析构</a:t>
            </a:r>
            <a:r>
              <a:rPr lang="zh-CN" altLang="zh-CN" b="0" dirty="0" smtClean="0"/>
              <a:t>函数</a:t>
            </a:r>
            <a:endParaRPr lang="en-US" altLang="zh-CN" b="0" dirty="0" smtClean="0"/>
          </a:p>
          <a:p>
            <a:pPr>
              <a:spcBef>
                <a:spcPts val="0"/>
              </a:spcBef>
            </a:pPr>
            <a:endParaRPr lang="zh-CN" altLang="zh-CN" b="0" dirty="0"/>
          </a:p>
          <a:p>
            <a:pPr>
              <a:spcBef>
                <a:spcPts val="0"/>
              </a:spcBef>
            </a:pPr>
            <a:r>
              <a:rPr lang="en-US" altLang="zh-CN" b="0" dirty="0"/>
              <a:t>	</a:t>
            </a:r>
            <a:r>
              <a:rPr lang="en-US" altLang="zh-CN" b="0" dirty="0" err="1"/>
              <a:t>int</a:t>
            </a:r>
            <a:r>
              <a:rPr lang="en-US" altLang="zh-CN" b="0" dirty="0"/>
              <a:t> weight(</a:t>
            </a:r>
            <a:r>
              <a:rPr lang="en-US" altLang="zh-CN" b="0" dirty="0" err="1"/>
              <a:t>int</a:t>
            </a:r>
            <a:r>
              <a:rPr lang="en-US" altLang="zh-CN" b="0" dirty="0"/>
              <a:t> from, </a:t>
            </a:r>
            <a:r>
              <a:rPr lang="en-US" altLang="zh-CN" b="0" dirty="0" err="1"/>
              <a:t>int</a:t>
            </a:r>
            <a:r>
              <a:rPr lang="en-US" altLang="zh-CN" b="0" dirty="0"/>
              <a:t> to){</a:t>
            </a:r>
            <a:endParaRPr lang="zh-CN" altLang="zh-CN" b="0" dirty="0"/>
          </a:p>
          <a:p>
            <a:pPr>
              <a:spcBef>
                <a:spcPts val="0"/>
              </a:spcBef>
            </a:pPr>
            <a:r>
              <a:rPr lang="en-US" altLang="zh-CN" b="0" dirty="0" smtClean="0"/>
              <a:t>		Link&lt;</a:t>
            </a:r>
            <a:r>
              <a:rPr lang="en-US" altLang="zh-CN" b="0" dirty="0" err="1" smtClean="0"/>
              <a:t>listUnit</a:t>
            </a:r>
            <a:r>
              <a:rPr lang="en-US" altLang="zh-CN" b="0" dirty="0"/>
              <a:t>&gt; *temp = </a:t>
            </a:r>
            <a:r>
              <a:rPr lang="en-US" altLang="zh-CN" b="0" dirty="0" err="1"/>
              <a:t>vexList</a:t>
            </a:r>
            <a:r>
              <a:rPr lang="en-US" altLang="zh-CN" b="0" dirty="0"/>
              <a:t>[from].head;</a:t>
            </a:r>
            <a:endParaRPr lang="zh-CN" altLang="zh-CN" b="0" dirty="0"/>
          </a:p>
          <a:p>
            <a:pPr>
              <a:spcBef>
                <a:spcPts val="0"/>
              </a:spcBef>
            </a:pPr>
            <a:r>
              <a:rPr lang="en-US" altLang="zh-CN" b="0" dirty="0"/>
              <a:t>	</a:t>
            </a:r>
            <a:r>
              <a:rPr lang="en-US" altLang="zh-CN" b="0" dirty="0" smtClean="0"/>
              <a:t>	while(temp-</a:t>
            </a:r>
            <a:r>
              <a:rPr lang="en-US" altLang="zh-CN" b="0" dirty="0"/>
              <a:t>&gt;next != NULL &amp;&amp; temp-&gt;next-&gt;</a:t>
            </a:r>
            <a:r>
              <a:rPr lang="en-US" altLang="zh-CN" b="0" dirty="0" err="1" smtClean="0"/>
              <a:t>element.vertex</a:t>
            </a:r>
            <a:r>
              <a:rPr lang="en-US" altLang="zh-CN" b="0" dirty="0" smtClean="0"/>
              <a:t>  !=  </a:t>
            </a:r>
            <a:r>
              <a:rPr lang="en-US" altLang="zh-CN" b="0" dirty="0"/>
              <a:t>to)</a:t>
            </a:r>
            <a:endParaRPr lang="zh-CN" altLang="zh-CN" b="0" dirty="0"/>
          </a:p>
          <a:p>
            <a:pPr>
              <a:spcBef>
                <a:spcPts val="0"/>
              </a:spcBef>
            </a:pPr>
            <a:r>
              <a:rPr lang="en-US" altLang="zh-CN" b="0" dirty="0"/>
              <a:t>		</a:t>
            </a:r>
            <a:r>
              <a:rPr lang="en-US" altLang="zh-CN" b="0" dirty="0" smtClean="0"/>
              <a:t>       temp </a:t>
            </a:r>
            <a:r>
              <a:rPr lang="en-US" altLang="zh-CN" b="0" dirty="0"/>
              <a:t>= temp-&gt;next;</a:t>
            </a:r>
            <a:endParaRPr lang="zh-CN" altLang="zh-CN" b="0" dirty="0"/>
          </a:p>
          <a:p>
            <a:pPr>
              <a:spcBef>
                <a:spcPts val="0"/>
              </a:spcBef>
            </a:pPr>
            <a:r>
              <a:rPr lang="en-US" altLang="zh-CN" b="0" dirty="0"/>
              <a:t>		return temp-&gt;next-&gt;</a:t>
            </a:r>
            <a:r>
              <a:rPr lang="en-US" altLang="zh-CN" b="0" dirty="0" err="1"/>
              <a:t>element.weight</a:t>
            </a:r>
            <a:r>
              <a:rPr lang="en-US" altLang="zh-CN" b="0" dirty="0"/>
              <a:t>;</a:t>
            </a:r>
            <a:endParaRPr lang="zh-CN" altLang="zh-CN" b="0" dirty="0"/>
          </a:p>
          <a:p>
            <a:pPr>
              <a:spcBef>
                <a:spcPts val="0"/>
              </a:spcBef>
            </a:pPr>
            <a:r>
              <a:rPr lang="en-US" altLang="zh-CN" b="0" dirty="0"/>
              <a:t>	</a:t>
            </a:r>
            <a:r>
              <a:rPr lang="en-US" altLang="zh-CN" b="0" dirty="0" smtClean="0"/>
              <a:t>}</a:t>
            </a:r>
            <a:endParaRPr lang="zh-CN" altLang="zh-CN" b="0" dirty="0"/>
          </a:p>
        </p:txBody>
      </p:sp>
    </p:spTree>
    <p:extLst>
      <p:ext uri="{BB962C8B-B14F-4D97-AF65-F5344CB8AC3E}">
        <p14:creationId xmlns="" xmlns:p14="http://schemas.microsoft.com/office/powerpoint/2010/main" val="18375728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7704856" cy="5256584"/>
          </a:xfrm>
        </p:spPr>
        <p:txBody>
          <a:bodyPr>
            <a:normAutofit fontScale="70000" lnSpcReduction="20000"/>
          </a:bodyPr>
          <a:lstStyle/>
          <a:p>
            <a:r>
              <a:rPr lang="en-US" altLang="zh-CN" b="0" dirty="0"/>
              <a:t> </a:t>
            </a:r>
            <a:r>
              <a:rPr lang="en-US" altLang="zh-CN" b="0" dirty="0" err="1"/>
              <a:t>int</a:t>
            </a:r>
            <a:r>
              <a:rPr lang="en-US" altLang="zh-CN" b="0" dirty="0"/>
              <a:t> </a:t>
            </a:r>
            <a:r>
              <a:rPr lang="en-US" altLang="zh-CN" b="0" dirty="0" err="1"/>
              <a:t>FirstAdj</a:t>
            </a:r>
            <a:r>
              <a:rPr lang="en-US" altLang="zh-CN" b="0" dirty="0"/>
              <a:t>(</a:t>
            </a:r>
            <a:r>
              <a:rPr lang="en-US" altLang="zh-CN" b="0" dirty="0" err="1"/>
              <a:t>int</a:t>
            </a:r>
            <a:r>
              <a:rPr lang="en-US" altLang="zh-CN" b="0" dirty="0"/>
              <a:t> </a:t>
            </a:r>
            <a:r>
              <a:rPr lang="en-US" altLang="zh-CN" b="0" dirty="0" err="1"/>
              <a:t>oneVertex</a:t>
            </a:r>
            <a:r>
              <a:rPr lang="en-US" altLang="zh-CN" b="0" dirty="0"/>
              <a:t>){</a:t>
            </a:r>
            <a:endParaRPr lang="zh-CN" altLang="zh-CN" b="0" dirty="0"/>
          </a:p>
          <a:p>
            <a:r>
              <a:rPr lang="en-US" altLang="zh-CN" b="0" dirty="0"/>
              <a:t>        Link&lt;</a:t>
            </a:r>
            <a:r>
              <a:rPr lang="en-US" altLang="zh-CN" b="0" dirty="0" err="1"/>
              <a:t>listUnit</a:t>
            </a:r>
            <a:r>
              <a:rPr lang="en-US" altLang="zh-CN" b="0" dirty="0"/>
              <a:t>&gt; *temp = </a:t>
            </a:r>
            <a:r>
              <a:rPr lang="en-US" altLang="zh-CN" b="0" dirty="0" err="1"/>
              <a:t>vexList</a:t>
            </a:r>
            <a:r>
              <a:rPr lang="en-US" altLang="zh-CN" b="0" dirty="0"/>
              <a:t>[</a:t>
            </a:r>
            <a:r>
              <a:rPr lang="en-US" altLang="zh-CN" b="0" dirty="0" err="1"/>
              <a:t>oneVertex</a:t>
            </a:r>
            <a:r>
              <a:rPr lang="en-US" altLang="zh-CN" b="0" dirty="0"/>
              <a:t>].head;</a:t>
            </a:r>
            <a:endParaRPr lang="zh-CN" altLang="zh-CN" b="0" dirty="0"/>
          </a:p>
          <a:p>
            <a:r>
              <a:rPr lang="en-US" altLang="zh-CN" b="0" dirty="0"/>
              <a:t>        if(temp-&gt;next != NULL)</a:t>
            </a:r>
            <a:endParaRPr lang="zh-CN" altLang="zh-CN" b="0" dirty="0"/>
          </a:p>
          <a:p>
            <a:r>
              <a:rPr lang="en-US" altLang="zh-CN" b="0" dirty="0"/>
              <a:t>		</a:t>
            </a:r>
            <a:r>
              <a:rPr lang="en-US" altLang="zh-CN" b="0" dirty="0" smtClean="0"/>
              <a:t>return </a:t>
            </a:r>
            <a:r>
              <a:rPr lang="en-US" altLang="zh-CN" b="0" dirty="0"/>
              <a:t>temp-&gt;next-&gt;</a:t>
            </a:r>
            <a:r>
              <a:rPr lang="en-US" altLang="zh-CN" b="0" dirty="0" err="1"/>
              <a:t>element.vertex</a:t>
            </a:r>
            <a:r>
              <a:rPr lang="en-US" altLang="zh-CN" b="0" dirty="0"/>
              <a:t>;</a:t>
            </a:r>
            <a:endParaRPr lang="zh-CN" altLang="zh-CN" b="0" dirty="0"/>
          </a:p>
          <a:p>
            <a:r>
              <a:rPr lang="en-US" altLang="zh-CN" b="0" dirty="0"/>
              <a:t>        return -1;</a:t>
            </a:r>
            <a:endParaRPr lang="zh-CN" altLang="zh-CN" b="0" dirty="0"/>
          </a:p>
          <a:p>
            <a:r>
              <a:rPr lang="en-US" altLang="zh-CN" b="0" dirty="0"/>
              <a:t>    }</a:t>
            </a:r>
            <a:endParaRPr lang="zh-CN" altLang="zh-CN" b="0" dirty="0"/>
          </a:p>
          <a:p>
            <a:r>
              <a:rPr lang="en-US" altLang="zh-CN" b="0" dirty="0" err="1"/>
              <a:t>int</a:t>
            </a:r>
            <a:r>
              <a:rPr lang="en-US" altLang="zh-CN" b="0" dirty="0"/>
              <a:t> </a:t>
            </a:r>
            <a:r>
              <a:rPr lang="en-US" altLang="zh-CN" b="0" dirty="0" err="1"/>
              <a:t>NextAdj</a:t>
            </a:r>
            <a:r>
              <a:rPr lang="en-US" altLang="zh-CN" b="0" dirty="0"/>
              <a:t>(</a:t>
            </a:r>
            <a:r>
              <a:rPr lang="en-US" altLang="zh-CN" b="0" dirty="0" err="1"/>
              <a:t>int</a:t>
            </a:r>
            <a:r>
              <a:rPr lang="en-US" altLang="zh-CN" b="0" dirty="0"/>
              <a:t> </a:t>
            </a:r>
            <a:r>
              <a:rPr lang="en-US" altLang="zh-CN" b="0" dirty="0" err="1"/>
              <a:t>oneVertex</a:t>
            </a:r>
            <a:r>
              <a:rPr lang="en-US" altLang="zh-CN" b="0" dirty="0"/>
              <a:t>, </a:t>
            </a:r>
            <a:r>
              <a:rPr lang="en-US" altLang="zh-CN" b="0" dirty="0" err="1"/>
              <a:t>int</a:t>
            </a:r>
            <a:r>
              <a:rPr lang="en-US" altLang="zh-CN" b="0" dirty="0"/>
              <a:t> </a:t>
            </a:r>
            <a:r>
              <a:rPr lang="en-US" altLang="zh-CN" b="0" dirty="0" err="1"/>
              <a:t>preVertex</a:t>
            </a:r>
            <a:r>
              <a:rPr lang="en-US" altLang="zh-CN" b="0" dirty="0"/>
              <a:t>){</a:t>
            </a:r>
            <a:endParaRPr lang="zh-CN" altLang="zh-CN" b="0" dirty="0"/>
          </a:p>
          <a:p>
            <a:r>
              <a:rPr lang="en-US" altLang="zh-CN" b="0" dirty="0"/>
              <a:t>        Link&lt;</a:t>
            </a:r>
            <a:r>
              <a:rPr lang="en-US" altLang="zh-CN" b="0" dirty="0" err="1"/>
              <a:t>listUnit</a:t>
            </a:r>
            <a:r>
              <a:rPr lang="en-US" altLang="zh-CN" b="0" dirty="0"/>
              <a:t>&gt; *temp = </a:t>
            </a:r>
            <a:r>
              <a:rPr lang="en-US" altLang="zh-CN" b="0" dirty="0" err="1"/>
              <a:t>vexList</a:t>
            </a:r>
            <a:r>
              <a:rPr lang="en-US" altLang="zh-CN" b="0" dirty="0"/>
              <a:t>[</a:t>
            </a:r>
            <a:r>
              <a:rPr lang="en-US" altLang="zh-CN" b="0" dirty="0" err="1"/>
              <a:t>oneVertex</a:t>
            </a:r>
            <a:r>
              <a:rPr lang="en-US" altLang="zh-CN" b="0" dirty="0"/>
              <a:t>].head;</a:t>
            </a:r>
            <a:endParaRPr lang="zh-CN" altLang="zh-CN" b="0" dirty="0"/>
          </a:p>
          <a:p>
            <a:r>
              <a:rPr lang="en-US" altLang="zh-CN" b="0" dirty="0"/>
              <a:t>        while(temp-&gt;next != NULL &amp;&amp; temp-&gt;next-&gt;</a:t>
            </a:r>
            <a:r>
              <a:rPr lang="en-US" altLang="zh-CN" b="0" dirty="0" err="1"/>
              <a:t>element.vertex</a:t>
            </a:r>
            <a:r>
              <a:rPr lang="en-US" altLang="zh-CN" b="0" dirty="0"/>
              <a:t> &lt;= </a:t>
            </a:r>
            <a:r>
              <a:rPr lang="en-US" altLang="zh-CN" b="0" dirty="0" err="1"/>
              <a:t>preVertex</a:t>
            </a:r>
            <a:r>
              <a:rPr lang="en-US" altLang="zh-CN" b="0" dirty="0"/>
              <a:t>)</a:t>
            </a:r>
            <a:endParaRPr lang="zh-CN" altLang="zh-CN" b="0" dirty="0"/>
          </a:p>
          <a:p>
            <a:r>
              <a:rPr lang="en-US" altLang="zh-CN" b="0" dirty="0"/>
              <a:t>		</a:t>
            </a:r>
            <a:r>
              <a:rPr lang="en-US" altLang="zh-CN" b="0" dirty="0" smtClean="0"/>
              <a:t>temp </a:t>
            </a:r>
            <a:r>
              <a:rPr lang="en-US" altLang="zh-CN" b="0" dirty="0"/>
              <a:t>= temp-&gt;next;</a:t>
            </a:r>
            <a:endParaRPr lang="zh-CN" altLang="zh-CN" b="0" dirty="0"/>
          </a:p>
          <a:p>
            <a:r>
              <a:rPr lang="en-US" altLang="zh-CN" b="0" dirty="0"/>
              <a:t>        if(temp-&gt;next != NULL)</a:t>
            </a:r>
            <a:endParaRPr lang="zh-CN" altLang="zh-CN" b="0" dirty="0"/>
          </a:p>
          <a:p>
            <a:r>
              <a:rPr lang="en-US" altLang="zh-CN" b="0" dirty="0"/>
              <a:t>            </a:t>
            </a:r>
            <a:r>
              <a:rPr lang="en-US" altLang="zh-CN" b="0" dirty="0" smtClean="0"/>
              <a:t>	return </a:t>
            </a:r>
            <a:r>
              <a:rPr lang="en-US" altLang="zh-CN" b="0" dirty="0"/>
              <a:t>temp-&gt;next-&gt;</a:t>
            </a:r>
            <a:r>
              <a:rPr lang="en-US" altLang="zh-CN" b="0" dirty="0" err="1"/>
              <a:t>element.vertex</a:t>
            </a:r>
            <a:r>
              <a:rPr lang="en-US" altLang="zh-CN" b="0" dirty="0"/>
              <a:t>;</a:t>
            </a:r>
            <a:endParaRPr lang="zh-CN" altLang="zh-CN" b="0" dirty="0"/>
          </a:p>
          <a:p>
            <a:r>
              <a:rPr lang="en-US" altLang="zh-CN" b="0" dirty="0"/>
              <a:t>        return -1;</a:t>
            </a:r>
            <a:endParaRPr lang="zh-CN" altLang="zh-CN" b="0" dirty="0"/>
          </a:p>
          <a:p>
            <a:r>
              <a:rPr lang="en-US" altLang="zh-CN" b="0" dirty="0"/>
              <a:t>    }</a:t>
            </a:r>
            <a:endParaRPr lang="zh-CN" altLang="en-US" b="0" dirty="0"/>
          </a:p>
        </p:txBody>
      </p:sp>
    </p:spTree>
    <p:extLst>
      <p:ext uri="{BB962C8B-B14F-4D97-AF65-F5344CB8AC3E}">
        <p14:creationId xmlns="" xmlns:p14="http://schemas.microsoft.com/office/powerpoint/2010/main" val="1689869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8064896" cy="5112568"/>
          </a:xfrm>
        </p:spPr>
        <p:txBody>
          <a:bodyPr>
            <a:normAutofit fontScale="70000" lnSpcReduction="20000"/>
          </a:bodyPr>
          <a:lstStyle/>
          <a:p>
            <a:r>
              <a:rPr lang="en-US" altLang="zh-CN" b="0" dirty="0"/>
              <a:t>	void </a:t>
            </a:r>
            <a:r>
              <a:rPr lang="en-US" altLang="zh-CN" b="0" dirty="0" err="1"/>
              <a:t>setEdge</a:t>
            </a:r>
            <a:r>
              <a:rPr lang="en-US" altLang="zh-CN" b="0" dirty="0"/>
              <a:t>(</a:t>
            </a:r>
            <a:r>
              <a:rPr lang="en-US" altLang="zh-CN" b="0" dirty="0" err="1"/>
              <a:t>int</a:t>
            </a:r>
            <a:r>
              <a:rPr lang="en-US" altLang="zh-CN" b="0" dirty="0"/>
              <a:t> </a:t>
            </a:r>
            <a:r>
              <a:rPr lang="en-US" altLang="zh-CN" b="0" dirty="0" err="1"/>
              <a:t>from,int</a:t>
            </a:r>
            <a:r>
              <a:rPr lang="en-US" altLang="zh-CN" b="0" dirty="0"/>
              <a:t> </a:t>
            </a:r>
            <a:r>
              <a:rPr lang="en-US" altLang="zh-CN" b="0" dirty="0" err="1"/>
              <a:t>to,int</a:t>
            </a:r>
            <a:r>
              <a:rPr lang="en-US" altLang="zh-CN" b="0" dirty="0"/>
              <a:t> weight){   	//</a:t>
            </a:r>
            <a:r>
              <a:rPr lang="zh-CN" altLang="zh-CN" b="0" dirty="0"/>
              <a:t>为图设定一条边</a:t>
            </a:r>
          </a:p>
          <a:p>
            <a:r>
              <a:rPr lang="en-US" altLang="zh-CN" b="0" dirty="0"/>
              <a:t>		Link&lt;</a:t>
            </a:r>
            <a:r>
              <a:rPr lang="en-US" altLang="zh-CN" b="0" dirty="0" err="1"/>
              <a:t>listUnit</a:t>
            </a:r>
            <a:r>
              <a:rPr lang="en-US" altLang="zh-CN" b="0" dirty="0"/>
              <a:t>&gt; *temp = </a:t>
            </a:r>
            <a:r>
              <a:rPr lang="en-US" altLang="zh-CN" b="0" dirty="0" err="1"/>
              <a:t>vexList</a:t>
            </a:r>
            <a:r>
              <a:rPr lang="en-US" altLang="zh-CN" b="0" dirty="0"/>
              <a:t>[from].head;</a:t>
            </a:r>
            <a:endParaRPr lang="zh-CN" altLang="zh-CN" b="0" dirty="0"/>
          </a:p>
          <a:p>
            <a:r>
              <a:rPr lang="en-US" altLang="zh-CN" b="0" dirty="0"/>
              <a:t>		while(temp-&gt;next != NULL &amp;&amp; temp-&gt;next-&gt;</a:t>
            </a:r>
            <a:r>
              <a:rPr lang="en-US" altLang="zh-CN" b="0" dirty="0" err="1"/>
              <a:t>element.vertex</a:t>
            </a:r>
            <a:r>
              <a:rPr lang="en-US" altLang="zh-CN" b="0" dirty="0"/>
              <a:t> &lt; to)</a:t>
            </a:r>
            <a:endParaRPr lang="zh-CN" altLang="zh-CN" b="0" dirty="0"/>
          </a:p>
          <a:p>
            <a:r>
              <a:rPr lang="en-US" altLang="zh-CN" b="0" dirty="0"/>
              <a:t>			temp = temp-&gt;next;</a:t>
            </a:r>
            <a:endParaRPr lang="zh-CN" altLang="zh-CN" b="0" dirty="0"/>
          </a:p>
          <a:p>
            <a:r>
              <a:rPr lang="en-US" altLang="zh-CN" b="0" dirty="0"/>
              <a:t>		if(temp-&gt;next == NULL){</a:t>
            </a:r>
            <a:endParaRPr lang="zh-CN" altLang="zh-CN" b="0" dirty="0"/>
          </a:p>
          <a:p>
            <a:r>
              <a:rPr lang="en-US" altLang="zh-CN" b="0" dirty="0"/>
              <a:t>			 //</a:t>
            </a:r>
            <a:r>
              <a:rPr lang="zh-CN" altLang="zh-CN" b="0" dirty="0"/>
              <a:t>边</a:t>
            </a:r>
            <a:r>
              <a:rPr lang="en-US" altLang="zh-CN" b="0" dirty="0"/>
              <a:t>(</a:t>
            </a:r>
            <a:r>
              <a:rPr lang="en-US" altLang="zh-CN" b="0" dirty="0" err="1"/>
              <a:t>from,to</a:t>
            </a:r>
            <a:r>
              <a:rPr lang="en-US" altLang="zh-CN" b="0" dirty="0"/>
              <a:t>)</a:t>
            </a:r>
            <a:r>
              <a:rPr lang="zh-CN" altLang="zh-CN" b="0" dirty="0" smtClean="0"/>
              <a:t>或</a:t>
            </a:r>
            <a:r>
              <a:rPr lang="zh-CN" altLang="en-US" b="0" dirty="0" smtClean="0"/>
              <a:t>弧</a:t>
            </a:r>
            <a:r>
              <a:rPr lang="en-US" altLang="zh-CN" b="0" dirty="0" smtClean="0"/>
              <a:t>&lt;</a:t>
            </a:r>
            <a:r>
              <a:rPr lang="en-US" altLang="zh-CN" b="0" dirty="0" err="1"/>
              <a:t>from,to</a:t>
            </a:r>
            <a:r>
              <a:rPr lang="en-US" altLang="zh-CN" b="0" dirty="0"/>
              <a:t>&gt;</a:t>
            </a:r>
            <a:r>
              <a:rPr lang="zh-CN" altLang="zh-CN" b="0" dirty="0"/>
              <a:t>在边表中不存在且其后无其它边</a:t>
            </a:r>
          </a:p>
          <a:p>
            <a:r>
              <a:rPr lang="en-US" altLang="zh-CN" b="0" dirty="0"/>
              <a:t>			temp-&gt;next = new Link&lt;</a:t>
            </a:r>
            <a:r>
              <a:rPr lang="en-US" altLang="zh-CN" b="0" dirty="0" err="1"/>
              <a:t>listUnit</a:t>
            </a:r>
            <a:r>
              <a:rPr lang="en-US" altLang="zh-CN" b="0" dirty="0"/>
              <a:t>&gt;;</a:t>
            </a:r>
            <a:endParaRPr lang="zh-CN" altLang="zh-CN" b="0" dirty="0"/>
          </a:p>
          <a:p>
            <a:r>
              <a:rPr lang="en-US" altLang="zh-CN" b="0" dirty="0"/>
              <a:t>			temp-&gt;next-&gt;</a:t>
            </a:r>
            <a:r>
              <a:rPr lang="en-US" altLang="zh-CN" b="0" dirty="0" err="1"/>
              <a:t>element.vertex</a:t>
            </a:r>
            <a:r>
              <a:rPr lang="en-US" altLang="zh-CN" b="0" dirty="0"/>
              <a:t> = to;</a:t>
            </a:r>
            <a:endParaRPr lang="zh-CN" altLang="zh-CN" b="0" dirty="0"/>
          </a:p>
          <a:p>
            <a:r>
              <a:rPr lang="en-US" altLang="zh-CN" b="0" dirty="0"/>
              <a:t>			temp-&gt;next-&gt;</a:t>
            </a:r>
            <a:r>
              <a:rPr lang="en-US" altLang="zh-CN" b="0" dirty="0" err="1"/>
              <a:t>element.weight</a:t>
            </a:r>
            <a:r>
              <a:rPr lang="en-US" altLang="zh-CN" b="0" dirty="0"/>
              <a:t> = weight;</a:t>
            </a:r>
            <a:endParaRPr lang="zh-CN" altLang="zh-CN" b="0" dirty="0"/>
          </a:p>
          <a:p>
            <a:r>
              <a:rPr lang="en-US" altLang="zh-CN" b="0" dirty="0"/>
              <a:t>			</a:t>
            </a:r>
            <a:r>
              <a:rPr lang="en-US" altLang="zh-CN" b="0" dirty="0" err="1"/>
              <a:t>numEdge</a:t>
            </a:r>
            <a:r>
              <a:rPr lang="en-US" altLang="zh-CN" b="0" dirty="0"/>
              <a:t>++;</a:t>
            </a:r>
            <a:endParaRPr lang="zh-CN" altLang="zh-CN" b="0" dirty="0"/>
          </a:p>
          <a:p>
            <a:r>
              <a:rPr lang="en-US" altLang="zh-CN" b="0" dirty="0"/>
              <a:t>			</a:t>
            </a:r>
            <a:r>
              <a:rPr lang="en-US" altLang="zh-CN" b="0" dirty="0" err="1"/>
              <a:t>InDegree</a:t>
            </a:r>
            <a:r>
              <a:rPr lang="en-US" altLang="zh-CN" b="0" dirty="0"/>
              <a:t>[to]++;</a:t>
            </a:r>
            <a:endParaRPr lang="zh-CN" altLang="zh-CN" b="0" dirty="0"/>
          </a:p>
          <a:p>
            <a:r>
              <a:rPr lang="en-US" altLang="zh-CN" b="0" dirty="0"/>
              <a:t>			return;</a:t>
            </a:r>
            <a:endParaRPr lang="zh-CN" altLang="zh-CN" b="0" dirty="0"/>
          </a:p>
          <a:p>
            <a:r>
              <a:rPr lang="en-US" altLang="zh-CN" b="0" dirty="0"/>
              <a:t>		}</a:t>
            </a:r>
            <a:endParaRPr lang="zh-CN" altLang="zh-CN" b="0" dirty="0"/>
          </a:p>
          <a:p>
            <a:r>
              <a:rPr lang="en-US" altLang="zh-CN" dirty="0" smtClean="0"/>
              <a:t>		&lt;</a:t>
            </a:r>
            <a:r>
              <a:rPr lang="zh-CN" altLang="en-US" dirty="0" smtClean="0"/>
              <a:t>续下页</a:t>
            </a:r>
            <a:r>
              <a:rPr lang="en-US" altLang="zh-CN" dirty="0" smtClean="0"/>
              <a:t>&gt;</a:t>
            </a:r>
            <a:endParaRPr lang="zh-CN" altLang="en-US" dirty="0"/>
          </a:p>
        </p:txBody>
      </p:sp>
    </p:spTree>
    <p:extLst>
      <p:ext uri="{BB962C8B-B14F-4D97-AF65-F5344CB8AC3E}">
        <p14:creationId xmlns="" xmlns:p14="http://schemas.microsoft.com/office/powerpoint/2010/main" val="14891044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08720"/>
            <a:ext cx="7675786" cy="5020610"/>
          </a:xfrm>
        </p:spPr>
        <p:txBody>
          <a:bodyPr>
            <a:normAutofit fontScale="85000" lnSpcReduction="20000"/>
          </a:bodyPr>
          <a:lstStyle/>
          <a:p>
            <a:pPr>
              <a:spcBef>
                <a:spcPts val="0"/>
              </a:spcBef>
            </a:pPr>
            <a:r>
              <a:rPr lang="en-US" altLang="zh-CN" b="0" dirty="0"/>
              <a:t>	if(temp-&gt;next-&gt;</a:t>
            </a:r>
            <a:r>
              <a:rPr lang="en-US" altLang="zh-CN" b="0" dirty="0" err="1"/>
              <a:t>element.vertex</a:t>
            </a:r>
            <a:r>
              <a:rPr lang="en-US" altLang="zh-CN" b="0" dirty="0"/>
              <a:t> == to){</a:t>
            </a:r>
            <a:endParaRPr lang="zh-CN" altLang="zh-CN" b="0" dirty="0"/>
          </a:p>
          <a:p>
            <a:pPr>
              <a:spcBef>
                <a:spcPts val="0"/>
              </a:spcBef>
            </a:pPr>
            <a:r>
              <a:rPr lang="en-US" altLang="zh-CN" b="0" dirty="0"/>
              <a:t>	</a:t>
            </a:r>
            <a:r>
              <a:rPr lang="en-US" altLang="zh-CN" b="0" dirty="0" smtClean="0"/>
              <a:t>//</a:t>
            </a:r>
            <a:r>
              <a:rPr lang="zh-CN" altLang="zh-CN" b="0" dirty="0"/>
              <a:t>边</a:t>
            </a:r>
            <a:r>
              <a:rPr lang="en-US" altLang="zh-CN" b="0" dirty="0"/>
              <a:t>(</a:t>
            </a:r>
            <a:r>
              <a:rPr lang="en-US" altLang="zh-CN" b="0" dirty="0" err="1"/>
              <a:t>from,to</a:t>
            </a:r>
            <a:r>
              <a:rPr lang="en-US" altLang="zh-CN" b="0" dirty="0"/>
              <a:t>)</a:t>
            </a:r>
            <a:r>
              <a:rPr lang="zh-CN" altLang="zh-CN" b="0" dirty="0"/>
              <a:t>或</a:t>
            </a:r>
            <a:r>
              <a:rPr lang="en-US" altLang="zh-CN" b="0" dirty="0"/>
              <a:t>&lt;</a:t>
            </a:r>
            <a:r>
              <a:rPr lang="en-US" altLang="zh-CN" b="0" dirty="0" err="1"/>
              <a:t>from,to</a:t>
            </a:r>
            <a:r>
              <a:rPr lang="en-US" altLang="zh-CN" b="0" dirty="0"/>
              <a:t>&gt;</a:t>
            </a:r>
            <a:r>
              <a:rPr lang="zh-CN" altLang="zh-CN" b="0" dirty="0"/>
              <a:t>在边表中已存在</a:t>
            </a:r>
            <a:r>
              <a:rPr lang="en-US" altLang="zh-CN" b="0" dirty="0"/>
              <a:t>,</a:t>
            </a:r>
            <a:r>
              <a:rPr lang="zh-CN" altLang="zh-CN" b="0" dirty="0"/>
              <a:t>故只需要改变边的权值</a:t>
            </a:r>
          </a:p>
          <a:p>
            <a:pPr>
              <a:spcBef>
                <a:spcPts val="0"/>
              </a:spcBef>
            </a:pPr>
            <a:r>
              <a:rPr lang="en-US" altLang="zh-CN" b="0" dirty="0"/>
              <a:t>            	temp-&gt;next-&gt;</a:t>
            </a:r>
            <a:r>
              <a:rPr lang="en-US" altLang="zh-CN" b="0" dirty="0" err="1"/>
              <a:t>element.weight</a:t>
            </a:r>
            <a:r>
              <a:rPr lang="en-US" altLang="zh-CN" b="0" dirty="0"/>
              <a:t> = weight;</a:t>
            </a:r>
            <a:endParaRPr lang="zh-CN" altLang="zh-CN" b="0" dirty="0"/>
          </a:p>
          <a:p>
            <a:pPr>
              <a:spcBef>
                <a:spcPts val="0"/>
              </a:spcBef>
            </a:pPr>
            <a:r>
              <a:rPr lang="en-US" altLang="zh-CN" b="0" dirty="0"/>
              <a:t>		</a:t>
            </a:r>
            <a:r>
              <a:rPr lang="en-US" altLang="zh-CN" b="0" dirty="0" smtClean="0"/>
              <a:t>return</a:t>
            </a:r>
            <a:r>
              <a:rPr lang="en-US" altLang="zh-CN" b="0" dirty="0"/>
              <a:t>;</a:t>
            </a:r>
            <a:endParaRPr lang="zh-CN" altLang="zh-CN" b="0" dirty="0"/>
          </a:p>
          <a:p>
            <a:pPr>
              <a:spcBef>
                <a:spcPts val="0"/>
              </a:spcBef>
            </a:pPr>
            <a:r>
              <a:rPr lang="en-US" altLang="zh-CN" b="0" dirty="0"/>
              <a:t>	</a:t>
            </a:r>
            <a:r>
              <a:rPr lang="en-US" altLang="zh-CN" b="0" dirty="0" smtClean="0"/>
              <a:t>}</a:t>
            </a:r>
            <a:endParaRPr lang="zh-CN" altLang="zh-CN" b="0" dirty="0"/>
          </a:p>
          <a:p>
            <a:pPr>
              <a:spcBef>
                <a:spcPts val="0"/>
              </a:spcBef>
            </a:pPr>
            <a:r>
              <a:rPr lang="en-US" altLang="zh-CN" b="0" dirty="0"/>
              <a:t>	</a:t>
            </a:r>
            <a:r>
              <a:rPr lang="en-US" altLang="zh-CN" b="0" dirty="0" smtClean="0"/>
              <a:t>if(temp-</a:t>
            </a:r>
            <a:r>
              <a:rPr lang="en-US" altLang="zh-CN" b="0" dirty="0"/>
              <a:t>&gt;next-&gt;</a:t>
            </a:r>
            <a:r>
              <a:rPr lang="en-US" altLang="zh-CN" b="0" dirty="0" err="1"/>
              <a:t>element.vertex</a:t>
            </a:r>
            <a:r>
              <a:rPr lang="en-US" altLang="zh-CN" b="0" dirty="0"/>
              <a:t> &gt; to){</a:t>
            </a:r>
            <a:endParaRPr lang="zh-CN" altLang="zh-CN" b="0" dirty="0"/>
          </a:p>
          <a:p>
            <a:pPr>
              <a:spcBef>
                <a:spcPts val="0"/>
              </a:spcBef>
            </a:pPr>
            <a:r>
              <a:rPr lang="en-US" altLang="zh-CN" b="0" dirty="0"/>
              <a:t>		//</a:t>
            </a:r>
            <a:r>
              <a:rPr lang="zh-CN" altLang="zh-CN" b="0" dirty="0"/>
              <a:t>边</a:t>
            </a:r>
            <a:r>
              <a:rPr lang="en-US" altLang="zh-CN" b="0" dirty="0"/>
              <a:t>(</a:t>
            </a:r>
            <a:r>
              <a:rPr lang="en-US" altLang="zh-CN" b="0" dirty="0" err="1"/>
              <a:t>from,to</a:t>
            </a:r>
            <a:r>
              <a:rPr lang="en-US" altLang="zh-CN" b="0" dirty="0"/>
              <a:t>)</a:t>
            </a:r>
            <a:r>
              <a:rPr lang="zh-CN" altLang="zh-CN" b="0" dirty="0"/>
              <a:t>或</a:t>
            </a:r>
            <a:r>
              <a:rPr lang="en-US" altLang="zh-CN" b="0" dirty="0"/>
              <a:t>&lt;</a:t>
            </a:r>
            <a:r>
              <a:rPr lang="en-US" altLang="zh-CN" b="0" dirty="0" err="1"/>
              <a:t>from,to</a:t>
            </a:r>
            <a:r>
              <a:rPr lang="en-US" altLang="zh-CN" b="0" dirty="0"/>
              <a:t>&gt;</a:t>
            </a:r>
            <a:r>
              <a:rPr lang="zh-CN" altLang="zh-CN" b="0" dirty="0"/>
              <a:t>在边表中不存在且其后存在其它边</a:t>
            </a:r>
          </a:p>
          <a:p>
            <a:pPr>
              <a:spcBef>
                <a:spcPts val="0"/>
              </a:spcBef>
            </a:pPr>
            <a:r>
              <a:rPr lang="en-US" altLang="zh-CN" b="0" dirty="0"/>
              <a:t>		Link&lt;</a:t>
            </a:r>
            <a:r>
              <a:rPr lang="en-US" altLang="zh-CN" b="0" dirty="0" err="1"/>
              <a:t>listUnit</a:t>
            </a:r>
            <a:r>
              <a:rPr lang="en-US" altLang="zh-CN" b="0" dirty="0"/>
              <a:t>&gt; *other = temp-&gt;next;</a:t>
            </a:r>
            <a:endParaRPr lang="zh-CN" altLang="zh-CN" b="0" dirty="0"/>
          </a:p>
          <a:p>
            <a:pPr>
              <a:spcBef>
                <a:spcPts val="0"/>
              </a:spcBef>
            </a:pPr>
            <a:r>
              <a:rPr lang="en-US" altLang="zh-CN" b="0" dirty="0"/>
              <a:t>		temp-&gt;next = new Link&lt;</a:t>
            </a:r>
            <a:r>
              <a:rPr lang="en-US" altLang="zh-CN" b="0" dirty="0" err="1"/>
              <a:t>listUnit</a:t>
            </a:r>
            <a:r>
              <a:rPr lang="en-US" altLang="zh-CN" b="0" dirty="0"/>
              <a:t>&gt;;</a:t>
            </a:r>
            <a:endParaRPr lang="zh-CN" altLang="zh-CN" b="0" dirty="0"/>
          </a:p>
          <a:p>
            <a:pPr>
              <a:spcBef>
                <a:spcPts val="0"/>
              </a:spcBef>
            </a:pPr>
            <a:r>
              <a:rPr lang="en-US" altLang="zh-CN" b="0" dirty="0"/>
              <a:t>		temp-&gt;next-&gt;</a:t>
            </a:r>
            <a:r>
              <a:rPr lang="en-US" altLang="zh-CN" b="0" dirty="0" err="1"/>
              <a:t>element.vertex</a:t>
            </a:r>
            <a:r>
              <a:rPr lang="en-US" altLang="zh-CN" b="0" dirty="0"/>
              <a:t> = to;</a:t>
            </a:r>
            <a:endParaRPr lang="zh-CN" altLang="zh-CN" b="0" dirty="0"/>
          </a:p>
          <a:p>
            <a:pPr>
              <a:spcBef>
                <a:spcPts val="0"/>
              </a:spcBef>
            </a:pPr>
            <a:r>
              <a:rPr lang="en-US" altLang="zh-CN" b="0" dirty="0"/>
              <a:t>		temp-&gt;next-&gt;</a:t>
            </a:r>
            <a:r>
              <a:rPr lang="en-US" altLang="zh-CN" b="0" dirty="0" err="1"/>
              <a:t>element.weight</a:t>
            </a:r>
            <a:r>
              <a:rPr lang="en-US" altLang="zh-CN" b="0" dirty="0"/>
              <a:t> = weight;</a:t>
            </a:r>
            <a:endParaRPr lang="zh-CN" altLang="zh-CN" b="0" dirty="0"/>
          </a:p>
          <a:p>
            <a:pPr>
              <a:spcBef>
                <a:spcPts val="0"/>
              </a:spcBef>
            </a:pPr>
            <a:r>
              <a:rPr lang="en-US" altLang="zh-CN" b="0" dirty="0"/>
              <a:t>		temp-&gt;next-&gt;next = other;</a:t>
            </a:r>
            <a:endParaRPr lang="zh-CN" altLang="zh-CN" b="0" dirty="0"/>
          </a:p>
          <a:p>
            <a:pPr>
              <a:spcBef>
                <a:spcPts val="0"/>
              </a:spcBef>
            </a:pPr>
            <a:r>
              <a:rPr lang="en-US" altLang="zh-CN" b="0" dirty="0"/>
              <a:t>		</a:t>
            </a:r>
            <a:r>
              <a:rPr lang="en-US" altLang="zh-CN" b="0" dirty="0" err="1"/>
              <a:t>numEdge</a:t>
            </a:r>
            <a:r>
              <a:rPr lang="en-US" altLang="zh-CN" b="0" dirty="0"/>
              <a:t>++;</a:t>
            </a:r>
            <a:endParaRPr lang="zh-CN" altLang="zh-CN" b="0" dirty="0"/>
          </a:p>
          <a:p>
            <a:pPr>
              <a:spcBef>
                <a:spcPts val="0"/>
              </a:spcBef>
            </a:pPr>
            <a:r>
              <a:rPr lang="en-US" altLang="zh-CN" b="0" dirty="0"/>
              <a:t>		</a:t>
            </a:r>
            <a:r>
              <a:rPr lang="en-US" altLang="zh-CN" b="0" dirty="0" err="1"/>
              <a:t>InDegree</a:t>
            </a:r>
            <a:r>
              <a:rPr lang="en-US" altLang="zh-CN" b="0" dirty="0"/>
              <a:t>[to]++;</a:t>
            </a:r>
            <a:endParaRPr lang="zh-CN" altLang="zh-CN" b="0" dirty="0"/>
          </a:p>
          <a:p>
            <a:pPr>
              <a:spcBef>
                <a:spcPts val="0"/>
              </a:spcBef>
            </a:pPr>
            <a:r>
              <a:rPr lang="en-US" altLang="zh-CN" b="0" dirty="0"/>
              <a:t>	</a:t>
            </a:r>
            <a:r>
              <a:rPr lang="en-US" altLang="zh-CN" b="0" dirty="0" smtClean="0"/>
              <a:t>}</a:t>
            </a:r>
            <a:endParaRPr lang="zh-CN" altLang="zh-CN" b="0" dirty="0"/>
          </a:p>
          <a:p>
            <a:pPr>
              <a:spcBef>
                <a:spcPts val="0"/>
              </a:spcBef>
            </a:pPr>
            <a:r>
              <a:rPr lang="en-US" altLang="zh-CN" b="0" dirty="0" smtClean="0"/>
              <a:t>}</a:t>
            </a:r>
            <a:endParaRPr lang="zh-CN" altLang="zh-CN" b="0" dirty="0"/>
          </a:p>
          <a:p>
            <a:pPr>
              <a:spcBef>
                <a:spcPts val="0"/>
              </a:spcBef>
            </a:pPr>
            <a:endParaRPr lang="zh-CN" altLang="en-US" dirty="0"/>
          </a:p>
        </p:txBody>
      </p:sp>
    </p:spTree>
    <p:extLst>
      <p:ext uri="{BB962C8B-B14F-4D97-AF65-F5344CB8AC3E}">
        <p14:creationId xmlns="" xmlns:p14="http://schemas.microsoft.com/office/powerpoint/2010/main" val="27442262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980728"/>
            <a:ext cx="9073008" cy="5400600"/>
          </a:xfrm>
        </p:spPr>
        <p:txBody>
          <a:bodyPr>
            <a:normAutofit fontScale="92500" lnSpcReduction="10000"/>
          </a:bodyPr>
          <a:lstStyle/>
          <a:p>
            <a:pPr>
              <a:spcBef>
                <a:spcPts val="0"/>
              </a:spcBef>
            </a:pPr>
            <a:r>
              <a:rPr lang="en-US" altLang="zh-CN" b="0" dirty="0" smtClean="0"/>
              <a:t>void </a:t>
            </a:r>
            <a:r>
              <a:rPr lang="en-US" altLang="zh-CN" b="0" dirty="0" err="1"/>
              <a:t>delEdge</a:t>
            </a:r>
            <a:r>
              <a:rPr lang="en-US" altLang="zh-CN" b="0" dirty="0"/>
              <a:t>(</a:t>
            </a:r>
            <a:r>
              <a:rPr lang="en-US" altLang="zh-CN" b="0" dirty="0" err="1"/>
              <a:t>int</a:t>
            </a:r>
            <a:r>
              <a:rPr lang="en-US" altLang="zh-CN" b="0" dirty="0"/>
              <a:t> </a:t>
            </a:r>
            <a:r>
              <a:rPr lang="en-US" altLang="zh-CN" b="0" dirty="0" err="1"/>
              <a:t>from,int</a:t>
            </a:r>
            <a:r>
              <a:rPr lang="en-US" altLang="zh-CN" b="0" dirty="0"/>
              <a:t> to){     //</a:t>
            </a:r>
            <a:r>
              <a:rPr lang="zh-CN" altLang="zh-CN" b="0" dirty="0"/>
              <a:t>删掉图的一条边</a:t>
            </a:r>
          </a:p>
          <a:p>
            <a:pPr>
              <a:spcBef>
                <a:spcPts val="0"/>
              </a:spcBef>
            </a:pPr>
            <a:r>
              <a:rPr lang="en-US" altLang="zh-CN" b="0" dirty="0"/>
              <a:t>	Link&lt;</a:t>
            </a:r>
            <a:r>
              <a:rPr lang="en-US" altLang="zh-CN" b="0" dirty="0" err="1"/>
              <a:t>listUnit</a:t>
            </a:r>
            <a:r>
              <a:rPr lang="en-US" altLang="zh-CN" b="0" dirty="0"/>
              <a:t>&gt; *temp = </a:t>
            </a:r>
            <a:r>
              <a:rPr lang="en-US" altLang="zh-CN" b="0" dirty="0" err="1"/>
              <a:t>vexList</a:t>
            </a:r>
            <a:r>
              <a:rPr lang="en-US" altLang="zh-CN" b="0" dirty="0"/>
              <a:t>[from].head;</a:t>
            </a:r>
            <a:endParaRPr lang="zh-CN" altLang="zh-CN" b="0" dirty="0"/>
          </a:p>
          <a:p>
            <a:pPr>
              <a:spcBef>
                <a:spcPts val="0"/>
              </a:spcBef>
            </a:pPr>
            <a:r>
              <a:rPr lang="en-US" altLang="zh-CN" b="0" dirty="0"/>
              <a:t>	while(temp-&gt;next != NULL &amp;&amp; temp-&gt;next-&gt;</a:t>
            </a:r>
            <a:r>
              <a:rPr lang="en-US" altLang="zh-CN" b="0" dirty="0" err="1"/>
              <a:t>element.vertex</a:t>
            </a:r>
            <a:r>
              <a:rPr lang="en-US" altLang="zh-CN" b="0" dirty="0"/>
              <a:t> &lt; to)</a:t>
            </a:r>
            <a:endParaRPr lang="zh-CN" altLang="zh-CN" b="0" dirty="0"/>
          </a:p>
          <a:p>
            <a:pPr>
              <a:spcBef>
                <a:spcPts val="0"/>
              </a:spcBef>
            </a:pPr>
            <a:r>
              <a:rPr lang="en-US" altLang="zh-CN" b="0" dirty="0"/>
              <a:t>		temp = temp-&gt;next;</a:t>
            </a:r>
            <a:endParaRPr lang="zh-CN" altLang="zh-CN" b="0" dirty="0"/>
          </a:p>
          <a:p>
            <a:pPr>
              <a:spcBef>
                <a:spcPts val="0"/>
              </a:spcBef>
            </a:pPr>
            <a:r>
              <a:rPr lang="en-US" altLang="zh-CN" b="0" dirty="0"/>
              <a:t>	if(temp-&gt;next == NULL) return; </a:t>
            </a:r>
            <a:r>
              <a:rPr lang="en-US" altLang="zh-CN" sz="2100" b="0" dirty="0"/>
              <a:t>//</a:t>
            </a:r>
            <a:r>
              <a:rPr lang="zh-CN" altLang="zh-CN" sz="2100" b="0" dirty="0"/>
              <a:t>边</a:t>
            </a:r>
            <a:r>
              <a:rPr lang="en-US" altLang="zh-CN" sz="2100" b="0" dirty="0"/>
              <a:t>(</a:t>
            </a:r>
            <a:r>
              <a:rPr lang="en-US" altLang="zh-CN" sz="2100" b="0" dirty="0" err="1"/>
              <a:t>from,to</a:t>
            </a:r>
            <a:r>
              <a:rPr lang="en-US" altLang="zh-CN" sz="2100" b="0" dirty="0"/>
              <a:t>)</a:t>
            </a:r>
            <a:r>
              <a:rPr lang="zh-CN" altLang="zh-CN" sz="2100" b="0" dirty="0"/>
              <a:t>或</a:t>
            </a:r>
            <a:r>
              <a:rPr lang="en-US" altLang="zh-CN" sz="2100" b="0" dirty="0"/>
              <a:t>&lt;</a:t>
            </a:r>
            <a:r>
              <a:rPr lang="en-US" altLang="zh-CN" sz="2100" b="0" dirty="0" err="1"/>
              <a:t>from,to</a:t>
            </a:r>
            <a:r>
              <a:rPr lang="en-US" altLang="zh-CN" sz="2100" b="0" dirty="0"/>
              <a:t>&gt;</a:t>
            </a:r>
            <a:r>
              <a:rPr lang="zh-CN" altLang="zh-CN" sz="2100" b="0" dirty="0"/>
              <a:t>在边表中不存在</a:t>
            </a:r>
          </a:p>
          <a:p>
            <a:pPr>
              <a:spcBef>
                <a:spcPts val="0"/>
              </a:spcBef>
            </a:pPr>
            <a:r>
              <a:rPr lang="en-US" altLang="zh-CN" b="0" dirty="0"/>
              <a:t>	if(temp-&gt;next-&gt;</a:t>
            </a:r>
            <a:r>
              <a:rPr lang="en-US" altLang="zh-CN" b="0" dirty="0" err="1"/>
              <a:t>element.vertex</a:t>
            </a:r>
            <a:r>
              <a:rPr lang="en-US" altLang="zh-CN" b="0" dirty="0"/>
              <a:t> == to){ </a:t>
            </a:r>
            <a:r>
              <a:rPr lang="en-US" altLang="zh-CN" sz="2100" b="0" dirty="0" smtClean="0"/>
              <a:t>//</a:t>
            </a:r>
            <a:r>
              <a:rPr lang="zh-CN" altLang="zh-CN" sz="2100" b="0" dirty="0"/>
              <a:t>边</a:t>
            </a:r>
            <a:r>
              <a:rPr lang="en-US" altLang="zh-CN" sz="2100" b="0" dirty="0"/>
              <a:t>(</a:t>
            </a:r>
            <a:r>
              <a:rPr lang="en-US" altLang="zh-CN" sz="2100" b="0" dirty="0" err="1"/>
              <a:t>from,to</a:t>
            </a:r>
            <a:r>
              <a:rPr lang="en-US" altLang="zh-CN" sz="2100" b="0" dirty="0"/>
              <a:t>)</a:t>
            </a:r>
            <a:r>
              <a:rPr lang="zh-CN" altLang="zh-CN" sz="2100" b="0" dirty="0"/>
              <a:t>或</a:t>
            </a:r>
            <a:r>
              <a:rPr lang="en-US" altLang="zh-CN" sz="2100" b="0" dirty="0"/>
              <a:t>&lt;</a:t>
            </a:r>
            <a:r>
              <a:rPr lang="en-US" altLang="zh-CN" sz="2100" b="0" dirty="0" err="1"/>
              <a:t>from,to</a:t>
            </a:r>
            <a:r>
              <a:rPr lang="en-US" altLang="zh-CN" sz="2100" b="0" dirty="0"/>
              <a:t>&gt;</a:t>
            </a:r>
            <a:r>
              <a:rPr lang="zh-CN" altLang="zh-CN" sz="2100" b="0" dirty="0"/>
              <a:t>在边表中</a:t>
            </a:r>
            <a:r>
              <a:rPr lang="zh-CN" altLang="zh-CN" sz="2100" b="0" dirty="0" smtClean="0"/>
              <a:t>存在</a:t>
            </a:r>
            <a:endParaRPr lang="en-US" altLang="zh-CN" b="0" dirty="0" smtClean="0"/>
          </a:p>
          <a:p>
            <a:pPr>
              <a:spcBef>
                <a:spcPts val="0"/>
              </a:spcBef>
            </a:pPr>
            <a:r>
              <a:rPr lang="en-US" altLang="zh-CN" b="0" dirty="0"/>
              <a:t>	</a:t>
            </a:r>
            <a:r>
              <a:rPr lang="en-US" altLang="zh-CN" b="0" dirty="0" smtClean="0"/>
              <a:t>		Link&lt;</a:t>
            </a:r>
            <a:r>
              <a:rPr lang="en-US" altLang="zh-CN" b="0" dirty="0" err="1" smtClean="0"/>
              <a:t>listUnit</a:t>
            </a:r>
            <a:r>
              <a:rPr lang="en-US" altLang="zh-CN" b="0" dirty="0"/>
              <a:t>&gt; *other = temp-&gt;next-&gt;next;</a:t>
            </a:r>
            <a:endParaRPr lang="zh-CN" altLang="zh-CN" b="0" dirty="0"/>
          </a:p>
          <a:p>
            <a:pPr>
              <a:spcBef>
                <a:spcPts val="0"/>
              </a:spcBef>
            </a:pPr>
            <a:r>
              <a:rPr lang="en-US" altLang="zh-CN" b="0" dirty="0"/>
              <a:t>			delete temp-&gt;next;</a:t>
            </a:r>
            <a:endParaRPr lang="zh-CN" altLang="zh-CN" b="0" dirty="0"/>
          </a:p>
          <a:p>
            <a:pPr>
              <a:spcBef>
                <a:spcPts val="0"/>
              </a:spcBef>
            </a:pPr>
            <a:r>
              <a:rPr lang="en-US" altLang="zh-CN" b="0" dirty="0"/>
              <a:t>			temp-&gt;next = other;</a:t>
            </a:r>
            <a:endParaRPr lang="zh-CN" altLang="zh-CN" b="0" dirty="0"/>
          </a:p>
          <a:p>
            <a:pPr>
              <a:spcBef>
                <a:spcPts val="0"/>
              </a:spcBef>
            </a:pPr>
            <a:r>
              <a:rPr lang="en-US" altLang="zh-CN" b="0" dirty="0"/>
              <a:t>			</a:t>
            </a:r>
            <a:r>
              <a:rPr lang="en-US" altLang="zh-CN" b="0" dirty="0" err="1"/>
              <a:t>numEdge</a:t>
            </a:r>
            <a:r>
              <a:rPr lang="en-US" altLang="zh-CN" b="0" dirty="0"/>
              <a:t>--;</a:t>
            </a:r>
            <a:endParaRPr lang="zh-CN" altLang="zh-CN" b="0" dirty="0"/>
          </a:p>
          <a:p>
            <a:pPr>
              <a:spcBef>
                <a:spcPts val="0"/>
              </a:spcBef>
            </a:pPr>
            <a:r>
              <a:rPr lang="en-US" altLang="zh-CN" b="0" dirty="0"/>
              <a:t>			</a:t>
            </a:r>
            <a:r>
              <a:rPr lang="en-US" altLang="zh-CN" b="0" dirty="0" err="1"/>
              <a:t>InDegree</a:t>
            </a:r>
            <a:r>
              <a:rPr lang="en-US" altLang="zh-CN" b="0" dirty="0"/>
              <a:t>[to]--;</a:t>
            </a:r>
            <a:endParaRPr lang="zh-CN" altLang="zh-CN" b="0" dirty="0"/>
          </a:p>
          <a:p>
            <a:pPr>
              <a:spcBef>
                <a:spcPts val="0"/>
              </a:spcBef>
            </a:pPr>
            <a:r>
              <a:rPr lang="en-US" altLang="zh-CN" b="0" dirty="0"/>
              <a:t>		}</a:t>
            </a:r>
            <a:endParaRPr lang="zh-CN" altLang="zh-CN" b="0" dirty="0"/>
          </a:p>
          <a:p>
            <a:pPr>
              <a:spcBef>
                <a:spcPts val="0"/>
              </a:spcBef>
            </a:pPr>
            <a:r>
              <a:rPr lang="en-US" altLang="zh-CN" b="0" dirty="0"/>
              <a:t>	}</a:t>
            </a:r>
            <a:endParaRPr lang="zh-CN" altLang="zh-CN" b="0" dirty="0"/>
          </a:p>
          <a:p>
            <a:pPr>
              <a:spcBef>
                <a:spcPts val="0"/>
              </a:spcBef>
            </a:pPr>
            <a:r>
              <a:rPr lang="en-US" altLang="zh-CN" b="0" dirty="0"/>
              <a:t>};</a:t>
            </a:r>
            <a:endParaRPr lang="zh-CN" altLang="zh-CN" b="0" dirty="0"/>
          </a:p>
          <a:p>
            <a:pPr>
              <a:spcBef>
                <a:spcPts val="0"/>
              </a:spcBef>
            </a:pPr>
            <a:endParaRPr lang="zh-CN" altLang="en-US" dirty="0"/>
          </a:p>
        </p:txBody>
      </p:sp>
    </p:spTree>
    <p:extLst>
      <p:ext uri="{BB962C8B-B14F-4D97-AF65-F5344CB8AC3E}">
        <p14:creationId xmlns="" xmlns:p14="http://schemas.microsoft.com/office/powerpoint/2010/main" val="21445774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764704"/>
            <a:ext cx="8568952" cy="5616624"/>
          </a:xfrm>
        </p:spPr>
        <p:txBody>
          <a:bodyPr>
            <a:normAutofit lnSpcReduction="10000"/>
          </a:bodyPr>
          <a:lstStyle/>
          <a:p>
            <a:pPr algn="just">
              <a:lnSpc>
                <a:spcPts val="1000"/>
              </a:lnSpc>
            </a:pPr>
            <a:endParaRPr lang="en-US" altLang="zh-CN" sz="1800" b="0" dirty="0" smtClean="0">
              <a:latin typeface="黑体" pitchFamily="2" charset="-122"/>
              <a:ea typeface="黑体" pitchFamily="2" charset="-122"/>
            </a:endParaRPr>
          </a:p>
          <a:p>
            <a:pPr algn="just">
              <a:lnSpc>
                <a:spcPts val="1200"/>
              </a:lnSpc>
            </a:pPr>
            <a:r>
              <a:rPr lang="zh-CN" altLang="en-US" sz="1800" b="0" dirty="0" smtClean="0">
                <a:latin typeface="黑体" pitchFamily="2" charset="-122"/>
                <a:ea typeface="黑体" pitchFamily="2" charset="-122"/>
              </a:rPr>
              <a:t>根据上述讨论，图的邻接表的</a:t>
            </a:r>
            <a:r>
              <a:rPr lang="zh-CN" altLang="en-US" sz="1800" b="0" i="1" u="sng" dirty="0" smtClean="0">
                <a:solidFill>
                  <a:srgbClr val="FF0000"/>
                </a:solidFill>
                <a:latin typeface="黑体" pitchFamily="2" charset="-122"/>
                <a:ea typeface="黑体" pitchFamily="2" charset="-122"/>
              </a:rPr>
              <a:t>数据结构</a:t>
            </a:r>
            <a:r>
              <a:rPr lang="zh-CN" altLang="en-US" sz="1800" b="0" dirty="0" smtClean="0">
                <a:latin typeface="黑体" pitchFamily="2" charset="-122"/>
                <a:ea typeface="黑体" pitchFamily="2" charset="-122"/>
              </a:rPr>
              <a:t>形式描述如下：</a:t>
            </a:r>
            <a:endParaRPr lang="en-US" altLang="zh-CN" sz="1800" b="0" dirty="0" smtClean="0">
              <a:latin typeface="黑体" pitchFamily="2" charset="-122"/>
              <a:ea typeface="黑体" pitchFamily="2" charset="-122"/>
            </a:endParaRPr>
          </a:p>
          <a:p>
            <a:pPr algn="just"/>
            <a:r>
              <a:rPr lang="en-US" altLang="zh-CN" sz="1800" b="0" dirty="0" smtClean="0">
                <a:latin typeface="黑体" pitchFamily="2" charset="-122"/>
                <a:ea typeface="黑体" pitchFamily="2" charset="-122"/>
              </a:rPr>
              <a:t>#define  MAX_VEX_NUM	&lt;</a:t>
            </a:r>
            <a:r>
              <a:rPr lang="zh-CN" altLang="en-US" sz="1800" b="0" dirty="0" smtClean="0">
                <a:latin typeface="黑体" pitchFamily="2" charset="-122"/>
                <a:ea typeface="黑体" pitchFamily="2" charset="-122"/>
              </a:rPr>
              <a:t>顶点个数</a:t>
            </a:r>
            <a:r>
              <a:rPr lang="en-US" altLang="zh-CN" sz="1800" b="0" dirty="0" smtClean="0">
                <a:latin typeface="黑体" pitchFamily="2" charset="-122"/>
                <a:ea typeface="黑体" pitchFamily="2" charset="-122"/>
              </a:rPr>
              <a:t>&gt;         // </a:t>
            </a:r>
            <a:r>
              <a:rPr lang="zh-CN" altLang="en-US" sz="1800" b="0" dirty="0" smtClean="0">
                <a:latin typeface="黑体" pitchFamily="2" charset="-122"/>
                <a:ea typeface="黑体" pitchFamily="2" charset="-122"/>
              </a:rPr>
              <a:t>最大顶点个数</a:t>
            </a:r>
          </a:p>
          <a:p>
            <a:pPr algn="just"/>
            <a:r>
              <a:rPr lang="en-US" altLang="zh-CN" sz="1800" b="0" dirty="0" err="1" smtClean="0">
                <a:latin typeface="黑体" pitchFamily="2" charset="-122"/>
                <a:ea typeface="黑体" pitchFamily="2" charset="-122"/>
              </a:rPr>
              <a:t>typedef</a:t>
            </a:r>
            <a:r>
              <a:rPr lang="en-US" altLang="zh-CN" sz="1800" b="0" dirty="0" smtClean="0">
                <a:latin typeface="黑体" pitchFamily="2" charset="-122"/>
                <a:ea typeface="黑体" pitchFamily="2" charset="-122"/>
              </a:rPr>
              <a:t> </a:t>
            </a:r>
            <a:r>
              <a:rPr lang="en-US" altLang="zh-CN" sz="1800" b="0" dirty="0" err="1" smtClean="0">
                <a:latin typeface="黑体" pitchFamily="2" charset="-122"/>
                <a:ea typeface="黑体" pitchFamily="2" charset="-122"/>
              </a:rPr>
              <a:t>enum</a:t>
            </a:r>
            <a:r>
              <a:rPr lang="en-US" altLang="zh-CN" sz="1800" b="0" dirty="0" smtClean="0">
                <a:latin typeface="黑体" pitchFamily="2" charset="-122"/>
                <a:ea typeface="黑体" pitchFamily="2" charset="-122"/>
              </a:rPr>
              <a:t> {DG,AG,WDG,WAG} </a:t>
            </a:r>
            <a:r>
              <a:rPr lang="en-US" altLang="zh-CN" sz="1800" b="0" dirty="0" err="1" smtClean="0">
                <a:latin typeface="黑体" pitchFamily="2" charset="-122"/>
                <a:ea typeface="黑体" pitchFamily="2" charset="-122"/>
              </a:rPr>
              <a:t>GraphKind</a:t>
            </a:r>
            <a:r>
              <a:rPr lang="en-US" altLang="zh-CN" sz="1800" b="0" dirty="0" smtClean="0">
                <a:latin typeface="黑体" pitchFamily="2" charset="-122"/>
                <a:ea typeface="黑体" pitchFamily="2" charset="-122"/>
              </a:rPr>
              <a:t>;    //</a:t>
            </a:r>
            <a:r>
              <a:rPr lang="zh-CN" altLang="en-US" sz="1800" b="0" dirty="0" smtClean="0">
                <a:latin typeface="黑体" pitchFamily="2" charset="-122"/>
                <a:ea typeface="黑体" pitchFamily="2" charset="-122"/>
              </a:rPr>
              <a:t>有向</a:t>
            </a:r>
            <a:r>
              <a:rPr lang="en-US" altLang="zh-CN" sz="1800" b="0" dirty="0" smtClean="0">
                <a:latin typeface="黑体" pitchFamily="2" charset="-122"/>
                <a:ea typeface="黑体" pitchFamily="2" charset="-122"/>
              </a:rPr>
              <a:t>,</a:t>
            </a:r>
            <a:r>
              <a:rPr lang="zh-CN" altLang="en-US" sz="1800" b="0" dirty="0" smtClean="0">
                <a:latin typeface="黑体" pitchFamily="2" charset="-122"/>
                <a:ea typeface="黑体" pitchFamily="2" charset="-122"/>
              </a:rPr>
              <a:t>无向</a:t>
            </a:r>
            <a:r>
              <a:rPr lang="en-US" altLang="zh-CN" sz="1800" b="0" dirty="0" smtClean="0">
                <a:latin typeface="黑体" pitchFamily="2" charset="-122"/>
                <a:ea typeface="黑体" pitchFamily="2" charset="-122"/>
              </a:rPr>
              <a:t>,</a:t>
            </a:r>
            <a:r>
              <a:rPr lang="zh-CN" altLang="en-US" sz="1800" b="0" dirty="0" smtClean="0">
                <a:latin typeface="黑体" pitchFamily="2" charset="-122"/>
                <a:ea typeface="黑体" pitchFamily="2" charset="-122"/>
              </a:rPr>
              <a:t>带权有向</a:t>
            </a:r>
            <a:r>
              <a:rPr lang="en-US" altLang="zh-CN" sz="1800" b="0" dirty="0" smtClean="0">
                <a:latin typeface="黑体" pitchFamily="2" charset="-122"/>
                <a:ea typeface="黑体" pitchFamily="2" charset="-122"/>
              </a:rPr>
              <a:t>,</a:t>
            </a:r>
            <a:r>
              <a:rPr lang="zh-CN" altLang="en-US" sz="1800" b="0" dirty="0" smtClean="0">
                <a:latin typeface="黑体" pitchFamily="2" charset="-122"/>
                <a:ea typeface="黑体" pitchFamily="2" charset="-122"/>
              </a:rPr>
              <a:t>带权无向</a:t>
            </a:r>
            <a:endParaRPr lang="en-US" altLang="zh-CN" sz="1800" b="0" dirty="0" smtClean="0">
              <a:latin typeface="黑体" pitchFamily="2" charset="-122"/>
              <a:ea typeface="黑体" pitchFamily="2" charset="-122"/>
            </a:endParaRPr>
          </a:p>
          <a:p>
            <a:pPr algn="just">
              <a:lnSpc>
                <a:spcPts val="1200"/>
              </a:lnSpc>
            </a:pPr>
            <a:endParaRPr lang="zh-CN" altLang="en-US" sz="1800" b="0" dirty="0" smtClean="0">
              <a:latin typeface="黑体" pitchFamily="2" charset="-122"/>
              <a:ea typeface="黑体" pitchFamily="2" charset="-122"/>
            </a:endParaRPr>
          </a:p>
          <a:p>
            <a:pPr algn="just">
              <a:lnSpc>
                <a:spcPts val="1200"/>
              </a:lnSpc>
            </a:pPr>
            <a:r>
              <a:rPr lang="en-US" altLang="zh-CN" sz="1800" b="0" dirty="0" err="1" smtClean="0">
                <a:latin typeface="黑体" pitchFamily="2" charset="-122"/>
                <a:ea typeface="黑体" pitchFamily="2" charset="-122"/>
              </a:rPr>
              <a:t>typedef</a:t>
            </a:r>
            <a:r>
              <a:rPr lang="en-US" altLang="zh-CN" sz="1800" b="0" dirty="0" smtClean="0">
                <a:latin typeface="黑体" pitchFamily="2" charset="-122"/>
                <a:ea typeface="黑体" pitchFamily="2" charset="-122"/>
              </a:rPr>
              <a:t> </a:t>
            </a:r>
            <a:r>
              <a:rPr lang="en-US" altLang="zh-CN" sz="1800" b="0" dirty="0" err="1" smtClean="0">
                <a:latin typeface="黑体" pitchFamily="2" charset="-122"/>
                <a:ea typeface="黑体" pitchFamily="2" charset="-122"/>
              </a:rPr>
              <a:t>struct</a:t>
            </a:r>
            <a:r>
              <a:rPr lang="en-US" altLang="zh-CN" sz="1800" b="0" dirty="0" smtClean="0">
                <a:latin typeface="黑体" pitchFamily="2" charset="-122"/>
                <a:ea typeface="黑体" pitchFamily="2" charset="-122"/>
              </a:rPr>
              <a:t> </a:t>
            </a:r>
            <a:r>
              <a:rPr lang="en-US" altLang="zh-CN" sz="1800" b="0" dirty="0" err="1" smtClean="0">
                <a:latin typeface="黑体" pitchFamily="2" charset="-122"/>
                <a:ea typeface="黑体" pitchFamily="2" charset="-122"/>
              </a:rPr>
              <a:t>LinkNode</a:t>
            </a:r>
            <a:r>
              <a:rPr lang="en-US" altLang="zh-CN" sz="1800" b="0" dirty="0" smtClean="0">
                <a:latin typeface="黑体" pitchFamily="2" charset="-122"/>
                <a:ea typeface="黑体" pitchFamily="2" charset="-122"/>
              </a:rPr>
              <a:t> {</a:t>
            </a:r>
          </a:p>
          <a:p>
            <a:pPr algn="just">
              <a:lnSpc>
                <a:spcPts val="1200"/>
              </a:lnSpc>
            </a:pPr>
            <a:r>
              <a:rPr lang="en-US" altLang="zh-CN" sz="1800" b="0" dirty="0" smtClean="0">
                <a:latin typeface="黑体" pitchFamily="2" charset="-122"/>
                <a:ea typeface="黑体" pitchFamily="2" charset="-122"/>
              </a:rPr>
              <a:t>   </a:t>
            </a:r>
            <a:r>
              <a:rPr lang="en-US" altLang="zh-CN" sz="1800" b="0" dirty="0" err="1" smtClean="0">
                <a:latin typeface="黑体" pitchFamily="2" charset="-122"/>
                <a:ea typeface="黑体" pitchFamily="2" charset="-122"/>
              </a:rPr>
              <a:t>int</a:t>
            </a:r>
            <a:r>
              <a:rPr lang="en-US" altLang="zh-CN" sz="1800" b="0" dirty="0" smtClean="0">
                <a:latin typeface="黑体" pitchFamily="2" charset="-122"/>
                <a:ea typeface="黑体" pitchFamily="2" charset="-122"/>
              </a:rPr>
              <a:t>	            </a:t>
            </a:r>
            <a:r>
              <a:rPr lang="en-US" altLang="zh-CN" sz="1800" b="0" dirty="0" err="1" smtClean="0">
                <a:latin typeface="黑体" pitchFamily="2" charset="-122"/>
                <a:ea typeface="黑体" pitchFamily="2" charset="-122"/>
              </a:rPr>
              <a:t>Adjvex</a:t>
            </a:r>
            <a:r>
              <a:rPr lang="en-US" altLang="zh-CN" sz="1800" b="0" dirty="0" smtClean="0">
                <a:latin typeface="黑体" pitchFamily="2" charset="-122"/>
                <a:ea typeface="黑体" pitchFamily="2" charset="-122"/>
              </a:rPr>
              <a:t>;	   // </a:t>
            </a:r>
            <a:r>
              <a:rPr lang="zh-CN" altLang="en-US" sz="1800" b="0" dirty="0" smtClean="0">
                <a:latin typeface="黑体" pitchFamily="2" charset="-122"/>
                <a:ea typeface="黑体" pitchFamily="2" charset="-122"/>
              </a:rPr>
              <a:t>邻接点在头结点数组中的位置</a:t>
            </a:r>
            <a:r>
              <a:rPr lang="en-US" altLang="zh-CN" sz="1800" b="0" dirty="0" smtClean="0">
                <a:latin typeface="黑体" pitchFamily="2" charset="-122"/>
                <a:ea typeface="黑体" pitchFamily="2" charset="-122"/>
              </a:rPr>
              <a:t>(</a:t>
            </a:r>
            <a:r>
              <a:rPr lang="zh-CN" altLang="en-US" sz="1800" b="0" dirty="0" smtClean="0">
                <a:latin typeface="黑体" pitchFamily="2" charset="-122"/>
                <a:ea typeface="黑体" pitchFamily="2" charset="-122"/>
              </a:rPr>
              <a:t>下标</a:t>
            </a:r>
            <a:r>
              <a:rPr lang="en-US" altLang="zh-CN" sz="1800" b="0" dirty="0" smtClean="0">
                <a:latin typeface="黑体" pitchFamily="2" charset="-122"/>
                <a:ea typeface="黑体" pitchFamily="2" charset="-122"/>
              </a:rPr>
              <a:t>)</a:t>
            </a:r>
          </a:p>
          <a:p>
            <a:pPr algn="just">
              <a:lnSpc>
                <a:spcPts val="1200"/>
              </a:lnSpc>
            </a:pPr>
            <a:r>
              <a:rPr lang="en-US" altLang="zh-CN" sz="1800" b="0" dirty="0" smtClean="0">
                <a:latin typeface="黑体" pitchFamily="2" charset="-122"/>
                <a:ea typeface="黑体" pitchFamily="2" charset="-122"/>
              </a:rPr>
              <a:t>   </a:t>
            </a:r>
            <a:r>
              <a:rPr lang="en-US" altLang="zh-CN" sz="1800" b="0" dirty="0" err="1" smtClean="0">
                <a:latin typeface="黑体" pitchFamily="2" charset="-122"/>
                <a:ea typeface="黑体" pitchFamily="2" charset="-122"/>
              </a:rPr>
              <a:t>InfoType</a:t>
            </a:r>
            <a:r>
              <a:rPr lang="en-US" altLang="zh-CN" sz="1800" b="0" dirty="0" smtClean="0">
                <a:latin typeface="黑体" pitchFamily="2" charset="-122"/>
                <a:ea typeface="黑体" pitchFamily="2" charset="-122"/>
              </a:rPr>
              <a:t>	   Info;	   // </a:t>
            </a:r>
            <a:r>
              <a:rPr lang="zh-CN" altLang="en-US" sz="1800" b="0" dirty="0" smtClean="0">
                <a:latin typeface="黑体" pitchFamily="2" charset="-122"/>
                <a:ea typeface="黑体" pitchFamily="2" charset="-122"/>
              </a:rPr>
              <a:t>与弧</a:t>
            </a:r>
            <a:r>
              <a:rPr lang="en-US" altLang="zh-CN" sz="1800" b="0" dirty="0" smtClean="0">
                <a:latin typeface="黑体" pitchFamily="2" charset="-122"/>
                <a:ea typeface="黑体" pitchFamily="2" charset="-122"/>
              </a:rPr>
              <a:t>(</a:t>
            </a:r>
            <a:r>
              <a:rPr lang="zh-CN" altLang="en-US" sz="1800" b="0" dirty="0" smtClean="0">
                <a:latin typeface="黑体" pitchFamily="2" charset="-122"/>
                <a:ea typeface="黑体" pitchFamily="2" charset="-122"/>
              </a:rPr>
              <a:t>或边</a:t>
            </a:r>
            <a:r>
              <a:rPr lang="en-US" altLang="zh-CN" sz="1800" b="0" dirty="0" smtClean="0">
                <a:latin typeface="黑体" pitchFamily="2" charset="-122"/>
                <a:ea typeface="黑体" pitchFamily="2" charset="-122"/>
              </a:rPr>
              <a:t>)</a:t>
            </a:r>
            <a:r>
              <a:rPr lang="zh-CN" altLang="en-US" sz="1800" b="0" dirty="0" smtClean="0">
                <a:latin typeface="黑体" pitchFamily="2" charset="-122"/>
                <a:ea typeface="黑体" pitchFamily="2" charset="-122"/>
              </a:rPr>
              <a:t>相关的信息</a:t>
            </a:r>
          </a:p>
          <a:p>
            <a:pPr algn="just">
              <a:lnSpc>
                <a:spcPts val="1200"/>
              </a:lnSpc>
            </a:pPr>
            <a:r>
              <a:rPr lang="zh-CN" altLang="en-US" sz="1800" b="0" dirty="0" smtClean="0">
                <a:latin typeface="黑体" pitchFamily="2" charset="-122"/>
                <a:ea typeface="黑体" pitchFamily="2" charset="-122"/>
              </a:rPr>
              <a:t>   </a:t>
            </a:r>
            <a:r>
              <a:rPr lang="en-US" altLang="zh-CN" sz="1800" b="0" dirty="0" err="1" smtClean="0">
                <a:latin typeface="黑体" pitchFamily="2" charset="-122"/>
                <a:ea typeface="黑体" pitchFamily="2" charset="-122"/>
              </a:rPr>
              <a:t>struct</a:t>
            </a:r>
            <a:r>
              <a:rPr lang="en-US" altLang="zh-CN" sz="1800" b="0" dirty="0" smtClean="0">
                <a:latin typeface="黑体" pitchFamily="2" charset="-122"/>
                <a:ea typeface="黑体" pitchFamily="2" charset="-122"/>
              </a:rPr>
              <a:t> </a:t>
            </a:r>
            <a:r>
              <a:rPr lang="en-US" altLang="zh-CN" sz="1800" b="0" dirty="0" err="1" smtClean="0">
                <a:latin typeface="黑体" pitchFamily="2" charset="-122"/>
                <a:ea typeface="黑体" pitchFamily="2" charset="-122"/>
              </a:rPr>
              <a:t>LinkNode</a:t>
            </a:r>
            <a:r>
              <a:rPr lang="en-US" altLang="zh-CN" sz="1800" b="0" dirty="0" smtClean="0">
                <a:latin typeface="黑体" pitchFamily="2" charset="-122"/>
                <a:ea typeface="黑体" pitchFamily="2" charset="-122"/>
              </a:rPr>
              <a:t>  *</a:t>
            </a:r>
            <a:r>
              <a:rPr lang="en-US" altLang="zh-CN" sz="1800" b="0" dirty="0" err="1" smtClean="0">
                <a:latin typeface="黑体" pitchFamily="2" charset="-122"/>
                <a:ea typeface="黑体" pitchFamily="2" charset="-122"/>
              </a:rPr>
              <a:t>nextArc</a:t>
            </a:r>
            <a:r>
              <a:rPr lang="en-US" altLang="zh-CN" sz="1800" b="0" dirty="0" smtClean="0">
                <a:latin typeface="黑体" pitchFamily="2" charset="-122"/>
                <a:ea typeface="黑体" pitchFamily="2" charset="-122"/>
              </a:rPr>
              <a:t>;      // </a:t>
            </a:r>
            <a:r>
              <a:rPr lang="zh-CN" altLang="en-US" sz="1800" b="0" dirty="0" smtClean="0">
                <a:latin typeface="黑体" pitchFamily="2" charset="-122"/>
                <a:ea typeface="黑体" pitchFamily="2" charset="-122"/>
              </a:rPr>
              <a:t>指向下一个表结点</a:t>
            </a:r>
          </a:p>
          <a:p>
            <a:pPr algn="just">
              <a:lnSpc>
                <a:spcPts val="1200"/>
              </a:lnSpc>
            </a:pPr>
            <a:r>
              <a:rPr lang="en-US" altLang="zh-CN" sz="1800" b="0" dirty="0" smtClean="0">
                <a:latin typeface="黑体" pitchFamily="2" charset="-122"/>
                <a:ea typeface="黑体" pitchFamily="2" charset="-122"/>
              </a:rPr>
              <a:t>} </a:t>
            </a:r>
            <a:r>
              <a:rPr lang="en-US" altLang="zh-CN" sz="1800" b="0" dirty="0" err="1" smtClean="0">
                <a:latin typeface="黑体" pitchFamily="2" charset="-122"/>
                <a:ea typeface="黑体" pitchFamily="2" charset="-122"/>
              </a:rPr>
              <a:t>LinkNode</a:t>
            </a:r>
            <a:r>
              <a:rPr lang="en-US" altLang="zh-CN" sz="1800" b="0" dirty="0" smtClean="0">
                <a:latin typeface="黑体" pitchFamily="2" charset="-122"/>
                <a:ea typeface="黑体" pitchFamily="2" charset="-122"/>
              </a:rPr>
              <a:t>;</a:t>
            </a:r>
          </a:p>
          <a:p>
            <a:pPr algn="just">
              <a:lnSpc>
                <a:spcPts val="1200"/>
              </a:lnSpc>
            </a:pPr>
            <a:endParaRPr lang="en-US" altLang="zh-CN" sz="1800" b="0" dirty="0" smtClean="0">
              <a:latin typeface="黑体" pitchFamily="2" charset="-122"/>
              <a:ea typeface="黑体" pitchFamily="2" charset="-122"/>
            </a:endParaRPr>
          </a:p>
          <a:p>
            <a:pPr algn="just">
              <a:lnSpc>
                <a:spcPts val="1200"/>
              </a:lnSpc>
            </a:pPr>
            <a:r>
              <a:rPr lang="en-US" altLang="zh-CN" sz="1800" b="0" dirty="0" err="1" smtClean="0">
                <a:latin typeface="黑体" pitchFamily="2" charset="-122"/>
                <a:ea typeface="黑体" pitchFamily="2" charset="-122"/>
              </a:rPr>
              <a:t>typedef</a:t>
            </a:r>
            <a:r>
              <a:rPr lang="en-US" altLang="zh-CN" sz="1800" b="0" dirty="0" smtClean="0">
                <a:latin typeface="黑体" pitchFamily="2" charset="-122"/>
                <a:ea typeface="黑体" pitchFamily="2" charset="-122"/>
              </a:rPr>
              <a:t> </a:t>
            </a:r>
            <a:r>
              <a:rPr lang="en-US" altLang="zh-CN" sz="1800" b="0" dirty="0" err="1" smtClean="0">
                <a:latin typeface="黑体" pitchFamily="2" charset="-122"/>
                <a:ea typeface="黑体" pitchFamily="2" charset="-122"/>
              </a:rPr>
              <a:t>struct</a:t>
            </a:r>
            <a:r>
              <a:rPr lang="en-US" altLang="zh-CN" sz="1800" b="0" dirty="0" smtClean="0">
                <a:latin typeface="黑体" pitchFamily="2" charset="-122"/>
                <a:ea typeface="黑体" pitchFamily="2" charset="-122"/>
              </a:rPr>
              <a:t> </a:t>
            </a:r>
            <a:r>
              <a:rPr lang="en-US" altLang="zh-CN" sz="1800" b="0" dirty="0" err="1" smtClean="0">
                <a:latin typeface="黑体" pitchFamily="2" charset="-122"/>
                <a:ea typeface="黑体" pitchFamily="2" charset="-122"/>
              </a:rPr>
              <a:t>VexNode</a:t>
            </a:r>
            <a:r>
              <a:rPr lang="en-US" altLang="zh-CN" sz="1800" b="0" dirty="0" smtClean="0">
                <a:latin typeface="黑体" pitchFamily="2" charset="-122"/>
                <a:ea typeface="黑体" pitchFamily="2" charset="-122"/>
              </a:rPr>
              <a:t> {</a:t>
            </a:r>
          </a:p>
          <a:p>
            <a:pPr algn="just">
              <a:lnSpc>
                <a:spcPts val="1200"/>
              </a:lnSpc>
            </a:pPr>
            <a:r>
              <a:rPr lang="en-US" altLang="zh-CN" sz="1800" b="0" dirty="0" smtClean="0">
                <a:latin typeface="黑体" pitchFamily="2" charset="-122"/>
                <a:ea typeface="黑体" pitchFamily="2" charset="-122"/>
              </a:rPr>
              <a:t>     </a:t>
            </a:r>
            <a:r>
              <a:rPr lang="en-US" altLang="zh-CN" sz="1800" b="0" dirty="0" err="1" smtClean="0">
                <a:latin typeface="黑体" pitchFamily="2" charset="-122"/>
                <a:ea typeface="黑体" pitchFamily="2" charset="-122"/>
              </a:rPr>
              <a:t>VexType</a:t>
            </a:r>
            <a:r>
              <a:rPr lang="en-US" altLang="zh-CN" sz="1800" b="0" dirty="0" smtClean="0">
                <a:latin typeface="黑体" pitchFamily="2" charset="-122"/>
                <a:ea typeface="黑体" pitchFamily="2" charset="-122"/>
              </a:rPr>
              <a:t>	Vertex;		         // </a:t>
            </a:r>
            <a:r>
              <a:rPr lang="zh-CN" altLang="en-US" sz="1800" b="0" dirty="0" smtClean="0">
                <a:latin typeface="黑体" pitchFamily="2" charset="-122"/>
                <a:ea typeface="黑体" pitchFamily="2" charset="-122"/>
              </a:rPr>
              <a:t>顶点数据信息</a:t>
            </a:r>
          </a:p>
          <a:p>
            <a:pPr algn="just">
              <a:lnSpc>
                <a:spcPts val="1200"/>
              </a:lnSpc>
            </a:pPr>
            <a:r>
              <a:rPr lang="zh-CN" altLang="en-US" sz="1800" b="0" dirty="0" smtClean="0">
                <a:latin typeface="黑体" pitchFamily="2" charset="-122"/>
                <a:ea typeface="黑体" pitchFamily="2" charset="-122"/>
              </a:rPr>
              <a:t>     </a:t>
            </a:r>
            <a:r>
              <a:rPr lang="en-US" altLang="zh-CN" sz="1800" b="0" dirty="0" err="1" smtClean="0">
                <a:latin typeface="黑体" pitchFamily="2" charset="-122"/>
                <a:ea typeface="黑体" pitchFamily="2" charset="-122"/>
              </a:rPr>
              <a:t>LinkNode</a:t>
            </a:r>
            <a:r>
              <a:rPr lang="en-US" altLang="zh-CN" sz="1800" b="0" dirty="0" smtClean="0">
                <a:latin typeface="黑体" pitchFamily="2" charset="-122"/>
                <a:ea typeface="黑体" pitchFamily="2" charset="-122"/>
              </a:rPr>
              <a:t>	 *</a:t>
            </a:r>
            <a:r>
              <a:rPr lang="en-US" altLang="zh-CN" sz="1800" b="0" dirty="0" err="1" smtClean="0">
                <a:latin typeface="黑体" pitchFamily="2" charset="-122"/>
                <a:ea typeface="黑体" pitchFamily="2" charset="-122"/>
              </a:rPr>
              <a:t>FirstArc</a:t>
            </a:r>
            <a:r>
              <a:rPr lang="en-US" altLang="zh-CN" sz="1800" b="0" dirty="0" smtClean="0">
                <a:latin typeface="黑体" pitchFamily="2" charset="-122"/>
                <a:ea typeface="黑体" pitchFamily="2" charset="-122"/>
              </a:rPr>
              <a:t>;	         // </a:t>
            </a:r>
            <a:r>
              <a:rPr lang="zh-CN" altLang="en-US" sz="1800" b="0" dirty="0" smtClean="0">
                <a:latin typeface="黑体" pitchFamily="2" charset="-122"/>
                <a:ea typeface="黑体" pitchFamily="2" charset="-122"/>
              </a:rPr>
              <a:t>指向第一个表结点</a:t>
            </a:r>
          </a:p>
          <a:p>
            <a:pPr algn="just">
              <a:lnSpc>
                <a:spcPts val="1200"/>
              </a:lnSpc>
            </a:pPr>
            <a:r>
              <a:rPr lang="en-US" altLang="zh-CN" sz="1800" b="0" dirty="0" smtClean="0">
                <a:latin typeface="黑体" pitchFamily="2" charset="-122"/>
                <a:ea typeface="黑体" pitchFamily="2" charset="-122"/>
              </a:rPr>
              <a:t>} </a:t>
            </a:r>
            <a:r>
              <a:rPr lang="en-US" altLang="zh-CN" sz="1800" b="0" dirty="0" err="1" smtClean="0">
                <a:latin typeface="黑体" pitchFamily="2" charset="-122"/>
                <a:ea typeface="黑体" pitchFamily="2" charset="-122"/>
              </a:rPr>
              <a:t>VexNode</a:t>
            </a:r>
            <a:r>
              <a:rPr lang="en-US" altLang="zh-CN" sz="1800" b="0" dirty="0" smtClean="0">
                <a:latin typeface="黑体" pitchFamily="2" charset="-122"/>
                <a:ea typeface="黑体" pitchFamily="2" charset="-122"/>
              </a:rPr>
              <a:t>;</a:t>
            </a:r>
          </a:p>
          <a:p>
            <a:pPr algn="just">
              <a:lnSpc>
                <a:spcPts val="1200"/>
              </a:lnSpc>
            </a:pPr>
            <a:endParaRPr lang="en-US" altLang="zh-CN" sz="1800" b="0" dirty="0" smtClean="0">
              <a:latin typeface="黑体" pitchFamily="2" charset="-122"/>
              <a:ea typeface="黑体" pitchFamily="2" charset="-122"/>
            </a:endParaRPr>
          </a:p>
          <a:p>
            <a:pPr algn="just">
              <a:lnSpc>
                <a:spcPts val="1200"/>
              </a:lnSpc>
            </a:pPr>
            <a:r>
              <a:rPr lang="en-US" altLang="zh-CN" sz="1800" b="0" dirty="0" err="1" smtClean="0">
                <a:latin typeface="黑体" pitchFamily="2" charset="-122"/>
                <a:ea typeface="黑体" pitchFamily="2" charset="-122"/>
              </a:rPr>
              <a:t>typedef</a:t>
            </a:r>
            <a:r>
              <a:rPr lang="en-US" altLang="zh-CN" sz="1800" b="0" dirty="0" smtClean="0">
                <a:latin typeface="黑体" pitchFamily="2" charset="-122"/>
                <a:ea typeface="黑体" pitchFamily="2" charset="-122"/>
              </a:rPr>
              <a:t> </a:t>
            </a:r>
            <a:r>
              <a:rPr lang="en-US" altLang="zh-CN" sz="1800" b="0" dirty="0" err="1" smtClean="0">
                <a:latin typeface="黑体" pitchFamily="2" charset="-122"/>
                <a:ea typeface="黑体" pitchFamily="2" charset="-122"/>
              </a:rPr>
              <a:t>struct</a:t>
            </a:r>
            <a:r>
              <a:rPr lang="en-US" altLang="zh-CN" sz="1800" b="0" dirty="0" smtClean="0">
                <a:latin typeface="黑体" pitchFamily="2" charset="-122"/>
                <a:ea typeface="黑体" pitchFamily="2" charset="-122"/>
              </a:rPr>
              <a:t> {</a:t>
            </a:r>
          </a:p>
          <a:p>
            <a:pPr algn="just">
              <a:lnSpc>
                <a:spcPts val="1200"/>
              </a:lnSpc>
            </a:pPr>
            <a:r>
              <a:rPr lang="en-US" altLang="zh-CN" sz="1800" b="0" dirty="0" smtClean="0">
                <a:latin typeface="黑体" pitchFamily="2" charset="-122"/>
                <a:ea typeface="黑体" pitchFamily="2" charset="-122"/>
              </a:rPr>
              <a:t>	</a:t>
            </a:r>
            <a:r>
              <a:rPr lang="en-US" altLang="zh-CN" sz="1800" b="0" dirty="0" err="1" smtClean="0">
                <a:latin typeface="黑体" pitchFamily="2" charset="-122"/>
                <a:ea typeface="黑体" pitchFamily="2" charset="-122"/>
              </a:rPr>
              <a:t>GraphKind</a:t>
            </a:r>
            <a:r>
              <a:rPr lang="en-US" altLang="zh-CN" sz="1800" b="0" dirty="0" smtClean="0">
                <a:latin typeface="黑体" pitchFamily="2" charset="-122"/>
                <a:ea typeface="黑体" pitchFamily="2" charset="-122"/>
              </a:rPr>
              <a:t>	kind;	                // </a:t>
            </a:r>
            <a:r>
              <a:rPr lang="zh-CN" altLang="en-US" sz="1800" b="0" dirty="0" smtClean="0">
                <a:latin typeface="黑体" pitchFamily="2" charset="-122"/>
                <a:ea typeface="黑体" pitchFamily="2" charset="-122"/>
              </a:rPr>
              <a:t>图的种类标志</a:t>
            </a:r>
          </a:p>
          <a:p>
            <a:pPr algn="just">
              <a:lnSpc>
                <a:spcPts val="1200"/>
              </a:lnSpc>
            </a:pPr>
            <a:r>
              <a:rPr lang="zh-CN" altLang="en-US" sz="1800" b="0" dirty="0" smtClean="0">
                <a:latin typeface="黑体" pitchFamily="2" charset="-122"/>
                <a:ea typeface="黑体" pitchFamily="2" charset="-122"/>
              </a:rPr>
              <a:t>	</a:t>
            </a:r>
            <a:r>
              <a:rPr lang="en-US" altLang="zh-CN" sz="1800" b="0" dirty="0" err="1" smtClean="0">
                <a:latin typeface="黑体" pitchFamily="2" charset="-122"/>
                <a:ea typeface="黑体" pitchFamily="2" charset="-122"/>
              </a:rPr>
              <a:t>int</a:t>
            </a:r>
            <a:r>
              <a:rPr lang="en-US" altLang="zh-CN" sz="1800" b="0" dirty="0" smtClean="0">
                <a:latin typeface="黑体" pitchFamily="2" charset="-122"/>
                <a:ea typeface="黑体" pitchFamily="2" charset="-122"/>
              </a:rPr>
              <a:t>		</a:t>
            </a:r>
            <a:r>
              <a:rPr lang="en-US" altLang="zh-CN" sz="1800" b="0" dirty="0" err="1" smtClean="0">
                <a:latin typeface="黑体" pitchFamily="2" charset="-122"/>
                <a:ea typeface="黑体" pitchFamily="2" charset="-122"/>
              </a:rPr>
              <a:t>vexnum</a:t>
            </a:r>
            <a:r>
              <a:rPr lang="en-US" altLang="zh-CN" sz="1800" b="0" dirty="0" smtClean="0">
                <a:latin typeface="黑体" pitchFamily="2" charset="-122"/>
                <a:ea typeface="黑体" pitchFamily="2" charset="-122"/>
              </a:rPr>
              <a:t>;		        // </a:t>
            </a:r>
            <a:r>
              <a:rPr lang="zh-CN" altLang="en-US" sz="1800" b="0" dirty="0" smtClean="0">
                <a:latin typeface="黑体" pitchFamily="2" charset="-122"/>
                <a:ea typeface="黑体" pitchFamily="2" charset="-122"/>
              </a:rPr>
              <a:t>图的当前顶点数</a:t>
            </a:r>
          </a:p>
          <a:p>
            <a:pPr algn="just">
              <a:lnSpc>
                <a:spcPts val="1200"/>
              </a:lnSpc>
            </a:pPr>
            <a:r>
              <a:rPr lang="zh-CN" altLang="en-US" sz="1800" b="0" dirty="0" smtClean="0">
                <a:latin typeface="黑体" pitchFamily="2" charset="-122"/>
                <a:ea typeface="黑体" pitchFamily="2" charset="-122"/>
              </a:rPr>
              <a:t>	</a:t>
            </a:r>
            <a:r>
              <a:rPr lang="en-US" altLang="zh-CN" sz="1800" b="0" dirty="0" err="1" smtClean="0">
                <a:latin typeface="黑体" pitchFamily="2" charset="-122"/>
                <a:ea typeface="黑体" pitchFamily="2" charset="-122"/>
              </a:rPr>
              <a:t>VexNode</a:t>
            </a:r>
            <a:r>
              <a:rPr lang="en-US" altLang="zh-CN" sz="1800" b="0" dirty="0" smtClean="0">
                <a:latin typeface="黑体" pitchFamily="2" charset="-122"/>
                <a:ea typeface="黑体" pitchFamily="2" charset="-122"/>
              </a:rPr>
              <a:t>	</a:t>
            </a:r>
            <a:r>
              <a:rPr lang="en-US" altLang="zh-CN" sz="1800" b="0" dirty="0" err="1" smtClean="0">
                <a:latin typeface="黑体" pitchFamily="2" charset="-122"/>
                <a:ea typeface="黑体" pitchFamily="2" charset="-122"/>
              </a:rPr>
              <a:t>Adjlist</a:t>
            </a:r>
            <a:r>
              <a:rPr lang="en-US" altLang="zh-CN" sz="1800" b="0" dirty="0" smtClean="0">
                <a:latin typeface="黑体" pitchFamily="2" charset="-122"/>
                <a:ea typeface="黑体" pitchFamily="2" charset="-122"/>
              </a:rPr>
              <a:t>[MAX_VEX_NUM];</a:t>
            </a:r>
          </a:p>
          <a:p>
            <a:pPr algn="just">
              <a:lnSpc>
                <a:spcPts val="1200"/>
              </a:lnSpc>
            </a:pPr>
            <a:r>
              <a:rPr lang="en-US" altLang="zh-CN" sz="1800" b="0" dirty="0" smtClean="0">
                <a:latin typeface="黑体" pitchFamily="2" charset="-122"/>
                <a:ea typeface="黑体" pitchFamily="2" charset="-122"/>
              </a:rPr>
              <a:t>} </a:t>
            </a:r>
            <a:r>
              <a:rPr lang="en-US" altLang="zh-CN" sz="1800" b="0" dirty="0" err="1" smtClean="0">
                <a:latin typeface="黑体" pitchFamily="2" charset="-122"/>
                <a:ea typeface="黑体" pitchFamily="2" charset="-122"/>
              </a:rPr>
              <a:t>ALGraph</a:t>
            </a:r>
            <a:r>
              <a:rPr lang="en-US" altLang="zh-CN" sz="1800" b="0" dirty="0" smtClean="0">
                <a:latin typeface="黑体" pitchFamily="2" charset="-122"/>
                <a:ea typeface="黑体" pitchFamily="2" charset="-122"/>
              </a:rPr>
              <a:t>; </a:t>
            </a:r>
          </a:p>
          <a:p>
            <a:pPr>
              <a:lnSpc>
                <a:spcPts val="1200"/>
              </a:lnSpc>
              <a:spcBef>
                <a:spcPts val="0"/>
              </a:spcBef>
            </a:pPr>
            <a:endParaRPr lang="zh-CN" altLang="en-US" sz="1800" dirty="0"/>
          </a:p>
        </p:txBody>
      </p:sp>
    </p:spTree>
    <p:extLst>
      <p:ext uri="{BB962C8B-B14F-4D97-AF65-F5344CB8AC3E}">
        <p14:creationId xmlns="" xmlns:p14="http://schemas.microsoft.com/office/powerpoint/2010/main" val="2144577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24744"/>
            <a:ext cx="7520940" cy="3579849"/>
          </a:xfrm>
        </p:spPr>
        <p:txBody>
          <a:bodyPr/>
          <a:lstStyle/>
          <a:p>
            <a:r>
              <a:rPr lang="zh-CN" altLang="zh-CN" b="0" dirty="0"/>
              <a:t>若顶点</a:t>
            </a:r>
            <a:r>
              <a:rPr lang="en-US" altLang="zh-CN" b="0" dirty="0"/>
              <a:t>v</a:t>
            </a:r>
            <a:r>
              <a:rPr lang="en-US" altLang="zh-CN" b="0" baseline="-25000" dirty="0"/>
              <a:t>i</a:t>
            </a:r>
            <a:r>
              <a:rPr lang="zh-CN" altLang="zh-CN" b="0" dirty="0"/>
              <a:t>和</a:t>
            </a:r>
            <a:r>
              <a:rPr lang="en-US" altLang="zh-CN" b="0" dirty="0" err="1"/>
              <a:t>v</a:t>
            </a:r>
            <a:r>
              <a:rPr lang="en-US" altLang="zh-CN" b="0" baseline="-25000" dirty="0" err="1"/>
              <a:t>j</a:t>
            </a:r>
            <a:r>
              <a:rPr lang="zh-CN" altLang="zh-CN" b="0" dirty="0"/>
              <a:t>之间的</a:t>
            </a:r>
            <a:r>
              <a:rPr lang="zh-CN" altLang="zh-CN" b="0" dirty="0">
                <a:solidFill>
                  <a:srgbClr val="FF0000"/>
                </a:solidFill>
              </a:rPr>
              <a:t>边有方向</a:t>
            </a:r>
            <a:r>
              <a:rPr lang="zh-CN" altLang="zh-CN" b="0" dirty="0"/>
              <a:t>，则称这条边为</a:t>
            </a:r>
            <a:r>
              <a:rPr lang="zh-CN" altLang="zh-CN" dirty="0">
                <a:solidFill>
                  <a:srgbClr val="FF0000"/>
                </a:solidFill>
              </a:rPr>
              <a:t>有向边</a:t>
            </a:r>
            <a:r>
              <a:rPr lang="zh-CN" altLang="zh-CN" b="0" dirty="0"/>
              <a:t>，表示为</a:t>
            </a:r>
            <a:r>
              <a:rPr lang="en-US" altLang="zh-CN" b="0" dirty="0"/>
              <a:t>&lt;v</a:t>
            </a:r>
            <a:r>
              <a:rPr lang="en-US" altLang="zh-CN" b="0" baseline="-25000" dirty="0"/>
              <a:t>i</a:t>
            </a:r>
            <a:r>
              <a:rPr lang="zh-CN" altLang="zh-CN" b="0" dirty="0"/>
              <a:t>，</a:t>
            </a:r>
            <a:r>
              <a:rPr lang="en-US" altLang="zh-CN" b="0" dirty="0" err="1"/>
              <a:t>v</a:t>
            </a:r>
            <a:r>
              <a:rPr lang="en-US" altLang="zh-CN" b="0" baseline="-25000" dirty="0" err="1"/>
              <a:t>j</a:t>
            </a:r>
            <a:r>
              <a:rPr lang="en-US" altLang="zh-CN" b="0" dirty="0"/>
              <a:t>&gt;</a:t>
            </a:r>
            <a:r>
              <a:rPr lang="zh-CN" altLang="zh-CN" b="0" dirty="0"/>
              <a:t>。如果图中任意两个顶点之间的边都是有向边，则称该图为</a:t>
            </a:r>
            <a:r>
              <a:rPr lang="zh-CN" altLang="zh-CN" dirty="0">
                <a:solidFill>
                  <a:srgbClr val="FF0000"/>
                </a:solidFill>
              </a:rPr>
              <a:t>有向图</a:t>
            </a:r>
            <a:r>
              <a:rPr lang="en-US" altLang="zh-CN" b="0" dirty="0"/>
              <a:t>(Digraph)</a:t>
            </a:r>
            <a:r>
              <a:rPr lang="zh-CN" altLang="zh-CN" b="0" dirty="0"/>
              <a:t>。在有向图中，</a:t>
            </a:r>
            <a:r>
              <a:rPr lang="en-US" altLang="zh-CN" b="0" dirty="0"/>
              <a:t>&lt;v</a:t>
            </a:r>
            <a:r>
              <a:rPr lang="en-US" altLang="zh-CN" b="0" baseline="-25000" dirty="0"/>
              <a:t>i</a:t>
            </a:r>
            <a:r>
              <a:rPr lang="en-US" altLang="zh-CN" b="0" dirty="0"/>
              <a:t>, </a:t>
            </a:r>
            <a:r>
              <a:rPr lang="en-US" altLang="zh-CN" b="0" dirty="0" err="1"/>
              <a:t>v</a:t>
            </a:r>
            <a:r>
              <a:rPr lang="en-US" altLang="zh-CN" b="0" baseline="-25000" dirty="0" err="1"/>
              <a:t>j</a:t>
            </a:r>
            <a:r>
              <a:rPr lang="en-US" altLang="zh-CN" b="0" dirty="0"/>
              <a:t>&gt;</a:t>
            </a:r>
            <a:r>
              <a:rPr lang="zh-CN" altLang="zh-CN" b="0" dirty="0"/>
              <a:t>表示从</a:t>
            </a:r>
            <a:r>
              <a:rPr lang="en-US" altLang="zh-CN" b="0" dirty="0"/>
              <a:t>v</a:t>
            </a:r>
            <a:r>
              <a:rPr lang="en-US" altLang="zh-CN" b="0" baseline="-25000" dirty="0"/>
              <a:t>i</a:t>
            </a:r>
            <a:r>
              <a:rPr lang="zh-CN" altLang="zh-CN" b="0" dirty="0"/>
              <a:t>到</a:t>
            </a:r>
            <a:r>
              <a:rPr lang="en-US" altLang="zh-CN" b="0" dirty="0" err="1"/>
              <a:t>v</a:t>
            </a:r>
            <a:r>
              <a:rPr lang="en-US" altLang="zh-CN" b="0" baseline="-25000" dirty="0" err="1"/>
              <a:t>j</a:t>
            </a:r>
            <a:r>
              <a:rPr lang="zh-CN" altLang="zh-CN" b="0" dirty="0"/>
              <a:t>的一条</a:t>
            </a:r>
            <a:r>
              <a:rPr lang="zh-CN" altLang="zh-CN" b="0" dirty="0">
                <a:solidFill>
                  <a:srgbClr val="FF0000"/>
                </a:solidFill>
              </a:rPr>
              <a:t>弧</a:t>
            </a:r>
            <a:r>
              <a:rPr lang="zh-CN" altLang="zh-CN" b="0" dirty="0"/>
              <a:t>，称</a:t>
            </a:r>
            <a:r>
              <a:rPr lang="en-US" altLang="zh-CN" b="0" dirty="0"/>
              <a:t>v</a:t>
            </a:r>
            <a:r>
              <a:rPr lang="en-US" altLang="zh-CN" b="0" baseline="-25000" dirty="0"/>
              <a:t>i</a:t>
            </a:r>
            <a:r>
              <a:rPr lang="zh-CN" altLang="zh-CN" b="0" dirty="0"/>
              <a:t>为</a:t>
            </a:r>
            <a:r>
              <a:rPr lang="zh-CN" altLang="zh-CN" b="0" dirty="0">
                <a:solidFill>
                  <a:srgbClr val="FF0000"/>
                </a:solidFill>
              </a:rPr>
              <a:t>弧尾或起点</a:t>
            </a:r>
            <a:r>
              <a:rPr lang="zh-CN" altLang="zh-CN" b="0" dirty="0"/>
              <a:t>， </a:t>
            </a:r>
            <a:r>
              <a:rPr lang="en-US" altLang="zh-CN" b="0" dirty="0" err="1"/>
              <a:t>v</a:t>
            </a:r>
            <a:r>
              <a:rPr lang="en-US" altLang="zh-CN" b="0" baseline="-25000" dirty="0" err="1"/>
              <a:t>j</a:t>
            </a:r>
            <a:r>
              <a:rPr lang="zh-CN" altLang="zh-CN" b="0" dirty="0"/>
              <a:t>为</a:t>
            </a:r>
            <a:r>
              <a:rPr lang="zh-CN" altLang="zh-CN" b="0" dirty="0">
                <a:solidFill>
                  <a:srgbClr val="FF0000"/>
                </a:solidFill>
              </a:rPr>
              <a:t>弧头或终点</a:t>
            </a:r>
            <a:r>
              <a:rPr lang="zh-CN" altLang="zh-CN" b="0" dirty="0"/>
              <a:t>。</a:t>
            </a:r>
            <a:endParaRPr lang="zh-CN" altLang="en-US" b="0" dirty="0"/>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27584" y="3416691"/>
            <a:ext cx="2628900" cy="2733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矩形 3"/>
          <p:cNvSpPr/>
          <p:nvPr/>
        </p:nvSpPr>
        <p:spPr>
          <a:xfrm>
            <a:off x="3995936" y="3789040"/>
            <a:ext cx="4572000" cy="1477328"/>
          </a:xfrm>
          <a:prstGeom prst="rect">
            <a:avLst/>
          </a:prstGeom>
        </p:spPr>
        <p:txBody>
          <a:bodyPr>
            <a:spAutoFit/>
          </a:bodyPr>
          <a:lstStyle/>
          <a:p>
            <a:r>
              <a:rPr lang="zh-CN" altLang="zh-CN" dirty="0">
                <a:latin typeface="Times New Roman" panose="02020603050405020304" pitchFamily="18" charset="0"/>
                <a:ea typeface="楷体" panose="02010609060101010101" pitchFamily="49" charset="-122"/>
                <a:cs typeface="Times New Roman" panose="02020603050405020304" pitchFamily="18" charset="0"/>
              </a:rPr>
              <a:t>有向图</a:t>
            </a:r>
            <a:r>
              <a:rPr lang="en-US" altLang="zh-CN" dirty="0">
                <a:latin typeface="Times New Roman" panose="02020603050405020304" pitchFamily="18" charset="0"/>
                <a:ea typeface="楷体" panose="02010609060101010101" pitchFamily="49" charset="-122"/>
                <a:cs typeface="Times New Roman" panose="02020603050405020304" pitchFamily="18" charset="0"/>
              </a:rPr>
              <a:t>G</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，可形式化的表示为：</a:t>
            </a:r>
          </a:p>
          <a:p>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G</a:t>
            </a:r>
            <a:r>
              <a:rPr lang="en-US" altLang="zh-CN" baseline="-250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E</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endParaRPr lang="zh-CN"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V(G</a:t>
            </a:r>
            <a:r>
              <a:rPr lang="en-US" altLang="zh-CN" baseline="-250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3</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4</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5</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endParaRPr lang="zh-CN"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E(G</a:t>
            </a:r>
            <a:r>
              <a:rPr lang="en-US" altLang="zh-CN" baseline="-250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{&lt;v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&gt;, &lt;v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4</a:t>
            </a:r>
            <a:r>
              <a:rPr lang="en-US" altLang="zh-CN" dirty="0">
                <a:latin typeface="Times New Roman" panose="02020603050405020304" pitchFamily="18" charset="0"/>
                <a:ea typeface="楷体" panose="02010609060101010101" pitchFamily="49" charset="-122"/>
                <a:cs typeface="Times New Roman" panose="02020603050405020304" pitchFamily="18" charset="0"/>
              </a:rPr>
              <a:t>&gt;, &lt;v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3</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&gt;, </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&lt;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3</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5</a:t>
            </a:r>
            <a:r>
              <a:rPr lang="en-US" altLang="zh-CN" dirty="0">
                <a:latin typeface="Times New Roman" panose="02020603050405020304" pitchFamily="18" charset="0"/>
                <a:ea typeface="楷体" panose="02010609060101010101" pitchFamily="49" charset="-122"/>
                <a:cs typeface="Times New Roman" panose="02020603050405020304" pitchFamily="18" charset="0"/>
              </a:rPr>
              <a:t>&gt;,&lt;v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4</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5</a:t>
            </a:r>
            <a:r>
              <a:rPr lang="en-US" altLang="zh-CN" dirty="0">
                <a:latin typeface="Times New Roman" panose="02020603050405020304" pitchFamily="18" charset="0"/>
                <a:ea typeface="楷体" panose="02010609060101010101" pitchFamily="49" charset="-122"/>
                <a:cs typeface="Times New Roman" panose="02020603050405020304" pitchFamily="18" charset="0"/>
              </a:rPr>
              <a:t>&gt;, &lt;v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5</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&gt; }</a:t>
            </a:r>
            <a:endParaRPr lang="zh-CN" altLang="zh-CN"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 xmlns:p14="http://schemas.microsoft.com/office/powerpoint/2010/main" val="5430087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836712"/>
            <a:ext cx="8784976" cy="5616624"/>
          </a:xfrm>
        </p:spPr>
        <p:txBody>
          <a:bodyPr>
            <a:noAutofit/>
          </a:bodyPr>
          <a:lstStyle/>
          <a:p>
            <a:pPr>
              <a:lnSpc>
                <a:spcPct val="100000"/>
              </a:lnSpc>
            </a:pPr>
            <a:r>
              <a:rPr kumimoji="1" lang="en-US" altLang="zh-CN" sz="1800" b="0" dirty="0" err="1" smtClean="0">
                <a:latin typeface="黑体" pitchFamily="2" charset="-122"/>
                <a:ea typeface="黑体" pitchFamily="2" charset="-122"/>
              </a:rPr>
              <a:t>int</a:t>
            </a:r>
            <a:r>
              <a:rPr kumimoji="1" lang="en-US" altLang="zh-CN" sz="1800" b="0" dirty="0" smtClean="0">
                <a:latin typeface="黑体" pitchFamily="2" charset="-122"/>
                <a:ea typeface="黑体" pitchFamily="2" charset="-122"/>
              </a:rPr>
              <a:t>  </a:t>
            </a:r>
            <a:r>
              <a:rPr kumimoji="1" lang="en-US" altLang="zh-CN" sz="1800" b="0" dirty="0" err="1" smtClean="0">
                <a:latin typeface="黑体" pitchFamily="2" charset="-122"/>
                <a:ea typeface="黑体" pitchFamily="2" charset="-122"/>
              </a:rPr>
              <a:t>CreateAdjListGraph</a:t>
            </a:r>
            <a:r>
              <a:rPr kumimoji="1" lang="en-US" altLang="zh-CN" sz="1800" b="0" dirty="0" smtClean="0">
                <a:latin typeface="黑体" pitchFamily="2" charset="-122"/>
                <a:ea typeface="黑体" pitchFamily="2" charset="-122"/>
              </a:rPr>
              <a:t>(</a:t>
            </a:r>
            <a:r>
              <a:rPr kumimoji="1" lang="en-US" altLang="zh-CN" sz="1800" b="0" dirty="0" err="1" smtClean="0">
                <a:latin typeface="黑体" pitchFamily="2" charset="-122"/>
                <a:ea typeface="黑体" pitchFamily="2" charset="-122"/>
              </a:rPr>
              <a:t>ALGraph</a:t>
            </a:r>
            <a:r>
              <a:rPr kumimoji="1" lang="en-US" altLang="zh-CN" sz="1800" b="0" dirty="0" smtClean="0">
                <a:latin typeface="黑体" pitchFamily="2" charset="-122"/>
                <a:ea typeface="黑体" pitchFamily="2" charset="-122"/>
              </a:rPr>
              <a:t> *G)</a:t>
            </a:r>
          </a:p>
          <a:p>
            <a:pPr>
              <a:lnSpc>
                <a:spcPct val="100000"/>
              </a:lnSpc>
            </a:pPr>
            <a:r>
              <a:rPr kumimoji="1" lang="en-US" altLang="zh-CN" sz="1800" b="0" dirty="0" smtClean="0">
                <a:latin typeface="黑体" pitchFamily="2" charset="-122"/>
                <a:ea typeface="黑体" pitchFamily="2" charset="-122"/>
              </a:rPr>
              <a:t>{ </a:t>
            </a:r>
            <a:r>
              <a:rPr kumimoji="1" lang="en-US" altLang="zh-CN" sz="1800" b="0" dirty="0" err="1" smtClean="0">
                <a:latin typeface="黑体" pitchFamily="2" charset="-122"/>
                <a:ea typeface="黑体" pitchFamily="2" charset="-122"/>
              </a:rPr>
              <a:t>scanf</a:t>
            </a:r>
            <a:r>
              <a:rPr kumimoji="1" lang="en-US" altLang="zh-CN" sz="1800" b="0" dirty="0" smtClean="0">
                <a:latin typeface="黑体" pitchFamily="2" charset="-122"/>
                <a:ea typeface="黑体" pitchFamily="2" charset="-122"/>
              </a:rPr>
              <a:t>(&amp;</a:t>
            </a:r>
            <a:r>
              <a:rPr kumimoji="1" lang="en-US" altLang="zh-CN" sz="1800" b="0" dirty="0" err="1" smtClean="0">
                <a:latin typeface="黑体" pitchFamily="2" charset="-122"/>
                <a:ea typeface="黑体" pitchFamily="2" charset="-122"/>
              </a:rPr>
              <a:t>Vernum</a:t>
            </a:r>
            <a:r>
              <a:rPr kumimoji="1" lang="zh-CN" altLang="en-US" sz="1800" b="0" dirty="0" smtClean="0">
                <a:latin typeface="黑体" pitchFamily="2" charset="-122"/>
                <a:ea typeface="黑体" pitchFamily="2" charset="-122"/>
              </a:rPr>
              <a:t>，</a:t>
            </a:r>
            <a:r>
              <a:rPr kumimoji="1" lang="en-US" altLang="zh-CN" sz="1800" b="0" dirty="0" smtClean="0">
                <a:latin typeface="黑体" pitchFamily="2" charset="-122"/>
                <a:ea typeface="黑体" pitchFamily="2" charset="-122"/>
              </a:rPr>
              <a:t>&amp;Edge)</a:t>
            </a:r>
            <a:r>
              <a:rPr kumimoji="1" lang="zh-CN" altLang="en-US" sz="1800" b="0" dirty="0" smtClean="0">
                <a:latin typeface="黑体" pitchFamily="2" charset="-122"/>
                <a:ea typeface="黑体" pitchFamily="2" charset="-122"/>
              </a:rPr>
              <a:t>；   </a:t>
            </a:r>
            <a:r>
              <a:rPr kumimoji="1" lang="en-US" altLang="zh-CN" sz="1800" b="0" dirty="0" smtClean="0">
                <a:latin typeface="黑体" pitchFamily="2" charset="-122"/>
                <a:ea typeface="黑体" pitchFamily="2" charset="-122"/>
              </a:rPr>
              <a:t>//</a:t>
            </a:r>
            <a:r>
              <a:rPr kumimoji="1" lang="zh-CN" altLang="en-US" sz="1800" b="0" dirty="0" smtClean="0">
                <a:latin typeface="黑体" pitchFamily="2" charset="-122"/>
                <a:ea typeface="黑体" pitchFamily="2" charset="-122"/>
              </a:rPr>
              <a:t>读取顶点数和边数</a:t>
            </a:r>
          </a:p>
          <a:p>
            <a:pPr>
              <a:lnSpc>
                <a:spcPct val="100000"/>
              </a:lnSpc>
            </a:pPr>
            <a:r>
              <a:rPr kumimoji="1" lang="zh-CN" altLang="en-US" sz="1800" b="0" dirty="0" smtClean="0">
                <a:latin typeface="黑体" pitchFamily="2" charset="-122"/>
                <a:ea typeface="黑体" pitchFamily="2" charset="-122"/>
              </a:rPr>
              <a:t>  </a:t>
            </a:r>
            <a:r>
              <a:rPr kumimoji="1" lang="en-US" altLang="zh-CN" sz="1800" b="0" dirty="0" smtClean="0">
                <a:latin typeface="黑体" pitchFamily="2" charset="-122"/>
                <a:ea typeface="黑体" pitchFamily="2" charset="-122"/>
              </a:rPr>
              <a:t>for(</a:t>
            </a:r>
            <a:r>
              <a:rPr kumimoji="1" lang="en-US" altLang="zh-CN" sz="1800" b="0" dirty="0" err="1" smtClean="0">
                <a:latin typeface="黑体" pitchFamily="2" charset="-122"/>
                <a:ea typeface="黑体" pitchFamily="2" charset="-122"/>
              </a:rPr>
              <a:t>i</a:t>
            </a:r>
            <a:r>
              <a:rPr kumimoji="1" lang="en-US" altLang="zh-CN" sz="1800" b="0" dirty="0" smtClean="0">
                <a:latin typeface="黑体" pitchFamily="2" charset="-122"/>
                <a:ea typeface="黑体" pitchFamily="2" charset="-122"/>
              </a:rPr>
              <a:t> = 0</a:t>
            </a:r>
            <a:r>
              <a:rPr kumimoji="1" lang="zh-CN" altLang="en-US" sz="1800" b="0" dirty="0" smtClean="0">
                <a:latin typeface="黑体" pitchFamily="2" charset="-122"/>
                <a:ea typeface="黑体" pitchFamily="2" charset="-122"/>
              </a:rPr>
              <a:t>；</a:t>
            </a:r>
            <a:r>
              <a:rPr kumimoji="1" lang="en-US" altLang="zh-CN" sz="1800" b="0" dirty="0" err="1" smtClean="0">
                <a:latin typeface="黑体" pitchFamily="2" charset="-122"/>
                <a:ea typeface="黑体" pitchFamily="2" charset="-122"/>
              </a:rPr>
              <a:t>i</a:t>
            </a:r>
            <a:r>
              <a:rPr kumimoji="1" lang="en-US" altLang="zh-CN" sz="1800" b="0" dirty="0" smtClean="0">
                <a:latin typeface="黑体" pitchFamily="2" charset="-122"/>
                <a:ea typeface="黑体" pitchFamily="2" charset="-122"/>
              </a:rPr>
              <a:t> &lt; </a:t>
            </a:r>
            <a:r>
              <a:rPr kumimoji="1" lang="en-US" altLang="zh-CN" sz="1800" b="0" dirty="0" err="1" smtClean="0">
                <a:latin typeface="黑体" pitchFamily="2" charset="-122"/>
                <a:ea typeface="黑体" pitchFamily="2" charset="-122"/>
              </a:rPr>
              <a:t>Vernum</a:t>
            </a:r>
            <a:r>
              <a:rPr kumimoji="1" lang="zh-CN" altLang="en-US" sz="1800" b="0" dirty="0" smtClean="0">
                <a:latin typeface="黑体" pitchFamily="2" charset="-122"/>
                <a:ea typeface="黑体" pitchFamily="2" charset="-122"/>
              </a:rPr>
              <a:t>；</a:t>
            </a:r>
            <a:r>
              <a:rPr kumimoji="1" lang="en-US" altLang="zh-CN" sz="1800" b="0" dirty="0" err="1" smtClean="0">
                <a:latin typeface="黑体" pitchFamily="2" charset="-122"/>
                <a:ea typeface="黑体" pitchFamily="2" charset="-122"/>
              </a:rPr>
              <a:t>i</a:t>
            </a:r>
            <a:r>
              <a:rPr kumimoji="1" lang="en-US" altLang="zh-CN" sz="1800" b="0" dirty="0" smtClean="0">
                <a:latin typeface="黑体" pitchFamily="2" charset="-122"/>
                <a:ea typeface="黑体" pitchFamily="2" charset="-122"/>
              </a:rPr>
              <a:t>++){ </a:t>
            </a:r>
            <a:r>
              <a:rPr kumimoji="1" lang="en-US" altLang="zh-CN" sz="1800" b="0" dirty="0" err="1" smtClean="0">
                <a:latin typeface="黑体" pitchFamily="2" charset="-122"/>
                <a:ea typeface="黑体" pitchFamily="2" charset="-122"/>
              </a:rPr>
              <a:t>sacnf</a:t>
            </a:r>
            <a:r>
              <a:rPr kumimoji="1" lang="en-US" altLang="zh-CN" sz="1800" b="0" dirty="0" smtClean="0">
                <a:latin typeface="黑体" pitchFamily="2" charset="-122"/>
                <a:ea typeface="黑体" pitchFamily="2" charset="-122"/>
              </a:rPr>
              <a:t>(&amp;G[</a:t>
            </a:r>
            <a:r>
              <a:rPr kumimoji="1" lang="en-US" altLang="zh-CN" sz="1800" b="0" dirty="0" err="1" smtClean="0">
                <a:latin typeface="黑体" pitchFamily="2" charset="-122"/>
                <a:ea typeface="黑体" pitchFamily="2" charset="-122"/>
              </a:rPr>
              <a:t>i</a:t>
            </a:r>
            <a:r>
              <a:rPr kumimoji="1" lang="en-US" altLang="zh-CN" sz="1800" b="0" dirty="0" smtClean="0">
                <a:latin typeface="黑体" pitchFamily="2" charset="-122"/>
                <a:ea typeface="黑体" pitchFamily="2" charset="-122"/>
              </a:rPr>
              <a:t>].Vertex)</a:t>
            </a:r>
            <a:r>
              <a:rPr kumimoji="1" lang="zh-CN" altLang="en-US" sz="1800" b="0" dirty="0" smtClean="0">
                <a:latin typeface="黑体" pitchFamily="2" charset="-122"/>
                <a:ea typeface="黑体" pitchFamily="2" charset="-122"/>
              </a:rPr>
              <a:t>；</a:t>
            </a:r>
            <a:r>
              <a:rPr kumimoji="1" lang="en-US" altLang="zh-CN" sz="1800" b="0" dirty="0" smtClean="0">
                <a:latin typeface="黑体" pitchFamily="2" charset="-122"/>
                <a:ea typeface="黑体" pitchFamily="2" charset="-122"/>
              </a:rPr>
              <a:t>G[</a:t>
            </a:r>
            <a:r>
              <a:rPr kumimoji="1" lang="en-US" altLang="zh-CN" sz="1800" b="0" dirty="0" err="1" smtClean="0">
                <a:latin typeface="黑体" pitchFamily="2" charset="-122"/>
                <a:ea typeface="黑体" pitchFamily="2" charset="-122"/>
              </a:rPr>
              <a:t>i</a:t>
            </a:r>
            <a:r>
              <a:rPr kumimoji="1" lang="en-US" altLang="zh-CN" sz="1800" b="0" dirty="0" smtClean="0">
                <a:latin typeface="黑体" pitchFamily="2" charset="-122"/>
                <a:ea typeface="黑体" pitchFamily="2" charset="-122"/>
              </a:rPr>
              <a:t>].</a:t>
            </a:r>
            <a:r>
              <a:rPr kumimoji="1" lang="en-US" altLang="zh-CN" sz="1800" b="0" dirty="0" err="1" smtClean="0">
                <a:latin typeface="黑体" pitchFamily="2" charset="-122"/>
                <a:ea typeface="黑体" pitchFamily="2" charset="-122"/>
              </a:rPr>
              <a:t>FirstArc</a:t>
            </a:r>
            <a:r>
              <a:rPr kumimoji="1" lang="en-US" altLang="zh-CN" sz="1800" b="0" dirty="0" smtClean="0">
                <a:latin typeface="黑体" pitchFamily="2" charset="-122"/>
                <a:ea typeface="黑体" pitchFamily="2" charset="-122"/>
              </a:rPr>
              <a:t> = NULL</a:t>
            </a:r>
            <a:r>
              <a:rPr kumimoji="1" lang="zh-CN" altLang="en-US" sz="1800" b="0" dirty="0" smtClean="0">
                <a:latin typeface="黑体" pitchFamily="2" charset="-122"/>
                <a:ea typeface="黑体" pitchFamily="2" charset="-122"/>
              </a:rPr>
              <a:t>；</a:t>
            </a:r>
            <a:r>
              <a:rPr kumimoji="1" lang="en-US" altLang="zh-CN" sz="1800" b="0" dirty="0" smtClean="0">
                <a:latin typeface="黑体" pitchFamily="2" charset="-122"/>
                <a:ea typeface="黑体" pitchFamily="2" charset="-122"/>
              </a:rPr>
              <a:t>}</a:t>
            </a:r>
          </a:p>
          <a:p>
            <a:pPr>
              <a:lnSpc>
                <a:spcPct val="100000"/>
              </a:lnSpc>
            </a:pPr>
            <a:r>
              <a:rPr kumimoji="1" lang="en-US" altLang="zh-CN" sz="1800" b="0" dirty="0" smtClean="0">
                <a:latin typeface="黑体" pitchFamily="2" charset="-122"/>
                <a:ea typeface="黑体" pitchFamily="2" charset="-122"/>
              </a:rPr>
              <a:t>  for(k = 0</a:t>
            </a:r>
            <a:r>
              <a:rPr kumimoji="1" lang="zh-CN" altLang="en-US" sz="1800" b="0" dirty="0" smtClean="0">
                <a:latin typeface="黑体" pitchFamily="2" charset="-122"/>
                <a:ea typeface="黑体" pitchFamily="2" charset="-122"/>
              </a:rPr>
              <a:t>；</a:t>
            </a:r>
            <a:r>
              <a:rPr kumimoji="1" lang="en-US" altLang="zh-CN" sz="1800" b="0" dirty="0" smtClean="0">
                <a:latin typeface="黑体" pitchFamily="2" charset="-122"/>
                <a:ea typeface="黑体" pitchFamily="2" charset="-122"/>
              </a:rPr>
              <a:t>k &lt; Edge</a:t>
            </a:r>
            <a:r>
              <a:rPr kumimoji="1" lang="zh-CN" altLang="en-US" sz="1800" b="0" dirty="0" smtClean="0">
                <a:latin typeface="黑体" pitchFamily="2" charset="-122"/>
                <a:ea typeface="黑体" pitchFamily="2" charset="-122"/>
              </a:rPr>
              <a:t>；</a:t>
            </a:r>
            <a:r>
              <a:rPr kumimoji="1" lang="en-US" altLang="zh-CN" sz="1800" b="0" dirty="0" smtClean="0">
                <a:latin typeface="黑体" pitchFamily="2" charset="-122"/>
                <a:ea typeface="黑体" pitchFamily="2" charset="-122"/>
              </a:rPr>
              <a:t>k++){</a:t>
            </a:r>
          </a:p>
          <a:p>
            <a:pPr>
              <a:lnSpc>
                <a:spcPct val="100000"/>
              </a:lnSpc>
            </a:pPr>
            <a:r>
              <a:rPr kumimoji="1" lang="en-US" altLang="zh-CN" sz="1800" b="0" dirty="0" smtClean="0">
                <a:latin typeface="黑体" pitchFamily="2" charset="-122"/>
                <a:ea typeface="黑体" pitchFamily="2" charset="-122"/>
              </a:rPr>
              <a:t>      </a:t>
            </a:r>
            <a:r>
              <a:rPr kumimoji="1" lang="en-US" altLang="zh-CN" sz="1800" b="0" dirty="0" err="1" smtClean="0">
                <a:latin typeface="黑体" pitchFamily="2" charset="-122"/>
                <a:ea typeface="黑体" pitchFamily="2" charset="-122"/>
              </a:rPr>
              <a:t>scanf</a:t>
            </a:r>
            <a:r>
              <a:rPr kumimoji="1" lang="en-US" altLang="zh-CN" sz="1800" b="0" dirty="0" smtClean="0">
                <a:latin typeface="黑体" pitchFamily="2" charset="-122"/>
                <a:ea typeface="黑体" pitchFamily="2" charset="-122"/>
              </a:rPr>
              <a:t>(&amp;v</a:t>
            </a:r>
            <a:r>
              <a:rPr kumimoji="1" lang="en-US" altLang="zh-CN" sz="1800" b="0" baseline="-25000" dirty="0" smtClean="0">
                <a:latin typeface="黑体" pitchFamily="2" charset="-122"/>
                <a:ea typeface="黑体" pitchFamily="2" charset="-122"/>
              </a:rPr>
              <a:t>1</a:t>
            </a:r>
            <a:r>
              <a:rPr kumimoji="1" lang="zh-CN" altLang="en-US" sz="1800" b="0" dirty="0" smtClean="0">
                <a:latin typeface="黑体" pitchFamily="2" charset="-122"/>
                <a:ea typeface="黑体" pitchFamily="2" charset="-122"/>
              </a:rPr>
              <a:t>，</a:t>
            </a:r>
            <a:r>
              <a:rPr kumimoji="1" lang="en-US" altLang="zh-CN" sz="1800" b="0" dirty="0" smtClean="0">
                <a:latin typeface="黑体" pitchFamily="2" charset="-122"/>
                <a:ea typeface="黑体" pitchFamily="2" charset="-122"/>
              </a:rPr>
              <a:t>&amp;v</a:t>
            </a:r>
            <a:r>
              <a:rPr kumimoji="1" lang="en-US" altLang="zh-CN" sz="1500" b="0" baseline="-25000" dirty="0" smtClean="0">
                <a:latin typeface="黑体" pitchFamily="2" charset="-122"/>
                <a:ea typeface="黑体" pitchFamily="2" charset="-122"/>
              </a:rPr>
              <a:t>2</a:t>
            </a:r>
            <a:r>
              <a:rPr kumimoji="1" lang="en-US" altLang="zh-CN" sz="1800" b="0" dirty="0" smtClean="0">
                <a:latin typeface="黑体" pitchFamily="2" charset="-122"/>
                <a:ea typeface="黑体" pitchFamily="2" charset="-122"/>
              </a:rPr>
              <a:t>)</a:t>
            </a:r>
            <a:r>
              <a:rPr kumimoji="1" lang="zh-CN" altLang="en-US" sz="1800" b="0" dirty="0" smtClean="0">
                <a:latin typeface="黑体" pitchFamily="2" charset="-122"/>
                <a:ea typeface="黑体" pitchFamily="2" charset="-122"/>
              </a:rPr>
              <a:t>；                       </a:t>
            </a:r>
            <a:r>
              <a:rPr kumimoji="1" lang="en-US" altLang="zh-CN" sz="1800" b="0" dirty="0" smtClean="0">
                <a:latin typeface="黑体" pitchFamily="2" charset="-122"/>
                <a:ea typeface="黑体" pitchFamily="2" charset="-122"/>
              </a:rPr>
              <a:t>//</a:t>
            </a:r>
            <a:r>
              <a:rPr kumimoji="1" lang="zh-CN" altLang="en-US" sz="1800" b="0" dirty="0" smtClean="0">
                <a:latin typeface="黑体" pitchFamily="2" charset="-122"/>
                <a:ea typeface="黑体" pitchFamily="2" charset="-122"/>
              </a:rPr>
              <a:t>读边</a:t>
            </a:r>
          </a:p>
          <a:p>
            <a:pPr>
              <a:lnSpc>
                <a:spcPct val="100000"/>
              </a:lnSpc>
            </a:pPr>
            <a:r>
              <a:rPr kumimoji="1" lang="zh-CN" altLang="en-US" sz="1800" b="0" dirty="0" smtClean="0">
                <a:latin typeface="黑体" pitchFamily="2" charset="-122"/>
                <a:ea typeface="黑体" pitchFamily="2" charset="-122"/>
              </a:rPr>
              <a:t>      </a:t>
            </a:r>
            <a:r>
              <a:rPr kumimoji="1" lang="en-US" altLang="zh-CN" sz="1800" b="0" dirty="0" err="1" smtClean="0">
                <a:latin typeface="黑体" pitchFamily="2" charset="-122"/>
                <a:ea typeface="黑体" pitchFamily="2" charset="-122"/>
              </a:rPr>
              <a:t>i</a:t>
            </a:r>
            <a:r>
              <a:rPr kumimoji="1" lang="en-US" altLang="zh-CN" sz="1800" b="0" dirty="0" smtClean="0">
                <a:latin typeface="黑体" pitchFamily="2" charset="-122"/>
                <a:ea typeface="黑体" pitchFamily="2" charset="-122"/>
              </a:rPr>
              <a:t> = </a:t>
            </a:r>
            <a:r>
              <a:rPr kumimoji="1" lang="en-US" altLang="zh-CN" sz="1800" b="0" dirty="0" err="1" smtClean="0">
                <a:latin typeface="黑体" pitchFamily="2" charset="-122"/>
                <a:ea typeface="黑体" pitchFamily="2" charset="-122"/>
              </a:rPr>
              <a:t>LocVertex</a:t>
            </a:r>
            <a:r>
              <a:rPr kumimoji="1" lang="en-US" altLang="zh-CN" sz="1800" b="0" dirty="0" smtClean="0">
                <a:latin typeface="黑体" pitchFamily="2" charset="-122"/>
                <a:ea typeface="黑体" pitchFamily="2" charset="-122"/>
              </a:rPr>
              <a:t>(G</a:t>
            </a:r>
            <a:r>
              <a:rPr kumimoji="1" lang="zh-CN" altLang="en-US" sz="1800" b="0" dirty="0" smtClean="0">
                <a:latin typeface="黑体" pitchFamily="2" charset="-122"/>
                <a:ea typeface="黑体" pitchFamily="2" charset="-122"/>
              </a:rPr>
              <a:t>，</a:t>
            </a:r>
            <a:r>
              <a:rPr kumimoji="1" lang="en-US" altLang="zh-CN" sz="1800" b="0" dirty="0" smtClean="0">
                <a:latin typeface="黑体" pitchFamily="2" charset="-122"/>
                <a:ea typeface="黑体" pitchFamily="2" charset="-122"/>
              </a:rPr>
              <a:t>v</a:t>
            </a:r>
            <a:r>
              <a:rPr kumimoji="1" lang="en-US" altLang="zh-CN" sz="1800" b="0" baseline="-25000" dirty="0" smtClean="0">
                <a:latin typeface="黑体" pitchFamily="2" charset="-122"/>
                <a:ea typeface="黑体" pitchFamily="2" charset="-122"/>
              </a:rPr>
              <a:t>1</a:t>
            </a:r>
            <a:r>
              <a:rPr kumimoji="1" lang="en-US" altLang="zh-CN" sz="1800" b="0" dirty="0" smtClean="0">
                <a:latin typeface="黑体" pitchFamily="2" charset="-122"/>
                <a:ea typeface="黑体" pitchFamily="2" charset="-122"/>
              </a:rPr>
              <a:t>)</a:t>
            </a:r>
            <a:r>
              <a:rPr kumimoji="1" lang="zh-CN" altLang="en-US" sz="1800" b="0" dirty="0" smtClean="0">
                <a:latin typeface="黑体" pitchFamily="2" charset="-122"/>
                <a:ea typeface="黑体" pitchFamily="2" charset="-122"/>
              </a:rPr>
              <a:t>；</a:t>
            </a:r>
            <a:r>
              <a:rPr kumimoji="1" lang="en-US" altLang="zh-CN" sz="1800" b="0" dirty="0" smtClean="0">
                <a:latin typeface="黑体" pitchFamily="2" charset="-122"/>
                <a:ea typeface="黑体" pitchFamily="2" charset="-122"/>
              </a:rPr>
              <a:t>j = </a:t>
            </a:r>
            <a:r>
              <a:rPr kumimoji="1" lang="en-US" altLang="zh-CN" sz="1800" b="0" dirty="0" err="1" smtClean="0">
                <a:latin typeface="黑体" pitchFamily="2" charset="-122"/>
                <a:ea typeface="黑体" pitchFamily="2" charset="-122"/>
              </a:rPr>
              <a:t>LocVertex</a:t>
            </a:r>
            <a:r>
              <a:rPr kumimoji="1" lang="en-US" altLang="zh-CN" sz="1800" b="0" dirty="0" smtClean="0">
                <a:latin typeface="黑体" pitchFamily="2" charset="-122"/>
                <a:ea typeface="黑体" pitchFamily="2" charset="-122"/>
              </a:rPr>
              <a:t>(G</a:t>
            </a:r>
            <a:r>
              <a:rPr kumimoji="1" lang="zh-CN" altLang="en-US" sz="1800" b="0" dirty="0" smtClean="0">
                <a:latin typeface="黑体" pitchFamily="2" charset="-122"/>
                <a:ea typeface="黑体" pitchFamily="2" charset="-122"/>
              </a:rPr>
              <a:t>，</a:t>
            </a:r>
            <a:r>
              <a:rPr kumimoji="1" lang="en-US" altLang="zh-CN" sz="1800" b="0" dirty="0" smtClean="0">
                <a:latin typeface="黑体" pitchFamily="2" charset="-122"/>
                <a:ea typeface="黑体" pitchFamily="2" charset="-122"/>
              </a:rPr>
              <a:t>v</a:t>
            </a:r>
            <a:r>
              <a:rPr kumimoji="1" lang="en-US" altLang="zh-CN" sz="1500" b="0" baseline="-25000" dirty="0" smtClean="0">
                <a:latin typeface="黑体" pitchFamily="2" charset="-122"/>
                <a:ea typeface="黑体" pitchFamily="2" charset="-122"/>
              </a:rPr>
              <a:t>2</a:t>
            </a:r>
            <a:r>
              <a:rPr kumimoji="1" lang="en-US" altLang="zh-CN" sz="1800" b="0" dirty="0" smtClean="0">
                <a:latin typeface="黑体" pitchFamily="2" charset="-122"/>
                <a:ea typeface="黑体" pitchFamily="2" charset="-122"/>
              </a:rPr>
              <a:t>)</a:t>
            </a:r>
            <a:r>
              <a:rPr kumimoji="1" lang="zh-CN" altLang="en-US" sz="1800" b="0" dirty="0" smtClean="0">
                <a:latin typeface="黑体" pitchFamily="2" charset="-122"/>
                <a:ea typeface="黑体" pitchFamily="2" charset="-122"/>
              </a:rPr>
              <a:t>；</a:t>
            </a:r>
          </a:p>
          <a:p>
            <a:pPr>
              <a:lnSpc>
                <a:spcPct val="100000"/>
              </a:lnSpc>
            </a:pPr>
            <a:r>
              <a:rPr kumimoji="1" lang="zh-CN" altLang="en-US" sz="1800" b="0" dirty="0" smtClean="0">
                <a:latin typeface="黑体" pitchFamily="2" charset="-122"/>
                <a:ea typeface="黑体" pitchFamily="2" charset="-122"/>
              </a:rPr>
              <a:t>      </a:t>
            </a:r>
            <a:r>
              <a:rPr kumimoji="1" lang="en-US" altLang="zh-CN" sz="1800" b="0" dirty="0" smtClean="0">
                <a:latin typeface="黑体" pitchFamily="2" charset="-122"/>
                <a:ea typeface="黑体" pitchFamily="2" charset="-122"/>
              </a:rPr>
              <a:t>q = (</a:t>
            </a:r>
            <a:r>
              <a:rPr kumimoji="1" lang="en-US" altLang="zh-CN" sz="1800" b="0" dirty="0" err="1" smtClean="0">
                <a:latin typeface="黑体" pitchFamily="2" charset="-122"/>
                <a:ea typeface="黑体" pitchFamily="2" charset="-122"/>
              </a:rPr>
              <a:t>LinkNode</a:t>
            </a:r>
            <a:r>
              <a:rPr kumimoji="1" lang="en-US" altLang="zh-CN" sz="1800" b="0" dirty="0" smtClean="0">
                <a:latin typeface="黑体" pitchFamily="2" charset="-122"/>
                <a:ea typeface="黑体" pitchFamily="2" charset="-122"/>
              </a:rPr>
              <a:t> *)</a:t>
            </a:r>
            <a:r>
              <a:rPr kumimoji="1" lang="en-US" altLang="zh-CN" sz="1800" b="0" dirty="0" err="1" smtClean="0">
                <a:latin typeface="黑体" pitchFamily="2" charset="-122"/>
                <a:ea typeface="黑体" pitchFamily="2" charset="-122"/>
              </a:rPr>
              <a:t>malloc</a:t>
            </a:r>
            <a:r>
              <a:rPr kumimoji="1" lang="en-US" altLang="zh-CN" sz="1800" b="0" dirty="0" smtClean="0">
                <a:latin typeface="黑体" pitchFamily="2" charset="-122"/>
                <a:ea typeface="黑体" pitchFamily="2" charset="-122"/>
              </a:rPr>
              <a:t>(</a:t>
            </a:r>
            <a:r>
              <a:rPr kumimoji="1" lang="en-US" altLang="zh-CN" sz="1800" b="0" dirty="0" err="1" smtClean="0">
                <a:latin typeface="黑体" pitchFamily="2" charset="-122"/>
                <a:ea typeface="黑体" pitchFamily="2" charset="-122"/>
              </a:rPr>
              <a:t>sizeof</a:t>
            </a:r>
            <a:r>
              <a:rPr kumimoji="1" lang="en-US" altLang="zh-CN" sz="1800" b="0" dirty="0" smtClean="0">
                <a:latin typeface="黑体" pitchFamily="2" charset="-122"/>
                <a:ea typeface="黑体" pitchFamily="2" charset="-122"/>
              </a:rPr>
              <a:t>(</a:t>
            </a:r>
            <a:r>
              <a:rPr kumimoji="1" lang="en-US" altLang="zh-CN" sz="1800" b="0" dirty="0" err="1" smtClean="0">
                <a:latin typeface="黑体" pitchFamily="2" charset="-122"/>
                <a:ea typeface="黑体" pitchFamily="2" charset="-122"/>
              </a:rPr>
              <a:t>LinkNode</a:t>
            </a:r>
            <a:r>
              <a:rPr kumimoji="1" lang="en-US" altLang="zh-CN" sz="1800" b="0" dirty="0" smtClean="0">
                <a:latin typeface="黑体" pitchFamily="2" charset="-122"/>
                <a:ea typeface="黑体" pitchFamily="2" charset="-122"/>
              </a:rPr>
              <a:t>))</a:t>
            </a:r>
            <a:r>
              <a:rPr kumimoji="1" lang="zh-CN" altLang="en-US" sz="1800" b="0" dirty="0" smtClean="0">
                <a:latin typeface="黑体" pitchFamily="2" charset="-122"/>
                <a:ea typeface="黑体" pitchFamily="2" charset="-122"/>
              </a:rPr>
              <a:t>；</a:t>
            </a:r>
          </a:p>
          <a:p>
            <a:pPr>
              <a:lnSpc>
                <a:spcPct val="100000"/>
              </a:lnSpc>
            </a:pPr>
            <a:r>
              <a:rPr kumimoji="1" lang="zh-CN" altLang="en-US" sz="1800" b="0" dirty="0" smtClean="0">
                <a:latin typeface="黑体" pitchFamily="2" charset="-122"/>
                <a:ea typeface="黑体" pitchFamily="2" charset="-122"/>
              </a:rPr>
              <a:t>      </a:t>
            </a:r>
            <a:r>
              <a:rPr kumimoji="1" lang="en-US" altLang="zh-CN" sz="1800" b="0" dirty="0" smtClean="0">
                <a:latin typeface="黑体" pitchFamily="2" charset="-122"/>
                <a:ea typeface="黑体" pitchFamily="2" charset="-122"/>
              </a:rPr>
              <a:t>q-&gt;</a:t>
            </a:r>
            <a:r>
              <a:rPr kumimoji="1" lang="en-US" altLang="zh-CN" sz="1800" b="0" dirty="0" err="1" smtClean="0">
                <a:latin typeface="黑体" pitchFamily="2" charset="-122"/>
                <a:ea typeface="黑体" pitchFamily="2" charset="-122"/>
              </a:rPr>
              <a:t>Adjvex</a:t>
            </a:r>
            <a:r>
              <a:rPr kumimoji="1" lang="en-US" altLang="zh-CN" sz="1800" b="0" dirty="0" smtClean="0">
                <a:latin typeface="黑体" pitchFamily="2" charset="-122"/>
                <a:ea typeface="黑体" pitchFamily="2" charset="-122"/>
              </a:rPr>
              <a:t> = j</a:t>
            </a:r>
            <a:r>
              <a:rPr kumimoji="1" lang="zh-CN" altLang="en-US" sz="1800" b="0" dirty="0" smtClean="0">
                <a:latin typeface="黑体" pitchFamily="2" charset="-122"/>
                <a:ea typeface="黑体" pitchFamily="2" charset="-122"/>
              </a:rPr>
              <a:t>； </a:t>
            </a:r>
            <a:r>
              <a:rPr kumimoji="1" lang="en-US" altLang="zh-CN" sz="1800" b="0" dirty="0" smtClean="0">
                <a:latin typeface="黑体" pitchFamily="2" charset="-122"/>
                <a:ea typeface="黑体" pitchFamily="2" charset="-122"/>
              </a:rPr>
              <a:t>q-&gt;</a:t>
            </a:r>
            <a:r>
              <a:rPr kumimoji="1" lang="en-US" altLang="zh-CN" sz="1800" b="0" dirty="0" err="1" smtClean="0">
                <a:latin typeface="黑体" pitchFamily="2" charset="-122"/>
                <a:ea typeface="黑体" pitchFamily="2" charset="-122"/>
              </a:rPr>
              <a:t>NextArc</a:t>
            </a:r>
            <a:r>
              <a:rPr kumimoji="1" lang="en-US" altLang="zh-CN" sz="1800" b="0" dirty="0" smtClean="0">
                <a:latin typeface="黑体" pitchFamily="2" charset="-122"/>
                <a:ea typeface="黑体" pitchFamily="2" charset="-122"/>
              </a:rPr>
              <a:t> = G[</a:t>
            </a:r>
            <a:r>
              <a:rPr kumimoji="1" lang="en-US" altLang="zh-CN" sz="1800" b="0" dirty="0" err="1" smtClean="0">
                <a:latin typeface="黑体" pitchFamily="2" charset="-122"/>
                <a:ea typeface="黑体" pitchFamily="2" charset="-122"/>
              </a:rPr>
              <a:t>i</a:t>
            </a:r>
            <a:r>
              <a:rPr kumimoji="1" lang="en-US" altLang="zh-CN" sz="1800" b="0" dirty="0" smtClean="0">
                <a:latin typeface="黑体" pitchFamily="2" charset="-122"/>
                <a:ea typeface="黑体" pitchFamily="2" charset="-122"/>
              </a:rPr>
              <a:t>].</a:t>
            </a:r>
            <a:r>
              <a:rPr kumimoji="1" lang="en-US" altLang="zh-CN" sz="1800" b="0" dirty="0" err="1" smtClean="0">
                <a:latin typeface="黑体" pitchFamily="2" charset="-122"/>
                <a:ea typeface="黑体" pitchFamily="2" charset="-122"/>
              </a:rPr>
              <a:t>FirstArc</a:t>
            </a:r>
            <a:r>
              <a:rPr kumimoji="1" lang="zh-CN" altLang="en-US" sz="1800" b="0" dirty="0" smtClean="0">
                <a:latin typeface="黑体" pitchFamily="2" charset="-122"/>
                <a:ea typeface="黑体" pitchFamily="2" charset="-122"/>
              </a:rPr>
              <a:t>；</a:t>
            </a:r>
            <a:r>
              <a:rPr kumimoji="1" lang="en-US" altLang="zh-CN" sz="1800" b="0" dirty="0" smtClean="0">
                <a:latin typeface="黑体" pitchFamily="2" charset="-122"/>
                <a:ea typeface="黑体" pitchFamily="2" charset="-122"/>
              </a:rPr>
              <a:t>G[</a:t>
            </a:r>
            <a:r>
              <a:rPr kumimoji="1" lang="en-US" altLang="zh-CN" sz="1800" b="0" dirty="0" err="1" smtClean="0">
                <a:latin typeface="黑体" pitchFamily="2" charset="-122"/>
                <a:ea typeface="黑体" pitchFamily="2" charset="-122"/>
              </a:rPr>
              <a:t>i</a:t>
            </a:r>
            <a:r>
              <a:rPr kumimoji="1" lang="en-US" altLang="zh-CN" sz="1800" b="0" dirty="0" smtClean="0">
                <a:latin typeface="黑体" pitchFamily="2" charset="-122"/>
                <a:ea typeface="黑体" pitchFamily="2" charset="-122"/>
              </a:rPr>
              <a:t>].</a:t>
            </a:r>
            <a:r>
              <a:rPr kumimoji="1" lang="en-US" altLang="zh-CN" sz="1800" b="0" dirty="0" err="1" smtClean="0">
                <a:latin typeface="黑体" pitchFamily="2" charset="-122"/>
                <a:ea typeface="黑体" pitchFamily="2" charset="-122"/>
              </a:rPr>
              <a:t>FirstArc</a:t>
            </a:r>
            <a:r>
              <a:rPr kumimoji="1" lang="en-US" altLang="zh-CN" sz="1800" b="0" dirty="0" smtClean="0">
                <a:latin typeface="黑体" pitchFamily="2" charset="-122"/>
                <a:ea typeface="黑体" pitchFamily="2" charset="-122"/>
              </a:rPr>
              <a:t> = q</a:t>
            </a:r>
            <a:r>
              <a:rPr kumimoji="1" lang="zh-CN" altLang="en-US" sz="1800" b="0" dirty="0" smtClean="0">
                <a:latin typeface="黑体" pitchFamily="2" charset="-122"/>
                <a:ea typeface="黑体" pitchFamily="2" charset="-122"/>
              </a:rPr>
              <a:t>；</a:t>
            </a:r>
            <a:endParaRPr kumimoji="1" lang="en-US" altLang="zh-CN" sz="1800" b="0" dirty="0" smtClean="0">
              <a:latin typeface="黑体" pitchFamily="2" charset="-122"/>
              <a:ea typeface="黑体" pitchFamily="2" charset="-122"/>
            </a:endParaRPr>
          </a:p>
          <a:p>
            <a:pPr>
              <a:lnSpc>
                <a:spcPct val="100000"/>
              </a:lnSpc>
            </a:pPr>
            <a:r>
              <a:rPr kumimoji="1" lang="en-US" altLang="zh-CN" sz="1800" b="0" dirty="0" smtClean="0">
                <a:latin typeface="黑体" pitchFamily="2" charset="-122"/>
                <a:ea typeface="黑体" pitchFamily="2" charset="-122"/>
              </a:rPr>
              <a:t>      if (G</a:t>
            </a:r>
            <a:r>
              <a:rPr kumimoji="1" lang="zh-CN" altLang="en-US" sz="1800" b="0" dirty="0" smtClean="0">
                <a:latin typeface="黑体" pitchFamily="2" charset="-122"/>
                <a:ea typeface="黑体" pitchFamily="2" charset="-122"/>
              </a:rPr>
              <a:t>为无向图</a:t>
            </a:r>
            <a:r>
              <a:rPr kumimoji="1" lang="en-US" altLang="zh-CN" sz="1800" b="0" dirty="0" smtClean="0">
                <a:latin typeface="黑体" pitchFamily="2" charset="-122"/>
                <a:ea typeface="黑体" pitchFamily="2" charset="-122"/>
              </a:rPr>
              <a:t>){</a:t>
            </a:r>
            <a:endParaRPr kumimoji="1" lang="zh-CN" altLang="en-US" sz="1800" b="0" dirty="0" smtClean="0">
              <a:latin typeface="黑体" pitchFamily="2" charset="-122"/>
              <a:ea typeface="黑体" pitchFamily="2" charset="-122"/>
            </a:endParaRPr>
          </a:p>
          <a:p>
            <a:pPr>
              <a:lnSpc>
                <a:spcPct val="100000"/>
              </a:lnSpc>
            </a:pPr>
            <a:r>
              <a:rPr kumimoji="1" lang="zh-CN" altLang="en-US" sz="1800" b="0" dirty="0" smtClean="0">
                <a:latin typeface="黑体" pitchFamily="2" charset="-122"/>
                <a:ea typeface="黑体" pitchFamily="2" charset="-122"/>
              </a:rPr>
              <a:t>           </a:t>
            </a:r>
            <a:r>
              <a:rPr kumimoji="1" lang="en-US" altLang="zh-CN" sz="1800" b="0" dirty="0" smtClean="0">
                <a:latin typeface="黑体" pitchFamily="2" charset="-122"/>
                <a:ea typeface="黑体" pitchFamily="2" charset="-122"/>
              </a:rPr>
              <a:t>p = (</a:t>
            </a:r>
            <a:r>
              <a:rPr kumimoji="1" lang="en-US" altLang="zh-CN" sz="1800" b="0" dirty="0" err="1" smtClean="0">
                <a:latin typeface="黑体" pitchFamily="2" charset="-122"/>
                <a:ea typeface="黑体" pitchFamily="2" charset="-122"/>
              </a:rPr>
              <a:t>LinkNode</a:t>
            </a:r>
            <a:r>
              <a:rPr kumimoji="1" lang="en-US" altLang="zh-CN" sz="1800" b="0" dirty="0" smtClean="0">
                <a:latin typeface="黑体" pitchFamily="2" charset="-122"/>
                <a:ea typeface="黑体" pitchFamily="2" charset="-122"/>
              </a:rPr>
              <a:t> *)</a:t>
            </a:r>
            <a:r>
              <a:rPr kumimoji="1" lang="en-US" altLang="zh-CN" sz="1800" b="0" dirty="0" err="1" smtClean="0">
                <a:latin typeface="黑体" pitchFamily="2" charset="-122"/>
                <a:ea typeface="黑体" pitchFamily="2" charset="-122"/>
              </a:rPr>
              <a:t>malloc</a:t>
            </a:r>
            <a:r>
              <a:rPr kumimoji="1" lang="en-US" altLang="zh-CN" sz="1800" b="0" dirty="0" smtClean="0">
                <a:latin typeface="黑体" pitchFamily="2" charset="-122"/>
                <a:ea typeface="黑体" pitchFamily="2" charset="-122"/>
              </a:rPr>
              <a:t>(</a:t>
            </a:r>
            <a:r>
              <a:rPr kumimoji="1" lang="en-US" altLang="zh-CN" sz="1800" b="0" dirty="0" err="1" smtClean="0">
                <a:latin typeface="黑体" pitchFamily="2" charset="-122"/>
                <a:ea typeface="黑体" pitchFamily="2" charset="-122"/>
              </a:rPr>
              <a:t>sizeof</a:t>
            </a:r>
            <a:r>
              <a:rPr kumimoji="1" lang="en-US" altLang="zh-CN" sz="1800" b="0" dirty="0" smtClean="0">
                <a:latin typeface="黑体" pitchFamily="2" charset="-122"/>
                <a:ea typeface="黑体" pitchFamily="2" charset="-122"/>
              </a:rPr>
              <a:t>(</a:t>
            </a:r>
            <a:r>
              <a:rPr kumimoji="1" lang="en-US" altLang="zh-CN" sz="1800" b="0" dirty="0" err="1" smtClean="0">
                <a:latin typeface="黑体" pitchFamily="2" charset="-122"/>
                <a:ea typeface="黑体" pitchFamily="2" charset="-122"/>
              </a:rPr>
              <a:t>LinkNode</a:t>
            </a:r>
            <a:r>
              <a:rPr kumimoji="1" lang="en-US" altLang="zh-CN" sz="1800" b="0" dirty="0" smtClean="0">
                <a:latin typeface="黑体" pitchFamily="2" charset="-122"/>
                <a:ea typeface="黑体" pitchFamily="2" charset="-122"/>
              </a:rPr>
              <a:t>))</a:t>
            </a:r>
            <a:r>
              <a:rPr kumimoji="1" lang="zh-CN" altLang="en-US" sz="1800" b="0" dirty="0" smtClean="0">
                <a:latin typeface="黑体" pitchFamily="2" charset="-122"/>
                <a:ea typeface="黑体" pitchFamily="2" charset="-122"/>
              </a:rPr>
              <a:t>；</a:t>
            </a:r>
          </a:p>
          <a:p>
            <a:pPr>
              <a:lnSpc>
                <a:spcPct val="100000"/>
              </a:lnSpc>
            </a:pPr>
            <a:r>
              <a:rPr kumimoji="1" lang="zh-CN" altLang="en-US" sz="1800" b="0" dirty="0" smtClean="0">
                <a:latin typeface="黑体" pitchFamily="2" charset="-122"/>
                <a:ea typeface="黑体" pitchFamily="2" charset="-122"/>
              </a:rPr>
              <a:t>           </a:t>
            </a:r>
            <a:r>
              <a:rPr kumimoji="1" lang="en-US" altLang="zh-CN" sz="1800" b="0" dirty="0" smtClean="0">
                <a:latin typeface="黑体" pitchFamily="2" charset="-122"/>
                <a:ea typeface="黑体" pitchFamily="2" charset="-122"/>
              </a:rPr>
              <a:t>p-&gt;</a:t>
            </a:r>
            <a:r>
              <a:rPr kumimoji="1" lang="en-US" altLang="zh-CN" sz="1800" b="0" dirty="0" err="1" smtClean="0">
                <a:latin typeface="黑体" pitchFamily="2" charset="-122"/>
                <a:ea typeface="黑体" pitchFamily="2" charset="-122"/>
              </a:rPr>
              <a:t>Adjvex</a:t>
            </a:r>
            <a:r>
              <a:rPr kumimoji="1" lang="en-US" altLang="zh-CN" sz="1800" b="0" dirty="0" smtClean="0">
                <a:latin typeface="黑体" pitchFamily="2" charset="-122"/>
                <a:ea typeface="黑体" pitchFamily="2" charset="-122"/>
              </a:rPr>
              <a:t> = </a:t>
            </a:r>
            <a:r>
              <a:rPr kumimoji="1" lang="en-US" altLang="zh-CN" sz="1800" b="0" dirty="0" err="1" smtClean="0">
                <a:latin typeface="黑体" pitchFamily="2" charset="-122"/>
                <a:ea typeface="黑体" pitchFamily="2" charset="-122"/>
              </a:rPr>
              <a:t>i</a:t>
            </a:r>
            <a:r>
              <a:rPr kumimoji="1" lang="zh-CN" altLang="en-US" sz="1800" b="0" dirty="0" smtClean="0">
                <a:latin typeface="黑体" pitchFamily="2" charset="-122"/>
                <a:ea typeface="黑体" pitchFamily="2" charset="-122"/>
              </a:rPr>
              <a:t>；</a:t>
            </a:r>
            <a:r>
              <a:rPr kumimoji="1" lang="en-US" altLang="zh-CN" sz="1800" b="0" dirty="0" smtClean="0">
                <a:latin typeface="黑体" pitchFamily="2" charset="-122"/>
                <a:ea typeface="黑体" pitchFamily="2" charset="-122"/>
              </a:rPr>
              <a:t>p-&gt;</a:t>
            </a:r>
            <a:r>
              <a:rPr kumimoji="1" lang="en-US" altLang="zh-CN" sz="1800" b="0" dirty="0" err="1" smtClean="0">
                <a:latin typeface="黑体" pitchFamily="2" charset="-122"/>
                <a:ea typeface="黑体" pitchFamily="2" charset="-122"/>
              </a:rPr>
              <a:t>NextArc</a:t>
            </a:r>
            <a:r>
              <a:rPr kumimoji="1" lang="en-US" altLang="zh-CN" sz="1800" b="0" dirty="0" smtClean="0">
                <a:latin typeface="黑体" pitchFamily="2" charset="-122"/>
                <a:ea typeface="黑体" pitchFamily="2" charset="-122"/>
              </a:rPr>
              <a:t> = G[j].</a:t>
            </a:r>
            <a:r>
              <a:rPr kumimoji="1" lang="en-US" altLang="zh-CN" sz="1800" b="0" dirty="0" err="1" smtClean="0">
                <a:latin typeface="黑体" pitchFamily="2" charset="-122"/>
                <a:ea typeface="黑体" pitchFamily="2" charset="-122"/>
              </a:rPr>
              <a:t>FirstArc</a:t>
            </a:r>
            <a:r>
              <a:rPr kumimoji="1" lang="zh-CN" altLang="en-US" sz="1800" b="0" dirty="0" smtClean="0">
                <a:latin typeface="黑体" pitchFamily="2" charset="-122"/>
                <a:ea typeface="黑体" pitchFamily="2" charset="-122"/>
              </a:rPr>
              <a:t>；</a:t>
            </a:r>
            <a:r>
              <a:rPr kumimoji="1" lang="en-US" altLang="zh-CN" sz="1800" b="0" dirty="0" smtClean="0">
                <a:latin typeface="黑体" pitchFamily="2" charset="-122"/>
                <a:ea typeface="黑体" pitchFamily="2" charset="-122"/>
              </a:rPr>
              <a:t>G[j].</a:t>
            </a:r>
            <a:r>
              <a:rPr kumimoji="1" lang="en-US" altLang="zh-CN" sz="1800" b="0" dirty="0" err="1" smtClean="0">
                <a:latin typeface="黑体" pitchFamily="2" charset="-122"/>
                <a:ea typeface="黑体" pitchFamily="2" charset="-122"/>
              </a:rPr>
              <a:t>FirstArc</a:t>
            </a:r>
            <a:r>
              <a:rPr kumimoji="1" lang="en-US" altLang="zh-CN" sz="1800" b="0" dirty="0" smtClean="0">
                <a:latin typeface="黑体" pitchFamily="2" charset="-122"/>
                <a:ea typeface="黑体" pitchFamily="2" charset="-122"/>
              </a:rPr>
              <a:t> = p</a:t>
            </a:r>
            <a:r>
              <a:rPr kumimoji="1" lang="zh-CN" altLang="en-US" sz="1800" b="0" dirty="0" smtClean="0">
                <a:latin typeface="黑体" pitchFamily="2" charset="-122"/>
                <a:ea typeface="黑体" pitchFamily="2" charset="-122"/>
              </a:rPr>
              <a:t>；</a:t>
            </a:r>
            <a:endParaRPr kumimoji="1" lang="en-US" altLang="zh-CN" sz="1800" b="0" dirty="0" smtClean="0">
              <a:latin typeface="黑体" pitchFamily="2" charset="-122"/>
              <a:ea typeface="黑体" pitchFamily="2" charset="-122"/>
            </a:endParaRPr>
          </a:p>
          <a:p>
            <a:pPr>
              <a:lnSpc>
                <a:spcPct val="100000"/>
              </a:lnSpc>
            </a:pPr>
            <a:r>
              <a:rPr kumimoji="1" lang="en-US" altLang="zh-CN" sz="1800" b="0" dirty="0" smtClean="0">
                <a:latin typeface="黑体" pitchFamily="2" charset="-122"/>
                <a:ea typeface="黑体" pitchFamily="2" charset="-122"/>
              </a:rPr>
              <a:t>      }</a:t>
            </a:r>
            <a:endParaRPr kumimoji="1" lang="zh-CN" altLang="en-US" sz="1800" b="0" dirty="0" smtClean="0">
              <a:latin typeface="黑体" pitchFamily="2" charset="-122"/>
              <a:ea typeface="黑体" pitchFamily="2" charset="-122"/>
            </a:endParaRPr>
          </a:p>
          <a:p>
            <a:pPr>
              <a:lnSpc>
                <a:spcPct val="100000"/>
              </a:lnSpc>
            </a:pPr>
            <a:r>
              <a:rPr kumimoji="1" lang="zh-CN" altLang="en-US" sz="1800" b="0" dirty="0" smtClean="0">
                <a:latin typeface="黑体" pitchFamily="2" charset="-122"/>
                <a:ea typeface="黑体" pitchFamily="2" charset="-122"/>
              </a:rPr>
              <a:t>  </a:t>
            </a:r>
            <a:r>
              <a:rPr kumimoji="1" lang="en-US" altLang="zh-CN" sz="1800" b="0" dirty="0" smtClean="0">
                <a:latin typeface="黑体" pitchFamily="2" charset="-122"/>
                <a:ea typeface="黑体" pitchFamily="2" charset="-122"/>
              </a:rPr>
              <a:t>}</a:t>
            </a:r>
          </a:p>
          <a:p>
            <a:pPr>
              <a:lnSpc>
                <a:spcPct val="100000"/>
              </a:lnSpc>
            </a:pPr>
            <a:r>
              <a:rPr kumimoji="1" lang="en-US" altLang="zh-CN" sz="1800" b="0" dirty="0" smtClean="0">
                <a:latin typeface="黑体" pitchFamily="2" charset="-122"/>
                <a:ea typeface="黑体" pitchFamily="2" charset="-122"/>
              </a:rPr>
              <a:t>  return(0)</a:t>
            </a:r>
            <a:r>
              <a:rPr kumimoji="1" lang="zh-CN" altLang="en-US" sz="1800" b="0" dirty="0" smtClean="0">
                <a:latin typeface="黑体" pitchFamily="2" charset="-122"/>
                <a:ea typeface="黑体" pitchFamily="2" charset="-122"/>
              </a:rPr>
              <a:t>；</a:t>
            </a:r>
          </a:p>
          <a:p>
            <a:pPr>
              <a:lnSpc>
                <a:spcPct val="100000"/>
              </a:lnSpc>
            </a:pPr>
            <a:r>
              <a:rPr kumimoji="1" lang="en-US" altLang="zh-CN" sz="1800" b="0" dirty="0" smtClean="0">
                <a:latin typeface="黑体" pitchFamily="2" charset="-122"/>
                <a:ea typeface="黑体" pitchFamily="2" charset="-122"/>
              </a:rPr>
              <a:t>}</a:t>
            </a:r>
          </a:p>
        </p:txBody>
      </p:sp>
    </p:spTree>
    <p:extLst>
      <p:ext uri="{BB962C8B-B14F-4D97-AF65-F5344CB8AC3E}">
        <p14:creationId xmlns="" xmlns:p14="http://schemas.microsoft.com/office/powerpoint/2010/main" val="2144577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20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2000"/>
                                        <p:tgtEl>
                                          <p:spTgt spid="3">
                                            <p:txEl>
                                              <p:pRg st="8" end="8"/>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2000"/>
                                        <p:tgtEl>
                                          <p:spTgt spid="3">
                                            <p:txEl>
                                              <p:pRg st="9" end="9"/>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2000"/>
                                        <p:tgtEl>
                                          <p:spTgt spid="3">
                                            <p:txEl>
                                              <p:pRg st="10" end="10"/>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fade">
                                      <p:cBhvr>
                                        <p:cTn id="54" dur="2000"/>
                                        <p:tgtEl>
                                          <p:spTgt spid="3">
                                            <p:txEl>
                                              <p:pRg st="11" end="11"/>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20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20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fade">
                                      <p:cBhvr>
                                        <p:cTn id="67" dur="20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5040560"/>
          </a:xfrm>
        </p:spPr>
        <p:txBody>
          <a:bodyPr>
            <a:normAutofit fontScale="92500" lnSpcReduction="10000"/>
          </a:bodyPr>
          <a:lstStyle/>
          <a:p>
            <a:r>
              <a:rPr lang="en-US" altLang="zh-CN" dirty="0">
                <a:sym typeface="Webdings"/>
              </a:rPr>
              <a:t></a:t>
            </a:r>
            <a:r>
              <a:rPr lang="zh-CN" altLang="zh-CN" dirty="0"/>
              <a:t>结论</a:t>
            </a:r>
          </a:p>
          <a:p>
            <a:r>
              <a:rPr lang="en-US" altLang="zh-CN" b="0" dirty="0"/>
              <a:t>(1) </a:t>
            </a:r>
            <a:r>
              <a:rPr lang="zh-CN" altLang="zh-CN" b="0" dirty="0"/>
              <a:t>时间复杂度：</a:t>
            </a:r>
          </a:p>
          <a:p>
            <a:r>
              <a:rPr lang="en-US" altLang="zh-CN" b="0" dirty="0"/>
              <a:t>	</a:t>
            </a:r>
            <a:r>
              <a:rPr lang="zh-CN" altLang="zh-CN" b="0" dirty="0"/>
              <a:t>①确定边关系的时间复杂度为：</a:t>
            </a:r>
            <a:r>
              <a:rPr lang="en-US" altLang="zh-CN" b="0" dirty="0" smtClean="0"/>
              <a:t>O(n)</a:t>
            </a:r>
            <a:r>
              <a:rPr lang="zh-CN" altLang="zh-CN" b="0" dirty="0"/>
              <a:t>；</a:t>
            </a:r>
          </a:p>
          <a:p>
            <a:r>
              <a:rPr lang="en-US" altLang="zh-CN" b="0" dirty="0"/>
              <a:t>	</a:t>
            </a:r>
            <a:r>
              <a:rPr lang="zh-CN" altLang="zh-CN" b="0" dirty="0"/>
              <a:t>②加入或删除一条边的时间复杂度为：</a:t>
            </a:r>
            <a:r>
              <a:rPr lang="en-US" altLang="zh-CN" b="0" dirty="0"/>
              <a:t>O(n)</a:t>
            </a:r>
            <a:r>
              <a:rPr lang="zh-CN" altLang="zh-CN" b="0" dirty="0"/>
              <a:t>；</a:t>
            </a:r>
          </a:p>
          <a:p>
            <a:r>
              <a:rPr lang="en-US" altLang="zh-CN" b="0" dirty="0"/>
              <a:t>	</a:t>
            </a:r>
            <a:r>
              <a:rPr lang="zh-CN" altLang="zh-CN" b="0" dirty="0"/>
              <a:t>③寻找一个顶点的所有邻接点的时间复杂度为：</a:t>
            </a:r>
            <a:r>
              <a:rPr lang="en-US" altLang="zh-CN" b="0" dirty="0"/>
              <a:t>O(n)</a:t>
            </a:r>
            <a:r>
              <a:rPr lang="zh-CN" altLang="zh-CN" b="0" dirty="0"/>
              <a:t>；</a:t>
            </a:r>
          </a:p>
          <a:p>
            <a:r>
              <a:rPr lang="en-US" altLang="zh-CN" b="0" dirty="0"/>
              <a:t>	</a:t>
            </a:r>
            <a:r>
              <a:rPr lang="zh-CN" altLang="zh-CN" b="0" dirty="0"/>
              <a:t>④无向图存储边的空间复杂度为：</a:t>
            </a:r>
            <a:r>
              <a:rPr lang="en-US" altLang="zh-CN" b="0" dirty="0"/>
              <a:t>O(n + 2e)</a:t>
            </a:r>
            <a:r>
              <a:rPr lang="zh-CN" altLang="zh-CN" b="0" dirty="0"/>
              <a:t>； </a:t>
            </a:r>
          </a:p>
          <a:p>
            <a:r>
              <a:rPr lang="zh-CN" altLang="zh-CN" b="0" dirty="0"/>
              <a:t>⑤有向图存储边的空间复杂度为：</a:t>
            </a:r>
            <a:r>
              <a:rPr lang="en-US" altLang="zh-CN" b="0" dirty="0"/>
              <a:t>O(n + e)</a:t>
            </a:r>
            <a:r>
              <a:rPr lang="zh-CN" altLang="zh-CN" b="0" dirty="0"/>
              <a:t>。</a:t>
            </a:r>
          </a:p>
          <a:p>
            <a:r>
              <a:rPr lang="en-US" altLang="zh-CN" b="0" dirty="0"/>
              <a:t>(2) </a:t>
            </a:r>
            <a:r>
              <a:rPr lang="zh-CN" altLang="zh-CN" b="0" dirty="0"/>
              <a:t>困难：</a:t>
            </a:r>
          </a:p>
          <a:p>
            <a:r>
              <a:rPr lang="en-US" altLang="zh-CN" b="0" dirty="0"/>
              <a:t>	</a:t>
            </a:r>
            <a:r>
              <a:rPr lang="zh-CN" altLang="zh-CN" b="0" dirty="0"/>
              <a:t>删除和增加结点同样相对困难，可通过将表头结点的一维数组改成一个链表结构，即将表头变为动态结构来解决此问题。</a:t>
            </a:r>
          </a:p>
          <a:p>
            <a:endParaRPr lang="zh-CN" altLang="en-US" dirty="0"/>
          </a:p>
        </p:txBody>
      </p:sp>
    </p:spTree>
    <p:extLst>
      <p:ext uri="{BB962C8B-B14F-4D97-AF65-F5344CB8AC3E}">
        <p14:creationId xmlns="" xmlns:p14="http://schemas.microsoft.com/office/powerpoint/2010/main" val="38561878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1052737"/>
            <a:ext cx="7520940" cy="2520279"/>
          </a:xfrm>
        </p:spPr>
        <p:txBody>
          <a:bodyPr/>
          <a:lstStyle/>
          <a:p>
            <a:r>
              <a:rPr lang="en-US" altLang="zh-CN" b="0" dirty="0" smtClean="0"/>
              <a:t>	</a:t>
            </a:r>
            <a:r>
              <a:rPr lang="zh-CN" altLang="zh-CN" b="0" dirty="0" smtClean="0"/>
              <a:t>除了</a:t>
            </a:r>
            <a:r>
              <a:rPr lang="zh-CN" altLang="zh-CN" b="0" dirty="0"/>
              <a:t>邻接矩阵和邻接表两种常用的方法外，还有两种不常用的存储方法：</a:t>
            </a:r>
            <a:r>
              <a:rPr lang="zh-CN" altLang="zh-CN" dirty="0">
                <a:solidFill>
                  <a:srgbClr val="FF0000"/>
                </a:solidFill>
              </a:rPr>
              <a:t>十字链表和邻接多重表</a:t>
            </a:r>
            <a:r>
              <a:rPr lang="zh-CN" altLang="zh-CN" b="0" dirty="0" smtClean="0"/>
              <a:t>。</a:t>
            </a:r>
            <a:endParaRPr lang="en-US" altLang="zh-CN" b="0" dirty="0" smtClean="0"/>
          </a:p>
          <a:p>
            <a:pPr>
              <a:buFont typeface="Arial" pitchFamily="34" charset="0"/>
              <a:buChar char="•"/>
            </a:pPr>
            <a:r>
              <a:rPr lang="zh-CN" altLang="zh-CN" b="0" dirty="0" smtClean="0"/>
              <a:t>十字</a:t>
            </a:r>
            <a:r>
              <a:rPr lang="zh-CN" altLang="zh-CN" b="0" dirty="0"/>
              <a:t>链表法可以看做是</a:t>
            </a:r>
            <a:r>
              <a:rPr lang="zh-CN" altLang="zh-CN" dirty="0">
                <a:solidFill>
                  <a:srgbClr val="FF0000"/>
                </a:solidFill>
              </a:rPr>
              <a:t>邻接矩阵的压缩存储</a:t>
            </a:r>
            <a:r>
              <a:rPr lang="zh-CN" altLang="zh-CN" b="0" dirty="0" smtClean="0"/>
              <a:t>；</a:t>
            </a:r>
            <a:endParaRPr lang="en-US" altLang="zh-CN" b="0" dirty="0" smtClean="0"/>
          </a:p>
          <a:p>
            <a:pPr>
              <a:buFont typeface="Arial" pitchFamily="34" charset="0"/>
              <a:buChar char="•"/>
            </a:pPr>
            <a:r>
              <a:rPr lang="zh-CN" altLang="zh-CN" b="0" dirty="0" smtClean="0"/>
              <a:t>在</a:t>
            </a:r>
            <a:r>
              <a:rPr lang="zh-CN" altLang="zh-CN" b="0" dirty="0"/>
              <a:t>用邻接表表示有向图时</a:t>
            </a:r>
            <a:r>
              <a:rPr lang="zh-CN" altLang="zh-CN" b="0" dirty="0" smtClean="0"/>
              <a:t>，有时</a:t>
            </a:r>
            <a:r>
              <a:rPr lang="zh-CN" altLang="zh-CN" b="0" dirty="0"/>
              <a:t>需将邻接</a:t>
            </a:r>
            <a:r>
              <a:rPr lang="zh-CN" altLang="zh-CN" b="0" dirty="0" smtClean="0"/>
              <a:t>表</a:t>
            </a:r>
            <a:r>
              <a:rPr lang="zh-CN" altLang="en-US" b="0" dirty="0" smtClean="0"/>
              <a:t>两个边节点合并</a:t>
            </a:r>
            <a:r>
              <a:rPr lang="zh-CN" altLang="zh-CN" b="0" dirty="0" smtClean="0"/>
              <a:t>使用</a:t>
            </a:r>
            <a:r>
              <a:rPr lang="zh-CN" altLang="zh-CN" b="0" dirty="0"/>
              <a:t>，即</a:t>
            </a:r>
            <a:r>
              <a:rPr lang="zh-CN" altLang="zh-CN" b="0" dirty="0" smtClean="0"/>
              <a:t>形成</a:t>
            </a:r>
            <a:r>
              <a:rPr lang="zh-CN" altLang="zh-CN" dirty="0" smtClean="0">
                <a:solidFill>
                  <a:srgbClr val="FF0000"/>
                </a:solidFill>
              </a:rPr>
              <a:t>邻接多重表</a:t>
            </a:r>
            <a:r>
              <a:rPr lang="zh-CN" altLang="zh-CN" b="0" dirty="0" smtClean="0"/>
              <a:t>。</a:t>
            </a:r>
            <a:endParaRPr lang="zh-CN" altLang="en-US" b="0" dirty="0"/>
          </a:p>
        </p:txBody>
      </p:sp>
      <p:pic>
        <p:nvPicPr>
          <p:cNvPr id="1945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331640" y="3645024"/>
            <a:ext cx="7067550" cy="25209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509022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1538" y="857233"/>
            <a:ext cx="7520940" cy="2571767"/>
          </a:xfrm>
        </p:spPr>
        <p:txBody>
          <a:bodyPr>
            <a:normAutofit lnSpcReduction="10000"/>
          </a:bodyPr>
          <a:lstStyle/>
          <a:p>
            <a:r>
              <a:rPr lang="en-US" altLang="zh-CN" b="0" dirty="0" smtClean="0"/>
              <a:t>	</a:t>
            </a:r>
            <a:r>
              <a:rPr lang="zh-CN" altLang="zh-CN" b="0" dirty="0" smtClean="0"/>
              <a:t>在</a:t>
            </a:r>
            <a:r>
              <a:rPr lang="zh-CN" altLang="zh-CN" b="0" dirty="0"/>
              <a:t>图的邻接多重表中，图的一条边只用一个表结点表示，并且使这个表结点同时链接在两个链表（</a:t>
            </a:r>
            <a:r>
              <a:rPr lang="en-US" altLang="zh-CN" b="0" dirty="0" err="1"/>
              <a:t>iLink</a:t>
            </a:r>
            <a:r>
              <a:rPr lang="zh-CN" altLang="zh-CN" b="0" dirty="0"/>
              <a:t>和</a:t>
            </a:r>
            <a:r>
              <a:rPr lang="en-US" altLang="zh-CN" b="0" dirty="0" err="1"/>
              <a:t>jLink</a:t>
            </a:r>
            <a:r>
              <a:rPr lang="zh-CN" altLang="zh-CN" b="0" dirty="0"/>
              <a:t>）中，这两个链表分别以该表所依附的两个顶点（</a:t>
            </a:r>
            <a:r>
              <a:rPr lang="en-US" altLang="zh-CN" b="0" dirty="0" err="1"/>
              <a:t>iVex</a:t>
            </a:r>
            <a:r>
              <a:rPr lang="zh-CN" altLang="zh-CN" b="0" dirty="0"/>
              <a:t>和</a:t>
            </a:r>
            <a:r>
              <a:rPr lang="en-US" altLang="zh-CN" b="0" dirty="0" err="1"/>
              <a:t>jVex</a:t>
            </a:r>
            <a:r>
              <a:rPr lang="zh-CN" altLang="zh-CN" b="0" dirty="0"/>
              <a:t>）作为链表的头结点</a:t>
            </a:r>
            <a:r>
              <a:rPr lang="zh-CN" altLang="zh-CN" b="0" dirty="0" smtClean="0"/>
              <a:t>，</a:t>
            </a:r>
            <a:r>
              <a:rPr lang="zh-CN" altLang="zh-CN" b="0" dirty="0"/>
              <a:t>其中</a:t>
            </a:r>
            <a:r>
              <a:rPr lang="en-US" altLang="zh-CN" b="0" dirty="0"/>
              <a:t>Mark</a:t>
            </a:r>
            <a:r>
              <a:rPr lang="zh-CN" altLang="zh-CN" b="0" dirty="0"/>
              <a:t>域标记该边是否被处理过。图的邻接多重表存储方法主要用于存储无向图。</a:t>
            </a:r>
            <a:endParaRPr lang="zh-CN" altLang="en-US" b="0" dirty="0"/>
          </a:p>
        </p:txBody>
      </p:sp>
      <p:pic>
        <p:nvPicPr>
          <p:cNvPr id="2048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28728" y="3643314"/>
            <a:ext cx="6127750" cy="2362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476877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857233"/>
            <a:ext cx="8352928" cy="2571767"/>
          </a:xfrm>
        </p:spPr>
        <p:txBody>
          <a:bodyPr>
            <a:normAutofit fontScale="85000" lnSpcReduction="20000"/>
          </a:bodyPr>
          <a:lstStyle/>
          <a:p>
            <a:r>
              <a:rPr lang="en-US" altLang="zh-CN" b="0" dirty="0" smtClean="0"/>
              <a:t>	</a:t>
            </a:r>
            <a:r>
              <a:rPr lang="en-US" altLang="zh-CN" sz="3300" dirty="0" smtClean="0">
                <a:latin typeface="黑体" pitchFamily="2" charset="-122"/>
                <a:ea typeface="黑体" pitchFamily="2" charset="-122"/>
              </a:rPr>
              <a:t> 6.2.3    </a:t>
            </a:r>
            <a:r>
              <a:rPr lang="zh-CN" altLang="zh-CN" sz="3300" dirty="0" smtClean="0">
                <a:latin typeface="黑体" pitchFamily="2" charset="-122"/>
                <a:ea typeface="黑体" pitchFamily="2" charset="-122"/>
              </a:rPr>
              <a:t>图的边表存储结构</a:t>
            </a:r>
            <a:endParaRPr lang="en-US" altLang="zh-CN" sz="3300" dirty="0" smtClean="0">
              <a:latin typeface="黑体" pitchFamily="2" charset="-122"/>
              <a:ea typeface="黑体" pitchFamily="2" charset="-122"/>
            </a:endParaRPr>
          </a:p>
          <a:p>
            <a:r>
              <a:rPr lang="en-US" altLang="zh-CN" dirty="0" smtClean="0">
                <a:latin typeface="黑体" pitchFamily="2" charset="-122"/>
                <a:ea typeface="黑体" pitchFamily="2" charset="-122"/>
              </a:rPr>
              <a:t>       </a:t>
            </a:r>
            <a:r>
              <a:rPr lang="zh-CN" altLang="zh-CN" b="0" dirty="0" smtClean="0">
                <a:solidFill>
                  <a:schemeClr val="accent3">
                    <a:lumMod val="50000"/>
                  </a:schemeClr>
                </a:solidFill>
                <a:latin typeface="黑体" pitchFamily="2" charset="-122"/>
                <a:ea typeface="黑体" pitchFamily="2" charset="-122"/>
              </a:rPr>
              <a:t>在图的某些应用中，有时需要依次考察图中各个边的权值及与该边相关的两个顶点，如后面将要介绍的求图的最小生成树的克鲁斯卡尔算法，这类算法要求图的结构主要由边来表示，这样的结构称为边表。在边表结构中，图中的各个边采用顺序存储，每个边元素由边的两个顶点和边的权值组成。图的所有顶点可用另外一个顺序结构的顶点表来存储。</a:t>
            </a:r>
            <a:r>
              <a:rPr lang="zh-CN" altLang="en-US" b="0" dirty="0" smtClean="0">
                <a:solidFill>
                  <a:schemeClr val="accent3">
                    <a:lumMod val="50000"/>
                  </a:schemeClr>
                </a:solidFill>
                <a:latin typeface="黑体" pitchFamily="2" charset="-122"/>
                <a:ea typeface="黑体" pitchFamily="2" charset="-122"/>
              </a:rPr>
              <a:t>下</a:t>
            </a:r>
            <a:r>
              <a:rPr lang="zh-CN" altLang="zh-CN" b="0" dirty="0" smtClean="0">
                <a:solidFill>
                  <a:schemeClr val="accent3">
                    <a:lumMod val="50000"/>
                  </a:schemeClr>
                </a:solidFill>
                <a:latin typeface="黑体" pitchFamily="2" charset="-122"/>
                <a:ea typeface="黑体" pitchFamily="2" charset="-122"/>
              </a:rPr>
              <a:t>图给出了一个无向图的边表存储结构示图。</a:t>
            </a:r>
            <a:endParaRPr lang="zh-CN" altLang="zh-CN" b="0" dirty="0">
              <a:solidFill>
                <a:schemeClr val="accent3">
                  <a:lumMod val="50000"/>
                </a:schemeClr>
              </a:solidFill>
              <a:latin typeface="黑体" pitchFamily="2" charset="-122"/>
              <a:ea typeface="黑体" pitchFamily="2" charset="-122"/>
            </a:endParaRPr>
          </a:p>
        </p:txBody>
      </p:sp>
      <p:grpSp>
        <p:nvGrpSpPr>
          <p:cNvPr id="1026" name="Group 2"/>
          <p:cNvGrpSpPr>
            <a:grpSpLocks/>
          </p:cNvGrpSpPr>
          <p:nvPr/>
        </p:nvGrpSpPr>
        <p:grpSpPr bwMode="auto">
          <a:xfrm>
            <a:off x="1475656" y="3573017"/>
            <a:ext cx="5688632" cy="2448306"/>
            <a:chOff x="2881" y="9894"/>
            <a:chExt cx="6340" cy="2769"/>
          </a:xfrm>
        </p:grpSpPr>
        <p:sp>
          <p:nvSpPr>
            <p:cNvPr id="1027" name="Text Box 3"/>
            <p:cNvSpPr txBox="1">
              <a:spLocks noChangeArrowheads="1"/>
            </p:cNvSpPr>
            <p:nvPr/>
          </p:nvSpPr>
          <p:spPr bwMode="auto">
            <a:xfrm>
              <a:off x="3443" y="12370"/>
              <a:ext cx="3315" cy="29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rPr>
                <a:t>一个无向图的边表表示</a:t>
              </a:r>
              <a:endParaRPr kumimoji="0" 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028" name="Text Box 4"/>
            <p:cNvSpPr txBox="1">
              <a:spLocks noChangeArrowheads="1"/>
            </p:cNvSpPr>
            <p:nvPr/>
          </p:nvSpPr>
          <p:spPr bwMode="auto">
            <a:xfrm>
              <a:off x="5621" y="9894"/>
              <a:ext cx="700" cy="264"/>
            </a:xfrm>
            <a:prstGeom prst="rect">
              <a:avLst/>
            </a:prstGeom>
            <a:solidFill>
              <a:srgbClr val="FFFFFF"/>
            </a:solidFill>
            <a:ln w="9525">
              <a:solidFill>
                <a:srgbClr val="FFFFFF"/>
              </a:solidFill>
              <a:miter lim="800000"/>
              <a:headEnd/>
              <a:tailEnd/>
            </a:ln>
            <a:effectLst/>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96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Calibri" pitchFamily="34" charset="0"/>
                  <a:ea typeface="宋体" pitchFamily="2" charset="-122"/>
                </a:rPr>
                <a:t>顶点表</a:t>
              </a:r>
              <a:endParaRPr kumimoji="0" lang="zh-CN" sz="1600" b="0" i="0" u="none" strike="noStrike" cap="none" normalizeH="0" baseline="0" smtClean="0">
                <a:ln>
                  <a:noFill/>
                </a:ln>
                <a:solidFill>
                  <a:schemeClr val="tx1"/>
                </a:solidFill>
                <a:effectLst/>
                <a:latin typeface="Arial" pitchFamily="34" charset="0"/>
                <a:ea typeface="宋体" pitchFamily="2" charset="-122"/>
              </a:endParaRPr>
            </a:p>
          </p:txBody>
        </p:sp>
        <p:sp>
          <p:nvSpPr>
            <p:cNvPr id="1029" name="Text Box 5"/>
            <p:cNvSpPr txBox="1">
              <a:spLocks noChangeArrowheads="1"/>
            </p:cNvSpPr>
            <p:nvPr/>
          </p:nvSpPr>
          <p:spPr bwMode="auto">
            <a:xfrm>
              <a:off x="8061" y="9914"/>
              <a:ext cx="720" cy="264"/>
            </a:xfrm>
            <a:prstGeom prst="rect">
              <a:avLst/>
            </a:prstGeom>
            <a:solidFill>
              <a:srgbClr val="FFFFFF"/>
            </a:solidFill>
            <a:ln w="9525">
              <a:solidFill>
                <a:srgbClr val="FFFFFF"/>
              </a:solid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Calibri" pitchFamily="34" charset="0"/>
                  <a:ea typeface="宋体" pitchFamily="2" charset="-122"/>
                </a:rPr>
                <a:t>边 表</a:t>
              </a:r>
              <a:endParaRPr kumimoji="0" lang="zh-CN" sz="1600" b="0" i="0" u="none" strike="noStrike" cap="none" normalizeH="0" baseline="0" smtClean="0">
                <a:ln>
                  <a:noFill/>
                </a:ln>
                <a:solidFill>
                  <a:schemeClr val="tx1"/>
                </a:solidFill>
                <a:effectLst/>
                <a:latin typeface="Arial" pitchFamily="34" charset="0"/>
                <a:ea typeface="宋体" pitchFamily="2" charset="-122"/>
              </a:endParaRPr>
            </a:p>
          </p:txBody>
        </p:sp>
        <p:sp>
          <p:nvSpPr>
            <p:cNvPr id="1030" name="Text Box 6"/>
            <p:cNvSpPr txBox="1">
              <a:spLocks noChangeArrowheads="1"/>
            </p:cNvSpPr>
            <p:nvPr/>
          </p:nvSpPr>
          <p:spPr bwMode="auto">
            <a:xfrm>
              <a:off x="5721" y="10234"/>
              <a:ext cx="500" cy="1952"/>
            </a:xfrm>
            <a:prstGeom prst="rect">
              <a:avLst/>
            </a:prstGeom>
            <a:solidFill>
              <a:srgbClr val="FFFFFF"/>
            </a:solidFill>
            <a:ln w="9525">
              <a:solidFill>
                <a:srgbClr val="000000"/>
              </a:solid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Calibri" pitchFamily="34" charset="0"/>
                  <a:ea typeface="宋体" pitchFamily="2" charset="-122"/>
                </a:rPr>
                <a:t>顶点</a:t>
              </a:r>
              <a:endParaRPr kumimoji="0" lang="zh-CN" altLang="en-US" sz="1600" b="0" i="0" u="none" strike="noStrike" cap="none" normalizeH="0" baseline="-25000" smtClean="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rPr>
                <a:t>v</a:t>
              </a:r>
              <a:r>
                <a:rPr kumimoji="0" lang="en-US" altLang="zh-CN" sz="1600" b="0" i="0" u="none" strike="noStrike" cap="none" normalizeH="0" baseline="-2500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rPr>
                <a:t>v</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rPr>
                <a:t>1</a:t>
              </a:r>
              <a:endParaRPr kumimoji="0" lang="en-US" altLang="zh-CN" sz="1600" b="0" i="0" u="none" strike="noStrike" cap="none" normalizeH="0" baseline="-25000" smtClean="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rPr>
                <a:t>v</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rPr>
                <a:t>2</a:t>
              </a:r>
              <a:endParaRPr kumimoji="0" lang="en-US" altLang="zh-CN" sz="1600" b="0" i="0" u="none" strike="noStrike" cap="none" normalizeH="0" baseline="-25000" smtClean="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rPr>
                <a:t>v</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rPr>
                <a:t>3</a:t>
              </a:r>
              <a:endParaRPr kumimoji="0" lang="en-US" altLang="zh-CN" sz="1600" b="0" i="0" u="none" strike="noStrike" cap="none" normalizeH="0" baseline="-25000" smtClean="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rPr>
                <a:t>v</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rPr>
                <a:t>4</a:t>
              </a:r>
              <a:endParaRPr kumimoji="0" lang="zh-CN" altLang="zh-CN" sz="1600" b="0" i="0" u="none" strike="noStrike" cap="none" normalizeH="0" baseline="0" smtClean="0">
                <a:ln>
                  <a:noFill/>
                </a:ln>
                <a:solidFill>
                  <a:schemeClr val="tx1"/>
                </a:solidFill>
                <a:effectLst/>
                <a:latin typeface="Arial" pitchFamily="34" charset="0"/>
                <a:ea typeface="宋体" pitchFamily="2" charset="-122"/>
              </a:endParaRPr>
            </a:p>
          </p:txBody>
        </p:sp>
        <p:sp>
          <p:nvSpPr>
            <p:cNvPr id="1031" name="Text Box 7"/>
            <p:cNvSpPr txBox="1">
              <a:spLocks noChangeArrowheads="1"/>
            </p:cNvSpPr>
            <p:nvPr/>
          </p:nvSpPr>
          <p:spPr bwMode="auto">
            <a:xfrm>
              <a:off x="7481" y="10254"/>
              <a:ext cx="1720" cy="2409"/>
            </a:xfrm>
            <a:prstGeom prst="rect">
              <a:avLst/>
            </a:prstGeom>
            <a:solidFill>
              <a:srgbClr val="FFFFFF"/>
            </a:solidFill>
            <a:ln w="9525">
              <a:solidFill>
                <a:srgbClr val="000000"/>
              </a:solid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宋体" pitchFamily="2" charset="-122"/>
                  <a:ea typeface="宋体" pitchFamily="2" charset="-122"/>
                </a:rPr>
                <a:t>vex1  vex2  weight</a:t>
              </a: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宋体" pitchFamily="2" charset="-122"/>
                  <a:ea typeface="宋体" pitchFamily="2" charset="-122"/>
                </a:rPr>
                <a:t>0    1     4</a:t>
              </a: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宋体" pitchFamily="2" charset="-122"/>
                  <a:ea typeface="宋体" pitchFamily="2" charset="-122"/>
                </a:rPr>
                <a:t>0    2     2</a:t>
              </a: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宋体" pitchFamily="2" charset="-122"/>
                  <a:ea typeface="宋体" pitchFamily="2" charset="-122"/>
                </a:rPr>
                <a:t>1    3     1</a:t>
              </a: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宋体" pitchFamily="2" charset="-122"/>
                  <a:ea typeface="宋体" pitchFamily="2" charset="-122"/>
                </a:rPr>
                <a:t>1    4     7</a:t>
              </a: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宋体" pitchFamily="2" charset="-122"/>
                  <a:ea typeface="宋体" pitchFamily="2" charset="-122"/>
                </a:rPr>
                <a:t>2    3     3</a:t>
              </a: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宋体" pitchFamily="2" charset="-122"/>
                  <a:ea typeface="宋体" pitchFamily="2" charset="-122"/>
                </a:rPr>
                <a:t>2    4     9</a:t>
              </a: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宋体" pitchFamily="2" charset="-122"/>
                  <a:ea typeface="宋体" pitchFamily="2" charset="-122"/>
                </a:rPr>
                <a:t>3    4     5</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032" name="Text Box 8"/>
            <p:cNvSpPr txBox="1">
              <a:spLocks noChangeArrowheads="1"/>
            </p:cNvSpPr>
            <p:nvPr/>
          </p:nvSpPr>
          <p:spPr bwMode="auto">
            <a:xfrm>
              <a:off x="5481" y="10574"/>
              <a:ext cx="200" cy="1627"/>
            </a:xfrm>
            <a:prstGeom prst="rect">
              <a:avLst/>
            </a:prstGeom>
            <a:solidFill>
              <a:srgbClr val="FFFFFF"/>
            </a:solidFill>
            <a:ln w="9525">
              <a:solidFill>
                <a:srgbClr val="FFFFFF"/>
              </a:solid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0</a:t>
              </a:r>
              <a:endParaRPr kumimoji="0" lang="en-US" altLang="zh-CN" sz="1600" b="0" i="0" u="none" strike="noStrike" cap="none" normalizeH="0" baseline="-25000" smtClean="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rPr>
                <a:t>1</a:t>
              </a:r>
              <a:endParaRPr kumimoji="0" lang="en-US" altLang="zh-CN" sz="1600" b="0" i="0" u="none" strike="noStrike" cap="none" normalizeH="0" baseline="-25000" smtClean="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rPr>
                <a:t>2</a:t>
              </a:r>
              <a:endParaRPr kumimoji="0" lang="en-US" altLang="zh-CN" sz="1600" b="0" i="0" u="none" strike="noStrike" cap="none" normalizeH="0" baseline="-25000" smtClean="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rPr>
                <a:t>3</a:t>
              </a:r>
              <a:endParaRPr kumimoji="0" lang="en-US" altLang="zh-CN" sz="1600" b="0" i="0" u="none" strike="noStrike" cap="none" normalizeH="0" baseline="-25000" smtClean="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rPr>
                <a:t>4</a:t>
              </a:r>
              <a:endParaRPr kumimoji="0" lang="zh-CN" altLang="zh-CN" sz="1600" b="0" i="0" u="none" strike="noStrike" cap="none" normalizeH="0" baseline="0" smtClean="0">
                <a:ln>
                  <a:noFill/>
                </a:ln>
                <a:solidFill>
                  <a:schemeClr val="tx1"/>
                </a:solidFill>
                <a:effectLst/>
                <a:latin typeface="Arial" pitchFamily="34" charset="0"/>
                <a:ea typeface="宋体" pitchFamily="2" charset="-122"/>
              </a:endParaRPr>
            </a:p>
          </p:txBody>
        </p:sp>
        <p:sp>
          <p:nvSpPr>
            <p:cNvPr id="1033" name="Text Box 9"/>
            <p:cNvSpPr txBox="1">
              <a:spLocks noChangeArrowheads="1"/>
            </p:cNvSpPr>
            <p:nvPr/>
          </p:nvSpPr>
          <p:spPr bwMode="auto">
            <a:xfrm>
              <a:off x="7134" y="10790"/>
              <a:ext cx="260" cy="1708"/>
            </a:xfrm>
            <a:prstGeom prst="rect">
              <a:avLst/>
            </a:prstGeom>
            <a:solidFill>
              <a:srgbClr val="FFFFFF"/>
            </a:solidFill>
            <a:ln w="9525">
              <a:solidFill>
                <a:srgbClr val="FFFFFF"/>
              </a:solid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rPr>
                <a:t>0</a:t>
              </a:r>
              <a:endParaRPr kumimoji="0" lang="en-US" altLang="zh-CN" sz="1600" b="0" i="0" u="none" strike="noStrike" cap="none" normalizeH="0" baseline="-25000" dirty="0" smtClean="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rPr>
                <a:t>1</a:t>
              </a:r>
              <a:endParaRPr kumimoji="0" lang="en-US" altLang="zh-CN" sz="1600" b="0" i="0" u="none" strike="noStrike" cap="none" normalizeH="0" baseline="-25000" dirty="0" smtClean="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rPr>
                <a:t>2</a:t>
              </a:r>
              <a:endParaRPr kumimoji="0" lang="en-US" altLang="zh-CN" sz="1600" b="0" i="0" u="none" strike="noStrike" cap="none" normalizeH="0" baseline="-25000" dirty="0" smtClean="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rPr>
                <a:t>3</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rPr>
                <a:t>4</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rPr>
                <a:t>5</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rPr>
                <a:t>6</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034" name="Line 10"/>
            <p:cNvSpPr>
              <a:spLocks noChangeShapeType="1"/>
            </p:cNvSpPr>
            <p:nvPr/>
          </p:nvSpPr>
          <p:spPr bwMode="auto">
            <a:xfrm>
              <a:off x="5721" y="10574"/>
              <a:ext cx="500" cy="1"/>
            </a:xfrm>
            <a:prstGeom prst="line">
              <a:avLst/>
            </a:prstGeom>
            <a:noFill/>
            <a:ln w="9525">
              <a:solidFill>
                <a:srgbClr val="000000"/>
              </a:solidFill>
              <a:round/>
              <a:headEnd/>
              <a:tailEnd/>
            </a:ln>
            <a:effectLst/>
          </p:spPr>
          <p:txBody>
            <a:bodyPr vert="horz" wrap="square" lIns="91440" tIns="45720" rIns="91440" bIns="45720" numCol="1" anchor="t" anchorCtr="0" compatLnSpc="1">
              <a:prstTxWarp prst="textNoShape">
                <a:avLst/>
              </a:prstTxWarp>
            </a:bodyPr>
            <a:lstStyle/>
            <a:p>
              <a:endParaRPr lang="zh-CN" altLang="en-US" sz="1600"/>
            </a:p>
          </p:txBody>
        </p:sp>
        <p:sp>
          <p:nvSpPr>
            <p:cNvPr id="1035" name="Line 11"/>
            <p:cNvSpPr>
              <a:spLocks noChangeShapeType="1"/>
            </p:cNvSpPr>
            <p:nvPr/>
          </p:nvSpPr>
          <p:spPr bwMode="auto">
            <a:xfrm>
              <a:off x="7481" y="10514"/>
              <a:ext cx="1740" cy="1"/>
            </a:xfrm>
            <a:prstGeom prst="line">
              <a:avLst/>
            </a:prstGeom>
            <a:noFill/>
            <a:ln w="9525">
              <a:solidFill>
                <a:srgbClr val="000000"/>
              </a:solidFill>
              <a:round/>
              <a:headEnd/>
              <a:tailEnd/>
            </a:ln>
            <a:effectLst/>
          </p:spPr>
          <p:txBody>
            <a:bodyPr vert="horz" wrap="square" lIns="91440" tIns="45720" rIns="91440" bIns="45720" numCol="1" anchor="t" anchorCtr="0" compatLnSpc="1">
              <a:prstTxWarp prst="textNoShape">
                <a:avLst/>
              </a:prstTxWarp>
            </a:bodyPr>
            <a:lstStyle/>
            <a:p>
              <a:endParaRPr lang="zh-CN" altLang="en-US" sz="1600"/>
            </a:p>
          </p:txBody>
        </p:sp>
        <p:grpSp>
          <p:nvGrpSpPr>
            <p:cNvPr id="1036" name="Group 12"/>
            <p:cNvGrpSpPr>
              <a:grpSpLocks/>
            </p:cNvGrpSpPr>
            <p:nvPr/>
          </p:nvGrpSpPr>
          <p:grpSpPr bwMode="auto">
            <a:xfrm>
              <a:off x="2881" y="10164"/>
              <a:ext cx="1820" cy="1820"/>
              <a:chOff x="2981" y="3088"/>
              <a:chExt cx="1820" cy="1790"/>
            </a:xfrm>
          </p:grpSpPr>
          <p:sp>
            <p:nvSpPr>
              <p:cNvPr id="1037" name="Text Box 13"/>
              <p:cNvSpPr txBox="1">
                <a:spLocks noChangeArrowheads="1"/>
              </p:cNvSpPr>
              <p:nvPr/>
            </p:nvSpPr>
            <p:spPr bwMode="auto">
              <a:xfrm>
                <a:off x="4221" y="3278"/>
                <a:ext cx="160" cy="220"/>
              </a:xfrm>
              <a:prstGeom prst="rect">
                <a:avLst/>
              </a:prstGeom>
              <a:solidFill>
                <a:srgbClr val="FFFFFF"/>
              </a:solidFill>
              <a:ln w="9525">
                <a:solidFill>
                  <a:srgbClr val="FFFFFF"/>
                </a:solidFill>
                <a:miter lim="800000"/>
                <a:headEnd/>
                <a:tailEnd/>
              </a:ln>
              <a:effectLst/>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96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rPr>
                  <a:t>2</a:t>
                </a:r>
                <a:endParaRPr kumimoji="0" lang="zh-CN" altLang="zh-CN" sz="1600" b="0" i="0" u="none" strike="noStrike" cap="none" normalizeH="0" baseline="0" smtClean="0">
                  <a:ln>
                    <a:noFill/>
                  </a:ln>
                  <a:solidFill>
                    <a:schemeClr val="tx1"/>
                  </a:solidFill>
                  <a:effectLst/>
                  <a:latin typeface="Arial" pitchFamily="34" charset="0"/>
                  <a:ea typeface="宋体" pitchFamily="2" charset="-122"/>
                </a:endParaRPr>
              </a:p>
            </p:txBody>
          </p:sp>
          <p:grpSp>
            <p:nvGrpSpPr>
              <p:cNvPr id="1038" name="Group 14"/>
              <p:cNvGrpSpPr>
                <a:grpSpLocks/>
              </p:cNvGrpSpPr>
              <p:nvPr/>
            </p:nvGrpSpPr>
            <p:grpSpPr bwMode="auto">
              <a:xfrm>
                <a:off x="3681" y="3088"/>
                <a:ext cx="380" cy="370"/>
                <a:chOff x="2550" y="1635"/>
                <a:chExt cx="315" cy="334"/>
              </a:xfrm>
            </p:grpSpPr>
            <p:sp>
              <p:nvSpPr>
                <p:cNvPr id="1039" name="Oval 15"/>
                <p:cNvSpPr>
                  <a:spLocks noChangeArrowheads="1"/>
                </p:cNvSpPr>
                <p:nvPr/>
              </p:nvSpPr>
              <p:spPr bwMode="auto">
                <a:xfrm>
                  <a:off x="2550" y="1635"/>
                  <a:ext cx="315" cy="33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040" name="Text Box 16"/>
                <p:cNvSpPr txBox="1">
                  <a:spLocks noChangeArrowheads="1"/>
                </p:cNvSpPr>
                <p:nvPr/>
              </p:nvSpPr>
              <p:spPr bwMode="auto">
                <a:xfrm>
                  <a:off x="2622" y="1695"/>
                  <a:ext cx="195" cy="21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64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rPr>
                    <a:t>v</a:t>
                  </a:r>
                  <a:r>
                    <a:rPr kumimoji="0" lang="en-US" altLang="zh-CN" sz="1600" b="0" i="0" u="none" strike="noStrike" cap="none" normalizeH="0" baseline="-25000" smtClean="0">
                      <a:ln>
                        <a:noFill/>
                      </a:ln>
                      <a:solidFill>
                        <a:schemeClr val="tx1"/>
                      </a:solidFill>
                      <a:effectLst/>
                      <a:latin typeface="Times New Roman" pitchFamily="18" charset="0"/>
                      <a:ea typeface="宋体" pitchFamily="2" charset="-122"/>
                    </a:rPr>
                    <a:t>0</a:t>
                  </a:r>
                  <a:endParaRPr kumimoji="0" lang="zh-CN" altLang="zh-CN" sz="1600" b="0" i="0" u="none" strike="noStrike" cap="none" normalizeH="0" baseline="0" smtClean="0">
                    <a:ln>
                      <a:noFill/>
                    </a:ln>
                    <a:solidFill>
                      <a:schemeClr val="tx1"/>
                    </a:solidFill>
                    <a:effectLst/>
                    <a:latin typeface="Arial" pitchFamily="34" charset="0"/>
                    <a:ea typeface="宋体" pitchFamily="2" charset="-122"/>
                  </a:endParaRPr>
                </a:p>
              </p:txBody>
            </p:sp>
          </p:grpSp>
          <p:grpSp>
            <p:nvGrpSpPr>
              <p:cNvPr id="1041" name="Group 17"/>
              <p:cNvGrpSpPr>
                <a:grpSpLocks/>
              </p:cNvGrpSpPr>
              <p:nvPr/>
            </p:nvGrpSpPr>
            <p:grpSpPr bwMode="auto">
              <a:xfrm>
                <a:off x="4441" y="3628"/>
                <a:ext cx="360" cy="370"/>
                <a:chOff x="2550" y="1635"/>
                <a:chExt cx="315" cy="334"/>
              </a:xfrm>
            </p:grpSpPr>
            <p:sp>
              <p:nvSpPr>
                <p:cNvPr id="1042" name="Oval 18"/>
                <p:cNvSpPr>
                  <a:spLocks noChangeArrowheads="1"/>
                </p:cNvSpPr>
                <p:nvPr/>
              </p:nvSpPr>
              <p:spPr bwMode="auto">
                <a:xfrm>
                  <a:off x="2550" y="1635"/>
                  <a:ext cx="315" cy="33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043" name="Text Box 19"/>
                <p:cNvSpPr txBox="1">
                  <a:spLocks noChangeArrowheads="1"/>
                </p:cNvSpPr>
                <p:nvPr/>
              </p:nvSpPr>
              <p:spPr bwMode="auto">
                <a:xfrm>
                  <a:off x="2622" y="1695"/>
                  <a:ext cx="195" cy="21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64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rPr>
                    <a:t>v</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rPr>
                    <a:t>2</a:t>
                  </a:r>
                  <a:endParaRPr kumimoji="0" lang="zh-CN" altLang="zh-CN" sz="1600" b="0" i="0" u="none" strike="noStrike" cap="none" normalizeH="0" baseline="0" smtClean="0">
                    <a:ln>
                      <a:noFill/>
                    </a:ln>
                    <a:solidFill>
                      <a:schemeClr val="tx1"/>
                    </a:solidFill>
                    <a:effectLst/>
                    <a:latin typeface="Arial" pitchFamily="34" charset="0"/>
                    <a:ea typeface="宋体" pitchFamily="2" charset="-122"/>
                  </a:endParaRPr>
                </a:p>
              </p:txBody>
            </p:sp>
          </p:grpSp>
          <p:grpSp>
            <p:nvGrpSpPr>
              <p:cNvPr id="1044" name="Group 20"/>
              <p:cNvGrpSpPr>
                <a:grpSpLocks/>
              </p:cNvGrpSpPr>
              <p:nvPr/>
            </p:nvGrpSpPr>
            <p:grpSpPr bwMode="auto">
              <a:xfrm>
                <a:off x="3221" y="4448"/>
                <a:ext cx="360" cy="370"/>
                <a:chOff x="2550" y="1635"/>
                <a:chExt cx="315" cy="334"/>
              </a:xfrm>
            </p:grpSpPr>
            <p:sp>
              <p:nvSpPr>
                <p:cNvPr id="1045" name="Oval 21"/>
                <p:cNvSpPr>
                  <a:spLocks noChangeArrowheads="1"/>
                </p:cNvSpPr>
                <p:nvPr/>
              </p:nvSpPr>
              <p:spPr bwMode="auto">
                <a:xfrm>
                  <a:off x="2550" y="1635"/>
                  <a:ext cx="315" cy="33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046" name="Text Box 22"/>
                <p:cNvSpPr txBox="1">
                  <a:spLocks noChangeArrowheads="1"/>
                </p:cNvSpPr>
                <p:nvPr/>
              </p:nvSpPr>
              <p:spPr bwMode="auto">
                <a:xfrm>
                  <a:off x="2622" y="1695"/>
                  <a:ext cx="195" cy="21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64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rPr>
                    <a:t>v</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rPr>
                    <a:t>3</a:t>
                  </a:r>
                  <a:endParaRPr kumimoji="0" lang="zh-CN" altLang="zh-CN" sz="1600" b="0" i="0" u="none" strike="noStrike" cap="none" normalizeH="0" baseline="0" smtClean="0">
                    <a:ln>
                      <a:noFill/>
                    </a:ln>
                    <a:solidFill>
                      <a:schemeClr val="tx1"/>
                    </a:solidFill>
                    <a:effectLst/>
                    <a:latin typeface="Arial" pitchFamily="34" charset="0"/>
                    <a:ea typeface="宋体" pitchFamily="2" charset="-122"/>
                  </a:endParaRPr>
                </a:p>
              </p:txBody>
            </p:sp>
          </p:grpSp>
          <p:grpSp>
            <p:nvGrpSpPr>
              <p:cNvPr id="1047" name="Group 23"/>
              <p:cNvGrpSpPr>
                <a:grpSpLocks/>
              </p:cNvGrpSpPr>
              <p:nvPr/>
            </p:nvGrpSpPr>
            <p:grpSpPr bwMode="auto">
              <a:xfrm>
                <a:off x="2981" y="3608"/>
                <a:ext cx="360" cy="370"/>
                <a:chOff x="2550" y="1635"/>
                <a:chExt cx="315" cy="334"/>
              </a:xfrm>
            </p:grpSpPr>
            <p:sp>
              <p:nvSpPr>
                <p:cNvPr id="1048" name="Oval 24"/>
                <p:cNvSpPr>
                  <a:spLocks noChangeArrowheads="1"/>
                </p:cNvSpPr>
                <p:nvPr/>
              </p:nvSpPr>
              <p:spPr bwMode="auto">
                <a:xfrm>
                  <a:off x="2550" y="1635"/>
                  <a:ext cx="315" cy="33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049" name="Text Box 25"/>
                <p:cNvSpPr txBox="1">
                  <a:spLocks noChangeArrowheads="1"/>
                </p:cNvSpPr>
                <p:nvPr/>
              </p:nvSpPr>
              <p:spPr bwMode="auto">
                <a:xfrm>
                  <a:off x="2622" y="1695"/>
                  <a:ext cx="195" cy="21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64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rPr>
                    <a:t>v</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rPr>
                    <a:t>1</a:t>
                  </a:r>
                  <a:endParaRPr kumimoji="0" lang="zh-CN" altLang="zh-CN" sz="1600" b="0" i="0" u="none" strike="noStrike" cap="none" normalizeH="0" baseline="0" smtClean="0">
                    <a:ln>
                      <a:noFill/>
                    </a:ln>
                    <a:solidFill>
                      <a:schemeClr val="tx1"/>
                    </a:solidFill>
                    <a:effectLst/>
                    <a:latin typeface="Arial" pitchFamily="34" charset="0"/>
                    <a:ea typeface="宋体" pitchFamily="2" charset="-122"/>
                  </a:endParaRPr>
                </a:p>
              </p:txBody>
            </p:sp>
          </p:grpSp>
          <p:grpSp>
            <p:nvGrpSpPr>
              <p:cNvPr id="1050" name="Group 26"/>
              <p:cNvGrpSpPr>
                <a:grpSpLocks/>
              </p:cNvGrpSpPr>
              <p:nvPr/>
            </p:nvGrpSpPr>
            <p:grpSpPr bwMode="auto">
              <a:xfrm>
                <a:off x="4161" y="4428"/>
                <a:ext cx="340" cy="370"/>
                <a:chOff x="2550" y="1635"/>
                <a:chExt cx="315" cy="334"/>
              </a:xfrm>
            </p:grpSpPr>
            <p:sp>
              <p:nvSpPr>
                <p:cNvPr id="1051" name="Oval 27"/>
                <p:cNvSpPr>
                  <a:spLocks noChangeArrowheads="1"/>
                </p:cNvSpPr>
                <p:nvPr/>
              </p:nvSpPr>
              <p:spPr bwMode="auto">
                <a:xfrm>
                  <a:off x="2550" y="1635"/>
                  <a:ext cx="315" cy="33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052" name="Text Box 28"/>
                <p:cNvSpPr txBox="1">
                  <a:spLocks noChangeArrowheads="1"/>
                </p:cNvSpPr>
                <p:nvPr/>
              </p:nvSpPr>
              <p:spPr bwMode="auto">
                <a:xfrm>
                  <a:off x="2622" y="1695"/>
                  <a:ext cx="195" cy="21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64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Calibri" pitchFamily="34" charset="0"/>
                      <a:ea typeface="宋体" pitchFamily="2" charset="-122"/>
                    </a:rPr>
                    <a:t>v</a:t>
                  </a:r>
                  <a:r>
                    <a:rPr kumimoji="0" lang="en-US" altLang="zh-CN" sz="1600" b="0" i="0" u="none" strike="noStrike" cap="none" normalizeH="0" baseline="-25000" smtClean="0">
                      <a:ln>
                        <a:noFill/>
                      </a:ln>
                      <a:solidFill>
                        <a:schemeClr val="tx1"/>
                      </a:solidFill>
                      <a:effectLst/>
                      <a:latin typeface="Calibri" pitchFamily="34" charset="0"/>
                      <a:ea typeface="宋体" pitchFamily="2" charset="-122"/>
                    </a:rPr>
                    <a:t>4</a:t>
                  </a:r>
                  <a:endParaRPr kumimoji="0" lang="zh-CN" altLang="zh-CN" sz="1600" b="0" i="0" u="none" strike="noStrike" cap="none" normalizeH="0" baseline="0" smtClean="0">
                    <a:ln>
                      <a:noFill/>
                    </a:ln>
                    <a:solidFill>
                      <a:schemeClr val="tx1"/>
                    </a:solidFill>
                    <a:effectLst/>
                    <a:latin typeface="Arial" pitchFamily="34" charset="0"/>
                    <a:ea typeface="宋体" pitchFamily="2" charset="-122"/>
                  </a:endParaRPr>
                </a:p>
              </p:txBody>
            </p:sp>
          </p:grpSp>
          <p:sp>
            <p:nvSpPr>
              <p:cNvPr id="1053" name="Line 29"/>
              <p:cNvSpPr>
                <a:spLocks noChangeShapeType="1"/>
              </p:cNvSpPr>
              <p:nvPr/>
            </p:nvSpPr>
            <p:spPr bwMode="auto">
              <a:xfrm flipH="1">
                <a:off x="3281" y="3368"/>
                <a:ext cx="400" cy="340"/>
              </a:xfrm>
              <a:prstGeom prst="line">
                <a:avLst/>
              </a:prstGeom>
              <a:noFill/>
              <a:ln w="9525">
                <a:solidFill>
                  <a:srgbClr val="000000"/>
                </a:solidFill>
                <a:round/>
                <a:headEnd/>
                <a:tailEnd/>
              </a:ln>
              <a:effectLst/>
            </p:spPr>
            <p:txBody>
              <a:bodyPr vert="horz" wrap="square" lIns="91440" tIns="45720" rIns="91440" bIns="45720" numCol="1" anchor="t" anchorCtr="0" compatLnSpc="1">
                <a:prstTxWarp prst="textNoShape">
                  <a:avLst/>
                </a:prstTxWarp>
              </a:bodyPr>
              <a:lstStyle/>
              <a:p>
                <a:endParaRPr lang="zh-CN" altLang="en-US" sz="1600"/>
              </a:p>
            </p:txBody>
          </p:sp>
          <p:sp>
            <p:nvSpPr>
              <p:cNvPr id="1054" name="Line 30"/>
              <p:cNvSpPr>
                <a:spLocks noChangeShapeType="1"/>
              </p:cNvSpPr>
              <p:nvPr/>
            </p:nvSpPr>
            <p:spPr bwMode="auto">
              <a:xfrm>
                <a:off x="3201" y="3988"/>
                <a:ext cx="120" cy="460"/>
              </a:xfrm>
              <a:prstGeom prst="line">
                <a:avLst/>
              </a:prstGeom>
              <a:noFill/>
              <a:ln w="9525">
                <a:solidFill>
                  <a:srgbClr val="000000"/>
                </a:solidFill>
                <a:round/>
                <a:headEnd/>
                <a:tailEnd/>
              </a:ln>
              <a:effectLst/>
            </p:spPr>
            <p:txBody>
              <a:bodyPr vert="horz" wrap="square" lIns="91440" tIns="45720" rIns="91440" bIns="45720" numCol="1" anchor="t" anchorCtr="0" compatLnSpc="1">
                <a:prstTxWarp prst="textNoShape">
                  <a:avLst/>
                </a:prstTxWarp>
              </a:bodyPr>
              <a:lstStyle/>
              <a:p>
                <a:endParaRPr lang="zh-CN" altLang="en-US" sz="1600"/>
              </a:p>
            </p:txBody>
          </p:sp>
          <p:sp>
            <p:nvSpPr>
              <p:cNvPr id="1055" name="Line 31"/>
              <p:cNvSpPr>
                <a:spLocks noChangeShapeType="1"/>
              </p:cNvSpPr>
              <p:nvPr/>
            </p:nvSpPr>
            <p:spPr bwMode="auto">
              <a:xfrm>
                <a:off x="3561" y="4648"/>
                <a:ext cx="600" cy="0"/>
              </a:xfrm>
              <a:prstGeom prst="line">
                <a:avLst/>
              </a:prstGeom>
              <a:noFill/>
              <a:ln w="9525">
                <a:solidFill>
                  <a:srgbClr val="000000"/>
                </a:solidFill>
                <a:round/>
                <a:headEnd/>
                <a:tailEnd/>
              </a:ln>
              <a:effectLst/>
            </p:spPr>
            <p:txBody>
              <a:bodyPr vert="horz" wrap="square" lIns="91440" tIns="45720" rIns="91440" bIns="45720" numCol="1" anchor="t" anchorCtr="0" compatLnSpc="1">
                <a:prstTxWarp prst="textNoShape">
                  <a:avLst/>
                </a:prstTxWarp>
              </a:bodyPr>
              <a:lstStyle/>
              <a:p>
                <a:endParaRPr lang="zh-CN" altLang="en-US" sz="1600"/>
              </a:p>
            </p:txBody>
          </p:sp>
          <p:sp>
            <p:nvSpPr>
              <p:cNvPr id="1056" name="Line 32"/>
              <p:cNvSpPr>
                <a:spLocks noChangeShapeType="1"/>
              </p:cNvSpPr>
              <p:nvPr/>
            </p:nvSpPr>
            <p:spPr bwMode="auto">
              <a:xfrm flipH="1">
                <a:off x="4381" y="4028"/>
                <a:ext cx="200" cy="420"/>
              </a:xfrm>
              <a:prstGeom prst="line">
                <a:avLst/>
              </a:prstGeom>
              <a:noFill/>
              <a:ln w="9525">
                <a:solidFill>
                  <a:srgbClr val="000000"/>
                </a:solidFill>
                <a:round/>
                <a:headEnd/>
                <a:tailEnd/>
              </a:ln>
              <a:effectLst/>
            </p:spPr>
            <p:txBody>
              <a:bodyPr vert="horz" wrap="square" lIns="91440" tIns="45720" rIns="91440" bIns="45720" numCol="1" anchor="t" anchorCtr="0" compatLnSpc="1">
                <a:prstTxWarp prst="textNoShape">
                  <a:avLst/>
                </a:prstTxWarp>
              </a:bodyPr>
              <a:lstStyle/>
              <a:p>
                <a:endParaRPr lang="zh-CN" altLang="en-US" sz="1600"/>
              </a:p>
            </p:txBody>
          </p:sp>
          <p:sp>
            <p:nvSpPr>
              <p:cNvPr id="1057" name="Line 33"/>
              <p:cNvSpPr>
                <a:spLocks noChangeShapeType="1"/>
              </p:cNvSpPr>
              <p:nvPr/>
            </p:nvSpPr>
            <p:spPr bwMode="auto">
              <a:xfrm>
                <a:off x="4021" y="3368"/>
                <a:ext cx="460" cy="360"/>
              </a:xfrm>
              <a:prstGeom prst="line">
                <a:avLst/>
              </a:prstGeom>
              <a:noFill/>
              <a:ln w="9525">
                <a:solidFill>
                  <a:srgbClr val="000000"/>
                </a:solidFill>
                <a:round/>
                <a:headEnd/>
                <a:tailEnd/>
              </a:ln>
              <a:effectLst/>
            </p:spPr>
            <p:txBody>
              <a:bodyPr vert="horz" wrap="square" lIns="91440" tIns="45720" rIns="91440" bIns="45720" numCol="1" anchor="t" anchorCtr="0" compatLnSpc="1">
                <a:prstTxWarp prst="textNoShape">
                  <a:avLst/>
                </a:prstTxWarp>
              </a:bodyPr>
              <a:lstStyle/>
              <a:p>
                <a:endParaRPr lang="zh-CN" altLang="en-US" sz="1600"/>
              </a:p>
            </p:txBody>
          </p:sp>
          <p:sp>
            <p:nvSpPr>
              <p:cNvPr id="1058" name="Line 34"/>
              <p:cNvSpPr>
                <a:spLocks noChangeShapeType="1"/>
              </p:cNvSpPr>
              <p:nvPr/>
            </p:nvSpPr>
            <p:spPr bwMode="auto">
              <a:xfrm flipH="1">
                <a:off x="3521" y="3848"/>
                <a:ext cx="940" cy="680"/>
              </a:xfrm>
              <a:prstGeom prst="line">
                <a:avLst/>
              </a:prstGeom>
              <a:noFill/>
              <a:ln w="9525">
                <a:solidFill>
                  <a:srgbClr val="000000"/>
                </a:solidFill>
                <a:round/>
                <a:headEnd/>
                <a:tailEnd/>
              </a:ln>
              <a:effectLst/>
            </p:spPr>
            <p:txBody>
              <a:bodyPr vert="horz" wrap="square" lIns="91440" tIns="45720" rIns="91440" bIns="45720" numCol="1" anchor="t" anchorCtr="0" compatLnSpc="1">
                <a:prstTxWarp prst="textNoShape">
                  <a:avLst/>
                </a:prstTxWarp>
              </a:bodyPr>
              <a:lstStyle/>
              <a:p>
                <a:endParaRPr lang="zh-CN" altLang="en-US" sz="1600"/>
              </a:p>
            </p:txBody>
          </p:sp>
          <p:sp>
            <p:nvSpPr>
              <p:cNvPr id="1059" name="Line 35"/>
              <p:cNvSpPr>
                <a:spLocks noChangeShapeType="1"/>
              </p:cNvSpPr>
              <p:nvPr/>
            </p:nvSpPr>
            <p:spPr bwMode="auto">
              <a:xfrm flipH="1" flipV="1">
                <a:off x="3301" y="3848"/>
                <a:ext cx="940" cy="600"/>
              </a:xfrm>
              <a:prstGeom prst="line">
                <a:avLst/>
              </a:prstGeom>
              <a:noFill/>
              <a:ln w="9525">
                <a:solidFill>
                  <a:srgbClr val="000000"/>
                </a:solidFill>
                <a:round/>
                <a:headEnd/>
                <a:tailEnd/>
              </a:ln>
              <a:effectLst/>
            </p:spPr>
            <p:txBody>
              <a:bodyPr vert="horz" wrap="square" lIns="91440" tIns="45720" rIns="91440" bIns="45720" numCol="1" anchor="t" anchorCtr="0" compatLnSpc="1">
                <a:prstTxWarp prst="textNoShape">
                  <a:avLst/>
                </a:prstTxWarp>
              </a:bodyPr>
              <a:lstStyle/>
              <a:p>
                <a:endParaRPr lang="zh-CN" altLang="en-US" sz="1600"/>
              </a:p>
            </p:txBody>
          </p:sp>
          <p:sp>
            <p:nvSpPr>
              <p:cNvPr id="1060" name="Text Box 36"/>
              <p:cNvSpPr txBox="1">
                <a:spLocks noChangeArrowheads="1"/>
              </p:cNvSpPr>
              <p:nvPr/>
            </p:nvSpPr>
            <p:spPr bwMode="auto">
              <a:xfrm>
                <a:off x="3321" y="3278"/>
                <a:ext cx="160" cy="220"/>
              </a:xfrm>
              <a:prstGeom prst="rect">
                <a:avLst/>
              </a:prstGeom>
              <a:solidFill>
                <a:srgbClr val="FFFFFF"/>
              </a:solidFill>
              <a:ln w="9525">
                <a:solidFill>
                  <a:srgbClr val="FFFFFF"/>
                </a:solidFill>
                <a:miter lim="800000"/>
                <a:headEnd/>
                <a:tailEnd/>
              </a:ln>
              <a:effectLst/>
            </p:spPr>
            <p:txBody>
              <a:bodyPr vert="horz" wrap="square" lIns="0" tIns="0" rIns="0" bIns="0" numCol="1" anchor="t" anchorCtr="0" compatLnSpc="1">
                <a:prstTxWarp prst="textNoShape">
                  <a:avLst/>
                </a:prstTxWarp>
              </a:bodyPr>
              <a:lstStyle/>
              <a:p>
                <a:pPr marL="0" marR="0" lvl="0" indent="0" algn="r" defTabSz="914400" rtl="0" eaLnBrk="1" fontAlgn="base" latinLnBrk="0" hangingPunct="1">
                  <a:lnSpc>
                    <a:spcPct val="96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rPr>
                  <a:t>4</a:t>
                </a:r>
                <a:endParaRPr kumimoji="0" lang="zh-CN" altLang="zh-CN" sz="1600" b="0" i="0" u="none" strike="noStrike" cap="none" normalizeH="0" baseline="0" smtClean="0">
                  <a:ln>
                    <a:noFill/>
                  </a:ln>
                  <a:solidFill>
                    <a:schemeClr val="tx1"/>
                  </a:solidFill>
                  <a:effectLst/>
                  <a:latin typeface="Arial" pitchFamily="34" charset="0"/>
                  <a:ea typeface="宋体" pitchFamily="2" charset="-122"/>
                </a:endParaRPr>
              </a:p>
            </p:txBody>
          </p:sp>
          <p:sp>
            <p:nvSpPr>
              <p:cNvPr id="1061" name="Text Box 37"/>
              <p:cNvSpPr txBox="1">
                <a:spLocks noChangeArrowheads="1"/>
              </p:cNvSpPr>
              <p:nvPr/>
            </p:nvSpPr>
            <p:spPr bwMode="auto">
              <a:xfrm>
                <a:off x="3561" y="3758"/>
                <a:ext cx="160" cy="220"/>
              </a:xfrm>
              <a:prstGeom prst="rect">
                <a:avLst/>
              </a:prstGeom>
              <a:solidFill>
                <a:srgbClr val="FFFFFF"/>
              </a:solidFill>
              <a:ln w="9525">
                <a:solidFill>
                  <a:srgbClr val="FFFFFF"/>
                </a:solidFill>
                <a:miter lim="800000"/>
                <a:headEnd/>
                <a:tailEnd/>
              </a:ln>
              <a:effectLst/>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96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rPr>
                  <a:t>7</a:t>
                </a:r>
                <a:endParaRPr kumimoji="0" lang="zh-CN" altLang="zh-CN" sz="1600" b="0" i="0" u="none" strike="noStrike" cap="none" normalizeH="0" baseline="0" smtClean="0">
                  <a:ln>
                    <a:noFill/>
                  </a:ln>
                  <a:solidFill>
                    <a:schemeClr val="tx1"/>
                  </a:solidFill>
                  <a:effectLst/>
                  <a:latin typeface="Arial" pitchFamily="34" charset="0"/>
                  <a:ea typeface="宋体" pitchFamily="2" charset="-122"/>
                </a:endParaRPr>
              </a:p>
            </p:txBody>
          </p:sp>
          <p:sp>
            <p:nvSpPr>
              <p:cNvPr id="1062" name="Text Box 38"/>
              <p:cNvSpPr txBox="1">
                <a:spLocks noChangeArrowheads="1"/>
              </p:cNvSpPr>
              <p:nvPr/>
            </p:nvSpPr>
            <p:spPr bwMode="auto">
              <a:xfrm>
                <a:off x="4061" y="3798"/>
                <a:ext cx="160" cy="220"/>
              </a:xfrm>
              <a:prstGeom prst="rect">
                <a:avLst/>
              </a:prstGeom>
              <a:solidFill>
                <a:srgbClr val="FFFFFF"/>
              </a:solidFill>
              <a:ln w="9525">
                <a:solidFill>
                  <a:srgbClr val="FFFFFF"/>
                </a:solidFill>
                <a:miter lim="800000"/>
                <a:headEnd/>
                <a:tailEnd/>
              </a:ln>
              <a:effectLst/>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96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rPr>
                  <a:t>3</a:t>
                </a:r>
                <a:endParaRPr kumimoji="0" lang="zh-CN" altLang="zh-CN" sz="1600" b="0" i="0" u="none" strike="noStrike" cap="none" normalizeH="0" baseline="0" smtClean="0">
                  <a:ln>
                    <a:noFill/>
                  </a:ln>
                  <a:solidFill>
                    <a:schemeClr val="tx1"/>
                  </a:solidFill>
                  <a:effectLst/>
                  <a:latin typeface="Arial" pitchFamily="34" charset="0"/>
                  <a:ea typeface="宋体" pitchFamily="2" charset="-122"/>
                </a:endParaRPr>
              </a:p>
            </p:txBody>
          </p:sp>
          <p:sp>
            <p:nvSpPr>
              <p:cNvPr id="1063" name="Text Box 39"/>
              <p:cNvSpPr txBox="1">
                <a:spLocks noChangeArrowheads="1"/>
              </p:cNvSpPr>
              <p:nvPr/>
            </p:nvSpPr>
            <p:spPr bwMode="auto">
              <a:xfrm>
                <a:off x="3021" y="4138"/>
                <a:ext cx="160" cy="220"/>
              </a:xfrm>
              <a:prstGeom prst="rect">
                <a:avLst/>
              </a:prstGeom>
              <a:solidFill>
                <a:srgbClr val="FFFFFF"/>
              </a:solidFill>
              <a:ln w="9525">
                <a:solidFill>
                  <a:srgbClr val="FFFFFF"/>
                </a:solidFill>
                <a:miter lim="800000"/>
                <a:headEnd/>
                <a:tailEnd/>
              </a:ln>
              <a:effectLst/>
            </p:spPr>
            <p:txBody>
              <a:bodyPr vert="horz" wrap="square" lIns="0" tIns="0" rIns="0" bIns="0" numCol="1" anchor="t" anchorCtr="0" compatLnSpc="1">
                <a:prstTxWarp prst="textNoShape">
                  <a:avLst/>
                </a:prstTxWarp>
              </a:bodyPr>
              <a:lstStyle/>
              <a:p>
                <a:pPr marL="0" marR="0" lvl="0" indent="0" algn="r" defTabSz="914400" rtl="0" eaLnBrk="1" fontAlgn="base" latinLnBrk="0" hangingPunct="1">
                  <a:lnSpc>
                    <a:spcPct val="96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rPr>
                  <a:t>1</a:t>
                </a:r>
                <a:endParaRPr kumimoji="0" lang="zh-CN" altLang="zh-CN" sz="1600" b="0" i="0" u="none" strike="noStrike" cap="none" normalizeH="0" baseline="0" smtClean="0">
                  <a:ln>
                    <a:noFill/>
                  </a:ln>
                  <a:solidFill>
                    <a:schemeClr val="tx1"/>
                  </a:solidFill>
                  <a:effectLst/>
                  <a:latin typeface="Arial" pitchFamily="34" charset="0"/>
                  <a:ea typeface="宋体" pitchFamily="2" charset="-122"/>
                </a:endParaRPr>
              </a:p>
            </p:txBody>
          </p:sp>
          <p:sp>
            <p:nvSpPr>
              <p:cNvPr id="1064" name="Text Box 40"/>
              <p:cNvSpPr txBox="1">
                <a:spLocks noChangeArrowheads="1"/>
              </p:cNvSpPr>
              <p:nvPr/>
            </p:nvSpPr>
            <p:spPr bwMode="auto">
              <a:xfrm>
                <a:off x="4541" y="4138"/>
                <a:ext cx="160" cy="220"/>
              </a:xfrm>
              <a:prstGeom prst="rect">
                <a:avLst/>
              </a:prstGeom>
              <a:solidFill>
                <a:srgbClr val="FFFFFF"/>
              </a:solidFill>
              <a:ln w="9525">
                <a:solidFill>
                  <a:srgbClr val="FFFFFF"/>
                </a:solidFill>
                <a:miter lim="800000"/>
                <a:headEnd/>
                <a:tailEnd/>
              </a:ln>
              <a:effectLst/>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96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rPr>
                  <a:t>9</a:t>
                </a:r>
                <a:endParaRPr kumimoji="0" lang="zh-CN" altLang="zh-CN" sz="1600" b="0" i="0" u="none" strike="noStrike" cap="none" normalizeH="0" baseline="0" smtClean="0">
                  <a:ln>
                    <a:noFill/>
                  </a:ln>
                  <a:solidFill>
                    <a:schemeClr val="tx1"/>
                  </a:solidFill>
                  <a:effectLst/>
                  <a:latin typeface="Arial" pitchFamily="34" charset="0"/>
                  <a:ea typeface="宋体" pitchFamily="2" charset="-122"/>
                </a:endParaRPr>
              </a:p>
            </p:txBody>
          </p:sp>
          <p:sp>
            <p:nvSpPr>
              <p:cNvPr id="1065" name="Text Box 41"/>
              <p:cNvSpPr txBox="1">
                <a:spLocks noChangeArrowheads="1"/>
              </p:cNvSpPr>
              <p:nvPr/>
            </p:nvSpPr>
            <p:spPr bwMode="auto">
              <a:xfrm>
                <a:off x="3741" y="4658"/>
                <a:ext cx="160" cy="220"/>
              </a:xfrm>
              <a:prstGeom prst="rect">
                <a:avLst/>
              </a:prstGeom>
              <a:solidFill>
                <a:srgbClr val="FFFFFF"/>
              </a:solidFill>
              <a:ln w="9525">
                <a:solidFill>
                  <a:srgbClr val="FFFFFF"/>
                </a:solidFill>
                <a:miter lim="800000"/>
                <a:headEnd/>
                <a:tailEnd/>
              </a:ln>
              <a:effectLst/>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96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rPr>
                  <a:t>5</a:t>
                </a:r>
                <a:endParaRPr kumimoji="0" lang="zh-CN" altLang="zh-CN" sz="1600" b="0" i="0" u="none" strike="noStrike" cap="none" normalizeH="0" baseline="0" smtClean="0">
                  <a:ln>
                    <a:noFill/>
                  </a:ln>
                  <a:solidFill>
                    <a:schemeClr val="tx1"/>
                  </a:solidFill>
                  <a:effectLst/>
                  <a:latin typeface="Arial" pitchFamily="34" charset="0"/>
                  <a:ea typeface="宋体" pitchFamily="2" charset="-122"/>
                </a:endParaRPr>
              </a:p>
            </p:txBody>
          </p:sp>
        </p:grpSp>
      </p:grpSp>
    </p:spTree>
    <p:extLst>
      <p:ext uri="{BB962C8B-B14F-4D97-AF65-F5344CB8AC3E}">
        <p14:creationId xmlns="" xmlns:p14="http://schemas.microsoft.com/office/powerpoint/2010/main" val="2476877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764704"/>
            <a:ext cx="8568952" cy="5378940"/>
          </a:xfrm>
        </p:spPr>
        <p:txBody>
          <a:bodyPr>
            <a:normAutofit lnSpcReduction="10000"/>
          </a:bodyPr>
          <a:lstStyle/>
          <a:p>
            <a:pPr algn="just">
              <a:lnSpc>
                <a:spcPts val="1000"/>
              </a:lnSpc>
            </a:pPr>
            <a:endParaRPr lang="en-US" altLang="zh-CN" sz="1800" b="0" dirty="0" smtClean="0">
              <a:latin typeface="黑体" pitchFamily="2" charset="-122"/>
              <a:ea typeface="黑体" pitchFamily="2" charset="-122"/>
            </a:endParaRPr>
          </a:p>
          <a:p>
            <a:pPr algn="just">
              <a:lnSpc>
                <a:spcPts val="1200"/>
              </a:lnSpc>
            </a:pPr>
            <a:r>
              <a:rPr lang="zh-CN" altLang="en-US" sz="1800" b="0" dirty="0" smtClean="0">
                <a:latin typeface="黑体" pitchFamily="2" charset="-122"/>
                <a:ea typeface="黑体" pitchFamily="2" charset="-122"/>
              </a:rPr>
              <a:t>根据上述讨论，图的边表存储的</a:t>
            </a:r>
            <a:r>
              <a:rPr lang="zh-CN" altLang="en-US" sz="1800" b="0" i="1" u="sng" dirty="0" smtClean="0">
                <a:solidFill>
                  <a:srgbClr val="FF0000"/>
                </a:solidFill>
                <a:latin typeface="黑体" pitchFamily="2" charset="-122"/>
                <a:ea typeface="黑体" pitchFamily="2" charset="-122"/>
              </a:rPr>
              <a:t>数据结构</a:t>
            </a:r>
            <a:r>
              <a:rPr lang="zh-CN" altLang="en-US" sz="1800" b="0" dirty="0" smtClean="0">
                <a:latin typeface="黑体" pitchFamily="2" charset="-122"/>
                <a:ea typeface="黑体" pitchFamily="2" charset="-122"/>
              </a:rPr>
              <a:t>形式描述如下：</a:t>
            </a:r>
            <a:endParaRPr lang="en-US" altLang="zh-CN" sz="1800" b="0" dirty="0" smtClean="0">
              <a:latin typeface="黑体" pitchFamily="2" charset="-122"/>
              <a:ea typeface="黑体" pitchFamily="2" charset="-122"/>
            </a:endParaRPr>
          </a:p>
          <a:p>
            <a:r>
              <a:rPr lang="en-US" altLang="zh-CN" sz="1800" b="0" dirty="0" smtClean="0">
                <a:latin typeface="黑体" pitchFamily="49" charset="-122"/>
                <a:ea typeface="黑体" pitchFamily="49" charset="-122"/>
              </a:rPr>
              <a:t>#define	INFINITY	</a:t>
            </a:r>
            <a:r>
              <a:rPr lang="en-US" altLang="zh-CN" sz="1800" b="0" dirty="0" smtClean="0">
                <a:latin typeface="黑体" pitchFamily="49" charset="-122"/>
                <a:ea typeface="黑体" pitchFamily="49" charset="-122"/>
              </a:rPr>
              <a:t>MAX_VAL</a:t>
            </a:r>
            <a:endParaRPr lang="zh-CN" altLang="zh-CN" sz="1800" b="0" dirty="0" smtClean="0">
              <a:latin typeface="黑体" pitchFamily="49" charset="-122"/>
              <a:ea typeface="黑体" pitchFamily="49" charset="-122"/>
            </a:endParaRPr>
          </a:p>
          <a:p>
            <a:r>
              <a:rPr lang="en-US" altLang="zh-CN" sz="1800" b="0" dirty="0" smtClean="0">
                <a:latin typeface="黑体" pitchFamily="49" charset="-122"/>
                <a:ea typeface="黑体" pitchFamily="49" charset="-122"/>
              </a:rPr>
              <a:t>#define	</a:t>
            </a:r>
            <a:r>
              <a:rPr lang="en-US" altLang="zh-CN" sz="1800" b="0" dirty="0" smtClean="0">
                <a:latin typeface="黑体" pitchFamily="49" charset="-122"/>
                <a:ea typeface="黑体" pitchFamily="49" charset="-122"/>
              </a:rPr>
              <a:t>MAX_VEX_NUM     20</a:t>
            </a:r>
            <a:endParaRPr lang="zh-CN" altLang="zh-CN" sz="1800" b="0" dirty="0" smtClean="0">
              <a:latin typeface="黑体" pitchFamily="49" charset="-122"/>
              <a:ea typeface="黑体" pitchFamily="49" charset="-122"/>
            </a:endParaRPr>
          </a:p>
          <a:p>
            <a:r>
              <a:rPr lang="en-US" altLang="zh-CN" sz="1800" b="0" dirty="0" smtClean="0">
                <a:latin typeface="黑体" pitchFamily="49" charset="-122"/>
                <a:ea typeface="黑体" pitchFamily="49" charset="-122"/>
              </a:rPr>
              <a:t>#define	MAX_EDGE_NUM	100</a:t>
            </a:r>
            <a:endParaRPr lang="zh-CN" altLang="zh-CN" sz="1800" b="0" dirty="0" smtClean="0">
              <a:latin typeface="黑体" pitchFamily="49" charset="-122"/>
              <a:ea typeface="黑体" pitchFamily="49" charset="-122"/>
            </a:endParaRPr>
          </a:p>
          <a:p>
            <a:r>
              <a:rPr lang="en-US" altLang="zh-CN" sz="1800" b="0" dirty="0" err="1" smtClean="0">
                <a:latin typeface="黑体" pitchFamily="49" charset="-122"/>
                <a:ea typeface="黑体" pitchFamily="49" charset="-122"/>
              </a:rPr>
              <a:t>typedef</a:t>
            </a:r>
            <a:r>
              <a:rPr lang="en-US" altLang="zh-CN" sz="1800" b="0" dirty="0" smtClean="0">
                <a:latin typeface="黑体" pitchFamily="49" charset="-122"/>
                <a:ea typeface="黑体" pitchFamily="49" charset="-122"/>
              </a:rPr>
              <a:t> </a:t>
            </a:r>
            <a:r>
              <a:rPr lang="en-US" altLang="zh-CN" sz="1800" b="0" dirty="0" err="1" smtClean="0">
                <a:latin typeface="黑体" pitchFamily="49" charset="-122"/>
                <a:ea typeface="黑体" pitchFamily="49" charset="-122"/>
              </a:rPr>
              <a:t>struct</a:t>
            </a:r>
            <a:r>
              <a:rPr lang="en-US" altLang="zh-CN" sz="1800" b="0" dirty="0" smtClean="0">
                <a:latin typeface="黑体" pitchFamily="49" charset="-122"/>
                <a:ea typeface="黑体" pitchFamily="49" charset="-122"/>
              </a:rPr>
              <a:t> </a:t>
            </a:r>
            <a:r>
              <a:rPr lang="en-US" altLang="zh-CN" sz="1800" b="0" dirty="0" err="1" smtClean="0">
                <a:latin typeface="黑体" pitchFamily="49" charset="-122"/>
                <a:ea typeface="黑体" pitchFamily="49" charset="-122"/>
              </a:rPr>
              <a:t>ENode</a:t>
            </a:r>
            <a:r>
              <a:rPr lang="en-US" altLang="zh-CN" sz="1800" b="0" dirty="0" smtClean="0">
                <a:latin typeface="黑体" pitchFamily="49" charset="-122"/>
                <a:ea typeface="黑体" pitchFamily="49" charset="-122"/>
              </a:rPr>
              <a:t> {</a:t>
            </a:r>
            <a:endParaRPr lang="zh-CN" altLang="zh-CN" sz="1800" b="0" dirty="0" smtClean="0">
              <a:latin typeface="黑体" pitchFamily="49" charset="-122"/>
              <a:ea typeface="黑体" pitchFamily="49" charset="-122"/>
            </a:endParaRPr>
          </a:p>
          <a:p>
            <a:r>
              <a:rPr lang="en-US" altLang="zh-CN" sz="1800" b="0" dirty="0" smtClean="0">
                <a:latin typeface="黑体" pitchFamily="49" charset="-122"/>
                <a:ea typeface="黑体" pitchFamily="49" charset="-122"/>
              </a:rPr>
              <a:t>	</a:t>
            </a:r>
            <a:r>
              <a:rPr lang="en-US" altLang="zh-CN" sz="1800" b="0" dirty="0" err="1" smtClean="0">
                <a:latin typeface="黑体" pitchFamily="49" charset="-122"/>
                <a:ea typeface="黑体" pitchFamily="49" charset="-122"/>
              </a:rPr>
              <a:t>int</a:t>
            </a:r>
            <a:r>
              <a:rPr lang="en-US" altLang="zh-CN" sz="1800" b="0" dirty="0" smtClean="0">
                <a:latin typeface="黑体" pitchFamily="49" charset="-122"/>
                <a:ea typeface="黑体" pitchFamily="49" charset="-122"/>
              </a:rPr>
              <a:t>	    </a:t>
            </a:r>
            <a:r>
              <a:rPr lang="en-US" altLang="zh-CN" sz="1800" b="0" dirty="0" smtClean="0">
                <a:latin typeface="黑体" pitchFamily="49" charset="-122"/>
                <a:ea typeface="黑体" pitchFamily="49" charset="-122"/>
              </a:rPr>
              <a:t>    vex1,vex2</a:t>
            </a:r>
            <a:r>
              <a:rPr lang="en-US" altLang="zh-CN" sz="1800" b="0" dirty="0" smtClean="0">
                <a:latin typeface="黑体" pitchFamily="49" charset="-122"/>
                <a:ea typeface="黑体" pitchFamily="49" charset="-122"/>
              </a:rPr>
              <a:t>;	/*</a:t>
            </a:r>
            <a:r>
              <a:rPr lang="zh-CN" altLang="zh-CN" sz="1800" b="0" dirty="0" smtClean="0">
                <a:latin typeface="黑体" pitchFamily="49" charset="-122"/>
                <a:ea typeface="黑体" pitchFamily="49" charset="-122"/>
              </a:rPr>
              <a:t>该边依附的两个顶点在图中的位置。</a:t>
            </a:r>
            <a:r>
              <a:rPr lang="en-US" altLang="zh-CN" sz="1800" b="0" dirty="0" smtClean="0">
                <a:latin typeface="黑体" pitchFamily="49" charset="-122"/>
                <a:ea typeface="黑体" pitchFamily="49" charset="-122"/>
              </a:rPr>
              <a:t>*/</a:t>
            </a:r>
            <a:endParaRPr lang="zh-CN" altLang="zh-CN" sz="1800" b="0" dirty="0" smtClean="0">
              <a:latin typeface="黑体" pitchFamily="49" charset="-122"/>
              <a:ea typeface="黑体" pitchFamily="49" charset="-122"/>
            </a:endParaRPr>
          </a:p>
          <a:p>
            <a:r>
              <a:rPr lang="en-US" altLang="zh-CN" sz="1800" b="0" dirty="0" smtClean="0">
                <a:latin typeface="黑体" pitchFamily="49" charset="-122"/>
                <a:ea typeface="黑体" pitchFamily="49" charset="-122"/>
              </a:rPr>
              <a:t>   </a:t>
            </a:r>
            <a:r>
              <a:rPr lang="en-US" altLang="zh-CN" sz="1800" b="0" dirty="0" err="1" smtClean="0">
                <a:latin typeface="黑体" pitchFamily="49" charset="-122"/>
                <a:ea typeface="黑体" pitchFamily="49" charset="-122"/>
              </a:rPr>
              <a:t>WeightType</a:t>
            </a:r>
            <a:r>
              <a:rPr lang="en-US" altLang="zh-CN" sz="1800" b="0" dirty="0" smtClean="0">
                <a:latin typeface="黑体" pitchFamily="49" charset="-122"/>
                <a:ea typeface="黑体" pitchFamily="49" charset="-122"/>
              </a:rPr>
              <a:t>	weight;	        </a:t>
            </a:r>
            <a:r>
              <a:rPr lang="en-US" altLang="zh-CN" sz="1800" b="0" dirty="0" smtClean="0">
                <a:latin typeface="黑体" pitchFamily="49" charset="-122"/>
                <a:ea typeface="黑体" pitchFamily="49" charset="-122"/>
              </a:rPr>
              <a:t>/*</a:t>
            </a:r>
            <a:r>
              <a:rPr lang="zh-CN" altLang="zh-CN" sz="1800" b="0" dirty="0" smtClean="0">
                <a:latin typeface="黑体" pitchFamily="49" charset="-122"/>
                <a:ea typeface="黑体" pitchFamily="49" charset="-122"/>
              </a:rPr>
              <a:t>边的权值。</a:t>
            </a:r>
            <a:r>
              <a:rPr lang="en-US" altLang="zh-CN" sz="1800" b="0" dirty="0" smtClean="0">
                <a:latin typeface="黑体" pitchFamily="49" charset="-122"/>
                <a:ea typeface="黑体" pitchFamily="49" charset="-122"/>
              </a:rPr>
              <a:t>*/</a:t>
            </a:r>
            <a:endParaRPr lang="zh-CN" altLang="zh-CN" sz="1800" b="0" dirty="0" smtClean="0">
              <a:latin typeface="黑体" pitchFamily="49" charset="-122"/>
              <a:ea typeface="黑体" pitchFamily="49" charset="-122"/>
            </a:endParaRPr>
          </a:p>
          <a:p>
            <a:r>
              <a:rPr lang="en-US" altLang="zh-CN" sz="1800" b="0" dirty="0" smtClean="0">
                <a:latin typeface="黑体" pitchFamily="49" charset="-122"/>
                <a:ea typeface="黑体" pitchFamily="49" charset="-122"/>
              </a:rPr>
              <a:t>} </a:t>
            </a:r>
            <a:r>
              <a:rPr lang="en-US" altLang="zh-CN" sz="1800" b="0" dirty="0" err="1" smtClean="0">
                <a:latin typeface="黑体" pitchFamily="49" charset="-122"/>
                <a:ea typeface="黑体" pitchFamily="49" charset="-122"/>
              </a:rPr>
              <a:t>ENode</a:t>
            </a:r>
            <a:r>
              <a:rPr lang="en-US" altLang="zh-CN" sz="1800" b="0" dirty="0" smtClean="0">
                <a:latin typeface="黑体" pitchFamily="49" charset="-122"/>
                <a:ea typeface="黑体" pitchFamily="49" charset="-122"/>
              </a:rPr>
              <a:t>;</a:t>
            </a:r>
            <a:endParaRPr lang="zh-CN" altLang="zh-CN" sz="1800" b="0" dirty="0" smtClean="0">
              <a:latin typeface="黑体" pitchFamily="49" charset="-122"/>
              <a:ea typeface="黑体" pitchFamily="49" charset="-122"/>
            </a:endParaRPr>
          </a:p>
          <a:p>
            <a:r>
              <a:rPr lang="en-US" altLang="zh-CN" sz="1800" b="0" dirty="0" err="1" smtClean="0">
                <a:latin typeface="黑体" pitchFamily="49" charset="-122"/>
                <a:ea typeface="黑体" pitchFamily="49" charset="-122"/>
              </a:rPr>
              <a:t>typedef</a:t>
            </a:r>
            <a:r>
              <a:rPr lang="en-US" altLang="zh-CN" sz="1800" b="0" dirty="0" smtClean="0">
                <a:latin typeface="黑体" pitchFamily="49" charset="-122"/>
                <a:ea typeface="黑体" pitchFamily="49" charset="-122"/>
              </a:rPr>
              <a:t> </a:t>
            </a:r>
            <a:r>
              <a:rPr lang="en-US" altLang="zh-CN" sz="1800" b="0" dirty="0" err="1" smtClean="0">
                <a:latin typeface="黑体" pitchFamily="49" charset="-122"/>
                <a:ea typeface="黑体" pitchFamily="49" charset="-122"/>
              </a:rPr>
              <a:t>struct</a:t>
            </a:r>
            <a:r>
              <a:rPr lang="en-US" altLang="zh-CN" sz="1800" b="0" dirty="0" smtClean="0">
                <a:latin typeface="黑体" pitchFamily="49" charset="-122"/>
                <a:ea typeface="黑体" pitchFamily="49" charset="-122"/>
              </a:rPr>
              <a:t> {</a:t>
            </a:r>
            <a:endParaRPr lang="zh-CN" altLang="zh-CN" sz="1800" b="0" dirty="0" smtClean="0">
              <a:latin typeface="黑体" pitchFamily="49" charset="-122"/>
              <a:ea typeface="黑体" pitchFamily="49" charset="-122"/>
            </a:endParaRPr>
          </a:p>
          <a:p>
            <a:r>
              <a:rPr lang="en-US" altLang="zh-CN" sz="1800" b="0" dirty="0" smtClean="0">
                <a:latin typeface="黑体" pitchFamily="49" charset="-122"/>
                <a:ea typeface="黑体" pitchFamily="49" charset="-122"/>
              </a:rPr>
              <a:t>	</a:t>
            </a:r>
            <a:r>
              <a:rPr lang="en-US" altLang="zh-CN" sz="1800" b="0" dirty="0" err="1" smtClean="0">
                <a:latin typeface="黑体" pitchFamily="49" charset="-122"/>
                <a:ea typeface="黑体" pitchFamily="49" charset="-122"/>
              </a:rPr>
              <a:t>int</a:t>
            </a:r>
            <a:r>
              <a:rPr lang="en-US" altLang="zh-CN" sz="1800" b="0" dirty="0" smtClean="0">
                <a:latin typeface="黑体" pitchFamily="49" charset="-122"/>
                <a:ea typeface="黑体" pitchFamily="49" charset="-122"/>
              </a:rPr>
              <a:t>		</a:t>
            </a:r>
            <a:r>
              <a:rPr lang="en-US" altLang="zh-CN" sz="1800" b="0" dirty="0" err="1" smtClean="0">
                <a:latin typeface="黑体" pitchFamily="49" charset="-122"/>
                <a:ea typeface="黑体" pitchFamily="49" charset="-122"/>
              </a:rPr>
              <a:t>vexnum,edgenum</a:t>
            </a:r>
            <a:r>
              <a:rPr lang="en-US" altLang="zh-CN" sz="1800" b="0" dirty="0" smtClean="0">
                <a:latin typeface="黑体" pitchFamily="49" charset="-122"/>
                <a:ea typeface="黑体" pitchFamily="49" charset="-122"/>
              </a:rPr>
              <a:t>;	      /*</a:t>
            </a:r>
            <a:r>
              <a:rPr lang="zh-CN" altLang="zh-CN" sz="1800" b="0" dirty="0" smtClean="0">
                <a:latin typeface="黑体" pitchFamily="49" charset="-122"/>
                <a:ea typeface="黑体" pitchFamily="49" charset="-122"/>
              </a:rPr>
              <a:t>图的当前顶点数和边数。</a:t>
            </a:r>
            <a:r>
              <a:rPr lang="en-US" altLang="zh-CN" sz="1800" b="0" dirty="0" smtClean="0">
                <a:latin typeface="黑体" pitchFamily="49" charset="-122"/>
                <a:ea typeface="黑体" pitchFamily="49" charset="-122"/>
              </a:rPr>
              <a:t>*/</a:t>
            </a:r>
            <a:endParaRPr lang="zh-CN" altLang="zh-CN" sz="1800" b="0" dirty="0" smtClean="0">
              <a:latin typeface="黑体" pitchFamily="49" charset="-122"/>
              <a:ea typeface="黑体" pitchFamily="49" charset="-122"/>
            </a:endParaRPr>
          </a:p>
          <a:p>
            <a:r>
              <a:rPr lang="en-US" altLang="zh-CN" sz="1800" b="0" dirty="0" smtClean="0">
                <a:latin typeface="黑体" pitchFamily="49" charset="-122"/>
                <a:ea typeface="黑体" pitchFamily="49" charset="-122"/>
              </a:rPr>
              <a:t>	</a:t>
            </a:r>
            <a:r>
              <a:rPr lang="en-US" altLang="zh-CN" sz="1800" b="0" dirty="0" err="1" smtClean="0">
                <a:latin typeface="黑体" pitchFamily="49" charset="-122"/>
                <a:ea typeface="黑体" pitchFamily="49" charset="-122"/>
              </a:rPr>
              <a:t>VexType</a:t>
            </a:r>
            <a:r>
              <a:rPr lang="en-US" altLang="zh-CN" sz="1800" b="0" dirty="0" smtClean="0">
                <a:latin typeface="黑体" pitchFamily="49" charset="-122"/>
                <a:ea typeface="黑体" pitchFamily="49" charset="-122"/>
              </a:rPr>
              <a:t>	</a:t>
            </a:r>
            <a:r>
              <a:rPr lang="en-US" altLang="zh-CN" sz="1800" b="0" dirty="0" err="1" smtClean="0">
                <a:latin typeface="黑体" pitchFamily="49" charset="-122"/>
                <a:ea typeface="黑体" pitchFamily="49" charset="-122"/>
              </a:rPr>
              <a:t>vexlist</a:t>
            </a:r>
            <a:r>
              <a:rPr lang="en-US" altLang="zh-CN" sz="1800" b="0" dirty="0" smtClean="0">
                <a:latin typeface="黑体" pitchFamily="49" charset="-122"/>
                <a:ea typeface="黑体" pitchFamily="49" charset="-122"/>
              </a:rPr>
              <a:t>[MAX_VEX_NUM</a:t>
            </a:r>
            <a:r>
              <a:rPr lang="en-US" altLang="zh-CN" sz="1800" b="0" dirty="0" smtClean="0">
                <a:latin typeface="黑体" pitchFamily="49" charset="-122"/>
                <a:ea typeface="黑体" pitchFamily="49" charset="-122"/>
              </a:rPr>
              <a:t>];</a:t>
            </a:r>
            <a:endParaRPr lang="zh-CN" altLang="zh-CN" sz="1800" b="0" dirty="0" smtClean="0">
              <a:latin typeface="黑体" pitchFamily="49" charset="-122"/>
              <a:ea typeface="黑体" pitchFamily="49" charset="-122"/>
            </a:endParaRPr>
          </a:p>
          <a:p>
            <a:r>
              <a:rPr lang="en-US" altLang="zh-CN" sz="1800" b="0" dirty="0" smtClean="0">
                <a:latin typeface="黑体" pitchFamily="49" charset="-122"/>
                <a:ea typeface="黑体" pitchFamily="49" charset="-122"/>
              </a:rPr>
              <a:t>	</a:t>
            </a:r>
            <a:r>
              <a:rPr lang="en-US" altLang="zh-CN" sz="1800" b="0" dirty="0" err="1" smtClean="0">
                <a:latin typeface="黑体" pitchFamily="49" charset="-122"/>
                <a:ea typeface="黑体" pitchFamily="49" charset="-122"/>
              </a:rPr>
              <a:t>Enode</a:t>
            </a:r>
            <a:r>
              <a:rPr lang="en-US" altLang="zh-CN" sz="1800" b="0" dirty="0" smtClean="0">
                <a:latin typeface="黑体" pitchFamily="49" charset="-122"/>
                <a:ea typeface="黑体" pitchFamily="49" charset="-122"/>
              </a:rPr>
              <a:t>	</a:t>
            </a:r>
            <a:r>
              <a:rPr lang="en-US" altLang="zh-CN" sz="1800" b="0" dirty="0" err="1" smtClean="0">
                <a:latin typeface="黑体" pitchFamily="49" charset="-122"/>
                <a:ea typeface="黑体" pitchFamily="49" charset="-122"/>
              </a:rPr>
              <a:t>edgelist</a:t>
            </a:r>
            <a:r>
              <a:rPr lang="en-US" altLang="zh-CN" sz="1800" b="0" dirty="0" smtClean="0">
                <a:latin typeface="黑体" pitchFamily="49" charset="-122"/>
                <a:ea typeface="黑体" pitchFamily="49" charset="-122"/>
              </a:rPr>
              <a:t>[MAX_EDGE_NUM</a:t>
            </a:r>
            <a:r>
              <a:rPr lang="en-US" altLang="zh-CN" sz="1800" b="0" dirty="0" smtClean="0">
                <a:latin typeface="黑体" pitchFamily="49" charset="-122"/>
                <a:ea typeface="黑体" pitchFamily="49" charset="-122"/>
              </a:rPr>
              <a:t>];</a:t>
            </a:r>
            <a:endParaRPr lang="zh-CN" altLang="zh-CN" sz="1800" b="0" dirty="0" smtClean="0">
              <a:latin typeface="黑体" pitchFamily="49" charset="-122"/>
              <a:ea typeface="黑体" pitchFamily="49" charset="-122"/>
            </a:endParaRPr>
          </a:p>
          <a:p>
            <a:r>
              <a:rPr lang="en-US" altLang="zh-CN" sz="1800" b="0" dirty="0" smtClean="0">
                <a:latin typeface="黑体" pitchFamily="49" charset="-122"/>
                <a:ea typeface="黑体" pitchFamily="49" charset="-122"/>
              </a:rPr>
              <a:t>} </a:t>
            </a:r>
            <a:r>
              <a:rPr lang="en-US" altLang="zh-CN" sz="1800" b="0" dirty="0" err="1" smtClean="0">
                <a:latin typeface="黑体" pitchFamily="49" charset="-122"/>
                <a:ea typeface="黑体" pitchFamily="49" charset="-122"/>
              </a:rPr>
              <a:t>ELGraph</a:t>
            </a:r>
            <a:r>
              <a:rPr lang="en-US" altLang="zh-CN" sz="1800" b="0" dirty="0" smtClean="0">
                <a:latin typeface="黑体" pitchFamily="49" charset="-122"/>
                <a:ea typeface="黑体" pitchFamily="49" charset="-122"/>
              </a:rPr>
              <a:t>;</a:t>
            </a:r>
            <a:endParaRPr lang="zh-CN" altLang="en-US" sz="1800" b="0" dirty="0">
              <a:latin typeface="黑体" pitchFamily="49" charset="-122"/>
              <a:ea typeface="黑体" pitchFamily="49" charset="-122"/>
            </a:endParaRPr>
          </a:p>
        </p:txBody>
      </p:sp>
    </p:spTree>
    <p:extLst>
      <p:ext uri="{BB962C8B-B14F-4D97-AF65-F5344CB8AC3E}">
        <p14:creationId xmlns="" xmlns:p14="http://schemas.microsoft.com/office/powerpoint/2010/main" val="21445774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340768"/>
            <a:ext cx="8568952" cy="4032448"/>
          </a:xfrm>
        </p:spPr>
        <p:txBody>
          <a:bodyPr>
            <a:noAutofit/>
          </a:bodyPr>
          <a:lstStyle/>
          <a:p>
            <a:pPr algn="just">
              <a:lnSpc>
                <a:spcPts val="1000"/>
              </a:lnSpc>
            </a:pPr>
            <a:endParaRPr lang="en-US" altLang="zh-CN" sz="2800" b="0" dirty="0" smtClean="0">
              <a:latin typeface="黑体" pitchFamily="2" charset="-122"/>
              <a:ea typeface="黑体" pitchFamily="2" charset="-122"/>
            </a:endParaRPr>
          </a:p>
          <a:p>
            <a:r>
              <a:rPr lang="en-US" altLang="zh-CN" sz="2800" dirty="0" smtClean="0">
                <a:latin typeface="黑体" pitchFamily="2" charset="-122"/>
                <a:ea typeface="黑体" pitchFamily="2" charset="-122"/>
              </a:rPr>
              <a:t>      </a:t>
            </a:r>
            <a:r>
              <a:rPr lang="zh-CN" altLang="zh-CN" sz="2800" b="0" dirty="0" smtClean="0">
                <a:latin typeface="黑体" pitchFamily="2" charset="-122"/>
                <a:ea typeface="黑体" pitchFamily="2" charset="-122"/>
              </a:rPr>
              <a:t>图的边表存储结构对于遍历图中每一条边是很方便的，只需将边表从头到尾搜索一遍即可，而且对插入边和删除边的操作完全等同于在线性表的插入和删除一个数据元素。但若要找某个顶点的所有邻接点，则需要将每条边都检查一遍。因此，图的边表结构一般适用于以对边操作为主的应用中。</a:t>
            </a:r>
            <a:endParaRPr lang="zh-CN" altLang="zh-CN" sz="2800" b="0" dirty="0">
              <a:latin typeface="黑体" pitchFamily="2" charset="-122"/>
              <a:ea typeface="黑体" pitchFamily="2" charset="-122"/>
            </a:endParaRPr>
          </a:p>
        </p:txBody>
      </p:sp>
    </p:spTree>
    <p:extLst>
      <p:ext uri="{BB962C8B-B14F-4D97-AF65-F5344CB8AC3E}">
        <p14:creationId xmlns="" xmlns:p14="http://schemas.microsoft.com/office/powerpoint/2010/main" val="21445774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6.3  </a:t>
            </a:r>
            <a:r>
              <a:rPr lang="zh-CN" altLang="zh-CN" b="1" dirty="0"/>
              <a:t>图的</a:t>
            </a:r>
            <a:r>
              <a:rPr lang="zh-CN" altLang="zh-CN" b="1" dirty="0" smtClean="0"/>
              <a:t>遍历</a:t>
            </a:r>
            <a:endParaRPr lang="zh-CN" altLang="en-US" dirty="0"/>
          </a:p>
        </p:txBody>
      </p:sp>
      <p:sp>
        <p:nvSpPr>
          <p:cNvPr id="3" name="内容占位符 2"/>
          <p:cNvSpPr>
            <a:spLocks noGrp="1"/>
          </p:cNvSpPr>
          <p:nvPr>
            <p:ph idx="1"/>
          </p:nvPr>
        </p:nvSpPr>
        <p:spPr/>
        <p:txBody>
          <a:bodyPr/>
          <a:lstStyle/>
          <a:p>
            <a:r>
              <a:rPr lang="zh-CN" altLang="zh-CN" b="0" dirty="0"/>
              <a:t>图的遍历要比树的遍历复杂得多，在遍历过程中可能出现</a:t>
            </a:r>
            <a:r>
              <a:rPr lang="zh-CN" altLang="zh-CN" dirty="0">
                <a:solidFill>
                  <a:srgbClr val="FF0000"/>
                </a:solidFill>
              </a:rPr>
              <a:t>两个问题</a:t>
            </a:r>
            <a:r>
              <a:rPr lang="zh-CN" altLang="zh-CN" dirty="0" smtClean="0">
                <a:solidFill>
                  <a:srgbClr val="FF0000"/>
                </a:solidFill>
              </a:rPr>
              <a:t>：</a:t>
            </a:r>
            <a:endParaRPr lang="en-US" altLang="zh-CN" dirty="0" smtClean="0">
              <a:solidFill>
                <a:srgbClr val="FF0000"/>
              </a:solidFill>
            </a:endParaRPr>
          </a:p>
          <a:p>
            <a:r>
              <a:rPr lang="zh-CN" altLang="zh-CN" b="0" dirty="0" smtClean="0"/>
              <a:t>①</a:t>
            </a:r>
            <a:r>
              <a:rPr lang="zh-CN" altLang="zh-CN" b="0" dirty="0"/>
              <a:t>图的任一顶点都可能和其余顶点相邻接，因此在访问了某顶点之后，可能顺着某条边又访问到了已访问过的顶点，即</a:t>
            </a:r>
            <a:r>
              <a:rPr lang="zh-CN" altLang="zh-CN" b="0" dirty="0">
                <a:solidFill>
                  <a:srgbClr val="FF0000"/>
                </a:solidFill>
              </a:rPr>
              <a:t>图中存在回路问题</a:t>
            </a:r>
            <a:r>
              <a:rPr lang="zh-CN" altLang="zh-CN" b="0" dirty="0" smtClean="0"/>
              <a:t>；</a:t>
            </a:r>
            <a:endParaRPr lang="en-US" altLang="zh-CN" b="0" dirty="0" smtClean="0"/>
          </a:p>
          <a:p>
            <a:r>
              <a:rPr lang="zh-CN" altLang="zh-CN" b="0" dirty="0" smtClean="0"/>
              <a:t>②</a:t>
            </a:r>
            <a:r>
              <a:rPr lang="zh-CN" altLang="zh-CN" b="0" dirty="0"/>
              <a:t>如果</a:t>
            </a:r>
            <a:r>
              <a:rPr lang="zh-CN" altLang="zh-CN" b="0" dirty="0">
                <a:solidFill>
                  <a:srgbClr val="FF0000"/>
                </a:solidFill>
              </a:rPr>
              <a:t>图不是连通的</a:t>
            </a:r>
            <a:r>
              <a:rPr lang="zh-CN" altLang="zh-CN" b="0" dirty="0"/>
              <a:t>，从起点出发可能到达不了所有其它顶点。</a:t>
            </a:r>
            <a:endParaRPr lang="zh-CN" altLang="en-US" b="0" dirty="0"/>
          </a:p>
        </p:txBody>
      </p:sp>
    </p:spTree>
    <p:extLst>
      <p:ext uri="{BB962C8B-B14F-4D97-AF65-F5344CB8AC3E}">
        <p14:creationId xmlns="" xmlns:p14="http://schemas.microsoft.com/office/powerpoint/2010/main" val="18070925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4464496"/>
          </a:xfrm>
        </p:spPr>
        <p:txBody>
          <a:bodyPr>
            <a:normAutofit/>
          </a:bodyPr>
          <a:lstStyle/>
          <a:p>
            <a:pPr>
              <a:buFont typeface="Arial" panose="020B0604020202020204" pitchFamily="34" charset="0"/>
              <a:buChar char="•"/>
            </a:pPr>
            <a:r>
              <a:rPr lang="zh-CN" altLang="zh-CN" b="0" dirty="0" smtClean="0"/>
              <a:t>在</a:t>
            </a:r>
            <a:r>
              <a:rPr lang="zh-CN" altLang="zh-CN" b="0" dirty="0"/>
              <a:t>图的遍历过程中，需</a:t>
            </a:r>
            <a:r>
              <a:rPr lang="zh-CN" altLang="zh-CN" b="0" dirty="0">
                <a:solidFill>
                  <a:srgbClr val="FF0000"/>
                </a:solidFill>
              </a:rPr>
              <a:t>设置一个标志位数组</a:t>
            </a:r>
            <a:r>
              <a:rPr lang="en-US" altLang="zh-CN" dirty="0" smtClean="0"/>
              <a:t>Visited[n</a:t>
            </a:r>
            <a:r>
              <a:rPr lang="en-US" altLang="zh-CN" dirty="0"/>
              <a:t>]</a:t>
            </a:r>
            <a:r>
              <a:rPr lang="zh-CN" altLang="zh-CN" b="0" dirty="0"/>
              <a:t>，用来标记每个顶点是否被访问</a:t>
            </a:r>
            <a:r>
              <a:rPr lang="zh-CN" altLang="zh-CN" b="0" dirty="0" smtClean="0"/>
              <a:t>过</a:t>
            </a:r>
            <a:r>
              <a:rPr lang="en-US" altLang="zh-CN" b="0" dirty="0" smtClean="0"/>
              <a:t>;</a:t>
            </a:r>
          </a:p>
          <a:p>
            <a:pPr>
              <a:buFont typeface="Arial" panose="020B0604020202020204" pitchFamily="34" charset="0"/>
              <a:buChar char="•"/>
            </a:pPr>
            <a:r>
              <a:rPr lang="zh-CN" altLang="zh-CN" b="0" dirty="0" smtClean="0"/>
              <a:t>其初始值</a:t>
            </a:r>
            <a:r>
              <a:rPr lang="zh-CN" altLang="en-US" b="0" dirty="0"/>
              <a:t>均</a:t>
            </a:r>
            <a:r>
              <a:rPr lang="zh-CN" altLang="zh-CN" b="0" dirty="0" smtClean="0"/>
              <a:t>为</a:t>
            </a:r>
            <a:r>
              <a:rPr lang="en-US" altLang="zh-CN" b="0" dirty="0" smtClean="0"/>
              <a:t>false</a:t>
            </a:r>
            <a:r>
              <a:rPr lang="zh-CN" altLang="en-US" b="0" dirty="0" smtClean="0"/>
              <a:t>；</a:t>
            </a:r>
            <a:endParaRPr lang="en-US" altLang="zh-CN" b="0" dirty="0" smtClean="0"/>
          </a:p>
          <a:p>
            <a:pPr>
              <a:buFont typeface="Arial" panose="020B0604020202020204" pitchFamily="34" charset="0"/>
              <a:buChar char="•"/>
            </a:pPr>
            <a:r>
              <a:rPr lang="zh-CN" altLang="zh-CN" b="0" dirty="0" smtClean="0"/>
              <a:t>一旦</a:t>
            </a:r>
            <a:r>
              <a:rPr lang="zh-CN" altLang="zh-CN" b="0" dirty="0"/>
              <a:t>某个顶点</a:t>
            </a:r>
            <a:r>
              <a:rPr lang="en-US" altLang="zh-CN" b="0" dirty="0" err="1"/>
              <a:t>i</a:t>
            </a:r>
            <a:r>
              <a:rPr lang="zh-CN" altLang="zh-CN" b="0" dirty="0"/>
              <a:t>被访问，其</a:t>
            </a:r>
            <a:r>
              <a:rPr lang="en-US" altLang="zh-CN" b="0" dirty="0"/>
              <a:t>Visited[</a:t>
            </a:r>
            <a:r>
              <a:rPr lang="en-US" altLang="zh-CN" b="0" dirty="0" err="1"/>
              <a:t>i</a:t>
            </a:r>
            <a:r>
              <a:rPr lang="en-US" altLang="zh-CN" b="0" dirty="0"/>
              <a:t>]</a:t>
            </a:r>
            <a:r>
              <a:rPr lang="zh-CN" altLang="zh-CN" b="0" dirty="0"/>
              <a:t>标志被置为</a:t>
            </a:r>
            <a:r>
              <a:rPr lang="en-US" altLang="zh-CN" b="0" dirty="0"/>
              <a:t>true</a:t>
            </a:r>
            <a:r>
              <a:rPr lang="zh-CN" altLang="zh-CN" b="0" dirty="0"/>
              <a:t>，从而防止了该顶点被多次</a:t>
            </a:r>
            <a:r>
              <a:rPr lang="zh-CN" altLang="zh-CN" b="0" dirty="0" smtClean="0"/>
              <a:t>访问</a:t>
            </a:r>
            <a:r>
              <a:rPr lang="zh-CN" altLang="en-US" b="0" dirty="0" smtClean="0"/>
              <a:t>；</a:t>
            </a:r>
            <a:endParaRPr lang="en-US" altLang="zh-CN" b="0" dirty="0" smtClean="0"/>
          </a:p>
          <a:p>
            <a:pPr>
              <a:buFont typeface="Arial" panose="020B0604020202020204" pitchFamily="34" charset="0"/>
              <a:buChar char="•"/>
            </a:pPr>
            <a:r>
              <a:rPr lang="zh-CN" altLang="zh-CN" b="0" dirty="0" smtClean="0"/>
              <a:t>当</a:t>
            </a:r>
            <a:r>
              <a:rPr lang="zh-CN" altLang="zh-CN" b="0" dirty="0"/>
              <a:t>遍历</a:t>
            </a:r>
            <a:r>
              <a:rPr lang="zh-CN" altLang="zh-CN" b="0" dirty="0" smtClean="0"/>
              <a:t>算法</a:t>
            </a:r>
            <a:r>
              <a:rPr lang="zh-CN" altLang="en-US" b="0" dirty="0" smtClean="0"/>
              <a:t>一趟</a:t>
            </a:r>
            <a:r>
              <a:rPr lang="zh-CN" altLang="zh-CN" b="0" dirty="0" smtClean="0"/>
              <a:t>结束</a:t>
            </a:r>
            <a:r>
              <a:rPr lang="zh-CN" altLang="en-US" b="0" dirty="0" smtClean="0"/>
              <a:t>时</a:t>
            </a:r>
            <a:r>
              <a:rPr lang="zh-CN" altLang="zh-CN" b="0" dirty="0" smtClean="0"/>
              <a:t>，</a:t>
            </a:r>
            <a:r>
              <a:rPr lang="zh-CN" altLang="zh-CN" b="0" dirty="0"/>
              <a:t>就可以通过检查标志位数组</a:t>
            </a:r>
            <a:r>
              <a:rPr lang="en-US" altLang="zh-CN" b="0" dirty="0" smtClean="0"/>
              <a:t>Visited[n]</a:t>
            </a:r>
            <a:r>
              <a:rPr lang="zh-CN" altLang="zh-CN" b="0" dirty="0"/>
              <a:t>来查看是否所有的顶点都已被</a:t>
            </a:r>
            <a:r>
              <a:rPr lang="zh-CN" altLang="zh-CN" b="0" dirty="0" smtClean="0"/>
              <a:t>访问</a:t>
            </a:r>
            <a:r>
              <a:rPr lang="zh-CN" altLang="en-US" b="0" dirty="0" smtClean="0"/>
              <a:t>；</a:t>
            </a:r>
            <a:endParaRPr lang="en-US" altLang="zh-CN" b="0" dirty="0" smtClean="0"/>
          </a:p>
          <a:p>
            <a:pPr>
              <a:buFont typeface="Arial" panose="020B0604020202020204" pitchFamily="34" charset="0"/>
              <a:buChar char="•"/>
            </a:pPr>
            <a:r>
              <a:rPr lang="zh-CN" altLang="zh-CN" b="0" dirty="0" smtClean="0"/>
              <a:t>如果</a:t>
            </a:r>
            <a:r>
              <a:rPr lang="zh-CN" altLang="zh-CN" b="0" dirty="0"/>
              <a:t>还有顶点未被访问，则可</a:t>
            </a:r>
            <a:r>
              <a:rPr lang="zh-CN" altLang="zh-CN" b="0" dirty="0">
                <a:solidFill>
                  <a:srgbClr val="FF0000"/>
                </a:solidFill>
              </a:rPr>
              <a:t>从某个未被标记的顶点开始继续遍历</a:t>
            </a:r>
            <a:r>
              <a:rPr lang="zh-CN" altLang="zh-CN" b="0" dirty="0"/>
              <a:t>。</a:t>
            </a:r>
            <a:endParaRPr lang="zh-CN" altLang="en-US" b="0" dirty="0"/>
          </a:p>
        </p:txBody>
      </p:sp>
    </p:spTree>
    <p:extLst>
      <p:ext uri="{BB962C8B-B14F-4D97-AF65-F5344CB8AC3E}">
        <p14:creationId xmlns="" xmlns:p14="http://schemas.microsoft.com/office/powerpoint/2010/main" val="7575988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340768"/>
            <a:ext cx="7488832" cy="4320480"/>
          </a:xfrm>
        </p:spPr>
        <p:txBody>
          <a:bodyPr/>
          <a:lstStyle/>
          <a:p>
            <a:r>
              <a:rPr lang="en-US" altLang="zh-CN" b="0" dirty="0" smtClean="0"/>
              <a:t>        </a:t>
            </a:r>
            <a:r>
              <a:rPr lang="zh-CN" altLang="zh-CN" b="0" dirty="0" smtClean="0"/>
              <a:t>图</a:t>
            </a:r>
            <a:r>
              <a:rPr lang="zh-CN" altLang="zh-CN" b="0" dirty="0"/>
              <a:t>的</a:t>
            </a:r>
            <a:r>
              <a:rPr lang="zh-CN" altLang="zh-CN" dirty="0"/>
              <a:t>遍历</a:t>
            </a:r>
            <a:r>
              <a:rPr lang="zh-CN" altLang="zh-CN" dirty="0" smtClean="0"/>
              <a:t>实质</a:t>
            </a:r>
            <a:r>
              <a:rPr lang="zh-CN" altLang="zh-CN" b="0" dirty="0" smtClean="0"/>
              <a:t>就是</a:t>
            </a:r>
            <a:r>
              <a:rPr lang="zh-CN" altLang="zh-CN" dirty="0">
                <a:solidFill>
                  <a:srgbClr val="FF0000"/>
                </a:solidFill>
              </a:rPr>
              <a:t>查找每个顶点的邻接点</a:t>
            </a:r>
            <a:r>
              <a:rPr lang="zh-CN" altLang="zh-CN" b="0" dirty="0"/>
              <a:t>的过程</a:t>
            </a:r>
            <a:r>
              <a:rPr lang="zh-CN" altLang="zh-CN" b="0" dirty="0" smtClean="0"/>
              <a:t>。</a:t>
            </a:r>
            <a:endParaRPr lang="en-US" altLang="zh-CN" b="0" dirty="0" smtClean="0"/>
          </a:p>
          <a:p>
            <a:r>
              <a:rPr lang="zh-CN" altLang="zh-CN" b="0" dirty="0" smtClean="0"/>
              <a:t>通常</a:t>
            </a:r>
            <a:r>
              <a:rPr lang="zh-CN" altLang="zh-CN" b="0" dirty="0"/>
              <a:t>有两种方式</a:t>
            </a:r>
            <a:r>
              <a:rPr lang="zh-CN" altLang="zh-CN" b="0" dirty="0" smtClean="0"/>
              <a:t>：</a:t>
            </a:r>
            <a:endParaRPr lang="en-US" altLang="zh-CN" b="0" dirty="0" smtClean="0"/>
          </a:p>
          <a:p>
            <a:r>
              <a:rPr lang="en-US" altLang="zh-CN" b="0" dirty="0" smtClean="0"/>
              <a:t>		</a:t>
            </a:r>
            <a:r>
              <a:rPr lang="zh-CN" altLang="zh-CN" b="0" dirty="0" smtClean="0">
                <a:solidFill>
                  <a:srgbClr val="FF0000"/>
                </a:solidFill>
              </a:rPr>
              <a:t>深度优先搜索</a:t>
            </a:r>
            <a:r>
              <a:rPr lang="en-US" altLang="zh-CN" b="0" dirty="0"/>
              <a:t>(DFS</a:t>
            </a:r>
            <a:r>
              <a:rPr lang="en-US" altLang="zh-CN" b="0" dirty="0" smtClean="0"/>
              <a:t>)</a:t>
            </a:r>
          </a:p>
          <a:p>
            <a:r>
              <a:rPr lang="en-US" altLang="zh-CN" b="0" dirty="0" smtClean="0"/>
              <a:t>		</a:t>
            </a:r>
            <a:r>
              <a:rPr lang="zh-CN" altLang="zh-CN" b="0" dirty="0" smtClean="0">
                <a:solidFill>
                  <a:srgbClr val="FF0000"/>
                </a:solidFill>
              </a:rPr>
              <a:t>广度优先搜索</a:t>
            </a:r>
            <a:r>
              <a:rPr lang="en-US" altLang="zh-CN" b="0" dirty="0"/>
              <a:t>(</a:t>
            </a:r>
            <a:r>
              <a:rPr lang="en-US" altLang="zh-CN" b="0" dirty="0" smtClean="0"/>
              <a:t>BFS)</a:t>
            </a:r>
          </a:p>
          <a:p>
            <a:r>
              <a:rPr lang="en-US" altLang="zh-CN" b="0" dirty="0" smtClean="0"/>
              <a:t>	</a:t>
            </a:r>
            <a:r>
              <a:rPr lang="zh-CN" altLang="zh-CN" b="0" dirty="0" smtClean="0"/>
              <a:t>它们</a:t>
            </a:r>
            <a:r>
              <a:rPr lang="zh-CN" altLang="zh-CN" b="0" dirty="0"/>
              <a:t>对无向图和有向图都适用</a:t>
            </a:r>
            <a:r>
              <a:rPr lang="zh-CN" altLang="zh-CN" b="0" dirty="0" smtClean="0"/>
              <a:t>。</a:t>
            </a:r>
            <a:endParaRPr lang="en-US" altLang="zh-CN" b="0" dirty="0" smtClean="0"/>
          </a:p>
          <a:p>
            <a:r>
              <a:rPr lang="en-US" altLang="zh-CN" b="0" dirty="0">
                <a:sym typeface="Webdings"/>
              </a:rPr>
              <a:t></a:t>
            </a:r>
            <a:r>
              <a:rPr lang="zh-CN" altLang="zh-CN" b="0" dirty="0"/>
              <a:t>结论：</a:t>
            </a:r>
          </a:p>
          <a:p>
            <a:r>
              <a:rPr lang="en-US" altLang="zh-CN" b="0" dirty="0"/>
              <a:t>	</a:t>
            </a:r>
            <a:r>
              <a:rPr lang="en-US" altLang="zh-CN" b="0" dirty="0" smtClean="0"/>
              <a:t>        </a:t>
            </a:r>
            <a:r>
              <a:rPr lang="zh-CN" altLang="zh-CN" b="0" dirty="0" smtClean="0"/>
              <a:t>图</a:t>
            </a:r>
            <a:r>
              <a:rPr lang="zh-CN" altLang="zh-CN" b="0" dirty="0"/>
              <a:t>的遍历是将</a:t>
            </a:r>
            <a:r>
              <a:rPr lang="zh-CN" altLang="zh-CN" b="0" dirty="0" smtClean="0"/>
              <a:t>非</a:t>
            </a:r>
            <a:r>
              <a:rPr lang="zh-CN" altLang="en-US" b="0" dirty="0" smtClean="0"/>
              <a:t>线性</a:t>
            </a:r>
            <a:r>
              <a:rPr lang="zh-CN" altLang="zh-CN" b="0" dirty="0" smtClean="0"/>
              <a:t>结构数据</a:t>
            </a:r>
            <a:r>
              <a:rPr lang="zh-CN" altLang="en-US" b="0" dirty="0" smtClean="0"/>
              <a:t>进行</a:t>
            </a:r>
            <a:r>
              <a:rPr lang="zh-CN" altLang="zh-CN" b="0" dirty="0" smtClean="0"/>
              <a:t>线性化</a:t>
            </a:r>
            <a:r>
              <a:rPr lang="zh-CN" altLang="en-US" b="0" dirty="0" smtClean="0"/>
              <a:t>的过程</a:t>
            </a:r>
            <a:r>
              <a:rPr lang="zh-CN" altLang="zh-CN" b="0" dirty="0" smtClean="0"/>
              <a:t>，</a:t>
            </a:r>
            <a:r>
              <a:rPr lang="zh-CN" altLang="zh-CN" b="0" dirty="0"/>
              <a:t>结点的访问顺序至关重要。</a:t>
            </a:r>
          </a:p>
          <a:p>
            <a:endParaRPr lang="zh-CN" altLang="en-US" dirty="0"/>
          </a:p>
        </p:txBody>
      </p:sp>
    </p:spTree>
    <p:extLst>
      <p:ext uri="{BB962C8B-B14F-4D97-AF65-F5344CB8AC3E}">
        <p14:creationId xmlns="" xmlns:p14="http://schemas.microsoft.com/office/powerpoint/2010/main" val="3146620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1000100" y="928670"/>
            <a:ext cx="7929618" cy="3579849"/>
          </a:xfrm>
        </p:spPr>
        <p:txBody>
          <a:bodyPr>
            <a:normAutofit/>
          </a:bodyPr>
          <a:lstStyle/>
          <a:p>
            <a:pPr>
              <a:buFont typeface="Arial" pitchFamily="34" charset="0"/>
              <a:buChar char="•"/>
            </a:pPr>
            <a:r>
              <a:rPr lang="zh-CN" altLang="en-US" b="0" dirty="0" smtClean="0"/>
              <a:t>在无向图</a:t>
            </a:r>
            <a:r>
              <a:rPr lang="en-US" b="0" dirty="0" smtClean="0"/>
              <a:t>G = ( V, E )</a:t>
            </a:r>
            <a:r>
              <a:rPr lang="zh-CN" altLang="en-US" b="0" dirty="0" smtClean="0"/>
              <a:t>中，若</a:t>
            </a:r>
            <a:r>
              <a:rPr lang="en-US" b="0" dirty="0" smtClean="0"/>
              <a:t>(v</a:t>
            </a:r>
            <a:r>
              <a:rPr lang="en-US" b="0" baseline="-25000" dirty="0" smtClean="0"/>
              <a:t>i</a:t>
            </a:r>
            <a:r>
              <a:rPr lang="en-US" b="0" dirty="0" smtClean="0"/>
              <a:t>, </a:t>
            </a:r>
            <a:r>
              <a:rPr lang="en-US" b="0" dirty="0" err="1" smtClean="0"/>
              <a:t>v</a:t>
            </a:r>
            <a:r>
              <a:rPr lang="en-US" b="0" baseline="-25000" dirty="0" err="1" smtClean="0"/>
              <a:t>j</a:t>
            </a:r>
            <a:r>
              <a:rPr lang="en-US" b="0" dirty="0" smtClean="0"/>
              <a:t>)</a:t>
            </a:r>
            <a:r>
              <a:rPr lang="zh-CN" altLang="en-US" b="0" dirty="0" smtClean="0"/>
              <a:t>∈</a:t>
            </a:r>
            <a:r>
              <a:rPr lang="en-US" b="0" dirty="0" smtClean="0"/>
              <a:t>E</a:t>
            </a:r>
            <a:r>
              <a:rPr lang="zh-CN" altLang="en-US" b="0" dirty="0" smtClean="0"/>
              <a:t>，则称顶点</a:t>
            </a:r>
            <a:r>
              <a:rPr lang="en-US" b="0" dirty="0" smtClean="0"/>
              <a:t>v</a:t>
            </a:r>
            <a:r>
              <a:rPr lang="en-US" b="0" baseline="-25000" dirty="0" smtClean="0"/>
              <a:t>i</a:t>
            </a:r>
            <a:r>
              <a:rPr lang="zh-CN" altLang="en-US" b="0" dirty="0" smtClean="0"/>
              <a:t>和</a:t>
            </a:r>
            <a:r>
              <a:rPr lang="en-US" b="0" dirty="0" err="1" smtClean="0"/>
              <a:t>v</a:t>
            </a:r>
            <a:r>
              <a:rPr lang="en-US" b="0" baseline="-25000" dirty="0" err="1" smtClean="0"/>
              <a:t>j</a:t>
            </a:r>
            <a:r>
              <a:rPr lang="zh-CN" altLang="en-US" b="0" dirty="0" smtClean="0">
                <a:solidFill>
                  <a:srgbClr val="FF0000"/>
                </a:solidFill>
              </a:rPr>
              <a:t>互为邻接点</a:t>
            </a:r>
            <a:r>
              <a:rPr lang="zh-CN" altLang="en-US" b="0" dirty="0" smtClean="0"/>
              <a:t>，或称</a:t>
            </a:r>
            <a:r>
              <a:rPr lang="en-US" b="0" dirty="0" smtClean="0"/>
              <a:t>v</a:t>
            </a:r>
            <a:r>
              <a:rPr lang="en-US" b="0" baseline="-25000" dirty="0" smtClean="0"/>
              <a:t>i</a:t>
            </a:r>
            <a:r>
              <a:rPr lang="zh-CN" altLang="en-US" b="0" dirty="0" smtClean="0"/>
              <a:t>和</a:t>
            </a:r>
            <a:r>
              <a:rPr lang="en-US" b="0" dirty="0" err="1" smtClean="0"/>
              <a:t>v</a:t>
            </a:r>
            <a:r>
              <a:rPr lang="en-US" b="0" baseline="-25000" dirty="0" err="1" smtClean="0"/>
              <a:t>j</a:t>
            </a:r>
            <a:r>
              <a:rPr lang="zh-CN" altLang="en-US" b="0" dirty="0" smtClean="0">
                <a:solidFill>
                  <a:srgbClr val="FF0000"/>
                </a:solidFill>
              </a:rPr>
              <a:t>相邻接</a:t>
            </a:r>
            <a:r>
              <a:rPr lang="zh-CN" altLang="en-US" b="0" dirty="0" smtClean="0"/>
              <a:t>，并称边</a:t>
            </a:r>
            <a:r>
              <a:rPr lang="en-US" b="0" dirty="0" smtClean="0"/>
              <a:t>(v</a:t>
            </a:r>
            <a:r>
              <a:rPr lang="en-US" b="0" baseline="-25000" dirty="0" smtClean="0"/>
              <a:t>i</a:t>
            </a:r>
            <a:r>
              <a:rPr lang="en-US" b="0" dirty="0" smtClean="0"/>
              <a:t>, </a:t>
            </a:r>
            <a:r>
              <a:rPr lang="en-US" b="0" dirty="0" err="1" smtClean="0"/>
              <a:t>v</a:t>
            </a:r>
            <a:r>
              <a:rPr lang="en-US" b="0" baseline="-25000" dirty="0" err="1" smtClean="0"/>
              <a:t>j</a:t>
            </a:r>
            <a:r>
              <a:rPr lang="en-US" b="0" dirty="0" smtClean="0"/>
              <a:t>)</a:t>
            </a:r>
            <a:r>
              <a:rPr lang="zh-CN" altLang="en-US" b="0" dirty="0" smtClean="0"/>
              <a:t>依附于顶点</a:t>
            </a:r>
            <a:r>
              <a:rPr lang="en-US" b="0" dirty="0" smtClean="0"/>
              <a:t>v</a:t>
            </a:r>
            <a:r>
              <a:rPr lang="en-US" b="0" baseline="-25000" dirty="0" smtClean="0"/>
              <a:t>i</a:t>
            </a:r>
            <a:r>
              <a:rPr lang="zh-CN" altLang="en-US" b="0" dirty="0" smtClean="0"/>
              <a:t>和</a:t>
            </a:r>
            <a:r>
              <a:rPr lang="en-US" b="0" dirty="0" err="1" smtClean="0"/>
              <a:t>v</a:t>
            </a:r>
            <a:r>
              <a:rPr lang="en-US" b="0" baseline="-25000" dirty="0" err="1" smtClean="0"/>
              <a:t>j</a:t>
            </a:r>
            <a:r>
              <a:rPr lang="zh-CN" altLang="en-US" b="0" dirty="0" smtClean="0"/>
              <a:t>，或者说边</a:t>
            </a:r>
            <a:r>
              <a:rPr lang="en-US" b="0" dirty="0" smtClean="0"/>
              <a:t>(v</a:t>
            </a:r>
            <a:r>
              <a:rPr lang="en-US" b="0" baseline="-25000" dirty="0" smtClean="0"/>
              <a:t>i</a:t>
            </a:r>
            <a:r>
              <a:rPr lang="en-US" b="0" dirty="0" smtClean="0"/>
              <a:t>, </a:t>
            </a:r>
            <a:r>
              <a:rPr lang="en-US" b="0" dirty="0" err="1" smtClean="0"/>
              <a:t>v</a:t>
            </a:r>
            <a:r>
              <a:rPr lang="en-US" b="0" baseline="-25000" dirty="0" err="1" smtClean="0"/>
              <a:t>j</a:t>
            </a:r>
            <a:r>
              <a:rPr lang="en-US" b="0" dirty="0" smtClean="0"/>
              <a:t>)</a:t>
            </a:r>
            <a:r>
              <a:rPr lang="zh-CN" altLang="en-US" b="0" dirty="0">
                <a:solidFill>
                  <a:srgbClr val="FF0000"/>
                </a:solidFill>
              </a:rPr>
              <a:t>与</a:t>
            </a:r>
            <a:r>
              <a:rPr lang="zh-CN" altLang="en-US" b="0" dirty="0" smtClean="0">
                <a:solidFill>
                  <a:srgbClr val="FF0000"/>
                </a:solidFill>
              </a:rPr>
              <a:t>顶点相关联</a:t>
            </a:r>
            <a:r>
              <a:rPr lang="zh-CN" altLang="en-US" b="0" dirty="0" smtClean="0"/>
              <a:t>。</a:t>
            </a:r>
            <a:endParaRPr lang="en-US" altLang="zh-CN" b="0" dirty="0" smtClean="0"/>
          </a:p>
          <a:p>
            <a:pPr>
              <a:buFont typeface="Arial" pitchFamily="34" charset="0"/>
              <a:buChar char="•"/>
            </a:pPr>
            <a:r>
              <a:rPr lang="zh-CN" altLang="en-US" b="0" dirty="0" smtClean="0"/>
              <a:t>在有向图</a:t>
            </a:r>
            <a:r>
              <a:rPr lang="en-US" b="0" dirty="0" smtClean="0"/>
              <a:t>G = ( V, E )</a:t>
            </a:r>
            <a:r>
              <a:rPr lang="zh-CN" altLang="en-US" b="0" dirty="0" smtClean="0"/>
              <a:t>中，若</a:t>
            </a:r>
            <a:r>
              <a:rPr lang="en-US" b="0" dirty="0" smtClean="0"/>
              <a:t>&lt;v</a:t>
            </a:r>
            <a:r>
              <a:rPr lang="en-US" b="0" baseline="-25000" dirty="0" smtClean="0"/>
              <a:t>i</a:t>
            </a:r>
            <a:r>
              <a:rPr lang="en-US" b="0" dirty="0" smtClean="0"/>
              <a:t>, </a:t>
            </a:r>
            <a:r>
              <a:rPr lang="en-US" b="0" dirty="0" err="1" smtClean="0"/>
              <a:t>v</a:t>
            </a:r>
            <a:r>
              <a:rPr lang="en-US" b="0" baseline="-25000" dirty="0" err="1" smtClean="0"/>
              <a:t>j</a:t>
            </a:r>
            <a:r>
              <a:rPr lang="en-US" b="0" dirty="0" smtClean="0"/>
              <a:t>&gt;</a:t>
            </a:r>
            <a:r>
              <a:rPr lang="zh-CN" altLang="en-US" b="0" dirty="0" smtClean="0"/>
              <a:t>∈</a:t>
            </a:r>
            <a:r>
              <a:rPr lang="en-US" b="0" dirty="0" smtClean="0"/>
              <a:t>E</a:t>
            </a:r>
            <a:r>
              <a:rPr lang="zh-CN" altLang="en-US" b="0" dirty="0" smtClean="0"/>
              <a:t>，则称顶点</a:t>
            </a:r>
            <a:r>
              <a:rPr lang="en-US" b="0" dirty="0" smtClean="0"/>
              <a:t>v</a:t>
            </a:r>
            <a:r>
              <a:rPr lang="en-US" b="0" baseline="-25000" dirty="0" smtClean="0"/>
              <a:t>i</a:t>
            </a:r>
            <a:r>
              <a:rPr lang="zh-CN" altLang="en-US" b="0" dirty="0" smtClean="0">
                <a:solidFill>
                  <a:srgbClr val="FF0000"/>
                </a:solidFill>
              </a:rPr>
              <a:t>邻接到</a:t>
            </a:r>
            <a:r>
              <a:rPr lang="zh-CN" altLang="en-US" b="0" dirty="0" smtClean="0"/>
              <a:t>顶点</a:t>
            </a:r>
            <a:r>
              <a:rPr lang="en-US" b="0" dirty="0" err="1" smtClean="0"/>
              <a:t>v</a:t>
            </a:r>
            <a:r>
              <a:rPr lang="en-US" b="0" baseline="-25000" dirty="0" err="1" smtClean="0"/>
              <a:t>j</a:t>
            </a:r>
            <a:r>
              <a:rPr lang="zh-CN" altLang="en-US" b="0" dirty="0" smtClean="0"/>
              <a:t>，顶点</a:t>
            </a:r>
            <a:r>
              <a:rPr lang="en-US" b="0" dirty="0" err="1" smtClean="0"/>
              <a:t>v</a:t>
            </a:r>
            <a:r>
              <a:rPr lang="en-US" b="0" baseline="-25000" dirty="0" err="1" smtClean="0"/>
              <a:t>j</a:t>
            </a:r>
            <a:r>
              <a:rPr lang="zh-CN" altLang="en-US" b="0" dirty="0" smtClean="0"/>
              <a:t>邻接自顶点</a:t>
            </a:r>
            <a:r>
              <a:rPr lang="en-US" b="0" dirty="0" smtClean="0"/>
              <a:t>v</a:t>
            </a:r>
            <a:r>
              <a:rPr lang="en-US" b="0" baseline="-25000" dirty="0" smtClean="0"/>
              <a:t>i</a:t>
            </a:r>
            <a:r>
              <a:rPr lang="zh-CN" altLang="en-US" b="0" dirty="0" smtClean="0"/>
              <a:t>，并称弧</a:t>
            </a:r>
            <a:r>
              <a:rPr lang="en-US" b="0" dirty="0" smtClean="0"/>
              <a:t>&lt;v</a:t>
            </a:r>
            <a:r>
              <a:rPr lang="en-US" b="0" baseline="-25000" dirty="0" smtClean="0"/>
              <a:t>i</a:t>
            </a:r>
            <a:r>
              <a:rPr lang="en-US" b="0" dirty="0" smtClean="0"/>
              <a:t>, </a:t>
            </a:r>
            <a:r>
              <a:rPr lang="en-US" b="0" dirty="0" err="1" smtClean="0"/>
              <a:t>v</a:t>
            </a:r>
            <a:r>
              <a:rPr lang="en-US" b="0" baseline="-25000" dirty="0" err="1" smtClean="0"/>
              <a:t>j</a:t>
            </a:r>
            <a:r>
              <a:rPr lang="en-US" b="0" dirty="0" smtClean="0"/>
              <a:t>&gt;</a:t>
            </a:r>
            <a:r>
              <a:rPr lang="zh-CN" altLang="en-US" b="0" dirty="0" smtClean="0"/>
              <a:t>和顶点</a:t>
            </a:r>
            <a:r>
              <a:rPr lang="en-US" b="0" dirty="0" smtClean="0"/>
              <a:t>v</a:t>
            </a:r>
            <a:r>
              <a:rPr lang="en-US" b="0" baseline="-25000" dirty="0" smtClean="0"/>
              <a:t>i</a:t>
            </a:r>
            <a:r>
              <a:rPr lang="zh-CN" altLang="en-US" b="0" dirty="0" smtClean="0"/>
              <a:t>和</a:t>
            </a:r>
            <a:r>
              <a:rPr lang="en-US" b="0" dirty="0" err="1" smtClean="0"/>
              <a:t>v</a:t>
            </a:r>
            <a:r>
              <a:rPr lang="en-US" b="0" baseline="-25000" dirty="0" err="1" smtClean="0"/>
              <a:t>j</a:t>
            </a:r>
            <a:r>
              <a:rPr lang="zh-CN" altLang="en-US" b="0" dirty="0" smtClean="0"/>
              <a:t>相关联。</a:t>
            </a:r>
            <a:endParaRPr lang="en-US" altLang="zh-CN" b="0" dirty="0" smtClean="0"/>
          </a:p>
          <a:p>
            <a:pPr>
              <a:buFont typeface="Arial" pitchFamily="34" charset="0"/>
              <a:buChar char="•"/>
            </a:pPr>
            <a:r>
              <a:rPr lang="zh-CN" altLang="zh-CN" dirty="0" smtClean="0">
                <a:solidFill>
                  <a:srgbClr val="FF0000"/>
                </a:solidFill>
              </a:rPr>
              <a:t>带权图</a:t>
            </a:r>
            <a:r>
              <a:rPr lang="en-US" altLang="zh-CN" b="0" dirty="0" smtClean="0"/>
              <a:t>(Weighted graph)</a:t>
            </a:r>
            <a:r>
              <a:rPr lang="zh-CN" altLang="zh-CN" b="0" dirty="0" smtClean="0"/>
              <a:t>又称为</a:t>
            </a:r>
            <a:r>
              <a:rPr lang="zh-CN" altLang="zh-CN" dirty="0" smtClean="0">
                <a:solidFill>
                  <a:srgbClr val="FF0000"/>
                </a:solidFill>
              </a:rPr>
              <a:t>网</a:t>
            </a:r>
            <a:r>
              <a:rPr lang="zh-CN" altLang="zh-CN" b="0" dirty="0" smtClean="0"/>
              <a:t>，图中的边都有权值</a:t>
            </a:r>
            <a:r>
              <a:rPr lang="zh-CN" altLang="en-US" b="0" dirty="0" smtClean="0"/>
              <a:t>。</a:t>
            </a:r>
          </a:p>
          <a:p>
            <a:pPr>
              <a:buFont typeface="Arial" pitchFamily="34" charset="0"/>
              <a:buChar char="•"/>
            </a:pPr>
            <a:endParaRPr lang="zh-CN" altLang="en-US" b="0" dirty="0"/>
          </a:p>
        </p:txBody>
      </p:sp>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571868" y="4357694"/>
            <a:ext cx="2571768" cy="192583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4867766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08720"/>
            <a:ext cx="8064896" cy="5400600"/>
          </a:xfrm>
        </p:spPr>
        <p:txBody>
          <a:bodyPr>
            <a:normAutofit fontScale="85000" lnSpcReduction="10000"/>
          </a:bodyPr>
          <a:lstStyle/>
          <a:p>
            <a:r>
              <a:rPr lang="zh-CN" altLang="zh-CN" dirty="0"/>
              <a:t>算法</a:t>
            </a:r>
            <a:r>
              <a:rPr lang="en-US" altLang="zh-CN" dirty="0"/>
              <a:t>6.4</a:t>
            </a:r>
            <a:r>
              <a:rPr lang="zh-CN" altLang="zh-CN" dirty="0"/>
              <a:t>：图</a:t>
            </a:r>
            <a:r>
              <a:rPr lang="zh-CN" altLang="zh-CN" dirty="0" smtClean="0"/>
              <a:t>遍历</a:t>
            </a:r>
            <a:r>
              <a:rPr lang="en-US" altLang="zh-CN" dirty="0" smtClean="0"/>
              <a:t>---</a:t>
            </a:r>
            <a:r>
              <a:rPr lang="zh-CN" altLang="en-US" dirty="0" smtClean="0">
                <a:solidFill>
                  <a:srgbClr val="FF0000"/>
                </a:solidFill>
              </a:rPr>
              <a:t>主程序</a:t>
            </a:r>
            <a:endParaRPr lang="zh-CN" altLang="zh-CN" dirty="0">
              <a:solidFill>
                <a:srgbClr val="FF0000"/>
              </a:solidFill>
            </a:endParaRPr>
          </a:p>
          <a:p>
            <a:r>
              <a:rPr lang="en-US" altLang="zh-CN" b="0" dirty="0"/>
              <a:t>void </a:t>
            </a:r>
            <a:r>
              <a:rPr lang="en-US" altLang="zh-CN" b="0" dirty="0" err="1"/>
              <a:t>graph_traverse</a:t>
            </a:r>
            <a:r>
              <a:rPr lang="en-US" altLang="zh-CN" b="0" dirty="0"/>
              <a:t>(Graph&amp; G</a:t>
            </a:r>
            <a:r>
              <a:rPr lang="en-US" altLang="zh-CN" b="0" dirty="0" smtClean="0"/>
              <a:t>, </a:t>
            </a:r>
            <a:r>
              <a:rPr lang="en-US" altLang="zh-CN" b="0" dirty="0" err="1" smtClean="0"/>
              <a:t>bool</a:t>
            </a:r>
            <a:r>
              <a:rPr lang="en-US" altLang="zh-CN" b="0" dirty="0" smtClean="0"/>
              <a:t> </a:t>
            </a:r>
            <a:r>
              <a:rPr lang="en-US" altLang="zh-CN" b="0" dirty="0" err="1"/>
              <a:t>useDFS</a:t>
            </a:r>
            <a:r>
              <a:rPr lang="en-US" altLang="zh-CN" b="0" dirty="0"/>
              <a:t>){</a:t>
            </a:r>
            <a:endParaRPr lang="zh-CN" altLang="zh-CN" b="0" dirty="0"/>
          </a:p>
          <a:p>
            <a:r>
              <a:rPr lang="en-US" altLang="zh-CN" b="0" dirty="0"/>
              <a:t>	for(</a:t>
            </a:r>
            <a:r>
              <a:rPr lang="en-US" altLang="zh-CN" b="0" dirty="0" err="1"/>
              <a:t>int</a:t>
            </a:r>
            <a:r>
              <a:rPr lang="en-US" altLang="zh-CN" b="0" dirty="0"/>
              <a:t> </a:t>
            </a:r>
            <a:r>
              <a:rPr lang="en-US" altLang="zh-CN" b="0" dirty="0" err="1"/>
              <a:t>i</a:t>
            </a:r>
            <a:r>
              <a:rPr lang="en-US" altLang="zh-CN" b="0" dirty="0"/>
              <a:t> = 0; </a:t>
            </a:r>
            <a:r>
              <a:rPr lang="en-US" altLang="zh-CN" b="0" dirty="0" err="1"/>
              <a:t>i</a:t>
            </a:r>
            <a:r>
              <a:rPr lang="en-US" altLang="zh-CN" b="0" dirty="0"/>
              <a:t> &lt; </a:t>
            </a:r>
            <a:r>
              <a:rPr lang="en-US" altLang="zh-CN" b="0" dirty="0" err="1"/>
              <a:t>G.VerticesNum</a:t>
            </a:r>
            <a:r>
              <a:rPr lang="en-US" altLang="zh-CN" b="0" dirty="0"/>
              <a:t>(); </a:t>
            </a:r>
            <a:r>
              <a:rPr lang="en-US" altLang="zh-CN" b="0" dirty="0" err="1"/>
              <a:t>i</a:t>
            </a:r>
            <a:r>
              <a:rPr lang="en-US" altLang="zh-CN" b="0" dirty="0"/>
              <a:t>++)  </a:t>
            </a:r>
            <a:r>
              <a:rPr lang="en-US" altLang="zh-CN" b="0" dirty="0" smtClean="0"/>
              <a:t>//</a:t>
            </a:r>
            <a:r>
              <a:rPr lang="zh-CN" altLang="zh-CN" b="0" dirty="0" smtClean="0"/>
              <a:t>所有</a:t>
            </a:r>
            <a:r>
              <a:rPr lang="zh-CN" altLang="zh-CN" b="0" dirty="0"/>
              <a:t>顶点的标志位</a:t>
            </a:r>
            <a:r>
              <a:rPr lang="zh-CN" altLang="zh-CN" b="0" dirty="0" smtClean="0"/>
              <a:t>初始化</a:t>
            </a:r>
            <a:endParaRPr lang="zh-CN" altLang="zh-CN" b="0" dirty="0"/>
          </a:p>
          <a:p>
            <a:r>
              <a:rPr lang="en-US" altLang="zh-CN" b="0" dirty="0"/>
              <a:t>		</a:t>
            </a:r>
            <a:r>
              <a:rPr lang="en-US" altLang="zh-CN" b="0" dirty="0" err="1"/>
              <a:t>G.Visited</a:t>
            </a:r>
            <a:r>
              <a:rPr lang="en-US" altLang="zh-CN" b="0" dirty="0"/>
              <a:t>[</a:t>
            </a:r>
            <a:r>
              <a:rPr lang="en-US" altLang="zh-CN" b="0" dirty="0" err="1"/>
              <a:t>i</a:t>
            </a:r>
            <a:r>
              <a:rPr lang="en-US" altLang="zh-CN" b="0" dirty="0"/>
              <a:t>] = false;</a:t>
            </a:r>
            <a:endParaRPr lang="zh-CN" altLang="zh-CN" b="0" dirty="0"/>
          </a:p>
          <a:p>
            <a:r>
              <a:rPr lang="en-US" altLang="zh-CN" b="0" dirty="0"/>
              <a:t>	for(</a:t>
            </a:r>
            <a:r>
              <a:rPr lang="en-US" altLang="zh-CN" b="0" dirty="0" err="1"/>
              <a:t>int</a:t>
            </a:r>
            <a:r>
              <a:rPr lang="en-US" altLang="zh-CN" b="0" dirty="0"/>
              <a:t> </a:t>
            </a:r>
            <a:r>
              <a:rPr lang="en-US" altLang="zh-CN" b="0" dirty="0" err="1"/>
              <a:t>i</a:t>
            </a:r>
            <a:r>
              <a:rPr lang="en-US" altLang="zh-CN" b="0" dirty="0"/>
              <a:t> = 0; </a:t>
            </a:r>
            <a:r>
              <a:rPr lang="en-US" altLang="zh-CN" b="0" dirty="0" err="1"/>
              <a:t>i</a:t>
            </a:r>
            <a:r>
              <a:rPr lang="en-US" altLang="zh-CN" b="0" dirty="0"/>
              <a:t> &lt; </a:t>
            </a:r>
            <a:r>
              <a:rPr lang="en-US" altLang="zh-CN" b="0" dirty="0" err="1"/>
              <a:t>G.VerticesNum</a:t>
            </a:r>
            <a:r>
              <a:rPr lang="en-US" altLang="zh-CN" b="0" dirty="0"/>
              <a:t>(); </a:t>
            </a:r>
            <a:r>
              <a:rPr lang="en-US" altLang="zh-CN" b="0" dirty="0" err="1"/>
              <a:t>i</a:t>
            </a:r>
            <a:r>
              <a:rPr lang="en-US" altLang="zh-CN" b="0" dirty="0"/>
              <a:t>++){</a:t>
            </a:r>
            <a:endParaRPr lang="zh-CN" altLang="zh-CN" b="0" dirty="0"/>
          </a:p>
          <a:p>
            <a:r>
              <a:rPr lang="en-US" altLang="zh-CN" b="0" dirty="0"/>
              <a:t>		if(</a:t>
            </a:r>
            <a:r>
              <a:rPr lang="en-US" altLang="zh-CN" b="0" dirty="0" err="1"/>
              <a:t>G.Visited</a:t>
            </a:r>
            <a:r>
              <a:rPr lang="en-US" altLang="zh-CN" b="0" dirty="0"/>
              <a:t>[i] == false</a:t>
            </a:r>
            <a:r>
              <a:rPr lang="en-US" altLang="zh-CN" b="0" dirty="0" smtClean="0"/>
              <a:t>){		//</a:t>
            </a:r>
            <a:r>
              <a:rPr lang="zh-CN" altLang="en-US" b="0" dirty="0" smtClean="0"/>
              <a:t>检查是否有未访问顶点？</a:t>
            </a:r>
            <a:endParaRPr lang="zh-CN" altLang="zh-CN" b="0" dirty="0"/>
          </a:p>
          <a:p>
            <a:r>
              <a:rPr lang="en-US" altLang="zh-CN" b="0" dirty="0"/>
              <a:t>			if(</a:t>
            </a:r>
            <a:r>
              <a:rPr lang="en-US" altLang="zh-CN" b="0" dirty="0" err="1"/>
              <a:t>useDFS</a:t>
            </a:r>
            <a:r>
              <a:rPr lang="en-US" altLang="zh-CN" b="0" dirty="0"/>
              <a:t>) DFS(</a:t>
            </a:r>
            <a:r>
              <a:rPr lang="en-US" altLang="zh-CN" b="0" dirty="0" err="1"/>
              <a:t>G,i</a:t>
            </a:r>
            <a:r>
              <a:rPr lang="en-US" altLang="zh-CN" b="0" dirty="0"/>
              <a:t>);      </a:t>
            </a:r>
            <a:r>
              <a:rPr lang="en-US" altLang="zh-CN" b="0" dirty="0" smtClean="0"/>
              <a:t>	//</a:t>
            </a:r>
            <a:r>
              <a:rPr lang="zh-CN" altLang="zh-CN" b="0" dirty="0"/>
              <a:t>深度优先搜索</a:t>
            </a:r>
          </a:p>
          <a:p>
            <a:r>
              <a:rPr lang="en-US" altLang="zh-CN" b="0" dirty="0"/>
              <a:t>			else BFS(</a:t>
            </a:r>
            <a:r>
              <a:rPr lang="en-US" altLang="zh-CN" b="0" dirty="0" err="1"/>
              <a:t>G,i</a:t>
            </a:r>
            <a:r>
              <a:rPr lang="en-US" altLang="zh-CN" b="0" dirty="0"/>
              <a:t>);       	</a:t>
            </a:r>
            <a:r>
              <a:rPr lang="en-US" altLang="zh-CN" b="0" dirty="0" smtClean="0"/>
              <a:t>//</a:t>
            </a:r>
            <a:r>
              <a:rPr lang="zh-CN" altLang="zh-CN" b="0" dirty="0"/>
              <a:t>广度优先搜索</a:t>
            </a:r>
          </a:p>
          <a:p>
            <a:r>
              <a:rPr lang="en-US" altLang="zh-CN" b="0" dirty="0"/>
              <a:t>		</a:t>
            </a:r>
            <a:r>
              <a:rPr lang="en-US" altLang="zh-CN" b="0" dirty="0" smtClean="0"/>
              <a:t>}  // if</a:t>
            </a:r>
            <a:endParaRPr lang="zh-CN" altLang="zh-CN" b="0" dirty="0"/>
          </a:p>
          <a:p>
            <a:r>
              <a:rPr lang="en-US" altLang="zh-CN" b="0" dirty="0"/>
              <a:t>	</a:t>
            </a:r>
            <a:r>
              <a:rPr lang="en-US" altLang="zh-CN" b="0" dirty="0" smtClean="0"/>
              <a:t>}  //</a:t>
            </a:r>
            <a:r>
              <a:rPr lang="en-US" altLang="zh-CN" b="0" dirty="0"/>
              <a:t> </a:t>
            </a:r>
            <a:r>
              <a:rPr lang="en-US" altLang="zh-CN" b="0" dirty="0" smtClean="0"/>
              <a:t>for … </a:t>
            </a:r>
            <a:endParaRPr lang="zh-CN" altLang="zh-CN" b="0" dirty="0"/>
          </a:p>
          <a:p>
            <a:r>
              <a:rPr lang="en-US" altLang="zh-CN" b="0" dirty="0" smtClean="0"/>
              <a:t>}</a:t>
            </a:r>
            <a:endParaRPr lang="zh-CN" altLang="zh-CN" b="0" dirty="0"/>
          </a:p>
          <a:p>
            <a:endParaRPr lang="zh-CN" altLang="en-US" dirty="0"/>
          </a:p>
        </p:txBody>
      </p:sp>
    </p:spTree>
    <p:extLst>
      <p:ext uri="{BB962C8B-B14F-4D97-AF65-F5344CB8AC3E}">
        <p14:creationId xmlns="" xmlns:p14="http://schemas.microsoft.com/office/powerpoint/2010/main" val="10709495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6.3.1  </a:t>
            </a:r>
            <a:r>
              <a:rPr lang="zh-CN" altLang="zh-CN" b="1" dirty="0"/>
              <a:t>深度优先搜索</a:t>
            </a:r>
            <a:endParaRPr lang="zh-CN" altLang="en-US" dirty="0"/>
          </a:p>
        </p:txBody>
      </p:sp>
      <p:sp>
        <p:nvSpPr>
          <p:cNvPr id="3" name="内容占位符 2"/>
          <p:cNvSpPr>
            <a:spLocks noGrp="1"/>
          </p:cNvSpPr>
          <p:nvPr>
            <p:ph idx="1"/>
          </p:nvPr>
        </p:nvSpPr>
        <p:spPr>
          <a:xfrm>
            <a:off x="827584" y="1628800"/>
            <a:ext cx="7316316" cy="1224136"/>
          </a:xfrm>
        </p:spPr>
        <p:txBody>
          <a:bodyPr>
            <a:normAutofit fontScale="92500" lnSpcReduction="10000"/>
          </a:bodyPr>
          <a:lstStyle/>
          <a:p>
            <a:r>
              <a:rPr lang="en-US" altLang="zh-CN" dirty="0" smtClean="0"/>
              <a:t>	</a:t>
            </a:r>
            <a:r>
              <a:rPr lang="zh-CN" altLang="zh-CN" dirty="0" smtClean="0">
                <a:solidFill>
                  <a:srgbClr val="FF0000"/>
                </a:solidFill>
              </a:rPr>
              <a:t>深度优先搜索</a:t>
            </a:r>
            <a:r>
              <a:rPr lang="en-US" altLang="zh-CN" b="0" dirty="0"/>
              <a:t>(Depth-First Search</a:t>
            </a:r>
            <a:r>
              <a:rPr lang="zh-CN" altLang="zh-CN" b="0" dirty="0"/>
              <a:t>，</a:t>
            </a:r>
            <a:r>
              <a:rPr lang="en-US" altLang="zh-CN" b="0" dirty="0">
                <a:solidFill>
                  <a:srgbClr val="FF0000"/>
                </a:solidFill>
              </a:rPr>
              <a:t>DFS</a:t>
            </a:r>
            <a:r>
              <a:rPr lang="en-US" altLang="zh-CN" b="0" dirty="0"/>
              <a:t>)</a:t>
            </a:r>
            <a:r>
              <a:rPr lang="zh-CN" altLang="zh-CN" b="0" dirty="0"/>
              <a:t>遍历类似于树的先根</a:t>
            </a:r>
            <a:r>
              <a:rPr lang="zh-CN" altLang="zh-CN" b="0" dirty="0" smtClean="0"/>
              <a:t>遍历</a:t>
            </a:r>
            <a:r>
              <a:rPr lang="zh-CN" altLang="en-US" b="0" dirty="0" smtClean="0"/>
              <a:t>。</a:t>
            </a:r>
            <a:r>
              <a:rPr lang="zh-CN" altLang="zh-CN" b="0" dirty="0" smtClean="0"/>
              <a:t>其</a:t>
            </a:r>
            <a:r>
              <a:rPr lang="zh-CN" altLang="zh-CN" b="0" dirty="0"/>
              <a:t>特点</a:t>
            </a:r>
            <a:r>
              <a:rPr lang="zh-CN" altLang="zh-CN" b="0" dirty="0" smtClean="0"/>
              <a:t>是</a:t>
            </a:r>
            <a:r>
              <a:rPr lang="zh-CN" altLang="en-US" b="0" dirty="0" smtClean="0"/>
              <a:t>按照顶点邻接关系，</a:t>
            </a:r>
            <a:r>
              <a:rPr lang="zh-CN" altLang="zh-CN" b="0" dirty="0" smtClean="0"/>
              <a:t>尽可能</a:t>
            </a:r>
            <a:r>
              <a:rPr lang="zh-CN" altLang="zh-CN" b="0" dirty="0"/>
              <a:t>先对纵深方向进行</a:t>
            </a:r>
            <a:r>
              <a:rPr lang="zh-CN" altLang="zh-CN" b="0" dirty="0" smtClean="0"/>
              <a:t>搜索</a:t>
            </a:r>
            <a:r>
              <a:rPr lang="zh-CN" altLang="en-US" b="0" dirty="0" smtClean="0"/>
              <a:t>。</a:t>
            </a:r>
            <a:endParaRPr lang="zh-CN" altLang="en-US" dirty="0"/>
          </a:p>
        </p:txBody>
      </p:sp>
      <p:pic>
        <p:nvPicPr>
          <p:cNvPr id="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47664" y="2924944"/>
            <a:ext cx="4965700" cy="27876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5" name="图片 4"/>
          <p:cNvPicPr/>
          <p:nvPr/>
        </p:nvPicPr>
        <p:blipFill>
          <a:blip r:embed="rId3" cstate="print">
            <a:extLst>
              <a:ext uri="{28A0092B-C50C-407E-A947-70E740481C1C}">
                <a14:useLocalDpi xmlns="" xmlns:a14="http://schemas.microsoft.com/office/drawing/2010/main" val="0"/>
              </a:ext>
            </a:extLst>
          </a:blip>
          <a:stretch>
            <a:fillRect/>
          </a:stretch>
        </p:blipFill>
        <p:spPr>
          <a:xfrm>
            <a:off x="8143900" y="285728"/>
            <a:ext cx="427511" cy="421575"/>
          </a:xfrm>
          <a:prstGeom prst="rect">
            <a:avLst/>
          </a:prstGeom>
        </p:spPr>
      </p:pic>
    </p:spTree>
    <p:extLst>
      <p:ext uri="{BB962C8B-B14F-4D97-AF65-F5344CB8AC3E}">
        <p14:creationId xmlns="" xmlns:p14="http://schemas.microsoft.com/office/powerpoint/2010/main" val="15418073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052736"/>
            <a:ext cx="8208912" cy="5040560"/>
          </a:xfrm>
        </p:spPr>
        <p:txBody>
          <a:bodyPr>
            <a:normAutofit fontScale="85000" lnSpcReduction="10000"/>
          </a:bodyPr>
          <a:lstStyle/>
          <a:p>
            <a:r>
              <a:rPr lang="zh-CN" altLang="zh-CN" dirty="0" smtClean="0">
                <a:solidFill>
                  <a:srgbClr val="FF0000"/>
                </a:solidFill>
              </a:rPr>
              <a:t>深度优先搜索</a:t>
            </a:r>
            <a:r>
              <a:rPr lang="en-US" altLang="zh-CN" dirty="0" smtClean="0">
                <a:solidFill>
                  <a:srgbClr val="FF0000"/>
                </a:solidFill>
              </a:rPr>
              <a:t>DFS</a:t>
            </a:r>
            <a:r>
              <a:rPr lang="zh-CN" altLang="en-US" b="0" dirty="0" smtClean="0"/>
              <a:t>的</a:t>
            </a:r>
            <a:r>
              <a:rPr lang="zh-CN" altLang="zh-CN" b="0" dirty="0" smtClean="0"/>
              <a:t>基本</a:t>
            </a:r>
            <a:r>
              <a:rPr lang="zh-CN" altLang="zh-CN" b="0" dirty="0"/>
              <a:t>思想如下：</a:t>
            </a:r>
            <a:endParaRPr lang="en-US" altLang="zh-CN" b="0" dirty="0"/>
          </a:p>
          <a:p>
            <a:r>
              <a:rPr lang="zh-CN" altLang="zh-CN" b="0" dirty="0"/>
              <a:t>（</a:t>
            </a:r>
            <a:r>
              <a:rPr lang="en-US" altLang="zh-CN" b="0" dirty="0"/>
              <a:t>1</a:t>
            </a:r>
            <a:r>
              <a:rPr lang="zh-CN" altLang="zh-CN" b="0" dirty="0" smtClean="0"/>
              <a:t>）初始状态</a:t>
            </a:r>
            <a:r>
              <a:rPr lang="zh-CN" altLang="zh-CN" b="0" dirty="0"/>
              <a:t>为图中所有的顶点都未被访问，即标志位</a:t>
            </a:r>
            <a:r>
              <a:rPr lang="en-US" altLang="zh-CN" b="0" dirty="0"/>
              <a:t>Visited</a:t>
            </a:r>
            <a:r>
              <a:rPr lang="zh-CN" altLang="zh-CN" b="0" dirty="0"/>
              <a:t>置为</a:t>
            </a:r>
            <a:r>
              <a:rPr lang="en-US" altLang="zh-CN" b="0" dirty="0"/>
              <a:t>false</a:t>
            </a:r>
            <a:r>
              <a:rPr lang="zh-CN" altLang="zh-CN" b="0" dirty="0"/>
              <a:t>。从图中选取一个顶点</a:t>
            </a:r>
            <a:r>
              <a:rPr lang="en-US" altLang="zh-CN" b="0" dirty="0"/>
              <a:t>v</a:t>
            </a:r>
            <a:r>
              <a:rPr lang="en-US" altLang="zh-CN" b="0" baseline="-25000" dirty="0"/>
              <a:t>0</a:t>
            </a:r>
            <a:r>
              <a:rPr lang="zh-CN" altLang="zh-CN" b="0" dirty="0"/>
              <a:t>开始搜索。设</a:t>
            </a:r>
            <a:r>
              <a:rPr lang="en-US" altLang="zh-CN" b="0" dirty="0"/>
              <a:t>v</a:t>
            </a:r>
            <a:r>
              <a:rPr lang="en-US" altLang="zh-CN" b="0" baseline="-25000" dirty="0"/>
              <a:t>0</a:t>
            </a:r>
            <a:r>
              <a:rPr lang="zh-CN" altLang="zh-CN" b="0" dirty="0"/>
              <a:t>∈</a:t>
            </a:r>
            <a:r>
              <a:rPr lang="en-US" altLang="zh-CN" b="0" dirty="0"/>
              <a:t>V</a:t>
            </a:r>
            <a:r>
              <a:rPr lang="zh-CN" altLang="zh-CN" b="0" dirty="0"/>
              <a:t>是源点，访问顶点</a:t>
            </a:r>
            <a:r>
              <a:rPr lang="en-US" altLang="zh-CN" b="0" dirty="0"/>
              <a:t>v</a:t>
            </a:r>
            <a:r>
              <a:rPr lang="en-US" altLang="zh-CN" b="0" baseline="-25000" dirty="0"/>
              <a:t>0</a:t>
            </a:r>
            <a:r>
              <a:rPr lang="zh-CN" altLang="zh-CN" b="0" dirty="0"/>
              <a:t>并将其标志位</a:t>
            </a:r>
            <a:r>
              <a:rPr lang="en-US" altLang="zh-CN" b="0" dirty="0"/>
              <a:t>Visited</a:t>
            </a:r>
            <a:r>
              <a:rPr lang="zh-CN" altLang="zh-CN" b="0" dirty="0"/>
              <a:t>置为</a:t>
            </a:r>
            <a:r>
              <a:rPr lang="en-US" altLang="zh-CN" b="0" dirty="0"/>
              <a:t>true</a:t>
            </a:r>
            <a:r>
              <a:rPr lang="zh-CN" altLang="zh-CN" b="0" dirty="0"/>
              <a:t>，然后访问</a:t>
            </a:r>
            <a:r>
              <a:rPr lang="en-US" altLang="zh-CN" b="0" dirty="0"/>
              <a:t>v</a:t>
            </a:r>
            <a:r>
              <a:rPr lang="en-US" altLang="zh-CN" b="0" baseline="-25000" dirty="0"/>
              <a:t>0</a:t>
            </a:r>
            <a:r>
              <a:rPr lang="zh-CN" altLang="zh-CN" b="0" dirty="0"/>
              <a:t>的未被访问过的邻接点</a:t>
            </a:r>
            <a:r>
              <a:rPr lang="en-US" altLang="zh-CN" b="0" dirty="0"/>
              <a:t>v</a:t>
            </a:r>
            <a:r>
              <a:rPr lang="en-US" altLang="zh-CN" b="0" baseline="-25000" dirty="0"/>
              <a:t>1</a:t>
            </a:r>
            <a:r>
              <a:rPr lang="zh-CN" altLang="zh-CN" b="0" dirty="0" smtClean="0"/>
              <a:t>；</a:t>
            </a:r>
            <a:endParaRPr lang="en-US" altLang="zh-CN" b="0" dirty="0" smtClean="0"/>
          </a:p>
          <a:p>
            <a:r>
              <a:rPr lang="zh-CN" altLang="zh-CN" b="0" dirty="0" smtClean="0"/>
              <a:t>（</a:t>
            </a:r>
            <a:r>
              <a:rPr lang="en-US" altLang="zh-CN" b="0" dirty="0"/>
              <a:t>2</a:t>
            </a:r>
            <a:r>
              <a:rPr lang="zh-CN" altLang="zh-CN" b="0" dirty="0" smtClean="0"/>
              <a:t>）再</a:t>
            </a:r>
            <a:r>
              <a:rPr lang="zh-CN" altLang="zh-CN" b="0" dirty="0"/>
              <a:t>从顶点</a:t>
            </a:r>
            <a:r>
              <a:rPr lang="en-US" altLang="zh-CN" b="0" dirty="0"/>
              <a:t>v</a:t>
            </a:r>
            <a:r>
              <a:rPr lang="en-US" altLang="zh-CN" b="0" baseline="-25000" dirty="0"/>
              <a:t>1</a:t>
            </a:r>
            <a:r>
              <a:rPr lang="zh-CN" altLang="zh-CN" b="0" dirty="0"/>
              <a:t>出发递归地按照深度优先搜索的方式遍历；</a:t>
            </a:r>
          </a:p>
          <a:p>
            <a:r>
              <a:rPr lang="zh-CN" altLang="zh-CN" b="0" dirty="0" smtClean="0"/>
              <a:t>（</a:t>
            </a:r>
            <a:r>
              <a:rPr lang="en-US" altLang="zh-CN" b="0" dirty="0" smtClean="0"/>
              <a:t>3</a:t>
            </a:r>
            <a:r>
              <a:rPr lang="zh-CN" altLang="zh-CN" b="0" dirty="0" smtClean="0"/>
              <a:t>）当遇到一个所有邻接点都被访问过了的顶点</a:t>
            </a:r>
            <a:r>
              <a:rPr lang="en-US" altLang="zh-CN" b="0" dirty="0" smtClean="0"/>
              <a:t>v</a:t>
            </a:r>
            <a:r>
              <a:rPr lang="en-US" altLang="zh-CN" b="0" baseline="-25000" dirty="0" smtClean="0"/>
              <a:t>i</a:t>
            </a:r>
            <a:r>
              <a:rPr lang="zh-CN" altLang="zh-CN" b="0" dirty="0" smtClean="0"/>
              <a:t>时，则退回到</a:t>
            </a:r>
            <a:r>
              <a:rPr lang="zh-CN" altLang="en-US" b="0" dirty="0" smtClean="0"/>
              <a:t>调用它的</a:t>
            </a:r>
            <a:r>
              <a:rPr lang="zh-CN" altLang="zh-CN" b="0" dirty="0" smtClean="0"/>
              <a:t>顶点</a:t>
            </a:r>
            <a:r>
              <a:rPr lang="en-US" altLang="zh-CN" b="0" dirty="0" err="1" smtClean="0"/>
              <a:t>v</a:t>
            </a:r>
            <a:r>
              <a:rPr lang="en-US" altLang="zh-CN" b="0" baseline="-25000" dirty="0" err="1" smtClean="0"/>
              <a:t>j</a:t>
            </a:r>
            <a:r>
              <a:rPr lang="zh-CN" altLang="zh-CN" b="0" dirty="0" smtClean="0"/>
              <a:t>；</a:t>
            </a:r>
          </a:p>
          <a:p>
            <a:r>
              <a:rPr lang="zh-CN" altLang="zh-CN" b="0" dirty="0" smtClean="0"/>
              <a:t>（</a:t>
            </a:r>
            <a:r>
              <a:rPr lang="en-US" altLang="zh-CN" b="0" dirty="0" smtClean="0"/>
              <a:t>4</a:t>
            </a:r>
            <a:r>
              <a:rPr lang="zh-CN" altLang="zh-CN" b="0" dirty="0" smtClean="0"/>
              <a:t>）再从顶点</a:t>
            </a:r>
            <a:r>
              <a:rPr lang="en-US" altLang="zh-CN" b="0" dirty="0" err="1" smtClean="0"/>
              <a:t>v</a:t>
            </a:r>
            <a:r>
              <a:rPr lang="en-US" altLang="zh-CN" b="0" baseline="-25000" dirty="0" err="1" smtClean="0"/>
              <a:t>j</a:t>
            </a:r>
            <a:r>
              <a:rPr lang="zh-CN" altLang="en-US" b="0" dirty="0" smtClean="0"/>
              <a:t>继续</a:t>
            </a:r>
            <a:r>
              <a:rPr lang="zh-CN" altLang="zh-CN" b="0" dirty="0" smtClean="0"/>
              <a:t>递归地按照深度优先搜索的方式遍历；</a:t>
            </a:r>
          </a:p>
          <a:p>
            <a:r>
              <a:rPr lang="zh-CN" altLang="zh-CN" b="0" dirty="0" smtClean="0"/>
              <a:t>（</a:t>
            </a:r>
            <a:r>
              <a:rPr lang="en-US" altLang="zh-CN" b="0" dirty="0" smtClean="0"/>
              <a:t>5</a:t>
            </a:r>
            <a:r>
              <a:rPr lang="zh-CN" altLang="zh-CN" b="0" dirty="0" smtClean="0"/>
              <a:t>）重复上述过程直到从</a:t>
            </a:r>
            <a:r>
              <a:rPr lang="en-US" altLang="zh-CN" b="0" dirty="0" smtClean="0"/>
              <a:t>v</a:t>
            </a:r>
            <a:r>
              <a:rPr lang="en-US" altLang="zh-CN" b="0" baseline="-25000" dirty="0" smtClean="0"/>
              <a:t>0</a:t>
            </a:r>
            <a:r>
              <a:rPr lang="zh-CN" altLang="zh-CN" b="0" dirty="0" smtClean="0"/>
              <a:t>出发的所有边都已检测过为止。此时，图中所有与源点</a:t>
            </a:r>
            <a:r>
              <a:rPr lang="en-US" altLang="zh-CN" b="0" dirty="0" smtClean="0"/>
              <a:t>v</a:t>
            </a:r>
            <a:r>
              <a:rPr lang="en-US" altLang="zh-CN" b="0" baseline="-25000" dirty="0" smtClean="0"/>
              <a:t>0</a:t>
            </a:r>
            <a:r>
              <a:rPr lang="zh-CN" altLang="zh-CN" b="0" dirty="0" smtClean="0"/>
              <a:t>有路径可达的顶点都已被访问过；</a:t>
            </a:r>
          </a:p>
          <a:p>
            <a:r>
              <a:rPr lang="zh-CN" altLang="zh-CN" b="0" dirty="0" smtClean="0"/>
              <a:t>（</a:t>
            </a:r>
            <a:r>
              <a:rPr lang="en-US" altLang="zh-CN" b="0" dirty="0" smtClean="0"/>
              <a:t>6</a:t>
            </a:r>
            <a:r>
              <a:rPr lang="zh-CN" altLang="zh-CN" b="0" dirty="0" smtClean="0"/>
              <a:t>）若此时图中尚有顶点未被访问，则另选图中一个未曾被访问过的顶点作为新源点，重复上述过程，直至图中所有顶点都被访问到为止。</a:t>
            </a:r>
          </a:p>
        </p:txBody>
      </p:sp>
    </p:spTree>
    <p:extLst>
      <p:ext uri="{BB962C8B-B14F-4D97-AF65-F5344CB8AC3E}">
        <p14:creationId xmlns="" xmlns:p14="http://schemas.microsoft.com/office/powerpoint/2010/main" val="12468663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例子：</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无向图</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G</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7</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为例说明深度优先搜索过程。</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21507" name="Picture 3"/>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85998" y="1700808"/>
            <a:ext cx="3117850" cy="35369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1508"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059832" y="1700808"/>
            <a:ext cx="5923193" cy="364416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矩形 4"/>
          <p:cNvSpPr/>
          <p:nvPr/>
        </p:nvSpPr>
        <p:spPr>
          <a:xfrm>
            <a:off x="611560" y="5385990"/>
            <a:ext cx="8280920" cy="923330"/>
          </a:xfrm>
          <a:prstGeom prst="rect">
            <a:avLst/>
          </a:prstGeom>
        </p:spPr>
        <p:txBody>
          <a:bodyPr wrap="square">
            <a:spAutoFit/>
          </a:bodyPr>
          <a:lstStyle/>
          <a:p>
            <a:r>
              <a:rPr lang="en-US" altLang="zh-CN" dirty="0">
                <a:sym typeface="Webdings"/>
              </a:rPr>
              <a:t></a:t>
            </a:r>
            <a:r>
              <a:rPr lang="zh-CN" altLang="zh-CN" dirty="0"/>
              <a:t>结论：</a:t>
            </a:r>
          </a:p>
          <a:p>
            <a:r>
              <a:rPr lang="en-US" altLang="zh-CN" dirty="0" smtClean="0"/>
              <a:t>        </a:t>
            </a:r>
            <a:r>
              <a:rPr lang="zh-CN" altLang="zh-CN" dirty="0" smtClean="0"/>
              <a:t>深度优先搜索</a:t>
            </a:r>
            <a:r>
              <a:rPr lang="zh-CN" altLang="zh-CN" dirty="0"/>
              <a:t>得到一棵树：</a:t>
            </a:r>
            <a:r>
              <a:rPr lang="en-US" altLang="zh-CN" dirty="0"/>
              <a:t>n</a:t>
            </a:r>
            <a:r>
              <a:rPr lang="zh-CN" altLang="zh-CN" dirty="0"/>
              <a:t>个结点，</a:t>
            </a:r>
            <a:r>
              <a:rPr lang="en-US" altLang="zh-CN" dirty="0"/>
              <a:t>(n-1)</a:t>
            </a:r>
            <a:r>
              <a:rPr lang="zh-CN" altLang="zh-CN" dirty="0"/>
              <a:t>条边，无回路，是一棵深度优先生成树</a:t>
            </a:r>
            <a:r>
              <a:rPr lang="zh-CN" altLang="zh-CN" dirty="0" smtClean="0"/>
              <a:t>。</a:t>
            </a:r>
            <a:r>
              <a:rPr lang="zh-CN" altLang="en-US" dirty="0" smtClean="0"/>
              <a:t>（</a:t>
            </a:r>
            <a:r>
              <a:rPr lang="zh-CN" altLang="en-US" b="1" dirty="0" smtClean="0">
                <a:solidFill>
                  <a:srgbClr val="FF0000"/>
                </a:solidFill>
              </a:rPr>
              <a:t>访问过的点和用到的边</a:t>
            </a:r>
            <a:r>
              <a:rPr lang="zh-CN" altLang="en-US" dirty="0" smtClean="0"/>
              <a:t>）</a:t>
            </a:r>
            <a:endParaRPr lang="zh-CN" altLang="zh-CN" dirty="0"/>
          </a:p>
        </p:txBody>
      </p:sp>
    </p:spTree>
    <p:extLst>
      <p:ext uri="{BB962C8B-B14F-4D97-AF65-F5344CB8AC3E}">
        <p14:creationId xmlns="" xmlns:p14="http://schemas.microsoft.com/office/powerpoint/2010/main" val="418167639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8064896" cy="5256584"/>
          </a:xfrm>
        </p:spPr>
        <p:txBody>
          <a:bodyPr>
            <a:normAutofit fontScale="92500"/>
          </a:bodyPr>
          <a:lstStyle/>
          <a:p>
            <a:r>
              <a:rPr lang="zh-CN" altLang="zh-CN" dirty="0"/>
              <a:t>深度优先搜索是一个递归的搜索过程。其递归算法实现如下：</a:t>
            </a:r>
          </a:p>
          <a:p>
            <a:r>
              <a:rPr lang="zh-CN" altLang="zh-CN" dirty="0" smtClean="0"/>
              <a:t>算法</a:t>
            </a:r>
            <a:r>
              <a:rPr lang="en-US" altLang="zh-CN" dirty="0"/>
              <a:t>6.5</a:t>
            </a:r>
            <a:r>
              <a:rPr lang="zh-CN" altLang="zh-CN" dirty="0"/>
              <a:t>：</a:t>
            </a:r>
            <a:r>
              <a:rPr lang="zh-CN" altLang="zh-CN" dirty="0">
                <a:solidFill>
                  <a:srgbClr val="FF0000"/>
                </a:solidFill>
              </a:rPr>
              <a:t>深度优先搜索递归算法</a:t>
            </a:r>
          </a:p>
          <a:p>
            <a:r>
              <a:rPr lang="en-US" altLang="zh-CN" b="0" dirty="0"/>
              <a:t>void DFS(Graph&amp; G, </a:t>
            </a:r>
            <a:r>
              <a:rPr lang="en-US" altLang="zh-CN" b="0" dirty="0" err="1"/>
              <a:t>int</a:t>
            </a:r>
            <a:r>
              <a:rPr lang="en-US" altLang="zh-CN" b="0" dirty="0"/>
              <a:t> V</a:t>
            </a:r>
            <a:r>
              <a:rPr lang="en-US" altLang="zh-CN" b="0" dirty="0" smtClean="0"/>
              <a:t>){  //</a:t>
            </a:r>
            <a:r>
              <a:rPr lang="zh-CN" altLang="en-US" b="0" dirty="0" smtClean="0"/>
              <a:t>从顶点</a:t>
            </a:r>
            <a:r>
              <a:rPr lang="en-US" altLang="zh-CN" b="0" dirty="0" smtClean="0"/>
              <a:t>V</a:t>
            </a:r>
            <a:r>
              <a:rPr lang="zh-CN" altLang="en-US" b="0" dirty="0" smtClean="0"/>
              <a:t>开始一趟</a:t>
            </a:r>
            <a:r>
              <a:rPr lang="en-US" altLang="zh-CN" b="0" dirty="0" smtClean="0"/>
              <a:t>DFS</a:t>
            </a:r>
            <a:r>
              <a:rPr lang="zh-CN" altLang="en-US" b="0" dirty="0" smtClean="0"/>
              <a:t>遍历</a:t>
            </a:r>
            <a:endParaRPr lang="zh-CN" altLang="zh-CN" b="0" dirty="0"/>
          </a:p>
          <a:p>
            <a:r>
              <a:rPr lang="en-US" altLang="zh-CN" b="0" dirty="0"/>
              <a:t>	</a:t>
            </a:r>
            <a:r>
              <a:rPr lang="en-US" altLang="zh-CN" b="0" dirty="0" err="1"/>
              <a:t>G.Visited</a:t>
            </a:r>
            <a:r>
              <a:rPr lang="en-US" altLang="zh-CN" b="0" dirty="0"/>
              <a:t>[V] = true;  </a:t>
            </a:r>
            <a:r>
              <a:rPr lang="en-US" altLang="zh-CN" b="0" dirty="0" smtClean="0"/>
              <a:t>//</a:t>
            </a:r>
            <a:r>
              <a:rPr lang="zh-CN" altLang="zh-CN" b="0" dirty="0"/>
              <a:t>标记顶点</a:t>
            </a:r>
            <a:r>
              <a:rPr lang="en-US" altLang="zh-CN" b="0" dirty="0"/>
              <a:t>V</a:t>
            </a:r>
            <a:endParaRPr lang="zh-CN" altLang="zh-CN" b="0" dirty="0"/>
          </a:p>
          <a:p>
            <a:r>
              <a:rPr lang="en-US" altLang="zh-CN" b="0" dirty="0"/>
              <a:t>	</a:t>
            </a:r>
            <a:r>
              <a:rPr lang="en-US" altLang="zh-CN" b="0" dirty="0" err="1"/>
              <a:t>cout</a:t>
            </a:r>
            <a:r>
              <a:rPr lang="en-US" altLang="zh-CN" b="0" dirty="0"/>
              <a:t>&lt;&lt; V &lt;&lt; "\t";	</a:t>
            </a:r>
            <a:r>
              <a:rPr lang="en-US" altLang="zh-CN" b="0" dirty="0" smtClean="0"/>
              <a:t>//</a:t>
            </a:r>
            <a:r>
              <a:rPr lang="zh-CN" altLang="zh-CN" b="0" dirty="0"/>
              <a:t>打印输出</a:t>
            </a:r>
          </a:p>
          <a:p>
            <a:r>
              <a:rPr lang="en-US" altLang="zh-CN" b="0" dirty="0"/>
              <a:t>	for(</a:t>
            </a:r>
            <a:r>
              <a:rPr lang="en-US" altLang="zh-CN" b="0" dirty="0" err="1"/>
              <a:t>int</a:t>
            </a:r>
            <a:r>
              <a:rPr lang="en-US" altLang="zh-CN" b="0" dirty="0"/>
              <a:t> w = </a:t>
            </a:r>
            <a:r>
              <a:rPr lang="en-US" altLang="zh-CN" b="0" dirty="0" err="1"/>
              <a:t>G.FirstAdj</a:t>
            </a:r>
            <a:r>
              <a:rPr lang="en-US" altLang="zh-CN" b="0" dirty="0"/>
              <a:t>(V); w != -1; w = </a:t>
            </a:r>
            <a:r>
              <a:rPr lang="en-US" altLang="zh-CN" b="0" dirty="0" err="1"/>
              <a:t>G.NextAdj</a:t>
            </a:r>
            <a:r>
              <a:rPr lang="en-US" altLang="zh-CN" b="0" dirty="0"/>
              <a:t>(V, w)) </a:t>
            </a:r>
            <a:r>
              <a:rPr lang="en-US" altLang="zh-CN" b="0" dirty="0" smtClean="0"/>
              <a:t>//</a:t>
            </a:r>
            <a:r>
              <a:rPr lang="zh-CN" altLang="en-US" b="0" dirty="0" smtClean="0"/>
              <a:t>对</a:t>
            </a:r>
            <a:r>
              <a:rPr lang="zh-CN" altLang="zh-CN" b="0" dirty="0" smtClean="0"/>
              <a:t>该点</a:t>
            </a:r>
            <a:r>
              <a:rPr lang="zh-CN" altLang="en-US" b="0" dirty="0" smtClean="0"/>
              <a:t>所有邻接点</a:t>
            </a:r>
            <a:r>
              <a:rPr lang="zh-CN" altLang="zh-CN" b="0" dirty="0" smtClean="0"/>
              <a:t>进行</a:t>
            </a:r>
            <a:r>
              <a:rPr lang="zh-CN" altLang="zh-CN" b="0" dirty="0"/>
              <a:t>深度优先搜索</a:t>
            </a:r>
          </a:p>
          <a:p>
            <a:r>
              <a:rPr lang="en-US" altLang="zh-CN" b="0" dirty="0"/>
              <a:t>		if(</a:t>
            </a:r>
            <a:r>
              <a:rPr lang="en-US" altLang="zh-CN" b="0" dirty="0" err="1"/>
              <a:t>G.Visited</a:t>
            </a:r>
            <a:r>
              <a:rPr lang="en-US" altLang="zh-CN" b="0" dirty="0"/>
              <a:t>[w] == false) </a:t>
            </a:r>
            <a:r>
              <a:rPr lang="en-US" altLang="zh-CN" b="0" dirty="0" smtClean="0"/>
              <a:t>//</a:t>
            </a:r>
            <a:r>
              <a:rPr lang="zh-CN" altLang="en-US" b="0" dirty="0" smtClean="0"/>
              <a:t>检查该邻接</a:t>
            </a:r>
            <a:r>
              <a:rPr lang="zh-CN" altLang="en-US" b="0" dirty="0"/>
              <a:t>点</a:t>
            </a:r>
            <a:r>
              <a:rPr lang="zh-CN" altLang="en-US" b="0" dirty="0" smtClean="0"/>
              <a:t>是否</a:t>
            </a:r>
            <a:r>
              <a:rPr lang="zh-CN" altLang="zh-CN" b="0" dirty="0" smtClean="0"/>
              <a:t>未</a:t>
            </a:r>
            <a:r>
              <a:rPr lang="zh-CN" altLang="zh-CN" b="0" dirty="0"/>
              <a:t>被</a:t>
            </a:r>
            <a:r>
              <a:rPr lang="zh-CN" altLang="zh-CN" b="0" dirty="0" smtClean="0"/>
              <a:t>访问</a:t>
            </a:r>
            <a:endParaRPr lang="zh-CN" altLang="zh-CN" b="0" dirty="0"/>
          </a:p>
          <a:p>
            <a:r>
              <a:rPr lang="en-US" altLang="zh-CN" b="0" dirty="0"/>
              <a:t>            	DFS(G, w);	</a:t>
            </a:r>
            <a:r>
              <a:rPr lang="en-US" altLang="zh-CN" b="0" dirty="0" smtClean="0"/>
              <a:t>//</a:t>
            </a:r>
            <a:r>
              <a:rPr lang="zh-CN" altLang="en-US" b="0" dirty="0" smtClean="0"/>
              <a:t>对未访问的邻接点</a:t>
            </a:r>
            <a:r>
              <a:rPr lang="zh-CN" altLang="zh-CN" b="0" dirty="0" smtClean="0"/>
              <a:t>递归调用</a:t>
            </a:r>
            <a:r>
              <a:rPr lang="en-US" altLang="zh-CN" b="0" dirty="0" smtClean="0"/>
              <a:t>DFS</a:t>
            </a:r>
            <a:endParaRPr lang="zh-CN" altLang="zh-CN" b="0" dirty="0"/>
          </a:p>
          <a:p>
            <a:r>
              <a:rPr lang="en-US" altLang="zh-CN" b="0" dirty="0"/>
              <a:t>}</a:t>
            </a:r>
            <a:endParaRPr lang="zh-CN" altLang="zh-CN" b="0" dirty="0"/>
          </a:p>
          <a:p>
            <a:endParaRPr lang="zh-CN" altLang="en-US" dirty="0"/>
          </a:p>
        </p:txBody>
      </p:sp>
    </p:spTree>
    <p:extLst>
      <p:ext uri="{BB962C8B-B14F-4D97-AF65-F5344CB8AC3E}">
        <p14:creationId xmlns="" xmlns:p14="http://schemas.microsoft.com/office/powerpoint/2010/main" val="433019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548680"/>
            <a:ext cx="5112568" cy="548640"/>
          </a:xfrm>
        </p:spPr>
        <p:txBody>
          <a:bodyPr/>
          <a:lstStyle/>
          <a:p>
            <a:r>
              <a:rPr lang="en-US" altLang="zh-CN" sz="2400" dirty="0" smtClean="0"/>
              <a:t>DFS</a:t>
            </a:r>
            <a:r>
              <a:rPr lang="zh-CN" altLang="en-US" sz="2400" dirty="0" smtClean="0"/>
              <a:t>的非递归算法：</a:t>
            </a:r>
            <a:endParaRPr lang="zh-CN" altLang="en-US" sz="2400" dirty="0"/>
          </a:p>
        </p:txBody>
      </p:sp>
      <p:sp>
        <p:nvSpPr>
          <p:cNvPr id="3" name="内容占位符 2"/>
          <p:cNvSpPr>
            <a:spLocks noGrp="1"/>
          </p:cNvSpPr>
          <p:nvPr>
            <p:ph idx="1"/>
          </p:nvPr>
        </p:nvSpPr>
        <p:spPr>
          <a:xfrm>
            <a:off x="755576" y="1124744"/>
            <a:ext cx="7560840" cy="5256584"/>
          </a:xfrm>
        </p:spPr>
        <p:txBody>
          <a:bodyPr>
            <a:normAutofit fontScale="25000" lnSpcReduction="20000"/>
          </a:bodyPr>
          <a:lstStyle/>
          <a:p>
            <a:r>
              <a:rPr lang="en-US" altLang="zh-CN" dirty="0" smtClean="0">
                <a:latin typeface="楷体_GB2312" pitchFamily="49" charset="-122"/>
                <a:ea typeface="楷体_GB2312" pitchFamily="49" charset="-122"/>
              </a:rPr>
              <a:t> </a:t>
            </a:r>
            <a:r>
              <a:rPr lang="en-US" altLang="zh-CN" sz="7200" b="0" dirty="0" smtClean="0">
                <a:latin typeface="黑体" pitchFamily="2" charset="-122"/>
                <a:ea typeface="黑体" pitchFamily="2" charset="-122"/>
              </a:rPr>
              <a:t>void </a:t>
            </a:r>
            <a:r>
              <a:rPr lang="en-US" altLang="zh-CN" sz="7200" b="0" dirty="0" err="1" smtClean="0">
                <a:latin typeface="黑体" pitchFamily="2" charset="-122"/>
                <a:ea typeface="黑体" pitchFamily="2" charset="-122"/>
              </a:rPr>
              <a:t>DFSgraph</a:t>
            </a:r>
            <a:r>
              <a:rPr lang="en-US" altLang="zh-CN" sz="7200" b="0" dirty="0" smtClean="0">
                <a:latin typeface="黑体" pitchFamily="2" charset="-122"/>
                <a:ea typeface="黑体" pitchFamily="2" charset="-122"/>
              </a:rPr>
              <a:t>(</a:t>
            </a:r>
            <a:r>
              <a:rPr kumimoji="1" lang="en-US" altLang="zh-CN" sz="7200" b="0" dirty="0" err="1" smtClean="0">
                <a:latin typeface="黑体" pitchFamily="2" charset="-122"/>
                <a:ea typeface="黑体" pitchFamily="2" charset="-122"/>
              </a:rPr>
              <a:t>ALGraph</a:t>
            </a:r>
            <a:r>
              <a:rPr kumimoji="1" lang="en-US" altLang="zh-CN" sz="7200" b="0" dirty="0" smtClean="0">
                <a:latin typeface="黑体" pitchFamily="2" charset="-122"/>
                <a:ea typeface="黑体" pitchFamily="2" charset="-122"/>
              </a:rPr>
              <a:t> *Graph</a:t>
            </a:r>
            <a:r>
              <a:rPr kumimoji="1" lang="zh-CN" altLang="en-US" sz="7200" b="0" dirty="0" smtClean="0">
                <a:latin typeface="黑体" pitchFamily="2" charset="-122"/>
                <a:ea typeface="黑体" pitchFamily="2" charset="-122"/>
              </a:rPr>
              <a:t>，</a:t>
            </a:r>
            <a:r>
              <a:rPr kumimoji="1" lang="en-US" altLang="zh-CN" sz="7200" b="0" dirty="0" err="1" smtClean="0">
                <a:latin typeface="黑体" pitchFamily="2" charset="-122"/>
                <a:ea typeface="黑体" pitchFamily="2" charset="-122"/>
              </a:rPr>
              <a:t>int</a:t>
            </a:r>
            <a:r>
              <a:rPr kumimoji="1" lang="en-US" altLang="zh-CN" sz="7200" b="0" dirty="0" smtClean="0">
                <a:latin typeface="黑体" pitchFamily="2" charset="-122"/>
                <a:ea typeface="黑体" pitchFamily="2" charset="-122"/>
              </a:rPr>
              <a:t> v</a:t>
            </a:r>
            <a:r>
              <a:rPr kumimoji="1" lang="en-US" altLang="zh-CN" sz="7200" b="0" baseline="-25000" dirty="0" smtClean="0">
                <a:latin typeface="黑体" pitchFamily="2" charset="-122"/>
                <a:ea typeface="黑体" pitchFamily="2" charset="-122"/>
              </a:rPr>
              <a:t>0</a:t>
            </a:r>
            <a:r>
              <a:rPr lang="en-US" altLang="zh-CN" sz="7200" b="0" dirty="0" smtClean="0">
                <a:latin typeface="黑体" pitchFamily="2" charset="-122"/>
                <a:ea typeface="黑体" pitchFamily="2" charset="-122"/>
              </a:rPr>
              <a:t>)</a:t>
            </a:r>
          </a:p>
          <a:p>
            <a:r>
              <a:rPr lang="en-US" altLang="zh-CN" sz="7200" b="0" dirty="0" smtClean="0">
                <a:latin typeface="黑体" pitchFamily="2" charset="-122"/>
                <a:ea typeface="黑体" pitchFamily="2" charset="-122"/>
              </a:rPr>
              <a:t>  { top = 0</a:t>
            </a:r>
            <a:r>
              <a:rPr lang="zh-CN" altLang="en-US" sz="7200" b="0" dirty="0" smtClean="0">
                <a:latin typeface="黑体" pitchFamily="2" charset="-122"/>
                <a:ea typeface="黑体" pitchFamily="2" charset="-122"/>
              </a:rPr>
              <a:t>；</a:t>
            </a:r>
            <a:r>
              <a:rPr kumimoji="1" lang="en-US" altLang="zh-CN" sz="7200" b="0" dirty="0" err="1" smtClean="0">
                <a:latin typeface="黑体" pitchFamily="2" charset="-122"/>
                <a:ea typeface="黑体" pitchFamily="2" charset="-122"/>
              </a:rPr>
              <a:t>printf</a:t>
            </a:r>
            <a:r>
              <a:rPr kumimoji="1" lang="en-US" altLang="zh-CN" sz="7200" b="0" dirty="0" smtClean="0">
                <a:latin typeface="黑体" pitchFamily="2" charset="-122"/>
                <a:ea typeface="黑体" pitchFamily="2" charset="-122"/>
              </a:rPr>
              <a:t>(Graph[v</a:t>
            </a:r>
            <a:r>
              <a:rPr kumimoji="1" lang="en-US" altLang="zh-CN" sz="7200" b="0" baseline="-25000" dirty="0" smtClean="0">
                <a:latin typeface="黑体" pitchFamily="2" charset="-122"/>
                <a:ea typeface="黑体" pitchFamily="2" charset="-122"/>
              </a:rPr>
              <a:t>0</a:t>
            </a:r>
            <a:r>
              <a:rPr kumimoji="1" lang="en-US" altLang="zh-CN" sz="7200" b="0" dirty="0" smtClean="0">
                <a:latin typeface="黑体" pitchFamily="2" charset="-122"/>
                <a:ea typeface="黑体" pitchFamily="2" charset="-122"/>
              </a:rPr>
              <a:t>].Vertex)</a:t>
            </a:r>
            <a:r>
              <a:rPr kumimoji="1" lang="zh-CN" altLang="en-US" sz="7200" b="0" dirty="0" smtClean="0">
                <a:latin typeface="黑体" pitchFamily="2" charset="-122"/>
                <a:ea typeface="黑体" pitchFamily="2" charset="-122"/>
              </a:rPr>
              <a:t>；</a:t>
            </a:r>
            <a:r>
              <a:rPr kumimoji="1" lang="en-US" altLang="zh-CN" sz="7200" b="0" dirty="0" smtClean="0">
                <a:latin typeface="黑体" pitchFamily="2" charset="-122"/>
                <a:ea typeface="黑体" pitchFamily="2" charset="-122"/>
              </a:rPr>
              <a:t>p = Graph[v</a:t>
            </a:r>
            <a:r>
              <a:rPr kumimoji="1" lang="en-US" altLang="zh-CN" sz="7200" b="0" baseline="-25000" dirty="0" smtClean="0">
                <a:latin typeface="黑体" pitchFamily="2" charset="-122"/>
                <a:ea typeface="黑体" pitchFamily="2" charset="-122"/>
              </a:rPr>
              <a:t>0</a:t>
            </a:r>
            <a:r>
              <a:rPr kumimoji="1" lang="en-US" altLang="zh-CN" sz="7200" b="0" dirty="0" smtClean="0">
                <a:latin typeface="黑体" pitchFamily="2" charset="-122"/>
                <a:ea typeface="黑体" pitchFamily="2" charset="-122"/>
              </a:rPr>
              <a:t>].</a:t>
            </a:r>
            <a:r>
              <a:rPr kumimoji="1" lang="en-US" altLang="zh-CN" sz="7200" b="0" dirty="0" err="1" smtClean="0">
                <a:latin typeface="黑体" pitchFamily="2" charset="-122"/>
                <a:ea typeface="黑体" pitchFamily="2" charset="-122"/>
              </a:rPr>
              <a:t>FirstArc</a:t>
            </a:r>
            <a:r>
              <a:rPr kumimoji="1" lang="zh-CN" altLang="en-US" sz="7200" b="0" dirty="0" smtClean="0">
                <a:latin typeface="黑体" pitchFamily="2" charset="-122"/>
                <a:ea typeface="黑体" pitchFamily="2" charset="-122"/>
              </a:rPr>
              <a:t>；</a:t>
            </a:r>
          </a:p>
          <a:p>
            <a:r>
              <a:rPr kumimoji="1" lang="zh-CN" altLang="en-US" sz="7200" b="0" dirty="0" smtClean="0">
                <a:latin typeface="黑体" pitchFamily="2" charset="-122"/>
                <a:ea typeface="黑体" pitchFamily="2" charset="-122"/>
              </a:rPr>
              <a:t>    </a:t>
            </a:r>
            <a:r>
              <a:rPr kumimoji="1" lang="en-US" altLang="zh-CN" sz="7200" b="0" dirty="0" smtClean="0">
                <a:latin typeface="黑体" pitchFamily="2" charset="-122"/>
                <a:ea typeface="黑体" pitchFamily="2" charset="-122"/>
              </a:rPr>
              <a:t>while((top ≠ 0) || (p ≠ NULL)){</a:t>
            </a:r>
          </a:p>
          <a:p>
            <a:r>
              <a:rPr kumimoji="1" lang="en-US" altLang="zh-CN" sz="7200" b="0" dirty="0" smtClean="0">
                <a:latin typeface="黑体" pitchFamily="2" charset="-122"/>
                <a:ea typeface="黑体" pitchFamily="2" charset="-122"/>
              </a:rPr>
              <a:t>        while(p ≠ NULL){</a:t>
            </a:r>
          </a:p>
          <a:p>
            <a:r>
              <a:rPr kumimoji="1" lang="en-US" altLang="zh-CN" sz="7200" b="0" dirty="0" smtClean="0">
                <a:latin typeface="黑体" pitchFamily="2" charset="-122"/>
                <a:ea typeface="黑体" pitchFamily="2" charset="-122"/>
              </a:rPr>
              <a:t>            if(Visited[p-&gt;</a:t>
            </a:r>
            <a:r>
              <a:rPr kumimoji="1" lang="en-US" altLang="zh-CN" sz="7200" b="0" dirty="0" err="1" smtClean="0">
                <a:latin typeface="黑体" pitchFamily="2" charset="-122"/>
                <a:ea typeface="黑体" pitchFamily="2" charset="-122"/>
              </a:rPr>
              <a:t>Adjvex</a:t>
            </a:r>
            <a:r>
              <a:rPr kumimoji="1" lang="en-US" altLang="zh-CN" sz="7200" b="0" dirty="0" smtClean="0">
                <a:latin typeface="黑体" pitchFamily="2" charset="-122"/>
                <a:ea typeface="黑体" pitchFamily="2" charset="-122"/>
              </a:rPr>
              <a:t>] = True) p = p-&gt;</a:t>
            </a:r>
            <a:r>
              <a:rPr kumimoji="1" lang="en-US" altLang="zh-CN" sz="7200" b="0" dirty="0" err="1" smtClean="0">
                <a:latin typeface="黑体" pitchFamily="2" charset="-122"/>
                <a:ea typeface="黑体" pitchFamily="2" charset="-122"/>
              </a:rPr>
              <a:t>NextArc</a:t>
            </a:r>
            <a:r>
              <a:rPr kumimoji="1" lang="zh-CN" altLang="en-US" sz="7200" b="0" dirty="0" smtClean="0">
                <a:latin typeface="黑体" pitchFamily="2" charset="-122"/>
                <a:ea typeface="黑体" pitchFamily="2" charset="-122"/>
              </a:rPr>
              <a:t>；</a:t>
            </a:r>
          </a:p>
          <a:p>
            <a:r>
              <a:rPr kumimoji="1" lang="zh-CN" altLang="en-US" sz="7200" b="0" dirty="0" smtClean="0">
                <a:latin typeface="黑体" pitchFamily="2" charset="-122"/>
                <a:ea typeface="黑体" pitchFamily="2" charset="-122"/>
              </a:rPr>
              <a:t>            </a:t>
            </a:r>
            <a:r>
              <a:rPr kumimoji="1" lang="en-US" altLang="zh-CN" sz="7200" b="0" dirty="0" smtClean="0">
                <a:latin typeface="黑体" pitchFamily="2" charset="-122"/>
                <a:ea typeface="黑体" pitchFamily="2" charset="-122"/>
              </a:rPr>
              <a:t>else{ </a:t>
            </a:r>
            <a:r>
              <a:rPr kumimoji="1" lang="en-US" altLang="zh-CN" sz="7200" b="0" dirty="0" err="1" smtClean="0">
                <a:latin typeface="黑体" pitchFamily="2" charset="-122"/>
                <a:ea typeface="黑体" pitchFamily="2" charset="-122"/>
              </a:rPr>
              <a:t>printf</a:t>
            </a:r>
            <a:r>
              <a:rPr kumimoji="1" lang="en-US" altLang="zh-CN" sz="7200" b="0" dirty="0" smtClean="0">
                <a:latin typeface="黑体" pitchFamily="2" charset="-122"/>
                <a:ea typeface="黑体" pitchFamily="2" charset="-122"/>
              </a:rPr>
              <a:t>(p-&gt;</a:t>
            </a:r>
            <a:r>
              <a:rPr kumimoji="1" lang="en-US" altLang="zh-CN" sz="7200" b="0" dirty="0" err="1" smtClean="0">
                <a:latin typeface="黑体" pitchFamily="2" charset="-122"/>
                <a:ea typeface="黑体" pitchFamily="2" charset="-122"/>
              </a:rPr>
              <a:t>Adjvex</a:t>
            </a:r>
            <a:r>
              <a:rPr kumimoji="1" lang="en-US" altLang="zh-CN" sz="7200" b="0" dirty="0" smtClean="0">
                <a:latin typeface="黑体" pitchFamily="2" charset="-122"/>
                <a:ea typeface="黑体" pitchFamily="2" charset="-122"/>
              </a:rPr>
              <a:t>)</a:t>
            </a:r>
            <a:r>
              <a:rPr kumimoji="1" lang="zh-CN" altLang="en-US" sz="7200" b="0" dirty="0" smtClean="0">
                <a:latin typeface="黑体" pitchFamily="2" charset="-122"/>
                <a:ea typeface="黑体" pitchFamily="2" charset="-122"/>
              </a:rPr>
              <a:t>；</a:t>
            </a:r>
            <a:r>
              <a:rPr kumimoji="1" lang="en-US" altLang="zh-CN" sz="7200" b="0" dirty="0" smtClean="0">
                <a:latin typeface="黑体" pitchFamily="2" charset="-122"/>
                <a:ea typeface="黑体" pitchFamily="2" charset="-122"/>
              </a:rPr>
              <a:t>Visited[p-&gt;</a:t>
            </a:r>
            <a:r>
              <a:rPr kumimoji="1" lang="en-US" altLang="zh-CN" sz="7200" b="0" dirty="0" err="1" smtClean="0">
                <a:latin typeface="黑体" pitchFamily="2" charset="-122"/>
                <a:ea typeface="黑体" pitchFamily="2" charset="-122"/>
              </a:rPr>
              <a:t>Adjvex</a:t>
            </a:r>
            <a:r>
              <a:rPr kumimoji="1" lang="en-US" altLang="zh-CN" sz="7200" b="0" dirty="0" smtClean="0">
                <a:latin typeface="黑体" pitchFamily="2" charset="-122"/>
                <a:ea typeface="黑体" pitchFamily="2" charset="-122"/>
              </a:rPr>
              <a:t>] = True</a:t>
            </a:r>
            <a:r>
              <a:rPr kumimoji="1" lang="zh-CN" altLang="en-US" sz="7200" b="0" dirty="0" smtClean="0">
                <a:latin typeface="黑体" pitchFamily="2" charset="-122"/>
                <a:ea typeface="黑体" pitchFamily="2" charset="-122"/>
              </a:rPr>
              <a:t>；</a:t>
            </a:r>
          </a:p>
          <a:p>
            <a:r>
              <a:rPr kumimoji="1" lang="zh-CN" altLang="en-US" sz="7200" b="0" dirty="0" smtClean="0">
                <a:latin typeface="黑体" pitchFamily="2" charset="-122"/>
                <a:ea typeface="黑体" pitchFamily="2" charset="-122"/>
              </a:rPr>
              <a:t>                  </a:t>
            </a:r>
            <a:r>
              <a:rPr kumimoji="1" lang="en-US" altLang="zh-CN" sz="7200" b="0" dirty="0" smtClean="0">
                <a:latin typeface="黑体" pitchFamily="2" charset="-122"/>
                <a:ea typeface="黑体" pitchFamily="2" charset="-122"/>
              </a:rPr>
              <a:t>top++</a:t>
            </a:r>
            <a:r>
              <a:rPr kumimoji="1" lang="zh-CN" altLang="en-US" sz="7200" b="0" dirty="0" smtClean="0">
                <a:latin typeface="黑体" pitchFamily="2" charset="-122"/>
                <a:ea typeface="黑体" pitchFamily="2" charset="-122"/>
              </a:rPr>
              <a:t>；</a:t>
            </a:r>
            <a:r>
              <a:rPr kumimoji="1" lang="en-US" altLang="zh-CN" sz="7200" b="0" dirty="0" smtClean="0">
                <a:latin typeface="黑体" pitchFamily="2" charset="-122"/>
                <a:ea typeface="黑体" pitchFamily="2" charset="-122"/>
              </a:rPr>
              <a:t>S[top] = p</a:t>
            </a:r>
            <a:r>
              <a:rPr kumimoji="1" lang="zh-CN" altLang="en-US" sz="7200" b="0" dirty="0" smtClean="0">
                <a:latin typeface="黑体" pitchFamily="2" charset="-122"/>
                <a:ea typeface="黑体" pitchFamily="2" charset="-122"/>
              </a:rPr>
              <a:t>；</a:t>
            </a:r>
          </a:p>
          <a:p>
            <a:r>
              <a:rPr kumimoji="1" lang="zh-CN" altLang="en-US" sz="7200" b="0" dirty="0" smtClean="0">
                <a:latin typeface="黑体" pitchFamily="2" charset="-122"/>
                <a:ea typeface="黑体" pitchFamily="2" charset="-122"/>
              </a:rPr>
              <a:t>                  </a:t>
            </a:r>
            <a:r>
              <a:rPr kumimoji="1" lang="en-US" altLang="zh-CN" sz="7200" b="0" dirty="0" smtClean="0">
                <a:latin typeface="黑体" pitchFamily="2" charset="-122"/>
                <a:ea typeface="黑体" pitchFamily="2" charset="-122"/>
              </a:rPr>
              <a:t>p = Graph[p-&gt;</a:t>
            </a:r>
            <a:r>
              <a:rPr kumimoji="1" lang="en-US" altLang="zh-CN" sz="7200" b="0" dirty="0" err="1" smtClean="0">
                <a:latin typeface="黑体" pitchFamily="2" charset="-122"/>
                <a:ea typeface="黑体" pitchFamily="2" charset="-122"/>
              </a:rPr>
              <a:t>Adjvex</a:t>
            </a:r>
            <a:r>
              <a:rPr kumimoji="1" lang="en-US" altLang="zh-CN" sz="7200" b="0" dirty="0" smtClean="0">
                <a:latin typeface="黑体" pitchFamily="2" charset="-122"/>
                <a:ea typeface="黑体" pitchFamily="2" charset="-122"/>
              </a:rPr>
              <a:t>].</a:t>
            </a:r>
            <a:r>
              <a:rPr kumimoji="1" lang="en-US" altLang="zh-CN" sz="7200" b="0" dirty="0" err="1" smtClean="0">
                <a:latin typeface="黑体" pitchFamily="2" charset="-122"/>
                <a:ea typeface="黑体" pitchFamily="2" charset="-122"/>
              </a:rPr>
              <a:t>FirstArc</a:t>
            </a:r>
            <a:r>
              <a:rPr kumimoji="1" lang="zh-CN" altLang="en-US" sz="7200" b="0" dirty="0" smtClean="0">
                <a:latin typeface="黑体" pitchFamily="2" charset="-122"/>
                <a:ea typeface="黑体" pitchFamily="2" charset="-122"/>
              </a:rPr>
              <a:t>；</a:t>
            </a:r>
          </a:p>
          <a:p>
            <a:r>
              <a:rPr kumimoji="1" lang="zh-CN" altLang="en-US" sz="7200" b="0" dirty="0" smtClean="0">
                <a:latin typeface="黑体" pitchFamily="2" charset="-122"/>
                <a:ea typeface="黑体" pitchFamily="2" charset="-122"/>
              </a:rPr>
              <a:t>            </a:t>
            </a:r>
            <a:r>
              <a:rPr kumimoji="1" lang="en-US" altLang="zh-CN" sz="7200" b="0" dirty="0" smtClean="0">
                <a:latin typeface="黑体" pitchFamily="2" charset="-122"/>
                <a:ea typeface="黑体" pitchFamily="2" charset="-122"/>
              </a:rPr>
              <a:t>}</a:t>
            </a:r>
          </a:p>
          <a:p>
            <a:r>
              <a:rPr kumimoji="1" lang="en-US" altLang="zh-CN" sz="7200" b="0" dirty="0" smtClean="0">
                <a:latin typeface="黑体" pitchFamily="2" charset="-122"/>
                <a:ea typeface="黑体" pitchFamily="2" charset="-122"/>
              </a:rPr>
              <a:t>        }</a:t>
            </a:r>
          </a:p>
          <a:p>
            <a:r>
              <a:rPr kumimoji="1" lang="en-US" altLang="zh-CN" sz="7200" b="0" dirty="0" smtClean="0">
                <a:latin typeface="黑体" pitchFamily="2" charset="-122"/>
                <a:ea typeface="黑体" pitchFamily="2" charset="-122"/>
              </a:rPr>
              <a:t>        if(top ≠ 0){ p = s[top--]</a:t>
            </a:r>
            <a:r>
              <a:rPr kumimoji="1" lang="zh-CN" altLang="en-US" sz="7200" b="0" dirty="0" smtClean="0">
                <a:latin typeface="黑体" pitchFamily="2" charset="-122"/>
                <a:ea typeface="黑体" pitchFamily="2" charset="-122"/>
              </a:rPr>
              <a:t>；</a:t>
            </a:r>
            <a:r>
              <a:rPr kumimoji="1" lang="en-US" altLang="zh-CN" sz="7200" b="0" dirty="0" smtClean="0">
                <a:latin typeface="黑体" pitchFamily="2" charset="-122"/>
                <a:ea typeface="黑体" pitchFamily="2" charset="-122"/>
              </a:rPr>
              <a:t>p = p-&gt;</a:t>
            </a:r>
            <a:r>
              <a:rPr kumimoji="1" lang="en-US" altLang="zh-CN" sz="7200" b="0" dirty="0" err="1" smtClean="0">
                <a:latin typeface="黑体" pitchFamily="2" charset="-122"/>
                <a:ea typeface="黑体" pitchFamily="2" charset="-122"/>
              </a:rPr>
              <a:t>NextArc</a:t>
            </a:r>
            <a:r>
              <a:rPr kumimoji="1" lang="zh-CN" altLang="en-US" sz="7200" b="0" dirty="0" smtClean="0">
                <a:latin typeface="黑体" pitchFamily="2" charset="-122"/>
                <a:ea typeface="黑体" pitchFamily="2" charset="-122"/>
              </a:rPr>
              <a:t>；</a:t>
            </a:r>
          </a:p>
          <a:p>
            <a:r>
              <a:rPr kumimoji="1" lang="zh-CN" altLang="en-US" sz="7200" b="0" dirty="0" smtClean="0">
                <a:latin typeface="黑体" pitchFamily="2" charset="-122"/>
                <a:ea typeface="黑体" pitchFamily="2" charset="-122"/>
              </a:rPr>
              <a:t>        </a:t>
            </a:r>
            <a:r>
              <a:rPr kumimoji="1" lang="en-US" altLang="zh-CN" sz="7200" b="0" dirty="0" smtClean="0">
                <a:latin typeface="黑体" pitchFamily="2" charset="-122"/>
                <a:ea typeface="黑体" pitchFamily="2" charset="-122"/>
              </a:rPr>
              <a:t>}</a:t>
            </a:r>
          </a:p>
          <a:p>
            <a:r>
              <a:rPr kumimoji="1" lang="en-US" altLang="zh-CN" sz="7200" b="0" dirty="0" smtClean="0">
                <a:latin typeface="黑体" pitchFamily="2" charset="-122"/>
                <a:ea typeface="黑体" pitchFamily="2" charset="-122"/>
              </a:rPr>
              <a:t>    }</a:t>
            </a:r>
            <a:endParaRPr lang="en-US" altLang="zh-CN" sz="7200" b="0" dirty="0" smtClean="0">
              <a:latin typeface="黑体" pitchFamily="2" charset="-122"/>
              <a:ea typeface="黑体" pitchFamily="2" charset="-122"/>
            </a:endParaRPr>
          </a:p>
          <a:p>
            <a:r>
              <a:rPr lang="en-US" altLang="zh-CN" sz="7200" b="0" dirty="0" smtClean="0">
                <a:latin typeface="黑体" pitchFamily="2" charset="-122"/>
                <a:ea typeface="黑体" pitchFamily="2" charset="-122"/>
              </a:rPr>
              <a:t>  }</a:t>
            </a:r>
            <a:endParaRPr lang="zh-CN" altLang="en-US" sz="7200" b="0" dirty="0">
              <a:latin typeface="黑体" pitchFamily="2" charset="-122"/>
              <a:ea typeface="黑体" pitchFamily="2" charset="-122"/>
            </a:endParaRPr>
          </a:p>
        </p:txBody>
      </p:sp>
    </p:spTree>
    <p:extLst>
      <p:ext uri="{BB962C8B-B14F-4D97-AF65-F5344CB8AC3E}">
        <p14:creationId xmlns="" xmlns:p14="http://schemas.microsoft.com/office/powerpoint/2010/main" val="168649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2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20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20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2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dirty="0" smtClean="0"/>
              <a:t>性能分析：</a:t>
            </a:r>
            <a:endParaRPr lang="zh-CN" altLang="en-US" sz="2400" dirty="0"/>
          </a:p>
        </p:txBody>
      </p:sp>
      <p:sp>
        <p:nvSpPr>
          <p:cNvPr id="3" name="内容占位符 2"/>
          <p:cNvSpPr>
            <a:spLocks noGrp="1"/>
          </p:cNvSpPr>
          <p:nvPr>
            <p:ph idx="1"/>
          </p:nvPr>
        </p:nvSpPr>
        <p:spPr>
          <a:xfrm>
            <a:off x="827584" y="1628800"/>
            <a:ext cx="7560840" cy="4608512"/>
          </a:xfrm>
        </p:spPr>
        <p:txBody>
          <a:bodyPr>
            <a:normAutofit fontScale="92500" lnSpcReduction="10000"/>
          </a:bodyPr>
          <a:lstStyle/>
          <a:p>
            <a:pPr>
              <a:buFont typeface="Arial" panose="020B0604020202020204" pitchFamily="34" charset="0"/>
              <a:buChar char="•"/>
            </a:pPr>
            <a:r>
              <a:rPr lang="zh-CN" altLang="zh-CN" b="0" dirty="0"/>
              <a:t>对于具有</a:t>
            </a:r>
            <a:r>
              <a:rPr lang="en-US" altLang="zh-CN" b="0" dirty="0"/>
              <a:t>n</a:t>
            </a:r>
            <a:r>
              <a:rPr lang="zh-CN" altLang="zh-CN" b="0" dirty="0"/>
              <a:t>个顶点和</a:t>
            </a:r>
            <a:r>
              <a:rPr lang="en-US" altLang="zh-CN" b="0" dirty="0"/>
              <a:t>e</a:t>
            </a:r>
            <a:r>
              <a:rPr lang="zh-CN" altLang="zh-CN" b="0" dirty="0"/>
              <a:t>条边的图，深度优先搜索算法对图中每个顶点至多调用一次</a:t>
            </a:r>
            <a:r>
              <a:rPr lang="en-US" altLang="zh-CN" b="0" dirty="0"/>
              <a:t>DFS</a:t>
            </a:r>
            <a:r>
              <a:rPr lang="zh-CN" altLang="zh-CN" b="0" dirty="0"/>
              <a:t>函数，因为一旦某顶点被访问后，其标志位</a:t>
            </a:r>
            <a:r>
              <a:rPr lang="en-US" altLang="zh-CN" b="0" dirty="0"/>
              <a:t>Visited</a:t>
            </a:r>
            <a:r>
              <a:rPr lang="zh-CN" altLang="zh-CN" b="0" dirty="0"/>
              <a:t>就被置为</a:t>
            </a:r>
            <a:r>
              <a:rPr lang="en-US" altLang="zh-CN" b="0" dirty="0"/>
              <a:t>true</a:t>
            </a:r>
            <a:r>
              <a:rPr lang="zh-CN" altLang="zh-CN" b="0" dirty="0"/>
              <a:t>（已被访问），就不再从它出发进行搜索</a:t>
            </a:r>
            <a:r>
              <a:rPr lang="zh-CN" altLang="zh-CN" b="0" dirty="0" smtClean="0"/>
              <a:t>。</a:t>
            </a:r>
            <a:endParaRPr lang="en-US" altLang="zh-CN" b="0" dirty="0" smtClean="0"/>
          </a:p>
          <a:p>
            <a:pPr>
              <a:buFont typeface="Arial" panose="020B0604020202020204" pitchFamily="34" charset="0"/>
              <a:buChar char="•"/>
            </a:pPr>
            <a:r>
              <a:rPr lang="zh-CN" altLang="zh-CN" b="0" dirty="0" smtClean="0"/>
              <a:t>因此</a:t>
            </a:r>
            <a:r>
              <a:rPr lang="zh-CN" altLang="zh-CN" b="0" dirty="0"/>
              <a:t>图的深度优先搜索时间主要耗费在从某顶点出发搜索它的所有邻接点上，这取决于所采用的存储结构</a:t>
            </a:r>
            <a:r>
              <a:rPr lang="zh-CN" altLang="zh-CN" b="0" dirty="0" smtClean="0"/>
              <a:t>。</a:t>
            </a:r>
            <a:endParaRPr lang="en-US" altLang="zh-CN" b="0" dirty="0" smtClean="0"/>
          </a:p>
          <a:p>
            <a:pPr>
              <a:buFont typeface="Arial" panose="020B0604020202020204" pitchFamily="34" charset="0"/>
              <a:buChar char="•"/>
            </a:pPr>
            <a:r>
              <a:rPr lang="zh-CN" altLang="zh-CN" b="0" dirty="0" smtClean="0"/>
              <a:t>当</a:t>
            </a:r>
            <a:r>
              <a:rPr lang="zh-CN" altLang="zh-CN" b="0" dirty="0"/>
              <a:t>用邻接矩阵表示图时，查找每一个顶点的邻接点都要从头扫描该顶点所</a:t>
            </a:r>
            <a:r>
              <a:rPr lang="zh-CN" altLang="zh-CN" b="0" dirty="0" smtClean="0"/>
              <a:t>在行</a:t>
            </a:r>
            <a:r>
              <a:rPr lang="en-US" altLang="zh-CN" b="0" dirty="0" smtClean="0"/>
              <a:t>O(n) </a:t>
            </a:r>
            <a:r>
              <a:rPr lang="zh-CN" altLang="zh-CN" b="0" dirty="0" smtClean="0"/>
              <a:t>，</a:t>
            </a:r>
            <a:r>
              <a:rPr lang="zh-CN" altLang="zh-CN" b="0" dirty="0"/>
              <a:t>因此，遍历全部顶点所需的时间为</a:t>
            </a:r>
            <a:r>
              <a:rPr lang="en-US" altLang="zh-CN" dirty="0">
                <a:solidFill>
                  <a:srgbClr val="FF0000"/>
                </a:solidFill>
              </a:rPr>
              <a:t>O(n</a:t>
            </a:r>
            <a:r>
              <a:rPr lang="en-US" altLang="zh-CN" baseline="30000" dirty="0">
                <a:solidFill>
                  <a:srgbClr val="FF0000"/>
                </a:solidFill>
              </a:rPr>
              <a:t>2</a:t>
            </a:r>
            <a:r>
              <a:rPr lang="en-US" altLang="zh-CN" dirty="0">
                <a:solidFill>
                  <a:srgbClr val="FF0000"/>
                </a:solidFill>
              </a:rPr>
              <a:t>)</a:t>
            </a:r>
            <a:r>
              <a:rPr lang="zh-CN" altLang="zh-CN" b="0" dirty="0" smtClean="0"/>
              <a:t>；</a:t>
            </a:r>
            <a:endParaRPr lang="en-US" altLang="zh-CN" b="0" dirty="0" smtClean="0"/>
          </a:p>
          <a:p>
            <a:pPr>
              <a:buFont typeface="Arial" panose="020B0604020202020204" pitchFamily="34" charset="0"/>
              <a:buChar char="•"/>
            </a:pPr>
            <a:r>
              <a:rPr lang="zh-CN" altLang="zh-CN" b="0" dirty="0" smtClean="0"/>
              <a:t>而</a:t>
            </a:r>
            <a:r>
              <a:rPr lang="zh-CN" altLang="zh-CN" b="0" dirty="0"/>
              <a:t>当用邻接表表示图时，查找所有顶点的邻接点所需的时间为</a:t>
            </a:r>
            <a:r>
              <a:rPr lang="en-US" altLang="zh-CN" b="0" dirty="0"/>
              <a:t>O(e)</a:t>
            </a:r>
            <a:r>
              <a:rPr lang="zh-CN" altLang="zh-CN" b="0" dirty="0" smtClean="0"/>
              <a:t>。因此</a:t>
            </a:r>
            <a:r>
              <a:rPr lang="zh-CN" altLang="zh-CN" b="0" dirty="0"/>
              <a:t>，深度优先搜索图的时间复杂度为</a:t>
            </a:r>
            <a:r>
              <a:rPr lang="en-US" altLang="zh-CN" dirty="0">
                <a:solidFill>
                  <a:srgbClr val="FF0000"/>
                </a:solidFill>
              </a:rPr>
              <a:t>O(</a:t>
            </a:r>
            <a:r>
              <a:rPr lang="en-US" altLang="zh-CN" dirty="0" err="1">
                <a:solidFill>
                  <a:srgbClr val="FF0000"/>
                </a:solidFill>
              </a:rPr>
              <a:t>n+e</a:t>
            </a:r>
            <a:r>
              <a:rPr lang="en-US" altLang="zh-CN" dirty="0">
                <a:solidFill>
                  <a:srgbClr val="FF0000"/>
                </a:solidFill>
              </a:rPr>
              <a:t>)</a:t>
            </a:r>
            <a:r>
              <a:rPr lang="zh-CN" altLang="zh-CN" b="0" dirty="0"/>
              <a:t>。</a:t>
            </a:r>
            <a:endParaRPr lang="zh-CN" altLang="en-US" b="0" dirty="0"/>
          </a:p>
        </p:txBody>
      </p:sp>
    </p:spTree>
    <p:extLst>
      <p:ext uri="{BB962C8B-B14F-4D97-AF65-F5344CB8AC3E}">
        <p14:creationId xmlns="" xmlns:p14="http://schemas.microsoft.com/office/powerpoint/2010/main" val="16864941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6.3.2  </a:t>
            </a:r>
            <a:r>
              <a:rPr lang="zh-CN" altLang="zh-CN" b="1" dirty="0"/>
              <a:t>广度优先搜索</a:t>
            </a:r>
            <a:endParaRPr lang="zh-CN" altLang="en-US" dirty="0"/>
          </a:p>
        </p:txBody>
      </p:sp>
      <p:sp>
        <p:nvSpPr>
          <p:cNvPr id="3" name="内容占位符 2"/>
          <p:cNvSpPr>
            <a:spLocks noGrp="1"/>
          </p:cNvSpPr>
          <p:nvPr>
            <p:ph idx="1"/>
          </p:nvPr>
        </p:nvSpPr>
        <p:spPr/>
        <p:txBody>
          <a:bodyPr/>
          <a:lstStyle/>
          <a:p>
            <a:r>
              <a:rPr lang="en-US" altLang="zh-CN" b="0" dirty="0" smtClean="0"/>
              <a:t>	</a:t>
            </a:r>
            <a:r>
              <a:rPr lang="zh-CN" altLang="zh-CN" dirty="0" smtClean="0">
                <a:solidFill>
                  <a:srgbClr val="FF0000"/>
                </a:solidFill>
              </a:rPr>
              <a:t>广度优先搜索</a:t>
            </a:r>
            <a:r>
              <a:rPr lang="en-US" altLang="zh-CN" b="0" dirty="0"/>
              <a:t>(Breadth-First Search</a:t>
            </a:r>
            <a:r>
              <a:rPr lang="zh-CN" altLang="zh-CN" b="0" dirty="0"/>
              <a:t>，</a:t>
            </a:r>
            <a:r>
              <a:rPr lang="en-US" altLang="zh-CN" b="0" dirty="0"/>
              <a:t>BFS)</a:t>
            </a:r>
            <a:r>
              <a:rPr lang="zh-CN" altLang="zh-CN" b="0" dirty="0"/>
              <a:t>遍历类似于树的按层次遍历。其特点是按路径长度搜索，尽可能先对横向进行</a:t>
            </a:r>
            <a:r>
              <a:rPr lang="zh-CN" altLang="zh-CN" b="0" dirty="0" smtClean="0"/>
              <a:t>搜索</a:t>
            </a:r>
            <a:r>
              <a:rPr lang="zh-CN" altLang="en-US" b="0" dirty="0" smtClean="0"/>
              <a:t>。</a:t>
            </a:r>
            <a:endParaRPr lang="zh-CN" altLang="en-US" b="0" dirty="0"/>
          </a:p>
        </p:txBody>
      </p:sp>
      <p:pic>
        <p:nvPicPr>
          <p:cNvPr id="2253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47664" y="3068960"/>
            <a:ext cx="5400600" cy="315154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5" name="图片 4"/>
          <p:cNvPicPr/>
          <p:nvPr/>
        </p:nvPicPr>
        <p:blipFill>
          <a:blip r:embed="rId3" cstate="print">
            <a:extLst>
              <a:ext uri="{28A0092B-C50C-407E-A947-70E740481C1C}">
                <a14:useLocalDpi xmlns="" xmlns:a14="http://schemas.microsoft.com/office/drawing/2010/main" val="0"/>
              </a:ext>
            </a:extLst>
          </a:blip>
          <a:stretch>
            <a:fillRect/>
          </a:stretch>
        </p:blipFill>
        <p:spPr>
          <a:xfrm>
            <a:off x="8072462" y="428604"/>
            <a:ext cx="522514" cy="522514"/>
          </a:xfrm>
          <a:prstGeom prst="rect">
            <a:avLst/>
          </a:prstGeom>
        </p:spPr>
      </p:pic>
    </p:spTree>
    <p:extLst>
      <p:ext uri="{BB962C8B-B14F-4D97-AF65-F5344CB8AC3E}">
        <p14:creationId xmlns="" xmlns:p14="http://schemas.microsoft.com/office/powerpoint/2010/main" val="24922897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124744"/>
            <a:ext cx="8712968" cy="5040560"/>
          </a:xfrm>
        </p:spPr>
        <p:txBody>
          <a:bodyPr>
            <a:normAutofit fontScale="92500"/>
          </a:bodyPr>
          <a:lstStyle/>
          <a:p>
            <a:r>
              <a:rPr lang="zh-CN" altLang="zh-CN" b="0" dirty="0">
                <a:solidFill>
                  <a:srgbClr val="FF0000"/>
                </a:solidFill>
              </a:rPr>
              <a:t>广度优先搜索</a:t>
            </a:r>
            <a:r>
              <a:rPr lang="zh-CN" altLang="zh-CN" b="0" dirty="0" smtClean="0">
                <a:solidFill>
                  <a:srgbClr val="FF0000"/>
                </a:solidFill>
              </a:rPr>
              <a:t>基本</a:t>
            </a:r>
            <a:r>
              <a:rPr lang="zh-CN" altLang="zh-CN" b="0" dirty="0">
                <a:solidFill>
                  <a:srgbClr val="FF0000"/>
                </a:solidFill>
              </a:rPr>
              <a:t>思想</a:t>
            </a:r>
            <a:r>
              <a:rPr lang="zh-CN" altLang="zh-CN" b="0" dirty="0"/>
              <a:t>如下</a:t>
            </a:r>
            <a:r>
              <a:rPr lang="zh-CN" altLang="zh-CN" b="0" dirty="0" smtClean="0"/>
              <a:t>：</a:t>
            </a:r>
            <a:endParaRPr lang="en-US" altLang="zh-CN" b="0" dirty="0" smtClean="0"/>
          </a:p>
          <a:p>
            <a:r>
              <a:rPr lang="en-US" altLang="zh-CN" b="0" dirty="0"/>
              <a:t>	</a:t>
            </a:r>
            <a:r>
              <a:rPr lang="en-US" altLang="zh-CN" b="0" dirty="0" smtClean="0"/>
              <a:t>1</a:t>
            </a:r>
            <a:r>
              <a:rPr lang="zh-CN" altLang="zh-CN" b="0" dirty="0"/>
              <a:t>） 假设初始状态为图中所有的顶点都未被访问，即标志位</a:t>
            </a:r>
            <a:r>
              <a:rPr lang="en-US" altLang="zh-CN" b="0" dirty="0"/>
              <a:t>Visited</a:t>
            </a:r>
            <a:r>
              <a:rPr lang="zh-CN" altLang="zh-CN" b="0" dirty="0"/>
              <a:t>置为</a:t>
            </a:r>
            <a:r>
              <a:rPr lang="en-US" altLang="zh-CN" b="0" dirty="0"/>
              <a:t>false</a:t>
            </a:r>
            <a:r>
              <a:rPr lang="zh-CN" altLang="zh-CN" b="0" dirty="0"/>
              <a:t>。从图中的某个顶点</a:t>
            </a:r>
            <a:r>
              <a:rPr lang="en-US" altLang="zh-CN" b="0" dirty="0"/>
              <a:t>v</a:t>
            </a:r>
            <a:r>
              <a:rPr lang="en-US" altLang="zh-CN" b="0" baseline="-25000" dirty="0"/>
              <a:t>0</a:t>
            </a:r>
            <a:r>
              <a:rPr lang="zh-CN" altLang="zh-CN" b="0" dirty="0"/>
              <a:t>出发，访问顶点</a:t>
            </a:r>
            <a:r>
              <a:rPr lang="en-US" altLang="zh-CN" b="0" dirty="0"/>
              <a:t>v</a:t>
            </a:r>
            <a:r>
              <a:rPr lang="en-US" altLang="zh-CN" b="0" baseline="-25000" dirty="0"/>
              <a:t>0</a:t>
            </a:r>
            <a:r>
              <a:rPr lang="zh-CN" altLang="zh-CN" b="0" dirty="0"/>
              <a:t>并标记其</a:t>
            </a:r>
            <a:r>
              <a:rPr lang="en-US" altLang="zh-CN" b="0" dirty="0"/>
              <a:t>Visited</a:t>
            </a:r>
            <a:r>
              <a:rPr lang="zh-CN" altLang="zh-CN" b="0" dirty="0"/>
              <a:t>为</a:t>
            </a:r>
            <a:r>
              <a:rPr lang="en-US" altLang="zh-CN" b="0" dirty="0"/>
              <a:t>true</a:t>
            </a:r>
            <a:r>
              <a:rPr lang="zh-CN" altLang="zh-CN" b="0" dirty="0"/>
              <a:t>；</a:t>
            </a:r>
          </a:p>
          <a:p>
            <a:r>
              <a:rPr lang="en-US" altLang="zh-CN" b="0" dirty="0"/>
              <a:t>	</a:t>
            </a:r>
            <a:r>
              <a:rPr lang="en-US" altLang="zh-CN" b="0" dirty="0" smtClean="0"/>
              <a:t>2</a:t>
            </a:r>
            <a:r>
              <a:rPr lang="zh-CN" altLang="zh-CN" b="0" dirty="0" smtClean="0"/>
              <a:t>）横向</a:t>
            </a:r>
            <a:r>
              <a:rPr lang="zh-CN" altLang="zh-CN" b="0" dirty="0"/>
              <a:t>搜索</a:t>
            </a:r>
            <a:r>
              <a:rPr lang="en-US" altLang="zh-CN" b="0" dirty="0"/>
              <a:t>v</a:t>
            </a:r>
            <a:r>
              <a:rPr lang="en-US" altLang="zh-CN" b="0" baseline="-25000" dirty="0"/>
              <a:t>0</a:t>
            </a:r>
            <a:r>
              <a:rPr lang="zh-CN" altLang="zh-CN" b="0" dirty="0"/>
              <a:t>的各个未被访问过的直接邻接点</a:t>
            </a:r>
            <a:r>
              <a:rPr lang="en-US" altLang="zh-CN" b="0" dirty="0"/>
              <a:t>w</a:t>
            </a:r>
            <a:r>
              <a:rPr lang="en-US" altLang="zh-CN" b="0" baseline="-25000" dirty="0"/>
              <a:t>1</a:t>
            </a:r>
            <a:r>
              <a:rPr lang="zh-CN" altLang="zh-CN" b="0" dirty="0"/>
              <a:t>，</a:t>
            </a:r>
            <a:r>
              <a:rPr lang="en-US" altLang="zh-CN" b="0" dirty="0"/>
              <a:t>w</a:t>
            </a:r>
            <a:r>
              <a:rPr lang="en-US" altLang="zh-CN" b="0" baseline="-25000" dirty="0"/>
              <a:t>2</a:t>
            </a:r>
            <a:r>
              <a:rPr lang="zh-CN" altLang="zh-CN" b="0" dirty="0"/>
              <a:t>，</a:t>
            </a:r>
            <a:r>
              <a:rPr lang="en-US" altLang="zh-CN" b="0" dirty="0"/>
              <a:t>…</a:t>
            </a:r>
            <a:r>
              <a:rPr lang="zh-CN" altLang="zh-CN" b="0" dirty="0"/>
              <a:t>，</a:t>
            </a:r>
            <a:r>
              <a:rPr lang="en-US" altLang="zh-CN" b="0" dirty="0" err="1"/>
              <a:t>w</a:t>
            </a:r>
            <a:r>
              <a:rPr lang="en-US" altLang="zh-CN" b="0" baseline="-25000" dirty="0" err="1"/>
              <a:t>m</a:t>
            </a:r>
            <a:r>
              <a:rPr lang="zh-CN" altLang="zh-CN" b="0" dirty="0"/>
              <a:t>；</a:t>
            </a:r>
          </a:p>
          <a:p>
            <a:r>
              <a:rPr lang="en-US" altLang="zh-CN" b="0" dirty="0"/>
              <a:t>	</a:t>
            </a:r>
            <a:r>
              <a:rPr lang="en-US" altLang="zh-CN" b="0" dirty="0" smtClean="0"/>
              <a:t>3</a:t>
            </a:r>
            <a:r>
              <a:rPr lang="zh-CN" altLang="zh-CN" b="0" dirty="0"/>
              <a:t>） 在依次访问完</a:t>
            </a:r>
            <a:r>
              <a:rPr lang="en-US" altLang="zh-CN" b="0" dirty="0"/>
              <a:t>v</a:t>
            </a:r>
            <a:r>
              <a:rPr lang="en-US" altLang="zh-CN" b="0" baseline="-25000" dirty="0"/>
              <a:t>0</a:t>
            </a:r>
            <a:r>
              <a:rPr lang="zh-CN" altLang="zh-CN" b="0" dirty="0"/>
              <a:t>的各个未被访问过的邻接点之后，再分别按照这些顶点被访问的先后次序，依次访问与它们邻接的所有未被访问过的顶点，直至图中所有已被访问的顶点的邻接点都被访问到；</a:t>
            </a:r>
          </a:p>
          <a:p>
            <a:r>
              <a:rPr lang="en-US" altLang="zh-CN" b="0" dirty="0"/>
              <a:t>	</a:t>
            </a:r>
            <a:r>
              <a:rPr lang="en-US" altLang="zh-CN" b="0" dirty="0" smtClean="0"/>
              <a:t>4</a:t>
            </a:r>
            <a:r>
              <a:rPr lang="zh-CN" altLang="zh-CN" b="0" dirty="0"/>
              <a:t>） 若此时图中尚有顶点未被访问，则另选图中一个未曾被访问的顶点作起始点，重复上述过程，直至图中所有顶点都被访问到为止</a:t>
            </a:r>
            <a:r>
              <a:rPr lang="zh-CN" altLang="zh-CN" b="0" dirty="0" smtClean="0"/>
              <a:t>。</a:t>
            </a:r>
            <a:endParaRPr lang="en-US" altLang="zh-CN" b="0" dirty="0" smtClean="0"/>
          </a:p>
          <a:p>
            <a:r>
              <a:rPr lang="en-US" altLang="zh-CN" b="0" dirty="0"/>
              <a:t>	</a:t>
            </a:r>
            <a:r>
              <a:rPr lang="zh-CN" altLang="en-US" dirty="0"/>
              <a:t>广度</a:t>
            </a:r>
            <a:r>
              <a:rPr lang="zh-CN" altLang="en-US" dirty="0" smtClean="0"/>
              <a:t>优先遍历算法</a:t>
            </a:r>
            <a:r>
              <a:rPr lang="zh-CN" altLang="en-US" dirty="0" smtClean="0">
                <a:solidFill>
                  <a:srgbClr val="FF0000"/>
                </a:solidFill>
              </a:rPr>
              <a:t>采用</a:t>
            </a:r>
            <a:r>
              <a:rPr lang="zh-CN" altLang="en-US" u="sng" dirty="0" smtClean="0">
                <a:solidFill>
                  <a:srgbClr val="FF0000"/>
                </a:solidFill>
              </a:rPr>
              <a:t>队列结构</a:t>
            </a:r>
            <a:r>
              <a:rPr lang="zh-CN" altLang="en-US" dirty="0" smtClean="0">
                <a:solidFill>
                  <a:srgbClr val="FF0000"/>
                </a:solidFill>
              </a:rPr>
              <a:t>保存按层遍历需要访问的顶点。</a:t>
            </a:r>
            <a:endParaRPr lang="zh-CN" altLang="zh-CN" dirty="0">
              <a:solidFill>
                <a:srgbClr val="FF0000"/>
              </a:solidFill>
            </a:endParaRPr>
          </a:p>
        </p:txBody>
      </p:sp>
    </p:spTree>
    <p:extLst>
      <p:ext uri="{BB962C8B-B14F-4D97-AF65-F5344CB8AC3E}">
        <p14:creationId xmlns="" xmlns:p14="http://schemas.microsoft.com/office/powerpoint/2010/main" val="23704819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7520940" cy="4227921"/>
          </a:xfrm>
        </p:spPr>
        <p:txBody>
          <a:bodyPr/>
          <a:lstStyle/>
          <a:p>
            <a:r>
              <a:rPr lang="zh-CN" altLang="zh-CN" b="0" dirty="0"/>
              <a:t>无向图</a:t>
            </a:r>
            <a:r>
              <a:rPr lang="en-US" altLang="zh-CN" b="0" dirty="0"/>
              <a:t>G</a:t>
            </a:r>
            <a:r>
              <a:rPr lang="en-US" altLang="zh-CN" b="0" baseline="-25000" dirty="0"/>
              <a:t>7</a:t>
            </a:r>
            <a:r>
              <a:rPr lang="zh-CN" altLang="zh-CN" b="0" dirty="0"/>
              <a:t>为例说明广度优先搜索过程。</a:t>
            </a:r>
            <a:endParaRPr lang="zh-CN" altLang="en-US" b="0" dirty="0"/>
          </a:p>
        </p:txBody>
      </p:sp>
      <p:pic>
        <p:nvPicPr>
          <p:cNvPr id="2355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9512" y="1759817"/>
            <a:ext cx="3258492" cy="36130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543842" y="1728452"/>
            <a:ext cx="5600157" cy="393279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394496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1124744"/>
            <a:ext cx="7520940" cy="3579849"/>
          </a:xfrm>
        </p:spPr>
        <p:txBody>
          <a:bodyPr/>
          <a:lstStyle/>
          <a:p>
            <a:r>
              <a:rPr lang="zh-CN" altLang="zh-CN" b="0" dirty="0"/>
              <a:t>设有两个图</a:t>
            </a:r>
            <a:r>
              <a:rPr lang="en-US" altLang="zh-CN" b="0" dirty="0"/>
              <a:t>G = ( V, E )</a:t>
            </a:r>
            <a:r>
              <a:rPr lang="zh-CN" altLang="zh-CN" b="0" dirty="0"/>
              <a:t>和</a:t>
            </a:r>
            <a:r>
              <a:rPr lang="en-US" altLang="zh-CN" b="0" dirty="0"/>
              <a:t>G</a:t>
            </a:r>
            <a:r>
              <a:rPr lang="en-US" altLang="zh-CN" b="0" i="1" dirty="0"/>
              <a:t>'</a:t>
            </a:r>
            <a:r>
              <a:rPr lang="en-US" altLang="zh-CN" b="0" dirty="0"/>
              <a:t> = ( V</a:t>
            </a:r>
            <a:r>
              <a:rPr lang="en-US" altLang="zh-CN" b="0" i="1" dirty="0"/>
              <a:t>'</a:t>
            </a:r>
            <a:r>
              <a:rPr lang="en-US" altLang="zh-CN" b="0" dirty="0"/>
              <a:t>, E</a:t>
            </a:r>
            <a:r>
              <a:rPr lang="en-US" altLang="zh-CN" b="0" i="1" dirty="0"/>
              <a:t>'</a:t>
            </a:r>
            <a:r>
              <a:rPr lang="en-US" altLang="zh-CN" b="0" dirty="0"/>
              <a:t> )</a:t>
            </a:r>
            <a:r>
              <a:rPr lang="zh-CN" altLang="zh-CN" b="0" dirty="0"/>
              <a:t>，如果</a:t>
            </a:r>
            <a:r>
              <a:rPr lang="en-US" altLang="zh-CN" b="0" dirty="0"/>
              <a:t>V</a:t>
            </a:r>
            <a:r>
              <a:rPr lang="en-US" altLang="zh-CN" b="0" i="1" dirty="0"/>
              <a:t>'</a:t>
            </a:r>
            <a:r>
              <a:rPr lang="en-US" altLang="zh-CN" b="0" dirty="0"/>
              <a:t> ⊆ V</a:t>
            </a:r>
            <a:r>
              <a:rPr lang="zh-CN" altLang="zh-CN" b="0" dirty="0"/>
              <a:t>，</a:t>
            </a:r>
            <a:r>
              <a:rPr lang="en-US" altLang="zh-CN" b="0" dirty="0"/>
              <a:t>E</a:t>
            </a:r>
            <a:r>
              <a:rPr lang="en-US" altLang="zh-CN" b="0" i="1" dirty="0"/>
              <a:t>'</a:t>
            </a:r>
            <a:r>
              <a:rPr lang="en-US" altLang="zh-CN" b="0" dirty="0"/>
              <a:t> ⊆ E</a:t>
            </a:r>
            <a:r>
              <a:rPr lang="zh-CN" altLang="zh-CN" b="0" dirty="0"/>
              <a:t>，且</a:t>
            </a:r>
            <a:r>
              <a:rPr lang="en-US" altLang="zh-CN" b="0" dirty="0"/>
              <a:t>E</a:t>
            </a:r>
            <a:r>
              <a:rPr lang="en-US" altLang="zh-CN" b="0" i="1" dirty="0"/>
              <a:t>'</a:t>
            </a:r>
            <a:r>
              <a:rPr lang="zh-CN" altLang="zh-CN" b="0" dirty="0"/>
              <a:t>中的边仅与</a:t>
            </a:r>
            <a:r>
              <a:rPr lang="en-US" altLang="zh-CN" b="0" dirty="0"/>
              <a:t>V</a:t>
            </a:r>
            <a:r>
              <a:rPr lang="en-US" altLang="zh-CN" b="0" i="1" dirty="0"/>
              <a:t>'</a:t>
            </a:r>
            <a:r>
              <a:rPr lang="zh-CN" altLang="zh-CN" b="0" dirty="0"/>
              <a:t>中顶点相关联，则称</a:t>
            </a:r>
            <a:r>
              <a:rPr lang="en-US" altLang="zh-CN" b="0" dirty="0"/>
              <a:t>G</a:t>
            </a:r>
            <a:r>
              <a:rPr lang="en-US" altLang="zh-CN" b="0" i="1" dirty="0"/>
              <a:t>'</a:t>
            </a:r>
            <a:r>
              <a:rPr lang="zh-CN" altLang="zh-CN" b="0" dirty="0"/>
              <a:t>为</a:t>
            </a:r>
            <a:r>
              <a:rPr lang="en-US" altLang="zh-CN" b="0" dirty="0"/>
              <a:t>G</a:t>
            </a:r>
            <a:r>
              <a:rPr lang="zh-CN" altLang="zh-CN" b="0" dirty="0"/>
              <a:t>的</a:t>
            </a:r>
            <a:r>
              <a:rPr lang="zh-CN" altLang="zh-CN" dirty="0">
                <a:solidFill>
                  <a:srgbClr val="FF0000"/>
                </a:solidFill>
              </a:rPr>
              <a:t>子图</a:t>
            </a:r>
            <a:r>
              <a:rPr lang="en-US" altLang="zh-CN" b="0" dirty="0"/>
              <a:t>(Subgraph)</a:t>
            </a:r>
            <a:r>
              <a:rPr lang="zh-CN" altLang="zh-CN" b="0" dirty="0" smtClean="0"/>
              <a:t>。</a:t>
            </a:r>
            <a:endParaRPr lang="zh-CN" altLang="en-US" b="0" dirty="0"/>
          </a:p>
        </p:txBody>
      </p:sp>
      <p:pic>
        <p:nvPicPr>
          <p:cNvPr id="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23528" y="3356194"/>
            <a:ext cx="2376264" cy="224761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175381" y="3362174"/>
            <a:ext cx="5771245" cy="210613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8246005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5229200"/>
            <a:ext cx="8064896" cy="1152128"/>
          </a:xfrm>
        </p:spPr>
        <p:txBody>
          <a:bodyPr>
            <a:noAutofit/>
          </a:bodyPr>
          <a:lstStyle/>
          <a:p>
            <a:pPr>
              <a:buFont typeface="Arial" panose="020B0604020202020204" pitchFamily="34" charset="0"/>
              <a:buChar char="•"/>
            </a:pPr>
            <a:r>
              <a:rPr lang="zh-CN" altLang="zh-CN" sz="1800" b="0" dirty="0" smtClean="0"/>
              <a:t>为了</a:t>
            </a:r>
            <a:r>
              <a:rPr lang="zh-CN" altLang="zh-CN" sz="1800" b="0" dirty="0"/>
              <a:t>实现广度优先搜索，</a:t>
            </a:r>
            <a:r>
              <a:rPr lang="zh-CN" altLang="zh-CN" sz="1800" b="0" dirty="0">
                <a:solidFill>
                  <a:srgbClr val="FF0000"/>
                </a:solidFill>
              </a:rPr>
              <a:t>引入一个队列</a:t>
            </a:r>
            <a:r>
              <a:rPr lang="en-US" altLang="zh-CN" sz="1800" b="0" dirty="0">
                <a:solidFill>
                  <a:srgbClr val="FF0000"/>
                </a:solidFill>
              </a:rPr>
              <a:t>Q</a:t>
            </a:r>
            <a:r>
              <a:rPr lang="zh-CN" altLang="zh-CN" sz="1800" b="0" dirty="0">
                <a:solidFill>
                  <a:srgbClr val="FF0000"/>
                </a:solidFill>
              </a:rPr>
              <a:t>，将访问到的顶点依次入队</a:t>
            </a:r>
            <a:r>
              <a:rPr lang="zh-CN" altLang="zh-CN" sz="1800" b="0" dirty="0"/>
              <a:t>，以便按顶点入队的先后顺序访问它们的邻接点</a:t>
            </a:r>
            <a:r>
              <a:rPr lang="zh-CN" altLang="zh-CN" sz="1800" b="0" dirty="0" smtClean="0"/>
              <a:t>。</a:t>
            </a:r>
            <a:endParaRPr lang="en-US" altLang="zh-CN" sz="1800" b="0" dirty="0" smtClean="0"/>
          </a:p>
          <a:p>
            <a:pPr>
              <a:buFont typeface="Arial" panose="020B0604020202020204" pitchFamily="34" charset="0"/>
              <a:buChar char="•"/>
            </a:pPr>
            <a:r>
              <a:rPr lang="zh-CN" altLang="zh-CN" sz="1800" b="0" dirty="0" smtClean="0">
                <a:solidFill>
                  <a:srgbClr val="FF0000"/>
                </a:solidFill>
              </a:rPr>
              <a:t>广度优先搜索</a:t>
            </a:r>
            <a:r>
              <a:rPr lang="zh-CN" altLang="zh-CN" sz="1800" b="0" dirty="0">
                <a:solidFill>
                  <a:srgbClr val="FF0000"/>
                </a:solidFill>
              </a:rPr>
              <a:t>是一个非递归算法</a:t>
            </a:r>
            <a:r>
              <a:rPr lang="zh-CN" altLang="zh-CN" sz="1800" b="0" dirty="0"/>
              <a:t>。</a:t>
            </a:r>
            <a:endParaRPr lang="zh-CN" altLang="en-US" sz="1800" b="0" dirty="0"/>
          </a:p>
        </p:txBody>
      </p:sp>
      <p:sp>
        <p:nvSpPr>
          <p:cNvPr id="4" name="矩形 3"/>
          <p:cNvSpPr/>
          <p:nvPr/>
        </p:nvSpPr>
        <p:spPr>
          <a:xfrm>
            <a:off x="683568" y="548680"/>
            <a:ext cx="8208912" cy="4801314"/>
          </a:xfrm>
          <a:prstGeom prst="rect">
            <a:avLst/>
          </a:prstGeom>
        </p:spPr>
        <p:txBody>
          <a:bodyPr wrap="square">
            <a:spAutoFit/>
          </a:bodyPr>
          <a:lstStyle/>
          <a:p>
            <a:r>
              <a:rPr lang="zh-CN" altLang="zh-CN" b="1" dirty="0">
                <a:latin typeface="Times New Roman" panose="02020603050405020304" pitchFamily="18" charset="0"/>
                <a:ea typeface="楷体" panose="02010609060101010101" pitchFamily="49" charset="-122"/>
                <a:cs typeface="Times New Roman" panose="02020603050405020304" pitchFamily="18" charset="0"/>
              </a:rPr>
              <a:t>算法</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6.6</a:t>
            </a:r>
            <a:r>
              <a:rPr lang="zh-CN"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广度优先搜索非递归算法</a:t>
            </a:r>
          </a:p>
          <a:p>
            <a:r>
              <a:rPr lang="en-US" altLang="zh-CN" b="1" dirty="0">
                <a:latin typeface="Times New Roman" panose="02020603050405020304" pitchFamily="18" charset="0"/>
                <a:ea typeface="楷体" panose="02010609060101010101" pitchFamily="49" charset="-122"/>
                <a:cs typeface="Times New Roman" panose="02020603050405020304" pitchFamily="18" charset="0"/>
              </a:rPr>
              <a:t>void BFS(Graph&amp; G,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int</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 V){</a:t>
            </a:r>
            <a:endParaRPr lang="zh-CN"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	queue&lt;</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int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&gt; </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Q</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初始化</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广度优先搜索</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所</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用队列</a:t>
            </a:r>
            <a:endParaRPr lang="zh-CN"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G.Visited</a:t>
            </a:r>
            <a:r>
              <a:rPr lang="en-US" altLang="zh-CN" dirty="0">
                <a:latin typeface="Times New Roman" panose="02020603050405020304" pitchFamily="18" charset="0"/>
                <a:ea typeface="楷体" panose="02010609060101010101" pitchFamily="49" charset="-122"/>
                <a:cs typeface="Times New Roman" panose="02020603050405020304" pitchFamily="18" charset="0"/>
              </a:rPr>
              <a:t>[V] = true;</a:t>
            </a:r>
            <a:endParaRPr lang="zh-CN"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Q.enqueue</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V</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入队</a:t>
            </a: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	while( </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Q.empty</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如果队列仍然有元素</a:t>
            </a: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int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v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Q.front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endParaRPr lang="zh-CN"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Q.dequeue</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出</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队</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cout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&lt;&lt; </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v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&lt;&lt; </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“\t”;   //</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访问输出对头顶点</a:t>
            </a:r>
            <a:endParaRPr lang="zh-CN"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		for(</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int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w = </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G.FirstAdj</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(v);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w != -1; w = </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G.NextAdj</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(v,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w)){ </a:t>
            </a:r>
            <a:endParaRPr lang="zh-CN"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if(</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G.Visited</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[w</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false){ </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所有</a:t>
            </a:r>
            <a:r>
              <a:rPr lang="zh-CN" altLang="zh-CN" dirty="0">
                <a:latin typeface="Times New Roman" panose="02020603050405020304" pitchFamily="18" charset="0"/>
                <a:ea typeface="楷体" panose="02010609060101010101" pitchFamily="49" charset="-122"/>
                <a:cs typeface="Times New Roman" panose="02020603050405020304" pitchFamily="18" charset="0"/>
              </a:rPr>
              <a:t>未被访问过的</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顶点</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入队</a:t>
            </a:r>
            <a:endParaRPr lang="zh-CN"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G.Visited</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[w</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true;</a:t>
            </a:r>
            <a:endParaRPr lang="zh-CN"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Q.enqueue</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(w</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endParaRPr lang="zh-CN"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endParaRPr lang="zh-CN"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//for(…)</a:t>
            </a:r>
            <a:endParaRPr lang="zh-CN"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//while(…)</a:t>
            </a:r>
            <a:endParaRPr lang="zh-CN"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endParaRPr lang="zh-CN" altLang="zh-CN"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 xmlns:p14="http://schemas.microsoft.com/office/powerpoint/2010/main" val="337250558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052737"/>
            <a:ext cx="8568952" cy="2880320"/>
          </a:xfrm>
        </p:spPr>
        <p:txBody>
          <a:bodyPr/>
          <a:lstStyle/>
          <a:p>
            <a:pPr>
              <a:buFont typeface="Arial" panose="020B0604020202020204" pitchFamily="34" charset="0"/>
              <a:buChar char="•"/>
            </a:pPr>
            <a:r>
              <a:rPr lang="zh-CN" altLang="zh-CN" b="0" dirty="0"/>
              <a:t>广度优先搜索实质上与深度优先搜索相同，只是对顶点的访问顺序不同而已。因此</a:t>
            </a:r>
            <a:r>
              <a:rPr lang="zh-CN" altLang="zh-CN" b="0" dirty="0">
                <a:solidFill>
                  <a:srgbClr val="FF0000"/>
                </a:solidFill>
              </a:rPr>
              <a:t>两者的时间复杂度也相同</a:t>
            </a:r>
            <a:r>
              <a:rPr lang="zh-CN" altLang="zh-CN" b="0" dirty="0" smtClean="0"/>
              <a:t>。</a:t>
            </a:r>
            <a:endParaRPr lang="en-US" altLang="zh-CN" b="0" dirty="0" smtClean="0"/>
          </a:p>
          <a:p>
            <a:pPr>
              <a:buFont typeface="Arial" panose="020B0604020202020204" pitchFamily="34" charset="0"/>
              <a:buChar char="•"/>
            </a:pPr>
            <a:r>
              <a:rPr lang="zh-CN" altLang="zh-CN" b="0" dirty="0" smtClean="0"/>
              <a:t>一般</a:t>
            </a:r>
            <a:r>
              <a:rPr lang="zh-CN" altLang="zh-CN" b="0" dirty="0"/>
              <a:t>情况下，广度优先搜索和深度优先搜索的结果是不同的，且对</a:t>
            </a:r>
            <a:r>
              <a:rPr lang="zh-CN" altLang="zh-CN" b="0" dirty="0">
                <a:solidFill>
                  <a:srgbClr val="FF0000"/>
                </a:solidFill>
              </a:rPr>
              <a:t>有向图</a:t>
            </a:r>
            <a:r>
              <a:rPr lang="zh-CN" altLang="zh-CN" b="0" dirty="0"/>
              <a:t>的遍历可能得到一个</a:t>
            </a:r>
            <a:r>
              <a:rPr lang="zh-CN" altLang="zh-CN" b="0" dirty="0">
                <a:solidFill>
                  <a:srgbClr val="FF0000"/>
                </a:solidFill>
              </a:rPr>
              <a:t>生成森林</a:t>
            </a:r>
            <a:r>
              <a:rPr lang="zh-CN" altLang="zh-CN" b="0" dirty="0"/>
              <a:t>，每调用一</a:t>
            </a:r>
            <a:r>
              <a:rPr lang="zh-CN" altLang="zh-CN" b="0" dirty="0" smtClean="0"/>
              <a:t>次</a:t>
            </a:r>
            <a:r>
              <a:rPr lang="zh-CN" altLang="en-US" b="0" dirty="0" smtClean="0"/>
              <a:t>遍历</a:t>
            </a:r>
            <a:r>
              <a:rPr lang="zh-CN" altLang="zh-CN" b="0" dirty="0" smtClean="0"/>
              <a:t>程序</a:t>
            </a:r>
            <a:r>
              <a:rPr lang="zh-CN" altLang="zh-CN" b="0" dirty="0"/>
              <a:t>就生成一棵生成树，如图</a:t>
            </a:r>
            <a:r>
              <a:rPr lang="en-US" altLang="zh-CN" b="0" dirty="0"/>
              <a:t>6-24</a:t>
            </a:r>
            <a:r>
              <a:rPr lang="zh-CN" altLang="zh-CN" b="0" dirty="0"/>
              <a:t>有向图</a:t>
            </a:r>
            <a:r>
              <a:rPr lang="en-US" altLang="zh-CN" b="0" dirty="0"/>
              <a:t>G</a:t>
            </a:r>
            <a:r>
              <a:rPr lang="en-US" altLang="zh-CN" b="0" baseline="-25000" dirty="0"/>
              <a:t>8</a:t>
            </a:r>
            <a:r>
              <a:rPr lang="zh-CN" altLang="zh-CN" b="0" dirty="0"/>
              <a:t>广度优先遍历得到的生成森林。</a:t>
            </a:r>
            <a:endParaRPr lang="zh-CN" altLang="en-US" b="0" dirty="0"/>
          </a:p>
        </p:txBody>
      </p:sp>
      <p:pic>
        <p:nvPicPr>
          <p:cNvPr id="2457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835696" y="3789040"/>
            <a:ext cx="6004346" cy="245303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2061997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895707"/>
            <a:ext cx="4608512" cy="548640"/>
          </a:xfrm>
        </p:spPr>
        <p:txBody>
          <a:bodyPr/>
          <a:lstStyle/>
          <a:p>
            <a:r>
              <a:rPr lang="en-US" altLang="zh-CN" b="1" dirty="0"/>
              <a:t>6.4  </a:t>
            </a:r>
            <a:r>
              <a:rPr lang="zh-CN" altLang="zh-CN" b="1" dirty="0"/>
              <a:t>图的应用</a:t>
            </a:r>
            <a:r>
              <a:rPr lang="en-US" altLang="zh-CN" b="1" dirty="0"/>
              <a:t>1</a:t>
            </a:r>
            <a:r>
              <a:rPr lang="zh-CN" altLang="zh-CN" b="1" dirty="0"/>
              <a:t>：拓扑排序</a:t>
            </a:r>
            <a:endParaRPr lang="zh-CN" altLang="en-US" dirty="0"/>
          </a:p>
        </p:txBody>
      </p:sp>
      <p:sp>
        <p:nvSpPr>
          <p:cNvPr id="3" name="内容占位符 2"/>
          <p:cNvSpPr>
            <a:spLocks noGrp="1"/>
          </p:cNvSpPr>
          <p:nvPr>
            <p:ph idx="1"/>
          </p:nvPr>
        </p:nvSpPr>
        <p:spPr>
          <a:xfrm>
            <a:off x="611560" y="2564904"/>
            <a:ext cx="8064896" cy="3528392"/>
          </a:xfrm>
        </p:spPr>
        <p:txBody>
          <a:bodyPr>
            <a:normAutofit lnSpcReduction="10000"/>
          </a:bodyPr>
          <a:lstStyle/>
          <a:p>
            <a:r>
              <a:rPr lang="en-US" altLang="zh-CN" b="0" dirty="0" smtClean="0"/>
              <a:t>	</a:t>
            </a:r>
            <a:r>
              <a:rPr lang="zh-CN" altLang="zh-CN" b="0" dirty="0" smtClean="0"/>
              <a:t>把子</a:t>
            </a:r>
            <a:r>
              <a:rPr lang="zh-CN" altLang="zh-CN" b="0" dirty="0"/>
              <a:t>项目、工序或课程看成是图中的一</a:t>
            </a:r>
            <a:r>
              <a:rPr lang="zh-CN" altLang="zh-CN" b="0" dirty="0" smtClean="0"/>
              <a:t>个顶点</a:t>
            </a:r>
            <a:r>
              <a:rPr lang="zh-CN" altLang="en-US" b="0" dirty="0" smtClean="0"/>
              <a:t>，</a:t>
            </a:r>
            <a:r>
              <a:rPr lang="zh-CN" altLang="zh-CN" b="0" dirty="0" smtClean="0"/>
              <a:t>称之为活动</a:t>
            </a:r>
            <a:r>
              <a:rPr lang="zh-CN" altLang="en-US" b="0" dirty="0" smtClean="0"/>
              <a:t>。</a:t>
            </a:r>
            <a:r>
              <a:rPr lang="zh-CN" altLang="zh-CN" b="0" dirty="0" smtClean="0"/>
              <a:t>用</a:t>
            </a:r>
            <a:r>
              <a:rPr lang="zh-CN" altLang="zh-CN" b="0" dirty="0"/>
              <a:t>图中的</a:t>
            </a:r>
            <a:r>
              <a:rPr lang="zh-CN" altLang="zh-CN" b="0" dirty="0">
                <a:solidFill>
                  <a:srgbClr val="FF0000"/>
                </a:solidFill>
              </a:rPr>
              <a:t>有向边来表示各活动之间的先后关系</a:t>
            </a:r>
            <a:r>
              <a:rPr lang="zh-CN" altLang="zh-CN" b="0" dirty="0"/>
              <a:t>，如果从顶点</a:t>
            </a:r>
            <a:r>
              <a:rPr lang="en-US" altLang="zh-CN" b="0" dirty="0"/>
              <a:t>v</a:t>
            </a:r>
            <a:r>
              <a:rPr lang="en-US" altLang="zh-CN" b="0" baseline="-25000" dirty="0"/>
              <a:t>i</a:t>
            </a:r>
            <a:r>
              <a:rPr lang="zh-CN" altLang="zh-CN" b="0" dirty="0"/>
              <a:t>到</a:t>
            </a:r>
            <a:r>
              <a:rPr lang="en-US" altLang="zh-CN" b="0" dirty="0" err="1"/>
              <a:t>v</a:t>
            </a:r>
            <a:r>
              <a:rPr lang="en-US" altLang="zh-CN" b="0" baseline="-25000" dirty="0" err="1"/>
              <a:t>j</a:t>
            </a:r>
            <a:r>
              <a:rPr lang="zh-CN" altLang="zh-CN" b="0" dirty="0"/>
              <a:t>之间存在有向边</a:t>
            </a:r>
            <a:r>
              <a:rPr lang="en-US" altLang="zh-CN" b="0" dirty="0"/>
              <a:t>&lt;v</a:t>
            </a:r>
            <a:r>
              <a:rPr lang="en-US" altLang="zh-CN" b="0" baseline="-25000" dirty="0"/>
              <a:t>i</a:t>
            </a:r>
            <a:r>
              <a:rPr lang="en-US" altLang="zh-CN" b="0" dirty="0"/>
              <a:t>, </a:t>
            </a:r>
            <a:r>
              <a:rPr lang="en-US" altLang="zh-CN" b="0" dirty="0" err="1"/>
              <a:t>v</a:t>
            </a:r>
            <a:r>
              <a:rPr lang="en-US" altLang="zh-CN" b="0" baseline="-25000" dirty="0" err="1"/>
              <a:t>j</a:t>
            </a:r>
            <a:r>
              <a:rPr lang="en-US" altLang="zh-CN" b="0" dirty="0"/>
              <a:t>&gt;</a:t>
            </a:r>
            <a:r>
              <a:rPr lang="zh-CN" altLang="zh-CN" b="0" dirty="0"/>
              <a:t>，则表示活动</a:t>
            </a:r>
            <a:r>
              <a:rPr lang="en-US" altLang="zh-CN" b="0" dirty="0"/>
              <a:t>v</a:t>
            </a:r>
            <a:r>
              <a:rPr lang="en-US" altLang="zh-CN" b="0" baseline="-25000" dirty="0"/>
              <a:t>i</a:t>
            </a:r>
            <a:r>
              <a:rPr lang="zh-CN" altLang="zh-CN" b="0" dirty="0"/>
              <a:t>必须优先于活动</a:t>
            </a:r>
            <a:r>
              <a:rPr lang="en-US" altLang="zh-CN" b="0" dirty="0" err="1"/>
              <a:t>v</a:t>
            </a:r>
            <a:r>
              <a:rPr lang="en-US" altLang="zh-CN" b="0" baseline="-25000" dirty="0" err="1"/>
              <a:t>j</a:t>
            </a:r>
            <a:r>
              <a:rPr lang="zh-CN" altLang="zh-CN" b="0" dirty="0"/>
              <a:t>进行。这样的</a:t>
            </a:r>
            <a:r>
              <a:rPr lang="en-US" altLang="zh-CN" b="0" dirty="0">
                <a:solidFill>
                  <a:srgbClr val="FF0000"/>
                </a:solidFill>
              </a:rPr>
              <a:t>DAG</a:t>
            </a:r>
            <a:r>
              <a:rPr lang="zh-CN" altLang="zh-CN" b="0" dirty="0">
                <a:solidFill>
                  <a:srgbClr val="FF0000"/>
                </a:solidFill>
              </a:rPr>
              <a:t>图称为顶点表示活动的网</a:t>
            </a:r>
            <a:r>
              <a:rPr lang="en-US" altLang="zh-CN" b="0" dirty="0"/>
              <a:t>(Activity On Vertex Network)</a:t>
            </a:r>
            <a:r>
              <a:rPr lang="zh-CN" altLang="zh-CN" b="0" dirty="0"/>
              <a:t>，简称</a:t>
            </a:r>
            <a:r>
              <a:rPr lang="en-US" altLang="zh-CN" dirty="0">
                <a:solidFill>
                  <a:srgbClr val="FF0000"/>
                </a:solidFill>
              </a:rPr>
              <a:t>AOV</a:t>
            </a:r>
            <a:r>
              <a:rPr lang="zh-CN" altLang="zh-CN" dirty="0" smtClean="0">
                <a:solidFill>
                  <a:srgbClr val="FF0000"/>
                </a:solidFill>
              </a:rPr>
              <a:t>网</a:t>
            </a:r>
            <a:r>
              <a:rPr lang="zh-CN" altLang="en-US" dirty="0" smtClean="0"/>
              <a:t>。</a:t>
            </a:r>
            <a:endParaRPr lang="en-US" altLang="zh-CN" dirty="0" smtClean="0"/>
          </a:p>
          <a:p>
            <a:r>
              <a:rPr lang="en-US" altLang="zh-CN" b="0" dirty="0" smtClean="0"/>
              <a:t>	</a:t>
            </a:r>
            <a:r>
              <a:rPr lang="zh-CN" altLang="zh-CN" b="0" dirty="0" smtClean="0"/>
              <a:t>在</a:t>
            </a:r>
            <a:r>
              <a:rPr lang="en-US" altLang="zh-CN" b="0" dirty="0">
                <a:solidFill>
                  <a:srgbClr val="FF0000"/>
                </a:solidFill>
              </a:rPr>
              <a:t>AOV</a:t>
            </a:r>
            <a:r>
              <a:rPr lang="zh-CN" altLang="zh-CN" b="0" dirty="0">
                <a:solidFill>
                  <a:srgbClr val="FF0000"/>
                </a:solidFill>
              </a:rPr>
              <a:t>网中不能存在回路</a:t>
            </a:r>
            <a:r>
              <a:rPr lang="zh-CN" altLang="zh-CN" b="0" dirty="0"/>
              <a:t>，因为回路中隐含了相互冲突的条件，可能会出现某个活动将以自己为先决条件的情况，因此回路上的所有活动都将无法进行。</a:t>
            </a:r>
          </a:p>
          <a:p>
            <a:endParaRPr lang="zh-CN" altLang="en-US" dirty="0"/>
          </a:p>
        </p:txBody>
      </p:sp>
      <p:pic>
        <p:nvPicPr>
          <p:cNvPr id="2560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652120" y="332656"/>
            <a:ext cx="3012364" cy="230425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9301050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1052736"/>
            <a:ext cx="7520940" cy="3579849"/>
          </a:xfrm>
        </p:spPr>
        <p:txBody>
          <a:bodyPr/>
          <a:lstStyle/>
          <a:p>
            <a:r>
              <a:rPr lang="en-US" altLang="zh-CN" b="0" dirty="0" smtClean="0"/>
              <a:t>	</a:t>
            </a:r>
            <a:r>
              <a:rPr lang="zh-CN" altLang="zh-CN" b="0" dirty="0" smtClean="0"/>
              <a:t>对于</a:t>
            </a:r>
            <a:r>
              <a:rPr lang="zh-CN" altLang="zh-CN" b="0" dirty="0"/>
              <a:t>一个</a:t>
            </a:r>
            <a:r>
              <a:rPr lang="en-US" altLang="zh-CN" b="0" dirty="0"/>
              <a:t>AOV</a:t>
            </a:r>
            <a:r>
              <a:rPr lang="zh-CN" altLang="zh-CN" b="0" dirty="0"/>
              <a:t>网，常常需要将它的所有活动按照它们之间的先后关系排成一个线形序列，使得在这个线性序列中，任何一个活动不依赖于排在它后面的活动。这种序列称为</a:t>
            </a:r>
            <a:r>
              <a:rPr lang="zh-CN" altLang="zh-CN" dirty="0">
                <a:solidFill>
                  <a:srgbClr val="FF0000"/>
                </a:solidFill>
              </a:rPr>
              <a:t>拓扑序列</a:t>
            </a:r>
            <a:r>
              <a:rPr lang="en-US" altLang="zh-CN" b="0" dirty="0"/>
              <a:t>(Topological Order)</a:t>
            </a:r>
            <a:r>
              <a:rPr lang="zh-CN" altLang="zh-CN" b="0" dirty="0"/>
              <a:t>，构造拓扑序列的过程称为</a:t>
            </a:r>
            <a:r>
              <a:rPr lang="zh-CN" altLang="zh-CN" dirty="0">
                <a:solidFill>
                  <a:srgbClr val="FF0000"/>
                </a:solidFill>
              </a:rPr>
              <a:t>拓扑排序</a:t>
            </a:r>
            <a:r>
              <a:rPr lang="en-US" altLang="zh-CN" dirty="0"/>
              <a:t>(Topological Sort)</a:t>
            </a:r>
            <a:r>
              <a:rPr lang="zh-CN" altLang="zh-CN" b="0" dirty="0"/>
              <a:t>。</a:t>
            </a:r>
            <a:endParaRPr lang="zh-CN" altLang="en-US" b="0" dirty="0"/>
          </a:p>
        </p:txBody>
      </p:sp>
      <p:pic>
        <p:nvPicPr>
          <p:cNvPr id="266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133735" y="3356992"/>
            <a:ext cx="5079330" cy="186881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矩形 3"/>
          <p:cNvSpPr/>
          <p:nvPr/>
        </p:nvSpPr>
        <p:spPr>
          <a:xfrm>
            <a:off x="676956" y="5373216"/>
            <a:ext cx="7992888" cy="830997"/>
          </a:xfrm>
          <a:prstGeom prst="rect">
            <a:avLst/>
          </a:prstGeom>
        </p:spPr>
        <p:txBody>
          <a:bodyPr wrap="square">
            <a:spAutoFit/>
          </a:bodyPr>
          <a:lstStyle/>
          <a:p>
            <a:r>
              <a:rPr lang="en-US" altLang="zh-CN" sz="2400" dirty="0">
                <a:sym typeface="Webdings"/>
              </a:rPr>
              <a:t></a:t>
            </a:r>
            <a:r>
              <a:rPr lang="zh-CN" altLang="zh-CN" sz="2400" dirty="0"/>
              <a:t>结论：拓扑排序必须满足以下要求</a:t>
            </a:r>
            <a:r>
              <a:rPr lang="zh-CN" altLang="zh-CN" sz="2400" dirty="0" smtClean="0"/>
              <a:t>：</a:t>
            </a:r>
            <a:endParaRPr lang="en-US" altLang="zh-CN" sz="2400" dirty="0" smtClean="0"/>
          </a:p>
          <a:p>
            <a:r>
              <a:rPr lang="en-US" altLang="zh-CN" sz="2400" dirty="0"/>
              <a:t>	</a:t>
            </a:r>
            <a:r>
              <a:rPr lang="en-US" altLang="zh-CN" sz="2400" dirty="0" smtClean="0"/>
              <a:t>(</a:t>
            </a:r>
            <a:r>
              <a:rPr lang="en-US" altLang="zh-CN" sz="2400" dirty="0"/>
              <a:t>1) </a:t>
            </a:r>
            <a:r>
              <a:rPr lang="zh-CN" altLang="zh-CN" sz="2400" dirty="0"/>
              <a:t>有向图；</a:t>
            </a:r>
            <a:r>
              <a:rPr lang="en-US" altLang="zh-CN" sz="2400" dirty="0"/>
              <a:t>(2) </a:t>
            </a:r>
            <a:r>
              <a:rPr lang="zh-CN" altLang="zh-CN" sz="2400" dirty="0"/>
              <a:t>图中没有回路。</a:t>
            </a:r>
          </a:p>
        </p:txBody>
      </p:sp>
    </p:spTree>
    <p:extLst>
      <p:ext uri="{BB962C8B-B14F-4D97-AF65-F5344CB8AC3E}">
        <p14:creationId xmlns="" xmlns:p14="http://schemas.microsoft.com/office/powerpoint/2010/main" val="107487532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980728"/>
            <a:ext cx="8136904" cy="5328592"/>
          </a:xfrm>
        </p:spPr>
        <p:txBody>
          <a:bodyPr>
            <a:normAutofit fontScale="92500"/>
          </a:bodyPr>
          <a:lstStyle/>
          <a:p>
            <a:pPr>
              <a:spcBef>
                <a:spcPts val="0"/>
              </a:spcBef>
            </a:pPr>
            <a:r>
              <a:rPr lang="zh-CN" altLang="zh-CN" dirty="0" smtClean="0"/>
              <a:t>算法</a:t>
            </a:r>
            <a:r>
              <a:rPr lang="en-US" altLang="zh-CN" dirty="0"/>
              <a:t>6.7</a:t>
            </a:r>
            <a:r>
              <a:rPr lang="zh-CN" altLang="zh-CN" dirty="0" smtClean="0"/>
              <a:t>：</a:t>
            </a:r>
            <a:r>
              <a:rPr lang="zh-CN" altLang="en-US" dirty="0">
                <a:solidFill>
                  <a:srgbClr val="FF0000"/>
                </a:solidFill>
              </a:rPr>
              <a:t>深度优先</a:t>
            </a:r>
            <a:r>
              <a:rPr lang="zh-CN" altLang="zh-CN" dirty="0" smtClean="0"/>
              <a:t>拓扑</a:t>
            </a:r>
            <a:r>
              <a:rPr lang="zh-CN" altLang="zh-CN" dirty="0"/>
              <a:t>排序</a:t>
            </a:r>
          </a:p>
          <a:p>
            <a:pPr>
              <a:spcBef>
                <a:spcPts val="0"/>
              </a:spcBef>
            </a:pPr>
            <a:r>
              <a:rPr lang="en-US" altLang="zh-CN" b="0" dirty="0"/>
              <a:t>void </a:t>
            </a:r>
            <a:r>
              <a:rPr lang="en-US" altLang="zh-CN" b="0" dirty="0" err="1"/>
              <a:t>TopSort_DFS</a:t>
            </a:r>
            <a:r>
              <a:rPr lang="en-US" altLang="zh-CN" b="0" dirty="0"/>
              <a:t>(Graph&amp; G</a:t>
            </a:r>
            <a:r>
              <a:rPr lang="en-US" altLang="zh-CN" b="0" dirty="0" smtClean="0"/>
              <a:t>){  //</a:t>
            </a:r>
            <a:r>
              <a:rPr lang="zh-CN" altLang="en-US" b="0" dirty="0" smtClean="0"/>
              <a:t>深度优先拓扑序的主程序</a:t>
            </a:r>
            <a:endParaRPr lang="zh-CN" altLang="zh-CN" b="0" dirty="0"/>
          </a:p>
          <a:p>
            <a:pPr>
              <a:spcBef>
                <a:spcPts val="0"/>
              </a:spcBef>
            </a:pPr>
            <a:r>
              <a:rPr lang="en-US" altLang="zh-CN" b="0" dirty="0"/>
              <a:t>    	for(</a:t>
            </a:r>
            <a:r>
              <a:rPr lang="en-US" altLang="zh-CN" b="0" dirty="0" err="1"/>
              <a:t>int</a:t>
            </a:r>
            <a:r>
              <a:rPr lang="en-US" altLang="zh-CN" b="0" dirty="0"/>
              <a:t> </a:t>
            </a:r>
            <a:r>
              <a:rPr lang="en-US" altLang="zh-CN" b="0" dirty="0" err="1"/>
              <a:t>i</a:t>
            </a:r>
            <a:r>
              <a:rPr lang="en-US" altLang="zh-CN" b="0" dirty="0"/>
              <a:t> = 0; </a:t>
            </a:r>
            <a:r>
              <a:rPr lang="en-US" altLang="zh-CN" b="0" dirty="0" err="1"/>
              <a:t>i</a:t>
            </a:r>
            <a:r>
              <a:rPr lang="en-US" altLang="zh-CN" b="0" dirty="0"/>
              <a:t> &lt; </a:t>
            </a:r>
            <a:r>
              <a:rPr lang="en-US" altLang="zh-CN" b="0" dirty="0" err="1"/>
              <a:t>G.VerticesNum</a:t>
            </a:r>
            <a:r>
              <a:rPr lang="en-US" altLang="zh-CN" b="0" dirty="0"/>
              <a:t>(); </a:t>
            </a:r>
            <a:r>
              <a:rPr lang="en-US" altLang="zh-CN" b="0" dirty="0" err="1"/>
              <a:t>i</a:t>
            </a:r>
            <a:r>
              <a:rPr lang="en-US" altLang="zh-CN" sz="2200" b="0" dirty="0" smtClean="0"/>
              <a:t>++)</a:t>
            </a:r>
            <a:r>
              <a:rPr lang="en-US" altLang="zh-CN" sz="1500" b="0" dirty="0" smtClean="0"/>
              <a:t> </a:t>
            </a:r>
            <a:r>
              <a:rPr lang="en-US" altLang="zh-CN" sz="1500" b="0" dirty="0"/>
              <a:t>//</a:t>
            </a:r>
            <a:r>
              <a:rPr lang="zh-CN" altLang="zh-CN" sz="1500" b="0" dirty="0"/>
              <a:t>将图中所有顶点的标志位初始化</a:t>
            </a:r>
            <a:r>
              <a:rPr lang="zh-CN" altLang="zh-CN" sz="1500" b="0" dirty="0" smtClean="0"/>
              <a:t>为</a:t>
            </a:r>
            <a:r>
              <a:rPr lang="en-US" altLang="zh-CN" sz="1500" b="0" dirty="0" smtClean="0"/>
              <a:t>false</a:t>
            </a:r>
            <a:endParaRPr lang="zh-CN" altLang="zh-CN" sz="1500" b="0" dirty="0"/>
          </a:p>
          <a:p>
            <a:pPr>
              <a:spcBef>
                <a:spcPts val="0"/>
              </a:spcBef>
            </a:pPr>
            <a:r>
              <a:rPr lang="en-US" altLang="zh-CN" b="0" dirty="0"/>
              <a:t>		</a:t>
            </a:r>
            <a:r>
              <a:rPr lang="en-US" altLang="zh-CN" b="0" dirty="0" err="1"/>
              <a:t>G.Visited</a:t>
            </a:r>
            <a:r>
              <a:rPr lang="en-US" altLang="zh-CN" b="0" dirty="0"/>
              <a:t>[</a:t>
            </a:r>
            <a:r>
              <a:rPr lang="en-US" altLang="zh-CN" b="0" dirty="0" err="1"/>
              <a:t>i</a:t>
            </a:r>
            <a:r>
              <a:rPr lang="en-US" altLang="zh-CN" b="0" dirty="0"/>
              <a:t>] = false;</a:t>
            </a:r>
            <a:endParaRPr lang="zh-CN" altLang="zh-CN" b="0" dirty="0"/>
          </a:p>
          <a:p>
            <a:pPr>
              <a:spcBef>
                <a:spcPts val="0"/>
              </a:spcBef>
            </a:pPr>
            <a:r>
              <a:rPr lang="en-US" altLang="zh-CN" b="0" dirty="0"/>
              <a:t>	for(</a:t>
            </a:r>
            <a:r>
              <a:rPr lang="en-US" altLang="zh-CN" b="0" dirty="0" err="1"/>
              <a:t>int</a:t>
            </a:r>
            <a:r>
              <a:rPr lang="en-US" altLang="zh-CN" b="0" dirty="0"/>
              <a:t> </a:t>
            </a:r>
            <a:r>
              <a:rPr lang="en-US" altLang="zh-CN" b="0" dirty="0" err="1"/>
              <a:t>i</a:t>
            </a:r>
            <a:r>
              <a:rPr lang="en-US" altLang="zh-CN" b="0" dirty="0"/>
              <a:t> = 0; </a:t>
            </a:r>
            <a:r>
              <a:rPr lang="en-US" altLang="zh-CN" b="0" dirty="0" err="1"/>
              <a:t>i</a:t>
            </a:r>
            <a:r>
              <a:rPr lang="en-US" altLang="zh-CN" b="0" dirty="0"/>
              <a:t> &lt; </a:t>
            </a:r>
            <a:r>
              <a:rPr lang="en-US" altLang="zh-CN" b="0" dirty="0" err="1"/>
              <a:t>G.VerticesNum</a:t>
            </a:r>
            <a:r>
              <a:rPr lang="en-US" altLang="zh-CN" b="0" dirty="0"/>
              <a:t>(); </a:t>
            </a:r>
            <a:r>
              <a:rPr lang="en-US" altLang="zh-CN" b="0" dirty="0" err="1"/>
              <a:t>i</a:t>
            </a:r>
            <a:r>
              <a:rPr lang="en-US" altLang="zh-CN" b="0" dirty="0"/>
              <a:t>++)</a:t>
            </a:r>
            <a:endParaRPr lang="zh-CN" altLang="zh-CN" b="0" dirty="0"/>
          </a:p>
          <a:p>
            <a:pPr>
              <a:spcBef>
                <a:spcPts val="0"/>
              </a:spcBef>
            </a:pPr>
            <a:r>
              <a:rPr lang="en-US" altLang="zh-CN" b="0" dirty="0"/>
              <a:t>		if(</a:t>
            </a:r>
            <a:r>
              <a:rPr lang="en-US" altLang="zh-CN" b="0" dirty="0" err="1"/>
              <a:t>G.Visited</a:t>
            </a:r>
            <a:r>
              <a:rPr lang="en-US" altLang="zh-CN" b="0" dirty="0"/>
              <a:t>[</a:t>
            </a:r>
            <a:r>
              <a:rPr lang="en-US" altLang="zh-CN" b="0" dirty="0" err="1"/>
              <a:t>i</a:t>
            </a:r>
            <a:r>
              <a:rPr lang="en-US" altLang="zh-CN" b="0" dirty="0"/>
              <a:t>] == false)  </a:t>
            </a:r>
            <a:r>
              <a:rPr lang="en-US" altLang="zh-CN" b="0" dirty="0" err="1">
                <a:solidFill>
                  <a:srgbClr val="FF0000"/>
                </a:solidFill>
              </a:rPr>
              <a:t>Do_TopSort</a:t>
            </a:r>
            <a:r>
              <a:rPr lang="en-US" altLang="zh-CN" b="0" dirty="0"/>
              <a:t>(</a:t>
            </a:r>
            <a:r>
              <a:rPr lang="en-US" altLang="zh-CN" b="0" dirty="0" err="1"/>
              <a:t>G,i</a:t>
            </a:r>
            <a:r>
              <a:rPr lang="en-US" altLang="zh-CN" b="0" dirty="0"/>
              <a:t>);  //</a:t>
            </a:r>
            <a:r>
              <a:rPr lang="zh-CN" altLang="zh-CN" b="0" dirty="0"/>
              <a:t>深度优先搜索</a:t>
            </a:r>
          </a:p>
          <a:p>
            <a:pPr>
              <a:spcBef>
                <a:spcPts val="0"/>
              </a:spcBef>
            </a:pPr>
            <a:r>
              <a:rPr lang="en-US" altLang="zh-CN" b="0" dirty="0"/>
              <a:t>}</a:t>
            </a:r>
            <a:endParaRPr lang="zh-CN" altLang="zh-CN" b="0" dirty="0"/>
          </a:p>
          <a:p>
            <a:pPr>
              <a:spcBef>
                <a:spcPts val="0"/>
              </a:spcBef>
            </a:pPr>
            <a:r>
              <a:rPr lang="en-US" altLang="zh-CN" b="0" dirty="0"/>
              <a:t>void </a:t>
            </a:r>
            <a:r>
              <a:rPr lang="en-US" altLang="zh-CN" b="0" dirty="0" err="1">
                <a:solidFill>
                  <a:srgbClr val="FF0000"/>
                </a:solidFill>
              </a:rPr>
              <a:t>Do_TopSort</a:t>
            </a:r>
            <a:r>
              <a:rPr lang="en-US" altLang="zh-CN" b="0" dirty="0"/>
              <a:t>(Graph&amp; G, </a:t>
            </a:r>
            <a:r>
              <a:rPr lang="en-US" altLang="zh-CN" b="0" dirty="0" err="1"/>
              <a:t>int</a:t>
            </a:r>
            <a:r>
              <a:rPr lang="en-US" altLang="zh-CN" b="0" dirty="0"/>
              <a:t> V){</a:t>
            </a:r>
            <a:endParaRPr lang="zh-CN" altLang="zh-CN" b="0" dirty="0"/>
          </a:p>
          <a:p>
            <a:pPr>
              <a:spcBef>
                <a:spcPts val="0"/>
              </a:spcBef>
            </a:pPr>
            <a:r>
              <a:rPr lang="en-US" altLang="zh-CN" b="0" dirty="0"/>
              <a:t>    	</a:t>
            </a:r>
            <a:r>
              <a:rPr lang="en-US" altLang="zh-CN" b="0" dirty="0" err="1"/>
              <a:t>G.Visited</a:t>
            </a:r>
            <a:r>
              <a:rPr lang="en-US" altLang="zh-CN" b="0" dirty="0"/>
              <a:t>[V] = true;</a:t>
            </a:r>
            <a:endParaRPr lang="zh-CN" altLang="zh-CN" b="0" dirty="0"/>
          </a:p>
          <a:p>
            <a:pPr>
              <a:spcBef>
                <a:spcPts val="0"/>
              </a:spcBef>
            </a:pPr>
            <a:r>
              <a:rPr lang="en-US" altLang="zh-CN" b="0" dirty="0"/>
              <a:t>	for(</a:t>
            </a:r>
            <a:r>
              <a:rPr lang="en-US" altLang="zh-CN" b="0" dirty="0" err="1"/>
              <a:t>int</a:t>
            </a:r>
            <a:r>
              <a:rPr lang="en-US" altLang="zh-CN" b="0" dirty="0"/>
              <a:t> w = </a:t>
            </a:r>
            <a:r>
              <a:rPr lang="en-US" altLang="zh-CN" b="0" dirty="0" err="1"/>
              <a:t>G.FirstAdj</a:t>
            </a:r>
            <a:r>
              <a:rPr lang="en-US" altLang="zh-CN" b="0" dirty="0"/>
              <a:t>(V); w != -1; w = </a:t>
            </a:r>
            <a:r>
              <a:rPr lang="en-US" altLang="zh-CN" b="0" dirty="0" err="1"/>
              <a:t>G.NextAdj</a:t>
            </a:r>
            <a:r>
              <a:rPr lang="en-US" altLang="zh-CN" b="0" dirty="0"/>
              <a:t>(V, w))</a:t>
            </a:r>
            <a:endParaRPr lang="zh-CN" altLang="zh-CN" b="0" dirty="0"/>
          </a:p>
          <a:p>
            <a:pPr>
              <a:spcBef>
                <a:spcPts val="0"/>
              </a:spcBef>
            </a:pPr>
            <a:r>
              <a:rPr lang="en-US" altLang="zh-CN" b="0" dirty="0"/>
              <a:t>		if(</a:t>
            </a:r>
            <a:r>
              <a:rPr lang="en-US" altLang="zh-CN" b="0" dirty="0" err="1"/>
              <a:t>G.Visited</a:t>
            </a:r>
            <a:r>
              <a:rPr lang="en-US" altLang="zh-CN" b="0" dirty="0"/>
              <a:t>[w] == false)  </a:t>
            </a:r>
            <a:r>
              <a:rPr lang="en-US" altLang="zh-CN" b="0" dirty="0" err="1">
                <a:solidFill>
                  <a:srgbClr val="FF0000"/>
                </a:solidFill>
              </a:rPr>
              <a:t>Do_TopSort</a:t>
            </a:r>
            <a:r>
              <a:rPr lang="en-US" altLang="zh-CN" b="0" dirty="0"/>
              <a:t>(G, w);</a:t>
            </a:r>
            <a:endParaRPr lang="zh-CN" altLang="zh-CN" b="0" dirty="0"/>
          </a:p>
          <a:p>
            <a:pPr>
              <a:spcBef>
                <a:spcPts val="0"/>
              </a:spcBef>
            </a:pPr>
            <a:r>
              <a:rPr lang="en-US" altLang="zh-CN" b="0" dirty="0"/>
              <a:t>    </a:t>
            </a:r>
            <a:r>
              <a:rPr lang="en-US" altLang="zh-CN" b="0" dirty="0" smtClean="0"/>
              <a:t> </a:t>
            </a:r>
            <a:r>
              <a:rPr lang="en-US" altLang="zh-CN" b="0" dirty="0" err="1" smtClean="0"/>
              <a:t>cout</a:t>
            </a:r>
            <a:r>
              <a:rPr lang="en-US" altLang="zh-CN" b="0" dirty="0" smtClean="0"/>
              <a:t> </a:t>
            </a:r>
            <a:r>
              <a:rPr lang="en-US" altLang="zh-CN" b="0" dirty="0"/>
              <a:t>&lt;&lt; V &lt;&lt; "\t";</a:t>
            </a:r>
            <a:endParaRPr lang="zh-CN" altLang="zh-CN" b="0" dirty="0"/>
          </a:p>
          <a:p>
            <a:pPr>
              <a:spcBef>
                <a:spcPts val="0"/>
              </a:spcBef>
            </a:pPr>
            <a:r>
              <a:rPr lang="en-US" altLang="zh-CN" b="0" dirty="0"/>
              <a:t>}</a:t>
            </a:r>
            <a:endParaRPr lang="zh-CN" altLang="zh-CN" b="0" dirty="0"/>
          </a:p>
          <a:p>
            <a:pPr>
              <a:spcBef>
                <a:spcPts val="0"/>
              </a:spcBef>
            </a:pPr>
            <a:endParaRPr lang="zh-CN" altLang="en-US" dirty="0"/>
          </a:p>
        </p:txBody>
      </p:sp>
    </p:spTree>
    <p:extLst>
      <p:ext uri="{BB962C8B-B14F-4D97-AF65-F5344CB8AC3E}">
        <p14:creationId xmlns="" xmlns:p14="http://schemas.microsoft.com/office/powerpoint/2010/main" val="38075405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836712"/>
            <a:ext cx="7520940" cy="3579849"/>
          </a:xfrm>
        </p:spPr>
        <p:txBody>
          <a:bodyPr/>
          <a:lstStyle/>
          <a:p>
            <a:r>
              <a:rPr lang="en-US" altLang="zh-CN" dirty="0"/>
              <a:t>AOV</a:t>
            </a:r>
            <a:r>
              <a:rPr lang="zh-CN" altLang="zh-CN" dirty="0"/>
              <a:t>网深度优先拓扑排序的实现过程：</a:t>
            </a:r>
            <a:endParaRPr lang="zh-CN" altLang="en-US" dirty="0"/>
          </a:p>
        </p:txBody>
      </p:sp>
      <p:pic>
        <p:nvPicPr>
          <p:cNvPr id="27651"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71489" y="1515811"/>
            <a:ext cx="6836816" cy="478021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64357182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75656" y="764704"/>
            <a:ext cx="6552728" cy="488242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矩形 3"/>
          <p:cNvSpPr/>
          <p:nvPr/>
        </p:nvSpPr>
        <p:spPr>
          <a:xfrm>
            <a:off x="1403648" y="5661248"/>
            <a:ext cx="7344816" cy="646331"/>
          </a:xfrm>
          <a:prstGeom prst="rect">
            <a:avLst/>
          </a:prstGeom>
        </p:spPr>
        <p:txBody>
          <a:bodyPr wrap="square">
            <a:spAutoFit/>
          </a:bodyPr>
          <a:lstStyle/>
          <a:p>
            <a:r>
              <a:rPr lang="zh-CN" altLang="zh-CN" dirty="0">
                <a:latin typeface="楷体" pitchFamily="49" charset="-122"/>
                <a:ea typeface="楷体" pitchFamily="49" charset="-122"/>
              </a:rPr>
              <a:t>利用深度优先搜索进行拓扑排序的方法只适用于</a:t>
            </a:r>
            <a:r>
              <a:rPr lang="en-US" altLang="zh-CN" dirty="0">
                <a:latin typeface="楷体" pitchFamily="49" charset="-122"/>
                <a:ea typeface="楷体" pitchFamily="49" charset="-122"/>
              </a:rPr>
              <a:t>DAG</a:t>
            </a:r>
            <a:r>
              <a:rPr lang="zh-CN" altLang="zh-CN" dirty="0">
                <a:latin typeface="楷体" pitchFamily="49" charset="-122"/>
                <a:ea typeface="楷体" pitchFamily="49" charset="-122"/>
              </a:rPr>
              <a:t>图，对于存在回路的图将给出错误的结果</a:t>
            </a:r>
            <a:r>
              <a:rPr lang="zh-CN" altLang="zh-CN" dirty="0" smtClean="0">
                <a:latin typeface="楷体" pitchFamily="49" charset="-122"/>
                <a:ea typeface="楷体" pitchFamily="49" charset="-122"/>
              </a:rPr>
              <a:t>。</a:t>
            </a:r>
            <a:r>
              <a:rPr lang="zh-CN" altLang="en-US" dirty="0" smtClean="0">
                <a:latin typeface="楷体" pitchFamily="49" charset="-122"/>
                <a:ea typeface="楷体" pitchFamily="49" charset="-122"/>
              </a:rPr>
              <a:t>（</a:t>
            </a:r>
            <a:r>
              <a:rPr lang="zh-CN" altLang="en-US" b="1" dirty="0" smtClean="0">
                <a:solidFill>
                  <a:srgbClr val="FF0000"/>
                </a:solidFill>
                <a:latin typeface="楷体" pitchFamily="49" charset="-122"/>
                <a:ea typeface="楷体" pitchFamily="49" charset="-122"/>
              </a:rPr>
              <a:t>深度优先拓扑排序输出是一个逆拓扑序</a:t>
            </a:r>
            <a:r>
              <a:rPr lang="zh-CN" altLang="en-US" dirty="0" smtClean="0">
                <a:latin typeface="楷体" pitchFamily="49" charset="-122"/>
                <a:ea typeface="楷体" pitchFamily="49" charset="-122"/>
              </a:rPr>
              <a:t>）</a:t>
            </a:r>
            <a:endParaRPr lang="zh-CN" altLang="en-US" dirty="0">
              <a:latin typeface="楷体" pitchFamily="49" charset="-122"/>
              <a:ea typeface="楷体" pitchFamily="49" charset="-122"/>
            </a:endParaRPr>
          </a:p>
        </p:txBody>
      </p:sp>
    </p:spTree>
    <p:extLst>
      <p:ext uri="{BB962C8B-B14F-4D97-AF65-F5344CB8AC3E}">
        <p14:creationId xmlns="" xmlns:p14="http://schemas.microsoft.com/office/powerpoint/2010/main" val="36448861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980728"/>
            <a:ext cx="8496944" cy="5256584"/>
          </a:xfrm>
        </p:spPr>
        <p:txBody>
          <a:bodyPr>
            <a:normAutofit fontScale="92500" lnSpcReduction="10000"/>
          </a:bodyPr>
          <a:lstStyle/>
          <a:p>
            <a:r>
              <a:rPr lang="en-US" altLang="zh-CN" b="0" dirty="0" smtClean="0"/>
              <a:t>	</a:t>
            </a:r>
            <a:r>
              <a:rPr lang="zh-CN" altLang="zh-CN" b="0" dirty="0" smtClean="0"/>
              <a:t>第二</a:t>
            </a:r>
            <a:r>
              <a:rPr lang="zh-CN" altLang="zh-CN" b="0" dirty="0"/>
              <a:t>种方法是</a:t>
            </a:r>
            <a:r>
              <a:rPr lang="zh-CN" altLang="zh-CN" dirty="0">
                <a:solidFill>
                  <a:srgbClr val="FF0000"/>
                </a:solidFill>
              </a:rPr>
              <a:t>广度优先拓扑排序</a:t>
            </a:r>
            <a:r>
              <a:rPr lang="zh-CN" altLang="zh-CN" b="0" dirty="0"/>
              <a:t>，即使用队列代替递归来实现拓扑排序。具体步骤如下：</a:t>
            </a:r>
          </a:p>
          <a:p>
            <a:r>
              <a:rPr lang="en-US" altLang="zh-CN" b="0" dirty="0"/>
              <a:t>	(1) </a:t>
            </a:r>
            <a:r>
              <a:rPr lang="zh-CN" altLang="zh-CN" b="0" dirty="0"/>
              <a:t>计算各个结点的入度，邻接矩阵的行为出度数，列为入度数（将</a:t>
            </a:r>
            <a:r>
              <a:rPr lang="en-US" altLang="zh-CN" b="0" dirty="0"/>
              <a:t>1</a:t>
            </a:r>
            <a:r>
              <a:rPr lang="zh-CN" altLang="zh-CN" b="0" dirty="0"/>
              <a:t>相加）；</a:t>
            </a:r>
          </a:p>
          <a:p>
            <a:r>
              <a:rPr lang="en-US" altLang="zh-CN" b="0" dirty="0"/>
              <a:t>	(2) </a:t>
            </a:r>
            <a:r>
              <a:rPr lang="zh-CN" altLang="zh-CN" b="0" dirty="0"/>
              <a:t>所有入度为</a:t>
            </a:r>
            <a:r>
              <a:rPr lang="en-US" altLang="zh-CN" b="0" dirty="0"/>
              <a:t>0</a:t>
            </a:r>
            <a:r>
              <a:rPr lang="zh-CN" altLang="zh-CN" b="0" dirty="0"/>
              <a:t>的结点放进一个队列；</a:t>
            </a:r>
          </a:p>
          <a:p>
            <a:r>
              <a:rPr lang="en-US" altLang="zh-CN" b="0" dirty="0"/>
              <a:t>	(3) </a:t>
            </a:r>
            <a:r>
              <a:rPr lang="zh-CN" altLang="zh-CN" b="0" dirty="0"/>
              <a:t>如果队列为空，则转到第</a:t>
            </a:r>
            <a:r>
              <a:rPr lang="en-US" altLang="zh-CN" b="0" dirty="0"/>
              <a:t>(7)</a:t>
            </a:r>
            <a:r>
              <a:rPr lang="zh-CN" altLang="zh-CN" b="0" dirty="0"/>
              <a:t>步；</a:t>
            </a:r>
          </a:p>
          <a:p>
            <a:r>
              <a:rPr lang="en-US" altLang="zh-CN" b="0" dirty="0"/>
              <a:t>	(4) </a:t>
            </a:r>
            <a:r>
              <a:rPr lang="zh-CN" altLang="zh-CN" b="0" dirty="0"/>
              <a:t>如队列非空，将队头元素从队列中删除，并输出队头元素；</a:t>
            </a:r>
          </a:p>
          <a:p>
            <a:r>
              <a:rPr lang="en-US" altLang="zh-CN" b="0" dirty="0"/>
              <a:t>	(5) </a:t>
            </a:r>
            <a:r>
              <a:rPr lang="zh-CN" altLang="zh-CN" b="0" dirty="0"/>
              <a:t>把它的每一个邻接点的入度减</a:t>
            </a:r>
            <a:r>
              <a:rPr lang="en-US" altLang="zh-CN" b="0" dirty="0"/>
              <a:t>1</a:t>
            </a:r>
            <a:r>
              <a:rPr lang="zh-CN" altLang="zh-CN" b="0" dirty="0"/>
              <a:t>，如果减</a:t>
            </a:r>
            <a:r>
              <a:rPr lang="en-US" altLang="zh-CN" b="0" dirty="0"/>
              <a:t>1</a:t>
            </a:r>
            <a:r>
              <a:rPr lang="zh-CN" altLang="zh-CN" b="0" dirty="0"/>
              <a:t>后入度变为</a:t>
            </a:r>
            <a:r>
              <a:rPr lang="en-US" altLang="zh-CN" b="0" dirty="0"/>
              <a:t>0</a:t>
            </a:r>
            <a:r>
              <a:rPr lang="zh-CN" altLang="zh-CN" b="0" dirty="0"/>
              <a:t>，则把这个顶点立刻入队；</a:t>
            </a:r>
          </a:p>
          <a:p>
            <a:r>
              <a:rPr lang="en-US" altLang="zh-CN" b="0" dirty="0"/>
              <a:t>	(6) </a:t>
            </a:r>
            <a:r>
              <a:rPr lang="zh-CN" altLang="zh-CN" b="0" dirty="0"/>
              <a:t>转到第</a:t>
            </a:r>
            <a:r>
              <a:rPr lang="en-US" altLang="zh-CN" b="0" dirty="0"/>
              <a:t>(3)</a:t>
            </a:r>
            <a:r>
              <a:rPr lang="zh-CN" altLang="zh-CN" b="0" dirty="0"/>
              <a:t>步，循环执行，直到队列为空；</a:t>
            </a:r>
          </a:p>
          <a:p>
            <a:r>
              <a:rPr lang="en-US" altLang="zh-CN" b="0" dirty="0"/>
              <a:t>	(7) </a:t>
            </a:r>
            <a:r>
              <a:rPr lang="zh-CN" altLang="zh-CN" b="0" dirty="0"/>
              <a:t>如果所有的顶点均输出，则给出一个广度优先拓扑序，如果有剩余的顶点未被输出，且当前队列已经为空，则认为存在回路。</a:t>
            </a:r>
          </a:p>
          <a:p>
            <a:endParaRPr lang="zh-CN" altLang="en-US" dirty="0"/>
          </a:p>
        </p:txBody>
      </p:sp>
      <p:pic>
        <p:nvPicPr>
          <p:cNvPr id="4" name="图片 3"/>
          <p:cNvPicPr/>
          <p:nvPr/>
        </p:nvPicPr>
        <p:blipFill>
          <a:blip r:embed="rId2" cstate="print">
            <a:extLst>
              <a:ext uri="{28A0092B-C50C-407E-A947-70E740481C1C}">
                <a14:useLocalDpi xmlns="" xmlns:a14="http://schemas.microsoft.com/office/drawing/2010/main" val="0"/>
              </a:ext>
            </a:extLst>
          </a:blip>
          <a:stretch>
            <a:fillRect/>
          </a:stretch>
        </p:blipFill>
        <p:spPr>
          <a:xfrm>
            <a:off x="8286776" y="285728"/>
            <a:ext cx="385948" cy="391886"/>
          </a:xfrm>
          <a:prstGeom prst="rect">
            <a:avLst/>
          </a:prstGeom>
        </p:spPr>
      </p:pic>
    </p:spTree>
    <p:extLst>
      <p:ext uri="{BB962C8B-B14F-4D97-AF65-F5344CB8AC3E}">
        <p14:creationId xmlns="" xmlns:p14="http://schemas.microsoft.com/office/powerpoint/2010/main" val="126571558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980728"/>
            <a:ext cx="8097004" cy="3579849"/>
          </a:xfrm>
        </p:spPr>
        <p:txBody>
          <a:bodyPr/>
          <a:lstStyle/>
          <a:p>
            <a:r>
              <a:rPr lang="zh-CN" altLang="zh-CN" dirty="0"/>
              <a:t>★注</a:t>
            </a:r>
            <a:r>
              <a:rPr lang="zh-CN" altLang="zh-CN" dirty="0" smtClean="0"/>
              <a:t>：</a:t>
            </a:r>
            <a:r>
              <a:rPr lang="zh-CN" altLang="zh-CN" dirty="0" smtClean="0">
                <a:solidFill>
                  <a:srgbClr val="FF0000"/>
                </a:solidFill>
              </a:rPr>
              <a:t>拓扑</a:t>
            </a:r>
            <a:r>
              <a:rPr lang="zh-CN" altLang="zh-CN" dirty="0">
                <a:solidFill>
                  <a:srgbClr val="FF0000"/>
                </a:solidFill>
              </a:rPr>
              <a:t>排序也是检验回路的一种方法。</a:t>
            </a:r>
          </a:p>
          <a:p>
            <a:r>
              <a:rPr lang="zh-CN" altLang="zh-CN" b="0" dirty="0"/>
              <a:t>表</a:t>
            </a:r>
            <a:r>
              <a:rPr lang="en-US" altLang="zh-CN" b="0" dirty="0"/>
              <a:t>6-1</a:t>
            </a:r>
            <a:r>
              <a:rPr lang="zh-CN" altLang="zh-CN" b="0" dirty="0"/>
              <a:t>为图</a:t>
            </a:r>
            <a:r>
              <a:rPr lang="en-US" altLang="zh-CN" b="0" dirty="0"/>
              <a:t>6-28</a:t>
            </a:r>
            <a:r>
              <a:rPr lang="zh-CN" altLang="zh-CN" b="0" dirty="0"/>
              <a:t>所示</a:t>
            </a:r>
            <a:r>
              <a:rPr lang="en-US" altLang="zh-CN" b="0" dirty="0"/>
              <a:t>AOV</a:t>
            </a:r>
            <a:r>
              <a:rPr lang="zh-CN" altLang="zh-CN" b="0" dirty="0"/>
              <a:t>网广度优先拓扑排序的实现过程。</a:t>
            </a:r>
            <a:endParaRPr lang="zh-CN" altLang="en-US" b="0" dirty="0"/>
          </a:p>
        </p:txBody>
      </p:sp>
      <p:pic>
        <p:nvPicPr>
          <p:cNvPr id="296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3059" y="2924944"/>
            <a:ext cx="2692556" cy="194421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9699"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129782" y="2060848"/>
            <a:ext cx="6014217" cy="421063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74667724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908720"/>
            <a:ext cx="8784976" cy="4536504"/>
          </a:xfrm>
        </p:spPr>
        <p:txBody>
          <a:bodyPr>
            <a:normAutofit/>
          </a:bodyPr>
          <a:lstStyle/>
          <a:p>
            <a:pPr eaLnBrk="0" hangingPunct="0">
              <a:spcBef>
                <a:spcPct val="0"/>
              </a:spcBef>
            </a:pPr>
            <a:r>
              <a:rPr lang="zh-CN" altLang="en-US" dirty="0" smtClean="0">
                <a:solidFill>
                  <a:schemeClr val="tx2"/>
                </a:solidFill>
                <a:latin typeface="楷体_GB2312" pitchFamily="49" charset="-122"/>
                <a:ea typeface="楷体_GB2312" pitchFamily="49" charset="-122"/>
              </a:rPr>
              <a:t>拓扑排序算法的设计</a:t>
            </a:r>
          </a:p>
          <a:p>
            <a:pPr eaLnBrk="0" hangingPunct="0">
              <a:spcBef>
                <a:spcPct val="0"/>
              </a:spcBef>
            </a:pPr>
            <a:r>
              <a:rPr lang="zh-CN" altLang="en-US" dirty="0" smtClean="0">
                <a:solidFill>
                  <a:schemeClr val="tx2"/>
                </a:solidFill>
                <a:latin typeface="楷体_GB2312" pitchFamily="49" charset="-122"/>
                <a:ea typeface="楷体_GB2312" pitchFamily="49" charset="-122"/>
              </a:rPr>
              <a:t>      </a:t>
            </a:r>
            <a:r>
              <a:rPr lang="zh-CN" altLang="en-US" dirty="0" smtClean="0">
                <a:latin typeface="楷体_GB2312" pitchFamily="49" charset="-122"/>
                <a:ea typeface="楷体_GB2312" pitchFamily="49" charset="-122"/>
              </a:rPr>
              <a:t>按照拓扑排序的定义，假设存在一个</a:t>
            </a:r>
            <a:r>
              <a:rPr lang="en-US" altLang="zh-CN" dirty="0" smtClean="0">
                <a:latin typeface="楷体_GB2312" pitchFamily="49" charset="-122"/>
                <a:ea typeface="楷体_GB2312" pitchFamily="49" charset="-122"/>
              </a:rPr>
              <a:t>AOV</a:t>
            </a:r>
            <a:r>
              <a:rPr lang="zh-CN" altLang="en-US" dirty="0" smtClean="0">
                <a:latin typeface="楷体_GB2312" pitchFamily="49" charset="-122"/>
                <a:ea typeface="楷体_GB2312" pitchFamily="49" charset="-122"/>
              </a:rPr>
              <a:t>网</a:t>
            </a:r>
            <a:r>
              <a:rPr lang="en-US" altLang="zh-CN" dirty="0" smtClean="0">
                <a:latin typeface="楷体_GB2312" pitchFamily="49" charset="-122"/>
                <a:ea typeface="楷体_GB2312" pitchFamily="49" charset="-122"/>
              </a:rPr>
              <a:t>G</a:t>
            </a:r>
            <a:r>
              <a:rPr lang="zh-CN" altLang="en-US" dirty="0" smtClean="0">
                <a:latin typeface="楷体_GB2312" pitchFamily="49" charset="-122"/>
                <a:ea typeface="楷体_GB2312" pitchFamily="49" charset="-122"/>
              </a:rPr>
              <a:t>，</a:t>
            </a:r>
            <a:r>
              <a:rPr lang="en-US" altLang="zh-CN" dirty="0" smtClean="0">
                <a:latin typeface="楷体_GB2312" pitchFamily="49" charset="-122"/>
                <a:ea typeface="楷体_GB2312" pitchFamily="49" charset="-122"/>
              </a:rPr>
              <a:t>n</a:t>
            </a:r>
            <a:r>
              <a:rPr lang="zh-CN" altLang="en-US" dirty="0" smtClean="0">
                <a:latin typeface="楷体_GB2312" pitchFamily="49" charset="-122"/>
                <a:ea typeface="楷体_GB2312" pitchFamily="49" charset="-122"/>
              </a:rPr>
              <a:t>为</a:t>
            </a:r>
            <a:r>
              <a:rPr lang="en-US" altLang="zh-CN" dirty="0" smtClean="0">
                <a:latin typeface="楷体_GB2312" pitchFamily="49" charset="-122"/>
                <a:ea typeface="楷体_GB2312" pitchFamily="49" charset="-122"/>
              </a:rPr>
              <a:t>G</a:t>
            </a:r>
            <a:r>
              <a:rPr lang="zh-CN" altLang="en-US" dirty="0" smtClean="0">
                <a:latin typeface="楷体_GB2312" pitchFamily="49" charset="-122"/>
                <a:ea typeface="楷体_GB2312" pitchFamily="49" charset="-122"/>
              </a:rPr>
              <a:t>的顶点数，</a:t>
            </a:r>
            <a:r>
              <a:rPr lang="en-US" altLang="zh-CN" dirty="0" smtClean="0">
                <a:latin typeface="楷体_GB2312" pitchFamily="49" charset="-122"/>
                <a:ea typeface="楷体_GB2312" pitchFamily="49" charset="-122"/>
              </a:rPr>
              <a:t>m</a:t>
            </a:r>
            <a:r>
              <a:rPr lang="zh-CN" altLang="en-US" dirty="0" smtClean="0">
                <a:latin typeface="楷体_GB2312" pitchFamily="49" charset="-122"/>
                <a:ea typeface="楷体_GB2312" pitchFamily="49" charset="-122"/>
              </a:rPr>
              <a:t>为输出顶点计数器，初始值为</a:t>
            </a:r>
            <a:r>
              <a:rPr lang="en-US" altLang="zh-CN" dirty="0" smtClean="0">
                <a:latin typeface="楷体_GB2312" pitchFamily="49" charset="-122"/>
                <a:ea typeface="楷体_GB2312" pitchFamily="49" charset="-122"/>
              </a:rPr>
              <a:t>0</a:t>
            </a:r>
            <a:r>
              <a:rPr lang="zh-CN" altLang="en-US" dirty="0" smtClean="0">
                <a:latin typeface="楷体_GB2312" pitchFamily="49" charset="-122"/>
                <a:ea typeface="楷体_GB2312" pitchFamily="49" charset="-122"/>
              </a:rPr>
              <a:t>，则拓扑排序的大致</a:t>
            </a:r>
            <a:r>
              <a:rPr lang="zh-CN" altLang="en-US" i="1" u="sng" dirty="0" smtClean="0">
                <a:solidFill>
                  <a:srgbClr val="FF0000"/>
                </a:solidFill>
                <a:latin typeface="楷体_GB2312" pitchFamily="49" charset="-122"/>
                <a:ea typeface="楷体_GB2312" pitchFamily="49" charset="-122"/>
              </a:rPr>
              <a:t>算法</a:t>
            </a:r>
            <a:r>
              <a:rPr lang="zh-CN" altLang="en-US" dirty="0" smtClean="0">
                <a:latin typeface="楷体_GB2312" pitchFamily="49" charset="-122"/>
                <a:ea typeface="楷体_GB2312" pitchFamily="49" charset="-122"/>
              </a:rPr>
              <a:t>为：</a:t>
            </a:r>
          </a:p>
          <a:p>
            <a:pPr algn="just" eaLnBrk="0" hangingPunct="0">
              <a:spcBef>
                <a:spcPct val="0"/>
              </a:spcBef>
            </a:pPr>
            <a:r>
              <a:rPr lang="en-US" altLang="zh-CN" dirty="0" smtClean="0">
                <a:latin typeface="楷体_GB2312" pitchFamily="49" charset="-122"/>
                <a:ea typeface="楷体_GB2312" pitchFamily="49" charset="-122"/>
              </a:rPr>
              <a:t>S</a:t>
            </a:r>
            <a:r>
              <a:rPr lang="en-US" altLang="zh-CN" baseline="-25000" dirty="0" smtClean="0">
                <a:latin typeface="楷体_GB2312" pitchFamily="49" charset="-122"/>
                <a:ea typeface="楷体_GB2312" pitchFamily="49" charset="-122"/>
              </a:rPr>
              <a:t>1</a:t>
            </a:r>
            <a:r>
              <a:rPr lang="zh-CN" altLang="en-US" dirty="0" smtClean="0">
                <a:latin typeface="楷体_GB2312" pitchFamily="49" charset="-122"/>
                <a:ea typeface="楷体_GB2312" pitchFamily="49" charset="-122"/>
              </a:rPr>
              <a:t>、如果</a:t>
            </a:r>
            <a:r>
              <a:rPr lang="en-US" altLang="zh-CN" dirty="0" smtClean="0">
                <a:latin typeface="楷体_GB2312" pitchFamily="49" charset="-122"/>
                <a:ea typeface="楷体_GB2312" pitchFamily="49" charset="-122"/>
              </a:rPr>
              <a:t>G</a:t>
            </a:r>
            <a:r>
              <a:rPr lang="zh-CN" altLang="en-US" dirty="0" smtClean="0">
                <a:latin typeface="楷体_GB2312" pitchFamily="49" charset="-122"/>
                <a:ea typeface="楷体_GB2312" pitchFamily="49" charset="-122"/>
              </a:rPr>
              <a:t>中每一个顶点都有前趋，则说明</a:t>
            </a:r>
            <a:r>
              <a:rPr lang="en-US" altLang="zh-CN" dirty="0" smtClean="0">
                <a:latin typeface="楷体_GB2312" pitchFamily="49" charset="-122"/>
                <a:ea typeface="楷体_GB2312" pitchFamily="49" charset="-122"/>
              </a:rPr>
              <a:t>G</a:t>
            </a:r>
            <a:r>
              <a:rPr lang="zh-CN" altLang="en-US" dirty="0" smtClean="0">
                <a:latin typeface="楷体_GB2312" pitchFamily="49" charset="-122"/>
                <a:ea typeface="楷体_GB2312" pitchFamily="49" charset="-122"/>
              </a:rPr>
              <a:t>中有环，算法结束。</a:t>
            </a:r>
          </a:p>
          <a:p>
            <a:pPr algn="just" eaLnBrk="0" hangingPunct="0">
              <a:spcBef>
                <a:spcPct val="0"/>
              </a:spcBef>
            </a:pPr>
            <a:r>
              <a:rPr lang="en-US" altLang="zh-CN" dirty="0" smtClean="0">
                <a:latin typeface="楷体_GB2312" pitchFamily="49" charset="-122"/>
                <a:ea typeface="楷体_GB2312" pitchFamily="49" charset="-122"/>
              </a:rPr>
              <a:t>S</a:t>
            </a:r>
            <a:r>
              <a:rPr lang="en-US" altLang="zh-CN" baseline="-25000" dirty="0" smtClean="0">
                <a:latin typeface="楷体_GB2312" pitchFamily="49" charset="-122"/>
                <a:ea typeface="楷体_GB2312" pitchFamily="49" charset="-122"/>
              </a:rPr>
              <a:t>2</a:t>
            </a:r>
            <a:r>
              <a:rPr lang="zh-CN" altLang="en-US" dirty="0" smtClean="0">
                <a:latin typeface="楷体_GB2312" pitchFamily="49" charset="-122"/>
                <a:ea typeface="楷体_GB2312" pitchFamily="49" charset="-122"/>
              </a:rPr>
              <a:t>、否则，在</a:t>
            </a:r>
            <a:r>
              <a:rPr lang="en-US" altLang="zh-CN" dirty="0" smtClean="0">
                <a:latin typeface="楷体_GB2312" pitchFamily="49" charset="-122"/>
                <a:ea typeface="楷体_GB2312" pitchFamily="49" charset="-122"/>
              </a:rPr>
              <a:t>G</a:t>
            </a:r>
            <a:r>
              <a:rPr lang="zh-CN" altLang="en-US" dirty="0" smtClean="0">
                <a:latin typeface="楷体_GB2312" pitchFamily="49" charset="-122"/>
                <a:ea typeface="楷体_GB2312" pitchFamily="49" charset="-122"/>
              </a:rPr>
              <a:t>中选取一个无前趋的顶点</a:t>
            </a:r>
            <a:r>
              <a:rPr lang="en-US" altLang="zh-CN" dirty="0" smtClean="0">
                <a:latin typeface="楷体_GB2312" pitchFamily="49" charset="-122"/>
                <a:ea typeface="楷体_GB2312" pitchFamily="49" charset="-122"/>
              </a:rPr>
              <a:t>v</a:t>
            </a:r>
            <a:r>
              <a:rPr lang="zh-CN" altLang="en-US" dirty="0" smtClean="0">
                <a:latin typeface="楷体_GB2312" pitchFamily="49" charset="-122"/>
                <a:ea typeface="楷体_GB2312" pitchFamily="49" charset="-122"/>
              </a:rPr>
              <a:t>。</a:t>
            </a:r>
          </a:p>
          <a:p>
            <a:pPr algn="just" eaLnBrk="0" hangingPunct="0">
              <a:spcBef>
                <a:spcPct val="0"/>
              </a:spcBef>
            </a:pPr>
            <a:r>
              <a:rPr lang="en-US" altLang="zh-CN" dirty="0" smtClean="0">
                <a:latin typeface="楷体_GB2312" pitchFamily="49" charset="-122"/>
                <a:ea typeface="楷体_GB2312" pitchFamily="49" charset="-122"/>
              </a:rPr>
              <a:t>S</a:t>
            </a:r>
            <a:r>
              <a:rPr lang="en-US" altLang="zh-CN" baseline="-25000" dirty="0" smtClean="0">
                <a:latin typeface="楷体_GB2312" pitchFamily="49" charset="-122"/>
                <a:ea typeface="楷体_GB2312" pitchFamily="49" charset="-122"/>
              </a:rPr>
              <a:t>3</a:t>
            </a:r>
            <a:r>
              <a:rPr lang="zh-CN" altLang="en-US" dirty="0" smtClean="0">
                <a:latin typeface="楷体_GB2312" pitchFamily="49" charset="-122"/>
                <a:ea typeface="楷体_GB2312" pitchFamily="49" charset="-122"/>
              </a:rPr>
              <a:t>、输出顶点</a:t>
            </a:r>
            <a:r>
              <a:rPr lang="en-US" altLang="zh-CN" dirty="0" smtClean="0">
                <a:latin typeface="楷体_GB2312" pitchFamily="49" charset="-122"/>
                <a:ea typeface="楷体_GB2312" pitchFamily="49" charset="-122"/>
              </a:rPr>
              <a:t>v</a:t>
            </a:r>
            <a:r>
              <a:rPr lang="zh-CN" altLang="en-US" dirty="0" smtClean="0">
                <a:latin typeface="楷体_GB2312" pitchFamily="49" charset="-122"/>
                <a:ea typeface="楷体_GB2312" pitchFamily="49" charset="-122"/>
              </a:rPr>
              <a:t>，</a:t>
            </a:r>
            <a:r>
              <a:rPr lang="en-US" altLang="zh-CN" dirty="0" smtClean="0">
                <a:latin typeface="楷体_GB2312" pitchFamily="49" charset="-122"/>
                <a:ea typeface="楷体_GB2312" pitchFamily="49" charset="-122"/>
              </a:rPr>
              <a:t>m++</a:t>
            </a:r>
            <a:r>
              <a:rPr lang="zh-CN" altLang="en-US" dirty="0" smtClean="0">
                <a:latin typeface="楷体_GB2312" pitchFamily="49" charset="-122"/>
                <a:ea typeface="楷体_GB2312" pitchFamily="49" charset="-122"/>
              </a:rPr>
              <a:t>。</a:t>
            </a:r>
          </a:p>
          <a:p>
            <a:pPr algn="just" eaLnBrk="0" hangingPunct="0">
              <a:spcBef>
                <a:spcPct val="0"/>
              </a:spcBef>
            </a:pPr>
            <a:r>
              <a:rPr lang="en-US" altLang="zh-CN" dirty="0" smtClean="0">
                <a:latin typeface="楷体_GB2312" pitchFamily="49" charset="-122"/>
                <a:ea typeface="楷体_GB2312" pitchFamily="49" charset="-122"/>
              </a:rPr>
              <a:t>S</a:t>
            </a:r>
            <a:r>
              <a:rPr lang="en-US" altLang="zh-CN" baseline="-25000" dirty="0" smtClean="0">
                <a:latin typeface="楷体_GB2312" pitchFamily="49" charset="-122"/>
                <a:ea typeface="楷体_GB2312" pitchFamily="49" charset="-122"/>
              </a:rPr>
              <a:t>4</a:t>
            </a:r>
            <a:r>
              <a:rPr lang="zh-CN" altLang="en-US" dirty="0" smtClean="0">
                <a:latin typeface="楷体_GB2312" pitchFamily="49" charset="-122"/>
                <a:ea typeface="楷体_GB2312" pitchFamily="49" charset="-122"/>
              </a:rPr>
              <a:t>、把顶点</a:t>
            </a:r>
            <a:r>
              <a:rPr lang="en-US" altLang="zh-CN" dirty="0" smtClean="0">
                <a:latin typeface="楷体_GB2312" pitchFamily="49" charset="-122"/>
                <a:ea typeface="楷体_GB2312" pitchFamily="49" charset="-122"/>
              </a:rPr>
              <a:t>v</a:t>
            </a:r>
            <a:r>
              <a:rPr lang="zh-CN" altLang="en-US" dirty="0" smtClean="0">
                <a:latin typeface="楷体_GB2312" pitchFamily="49" charset="-122"/>
                <a:ea typeface="楷体_GB2312" pitchFamily="49" charset="-122"/>
              </a:rPr>
              <a:t>以及由顶点</a:t>
            </a:r>
            <a:r>
              <a:rPr lang="en-US" altLang="zh-CN" dirty="0" smtClean="0">
                <a:latin typeface="楷体_GB2312" pitchFamily="49" charset="-122"/>
                <a:ea typeface="楷体_GB2312" pitchFamily="49" charset="-122"/>
              </a:rPr>
              <a:t>v</a:t>
            </a:r>
            <a:r>
              <a:rPr lang="zh-CN" altLang="en-US" dirty="0" smtClean="0">
                <a:latin typeface="楷体_GB2312" pitchFamily="49" charset="-122"/>
                <a:ea typeface="楷体_GB2312" pitchFamily="49" charset="-122"/>
              </a:rPr>
              <a:t>发出的边从</a:t>
            </a:r>
            <a:r>
              <a:rPr lang="en-US" altLang="zh-CN" dirty="0" smtClean="0">
                <a:latin typeface="楷体_GB2312" pitchFamily="49" charset="-122"/>
                <a:ea typeface="楷体_GB2312" pitchFamily="49" charset="-122"/>
              </a:rPr>
              <a:t>G</a:t>
            </a:r>
            <a:r>
              <a:rPr lang="zh-CN" altLang="en-US" dirty="0" smtClean="0">
                <a:latin typeface="楷体_GB2312" pitchFamily="49" charset="-122"/>
                <a:ea typeface="楷体_GB2312" pitchFamily="49" charset="-122"/>
              </a:rPr>
              <a:t>中删除。</a:t>
            </a:r>
          </a:p>
          <a:p>
            <a:pPr algn="just" eaLnBrk="0" hangingPunct="0">
              <a:spcBef>
                <a:spcPct val="0"/>
              </a:spcBef>
            </a:pPr>
            <a:r>
              <a:rPr lang="en-US" altLang="zh-CN" dirty="0" smtClean="0">
                <a:latin typeface="楷体_GB2312" pitchFamily="49" charset="-122"/>
                <a:ea typeface="楷体_GB2312" pitchFamily="49" charset="-122"/>
              </a:rPr>
              <a:t>S</a:t>
            </a:r>
            <a:r>
              <a:rPr lang="en-US" altLang="zh-CN" baseline="-25000" dirty="0" smtClean="0">
                <a:latin typeface="楷体_GB2312" pitchFamily="49" charset="-122"/>
                <a:ea typeface="楷体_GB2312" pitchFamily="49" charset="-122"/>
              </a:rPr>
              <a:t>5</a:t>
            </a:r>
            <a:r>
              <a:rPr lang="zh-CN" altLang="en-US" dirty="0" smtClean="0">
                <a:latin typeface="楷体_GB2312" pitchFamily="49" charset="-122"/>
                <a:ea typeface="楷体_GB2312" pitchFamily="49" charset="-122"/>
              </a:rPr>
              <a:t>、重复执行上述步骤，直到</a:t>
            </a:r>
            <a:r>
              <a:rPr lang="en-US" altLang="zh-CN" dirty="0" smtClean="0">
                <a:latin typeface="楷体_GB2312" pitchFamily="49" charset="-122"/>
                <a:ea typeface="楷体_GB2312" pitchFamily="49" charset="-122"/>
              </a:rPr>
              <a:t>m=n</a:t>
            </a:r>
            <a:r>
              <a:rPr lang="zh-CN" altLang="en-US" dirty="0" smtClean="0">
                <a:latin typeface="楷体_GB2312" pitchFamily="49" charset="-122"/>
                <a:ea typeface="楷体_GB2312" pitchFamily="49" charset="-122"/>
              </a:rPr>
              <a:t>为止。</a:t>
            </a:r>
            <a:endParaRPr lang="zh-CN" altLang="en-US" dirty="0">
              <a:latin typeface="楷体_GB2312" pitchFamily="49" charset="-122"/>
              <a:ea typeface="楷体_GB2312" pitchFamily="49" charset="-122"/>
            </a:endParaRPr>
          </a:p>
        </p:txBody>
      </p:sp>
    </p:spTree>
    <p:extLst>
      <p:ext uri="{BB962C8B-B14F-4D97-AF65-F5344CB8AC3E}">
        <p14:creationId xmlns="" xmlns:p14="http://schemas.microsoft.com/office/powerpoint/2010/main" val="274667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3635896" y="523112"/>
            <a:ext cx="2448272" cy="254584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19125" y="3356992"/>
            <a:ext cx="7905750" cy="28860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2465885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908720"/>
            <a:ext cx="8784976" cy="4536504"/>
          </a:xfrm>
        </p:spPr>
        <p:txBody>
          <a:bodyPr>
            <a:normAutofit fontScale="85000" lnSpcReduction="20000"/>
          </a:bodyPr>
          <a:lstStyle/>
          <a:p>
            <a:r>
              <a:rPr kumimoji="1" lang="zh-CN" altLang="en-US" dirty="0" smtClean="0">
                <a:latin typeface="楷体_GB2312" pitchFamily="49" charset="-122"/>
                <a:ea typeface="楷体_GB2312" pitchFamily="49" charset="-122"/>
              </a:rPr>
              <a:t>    根据上述讨论，</a:t>
            </a:r>
            <a:r>
              <a:rPr lang="zh-CN" altLang="en-US" dirty="0" smtClean="0">
                <a:latin typeface="楷体_GB2312" pitchFamily="49" charset="-122"/>
                <a:ea typeface="楷体_GB2312" pitchFamily="49" charset="-122"/>
              </a:rPr>
              <a:t>要实现拓扑排序算法，必须解决下面两个问题：</a:t>
            </a:r>
          </a:p>
          <a:p>
            <a:endParaRPr lang="zh-CN" altLang="en-US" dirty="0" smtClean="0">
              <a:latin typeface="楷体_GB2312" pitchFamily="49" charset="-122"/>
              <a:ea typeface="楷体_GB2312" pitchFamily="49" charset="-122"/>
            </a:endParaRPr>
          </a:p>
          <a:p>
            <a:r>
              <a:rPr lang="en-US" altLang="zh-CN" dirty="0" smtClean="0">
                <a:latin typeface="楷体_GB2312" pitchFamily="49" charset="-122"/>
                <a:ea typeface="楷体_GB2312" pitchFamily="49" charset="-122"/>
              </a:rPr>
              <a:t>1</a:t>
            </a:r>
            <a:r>
              <a:rPr lang="zh-CN" altLang="en-US" dirty="0" smtClean="0">
                <a:latin typeface="楷体_GB2312" pitchFamily="49" charset="-122"/>
                <a:ea typeface="楷体_GB2312" pitchFamily="49" charset="-122"/>
              </a:rPr>
              <a:t>、如何决定一个顶点是否有前趋；</a:t>
            </a:r>
          </a:p>
          <a:p>
            <a:endParaRPr lang="zh-CN" altLang="en-US" dirty="0" smtClean="0">
              <a:latin typeface="楷体_GB2312" pitchFamily="49" charset="-122"/>
              <a:ea typeface="楷体_GB2312" pitchFamily="49" charset="-122"/>
            </a:endParaRPr>
          </a:p>
          <a:p>
            <a:r>
              <a:rPr lang="en-US" altLang="zh-CN" dirty="0" smtClean="0">
                <a:latin typeface="楷体_GB2312" pitchFamily="49" charset="-122"/>
                <a:ea typeface="楷体_GB2312" pitchFamily="49" charset="-122"/>
              </a:rPr>
              <a:t>2</a:t>
            </a:r>
            <a:r>
              <a:rPr lang="zh-CN" altLang="en-US" dirty="0" smtClean="0">
                <a:latin typeface="楷体_GB2312" pitchFamily="49" charset="-122"/>
                <a:ea typeface="楷体_GB2312" pitchFamily="49" charset="-122"/>
              </a:rPr>
              <a:t>、怎样实现删除一个顶点以及由该顶点发出的边。</a:t>
            </a:r>
          </a:p>
          <a:p>
            <a:endParaRPr lang="zh-CN" altLang="en-US" dirty="0" smtClean="0">
              <a:latin typeface="楷体_GB2312" pitchFamily="49" charset="-122"/>
              <a:ea typeface="楷体_GB2312" pitchFamily="49" charset="-122"/>
            </a:endParaRPr>
          </a:p>
          <a:p>
            <a:r>
              <a:rPr lang="zh-CN" altLang="en-US" dirty="0" smtClean="0">
                <a:latin typeface="楷体_GB2312" pitchFamily="49" charset="-122"/>
                <a:ea typeface="楷体_GB2312" pitchFamily="49" charset="-122"/>
              </a:rPr>
              <a:t>       要解决问题</a:t>
            </a:r>
            <a:r>
              <a:rPr lang="en-US" altLang="zh-CN" dirty="0" smtClean="0">
                <a:latin typeface="楷体_GB2312" pitchFamily="49" charset="-122"/>
                <a:ea typeface="楷体_GB2312" pitchFamily="49" charset="-122"/>
              </a:rPr>
              <a:t>1</a:t>
            </a:r>
            <a:r>
              <a:rPr lang="zh-CN" altLang="en-US" dirty="0" smtClean="0">
                <a:latin typeface="楷体_GB2312" pitchFamily="49" charset="-122"/>
                <a:ea typeface="楷体_GB2312" pitchFamily="49" charset="-122"/>
              </a:rPr>
              <a:t>，我们只需要在邻接表的头结点中增加一项每个顶点的入度</a:t>
            </a:r>
            <a:r>
              <a:rPr lang="en-US" altLang="zh-CN" dirty="0" err="1" smtClean="0">
                <a:latin typeface="楷体_GB2312" pitchFamily="49" charset="-122"/>
                <a:ea typeface="楷体_GB2312" pitchFamily="49" charset="-122"/>
              </a:rPr>
              <a:t>Indegree</a:t>
            </a:r>
            <a:r>
              <a:rPr lang="zh-CN" altLang="en-US" dirty="0" smtClean="0">
                <a:latin typeface="楷体_GB2312" pitchFamily="49" charset="-122"/>
                <a:ea typeface="楷体_GB2312" pitchFamily="49" charset="-122"/>
              </a:rPr>
              <a:t>域即可。</a:t>
            </a:r>
          </a:p>
          <a:p>
            <a:endParaRPr lang="zh-CN" altLang="en-US" dirty="0" smtClean="0">
              <a:latin typeface="楷体_GB2312" pitchFamily="49" charset="-122"/>
              <a:ea typeface="楷体_GB2312" pitchFamily="49" charset="-122"/>
            </a:endParaRPr>
          </a:p>
          <a:p>
            <a:r>
              <a:rPr lang="zh-CN" altLang="en-US" dirty="0" smtClean="0">
                <a:latin typeface="楷体_GB2312" pitchFamily="49" charset="-122"/>
                <a:ea typeface="楷体_GB2312" pitchFamily="49" charset="-122"/>
              </a:rPr>
              <a:t>       要解决问题</a:t>
            </a:r>
            <a:r>
              <a:rPr lang="en-US" altLang="zh-CN" dirty="0" smtClean="0">
                <a:latin typeface="楷体_GB2312" pitchFamily="49" charset="-122"/>
                <a:ea typeface="楷体_GB2312" pitchFamily="49" charset="-122"/>
              </a:rPr>
              <a:t>2</a:t>
            </a:r>
            <a:r>
              <a:rPr lang="zh-CN" altLang="en-US" dirty="0" smtClean="0">
                <a:latin typeface="楷体_GB2312" pitchFamily="49" charset="-122"/>
                <a:ea typeface="楷体_GB2312" pitchFamily="49" charset="-122"/>
              </a:rPr>
              <a:t>，我们只需要设置一个临时缓冲区将每次入度为</a:t>
            </a:r>
            <a:r>
              <a:rPr lang="en-US" altLang="zh-CN" dirty="0" smtClean="0">
                <a:latin typeface="楷体_GB2312" pitchFamily="49" charset="-122"/>
                <a:ea typeface="楷体_GB2312" pitchFamily="49" charset="-122"/>
              </a:rPr>
              <a:t>0</a:t>
            </a:r>
            <a:r>
              <a:rPr lang="zh-CN" altLang="en-US" dirty="0" smtClean="0">
                <a:latin typeface="楷体_GB2312" pitchFamily="49" charset="-122"/>
                <a:ea typeface="楷体_GB2312" pitchFamily="49" charset="-122"/>
              </a:rPr>
              <a:t>的顶点记录下来即可。缓冲区可以使用堆栈、队列或者数组都行。</a:t>
            </a:r>
            <a:endParaRPr lang="zh-CN" altLang="en-US" dirty="0">
              <a:latin typeface="楷体_GB2312" pitchFamily="49" charset="-122"/>
              <a:ea typeface="楷体_GB2312" pitchFamily="49" charset="-122"/>
            </a:endParaRPr>
          </a:p>
        </p:txBody>
      </p:sp>
    </p:spTree>
    <p:extLst>
      <p:ext uri="{BB962C8B-B14F-4D97-AF65-F5344CB8AC3E}">
        <p14:creationId xmlns="" xmlns:p14="http://schemas.microsoft.com/office/powerpoint/2010/main" val="274667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2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908720"/>
            <a:ext cx="8784976" cy="4536504"/>
          </a:xfrm>
        </p:spPr>
        <p:txBody>
          <a:bodyPr>
            <a:normAutofit lnSpcReduction="10000"/>
          </a:bodyPr>
          <a:lstStyle/>
          <a:p>
            <a:pPr eaLnBrk="0" hangingPunct="0">
              <a:spcBef>
                <a:spcPct val="0"/>
              </a:spcBef>
            </a:pPr>
            <a:r>
              <a:rPr lang="zh-CN" altLang="en-US" dirty="0" smtClean="0">
                <a:latin typeface="楷体_GB2312" pitchFamily="49" charset="-122"/>
                <a:ea typeface="楷体_GB2312" pitchFamily="49" charset="-122"/>
              </a:rPr>
              <a:t>      假设，临时缓冲区采用堆栈，有向图</a:t>
            </a:r>
            <a:r>
              <a:rPr lang="en-US" altLang="zh-CN" dirty="0" smtClean="0">
                <a:latin typeface="楷体_GB2312" pitchFamily="49" charset="-122"/>
                <a:ea typeface="楷体_GB2312" pitchFamily="49" charset="-122"/>
              </a:rPr>
              <a:t>G</a:t>
            </a:r>
            <a:r>
              <a:rPr lang="zh-CN" altLang="en-US" dirty="0" smtClean="0">
                <a:latin typeface="楷体_GB2312" pitchFamily="49" charset="-122"/>
                <a:ea typeface="楷体_GB2312" pitchFamily="49" charset="-122"/>
              </a:rPr>
              <a:t>采用邻接表存储，这样，将上述算法细化为：</a:t>
            </a:r>
          </a:p>
          <a:p>
            <a:pPr eaLnBrk="0" hangingPunct="0">
              <a:spcBef>
                <a:spcPct val="0"/>
              </a:spcBef>
            </a:pPr>
            <a:endParaRPr lang="zh-CN" altLang="en-US" dirty="0" smtClean="0">
              <a:latin typeface="楷体_GB2312" pitchFamily="49" charset="-122"/>
              <a:ea typeface="楷体_GB2312" pitchFamily="49" charset="-122"/>
            </a:endParaRPr>
          </a:p>
          <a:p>
            <a:pPr eaLnBrk="0" hangingPunct="0">
              <a:spcBef>
                <a:spcPct val="0"/>
              </a:spcBef>
            </a:pPr>
            <a:r>
              <a:rPr lang="en-US" altLang="zh-CN" dirty="0" smtClean="0">
                <a:latin typeface="楷体_GB2312" pitchFamily="49" charset="-122"/>
                <a:ea typeface="楷体_GB2312" pitchFamily="49" charset="-122"/>
              </a:rPr>
              <a:t>S</a:t>
            </a:r>
            <a:r>
              <a:rPr lang="en-US" altLang="zh-CN" baseline="-25000" dirty="0" smtClean="0">
                <a:latin typeface="楷体_GB2312" pitchFamily="49" charset="-122"/>
                <a:ea typeface="楷体_GB2312" pitchFamily="49" charset="-122"/>
              </a:rPr>
              <a:t>1</a:t>
            </a:r>
            <a:r>
              <a:rPr lang="zh-CN" altLang="en-US" dirty="0" smtClean="0">
                <a:latin typeface="楷体_GB2312" pitchFamily="49" charset="-122"/>
                <a:ea typeface="楷体_GB2312" pitchFamily="49" charset="-122"/>
              </a:rPr>
              <a:t>、栈</a:t>
            </a:r>
            <a:r>
              <a:rPr lang="en-US" altLang="zh-CN" dirty="0" smtClean="0">
                <a:latin typeface="楷体_GB2312" pitchFamily="49" charset="-122"/>
                <a:ea typeface="楷体_GB2312" pitchFamily="49" charset="-122"/>
              </a:rPr>
              <a:t>top=0</a:t>
            </a:r>
            <a:r>
              <a:rPr lang="zh-CN" altLang="en-US" dirty="0" smtClean="0">
                <a:latin typeface="楷体_GB2312" pitchFamily="49" charset="-122"/>
                <a:ea typeface="楷体_GB2312" pitchFamily="49" charset="-122"/>
              </a:rPr>
              <a:t>，将输出顶点计数器</a:t>
            </a:r>
            <a:r>
              <a:rPr lang="en-US" altLang="zh-CN" dirty="0" smtClean="0">
                <a:latin typeface="楷体_GB2312" pitchFamily="49" charset="-122"/>
                <a:ea typeface="楷体_GB2312" pitchFamily="49" charset="-122"/>
              </a:rPr>
              <a:t>m=0</a:t>
            </a:r>
            <a:r>
              <a:rPr lang="zh-CN" altLang="en-US" dirty="0" smtClean="0">
                <a:latin typeface="楷体_GB2312" pitchFamily="49" charset="-122"/>
                <a:ea typeface="楷体_GB2312" pitchFamily="49" charset="-122"/>
              </a:rPr>
              <a:t>，</a:t>
            </a:r>
            <a:r>
              <a:rPr lang="en-US" altLang="zh-CN" dirty="0" smtClean="0">
                <a:latin typeface="楷体_GB2312" pitchFamily="49" charset="-122"/>
                <a:ea typeface="楷体_GB2312" pitchFamily="49" charset="-122"/>
              </a:rPr>
              <a:t>n</a:t>
            </a:r>
            <a:r>
              <a:rPr lang="zh-CN" altLang="en-US" dirty="0" smtClean="0">
                <a:latin typeface="楷体_GB2312" pitchFamily="49" charset="-122"/>
                <a:ea typeface="楷体_GB2312" pitchFamily="49" charset="-122"/>
              </a:rPr>
              <a:t>为</a:t>
            </a:r>
            <a:r>
              <a:rPr lang="en-US" altLang="zh-CN" dirty="0" smtClean="0">
                <a:latin typeface="楷体_GB2312" pitchFamily="49" charset="-122"/>
                <a:ea typeface="楷体_GB2312" pitchFamily="49" charset="-122"/>
              </a:rPr>
              <a:t>G</a:t>
            </a:r>
            <a:r>
              <a:rPr lang="zh-CN" altLang="en-US" dirty="0" smtClean="0">
                <a:latin typeface="楷体_GB2312" pitchFamily="49" charset="-122"/>
                <a:ea typeface="楷体_GB2312" pitchFamily="49" charset="-122"/>
              </a:rPr>
              <a:t>的顶点数；</a:t>
            </a:r>
          </a:p>
          <a:p>
            <a:pPr eaLnBrk="0" hangingPunct="0">
              <a:spcBef>
                <a:spcPct val="0"/>
              </a:spcBef>
            </a:pPr>
            <a:r>
              <a:rPr lang="en-US" altLang="zh-CN" dirty="0" smtClean="0">
                <a:latin typeface="楷体_GB2312" pitchFamily="49" charset="-122"/>
                <a:ea typeface="楷体_GB2312" pitchFamily="49" charset="-122"/>
              </a:rPr>
              <a:t>S</a:t>
            </a:r>
            <a:r>
              <a:rPr lang="en-US" altLang="zh-CN" baseline="-25000" dirty="0" smtClean="0">
                <a:latin typeface="楷体_GB2312" pitchFamily="49" charset="-122"/>
                <a:ea typeface="楷体_GB2312" pitchFamily="49" charset="-122"/>
              </a:rPr>
              <a:t>2</a:t>
            </a:r>
            <a:r>
              <a:rPr lang="zh-CN" altLang="en-US" dirty="0" smtClean="0">
                <a:latin typeface="楷体_GB2312" pitchFamily="49" charset="-122"/>
                <a:ea typeface="楷体_GB2312" pitchFamily="49" charset="-122"/>
              </a:rPr>
              <a:t>、检查邻接表中入度为</a:t>
            </a:r>
            <a:r>
              <a:rPr lang="en-US" altLang="zh-CN" dirty="0" smtClean="0">
                <a:latin typeface="楷体_GB2312" pitchFamily="49" charset="-122"/>
                <a:ea typeface="楷体_GB2312" pitchFamily="49" charset="-122"/>
              </a:rPr>
              <a:t>0</a:t>
            </a:r>
            <a:r>
              <a:rPr lang="zh-CN" altLang="en-US" dirty="0" smtClean="0">
                <a:latin typeface="楷体_GB2312" pitchFamily="49" charset="-122"/>
                <a:ea typeface="楷体_GB2312" pitchFamily="49" charset="-122"/>
              </a:rPr>
              <a:t>的顶点，将其进栈；</a:t>
            </a:r>
          </a:p>
          <a:p>
            <a:pPr eaLnBrk="0" hangingPunct="0">
              <a:spcBef>
                <a:spcPct val="0"/>
              </a:spcBef>
            </a:pPr>
            <a:r>
              <a:rPr lang="en-US" altLang="zh-CN" dirty="0" smtClean="0">
                <a:latin typeface="楷体_GB2312" pitchFamily="49" charset="-122"/>
                <a:ea typeface="楷体_GB2312" pitchFamily="49" charset="-122"/>
              </a:rPr>
              <a:t>S</a:t>
            </a:r>
            <a:r>
              <a:rPr lang="en-US" altLang="zh-CN" baseline="-25000" dirty="0" smtClean="0">
                <a:latin typeface="楷体_GB2312" pitchFamily="49" charset="-122"/>
                <a:ea typeface="楷体_GB2312" pitchFamily="49" charset="-122"/>
              </a:rPr>
              <a:t>3</a:t>
            </a:r>
            <a:r>
              <a:rPr lang="zh-CN" altLang="en-US" dirty="0" smtClean="0">
                <a:latin typeface="楷体_GB2312" pitchFamily="49" charset="-122"/>
                <a:ea typeface="楷体_GB2312" pitchFamily="49" charset="-122"/>
              </a:rPr>
              <a:t>、当栈非空时，进行拓扑排序：</a:t>
            </a:r>
          </a:p>
          <a:p>
            <a:pPr eaLnBrk="0" hangingPunct="0">
              <a:spcBef>
                <a:spcPct val="0"/>
              </a:spcBef>
            </a:pPr>
            <a:r>
              <a:rPr lang="zh-CN" altLang="en-US" dirty="0" smtClean="0">
                <a:latin typeface="楷体_GB2312" pitchFamily="49" charset="-122"/>
                <a:ea typeface="楷体_GB2312" pitchFamily="49" charset="-122"/>
              </a:rPr>
              <a:t>   </a:t>
            </a:r>
            <a:r>
              <a:rPr lang="en-US" altLang="zh-CN" dirty="0" smtClean="0">
                <a:latin typeface="楷体_GB2312" pitchFamily="49" charset="-122"/>
                <a:ea typeface="楷体_GB2312" pitchFamily="49" charset="-122"/>
              </a:rPr>
              <a:t>S</a:t>
            </a:r>
            <a:r>
              <a:rPr lang="en-US" altLang="zh-CN" baseline="-25000" dirty="0" smtClean="0">
                <a:latin typeface="楷体_GB2312" pitchFamily="49" charset="-122"/>
                <a:ea typeface="楷体_GB2312" pitchFamily="49" charset="-122"/>
              </a:rPr>
              <a:t>31</a:t>
            </a:r>
            <a:r>
              <a:rPr lang="zh-CN" altLang="en-US" dirty="0" smtClean="0">
                <a:latin typeface="楷体_GB2312" pitchFamily="49" charset="-122"/>
                <a:ea typeface="楷体_GB2312" pitchFamily="49" charset="-122"/>
              </a:rPr>
              <a:t>、输出栈顶元素</a:t>
            </a:r>
            <a:r>
              <a:rPr lang="en-US" altLang="zh-CN" dirty="0" smtClean="0">
                <a:latin typeface="楷体_GB2312" pitchFamily="49" charset="-122"/>
                <a:ea typeface="楷体_GB2312" pitchFamily="49" charset="-122"/>
              </a:rPr>
              <a:t>v</a:t>
            </a:r>
            <a:r>
              <a:rPr lang="zh-CN" altLang="en-US" dirty="0" smtClean="0">
                <a:latin typeface="楷体_GB2312" pitchFamily="49" charset="-122"/>
                <a:ea typeface="楷体_GB2312" pitchFamily="49" charset="-122"/>
              </a:rPr>
              <a:t>，并出栈，计数器</a:t>
            </a:r>
            <a:r>
              <a:rPr lang="en-US" altLang="zh-CN" dirty="0" smtClean="0">
                <a:latin typeface="楷体_GB2312" pitchFamily="49" charset="-122"/>
                <a:ea typeface="楷体_GB2312" pitchFamily="49" charset="-122"/>
              </a:rPr>
              <a:t>m+1</a:t>
            </a:r>
            <a:r>
              <a:rPr lang="zh-CN" altLang="en-US" dirty="0" smtClean="0">
                <a:latin typeface="楷体_GB2312" pitchFamily="49" charset="-122"/>
                <a:ea typeface="楷体_GB2312" pitchFamily="49" charset="-122"/>
              </a:rPr>
              <a:t>；</a:t>
            </a:r>
          </a:p>
          <a:p>
            <a:pPr eaLnBrk="0" hangingPunct="0">
              <a:spcBef>
                <a:spcPct val="0"/>
              </a:spcBef>
            </a:pPr>
            <a:r>
              <a:rPr lang="zh-CN" altLang="en-US" dirty="0" smtClean="0">
                <a:latin typeface="楷体_GB2312" pitchFamily="49" charset="-122"/>
                <a:ea typeface="楷体_GB2312" pitchFamily="49" charset="-122"/>
              </a:rPr>
              <a:t>   </a:t>
            </a:r>
            <a:r>
              <a:rPr lang="en-US" altLang="zh-CN" dirty="0" smtClean="0">
                <a:latin typeface="楷体_GB2312" pitchFamily="49" charset="-122"/>
                <a:ea typeface="楷体_GB2312" pitchFamily="49" charset="-122"/>
              </a:rPr>
              <a:t>S</a:t>
            </a:r>
            <a:r>
              <a:rPr lang="en-US" altLang="zh-CN" baseline="-25000" dirty="0" smtClean="0">
                <a:latin typeface="楷体_GB2312" pitchFamily="49" charset="-122"/>
                <a:ea typeface="楷体_GB2312" pitchFamily="49" charset="-122"/>
              </a:rPr>
              <a:t>32</a:t>
            </a:r>
            <a:r>
              <a:rPr lang="zh-CN" altLang="en-US" dirty="0" smtClean="0">
                <a:latin typeface="楷体_GB2312" pitchFamily="49" charset="-122"/>
                <a:ea typeface="楷体_GB2312" pitchFamily="49" charset="-122"/>
              </a:rPr>
              <a:t>、在邻接表中查找</a:t>
            </a:r>
            <a:r>
              <a:rPr lang="en-US" altLang="zh-CN" dirty="0" smtClean="0">
                <a:latin typeface="楷体_GB2312" pitchFamily="49" charset="-122"/>
                <a:ea typeface="楷体_GB2312" pitchFamily="49" charset="-122"/>
              </a:rPr>
              <a:t>v</a:t>
            </a:r>
            <a:r>
              <a:rPr lang="zh-CN" altLang="en-US" dirty="0" smtClean="0">
                <a:latin typeface="楷体_GB2312" pitchFamily="49" charset="-122"/>
                <a:ea typeface="楷体_GB2312" pitchFamily="49" charset="-122"/>
              </a:rPr>
              <a:t>的直接后继们，将它们的入度</a:t>
            </a:r>
            <a:r>
              <a:rPr lang="en-US" altLang="zh-CN" dirty="0" smtClean="0">
                <a:latin typeface="楷体_GB2312" pitchFamily="49" charset="-122"/>
                <a:ea typeface="楷体_GB2312" pitchFamily="49" charset="-122"/>
              </a:rPr>
              <a:t>-1</a:t>
            </a:r>
            <a:r>
              <a:rPr lang="zh-CN" altLang="en-US" dirty="0" smtClean="0">
                <a:latin typeface="楷体_GB2312" pitchFamily="49" charset="-122"/>
                <a:ea typeface="楷体_GB2312" pitchFamily="49" charset="-122"/>
              </a:rPr>
              <a:t>，并将减</a:t>
            </a:r>
            <a:r>
              <a:rPr lang="en-US" altLang="zh-CN" dirty="0" smtClean="0">
                <a:latin typeface="楷体_GB2312" pitchFamily="49" charset="-122"/>
                <a:ea typeface="楷体_GB2312" pitchFamily="49" charset="-122"/>
              </a:rPr>
              <a:t>1</a:t>
            </a:r>
            <a:r>
              <a:rPr lang="zh-CN" altLang="en-US" dirty="0" smtClean="0">
                <a:latin typeface="楷体_GB2312" pitchFamily="49" charset="-122"/>
                <a:ea typeface="楷体_GB2312" pitchFamily="49" charset="-122"/>
              </a:rPr>
              <a:t>后入度为</a:t>
            </a:r>
            <a:r>
              <a:rPr lang="en-US" altLang="zh-CN" dirty="0" smtClean="0">
                <a:latin typeface="楷体_GB2312" pitchFamily="49" charset="-122"/>
                <a:ea typeface="楷体_GB2312" pitchFamily="49" charset="-122"/>
              </a:rPr>
              <a:t>0</a:t>
            </a:r>
            <a:r>
              <a:rPr lang="zh-CN" altLang="en-US" dirty="0" smtClean="0">
                <a:latin typeface="楷体_GB2312" pitchFamily="49" charset="-122"/>
                <a:ea typeface="楷体_GB2312" pitchFamily="49" charset="-122"/>
              </a:rPr>
              <a:t>的顶点进栈。</a:t>
            </a:r>
          </a:p>
          <a:p>
            <a:pPr eaLnBrk="0" hangingPunct="0">
              <a:spcBef>
                <a:spcPct val="0"/>
              </a:spcBef>
            </a:pPr>
            <a:r>
              <a:rPr lang="en-US" altLang="zh-CN" dirty="0" smtClean="0">
                <a:latin typeface="楷体_GB2312" pitchFamily="49" charset="-122"/>
                <a:ea typeface="楷体_GB2312" pitchFamily="49" charset="-122"/>
              </a:rPr>
              <a:t>S</a:t>
            </a:r>
            <a:r>
              <a:rPr lang="en-US" altLang="zh-CN" baseline="-25000" dirty="0" smtClean="0">
                <a:latin typeface="楷体_GB2312" pitchFamily="49" charset="-122"/>
                <a:ea typeface="楷体_GB2312" pitchFamily="49" charset="-122"/>
              </a:rPr>
              <a:t>4</a:t>
            </a:r>
            <a:r>
              <a:rPr lang="zh-CN" altLang="en-US" dirty="0" smtClean="0">
                <a:latin typeface="楷体_GB2312" pitchFamily="49" charset="-122"/>
                <a:ea typeface="楷体_GB2312" pitchFamily="49" charset="-122"/>
              </a:rPr>
              <a:t>、如果计数器</a:t>
            </a:r>
            <a:r>
              <a:rPr lang="en-US" altLang="zh-CN" dirty="0" err="1" smtClean="0">
                <a:latin typeface="楷体_GB2312" pitchFamily="49" charset="-122"/>
                <a:ea typeface="楷体_GB2312" pitchFamily="49" charset="-122"/>
              </a:rPr>
              <a:t>m≠n</a:t>
            </a:r>
            <a:r>
              <a:rPr lang="zh-CN" altLang="en-US" dirty="0" smtClean="0">
                <a:latin typeface="楷体_GB2312" pitchFamily="49" charset="-122"/>
                <a:ea typeface="楷体_GB2312" pitchFamily="49" charset="-122"/>
              </a:rPr>
              <a:t>，则图</a:t>
            </a:r>
            <a:r>
              <a:rPr lang="en-US" altLang="zh-CN" dirty="0" smtClean="0">
                <a:latin typeface="楷体_GB2312" pitchFamily="49" charset="-122"/>
                <a:ea typeface="楷体_GB2312" pitchFamily="49" charset="-122"/>
              </a:rPr>
              <a:t>G</a:t>
            </a:r>
            <a:r>
              <a:rPr lang="zh-CN" altLang="en-US" dirty="0" smtClean="0">
                <a:latin typeface="楷体_GB2312" pitchFamily="49" charset="-122"/>
                <a:ea typeface="楷体_GB2312" pitchFamily="49" charset="-122"/>
              </a:rPr>
              <a:t>中有回路</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环</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，否则，拓扑排序完成。</a:t>
            </a:r>
            <a:endParaRPr lang="zh-CN" altLang="en-US" dirty="0">
              <a:latin typeface="楷体_GB2312" pitchFamily="49" charset="-122"/>
              <a:ea typeface="楷体_GB2312" pitchFamily="49" charset="-122"/>
            </a:endParaRPr>
          </a:p>
        </p:txBody>
      </p:sp>
    </p:spTree>
    <p:extLst>
      <p:ext uri="{BB962C8B-B14F-4D97-AF65-F5344CB8AC3E}">
        <p14:creationId xmlns="" xmlns:p14="http://schemas.microsoft.com/office/powerpoint/2010/main" val="274667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692696"/>
            <a:ext cx="8784976" cy="5688632"/>
          </a:xfrm>
        </p:spPr>
        <p:txBody>
          <a:bodyPr>
            <a:noAutofit/>
          </a:bodyPr>
          <a:lstStyle/>
          <a:p>
            <a:pPr>
              <a:lnSpc>
                <a:spcPct val="100000"/>
              </a:lnSpc>
            </a:pPr>
            <a:r>
              <a:rPr lang="zh-CN" altLang="en-US" sz="1600" b="0" dirty="0" smtClean="0">
                <a:latin typeface="黑体" pitchFamily="2" charset="-122"/>
                <a:ea typeface="黑体" pitchFamily="2" charset="-122"/>
              </a:rPr>
              <a:t>拓扑排序具体算法如下：</a:t>
            </a:r>
            <a:r>
              <a:rPr lang="en-US" altLang="zh-CN" sz="1600" b="0" dirty="0" smtClean="0">
                <a:latin typeface="黑体" pitchFamily="2" charset="-122"/>
                <a:ea typeface="黑体" pitchFamily="2" charset="-122"/>
              </a:rPr>
              <a:t>// </a:t>
            </a:r>
            <a:r>
              <a:rPr lang="zh-CN" altLang="en-US" sz="1600" b="0" dirty="0" smtClean="0">
                <a:latin typeface="黑体" pitchFamily="2" charset="-122"/>
                <a:ea typeface="黑体" pitchFamily="2" charset="-122"/>
              </a:rPr>
              <a:t>有向图</a:t>
            </a:r>
            <a:r>
              <a:rPr lang="en-US" altLang="zh-CN" sz="1600" b="0" dirty="0" smtClean="0">
                <a:latin typeface="黑体" pitchFamily="2" charset="-122"/>
                <a:ea typeface="黑体" pitchFamily="2" charset="-122"/>
              </a:rPr>
              <a:t>G</a:t>
            </a:r>
            <a:r>
              <a:rPr lang="zh-CN" altLang="en-US" sz="1600" b="0" dirty="0" smtClean="0">
                <a:latin typeface="黑体" pitchFamily="2" charset="-122"/>
                <a:ea typeface="黑体" pitchFamily="2" charset="-122"/>
              </a:rPr>
              <a:t>采用邻接表存储结构，</a:t>
            </a:r>
            <a:r>
              <a:rPr lang="en-US" altLang="zh-CN" sz="1600" b="0" dirty="0" smtClean="0">
                <a:latin typeface="黑体" pitchFamily="2" charset="-122"/>
                <a:ea typeface="黑体" pitchFamily="2" charset="-122"/>
              </a:rPr>
              <a:t>n</a:t>
            </a:r>
            <a:r>
              <a:rPr lang="zh-CN" altLang="en-US" sz="1600" b="0" dirty="0" smtClean="0">
                <a:latin typeface="黑体" pitchFamily="2" charset="-122"/>
                <a:ea typeface="黑体" pitchFamily="2" charset="-122"/>
              </a:rPr>
              <a:t>为图</a:t>
            </a:r>
            <a:r>
              <a:rPr lang="en-US" altLang="zh-CN" sz="1600" b="0" dirty="0" smtClean="0">
                <a:latin typeface="黑体" pitchFamily="2" charset="-122"/>
                <a:ea typeface="黑体" pitchFamily="2" charset="-122"/>
              </a:rPr>
              <a:t>G</a:t>
            </a:r>
            <a:r>
              <a:rPr lang="zh-CN" altLang="en-US" sz="1600" b="0" dirty="0" smtClean="0">
                <a:latin typeface="黑体" pitchFamily="2" charset="-122"/>
                <a:ea typeface="黑体" pitchFamily="2" charset="-122"/>
              </a:rPr>
              <a:t>的顶点数</a:t>
            </a:r>
            <a:r>
              <a:rPr lang="en-US" altLang="zh-CN" sz="1600" b="0" dirty="0" smtClean="0">
                <a:latin typeface="黑体" pitchFamily="2" charset="-122"/>
                <a:ea typeface="黑体" pitchFamily="2" charset="-122"/>
              </a:rPr>
              <a:t>,</a:t>
            </a:r>
            <a:r>
              <a:rPr lang="zh-CN" altLang="en-US" sz="1600" b="0" dirty="0" smtClean="0">
                <a:latin typeface="黑体" pitchFamily="2" charset="-122"/>
                <a:ea typeface="黑体" pitchFamily="2" charset="-122"/>
              </a:rPr>
              <a:t>数组</a:t>
            </a:r>
            <a:r>
              <a:rPr lang="en-US" altLang="zh-CN" sz="1600" b="0" dirty="0" err="1" smtClean="0">
                <a:latin typeface="黑体" pitchFamily="2" charset="-122"/>
                <a:ea typeface="黑体" pitchFamily="2" charset="-122"/>
              </a:rPr>
              <a:t>topol</a:t>
            </a:r>
            <a:r>
              <a:rPr lang="zh-CN" altLang="en-US" sz="1600" b="0" dirty="0" smtClean="0">
                <a:latin typeface="黑体" pitchFamily="2" charset="-122"/>
                <a:ea typeface="黑体" pitchFamily="2" charset="-122"/>
              </a:rPr>
              <a:t>中产生一个拓扑序列</a:t>
            </a:r>
          </a:p>
          <a:p>
            <a:pPr>
              <a:lnSpc>
                <a:spcPct val="100000"/>
              </a:lnSpc>
            </a:pPr>
            <a:r>
              <a:rPr lang="en-US" altLang="zh-CN" sz="1600" b="0" dirty="0" err="1" smtClean="0">
                <a:latin typeface="黑体" pitchFamily="2" charset="-122"/>
                <a:ea typeface="黑体" pitchFamily="2" charset="-122"/>
              </a:rPr>
              <a:t>int</a:t>
            </a:r>
            <a:r>
              <a:rPr lang="en-US" altLang="zh-CN" sz="1600" b="0" dirty="0" smtClean="0">
                <a:latin typeface="黑体" pitchFamily="2" charset="-122"/>
                <a:ea typeface="黑体" pitchFamily="2" charset="-122"/>
              </a:rPr>
              <a:t> </a:t>
            </a:r>
            <a:r>
              <a:rPr lang="en-US" altLang="zh-CN" sz="1600" b="0" dirty="0" err="1" smtClean="0">
                <a:latin typeface="黑体" pitchFamily="2" charset="-122"/>
                <a:ea typeface="黑体" pitchFamily="2" charset="-122"/>
              </a:rPr>
              <a:t>Topol_Order</a:t>
            </a:r>
            <a:r>
              <a:rPr lang="en-US" altLang="zh-CN" sz="1600" b="0" dirty="0" smtClean="0">
                <a:latin typeface="黑体" pitchFamily="2" charset="-122"/>
                <a:ea typeface="黑体" pitchFamily="2" charset="-122"/>
              </a:rPr>
              <a:t>( </a:t>
            </a:r>
            <a:r>
              <a:rPr lang="en-US" altLang="zh-CN" sz="1600" b="0" dirty="0" err="1" smtClean="0">
                <a:latin typeface="黑体" pitchFamily="2" charset="-122"/>
                <a:ea typeface="黑体" pitchFamily="2" charset="-122"/>
              </a:rPr>
              <a:t>ALGraph</a:t>
            </a:r>
            <a:r>
              <a:rPr lang="en-US" altLang="zh-CN" sz="1600" b="0" dirty="0" smtClean="0">
                <a:latin typeface="黑体" pitchFamily="2" charset="-122"/>
                <a:ea typeface="黑体" pitchFamily="2" charset="-122"/>
              </a:rPr>
              <a:t> *G, </a:t>
            </a:r>
            <a:r>
              <a:rPr lang="en-US" altLang="zh-CN" sz="1600" b="0" dirty="0" err="1" smtClean="0">
                <a:latin typeface="黑体" pitchFamily="2" charset="-122"/>
                <a:ea typeface="黑体" pitchFamily="2" charset="-122"/>
              </a:rPr>
              <a:t>int</a:t>
            </a:r>
            <a:r>
              <a:rPr lang="en-US" altLang="zh-CN" sz="1600" b="0" dirty="0" smtClean="0">
                <a:latin typeface="黑体" pitchFamily="2" charset="-122"/>
                <a:ea typeface="黑体" pitchFamily="2" charset="-122"/>
              </a:rPr>
              <a:t> </a:t>
            </a:r>
            <a:r>
              <a:rPr lang="en-US" altLang="zh-CN" sz="1600" b="0" dirty="0" err="1" smtClean="0">
                <a:latin typeface="黑体" pitchFamily="2" charset="-122"/>
                <a:ea typeface="黑体" pitchFamily="2" charset="-122"/>
              </a:rPr>
              <a:t>topol</a:t>
            </a:r>
            <a:r>
              <a:rPr lang="en-US" altLang="zh-CN" sz="1600" b="0" dirty="0" smtClean="0">
                <a:latin typeface="黑体" pitchFamily="2" charset="-122"/>
                <a:ea typeface="黑体" pitchFamily="2" charset="-122"/>
              </a:rPr>
              <a:t>[], </a:t>
            </a:r>
            <a:r>
              <a:rPr lang="en-US" altLang="zh-CN" sz="1600" b="0" dirty="0" err="1" smtClean="0">
                <a:latin typeface="黑体" pitchFamily="2" charset="-122"/>
                <a:ea typeface="黑体" pitchFamily="2" charset="-122"/>
              </a:rPr>
              <a:t>int</a:t>
            </a:r>
            <a:r>
              <a:rPr lang="en-US" altLang="zh-CN" sz="1600" b="0" dirty="0" smtClean="0">
                <a:latin typeface="黑体" pitchFamily="2" charset="-122"/>
                <a:ea typeface="黑体" pitchFamily="2" charset="-122"/>
              </a:rPr>
              <a:t> n )  </a:t>
            </a:r>
          </a:p>
          <a:p>
            <a:pPr algn="just">
              <a:lnSpc>
                <a:spcPct val="100000"/>
              </a:lnSpc>
            </a:pPr>
            <a:r>
              <a:rPr lang="en-US" altLang="zh-CN" sz="1600" b="0" dirty="0" smtClean="0">
                <a:latin typeface="黑体" pitchFamily="2" charset="-122"/>
                <a:ea typeface="黑体" pitchFamily="2" charset="-122"/>
              </a:rPr>
              <a:t>{ m = 0</a:t>
            </a:r>
            <a:r>
              <a:rPr lang="zh-CN" altLang="en-US" sz="1600" b="0" dirty="0" smtClean="0">
                <a:latin typeface="黑体" pitchFamily="2" charset="-122"/>
                <a:ea typeface="黑体" pitchFamily="2" charset="-122"/>
              </a:rPr>
              <a:t>； </a:t>
            </a:r>
            <a:r>
              <a:rPr lang="en-US" altLang="zh-CN" sz="1600" b="0" dirty="0" err="1" smtClean="0">
                <a:latin typeface="黑体" pitchFamily="2" charset="-122"/>
                <a:ea typeface="黑体" pitchFamily="2" charset="-122"/>
              </a:rPr>
              <a:t>InitStack</a:t>
            </a:r>
            <a:r>
              <a:rPr lang="en-US" altLang="zh-CN" sz="1600" b="0" dirty="0" smtClean="0">
                <a:latin typeface="黑体" pitchFamily="2" charset="-122"/>
                <a:ea typeface="黑体" pitchFamily="2" charset="-122"/>
              </a:rPr>
              <a:t>(&amp;S)</a:t>
            </a:r>
            <a:r>
              <a:rPr lang="zh-CN" altLang="en-US" sz="1600" b="0" dirty="0" smtClean="0">
                <a:latin typeface="黑体" pitchFamily="2" charset="-122"/>
                <a:ea typeface="黑体" pitchFamily="2" charset="-122"/>
              </a:rPr>
              <a:t>；</a:t>
            </a:r>
          </a:p>
          <a:p>
            <a:pPr algn="just">
              <a:lnSpc>
                <a:spcPct val="100000"/>
              </a:lnSpc>
            </a:pPr>
            <a:r>
              <a:rPr lang="zh-CN" altLang="en-US" sz="1600" b="0" dirty="0" smtClean="0">
                <a:latin typeface="黑体" pitchFamily="2" charset="-122"/>
                <a:ea typeface="黑体" pitchFamily="2" charset="-122"/>
              </a:rPr>
              <a:t>  </a:t>
            </a:r>
            <a:r>
              <a:rPr lang="en-US" altLang="zh-CN" sz="1600" b="0" dirty="0" smtClean="0">
                <a:latin typeface="黑体" pitchFamily="2" charset="-122"/>
                <a:ea typeface="黑体" pitchFamily="2" charset="-122"/>
              </a:rPr>
              <a:t>for(</a:t>
            </a:r>
            <a:r>
              <a:rPr lang="en-US" altLang="zh-CN" sz="1600" b="0" dirty="0" err="1" smtClean="0">
                <a:latin typeface="黑体" pitchFamily="2" charset="-122"/>
                <a:ea typeface="黑体" pitchFamily="2" charset="-122"/>
              </a:rPr>
              <a:t>i</a:t>
            </a:r>
            <a:r>
              <a:rPr lang="en-US" altLang="zh-CN" sz="1600" b="0" dirty="0" smtClean="0">
                <a:latin typeface="黑体" pitchFamily="2" charset="-122"/>
                <a:ea typeface="黑体" pitchFamily="2" charset="-122"/>
              </a:rPr>
              <a:t>=0</a:t>
            </a:r>
            <a:r>
              <a:rPr lang="zh-CN" altLang="en-US" sz="1600" b="0" dirty="0" smtClean="0">
                <a:latin typeface="黑体" pitchFamily="2" charset="-122"/>
                <a:ea typeface="黑体" pitchFamily="2" charset="-122"/>
              </a:rPr>
              <a:t>；</a:t>
            </a:r>
            <a:r>
              <a:rPr lang="en-US" altLang="zh-CN" sz="1600" b="0" dirty="0" err="1" smtClean="0">
                <a:latin typeface="黑体" pitchFamily="2" charset="-122"/>
                <a:ea typeface="黑体" pitchFamily="2" charset="-122"/>
              </a:rPr>
              <a:t>i</a:t>
            </a:r>
            <a:r>
              <a:rPr lang="en-US" altLang="zh-CN" sz="1600" b="0" dirty="0" smtClean="0">
                <a:latin typeface="黑体" pitchFamily="2" charset="-122"/>
                <a:ea typeface="黑体" pitchFamily="2" charset="-122"/>
              </a:rPr>
              <a:t>&lt;n</a:t>
            </a:r>
            <a:r>
              <a:rPr lang="zh-CN" altLang="en-US" sz="1600" b="0" dirty="0" smtClean="0">
                <a:latin typeface="黑体" pitchFamily="2" charset="-122"/>
                <a:ea typeface="黑体" pitchFamily="2" charset="-122"/>
              </a:rPr>
              <a:t>；</a:t>
            </a:r>
            <a:r>
              <a:rPr lang="en-US" altLang="zh-CN" sz="1600" b="0" dirty="0" err="1" smtClean="0">
                <a:latin typeface="黑体" pitchFamily="2" charset="-122"/>
                <a:ea typeface="黑体" pitchFamily="2" charset="-122"/>
              </a:rPr>
              <a:t>i</a:t>
            </a:r>
            <a:r>
              <a:rPr lang="en-US" altLang="zh-CN" sz="1600" b="0" dirty="0" smtClean="0">
                <a:latin typeface="黑体" pitchFamily="2" charset="-122"/>
                <a:ea typeface="黑体" pitchFamily="2" charset="-122"/>
              </a:rPr>
              <a:t>++) if( G[</a:t>
            </a:r>
            <a:r>
              <a:rPr lang="en-US" altLang="zh-CN" sz="1600" b="0" dirty="0" err="1" smtClean="0">
                <a:latin typeface="黑体" pitchFamily="2" charset="-122"/>
                <a:ea typeface="黑体" pitchFamily="2" charset="-122"/>
              </a:rPr>
              <a:t>i</a:t>
            </a:r>
            <a:r>
              <a:rPr lang="en-US" altLang="zh-CN" sz="1600" b="0" dirty="0" smtClean="0">
                <a:latin typeface="黑体" pitchFamily="2" charset="-122"/>
                <a:ea typeface="黑体" pitchFamily="2" charset="-122"/>
              </a:rPr>
              <a:t>].</a:t>
            </a:r>
            <a:r>
              <a:rPr lang="en-US" altLang="zh-CN" sz="1600" b="0" dirty="0" err="1" smtClean="0">
                <a:latin typeface="黑体" pitchFamily="2" charset="-122"/>
                <a:ea typeface="黑体" pitchFamily="2" charset="-122"/>
              </a:rPr>
              <a:t>Indegree</a:t>
            </a:r>
            <a:r>
              <a:rPr lang="en-US" altLang="zh-CN" sz="1600" b="0" dirty="0" smtClean="0">
                <a:latin typeface="黑体" pitchFamily="2" charset="-122"/>
                <a:ea typeface="黑体" pitchFamily="2" charset="-122"/>
              </a:rPr>
              <a:t>[</a:t>
            </a:r>
            <a:r>
              <a:rPr lang="en-US" altLang="zh-CN" sz="1600" b="0" dirty="0" err="1" smtClean="0">
                <a:latin typeface="黑体" pitchFamily="2" charset="-122"/>
                <a:ea typeface="黑体" pitchFamily="2" charset="-122"/>
              </a:rPr>
              <a:t>i</a:t>
            </a:r>
            <a:r>
              <a:rPr lang="en-US" altLang="zh-CN" sz="1600" b="0" dirty="0" smtClean="0">
                <a:latin typeface="黑体" pitchFamily="2" charset="-122"/>
                <a:ea typeface="黑体" pitchFamily="2" charset="-122"/>
              </a:rPr>
              <a:t>] = 0 ) push(S</a:t>
            </a:r>
            <a:r>
              <a:rPr lang="zh-CN" altLang="en-US" sz="1600" b="0" dirty="0" smtClean="0">
                <a:latin typeface="黑体" pitchFamily="2" charset="-122"/>
                <a:ea typeface="黑体" pitchFamily="2" charset="-122"/>
              </a:rPr>
              <a:t>，</a:t>
            </a:r>
            <a:r>
              <a:rPr lang="en-US" altLang="zh-CN" sz="1600" b="0" dirty="0" err="1" smtClean="0">
                <a:latin typeface="黑体" pitchFamily="2" charset="-122"/>
                <a:ea typeface="黑体" pitchFamily="2" charset="-122"/>
              </a:rPr>
              <a:t>i</a:t>
            </a:r>
            <a:r>
              <a:rPr lang="en-US" altLang="zh-CN" sz="1600" b="0" dirty="0" smtClean="0">
                <a:latin typeface="黑体" pitchFamily="2" charset="-122"/>
                <a:ea typeface="黑体" pitchFamily="2" charset="-122"/>
              </a:rPr>
              <a:t>)</a:t>
            </a:r>
            <a:r>
              <a:rPr lang="zh-CN" altLang="en-US" sz="1600" b="0" dirty="0" smtClean="0">
                <a:latin typeface="黑体" pitchFamily="2" charset="-122"/>
                <a:ea typeface="黑体" pitchFamily="2" charset="-122"/>
              </a:rPr>
              <a:t>； </a:t>
            </a:r>
            <a:r>
              <a:rPr lang="en-US" altLang="zh-CN" sz="1600" b="0" dirty="0" smtClean="0">
                <a:latin typeface="黑体" pitchFamily="2" charset="-122"/>
                <a:ea typeface="黑体" pitchFamily="2" charset="-122"/>
              </a:rPr>
              <a:t>//</a:t>
            </a:r>
            <a:r>
              <a:rPr lang="zh-CN" altLang="en-US" sz="1600" b="0" dirty="0" smtClean="0">
                <a:latin typeface="黑体" pitchFamily="2" charset="-122"/>
                <a:ea typeface="黑体" pitchFamily="2" charset="-122"/>
              </a:rPr>
              <a:t>入度为</a:t>
            </a:r>
            <a:r>
              <a:rPr lang="en-US" altLang="zh-CN" sz="1600" b="0" dirty="0" smtClean="0">
                <a:latin typeface="黑体" pitchFamily="2" charset="-122"/>
                <a:ea typeface="黑体" pitchFamily="2" charset="-122"/>
              </a:rPr>
              <a:t>0</a:t>
            </a:r>
            <a:r>
              <a:rPr lang="zh-CN" altLang="en-US" sz="1600" b="0" dirty="0" smtClean="0">
                <a:latin typeface="黑体" pitchFamily="2" charset="-122"/>
                <a:ea typeface="黑体" pitchFamily="2" charset="-122"/>
              </a:rPr>
              <a:t>的顶点进栈</a:t>
            </a:r>
          </a:p>
          <a:p>
            <a:pPr algn="just">
              <a:lnSpc>
                <a:spcPct val="100000"/>
              </a:lnSpc>
            </a:pPr>
            <a:r>
              <a:rPr lang="en-US" altLang="zh-CN" sz="1600" b="0" dirty="0" smtClean="0">
                <a:latin typeface="黑体" pitchFamily="2" charset="-122"/>
                <a:ea typeface="黑体" pitchFamily="2" charset="-122"/>
              </a:rPr>
              <a:t>  while(!</a:t>
            </a:r>
            <a:r>
              <a:rPr lang="en-US" altLang="zh-CN" sz="1600" b="0" dirty="0" err="1" smtClean="0">
                <a:latin typeface="黑体" pitchFamily="2" charset="-122"/>
                <a:ea typeface="黑体" pitchFamily="2" charset="-122"/>
              </a:rPr>
              <a:t>StackEmpty</a:t>
            </a:r>
            <a:r>
              <a:rPr lang="en-US" altLang="zh-CN" sz="1600" b="0" dirty="0" smtClean="0">
                <a:latin typeface="黑体" pitchFamily="2" charset="-122"/>
                <a:ea typeface="黑体" pitchFamily="2" charset="-122"/>
              </a:rPr>
              <a:t>(&amp;S)){</a:t>
            </a:r>
          </a:p>
          <a:p>
            <a:pPr algn="just">
              <a:lnSpc>
                <a:spcPct val="100000"/>
              </a:lnSpc>
            </a:pPr>
            <a:r>
              <a:rPr lang="en-US" altLang="zh-CN" sz="1600" b="0" dirty="0" smtClean="0">
                <a:latin typeface="黑体" pitchFamily="2" charset="-122"/>
                <a:ea typeface="黑体" pitchFamily="2" charset="-122"/>
              </a:rPr>
              <a:t>      pop(&amp;S</a:t>
            </a:r>
            <a:r>
              <a:rPr lang="zh-CN" altLang="en-US" sz="1600" b="0" dirty="0" smtClean="0">
                <a:latin typeface="黑体" pitchFamily="2" charset="-122"/>
                <a:ea typeface="黑体" pitchFamily="2" charset="-122"/>
              </a:rPr>
              <a:t>，</a:t>
            </a:r>
            <a:r>
              <a:rPr lang="en-US" altLang="zh-CN" sz="1600" b="0" dirty="0" err="1" smtClean="0">
                <a:latin typeface="黑体" pitchFamily="2" charset="-122"/>
                <a:ea typeface="黑体" pitchFamily="2" charset="-122"/>
              </a:rPr>
              <a:t>i</a:t>
            </a:r>
            <a:r>
              <a:rPr lang="en-US" altLang="zh-CN" sz="1600" b="0" dirty="0" smtClean="0">
                <a:latin typeface="黑体" pitchFamily="2" charset="-122"/>
                <a:ea typeface="黑体" pitchFamily="2" charset="-122"/>
              </a:rPr>
              <a:t>)</a:t>
            </a:r>
            <a:r>
              <a:rPr lang="zh-CN" altLang="en-US" sz="1600" b="0" dirty="0" smtClean="0">
                <a:latin typeface="黑体" pitchFamily="2" charset="-122"/>
                <a:ea typeface="黑体" pitchFamily="2" charset="-122"/>
              </a:rPr>
              <a:t>； </a:t>
            </a:r>
            <a:r>
              <a:rPr lang="en-US" altLang="zh-CN" sz="1600" b="0" dirty="0" err="1" smtClean="0">
                <a:latin typeface="黑体" pitchFamily="2" charset="-122"/>
                <a:ea typeface="黑体" pitchFamily="2" charset="-122"/>
              </a:rPr>
              <a:t>topol</a:t>
            </a:r>
            <a:r>
              <a:rPr lang="en-US" altLang="zh-CN" sz="1600" b="0" dirty="0" smtClean="0">
                <a:latin typeface="黑体" pitchFamily="2" charset="-122"/>
                <a:ea typeface="黑体" pitchFamily="2" charset="-122"/>
              </a:rPr>
              <a:t>[m++] = </a:t>
            </a:r>
            <a:r>
              <a:rPr lang="en-US" altLang="zh-CN" sz="1600" b="0" dirty="0" err="1" smtClean="0">
                <a:latin typeface="黑体" pitchFamily="2" charset="-122"/>
                <a:ea typeface="黑体" pitchFamily="2" charset="-122"/>
              </a:rPr>
              <a:t>i</a:t>
            </a:r>
            <a:r>
              <a:rPr lang="zh-CN" altLang="en-US" sz="1600" b="0" dirty="0" smtClean="0">
                <a:latin typeface="黑体" pitchFamily="2" charset="-122"/>
                <a:ea typeface="黑体" pitchFamily="2" charset="-122"/>
              </a:rPr>
              <a:t>；	              </a:t>
            </a:r>
            <a:r>
              <a:rPr lang="en-US" altLang="zh-CN" sz="1600" b="0" dirty="0" smtClean="0">
                <a:latin typeface="黑体" pitchFamily="2" charset="-122"/>
                <a:ea typeface="黑体" pitchFamily="2" charset="-122"/>
              </a:rPr>
              <a:t>// </a:t>
            </a:r>
            <a:r>
              <a:rPr lang="zh-CN" altLang="en-US" sz="1600" b="0" dirty="0" smtClean="0">
                <a:latin typeface="黑体" pitchFamily="2" charset="-122"/>
                <a:ea typeface="黑体" pitchFamily="2" charset="-122"/>
              </a:rPr>
              <a:t>将第</a:t>
            </a:r>
            <a:r>
              <a:rPr lang="en-US" altLang="zh-CN" sz="1600" b="0" dirty="0" err="1" smtClean="0">
                <a:latin typeface="黑体" pitchFamily="2" charset="-122"/>
                <a:ea typeface="黑体" pitchFamily="2" charset="-122"/>
              </a:rPr>
              <a:t>i</a:t>
            </a:r>
            <a:r>
              <a:rPr lang="zh-CN" altLang="en-US" sz="1600" b="0" dirty="0" smtClean="0">
                <a:latin typeface="黑体" pitchFamily="2" charset="-122"/>
                <a:ea typeface="黑体" pitchFamily="2" charset="-122"/>
              </a:rPr>
              <a:t>个顶点放入拓扑序列中</a:t>
            </a:r>
          </a:p>
          <a:p>
            <a:pPr algn="just">
              <a:lnSpc>
                <a:spcPct val="100000"/>
              </a:lnSpc>
            </a:pPr>
            <a:r>
              <a:rPr lang="zh-CN" altLang="en-US" sz="1600" b="0" dirty="0" smtClean="0">
                <a:latin typeface="黑体" pitchFamily="2" charset="-122"/>
                <a:ea typeface="黑体" pitchFamily="2" charset="-122"/>
              </a:rPr>
              <a:t>      </a:t>
            </a:r>
            <a:r>
              <a:rPr lang="en-US" altLang="zh-CN" sz="1600" b="0" dirty="0" smtClean="0">
                <a:latin typeface="黑体" pitchFamily="2" charset="-122"/>
                <a:ea typeface="黑体" pitchFamily="2" charset="-122"/>
              </a:rPr>
              <a:t>p = G-&gt;</a:t>
            </a:r>
            <a:r>
              <a:rPr lang="en-US" altLang="zh-CN" sz="1600" b="0" dirty="0" err="1" smtClean="0">
                <a:latin typeface="黑体" pitchFamily="2" charset="-122"/>
                <a:ea typeface="黑体" pitchFamily="2" charset="-122"/>
              </a:rPr>
              <a:t>adjlist</a:t>
            </a:r>
            <a:r>
              <a:rPr lang="en-US" altLang="zh-CN" sz="1600" b="0" dirty="0" smtClean="0">
                <a:latin typeface="黑体" pitchFamily="2" charset="-122"/>
                <a:ea typeface="黑体" pitchFamily="2" charset="-122"/>
              </a:rPr>
              <a:t>[</a:t>
            </a:r>
            <a:r>
              <a:rPr lang="en-US" altLang="zh-CN" sz="1600" b="0" dirty="0" err="1" smtClean="0">
                <a:latin typeface="黑体" pitchFamily="2" charset="-122"/>
                <a:ea typeface="黑体" pitchFamily="2" charset="-122"/>
              </a:rPr>
              <a:t>i</a:t>
            </a:r>
            <a:r>
              <a:rPr lang="en-US" altLang="zh-CN" sz="1600" b="0" dirty="0" smtClean="0">
                <a:latin typeface="黑体" pitchFamily="2" charset="-122"/>
                <a:ea typeface="黑体" pitchFamily="2" charset="-122"/>
              </a:rPr>
              <a:t>].</a:t>
            </a:r>
            <a:r>
              <a:rPr lang="en-US" altLang="zh-CN" sz="1600" b="0" dirty="0" err="1" smtClean="0">
                <a:latin typeface="黑体" pitchFamily="2" charset="-122"/>
                <a:ea typeface="黑体" pitchFamily="2" charset="-122"/>
              </a:rPr>
              <a:t>FirstArc</a:t>
            </a:r>
            <a:r>
              <a:rPr lang="zh-CN" altLang="en-US" sz="1600" b="0" dirty="0" smtClean="0">
                <a:latin typeface="黑体" pitchFamily="2" charset="-122"/>
                <a:ea typeface="黑体" pitchFamily="2" charset="-122"/>
              </a:rPr>
              <a:t>；</a:t>
            </a:r>
          </a:p>
          <a:p>
            <a:pPr algn="just">
              <a:lnSpc>
                <a:spcPct val="100000"/>
              </a:lnSpc>
            </a:pPr>
            <a:r>
              <a:rPr lang="zh-CN" altLang="en-US" sz="1600" b="0" dirty="0" smtClean="0">
                <a:latin typeface="黑体" pitchFamily="2" charset="-122"/>
                <a:ea typeface="黑体" pitchFamily="2" charset="-122"/>
              </a:rPr>
              <a:t>      </a:t>
            </a:r>
            <a:r>
              <a:rPr lang="en-US" altLang="zh-CN" sz="1600" b="0" dirty="0" smtClean="0">
                <a:latin typeface="黑体" pitchFamily="2" charset="-122"/>
                <a:ea typeface="黑体" pitchFamily="2" charset="-122"/>
              </a:rPr>
              <a:t>while(p != NULL){	                       // </a:t>
            </a:r>
            <a:r>
              <a:rPr lang="zh-CN" altLang="en-US" sz="1600" b="0" dirty="0" smtClean="0">
                <a:latin typeface="黑体" pitchFamily="2" charset="-122"/>
                <a:ea typeface="黑体" pitchFamily="2" charset="-122"/>
              </a:rPr>
              <a:t>对第</a:t>
            </a:r>
            <a:r>
              <a:rPr lang="en-US" altLang="zh-CN" sz="1600" b="0" dirty="0" err="1" smtClean="0">
                <a:latin typeface="黑体" pitchFamily="2" charset="-122"/>
                <a:ea typeface="黑体" pitchFamily="2" charset="-122"/>
              </a:rPr>
              <a:t>i</a:t>
            </a:r>
            <a:r>
              <a:rPr lang="zh-CN" altLang="en-US" sz="1600" b="0" dirty="0" smtClean="0">
                <a:latin typeface="黑体" pitchFamily="2" charset="-122"/>
                <a:ea typeface="黑体" pitchFamily="2" charset="-122"/>
              </a:rPr>
              <a:t>个顶点的各个邻接点入度减</a:t>
            </a:r>
            <a:r>
              <a:rPr lang="en-US" altLang="zh-CN" sz="1600" b="0" dirty="0" smtClean="0">
                <a:latin typeface="黑体" pitchFamily="2" charset="-122"/>
                <a:ea typeface="黑体" pitchFamily="2" charset="-122"/>
              </a:rPr>
              <a:t>1</a:t>
            </a:r>
          </a:p>
          <a:p>
            <a:pPr algn="just">
              <a:lnSpc>
                <a:spcPct val="100000"/>
              </a:lnSpc>
            </a:pPr>
            <a:r>
              <a:rPr lang="en-US" altLang="zh-CN" sz="1600" b="0" dirty="0" smtClean="0">
                <a:latin typeface="黑体" pitchFamily="2" charset="-122"/>
                <a:ea typeface="黑体" pitchFamily="2" charset="-122"/>
              </a:rPr>
              <a:t>       j = p-&gt;</a:t>
            </a:r>
            <a:r>
              <a:rPr lang="en-US" altLang="zh-CN" sz="1600" b="0" dirty="0" err="1" smtClean="0">
                <a:latin typeface="黑体" pitchFamily="2" charset="-122"/>
                <a:ea typeface="黑体" pitchFamily="2" charset="-122"/>
              </a:rPr>
              <a:t>adjvex</a:t>
            </a:r>
            <a:r>
              <a:rPr lang="zh-CN" altLang="en-US" sz="1600" b="0" dirty="0" smtClean="0">
                <a:latin typeface="黑体" pitchFamily="2" charset="-122"/>
                <a:ea typeface="黑体" pitchFamily="2" charset="-122"/>
              </a:rPr>
              <a:t>；</a:t>
            </a:r>
          </a:p>
          <a:p>
            <a:pPr algn="just">
              <a:lnSpc>
                <a:spcPct val="100000"/>
              </a:lnSpc>
            </a:pPr>
            <a:r>
              <a:rPr lang="zh-CN" altLang="en-US" sz="1600" b="0" dirty="0" smtClean="0">
                <a:latin typeface="黑体" pitchFamily="2" charset="-122"/>
                <a:ea typeface="黑体" pitchFamily="2" charset="-122"/>
              </a:rPr>
              <a:t>	   </a:t>
            </a:r>
            <a:r>
              <a:rPr lang="en-US" altLang="zh-CN" sz="1600" b="0" dirty="0" smtClean="0">
                <a:latin typeface="黑体" pitchFamily="2" charset="-122"/>
                <a:ea typeface="黑体" pitchFamily="2" charset="-122"/>
              </a:rPr>
              <a:t>if((--G[j].</a:t>
            </a:r>
            <a:r>
              <a:rPr lang="en-US" altLang="zh-CN" sz="1600" b="0" dirty="0" err="1" smtClean="0">
                <a:latin typeface="黑体" pitchFamily="2" charset="-122"/>
                <a:ea typeface="黑体" pitchFamily="2" charset="-122"/>
              </a:rPr>
              <a:t>Indegree</a:t>
            </a:r>
            <a:r>
              <a:rPr lang="en-US" altLang="zh-CN" sz="1600" b="0" dirty="0" smtClean="0">
                <a:latin typeface="黑体" pitchFamily="2" charset="-122"/>
                <a:ea typeface="黑体" pitchFamily="2" charset="-122"/>
              </a:rPr>
              <a:t>[j]) == 0) push(&amp;S</a:t>
            </a:r>
            <a:r>
              <a:rPr lang="zh-CN" altLang="en-US" sz="1600" b="0" dirty="0" smtClean="0">
                <a:latin typeface="黑体" pitchFamily="2" charset="-122"/>
                <a:ea typeface="黑体" pitchFamily="2" charset="-122"/>
              </a:rPr>
              <a:t>，</a:t>
            </a:r>
            <a:r>
              <a:rPr lang="en-US" altLang="zh-CN" sz="1600" b="0" dirty="0" smtClean="0">
                <a:latin typeface="黑体" pitchFamily="2" charset="-122"/>
                <a:ea typeface="黑体" pitchFamily="2" charset="-122"/>
              </a:rPr>
              <a:t>j)</a:t>
            </a:r>
            <a:r>
              <a:rPr lang="zh-CN" altLang="en-US" sz="1600" b="0" dirty="0" smtClean="0">
                <a:latin typeface="黑体" pitchFamily="2" charset="-122"/>
                <a:ea typeface="黑体" pitchFamily="2" charset="-122"/>
              </a:rPr>
              <a:t>； </a:t>
            </a:r>
            <a:r>
              <a:rPr lang="en-US" altLang="zh-CN" sz="1600" b="0" dirty="0" smtClean="0">
                <a:latin typeface="黑体" pitchFamily="2" charset="-122"/>
                <a:ea typeface="黑体" pitchFamily="2" charset="-122"/>
              </a:rPr>
              <a:t>// </a:t>
            </a:r>
            <a:r>
              <a:rPr lang="zh-CN" altLang="en-US" sz="1600" b="0" dirty="0" smtClean="0">
                <a:latin typeface="黑体" pitchFamily="2" charset="-122"/>
                <a:ea typeface="黑体" pitchFamily="2" charset="-122"/>
              </a:rPr>
              <a:t>入度为</a:t>
            </a:r>
            <a:r>
              <a:rPr lang="en-US" altLang="zh-CN" sz="1600" b="0" dirty="0" smtClean="0">
                <a:latin typeface="黑体" pitchFamily="2" charset="-122"/>
                <a:ea typeface="黑体" pitchFamily="2" charset="-122"/>
              </a:rPr>
              <a:t>0</a:t>
            </a:r>
            <a:r>
              <a:rPr lang="zh-CN" altLang="en-US" sz="1600" b="0" dirty="0" smtClean="0">
                <a:latin typeface="黑体" pitchFamily="2" charset="-122"/>
                <a:ea typeface="黑体" pitchFamily="2" charset="-122"/>
              </a:rPr>
              <a:t>的顶点进栈</a:t>
            </a:r>
          </a:p>
          <a:p>
            <a:pPr algn="just">
              <a:lnSpc>
                <a:spcPct val="100000"/>
              </a:lnSpc>
            </a:pPr>
            <a:r>
              <a:rPr lang="zh-CN" altLang="en-US" sz="1600" b="0" dirty="0" smtClean="0">
                <a:latin typeface="黑体" pitchFamily="2" charset="-122"/>
                <a:ea typeface="黑体" pitchFamily="2" charset="-122"/>
              </a:rPr>
              <a:t>	   </a:t>
            </a:r>
            <a:r>
              <a:rPr lang="en-US" altLang="zh-CN" sz="1600" b="0" dirty="0" smtClean="0">
                <a:latin typeface="黑体" pitchFamily="2" charset="-122"/>
                <a:ea typeface="黑体" pitchFamily="2" charset="-122"/>
              </a:rPr>
              <a:t>p = p-&gt;</a:t>
            </a:r>
            <a:r>
              <a:rPr lang="en-US" altLang="zh-CN" sz="1600" b="0" dirty="0" err="1" smtClean="0">
                <a:latin typeface="黑体" pitchFamily="2" charset="-122"/>
                <a:ea typeface="黑体" pitchFamily="2" charset="-122"/>
              </a:rPr>
              <a:t>NextArc</a:t>
            </a:r>
            <a:r>
              <a:rPr lang="zh-CN" altLang="en-US" sz="1600" b="0" dirty="0" smtClean="0">
                <a:latin typeface="黑体" pitchFamily="2" charset="-122"/>
                <a:ea typeface="黑体" pitchFamily="2" charset="-122"/>
              </a:rPr>
              <a:t>；</a:t>
            </a:r>
          </a:p>
          <a:p>
            <a:pPr algn="just">
              <a:lnSpc>
                <a:spcPct val="100000"/>
              </a:lnSpc>
            </a:pPr>
            <a:r>
              <a:rPr lang="zh-CN" altLang="en-US" sz="1600" b="0" dirty="0" smtClean="0">
                <a:latin typeface="黑体" pitchFamily="2" charset="-122"/>
                <a:ea typeface="黑体" pitchFamily="2" charset="-122"/>
              </a:rPr>
              <a:t>    </a:t>
            </a:r>
            <a:r>
              <a:rPr lang="en-US" altLang="zh-CN" sz="1600" b="0" dirty="0" smtClean="0">
                <a:latin typeface="黑体" pitchFamily="2" charset="-122"/>
                <a:ea typeface="黑体" pitchFamily="2" charset="-122"/>
              </a:rPr>
              <a:t>}</a:t>
            </a:r>
          </a:p>
          <a:p>
            <a:pPr algn="just">
              <a:lnSpc>
                <a:spcPct val="100000"/>
              </a:lnSpc>
            </a:pPr>
            <a:r>
              <a:rPr lang="en-US" altLang="zh-CN" sz="1600" b="0" dirty="0" smtClean="0">
                <a:latin typeface="黑体" pitchFamily="2" charset="-122"/>
                <a:ea typeface="黑体" pitchFamily="2" charset="-122"/>
              </a:rPr>
              <a:t>}</a:t>
            </a:r>
          </a:p>
          <a:p>
            <a:pPr algn="just">
              <a:lnSpc>
                <a:spcPct val="100000"/>
              </a:lnSpc>
            </a:pPr>
            <a:r>
              <a:rPr lang="en-US" altLang="zh-CN" sz="1600" b="0" dirty="0" smtClean="0">
                <a:latin typeface="黑体" pitchFamily="2" charset="-122"/>
                <a:ea typeface="黑体" pitchFamily="2" charset="-122"/>
              </a:rPr>
              <a:t>if ( m != n) return( -1 )</a:t>
            </a:r>
            <a:r>
              <a:rPr lang="zh-CN" altLang="en-US" sz="1600" b="0" dirty="0" smtClean="0">
                <a:latin typeface="黑体" pitchFamily="2" charset="-122"/>
                <a:ea typeface="黑体" pitchFamily="2" charset="-122"/>
              </a:rPr>
              <a:t>；    </a:t>
            </a:r>
            <a:r>
              <a:rPr lang="en-US" altLang="zh-CN" sz="1600" b="0" dirty="0" smtClean="0">
                <a:latin typeface="黑体" pitchFamily="2" charset="-122"/>
                <a:ea typeface="黑体" pitchFamily="2" charset="-122"/>
              </a:rPr>
              <a:t>// </a:t>
            </a:r>
            <a:r>
              <a:rPr lang="zh-CN" altLang="en-US" sz="1600" b="0" dirty="0" smtClean="0">
                <a:latin typeface="黑体" pitchFamily="2" charset="-122"/>
                <a:ea typeface="黑体" pitchFamily="2" charset="-122"/>
              </a:rPr>
              <a:t>图中存在回路</a:t>
            </a:r>
          </a:p>
          <a:p>
            <a:pPr algn="just">
              <a:lnSpc>
                <a:spcPct val="100000"/>
              </a:lnSpc>
            </a:pPr>
            <a:r>
              <a:rPr lang="en-US" altLang="zh-CN" sz="1600" b="0" dirty="0" smtClean="0">
                <a:latin typeface="黑体" pitchFamily="2" charset="-122"/>
                <a:ea typeface="黑体" pitchFamily="2" charset="-122"/>
              </a:rPr>
              <a:t>else  return( 1 );</a:t>
            </a:r>
          </a:p>
          <a:p>
            <a:pPr>
              <a:lnSpc>
                <a:spcPct val="100000"/>
              </a:lnSpc>
            </a:pPr>
            <a:r>
              <a:rPr lang="en-US" altLang="zh-CN" sz="1600" b="0" dirty="0" smtClean="0">
                <a:latin typeface="黑体" pitchFamily="2" charset="-122"/>
                <a:ea typeface="黑体" pitchFamily="2" charset="-122"/>
              </a:rPr>
              <a:t>} </a:t>
            </a:r>
            <a:endParaRPr lang="en-US" altLang="zh-CN" sz="1600" b="0" dirty="0">
              <a:latin typeface="黑体" pitchFamily="2" charset="-122"/>
              <a:ea typeface="黑体" pitchFamily="2" charset="-122"/>
            </a:endParaRPr>
          </a:p>
        </p:txBody>
      </p:sp>
    </p:spTree>
    <p:extLst>
      <p:ext uri="{BB962C8B-B14F-4D97-AF65-F5344CB8AC3E}">
        <p14:creationId xmlns="" xmlns:p14="http://schemas.microsoft.com/office/powerpoint/2010/main" val="274667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2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20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20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20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20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20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908720"/>
            <a:ext cx="8568952" cy="4536504"/>
          </a:xfrm>
        </p:spPr>
        <p:txBody>
          <a:bodyPr>
            <a:normAutofit/>
          </a:bodyPr>
          <a:lstStyle/>
          <a:p>
            <a:pPr algn="just" eaLnBrk="0" hangingPunct="0">
              <a:spcBef>
                <a:spcPct val="0"/>
              </a:spcBef>
            </a:pPr>
            <a:r>
              <a:rPr lang="zh-CN" altLang="en-US" dirty="0" smtClean="0">
                <a:latin typeface="楷体_GB2312" pitchFamily="49" charset="-122"/>
                <a:ea typeface="楷体_GB2312" pitchFamily="49" charset="-122"/>
              </a:rPr>
              <a:t>      如果给定的有向图有</a:t>
            </a:r>
            <a:r>
              <a:rPr lang="en-US" altLang="zh-CN" dirty="0" smtClean="0">
                <a:latin typeface="楷体_GB2312" pitchFamily="49" charset="-122"/>
                <a:ea typeface="楷体_GB2312" pitchFamily="49" charset="-122"/>
              </a:rPr>
              <a:t>n</a:t>
            </a:r>
            <a:r>
              <a:rPr lang="zh-CN" altLang="en-US" dirty="0" smtClean="0">
                <a:latin typeface="楷体_GB2312" pitchFamily="49" charset="-122"/>
                <a:ea typeface="楷体_GB2312" pitchFamily="49" charset="-122"/>
              </a:rPr>
              <a:t>个顶点和</a:t>
            </a:r>
            <a:r>
              <a:rPr lang="en-US" altLang="zh-CN" dirty="0" smtClean="0">
                <a:latin typeface="楷体_GB2312" pitchFamily="49" charset="-122"/>
                <a:ea typeface="楷体_GB2312" pitchFamily="49" charset="-122"/>
              </a:rPr>
              <a:t>e</a:t>
            </a:r>
            <a:r>
              <a:rPr lang="zh-CN" altLang="en-US" dirty="0" smtClean="0">
                <a:latin typeface="楷体_GB2312" pitchFamily="49" charset="-122"/>
                <a:ea typeface="楷体_GB2312" pitchFamily="49" charset="-122"/>
              </a:rPr>
              <a:t>条弧，那么计算各顶点入度的时间复杂度为</a:t>
            </a:r>
            <a:r>
              <a:rPr lang="en-US" altLang="zh-CN" dirty="0" smtClean="0">
                <a:latin typeface="楷体_GB2312" pitchFamily="49" charset="-122"/>
                <a:ea typeface="楷体_GB2312" pitchFamily="49" charset="-122"/>
              </a:rPr>
              <a:t>O(</a:t>
            </a:r>
            <a:r>
              <a:rPr lang="en-US" altLang="zh-CN" dirty="0" err="1" smtClean="0">
                <a:latin typeface="楷体_GB2312" pitchFamily="49" charset="-122"/>
                <a:ea typeface="楷体_GB2312" pitchFamily="49" charset="-122"/>
              </a:rPr>
              <a:t>n+e</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；建立</a:t>
            </a:r>
            <a:r>
              <a:rPr lang="en-US" altLang="zh-CN" dirty="0" smtClean="0">
                <a:latin typeface="楷体_GB2312" pitchFamily="49" charset="-122"/>
                <a:ea typeface="楷体_GB2312" pitchFamily="49" charset="-122"/>
              </a:rPr>
              <a:t>0</a:t>
            </a:r>
            <a:r>
              <a:rPr lang="zh-CN" altLang="en-US" dirty="0" smtClean="0">
                <a:latin typeface="楷体_GB2312" pitchFamily="49" charset="-122"/>
                <a:ea typeface="楷体_GB2312" pitchFamily="49" charset="-122"/>
              </a:rPr>
              <a:t>入度栈的时间复杂度为</a:t>
            </a:r>
            <a:r>
              <a:rPr lang="en-US" altLang="zh-CN" dirty="0" smtClean="0">
                <a:latin typeface="楷体_GB2312" pitchFamily="49" charset="-122"/>
                <a:ea typeface="楷体_GB2312" pitchFamily="49" charset="-122"/>
              </a:rPr>
              <a:t>O(n)</a:t>
            </a:r>
            <a:r>
              <a:rPr lang="zh-CN" altLang="en-US" dirty="0" smtClean="0">
                <a:latin typeface="楷体_GB2312" pitchFamily="49" charset="-122"/>
                <a:ea typeface="楷体_GB2312" pitchFamily="49" charset="-122"/>
              </a:rPr>
              <a:t>；在拓扑排序过程中，顶点进栈和出栈操作执行</a:t>
            </a:r>
            <a:r>
              <a:rPr lang="en-US" altLang="zh-CN" dirty="0" smtClean="0">
                <a:latin typeface="楷体_GB2312" pitchFamily="49" charset="-122"/>
                <a:ea typeface="楷体_GB2312" pitchFamily="49" charset="-122"/>
              </a:rPr>
              <a:t>n</a:t>
            </a:r>
            <a:r>
              <a:rPr lang="zh-CN" altLang="en-US" dirty="0" smtClean="0">
                <a:latin typeface="楷体_GB2312" pitchFamily="49" charset="-122"/>
                <a:ea typeface="楷体_GB2312" pitchFamily="49" charset="-122"/>
              </a:rPr>
              <a:t>次，入度减</a:t>
            </a:r>
            <a:r>
              <a:rPr lang="en-US" altLang="zh-CN" dirty="0" smtClean="0">
                <a:latin typeface="楷体_GB2312" pitchFamily="49" charset="-122"/>
                <a:ea typeface="楷体_GB2312" pitchFamily="49" charset="-122"/>
              </a:rPr>
              <a:t>1</a:t>
            </a:r>
            <a:r>
              <a:rPr lang="zh-CN" altLang="en-US" dirty="0" smtClean="0">
                <a:latin typeface="楷体_GB2312" pitchFamily="49" charset="-122"/>
                <a:ea typeface="楷体_GB2312" pitchFamily="49" charset="-122"/>
              </a:rPr>
              <a:t>的操作总共执行</a:t>
            </a:r>
            <a:r>
              <a:rPr lang="en-US" altLang="zh-CN" dirty="0" smtClean="0">
                <a:latin typeface="楷体_GB2312" pitchFamily="49" charset="-122"/>
                <a:ea typeface="楷体_GB2312" pitchFamily="49" charset="-122"/>
              </a:rPr>
              <a:t>e</a:t>
            </a:r>
            <a:r>
              <a:rPr lang="zh-CN" altLang="en-US" dirty="0" smtClean="0">
                <a:latin typeface="楷体_GB2312" pitchFamily="49" charset="-122"/>
                <a:ea typeface="楷体_GB2312" pitchFamily="49" charset="-122"/>
              </a:rPr>
              <a:t>次。所以上述算法的时间复杂度为</a:t>
            </a:r>
            <a:r>
              <a:rPr lang="en-US" altLang="zh-CN" dirty="0" smtClean="0">
                <a:latin typeface="楷体_GB2312" pitchFamily="49" charset="-122"/>
                <a:ea typeface="楷体_GB2312" pitchFamily="49" charset="-122"/>
              </a:rPr>
              <a:t>O(</a:t>
            </a:r>
            <a:r>
              <a:rPr lang="en-US" altLang="zh-CN" dirty="0" err="1" smtClean="0">
                <a:latin typeface="楷体_GB2312" pitchFamily="49" charset="-122"/>
                <a:ea typeface="楷体_GB2312" pitchFamily="49" charset="-122"/>
              </a:rPr>
              <a:t>n+e</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a:t>
            </a:r>
          </a:p>
          <a:p>
            <a:pPr eaLnBrk="0" hangingPunct="0">
              <a:spcBef>
                <a:spcPct val="0"/>
              </a:spcBef>
            </a:pPr>
            <a:r>
              <a:rPr lang="zh-CN" altLang="en-US" dirty="0" smtClean="0">
                <a:latin typeface="楷体_GB2312" pitchFamily="49" charset="-122"/>
                <a:ea typeface="楷体_GB2312" pitchFamily="49" charset="-122"/>
              </a:rPr>
              <a:t>      在上述算法中，使用了一个栈</a:t>
            </a:r>
            <a:r>
              <a:rPr lang="en-US" altLang="zh-CN" dirty="0" smtClean="0">
                <a:latin typeface="楷体_GB2312" pitchFamily="49" charset="-122"/>
                <a:ea typeface="楷体_GB2312" pitchFamily="49" charset="-122"/>
              </a:rPr>
              <a:t>S</a:t>
            </a:r>
            <a:r>
              <a:rPr lang="zh-CN" altLang="en-US" dirty="0" smtClean="0">
                <a:latin typeface="楷体_GB2312" pitchFamily="49" charset="-122"/>
                <a:ea typeface="楷体_GB2312" pitchFamily="49" charset="-122"/>
              </a:rPr>
              <a:t>，实际上我们可以头结点的</a:t>
            </a:r>
            <a:r>
              <a:rPr lang="en-US" altLang="zh-CN" dirty="0" err="1" smtClean="0">
                <a:latin typeface="楷体_GB2312" pitchFamily="49" charset="-122"/>
                <a:ea typeface="楷体_GB2312" pitchFamily="49" charset="-122"/>
              </a:rPr>
              <a:t>Indegree</a:t>
            </a:r>
            <a:r>
              <a:rPr lang="zh-CN" altLang="en-US" dirty="0" smtClean="0">
                <a:latin typeface="楷体_GB2312" pitchFamily="49" charset="-122"/>
                <a:ea typeface="楷体_GB2312" pitchFamily="49" charset="-122"/>
              </a:rPr>
              <a:t>域与栈</a:t>
            </a:r>
            <a:r>
              <a:rPr lang="en-US" altLang="zh-CN" dirty="0" smtClean="0">
                <a:latin typeface="楷体_GB2312" pitchFamily="49" charset="-122"/>
                <a:ea typeface="楷体_GB2312" pitchFamily="49" charset="-122"/>
              </a:rPr>
              <a:t>S</a:t>
            </a:r>
            <a:r>
              <a:rPr lang="zh-CN" altLang="en-US" dirty="0" smtClean="0">
                <a:latin typeface="楷体_GB2312" pitchFamily="49" charset="-122"/>
                <a:ea typeface="楷体_GB2312" pitchFamily="49" charset="-122"/>
              </a:rPr>
              <a:t>，进行共用。因为当一个入度为</a:t>
            </a:r>
            <a:r>
              <a:rPr lang="en-US" altLang="zh-CN" dirty="0" smtClean="0">
                <a:latin typeface="楷体_GB2312" pitchFamily="49" charset="-122"/>
                <a:ea typeface="楷体_GB2312" pitchFamily="49" charset="-122"/>
              </a:rPr>
              <a:t>0</a:t>
            </a:r>
            <a:r>
              <a:rPr lang="zh-CN" altLang="en-US" dirty="0" smtClean="0">
                <a:latin typeface="楷体_GB2312" pitchFamily="49" charset="-122"/>
                <a:ea typeface="楷体_GB2312" pitchFamily="49" charset="-122"/>
              </a:rPr>
              <a:t>的顶点</a:t>
            </a:r>
            <a:r>
              <a:rPr lang="en-US" altLang="zh-CN" dirty="0" err="1" smtClean="0">
                <a:latin typeface="楷体_GB2312" pitchFamily="49" charset="-122"/>
                <a:ea typeface="楷体_GB2312" pitchFamily="49" charset="-122"/>
              </a:rPr>
              <a:t>i</a:t>
            </a:r>
            <a:r>
              <a:rPr lang="zh-CN" altLang="en-US" dirty="0" smtClean="0">
                <a:latin typeface="楷体_GB2312" pitchFamily="49" charset="-122"/>
                <a:ea typeface="楷体_GB2312" pitchFamily="49" charset="-122"/>
              </a:rPr>
              <a:t>进栈后，</a:t>
            </a:r>
            <a:r>
              <a:rPr lang="en-US" altLang="zh-CN" dirty="0" err="1" smtClean="0">
                <a:latin typeface="楷体_GB2312" pitchFamily="49" charset="-122"/>
                <a:ea typeface="楷体_GB2312" pitchFamily="49" charset="-122"/>
              </a:rPr>
              <a:t>Indegree</a:t>
            </a:r>
            <a:r>
              <a:rPr lang="zh-CN" altLang="en-US" dirty="0" smtClean="0">
                <a:latin typeface="楷体_GB2312" pitchFamily="49" charset="-122"/>
                <a:ea typeface="楷体_GB2312" pitchFamily="49" charset="-122"/>
              </a:rPr>
              <a:t>就不再使用了，这样可以利用这些单元组织一个静态链式栈，存放入度为</a:t>
            </a:r>
            <a:r>
              <a:rPr lang="en-US" altLang="zh-CN" dirty="0" smtClean="0">
                <a:latin typeface="楷体_GB2312" pitchFamily="49" charset="-122"/>
                <a:ea typeface="楷体_GB2312" pitchFamily="49" charset="-122"/>
              </a:rPr>
              <a:t>0</a:t>
            </a:r>
            <a:r>
              <a:rPr lang="zh-CN" altLang="en-US" dirty="0" smtClean="0">
                <a:latin typeface="楷体_GB2312" pitchFamily="49" charset="-122"/>
                <a:ea typeface="楷体_GB2312" pitchFamily="49" charset="-122"/>
              </a:rPr>
              <a:t>的顶点。具体的算法自己可以去实现。</a:t>
            </a:r>
            <a:endParaRPr lang="zh-CN" altLang="en-US" dirty="0">
              <a:latin typeface="楷体_GB2312" pitchFamily="49" charset="-122"/>
              <a:ea typeface="楷体_GB2312" pitchFamily="49" charset="-122"/>
            </a:endParaRPr>
          </a:p>
        </p:txBody>
      </p:sp>
    </p:spTree>
    <p:extLst>
      <p:ext uri="{BB962C8B-B14F-4D97-AF65-F5344CB8AC3E}">
        <p14:creationId xmlns="" xmlns:p14="http://schemas.microsoft.com/office/powerpoint/2010/main" val="274667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755576" y="836712"/>
            <a:ext cx="4320480" cy="360040"/>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6.5  </a:t>
            </a:r>
            <a:r>
              <a:rPr lang="zh-CN" altLang="en-US"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关键路径</a:t>
            </a:r>
            <a:endParaRPr lang="zh-CN" altLang="en-US"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026" name="Object 2"/>
          <p:cNvGraphicFramePr>
            <a:graphicFrameLocks noChangeAspect="1"/>
          </p:cNvGraphicFramePr>
          <p:nvPr>
            <p:extLst>
              <p:ext uri="{D42A27DB-BD31-4B8C-83A1-F6EECF244321}">
                <p14:modId xmlns:p14="http://schemas.microsoft.com/office/powerpoint/2010/main" xmlns="" val="2660006776"/>
              </p:ext>
            </p:extLst>
          </p:nvPr>
        </p:nvGraphicFramePr>
        <p:xfrm>
          <a:off x="809771" y="4400837"/>
          <a:ext cx="1828800" cy="1882775"/>
        </p:xfrm>
        <a:graphic>
          <a:graphicData uri="http://schemas.openxmlformats.org/presentationml/2006/ole">
            <p:oleObj spid="_x0000_s1026" name="SmartDraw" r:id="rId3" imgW="10001250" imgH="7715250" progId="">
              <p:embed/>
            </p:oleObj>
          </a:graphicData>
        </a:graphic>
      </p:graphicFrame>
      <p:sp>
        <p:nvSpPr>
          <p:cNvPr id="5" name="Text Box 5"/>
          <p:cNvSpPr txBox="1">
            <a:spLocks noChangeArrowheads="1"/>
          </p:cNvSpPr>
          <p:nvPr/>
        </p:nvSpPr>
        <p:spPr bwMode="auto">
          <a:xfrm>
            <a:off x="2849201" y="4386719"/>
            <a:ext cx="5719243" cy="1846659"/>
          </a:xfrm>
          <a:prstGeom prst="rect">
            <a:avLst/>
          </a:prstGeom>
          <a:noFill/>
          <a:ln w="9525">
            <a:noFill/>
            <a:miter lim="800000"/>
            <a:headEnd/>
            <a:tailEnd/>
          </a:ln>
          <a:effectLst/>
        </p:spPr>
        <p:txBody>
          <a:bodyPr wrap="square">
            <a:spAutoFit/>
          </a:bodyPr>
          <a:lstStyle/>
          <a:p>
            <a:pPr>
              <a:lnSpc>
                <a:spcPct val="130000"/>
              </a:lnSpc>
              <a:spcBef>
                <a:spcPct val="50000"/>
              </a:spcBef>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活动</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由事件</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v1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引发，活动</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由事件</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v2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引发，而事件</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w</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发生的条件是活动</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和活动</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执行完毕。</a:t>
            </a:r>
          </a:p>
          <a:p>
            <a:pPr>
              <a:lnSpc>
                <a:spcPct val="130000"/>
              </a:lnSpc>
              <a:spcBef>
                <a:spcPct val="50000"/>
              </a:spcBef>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称事件</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v1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v2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是事件</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w</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的前驱事件</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v1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是</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的前提条件，</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w</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是结果事件。</a:t>
            </a:r>
          </a:p>
        </p:txBody>
      </p:sp>
      <p:sp>
        <p:nvSpPr>
          <p:cNvPr id="2" name="矩形 1"/>
          <p:cNvSpPr/>
          <p:nvPr/>
        </p:nvSpPr>
        <p:spPr>
          <a:xfrm>
            <a:off x="323528" y="1268761"/>
            <a:ext cx="8640960" cy="2908489"/>
          </a:xfrm>
          <a:prstGeom prst="rect">
            <a:avLst/>
          </a:prstGeom>
        </p:spPr>
        <p:txBody>
          <a:bodyPr wrap="square">
            <a:spAutoFit/>
          </a:bodyPr>
          <a:lstStyle/>
          <a:p>
            <a:pPr>
              <a:lnSpc>
                <a:spcPct val="150000"/>
              </a:lnSpc>
            </a:pP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关键路径</a:t>
            </a:r>
            <a:r>
              <a:rPr lang="zh-CN"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的定义</a:t>
            </a:r>
            <a:endPar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000" dirty="0">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AOE</a:t>
            </a:r>
            <a:r>
              <a:rPr lang="zh-CN" altLang="en-US" sz="2000" dirty="0">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网络：</a:t>
            </a:r>
          </a:p>
          <a:p>
            <a:pPr>
              <a:lnSpc>
                <a:spcPct val="150000"/>
              </a:lnSpc>
              <a:buFont typeface="Wingdings" pitchFamily="2" charset="2"/>
              <a:buNone/>
            </a:pPr>
            <a:r>
              <a:rPr lang="zh-CN" altLang="en-US" sz="2000" dirty="0">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smtClean="0">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       在</a:t>
            </a:r>
            <a:r>
              <a:rPr lang="zh-CN" altLang="en-US" sz="2000" dirty="0">
                <a:solidFill>
                  <a:srgbClr val="FF0000"/>
                </a:solidFill>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无有向环的带权有向图</a:t>
            </a:r>
            <a:r>
              <a:rPr lang="zh-CN" altLang="en-US" sz="2000" dirty="0">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中, 用有向边表示一个工程中的活动 (</a:t>
            </a:r>
            <a:r>
              <a:rPr lang="en-US" altLang="zh-CN" sz="2000" dirty="0">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Activity), </a:t>
            </a:r>
            <a:r>
              <a:rPr lang="zh-CN" altLang="en-US" sz="2000" dirty="0">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用边上权值表示活动持续时间 (</a:t>
            </a:r>
            <a:r>
              <a:rPr lang="en-US" altLang="zh-CN" sz="2000" dirty="0">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Duration),  </a:t>
            </a:r>
            <a:r>
              <a:rPr lang="zh-CN" altLang="en-US" sz="2000" dirty="0">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用顶点表示事件 (</a:t>
            </a:r>
            <a:r>
              <a:rPr lang="en-US" altLang="zh-CN" sz="2000" dirty="0">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Event),  </a:t>
            </a:r>
            <a:r>
              <a:rPr lang="zh-CN" altLang="en-US" sz="2000" dirty="0">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则这样的有向图叫做用边表示活动的网络, 简称 </a:t>
            </a:r>
            <a:r>
              <a:rPr lang="en-US" altLang="zh-CN" sz="2000" dirty="0">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AOE ( Activity On Edges ) </a:t>
            </a:r>
            <a:r>
              <a:rPr lang="zh-CN" altLang="en-US" sz="2000" dirty="0">
                <a:effectLst>
                  <a:outerShdw blurRad="38100" dist="38100" dir="2700000" algn="tl">
                    <a:srgbClr val="C0C0C0"/>
                  </a:outerShdw>
                </a:effectLst>
                <a:latin typeface="Times New Roman" panose="02020603050405020304" pitchFamily="18" charset="0"/>
                <a:ea typeface="微软雅黑" panose="020B0503020204020204" pitchFamily="34" charset="-122"/>
                <a:cs typeface="Times New Roman" panose="02020603050405020304" pitchFamily="18" charset="0"/>
              </a:rPr>
              <a:t>网络。</a:t>
            </a:r>
          </a:p>
          <a:p>
            <a:pPr marL="457200" indent="-457200">
              <a:lnSpc>
                <a:spcPct val="150000"/>
              </a:lnSpc>
              <a:buNone/>
            </a:pPr>
            <a:endParaRPr lang="zh-CN"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xmlns="" val="114535149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23528" y="1077690"/>
            <a:ext cx="1926214" cy="549275"/>
          </a:xfrm>
        </p:spPr>
        <p:txBody>
          <a:bodyPr/>
          <a:lstStyle/>
          <a:p>
            <a:r>
              <a:rPr lang="zh-CN" altLang="en-US"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关键路径</a:t>
            </a:r>
          </a:p>
        </p:txBody>
      </p:sp>
      <p:graphicFrame>
        <p:nvGraphicFramePr>
          <p:cNvPr id="2050" name="Object 2"/>
          <p:cNvGraphicFramePr>
            <a:graphicFrameLocks noChangeAspect="1"/>
          </p:cNvGraphicFramePr>
          <p:nvPr/>
        </p:nvGraphicFramePr>
        <p:xfrm>
          <a:off x="2789802" y="764705"/>
          <a:ext cx="4158462" cy="2114043"/>
        </p:xfrm>
        <a:graphic>
          <a:graphicData uri="http://schemas.openxmlformats.org/presentationml/2006/ole">
            <p:oleObj spid="_x0000_s2050" name="SmartDraw" r:id="rId4" imgW="25460325" imgH="9715500" progId="">
              <p:embed/>
            </p:oleObj>
          </a:graphicData>
        </a:graphic>
      </p:graphicFrame>
      <p:sp>
        <p:nvSpPr>
          <p:cNvPr id="5" name="Text Box 3"/>
          <p:cNvSpPr txBox="1">
            <a:spLocks noChangeArrowheads="1"/>
          </p:cNvSpPr>
          <p:nvPr/>
        </p:nvSpPr>
        <p:spPr bwMode="auto">
          <a:xfrm>
            <a:off x="251520" y="2980427"/>
            <a:ext cx="8640960" cy="1015663"/>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三个活动系列</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A,B,C。</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此三个系列活动的完成是事件</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W</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发生的先决条件。如果三个活动同时开始，最终</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W</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的发生时间由谁决定？</a:t>
            </a:r>
          </a:p>
        </p:txBody>
      </p:sp>
      <p:sp>
        <p:nvSpPr>
          <p:cNvPr id="6" name="Text Box 4"/>
          <p:cNvSpPr txBox="1">
            <a:spLocks noChangeArrowheads="1"/>
          </p:cNvSpPr>
          <p:nvPr/>
        </p:nvSpPr>
        <p:spPr bwMode="auto">
          <a:xfrm>
            <a:off x="775616" y="4063436"/>
            <a:ext cx="5740600" cy="400110"/>
          </a:xfrm>
          <a:prstGeom prst="rect">
            <a:avLst/>
          </a:prstGeom>
          <a:noFill/>
          <a:ln w="9525">
            <a:noFill/>
            <a:miter lim="800000"/>
            <a:headEnd/>
            <a:tailEnd/>
          </a:ln>
          <a:effectLst/>
        </p:spPr>
        <p:txBody>
          <a:bodyPr wrap="square">
            <a:spAutoFit/>
          </a:bodyPr>
          <a:lstStyle/>
          <a:p>
            <a:pPr>
              <a:spcBef>
                <a:spcPct val="50000"/>
              </a:spcBef>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完成时间最长的系列活动决定。</a:t>
            </a:r>
          </a:p>
        </p:txBody>
      </p:sp>
      <p:sp>
        <p:nvSpPr>
          <p:cNvPr id="7" name="Text Box 9"/>
          <p:cNvSpPr txBox="1">
            <a:spLocks noChangeArrowheads="1"/>
          </p:cNvSpPr>
          <p:nvPr/>
        </p:nvSpPr>
        <p:spPr bwMode="auto">
          <a:xfrm>
            <a:off x="775616" y="4895067"/>
            <a:ext cx="2400300" cy="400110"/>
          </a:xfrm>
          <a:prstGeom prst="rect">
            <a:avLst/>
          </a:prstGeom>
          <a:noFill/>
          <a:ln w="9525">
            <a:noFill/>
            <a:miter lim="800000"/>
            <a:headEnd/>
            <a:tailEnd/>
          </a:ln>
          <a:effectLst/>
        </p:spPr>
        <p:txBody>
          <a:bodyPr wrap="square">
            <a:spAutoFit/>
          </a:bodyPr>
          <a:lstStyle/>
          <a:p>
            <a:pPr>
              <a:spcBef>
                <a:spcPct val="50000"/>
              </a:spcBef>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例如：组装机器</a:t>
            </a:r>
          </a:p>
        </p:txBody>
      </p:sp>
      <p:graphicFrame>
        <p:nvGraphicFramePr>
          <p:cNvPr id="8" name="Object 11"/>
          <p:cNvGraphicFramePr>
            <a:graphicFrameLocks noChangeAspect="1"/>
          </p:cNvGraphicFramePr>
          <p:nvPr>
            <p:extLst>
              <p:ext uri="{D42A27DB-BD31-4B8C-83A1-F6EECF244321}">
                <p14:modId xmlns:p14="http://schemas.microsoft.com/office/powerpoint/2010/main" xmlns="" val="1678353254"/>
              </p:ext>
            </p:extLst>
          </p:nvPr>
        </p:nvGraphicFramePr>
        <p:xfrm>
          <a:off x="3437874" y="4509121"/>
          <a:ext cx="4752528" cy="2024063"/>
        </p:xfrm>
        <a:graphic>
          <a:graphicData uri="http://schemas.openxmlformats.org/presentationml/2006/ole">
            <p:oleObj spid="_x0000_s2051" name="SmartDraw" r:id="rId5" imgW="25336500" imgH="8743950" progId="">
              <p:embed/>
            </p:oleObj>
          </a:graphicData>
        </a:graphic>
      </p:graphicFrame>
    </p:spTree>
    <p:extLst>
      <p:ext uri="{BB962C8B-B14F-4D97-AF65-F5344CB8AC3E}">
        <p14:creationId xmlns:p14="http://schemas.microsoft.com/office/powerpoint/2010/main" xmlns="" val="297935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7"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06912" y="1268761"/>
            <a:ext cx="4557175" cy="480131"/>
          </a:xfrm>
          <a:prstGeom prst="rect">
            <a:avLst/>
          </a:prstGeom>
        </p:spPr>
        <p:txBody>
          <a:bodyPr wrap="square">
            <a:spAutoFit/>
          </a:bodyPr>
          <a:lstStyle/>
          <a:p>
            <a:pPr>
              <a:lnSpc>
                <a:spcPct val="90000"/>
              </a:lnSpc>
              <a:spcBef>
                <a:spcPct val="0"/>
              </a:spcBef>
            </a:pPr>
            <a:r>
              <a:rPr lang="zh-CN" altLang="en-US"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关键路径</a:t>
            </a:r>
          </a:p>
        </p:txBody>
      </p:sp>
      <p:sp>
        <p:nvSpPr>
          <p:cNvPr id="2" name="矩形 1"/>
          <p:cNvSpPr/>
          <p:nvPr/>
        </p:nvSpPr>
        <p:spPr>
          <a:xfrm>
            <a:off x="791766" y="1844824"/>
            <a:ext cx="7707526" cy="3970318"/>
          </a:xfrm>
          <a:prstGeom prst="rect">
            <a:avLst/>
          </a:prstGeom>
        </p:spPr>
        <p:txBody>
          <a:bodyPr wrap="square">
            <a:spAutoFit/>
          </a:bodyPr>
          <a:lstStyle/>
          <a:p>
            <a:pPr indent="361950">
              <a:lnSpc>
                <a:spcPct val="150000"/>
              </a:lnSpc>
              <a:spcBef>
                <a:spcPct val="0"/>
              </a:spcBef>
              <a:buClr>
                <a:srgbClr val="FF7C80"/>
              </a:buClr>
              <a:buSzPct val="50000"/>
              <a:buFont typeface="Wingdings" pitchFamily="2" charset="2"/>
              <a:buChar char="n"/>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完成整个工程所需的时间取决于从起点到终点的最长路径长度, 即在这条路径上所有活动的持续时间之和。这条路径长度最长的路径就叫做</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关键路径</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Critical Path)。</a:t>
            </a:r>
          </a:p>
          <a:p>
            <a:pPr indent="361950">
              <a:lnSpc>
                <a:spcPct val="150000"/>
              </a:lnSpc>
              <a:spcBef>
                <a:spcPct val="0"/>
              </a:spcBef>
              <a:buClr>
                <a:srgbClr val="FF7C80"/>
              </a:buClr>
              <a:buSzPct val="50000"/>
              <a:buFont typeface="Wingdings" pitchFamily="2" charset="2"/>
              <a:buChar char="n"/>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要找出关键路径，必须找出</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关键活动</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即不按期完成就会影响整个工程完成的活动。</a:t>
            </a:r>
          </a:p>
          <a:p>
            <a:pPr indent="361950">
              <a:lnSpc>
                <a:spcPct val="150000"/>
              </a:lnSpc>
              <a:spcBef>
                <a:spcPct val="0"/>
              </a:spcBef>
              <a:buClr>
                <a:srgbClr val="FF7C80"/>
              </a:buClr>
              <a:buSzPct val="50000"/>
              <a:buFont typeface="Wingdings" pitchFamily="2" charset="2"/>
              <a:buChar char="n"/>
            </a:pP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关键路径上的所有活动都是关键活动</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。因此, 只要找到了关键活动, 就可以找到关键路径。</a:t>
            </a:r>
          </a:p>
        </p:txBody>
      </p:sp>
    </p:spTree>
    <p:extLst>
      <p:ext uri="{BB962C8B-B14F-4D97-AF65-F5344CB8AC3E}">
        <p14:creationId xmlns:p14="http://schemas.microsoft.com/office/powerpoint/2010/main" xmlns="" val="162226052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763688" y="2420889"/>
            <a:ext cx="4752528" cy="3024187"/>
          </a:xfrm>
        </p:spPr>
        <p:txBody>
          <a:bodyPr>
            <a:normAutofit/>
          </a:bodyPr>
          <a:lstStyle/>
          <a:p>
            <a:pPr lvl="1">
              <a:lnSpc>
                <a:spcPct val="150000"/>
              </a:lnSpc>
              <a:spcBef>
                <a:spcPct val="0"/>
              </a:spcBef>
              <a:buClr>
                <a:srgbClr val="FF7C80"/>
              </a:buClr>
              <a:buSzPct val="50000"/>
              <a:buFont typeface="Wingdings" pitchFamily="2" charset="2"/>
              <a:buChar char="n"/>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事件</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800" b="1" i="1" baseline="-25000" dirty="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的最早发生时间</a:t>
            </a:r>
            <a:r>
              <a:rPr lang="en-US" altLang="zh-CN" sz="2800" b="1" i="1" dirty="0" err="1">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Ve</a:t>
            </a:r>
            <a:r>
              <a:rPr lang="en-US" altLang="zh-CN" sz="2800" b="1"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dirty="0" err="1">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800" b="1"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p>
          <a:p>
            <a:pPr lvl="1">
              <a:lnSpc>
                <a:spcPct val="150000"/>
              </a:lnSpc>
              <a:spcBef>
                <a:spcPct val="0"/>
              </a:spcBef>
              <a:buClr>
                <a:srgbClr val="FF7C80"/>
              </a:buClr>
              <a:buSzPct val="50000"/>
              <a:buFont typeface="Wingdings" pitchFamily="2" charset="2"/>
              <a:buChar char="n"/>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事件</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800" b="1" i="1" baseline="-25000" dirty="0">
                <a:latin typeface="Times New Roman" panose="02020603050405020304" pitchFamily="18" charset="0"/>
                <a:ea typeface="微软雅黑" panose="020B0503020204020204" pitchFamily="34" charset="-122"/>
                <a:cs typeface="Times New Roman" panose="02020603050405020304" pitchFamily="18" charset="0"/>
              </a:rPr>
              <a:t>i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的最迟发生时间</a:t>
            </a:r>
            <a:r>
              <a:rPr lang="en-US" altLang="zh-CN" sz="2800" b="1" i="1" dirty="0" err="1">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Vl</a:t>
            </a:r>
            <a:r>
              <a:rPr lang="en-US" altLang="zh-CN" sz="2800" b="1"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dirty="0" err="1">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800" b="1"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a:t>
            </a:r>
          </a:p>
          <a:p>
            <a:pPr lvl="1">
              <a:lnSpc>
                <a:spcPct val="150000"/>
              </a:lnSpc>
              <a:spcBef>
                <a:spcPct val="0"/>
              </a:spcBef>
              <a:buClr>
                <a:srgbClr val="FF7C80"/>
              </a:buClr>
              <a:buSzPct val="50000"/>
              <a:buFont typeface="Wingdings" pitchFamily="2" charset="2"/>
              <a:buChar char="n"/>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活动</a:t>
            </a:r>
            <a:r>
              <a:rPr lang="en-US" altLang="zh-CN" sz="2800" b="1" i="1" dirty="0" err="1">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800" b="1" i="1" baseline="-25000" dirty="0" err="1">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800" b="1" i="1" baseline="-25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的最早开始时间 </a:t>
            </a:r>
            <a:r>
              <a:rPr lang="en-US" altLang="zh-CN" sz="2800" b="1" i="1"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800" b="1"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800" b="1"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a:t>
            </a:r>
          </a:p>
          <a:p>
            <a:pPr lvl="1">
              <a:lnSpc>
                <a:spcPct val="150000"/>
              </a:lnSpc>
              <a:spcBef>
                <a:spcPct val="0"/>
              </a:spcBef>
              <a:buClr>
                <a:srgbClr val="FF7C80"/>
              </a:buClr>
              <a:buSzPct val="50000"/>
              <a:buFont typeface="Wingdings" pitchFamily="2" charset="2"/>
              <a:buChar char="n"/>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活动</a:t>
            </a:r>
            <a:r>
              <a:rPr lang="en-US" altLang="zh-CN" sz="2800" b="1" i="1" dirty="0" err="1">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800" b="1" i="1" baseline="-25000" dirty="0" err="1">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800" b="1" i="1" baseline="-25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的最迟开始时间 </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4" name="矩形 3"/>
          <p:cNvSpPr/>
          <p:nvPr/>
        </p:nvSpPr>
        <p:spPr>
          <a:xfrm>
            <a:off x="791767" y="1268761"/>
            <a:ext cx="7398179" cy="566309"/>
          </a:xfrm>
          <a:prstGeom prst="rect">
            <a:avLst/>
          </a:prstGeom>
        </p:spPr>
        <p:txBody>
          <a:bodyPr wrap="none">
            <a:spAutoFit/>
          </a:bodyPr>
          <a:lstStyle/>
          <a:p>
            <a:pPr>
              <a:lnSpc>
                <a:spcPct val="110000"/>
              </a:lnSpc>
              <a:spcBef>
                <a:spcPct val="0"/>
              </a:spcBef>
              <a:buClr>
                <a:srgbClr val="FF7C80"/>
              </a:buClr>
              <a:buSzPct val="50000"/>
            </a:pPr>
            <a:r>
              <a:rPr lang="zh-CN" altLang="en-US"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定义几个与计算关键活动有关的量及算法步骤</a:t>
            </a:r>
          </a:p>
        </p:txBody>
      </p:sp>
    </p:spTree>
    <p:extLst>
      <p:ext uri="{BB962C8B-B14F-4D97-AF65-F5344CB8AC3E}">
        <p14:creationId xmlns:p14="http://schemas.microsoft.com/office/powerpoint/2010/main" xmlns="" val="297935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0" y="764704"/>
            <a:ext cx="8892480" cy="1450928"/>
          </a:xfrm>
          <a:prstGeom prst="rect">
            <a:avLst/>
          </a:prstGeom>
        </p:spPr>
        <p:txBody>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srgbClr val="FF0000"/>
                </a:solidFill>
                <a:uLnTx/>
                <a:uFillTx/>
                <a:latin typeface="Times New Roman" panose="02020603050405020304" pitchFamily="18" charset="0"/>
                <a:ea typeface="微软雅黑" panose="020B0503020204020204" pitchFamily="34" charset="-122"/>
                <a:cs typeface="Times New Roman" panose="02020603050405020304" pitchFamily="18" charset="0"/>
              </a:rPr>
              <a:t>事件</a:t>
            </a:r>
            <a:r>
              <a:rPr kumimoji="0" lang="en-US" altLang="zh-CN" sz="2400" b="1" i="0" u="none" strike="noStrike" kern="1200" cap="none" spc="0" normalizeH="0" baseline="0" noProof="0" dirty="0">
                <a:ln>
                  <a:noFill/>
                </a:ln>
                <a:solidFill>
                  <a:srgbClr val="FF0000"/>
                </a:solidFill>
                <a:uLnTx/>
                <a:uFillTx/>
                <a:latin typeface="Times New Roman" panose="02020603050405020304" pitchFamily="18" charset="0"/>
                <a:ea typeface="微软雅黑" panose="020B0503020204020204" pitchFamily="34" charset="-122"/>
                <a:cs typeface="Times New Roman" panose="02020603050405020304" pitchFamily="18" charset="0"/>
              </a:rPr>
              <a:t>Vi</a:t>
            </a:r>
            <a:r>
              <a:rPr kumimoji="0" lang="zh-CN" altLang="en-US" sz="2400" b="1" i="0" u="none" strike="noStrike" kern="1200" cap="none" spc="0" normalizeH="0" baseline="0" noProof="0" dirty="0">
                <a:ln>
                  <a:noFill/>
                </a:ln>
                <a:solidFill>
                  <a:srgbClr val="FF0000"/>
                </a:solidFill>
                <a:uLnTx/>
                <a:uFillTx/>
                <a:latin typeface="Times New Roman" panose="02020603050405020304" pitchFamily="18" charset="0"/>
                <a:ea typeface="微软雅黑" panose="020B0503020204020204" pitchFamily="34" charset="-122"/>
                <a:cs typeface="Times New Roman" panose="02020603050405020304" pitchFamily="18" charset="0"/>
              </a:rPr>
              <a:t>最早发生时间</a:t>
            </a:r>
            <a:r>
              <a:rPr kumimoji="0" lang="en-US" altLang="zh-CN" sz="2400" b="1" i="1" u="none" strike="noStrike" kern="1200" cap="none" spc="0" normalizeH="0" baseline="0" noProof="0" dirty="0" err="1">
                <a:ln>
                  <a:noFill/>
                </a:ln>
                <a:solidFill>
                  <a:srgbClr val="FF0000"/>
                </a:solidFill>
                <a:uLnTx/>
                <a:uFillTx/>
                <a:latin typeface="Times New Roman" panose="02020603050405020304" pitchFamily="18" charset="0"/>
                <a:ea typeface="微软雅黑" panose="020B0503020204020204" pitchFamily="34" charset="-122"/>
                <a:cs typeface="Times New Roman" panose="02020603050405020304" pitchFamily="18" charset="0"/>
              </a:rPr>
              <a:t>Ve</a:t>
            </a:r>
            <a:r>
              <a:rPr kumimoji="0" lang="en-US" altLang="zh-CN" sz="2400" b="1" i="0" u="none" strike="noStrike" kern="1200" cap="none" spc="0" normalizeH="0" baseline="0" noProof="0" dirty="0">
                <a:ln>
                  <a:noFill/>
                </a:ln>
                <a:solidFill>
                  <a:srgbClr val="FF0000"/>
                </a:solidFill>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1" i="1" u="none" strike="noStrike" kern="1200" cap="none" spc="0" normalizeH="0" baseline="0" noProof="0" dirty="0" err="1">
                <a:ln>
                  <a:noFill/>
                </a:ln>
                <a:solidFill>
                  <a:srgbClr val="FF0000"/>
                </a:solidFill>
                <a:uLnTx/>
                <a:uFillTx/>
                <a:latin typeface="Times New Roman" panose="02020603050405020304" pitchFamily="18" charset="0"/>
                <a:ea typeface="微软雅黑" panose="020B0503020204020204" pitchFamily="34" charset="-122"/>
                <a:cs typeface="Times New Roman" panose="02020603050405020304" pitchFamily="18" charset="0"/>
              </a:rPr>
              <a:t>i</a:t>
            </a:r>
            <a:r>
              <a:rPr kumimoji="0" lang="en-US" altLang="zh-CN" sz="2400" b="1" i="0" u="none" strike="noStrike" kern="1200" cap="none" spc="0" normalizeH="0" baseline="0" noProof="0" dirty="0">
                <a:ln>
                  <a:noFill/>
                </a:ln>
                <a:solidFill>
                  <a:srgbClr val="FF0000"/>
                </a:solidFill>
                <a:uLnTx/>
                <a:uFillTx/>
                <a:latin typeface="Times New Roman" panose="02020603050405020304" pitchFamily="18" charset="0"/>
                <a:ea typeface="微软雅黑" panose="020B0503020204020204" pitchFamily="34" charset="-122"/>
                <a:cs typeface="Times New Roman" panose="02020603050405020304" pitchFamily="18" charset="0"/>
              </a:rPr>
              <a:t>)</a:t>
            </a:r>
          </a:p>
          <a:p>
            <a:pPr marR="0" lvl="0" algn="l" defTabSz="914400" rtl="0" eaLnBrk="1" fontAlgn="auto" latinLnBrk="0" hangingPunct="1">
              <a:lnSpc>
                <a:spcPct val="150000"/>
              </a:lnSpc>
              <a:spcBef>
                <a:spcPts val="1000"/>
              </a:spcBef>
              <a:spcAft>
                <a:spcPts val="0"/>
              </a:spcAft>
              <a:buClrTx/>
              <a:buSzTx/>
              <a:tabLst/>
              <a:defRPr/>
            </a:pP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000" b="1" i="0" u="none" strike="noStrike" kern="1200" cap="none" spc="0" normalizeH="0" baseline="0" noProof="0" dirty="0">
                <a:ln>
                  <a:noFill/>
                </a:ln>
                <a:solidFill>
                  <a:schemeClr val="tx1">
                    <a:lumMod val="95000"/>
                    <a:lumOff val="5000"/>
                  </a:schemeClr>
                </a:solidFill>
                <a:uLnTx/>
                <a:uFillTx/>
                <a:latin typeface="Times New Roman" panose="02020603050405020304" pitchFamily="18" charset="0"/>
                <a:ea typeface="微软雅黑" panose="020B0503020204020204" pitchFamily="34" charset="-122"/>
                <a:cs typeface="Times New Roman" panose="02020603050405020304" pitchFamily="18" charset="0"/>
              </a:rPr>
              <a:t>Vi</a:t>
            </a:r>
            <a:r>
              <a:rPr kumimoji="0" lang="zh-CN" altLang="en-US" sz="2000" b="1" i="0" u="none" strike="noStrike" kern="1200" cap="none" spc="0" normalizeH="0" baseline="0" noProof="0" dirty="0">
                <a:ln>
                  <a:noFill/>
                </a:ln>
                <a:solidFill>
                  <a:schemeClr val="tx1">
                    <a:lumMod val="95000"/>
                    <a:lumOff val="5000"/>
                  </a:schemeClr>
                </a:solidFill>
                <a:uLnTx/>
                <a:uFillTx/>
                <a:latin typeface="Times New Roman" panose="02020603050405020304" pitchFamily="18" charset="0"/>
                <a:ea typeface="微软雅黑" panose="020B0503020204020204" pitchFamily="34" charset="-122"/>
                <a:cs typeface="Times New Roman" panose="02020603050405020304" pitchFamily="18" charset="0"/>
              </a:rPr>
              <a:t>发生之前，它的所有前驱事件必须已经发生，其前提活动都已经结束。</a:t>
            </a:r>
          </a:p>
        </p:txBody>
      </p:sp>
      <p:graphicFrame>
        <p:nvGraphicFramePr>
          <p:cNvPr id="5" name="Object 5"/>
          <p:cNvGraphicFramePr>
            <a:graphicFrameLocks noChangeAspect="1"/>
          </p:cNvGraphicFramePr>
          <p:nvPr>
            <p:extLst>
              <p:ext uri="{D42A27DB-BD31-4B8C-83A1-F6EECF244321}">
                <p14:modId xmlns:p14="http://schemas.microsoft.com/office/powerpoint/2010/main" xmlns="" val="3977183562"/>
              </p:ext>
            </p:extLst>
          </p:nvPr>
        </p:nvGraphicFramePr>
        <p:xfrm>
          <a:off x="1475656" y="2132856"/>
          <a:ext cx="6120680" cy="529610"/>
        </p:xfrm>
        <a:graphic>
          <a:graphicData uri="http://schemas.openxmlformats.org/presentationml/2006/ole">
            <p:oleObj spid="_x0000_s4098" name="Equation" r:id="rId3" imgW="52425600" imgH="5486400" progId="Equation.3">
              <p:embed/>
            </p:oleObj>
          </a:graphicData>
        </a:graphic>
      </p:graphicFrame>
      <p:graphicFrame>
        <p:nvGraphicFramePr>
          <p:cNvPr id="6" name="Object 7"/>
          <p:cNvGraphicFramePr>
            <a:graphicFrameLocks noChangeAspect="1"/>
          </p:cNvGraphicFramePr>
          <p:nvPr>
            <p:extLst>
              <p:ext uri="{D42A27DB-BD31-4B8C-83A1-F6EECF244321}">
                <p14:modId xmlns:p14="http://schemas.microsoft.com/office/powerpoint/2010/main" xmlns="" val="272828256"/>
              </p:ext>
            </p:extLst>
          </p:nvPr>
        </p:nvGraphicFramePr>
        <p:xfrm>
          <a:off x="323528" y="2852936"/>
          <a:ext cx="1591866" cy="2895600"/>
        </p:xfrm>
        <a:graphic>
          <a:graphicData uri="http://schemas.openxmlformats.org/presentationml/2006/ole">
            <p:oleObj spid="_x0000_s4099" name="SmartDraw" r:id="rId4" imgW="9715500" imgH="13258800" progId="">
              <p:embed/>
            </p:oleObj>
          </a:graphicData>
        </a:graphic>
      </p:graphicFrame>
      <p:sp>
        <p:nvSpPr>
          <p:cNvPr id="7" name="Text Box 8"/>
          <p:cNvSpPr txBox="1">
            <a:spLocks noChangeArrowheads="1"/>
          </p:cNvSpPr>
          <p:nvPr/>
        </p:nvSpPr>
        <p:spPr bwMode="auto">
          <a:xfrm>
            <a:off x="1907704" y="2852936"/>
            <a:ext cx="6552728" cy="1200329"/>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400"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终点事件发生的时间=起点事件发生的时间+连接两个事件的活动时间。</a:t>
            </a:r>
          </a:p>
        </p:txBody>
      </p:sp>
      <p:graphicFrame>
        <p:nvGraphicFramePr>
          <p:cNvPr id="8" name="Object 9"/>
          <p:cNvGraphicFramePr>
            <a:graphicFrameLocks noChangeAspect="1"/>
          </p:cNvGraphicFramePr>
          <p:nvPr>
            <p:extLst>
              <p:ext uri="{D42A27DB-BD31-4B8C-83A1-F6EECF244321}">
                <p14:modId xmlns:p14="http://schemas.microsoft.com/office/powerpoint/2010/main" xmlns="" val="1878009444"/>
              </p:ext>
            </p:extLst>
          </p:nvPr>
        </p:nvGraphicFramePr>
        <p:xfrm>
          <a:off x="2267744" y="4437112"/>
          <a:ext cx="5616624" cy="1252538"/>
        </p:xfrm>
        <a:graphic>
          <a:graphicData uri="http://schemas.openxmlformats.org/presentationml/2006/ole">
            <p:oleObj spid="_x0000_s4100" name="Equation" r:id="rId5" imgW="56388000" imgH="12192000" progId="Equation.3">
              <p:embed/>
            </p:oleObj>
          </a:graphicData>
        </a:graphic>
      </p:graphicFrame>
      <p:sp>
        <p:nvSpPr>
          <p:cNvPr id="9" name="Text Box 11"/>
          <p:cNvSpPr txBox="1">
            <a:spLocks noChangeArrowheads="1"/>
          </p:cNvSpPr>
          <p:nvPr/>
        </p:nvSpPr>
        <p:spPr bwMode="auto">
          <a:xfrm>
            <a:off x="3419872" y="5877272"/>
            <a:ext cx="2592288" cy="400110"/>
          </a:xfrm>
          <a:prstGeom prst="rect">
            <a:avLst/>
          </a:prstGeom>
          <a:noFill/>
          <a:ln w="9525">
            <a:noFill/>
            <a:miter lim="800000"/>
            <a:headEnd/>
            <a:tailEnd/>
          </a:ln>
          <a:effectLst/>
        </p:spPr>
        <p:txBody>
          <a:bodyPr wrap="square">
            <a:spAutoFit/>
          </a:bodyPr>
          <a:lstStyle/>
          <a:p>
            <a:pPr>
              <a:spcBef>
                <a:spcPct val="50000"/>
              </a:spcBef>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事件</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j</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的所有前驱事件</a:t>
            </a:r>
          </a:p>
        </p:txBody>
      </p:sp>
      <p:sp>
        <p:nvSpPr>
          <p:cNvPr id="10" name="Line 10"/>
          <p:cNvSpPr>
            <a:spLocks noChangeShapeType="1"/>
          </p:cNvSpPr>
          <p:nvPr/>
        </p:nvSpPr>
        <p:spPr bwMode="auto">
          <a:xfrm flipV="1">
            <a:off x="4896036" y="5517232"/>
            <a:ext cx="0" cy="360040"/>
          </a:xfrm>
          <a:prstGeom prst="line">
            <a:avLst/>
          </a:prstGeom>
          <a:noFill/>
          <a:ln w="9525">
            <a:solidFill>
              <a:schemeClr val="tx1"/>
            </a:solidFill>
            <a:round/>
            <a:headEnd/>
            <a:tailEnd type="triangle" w="med" len="med"/>
          </a:ln>
          <a:effectLst/>
        </p:spPr>
        <p:txBody>
          <a:bodyPr wrap="none"/>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xmlns="" val="209829518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791766" y="1052736"/>
            <a:ext cx="8100900" cy="648072"/>
          </a:xfrm>
          <a:prstGeom prst="rect">
            <a:avLst/>
          </a:prstGeom>
        </p:spPr>
        <p:txBody>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srgbClr val="FF0000"/>
                </a:solidFill>
                <a:uLnTx/>
                <a:uFillTx/>
                <a:latin typeface="微软雅黑" pitchFamily="34" charset="-122"/>
                <a:ea typeface="微软雅黑" pitchFamily="34" charset="-122"/>
                <a:cs typeface="Times New Roman" panose="02020603050405020304" pitchFamily="18" charset="0"/>
              </a:rPr>
              <a:t>事件</a:t>
            </a:r>
            <a:r>
              <a:rPr kumimoji="0" lang="en-US" altLang="zh-CN" sz="2400" b="1" i="0" u="none" strike="noStrike" kern="1200" cap="none" spc="0" normalizeH="0" baseline="0" noProof="0" dirty="0">
                <a:ln>
                  <a:noFill/>
                </a:ln>
                <a:solidFill>
                  <a:srgbClr val="FF0000"/>
                </a:solidFill>
                <a:uLnTx/>
                <a:uFillTx/>
                <a:latin typeface="微软雅黑" pitchFamily="34" charset="-122"/>
                <a:ea typeface="微软雅黑" pitchFamily="34" charset="-122"/>
                <a:cs typeface="Times New Roman" panose="02020603050405020304" pitchFamily="18" charset="0"/>
              </a:rPr>
              <a:t>Vi</a:t>
            </a:r>
            <a:r>
              <a:rPr kumimoji="0" lang="zh-CN" altLang="en-US" sz="2400" b="1" i="0" u="none" strike="noStrike" kern="1200" cap="none" spc="0" normalizeH="0" baseline="0" noProof="0" dirty="0">
                <a:ln>
                  <a:noFill/>
                </a:ln>
                <a:solidFill>
                  <a:srgbClr val="FF0000"/>
                </a:solidFill>
                <a:uLnTx/>
                <a:uFillTx/>
                <a:latin typeface="微软雅黑" pitchFamily="34" charset="-122"/>
                <a:ea typeface="微软雅黑" pitchFamily="34" charset="-122"/>
                <a:cs typeface="Times New Roman" panose="02020603050405020304" pitchFamily="18" charset="0"/>
              </a:rPr>
              <a:t>最迟发生时间</a:t>
            </a:r>
            <a:r>
              <a:rPr kumimoji="0" lang="en-US" altLang="zh-CN" sz="2400" b="1" i="1" u="none" strike="noStrike" kern="1200" cap="none" spc="0" normalizeH="0" baseline="0" noProof="0" dirty="0" err="1">
                <a:ln>
                  <a:noFill/>
                </a:ln>
                <a:solidFill>
                  <a:srgbClr val="FF0000"/>
                </a:solidFill>
                <a:uLnTx/>
                <a:uFillTx/>
                <a:latin typeface="Times New Roman" pitchFamily="18" charset="0"/>
                <a:ea typeface="微软雅黑" pitchFamily="34" charset="-122"/>
                <a:cs typeface="Times New Roman" pitchFamily="18" charset="0"/>
              </a:rPr>
              <a:t>Vl</a:t>
            </a:r>
            <a:r>
              <a:rPr kumimoji="0" lang="en-US" altLang="zh-CN" sz="2400" b="1" i="0" u="none" strike="noStrike" kern="1200" cap="none" spc="0" normalizeH="0" baseline="0" noProof="0" dirty="0">
                <a:ln>
                  <a:noFill/>
                </a:ln>
                <a:solidFill>
                  <a:srgbClr val="FF0000"/>
                </a:solidFill>
                <a:uLnTx/>
                <a:uFillTx/>
                <a:latin typeface="Times New Roman" pitchFamily="18" charset="0"/>
                <a:ea typeface="微软雅黑" pitchFamily="34" charset="-122"/>
                <a:cs typeface="Times New Roman" pitchFamily="18" charset="0"/>
              </a:rPr>
              <a:t>(</a:t>
            </a:r>
            <a:r>
              <a:rPr kumimoji="0" lang="en-US" altLang="zh-CN" sz="2400" b="1" i="1" u="none" strike="noStrike" kern="1200" cap="none" spc="0" normalizeH="0" baseline="0" noProof="0" dirty="0" err="1">
                <a:ln>
                  <a:noFill/>
                </a:ln>
                <a:solidFill>
                  <a:srgbClr val="FF0000"/>
                </a:solidFill>
                <a:uLnTx/>
                <a:uFillTx/>
                <a:latin typeface="Times New Roman" pitchFamily="18" charset="0"/>
                <a:ea typeface="微软雅黑" pitchFamily="34" charset="-122"/>
                <a:cs typeface="Times New Roman" pitchFamily="18" charset="0"/>
              </a:rPr>
              <a:t>i</a:t>
            </a:r>
            <a:r>
              <a:rPr kumimoji="0" lang="en-US" altLang="zh-CN" sz="2400" b="1" i="0" u="none" strike="noStrike" kern="1200" cap="none" spc="0" normalizeH="0" baseline="0" noProof="0" dirty="0">
                <a:ln>
                  <a:noFill/>
                </a:ln>
                <a:solidFill>
                  <a:srgbClr val="FF0000"/>
                </a:solidFill>
                <a:uLnTx/>
                <a:uFillTx/>
                <a:latin typeface="Times New Roman" pitchFamily="18" charset="0"/>
                <a:ea typeface="微软雅黑" pitchFamily="34" charset="-122"/>
                <a:cs typeface="Times New Roman" pitchFamily="18" charset="0"/>
              </a:rPr>
              <a:t>)</a:t>
            </a:r>
          </a:p>
          <a:p>
            <a:pPr marL="265113" marR="0" lvl="1" algn="l" defTabSz="914400" rtl="0" eaLnBrk="1" fontAlgn="auto" latinLnBrk="0" hangingPunct="1">
              <a:lnSpc>
                <a:spcPct val="150000"/>
              </a:lnSpc>
              <a:spcBef>
                <a:spcPts val="500"/>
              </a:spcBef>
              <a:spcAft>
                <a:spcPts val="0"/>
              </a:spcAft>
              <a:buClrTx/>
              <a:buSzTx/>
              <a:tabLst/>
              <a:defRPr/>
            </a:pPr>
            <a:r>
              <a:rPr kumimoji="0" lang="zh-CN" altLang="en-US" sz="2400" b="1" i="0" u="none" strike="noStrike" kern="1200" cap="none" spc="0" normalizeH="0" baseline="0" noProof="0" dirty="0">
                <a:ln>
                  <a:noFill/>
                </a:ln>
                <a:uLnTx/>
                <a:uFillTx/>
                <a:latin typeface="Times New Roman" panose="02020603050405020304" pitchFamily="18" charset="0"/>
                <a:ea typeface="仿宋_GB2312" pitchFamily="49" charset="-122"/>
                <a:cs typeface="Times New Roman" panose="02020603050405020304" pitchFamily="18" charset="0"/>
              </a:rPr>
              <a:t>某事件</a:t>
            </a:r>
            <a:r>
              <a:rPr kumimoji="0" lang="en-US" altLang="zh-CN" sz="2400" b="1" i="0" u="none" strike="noStrike" kern="1200" cap="none" spc="0" normalizeH="0" baseline="0" noProof="0" dirty="0">
                <a:ln>
                  <a:noFill/>
                </a:ln>
                <a:uLnTx/>
                <a:uFillTx/>
                <a:latin typeface="Times New Roman" panose="02020603050405020304" pitchFamily="18" charset="0"/>
                <a:ea typeface="仿宋_GB2312" pitchFamily="49" charset="-122"/>
                <a:cs typeface="Times New Roman" panose="02020603050405020304" pitchFamily="18" charset="0"/>
              </a:rPr>
              <a:t>Vi</a:t>
            </a:r>
            <a:r>
              <a:rPr kumimoji="0" lang="zh-CN" altLang="en-US" sz="2400" b="1" i="0" u="none" strike="noStrike" kern="1200" cap="none" spc="0" normalizeH="0" baseline="0" noProof="0" dirty="0">
                <a:ln>
                  <a:noFill/>
                </a:ln>
                <a:uLnTx/>
                <a:uFillTx/>
                <a:latin typeface="Times New Roman" panose="02020603050405020304" pitchFamily="18" charset="0"/>
                <a:ea typeface="仿宋_GB2312" pitchFamily="49" charset="-122"/>
                <a:cs typeface="Times New Roman" panose="02020603050405020304" pitchFamily="18" charset="0"/>
              </a:rPr>
              <a:t>发生的延迟，不应该影响最终事件的发生时间。</a:t>
            </a:r>
          </a:p>
        </p:txBody>
      </p:sp>
      <p:graphicFrame>
        <p:nvGraphicFramePr>
          <p:cNvPr id="4" name="Object 4"/>
          <p:cNvGraphicFramePr>
            <a:graphicFrameLocks noChangeAspect="1"/>
          </p:cNvGraphicFramePr>
          <p:nvPr>
            <p:extLst>
              <p:ext uri="{D42A27DB-BD31-4B8C-83A1-F6EECF244321}">
                <p14:modId xmlns:p14="http://schemas.microsoft.com/office/powerpoint/2010/main" xmlns="" val="2111528586"/>
              </p:ext>
            </p:extLst>
          </p:nvPr>
        </p:nvGraphicFramePr>
        <p:xfrm>
          <a:off x="1011977" y="2348880"/>
          <a:ext cx="7399734" cy="1960240"/>
        </p:xfrm>
        <a:graphic>
          <a:graphicData uri="http://schemas.openxmlformats.org/presentationml/2006/ole">
            <p:oleObj spid="_x0000_s5122" name="SmartDraw" r:id="rId3" imgW="25336500" imgH="8743950" progId="">
              <p:embed/>
            </p:oleObj>
          </a:graphicData>
        </a:graphic>
      </p:graphicFrame>
      <p:graphicFrame>
        <p:nvGraphicFramePr>
          <p:cNvPr id="5" name="Object 7"/>
          <p:cNvGraphicFramePr>
            <a:graphicFrameLocks noChangeAspect="1"/>
          </p:cNvGraphicFramePr>
          <p:nvPr>
            <p:extLst>
              <p:ext uri="{D42A27DB-BD31-4B8C-83A1-F6EECF244321}">
                <p14:modId xmlns:p14="http://schemas.microsoft.com/office/powerpoint/2010/main" xmlns="" val="991499007"/>
              </p:ext>
            </p:extLst>
          </p:nvPr>
        </p:nvGraphicFramePr>
        <p:xfrm>
          <a:off x="827584" y="4438584"/>
          <a:ext cx="7128792" cy="1252538"/>
        </p:xfrm>
        <a:graphic>
          <a:graphicData uri="http://schemas.openxmlformats.org/presentationml/2006/ole">
            <p:oleObj spid="_x0000_s5123" name="Equation" r:id="rId4" imgW="70713600" imgH="12192000" progId="Equation.DSMT4">
              <p:embed/>
            </p:oleObj>
          </a:graphicData>
        </a:graphic>
      </p:graphicFrame>
      <p:sp>
        <p:nvSpPr>
          <p:cNvPr id="6" name="Text Box 8"/>
          <p:cNvSpPr txBox="1">
            <a:spLocks noChangeArrowheads="1"/>
          </p:cNvSpPr>
          <p:nvPr/>
        </p:nvSpPr>
        <p:spPr bwMode="auto">
          <a:xfrm>
            <a:off x="467544" y="5805264"/>
            <a:ext cx="7673445" cy="369332"/>
          </a:xfrm>
          <a:prstGeom prst="rect">
            <a:avLst/>
          </a:prstGeom>
          <a:noFill/>
          <a:ln w="9525">
            <a:noFill/>
            <a:miter lim="800000"/>
            <a:headEnd/>
            <a:tailEnd/>
          </a:ln>
          <a:effectLst/>
        </p:spPr>
        <p:txBody>
          <a:bodyPr wrap="square">
            <a:spAutoFit/>
          </a:bodyPr>
          <a:lstStyle/>
          <a:p>
            <a:pPr>
              <a:spcBef>
                <a:spcPct val="50000"/>
              </a:spcBef>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b="1" baseline="-25000" dirty="0">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的发生，应该不影响后继活动的按时完成，和后继事件的最迟发生时间。</a:t>
            </a:r>
          </a:p>
        </p:txBody>
      </p:sp>
    </p:spTree>
    <p:extLst>
      <p:ext uri="{BB962C8B-B14F-4D97-AF65-F5344CB8AC3E}">
        <p14:creationId xmlns:p14="http://schemas.microsoft.com/office/powerpoint/2010/main" xmlns="" val="6157006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24744"/>
            <a:ext cx="7704856" cy="5184576"/>
          </a:xfrm>
        </p:spPr>
        <p:txBody>
          <a:bodyPr>
            <a:normAutofit/>
          </a:bodyPr>
          <a:lstStyle/>
          <a:p>
            <a:pPr>
              <a:buFont typeface="Arial" panose="020B0604020202020204" pitchFamily="34" charset="0"/>
              <a:buChar char="•"/>
            </a:pPr>
            <a:r>
              <a:rPr lang="zh-CN" altLang="zh-CN" b="0" dirty="0"/>
              <a:t>在无向图</a:t>
            </a:r>
            <a:r>
              <a:rPr lang="en-US" altLang="zh-CN" b="0" dirty="0"/>
              <a:t>G = ( V, E )</a:t>
            </a:r>
            <a:r>
              <a:rPr lang="zh-CN" altLang="zh-CN" b="0" dirty="0"/>
              <a:t>中，若从顶点</a:t>
            </a:r>
            <a:r>
              <a:rPr lang="en-US" altLang="zh-CN" b="0" dirty="0"/>
              <a:t>v</a:t>
            </a:r>
            <a:r>
              <a:rPr lang="en-US" altLang="zh-CN" b="0" baseline="-25000" dirty="0"/>
              <a:t>s</a:t>
            </a:r>
            <a:r>
              <a:rPr lang="zh-CN" altLang="zh-CN" b="0" dirty="0"/>
              <a:t>到顶点</a:t>
            </a:r>
            <a:r>
              <a:rPr lang="en-US" altLang="zh-CN" b="0" dirty="0" err="1"/>
              <a:t>v</a:t>
            </a:r>
            <a:r>
              <a:rPr lang="en-US" altLang="zh-CN" b="0" baseline="-25000" dirty="0" err="1"/>
              <a:t>t</a:t>
            </a:r>
            <a:r>
              <a:rPr lang="zh-CN" altLang="zh-CN" b="0" dirty="0"/>
              <a:t>之间存在一个顶点序列</a:t>
            </a:r>
            <a:r>
              <a:rPr lang="en-US" altLang="zh-CN" b="0" dirty="0"/>
              <a:t>(v</a:t>
            </a:r>
            <a:r>
              <a:rPr lang="en-US" altLang="zh-CN" b="0" baseline="-25000" dirty="0"/>
              <a:t>s</a:t>
            </a:r>
            <a:r>
              <a:rPr lang="en-US" altLang="zh-CN" b="0" dirty="0"/>
              <a:t>, v</a:t>
            </a:r>
            <a:r>
              <a:rPr lang="en-US" altLang="zh-CN" b="0" baseline="-25000" dirty="0"/>
              <a:t>i0</a:t>
            </a:r>
            <a:r>
              <a:rPr lang="en-US" altLang="zh-CN" b="0" dirty="0"/>
              <a:t>, v</a:t>
            </a:r>
            <a:r>
              <a:rPr lang="en-US" altLang="zh-CN" b="0" baseline="-25000" dirty="0"/>
              <a:t>i1</a:t>
            </a:r>
            <a:r>
              <a:rPr lang="en-US" altLang="zh-CN" b="0" dirty="0"/>
              <a:t>, v</a:t>
            </a:r>
            <a:r>
              <a:rPr lang="en-US" altLang="zh-CN" b="0" baseline="-25000" dirty="0"/>
              <a:t>i2</a:t>
            </a:r>
            <a:r>
              <a:rPr lang="en-US" altLang="zh-CN" b="0" dirty="0"/>
              <a:t>, …, v</a:t>
            </a:r>
            <a:r>
              <a:rPr lang="en-US" altLang="zh-CN" b="0" baseline="-25000" dirty="0"/>
              <a:t>im</a:t>
            </a:r>
            <a:r>
              <a:rPr lang="en-US" altLang="zh-CN" b="0" dirty="0"/>
              <a:t>, </a:t>
            </a:r>
            <a:r>
              <a:rPr lang="en-US" altLang="zh-CN" b="0" dirty="0" err="1"/>
              <a:t>v</a:t>
            </a:r>
            <a:r>
              <a:rPr lang="en-US" altLang="zh-CN" b="0" baseline="-25000" dirty="0" err="1"/>
              <a:t>t</a:t>
            </a:r>
            <a:r>
              <a:rPr lang="en-US" altLang="zh-CN" b="0" dirty="0"/>
              <a:t>)</a:t>
            </a:r>
            <a:r>
              <a:rPr lang="zh-CN" altLang="zh-CN" b="0" dirty="0"/>
              <a:t>，并且</a:t>
            </a:r>
            <a:r>
              <a:rPr lang="en-US" altLang="zh-CN" b="0" dirty="0"/>
              <a:t>(v</a:t>
            </a:r>
            <a:r>
              <a:rPr lang="en-US" altLang="zh-CN" b="0" baseline="-25000" dirty="0"/>
              <a:t>s</a:t>
            </a:r>
            <a:r>
              <a:rPr lang="en-US" altLang="zh-CN" b="0" dirty="0"/>
              <a:t>, v</a:t>
            </a:r>
            <a:r>
              <a:rPr lang="en-US" altLang="zh-CN" b="0" baseline="-25000" dirty="0"/>
              <a:t>i0</a:t>
            </a:r>
            <a:r>
              <a:rPr lang="en-US" altLang="zh-CN" b="0" dirty="0"/>
              <a:t>)</a:t>
            </a:r>
            <a:r>
              <a:rPr lang="zh-CN" altLang="zh-CN" b="0" dirty="0"/>
              <a:t>，</a:t>
            </a:r>
            <a:r>
              <a:rPr lang="en-US" altLang="zh-CN" b="0" dirty="0"/>
              <a:t>(v</a:t>
            </a:r>
            <a:r>
              <a:rPr lang="en-US" altLang="zh-CN" b="0" baseline="-25000" dirty="0"/>
              <a:t>i0</a:t>
            </a:r>
            <a:r>
              <a:rPr lang="en-US" altLang="zh-CN" b="0" dirty="0"/>
              <a:t>, v</a:t>
            </a:r>
            <a:r>
              <a:rPr lang="en-US" altLang="zh-CN" b="0" baseline="-25000" dirty="0"/>
              <a:t>i1</a:t>
            </a:r>
            <a:r>
              <a:rPr lang="en-US" altLang="zh-CN" b="0" dirty="0"/>
              <a:t>)</a:t>
            </a:r>
            <a:r>
              <a:rPr lang="zh-CN" altLang="zh-CN" b="0" dirty="0"/>
              <a:t>，</a:t>
            </a:r>
            <a:r>
              <a:rPr lang="en-US" altLang="zh-CN" b="0" dirty="0"/>
              <a:t>…</a:t>
            </a:r>
            <a:r>
              <a:rPr lang="zh-CN" altLang="zh-CN" b="0" dirty="0"/>
              <a:t>，</a:t>
            </a:r>
            <a:r>
              <a:rPr lang="en-US" altLang="zh-CN" b="0" dirty="0"/>
              <a:t>(v</a:t>
            </a:r>
            <a:r>
              <a:rPr lang="en-US" altLang="zh-CN" b="0" baseline="-25000" dirty="0"/>
              <a:t>im</a:t>
            </a:r>
            <a:r>
              <a:rPr lang="en-US" altLang="zh-CN" b="0" dirty="0"/>
              <a:t>, </a:t>
            </a:r>
            <a:r>
              <a:rPr lang="en-US" altLang="zh-CN" b="0" dirty="0" err="1"/>
              <a:t>v</a:t>
            </a:r>
            <a:r>
              <a:rPr lang="en-US" altLang="zh-CN" b="0" baseline="-25000" dirty="0" err="1"/>
              <a:t>t</a:t>
            </a:r>
            <a:r>
              <a:rPr lang="en-US" altLang="zh-CN" b="0" dirty="0"/>
              <a:t>)</a:t>
            </a:r>
            <a:r>
              <a:rPr lang="zh-CN" altLang="zh-CN" b="0" dirty="0"/>
              <a:t>都是图</a:t>
            </a:r>
            <a:r>
              <a:rPr lang="en-US" altLang="zh-CN" b="0" dirty="0"/>
              <a:t>G</a:t>
            </a:r>
            <a:r>
              <a:rPr lang="zh-CN" altLang="zh-CN" b="0" dirty="0"/>
              <a:t>中的边，则称顶点</a:t>
            </a:r>
            <a:r>
              <a:rPr lang="en-US" altLang="zh-CN" b="0" dirty="0"/>
              <a:t>v</a:t>
            </a:r>
            <a:r>
              <a:rPr lang="en-US" altLang="zh-CN" b="0" baseline="-25000" dirty="0"/>
              <a:t>s</a:t>
            </a:r>
            <a:r>
              <a:rPr lang="zh-CN" altLang="zh-CN" b="0" dirty="0"/>
              <a:t>到</a:t>
            </a:r>
            <a:r>
              <a:rPr lang="en-US" altLang="zh-CN" b="0" dirty="0" err="1"/>
              <a:t>v</a:t>
            </a:r>
            <a:r>
              <a:rPr lang="en-US" altLang="zh-CN" b="0" baseline="-25000" dirty="0" err="1"/>
              <a:t>t</a:t>
            </a:r>
            <a:r>
              <a:rPr lang="zh-CN" altLang="zh-CN" b="0" dirty="0"/>
              <a:t>之间存在一条</a:t>
            </a:r>
            <a:r>
              <a:rPr lang="zh-CN" altLang="zh-CN" dirty="0">
                <a:solidFill>
                  <a:srgbClr val="FF0000"/>
                </a:solidFill>
              </a:rPr>
              <a:t>路径</a:t>
            </a:r>
            <a:r>
              <a:rPr lang="zh-CN" altLang="zh-CN" b="0" dirty="0" smtClean="0"/>
              <a:t>。</a:t>
            </a:r>
            <a:endParaRPr lang="en-US" altLang="zh-CN" b="0" dirty="0" smtClean="0"/>
          </a:p>
          <a:p>
            <a:pPr>
              <a:buFont typeface="Arial" panose="020B0604020202020204" pitchFamily="34" charset="0"/>
              <a:buChar char="•"/>
            </a:pPr>
            <a:r>
              <a:rPr lang="zh-CN" altLang="zh-CN" b="0" dirty="0" smtClean="0"/>
              <a:t>若</a:t>
            </a:r>
            <a:r>
              <a:rPr lang="en-US" altLang="zh-CN" b="0" dirty="0"/>
              <a:t>G</a:t>
            </a:r>
            <a:r>
              <a:rPr lang="zh-CN" altLang="zh-CN" b="0" dirty="0"/>
              <a:t>是有向图，则路径也是有向的，顶点序列满足</a:t>
            </a:r>
            <a:r>
              <a:rPr lang="en-US" altLang="zh-CN" b="0" dirty="0"/>
              <a:t>&lt;v</a:t>
            </a:r>
            <a:r>
              <a:rPr lang="en-US" altLang="zh-CN" b="0" baseline="-25000" dirty="0"/>
              <a:t>s</a:t>
            </a:r>
            <a:r>
              <a:rPr lang="en-US" altLang="zh-CN" b="0" dirty="0"/>
              <a:t>, v</a:t>
            </a:r>
            <a:r>
              <a:rPr lang="en-US" altLang="zh-CN" b="0" baseline="-25000" dirty="0"/>
              <a:t>i0</a:t>
            </a:r>
            <a:r>
              <a:rPr lang="en-US" altLang="zh-CN" b="0" dirty="0"/>
              <a:t>&gt;</a:t>
            </a:r>
            <a:r>
              <a:rPr lang="zh-CN" altLang="zh-CN" b="0" dirty="0"/>
              <a:t>，</a:t>
            </a:r>
            <a:r>
              <a:rPr lang="en-US" altLang="zh-CN" b="0" dirty="0"/>
              <a:t>&lt;v</a:t>
            </a:r>
            <a:r>
              <a:rPr lang="en-US" altLang="zh-CN" b="0" baseline="-25000" dirty="0"/>
              <a:t>i0</a:t>
            </a:r>
            <a:r>
              <a:rPr lang="en-US" altLang="zh-CN" b="0" dirty="0"/>
              <a:t>, v</a:t>
            </a:r>
            <a:r>
              <a:rPr lang="en-US" altLang="zh-CN" b="0" baseline="-25000" dirty="0"/>
              <a:t>i1</a:t>
            </a:r>
            <a:r>
              <a:rPr lang="en-US" altLang="zh-CN" b="0" dirty="0"/>
              <a:t>&gt;</a:t>
            </a:r>
            <a:r>
              <a:rPr lang="zh-CN" altLang="zh-CN" b="0" dirty="0"/>
              <a:t>，</a:t>
            </a:r>
            <a:r>
              <a:rPr lang="en-US" altLang="zh-CN" b="0" dirty="0"/>
              <a:t>…</a:t>
            </a:r>
            <a:r>
              <a:rPr lang="zh-CN" altLang="zh-CN" b="0" dirty="0"/>
              <a:t>，</a:t>
            </a:r>
            <a:r>
              <a:rPr lang="en-US" altLang="zh-CN" b="0" dirty="0"/>
              <a:t>&lt;v</a:t>
            </a:r>
            <a:r>
              <a:rPr lang="en-US" altLang="zh-CN" b="0" baseline="-25000" dirty="0"/>
              <a:t>im</a:t>
            </a:r>
            <a:r>
              <a:rPr lang="en-US" altLang="zh-CN" b="0" dirty="0"/>
              <a:t>, </a:t>
            </a:r>
            <a:r>
              <a:rPr lang="en-US" altLang="zh-CN" b="0" dirty="0" err="1"/>
              <a:t>v</a:t>
            </a:r>
            <a:r>
              <a:rPr lang="en-US" altLang="zh-CN" b="0" baseline="-25000" dirty="0" err="1"/>
              <a:t>t</a:t>
            </a:r>
            <a:r>
              <a:rPr lang="en-US" altLang="zh-CN" b="0" dirty="0"/>
              <a:t>&gt;</a:t>
            </a:r>
            <a:r>
              <a:rPr lang="zh-CN" altLang="zh-CN" b="0" dirty="0"/>
              <a:t>都是图</a:t>
            </a:r>
            <a:r>
              <a:rPr lang="en-US" altLang="zh-CN" b="0" dirty="0"/>
              <a:t>G</a:t>
            </a:r>
            <a:r>
              <a:rPr lang="zh-CN" altLang="zh-CN" b="0" dirty="0"/>
              <a:t>中的有向边</a:t>
            </a:r>
            <a:r>
              <a:rPr lang="zh-CN" altLang="zh-CN" b="0" dirty="0" smtClean="0"/>
              <a:t>。</a:t>
            </a:r>
            <a:endParaRPr lang="en-US" altLang="zh-CN" b="0" dirty="0" smtClean="0"/>
          </a:p>
          <a:p>
            <a:pPr>
              <a:buFont typeface="Arial" panose="020B0604020202020204" pitchFamily="34" charset="0"/>
              <a:buChar char="•"/>
            </a:pPr>
            <a:r>
              <a:rPr lang="zh-CN" altLang="zh-CN" dirty="0" smtClean="0">
                <a:solidFill>
                  <a:srgbClr val="FF0000"/>
                </a:solidFill>
              </a:rPr>
              <a:t>路径</a:t>
            </a:r>
            <a:r>
              <a:rPr lang="zh-CN" altLang="zh-CN" dirty="0">
                <a:solidFill>
                  <a:srgbClr val="FF0000"/>
                </a:solidFill>
              </a:rPr>
              <a:t>的长度</a:t>
            </a:r>
            <a:r>
              <a:rPr lang="zh-CN" altLang="zh-CN" b="0" dirty="0"/>
              <a:t>定义为该路径上</a:t>
            </a:r>
            <a:r>
              <a:rPr lang="zh-CN" altLang="zh-CN" b="0" dirty="0">
                <a:solidFill>
                  <a:srgbClr val="FF0000"/>
                </a:solidFill>
              </a:rPr>
              <a:t>边的数目</a:t>
            </a:r>
            <a:r>
              <a:rPr lang="zh-CN" altLang="zh-CN" b="0" dirty="0" smtClean="0"/>
              <a:t>。</a:t>
            </a:r>
            <a:endParaRPr lang="en-US" altLang="zh-CN" b="0" dirty="0" smtClean="0"/>
          </a:p>
          <a:p>
            <a:pPr>
              <a:buFont typeface="Arial" panose="020B0604020202020204" pitchFamily="34" charset="0"/>
              <a:buChar char="•"/>
            </a:pPr>
            <a:r>
              <a:rPr lang="zh-CN" altLang="zh-CN" b="0" dirty="0" smtClean="0"/>
              <a:t>除了</a:t>
            </a:r>
            <a:r>
              <a:rPr lang="zh-CN" altLang="zh-CN" b="0" dirty="0"/>
              <a:t>起点和终点之外，序列中顶点不重复出现的路径称为</a:t>
            </a:r>
            <a:r>
              <a:rPr lang="zh-CN" altLang="zh-CN" dirty="0">
                <a:solidFill>
                  <a:srgbClr val="FF0000"/>
                </a:solidFill>
              </a:rPr>
              <a:t>简单路径</a:t>
            </a:r>
            <a:r>
              <a:rPr lang="zh-CN" altLang="zh-CN" b="0" dirty="0" smtClean="0"/>
              <a:t>。</a:t>
            </a:r>
            <a:endParaRPr lang="en-US" altLang="zh-CN" b="0" dirty="0" smtClean="0"/>
          </a:p>
          <a:p>
            <a:pPr>
              <a:buFont typeface="Arial" panose="020B0604020202020204" pitchFamily="34" charset="0"/>
              <a:buChar char="•"/>
            </a:pPr>
            <a:r>
              <a:rPr lang="zh-CN" altLang="zh-CN" b="0" dirty="0" smtClean="0"/>
              <a:t>若</a:t>
            </a:r>
            <a:r>
              <a:rPr lang="zh-CN" altLang="zh-CN" b="0" dirty="0"/>
              <a:t>路径的起点和终点相同，则称该路径为</a:t>
            </a:r>
            <a:r>
              <a:rPr lang="zh-CN" altLang="zh-CN" dirty="0">
                <a:solidFill>
                  <a:srgbClr val="FF0000"/>
                </a:solidFill>
              </a:rPr>
              <a:t>回路或环</a:t>
            </a:r>
            <a:r>
              <a:rPr lang="zh-CN" altLang="zh-CN" b="0" dirty="0"/>
              <a:t>。</a:t>
            </a:r>
            <a:endParaRPr lang="zh-CN" altLang="en-US" b="0" dirty="0"/>
          </a:p>
        </p:txBody>
      </p:sp>
    </p:spTree>
    <p:extLst>
      <p:ext uri="{BB962C8B-B14F-4D97-AF65-F5344CB8AC3E}">
        <p14:creationId xmlns="" xmlns:p14="http://schemas.microsoft.com/office/powerpoint/2010/main" val="20246909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79512" y="1556792"/>
            <a:ext cx="8784976" cy="4608512"/>
          </a:xfrm>
          <a:prstGeom prst="rect">
            <a:avLst/>
          </a:prstGeom>
        </p:spPr>
        <p:txBody>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800" b="1" i="0" u="none" strike="noStrike" kern="1200" cap="none" spc="0" normalizeH="0" baseline="0" noProof="0" dirty="0">
                <a:ln>
                  <a:noFill/>
                </a:ln>
                <a:solidFill>
                  <a:srgbClr val="FF0000"/>
                </a:solidFill>
                <a:uLnTx/>
                <a:uFillTx/>
                <a:latin typeface="Times New Roman" panose="02020603050405020304" pitchFamily="18" charset="0"/>
                <a:ea typeface="微软雅黑" panose="020B0503020204020204" pitchFamily="34" charset="-122"/>
                <a:cs typeface="Times New Roman" panose="02020603050405020304" pitchFamily="18" charset="0"/>
              </a:rPr>
              <a:t>活动</a:t>
            </a:r>
            <a:r>
              <a:rPr kumimoji="0" lang="en-US" altLang="zh-CN" sz="2800" b="1" i="0" u="none" strike="noStrike" kern="1200" cap="none" spc="0" normalizeH="0" baseline="0" noProof="0" dirty="0" err="1">
                <a:ln>
                  <a:noFill/>
                </a:ln>
                <a:solidFill>
                  <a:srgbClr val="FF0000"/>
                </a:solidFill>
                <a:uLnTx/>
                <a:uFillTx/>
                <a:latin typeface="Times New Roman" panose="02020603050405020304" pitchFamily="18" charset="0"/>
                <a:ea typeface="微软雅黑" panose="020B0503020204020204" pitchFamily="34" charset="-122"/>
                <a:cs typeface="Times New Roman" panose="02020603050405020304" pitchFamily="18" charset="0"/>
              </a:rPr>
              <a:t>a</a:t>
            </a:r>
            <a:r>
              <a:rPr kumimoji="0" lang="en-US" altLang="zh-CN" sz="1800" b="1" i="0" u="none" strike="noStrike" kern="1200" cap="none" spc="0" normalizeH="0" baseline="0" noProof="0" dirty="0" err="1">
                <a:ln>
                  <a:noFill/>
                </a:ln>
                <a:solidFill>
                  <a:srgbClr val="FF0000"/>
                </a:solidFill>
                <a:uLnTx/>
                <a:uFillTx/>
                <a:latin typeface="Times New Roman" panose="02020603050405020304" pitchFamily="18" charset="0"/>
                <a:ea typeface="微软雅黑" panose="020B0503020204020204" pitchFamily="34" charset="-122"/>
                <a:cs typeface="Times New Roman" panose="02020603050405020304" pitchFamily="18" charset="0"/>
              </a:rPr>
              <a:t>k</a:t>
            </a:r>
            <a:r>
              <a:rPr kumimoji="0" lang="zh-CN" altLang="en-US" sz="2800" b="1" i="0" u="none" strike="noStrike" kern="1200" cap="none" spc="0" normalizeH="0" baseline="0" noProof="0" dirty="0">
                <a:ln>
                  <a:noFill/>
                </a:ln>
                <a:solidFill>
                  <a:srgbClr val="FF0000"/>
                </a:solidFill>
                <a:uLnTx/>
                <a:uFillTx/>
                <a:latin typeface="Times New Roman" panose="02020603050405020304" pitchFamily="18" charset="0"/>
                <a:ea typeface="微软雅黑" panose="020B0503020204020204" pitchFamily="34" charset="-122"/>
                <a:cs typeface="Times New Roman" panose="02020603050405020304" pitchFamily="18" charset="0"/>
              </a:rPr>
              <a:t>的最早开始时间</a:t>
            </a:r>
            <a:r>
              <a:rPr kumimoji="0" lang="en-US" altLang="zh-CN" sz="2800" b="1" i="1" u="none" strike="noStrike" kern="1200" cap="none" spc="0" normalizeH="0" baseline="0" noProof="0" dirty="0">
                <a:ln>
                  <a:noFill/>
                </a:ln>
                <a:solidFill>
                  <a:srgbClr val="FF0000"/>
                </a:solidFill>
                <a:uLnTx/>
                <a:uFillTx/>
                <a:latin typeface="Times New Roman" panose="02020603050405020304" pitchFamily="18" charset="0"/>
                <a:ea typeface="微软雅黑" panose="020B0503020204020204" pitchFamily="34" charset="-122"/>
                <a:cs typeface="Times New Roman" panose="02020603050405020304" pitchFamily="18" charset="0"/>
              </a:rPr>
              <a:t>e</a:t>
            </a:r>
            <a:r>
              <a:rPr kumimoji="0" lang="en-US" altLang="zh-CN" sz="2800" b="1" i="0" u="none" strike="noStrike" kern="1200" cap="none" spc="0" normalizeH="0" baseline="0" noProof="0" dirty="0">
                <a:ln>
                  <a:noFill/>
                </a:ln>
                <a:solidFill>
                  <a:srgbClr val="FF0000"/>
                </a:solidFill>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800" b="1" i="1" u="none" strike="noStrike" kern="1200" cap="none" spc="0" normalizeH="0" baseline="0" noProof="0" dirty="0">
                <a:ln>
                  <a:noFill/>
                </a:ln>
                <a:solidFill>
                  <a:srgbClr val="FF0000"/>
                </a:solidFill>
                <a:uLnTx/>
                <a:uFillTx/>
                <a:latin typeface="Times New Roman" panose="02020603050405020304" pitchFamily="18" charset="0"/>
                <a:ea typeface="微软雅黑" panose="020B0503020204020204" pitchFamily="34" charset="-122"/>
                <a:cs typeface="Times New Roman" panose="02020603050405020304" pitchFamily="18" charset="0"/>
              </a:rPr>
              <a:t>k</a:t>
            </a:r>
            <a:r>
              <a:rPr kumimoji="0" lang="en-US" altLang="zh-CN" sz="2800" b="1" i="0" u="none" strike="noStrike" kern="1200" cap="none" spc="0" normalizeH="0" baseline="0" noProof="0" dirty="0">
                <a:ln>
                  <a:noFill/>
                </a:ln>
                <a:solidFill>
                  <a:srgbClr val="FF0000"/>
                </a:solidFill>
                <a:uLnTx/>
                <a:uFillTx/>
                <a:latin typeface="Times New Roman" panose="02020603050405020304" pitchFamily="18" charset="0"/>
                <a:ea typeface="微软雅黑" panose="020B0503020204020204" pitchFamily="34" charset="-122"/>
                <a:cs typeface="Times New Roman" panose="02020603050405020304" pitchFamily="18" charset="0"/>
              </a:rPr>
              <a:t>)</a:t>
            </a:r>
          </a:p>
          <a:p>
            <a:pPr marL="685800" marR="0" lvl="1" indent="-228600" algn="l" defTabSz="914400" rtl="0" eaLnBrk="1" fontAlgn="auto" latinLnBrk="0" hangingPunct="1">
              <a:lnSpc>
                <a:spcPct val="150000"/>
              </a:lnSpc>
              <a:spcBef>
                <a:spcPts val="500"/>
              </a:spcBef>
              <a:spcAft>
                <a:spcPts val="0"/>
              </a:spcAft>
              <a:buClrTx/>
              <a:buSzTx/>
              <a:buFont typeface="Arial" panose="020B0604020202020204" pitchFamily="34" charset="0"/>
              <a:buChar char="•"/>
              <a:tabLst/>
              <a:defRPr/>
            </a:pPr>
            <a:r>
              <a:rPr kumimoji="0" lang="en-US" altLang="zh-CN" sz="2400" i="0" u="none" strike="noStrike" kern="1200" cap="none" spc="0" normalizeH="0" baseline="0" noProof="0" dirty="0" err="1">
                <a:ln>
                  <a:noFill/>
                </a:ln>
                <a:uLnTx/>
                <a:uFillTx/>
                <a:latin typeface="Times New Roman" panose="02020603050405020304" pitchFamily="18" charset="0"/>
                <a:ea typeface="微软雅黑" panose="020B0503020204020204" pitchFamily="34" charset="-122"/>
                <a:cs typeface="Times New Roman" panose="02020603050405020304" pitchFamily="18" charset="0"/>
              </a:rPr>
              <a:t>a</a:t>
            </a:r>
            <a:r>
              <a:rPr kumimoji="0" lang="en-US" altLang="zh-CN" sz="1800" i="0" u="none" strike="noStrike" kern="1200" cap="none" spc="0" normalizeH="0" baseline="0" noProof="0" dirty="0" err="1">
                <a:ln>
                  <a:noFill/>
                </a:ln>
                <a:uLnTx/>
                <a:uFillTx/>
                <a:latin typeface="Times New Roman" panose="02020603050405020304" pitchFamily="18" charset="0"/>
                <a:ea typeface="微软雅黑" panose="020B0503020204020204" pitchFamily="34" charset="-122"/>
                <a:cs typeface="Times New Roman" panose="02020603050405020304" pitchFamily="18" charset="0"/>
              </a:rPr>
              <a:t>k</a:t>
            </a:r>
            <a:r>
              <a:rPr kumimoji="0" lang="zh-CN" altLang="en-US" sz="2400" i="0" u="none" strike="noStrike" kern="1200" cap="none" spc="0" normalizeH="0" baseline="0" noProof="0" dirty="0">
                <a:ln>
                  <a:noFill/>
                </a:ln>
                <a:uLnTx/>
                <a:uFillTx/>
                <a:latin typeface="Times New Roman" panose="02020603050405020304" pitchFamily="18" charset="0"/>
                <a:ea typeface="微软雅黑" panose="020B0503020204020204" pitchFamily="34" charset="-122"/>
                <a:cs typeface="Times New Roman" panose="02020603050405020304" pitchFamily="18" charset="0"/>
              </a:rPr>
              <a:t>代表&lt;</a:t>
            </a:r>
            <a:r>
              <a:rPr kumimoji="0" lang="en-US" altLang="zh-CN" sz="2400" i="0" u="none" strike="noStrike" kern="1200" cap="none" spc="0" normalizeH="0" baseline="0" noProof="0" dirty="0" err="1">
                <a:ln>
                  <a:noFill/>
                </a:ln>
                <a:uLnTx/>
                <a:uFillTx/>
                <a:latin typeface="Times New Roman" panose="02020603050405020304" pitchFamily="18" charset="0"/>
                <a:ea typeface="微软雅黑" panose="020B0503020204020204" pitchFamily="34" charset="-122"/>
                <a:cs typeface="Times New Roman" panose="02020603050405020304" pitchFamily="18" charset="0"/>
              </a:rPr>
              <a:t>Vi,Vj</a:t>
            </a:r>
            <a:r>
              <a:rPr kumimoji="0" lang="en-US" altLang="zh-CN" sz="2400" i="0" u="none" strike="noStrike" kern="1200" cap="none" spc="0" normalizeH="0" baseline="0" noProof="0" dirty="0">
                <a:ln>
                  <a:noFill/>
                </a:ln>
                <a:uLnTx/>
                <a:uFillTx/>
                <a:latin typeface="Times New Roman" panose="02020603050405020304" pitchFamily="18" charset="0"/>
                <a:ea typeface="微软雅黑" panose="020B0503020204020204" pitchFamily="34" charset="-122"/>
                <a:cs typeface="Times New Roman" panose="02020603050405020304" pitchFamily="18" charset="0"/>
              </a:rPr>
              <a:t>&gt;,</a:t>
            </a:r>
            <a:r>
              <a:rPr kumimoji="0" lang="zh-CN" altLang="en-US" sz="2400" i="0" u="none" strike="noStrike" kern="1200" cap="none" spc="0" normalizeH="0" baseline="0" noProof="0" dirty="0">
                <a:ln>
                  <a:noFill/>
                </a:ln>
                <a:uLnTx/>
                <a:uFillTx/>
                <a:latin typeface="Times New Roman" panose="02020603050405020304" pitchFamily="18" charset="0"/>
                <a:ea typeface="微软雅黑" panose="020B0503020204020204" pitchFamily="34" charset="-122"/>
                <a:cs typeface="Times New Roman" panose="02020603050405020304" pitchFamily="18" charset="0"/>
              </a:rPr>
              <a:t>最早开始时间=起点事件的最早开始时间。</a:t>
            </a:r>
          </a:p>
          <a:p>
            <a:pPr marL="685800" marR="0" lvl="1" indent="-228600" algn="l" defTabSz="914400" rtl="0" eaLnBrk="1" fontAlgn="auto" latinLnBrk="0" hangingPunct="1">
              <a:lnSpc>
                <a:spcPct val="150000"/>
              </a:lnSpc>
              <a:spcBef>
                <a:spcPts val="500"/>
              </a:spcBef>
              <a:spcAft>
                <a:spcPts val="0"/>
              </a:spcAft>
              <a:buClrTx/>
              <a:buSzTx/>
              <a:buFont typeface="Arial" panose="020B0604020202020204" pitchFamily="34" charset="0"/>
              <a:buChar char="•"/>
              <a:tabLst/>
              <a:defRPr/>
            </a:pPr>
            <a:r>
              <a:rPr kumimoji="0" lang="en-US" altLang="zh-CN" sz="2400" i="0" u="none" strike="noStrike" kern="1200" cap="none" spc="0" normalizeH="0" baseline="0" noProof="0" dirty="0">
                <a:ln>
                  <a:noFill/>
                </a:ln>
                <a:uLnTx/>
                <a:uFillTx/>
                <a:latin typeface="Times New Roman" panose="02020603050405020304" pitchFamily="18" charset="0"/>
                <a:ea typeface="微软雅黑" panose="020B0503020204020204" pitchFamily="34" charset="-122"/>
                <a:cs typeface="Times New Roman" panose="02020603050405020304" pitchFamily="18" charset="0"/>
              </a:rPr>
              <a:t>e(k)=</a:t>
            </a:r>
            <a:r>
              <a:rPr kumimoji="0" lang="en-US" altLang="zh-CN" sz="2400" i="0" u="none" strike="noStrike" kern="1200" cap="none" spc="0" normalizeH="0" baseline="0" noProof="0" dirty="0" err="1">
                <a:ln>
                  <a:noFill/>
                </a:ln>
                <a:uLnTx/>
                <a:uFillTx/>
                <a:latin typeface="Times New Roman" panose="02020603050405020304" pitchFamily="18" charset="0"/>
                <a:ea typeface="微软雅黑" panose="020B0503020204020204" pitchFamily="34" charset="-122"/>
                <a:cs typeface="Times New Roman" panose="02020603050405020304" pitchFamily="18" charset="0"/>
              </a:rPr>
              <a:t>Ve</a:t>
            </a:r>
            <a:r>
              <a:rPr kumimoji="0" lang="en-US" altLang="zh-CN" sz="2400" i="0" u="none" strike="noStrike" kern="1200" cap="none" spc="0" normalizeH="0" baseline="0" noProof="0" dirty="0">
                <a:ln>
                  <a:noFill/>
                </a:ln>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i="0" u="none" strike="noStrike" kern="1200" cap="none" spc="0" normalizeH="0" baseline="0" noProof="0" dirty="0" err="1">
                <a:ln>
                  <a:noFill/>
                </a:ln>
                <a:uLnTx/>
                <a:uFillTx/>
                <a:latin typeface="Times New Roman" panose="02020603050405020304" pitchFamily="18" charset="0"/>
                <a:ea typeface="微软雅黑" panose="020B0503020204020204" pitchFamily="34" charset="-122"/>
                <a:cs typeface="Times New Roman" panose="02020603050405020304" pitchFamily="18" charset="0"/>
              </a:rPr>
              <a:t>i</a:t>
            </a:r>
            <a:r>
              <a:rPr kumimoji="0" lang="en-US" altLang="zh-CN" sz="2400" i="0" u="none" strike="noStrike" kern="1200" cap="none" spc="0" normalizeH="0" baseline="0" noProof="0" dirty="0">
                <a:ln>
                  <a:noFill/>
                </a:ln>
                <a:uLnTx/>
                <a:uFillTx/>
                <a:latin typeface="Times New Roman" panose="02020603050405020304" pitchFamily="18" charset="0"/>
                <a:ea typeface="微软雅黑" panose="020B0503020204020204" pitchFamily="34" charset="-122"/>
                <a:cs typeface="Times New Roman" panose="02020603050405020304" pitchFamily="18" charset="0"/>
              </a:rPr>
              <a:t>)</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800" b="1" i="0" u="none" strike="noStrike" kern="1200" cap="none" spc="0" normalizeH="0" baseline="0" noProof="0" dirty="0">
                <a:ln>
                  <a:noFill/>
                </a:ln>
                <a:solidFill>
                  <a:srgbClr val="FF0000"/>
                </a:solidFill>
                <a:uLnTx/>
                <a:uFillTx/>
                <a:latin typeface="Times New Roman" panose="02020603050405020304" pitchFamily="18" charset="0"/>
                <a:ea typeface="微软雅黑" panose="020B0503020204020204" pitchFamily="34" charset="-122"/>
                <a:cs typeface="Times New Roman" panose="02020603050405020304" pitchFamily="18" charset="0"/>
              </a:rPr>
              <a:t>活动</a:t>
            </a:r>
            <a:r>
              <a:rPr kumimoji="0" lang="en-US" altLang="zh-CN" sz="2800" b="1" i="0" u="none" strike="noStrike" kern="1200" cap="none" spc="0" normalizeH="0" baseline="0" noProof="0" dirty="0" err="1">
                <a:ln>
                  <a:noFill/>
                </a:ln>
                <a:solidFill>
                  <a:srgbClr val="FF0000"/>
                </a:solidFill>
                <a:uLnTx/>
                <a:uFillTx/>
                <a:latin typeface="Times New Roman" panose="02020603050405020304" pitchFamily="18" charset="0"/>
                <a:ea typeface="微软雅黑" panose="020B0503020204020204" pitchFamily="34" charset="-122"/>
                <a:cs typeface="Times New Roman" panose="02020603050405020304" pitchFamily="18" charset="0"/>
              </a:rPr>
              <a:t>a</a:t>
            </a:r>
            <a:r>
              <a:rPr kumimoji="0" lang="en-US" altLang="zh-CN" sz="1800" b="1" i="0" u="none" strike="noStrike" kern="1200" cap="none" spc="0" normalizeH="0" baseline="0" noProof="0" dirty="0" err="1">
                <a:ln>
                  <a:noFill/>
                </a:ln>
                <a:solidFill>
                  <a:srgbClr val="FF0000"/>
                </a:solidFill>
                <a:uLnTx/>
                <a:uFillTx/>
                <a:latin typeface="Times New Roman" panose="02020603050405020304" pitchFamily="18" charset="0"/>
                <a:ea typeface="微软雅黑" panose="020B0503020204020204" pitchFamily="34" charset="-122"/>
                <a:cs typeface="Times New Roman" panose="02020603050405020304" pitchFamily="18" charset="0"/>
              </a:rPr>
              <a:t>k</a:t>
            </a:r>
            <a:r>
              <a:rPr kumimoji="0" lang="zh-CN" altLang="en-US" sz="2800" b="1" i="0" u="none" strike="noStrike" kern="1200" cap="none" spc="0" normalizeH="0" baseline="0" noProof="0" dirty="0">
                <a:ln>
                  <a:noFill/>
                </a:ln>
                <a:solidFill>
                  <a:srgbClr val="FF0000"/>
                </a:solidFill>
                <a:uLnTx/>
                <a:uFillTx/>
                <a:latin typeface="Times New Roman" panose="02020603050405020304" pitchFamily="18" charset="0"/>
                <a:ea typeface="微软雅黑" panose="020B0503020204020204" pitchFamily="34" charset="-122"/>
                <a:cs typeface="Times New Roman" panose="02020603050405020304" pitchFamily="18" charset="0"/>
              </a:rPr>
              <a:t>的最迟开始时间</a:t>
            </a:r>
            <a:r>
              <a:rPr kumimoji="0" lang="en-US" altLang="zh-CN" sz="2800" b="1" i="1" u="none" strike="noStrike" kern="1200" cap="none" spc="0" normalizeH="0" baseline="0" noProof="0" dirty="0">
                <a:ln>
                  <a:noFill/>
                </a:ln>
                <a:solidFill>
                  <a:srgbClr val="FF0000"/>
                </a:solidFill>
                <a:uLnTx/>
                <a:uFillTx/>
                <a:latin typeface="Times New Roman" panose="02020603050405020304" pitchFamily="18" charset="0"/>
                <a:ea typeface="微软雅黑" panose="020B0503020204020204" pitchFamily="34" charset="-122"/>
                <a:cs typeface="Times New Roman" panose="02020603050405020304" pitchFamily="18" charset="0"/>
              </a:rPr>
              <a:t>l</a:t>
            </a:r>
            <a:r>
              <a:rPr kumimoji="0" lang="en-US" altLang="zh-CN" sz="2800" b="1" i="0" u="none" strike="noStrike" kern="1200" cap="none" spc="0" normalizeH="0" baseline="0" noProof="0" dirty="0">
                <a:ln>
                  <a:noFill/>
                </a:ln>
                <a:solidFill>
                  <a:srgbClr val="FF0000"/>
                </a:solidFill>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800" b="1" i="1" u="none" strike="noStrike" kern="1200" cap="none" spc="0" normalizeH="0" baseline="0" noProof="0" dirty="0">
                <a:ln>
                  <a:noFill/>
                </a:ln>
                <a:solidFill>
                  <a:srgbClr val="FF0000"/>
                </a:solidFill>
                <a:uLnTx/>
                <a:uFillTx/>
                <a:latin typeface="Times New Roman" panose="02020603050405020304" pitchFamily="18" charset="0"/>
                <a:ea typeface="微软雅黑" panose="020B0503020204020204" pitchFamily="34" charset="-122"/>
                <a:cs typeface="Times New Roman" panose="02020603050405020304" pitchFamily="18" charset="0"/>
              </a:rPr>
              <a:t>k</a:t>
            </a:r>
            <a:r>
              <a:rPr kumimoji="0" lang="en-US" altLang="zh-CN" sz="2800" b="1" i="0" u="none" strike="noStrike" kern="1200" cap="none" spc="0" normalizeH="0" baseline="0" noProof="0" dirty="0">
                <a:ln>
                  <a:noFill/>
                </a:ln>
                <a:solidFill>
                  <a:srgbClr val="FF0000"/>
                </a:solidFill>
                <a:uLnTx/>
                <a:uFillTx/>
                <a:latin typeface="Times New Roman" panose="02020603050405020304" pitchFamily="18" charset="0"/>
                <a:ea typeface="微软雅黑" panose="020B0503020204020204" pitchFamily="34" charset="-122"/>
                <a:cs typeface="Times New Roman" panose="02020603050405020304" pitchFamily="18" charset="0"/>
              </a:rPr>
              <a:t>)</a:t>
            </a:r>
          </a:p>
          <a:p>
            <a:pPr marL="685800" marR="0" lvl="1" indent="-228600" algn="l" defTabSz="914400" rtl="0" eaLnBrk="1" fontAlgn="auto" latinLnBrk="0" hangingPunct="1">
              <a:lnSpc>
                <a:spcPct val="150000"/>
              </a:lnSpc>
              <a:spcBef>
                <a:spcPts val="500"/>
              </a:spcBef>
              <a:spcAft>
                <a:spcPts val="0"/>
              </a:spcAft>
              <a:buClrTx/>
              <a:buSzTx/>
              <a:buFont typeface="Arial" panose="020B0604020202020204" pitchFamily="34" charset="0"/>
              <a:buChar char="•"/>
              <a:tabLst/>
              <a:defRPr/>
            </a:pPr>
            <a:r>
              <a:rPr kumimoji="0" lang="en-US" altLang="zh-CN" sz="2400" i="0" u="none" strike="noStrike" kern="1200" cap="none" spc="0" normalizeH="0" baseline="0" noProof="0" dirty="0" err="1">
                <a:ln>
                  <a:noFill/>
                </a:ln>
                <a:uLnTx/>
                <a:uFillTx/>
                <a:latin typeface="Times New Roman" panose="02020603050405020304" pitchFamily="18" charset="0"/>
                <a:ea typeface="微软雅黑" panose="020B0503020204020204" pitchFamily="34" charset="-122"/>
                <a:cs typeface="Times New Roman" panose="02020603050405020304" pitchFamily="18" charset="0"/>
              </a:rPr>
              <a:t>a</a:t>
            </a:r>
            <a:r>
              <a:rPr kumimoji="0" lang="en-US" altLang="zh-CN" sz="1800" i="0" u="none" strike="noStrike" kern="1200" cap="none" spc="0" normalizeH="0" baseline="0" noProof="0" dirty="0" err="1">
                <a:ln>
                  <a:noFill/>
                </a:ln>
                <a:uLnTx/>
                <a:uFillTx/>
                <a:latin typeface="Times New Roman" panose="02020603050405020304" pitchFamily="18" charset="0"/>
                <a:ea typeface="微软雅黑" panose="020B0503020204020204" pitchFamily="34" charset="-122"/>
                <a:cs typeface="Times New Roman" panose="02020603050405020304" pitchFamily="18" charset="0"/>
              </a:rPr>
              <a:t>k</a:t>
            </a:r>
            <a:r>
              <a:rPr kumimoji="0" lang="zh-CN" altLang="en-US" sz="2400" i="0" u="none" strike="noStrike" kern="1200" cap="none" spc="0" normalizeH="0" baseline="0" noProof="0" dirty="0">
                <a:ln>
                  <a:noFill/>
                </a:ln>
                <a:uLnTx/>
                <a:uFillTx/>
                <a:latin typeface="Times New Roman" panose="02020603050405020304" pitchFamily="18" charset="0"/>
                <a:ea typeface="微软雅黑" panose="020B0503020204020204" pitchFamily="34" charset="-122"/>
                <a:cs typeface="Times New Roman" panose="02020603050405020304" pitchFamily="18" charset="0"/>
              </a:rPr>
              <a:t>代表&lt;</a:t>
            </a:r>
            <a:r>
              <a:rPr kumimoji="0" lang="en-US" altLang="zh-CN" sz="2400" i="0" u="none" strike="noStrike" kern="1200" cap="none" spc="0" normalizeH="0" baseline="0" noProof="0" dirty="0" err="1">
                <a:ln>
                  <a:noFill/>
                </a:ln>
                <a:uLnTx/>
                <a:uFillTx/>
                <a:latin typeface="Times New Roman" panose="02020603050405020304" pitchFamily="18" charset="0"/>
                <a:ea typeface="微软雅黑" panose="020B0503020204020204" pitchFamily="34" charset="-122"/>
                <a:cs typeface="Times New Roman" panose="02020603050405020304" pitchFamily="18" charset="0"/>
              </a:rPr>
              <a:t>Vi,Vj</a:t>
            </a:r>
            <a:r>
              <a:rPr kumimoji="0" lang="en-US" altLang="zh-CN" sz="2400" i="0" u="none" strike="noStrike" kern="1200" cap="none" spc="0" normalizeH="0" baseline="0" noProof="0" dirty="0">
                <a:ln>
                  <a:noFill/>
                </a:ln>
                <a:uLnTx/>
                <a:uFillTx/>
                <a:latin typeface="Times New Roman" panose="02020603050405020304" pitchFamily="18" charset="0"/>
                <a:ea typeface="微软雅黑" panose="020B0503020204020204" pitchFamily="34" charset="-122"/>
                <a:cs typeface="Times New Roman" panose="02020603050405020304" pitchFamily="18" charset="0"/>
              </a:rPr>
              <a:t>&gt;,</a:t>
            </a:r>
            <a:r>
              <a:rPr kumimoji="0" lang="zh-CN" altLang="en-US" sz="2400" i="0" u="none" strike="noStrike" kern="1200" cap="none" spc="0" normalizeH="0" baseline="0" noProof="0" dirty="0">
                <a:ln>
                  <a:noFill/>
                </a:ln>
                <a:uLnTx/>
                <a:uFillTx/>
                <a:latin typeface="Times New Roman" panose="02020603050405020304" pitchFamily="18" charset="0"/>
                <a:ea typeface="微软雅黑" panose="020B0503020204020204" pitchFamily="34" charset="-122"/>
                <a:cs typeface="Times New Roman" panose="02020603050405020304" pitchFamily="18" charset="0"/>
              </a:rPr>
              <a:t>最迟开始时间=终点事件的最迟开始时间-活动时间</a:t>
            </a:r>
          </a:p>
          <a:p>
            <a:pPr marL="685800" marR="0" lvl="1" indent="-228600" algn="l" defTabSz="914400" rtl="0" eaLnBrk="1" fontAlgn="auto" latinLnBrk="0" hangingPunct="1">
              <a:lnSpc>
                <a:spcPct val="150000"/>
              </a:lnSpc>
              <a:spcBef>
                <a:spcPts val="500"/>
              </a:spcBef>
              <a:spcAft>
                <a:spcPts val="0"/>
              </a:spcAft>
              <a:buClrTx/>
              <a:buSzTx/>
              <a:buFont typeface="Arial" panose="020B0604020202020204" pitchFamily="34" charset="0"/>
              <a:buChar char="•"/>
              <a:tabLst/>
              <a:defRPr/>
            </a:pPr>
            <a:r>
              <a:rPr kumimoji="0" lang="en-US" altLang="zh-CN" sz="2400" i="0" u="none" strike="noStrike" kern="1200" cap="none" spc="0" normalizeH="0" baseline="0" noProof="0" dirty="0">
                <a:ln>
                  <a:noFill/>
                </a:ln>
                <a:uLnTx/>
                <a:uFillTx/>
                <a:latin typeface="Times New Roman" panose="02020603050405020304" pitchFamily="18" charset="0"/>
                <a:ea typeface="微软雅黑" panose="020B0503020204020204" pitchFamily="34" charset="-122"/>
                <a:cs typeface="Times New Roman" panose="02020603050405020304" pitchFamily="18" charset="0"/>
              </a:rPr>
              <a:t>l(k)=</a:t>
            </a:r>
            <a:r>
              <a:rPr kumimoji="0" lang="en-US" altLang="zh-CN" sz="2400" i="0" u="none" strike="noStrike" kern="1200" cap="none" spc="0" normalizeH="0" baseline="0" noProof="0" dirty="0" err="1">
                <a:ln>
                  <a:noFill/>
                </a:ln>
                <a:uLnTx/>
                <a:uFillTx/>
                <a:latin typeface="Times New Roman" panose="02020603050405020304" pitchFamily="18" charset="0"/>
                <a:ea typeface="微软雅黑" panose="020B0503020204020204" pitchFamily="34" charset="-122"/>
                <a:cs typeface="Times New Roman" panose="02020603050405020304" pitchFamily="18" charset="0"/>
              </a:rPr>
              <a:t>Vl</a:t>
            </a:r>
            <a:r>
              <a:rPr kumimoji="0" lang="en-US" altLang="zh-CN" sz="2400" i="0" u="none" strike="noStrike" kern="1200" cap="none" spc="0" normalizeH="0" baseline="0" noProof="0" dirty="0">
                <a:ln>
                  <a:noFill/>
                </a:ln>
                <a:uLnTx/>
                <a:uFillTx/>
                <a:latin typeface="Times New Roman" panose="02020603050405020304" pitchFamily="18" charset="0"/>
                <a:ea typeface="微软雅黑" panose="020B0503020204020204" pitchFamily="34" charset="-122"/>
                <a:cs typeface="Times New Roman" panose="02020603050405020304" pitchFamily="18" charset="0"/>
              </a:rPr>
              <a:t>(j)-</a:t>
            </a:r>
            <a:r>
              <a:rPr kumimoji="0" lang="en-US" altLang="zh-CN" sz="2400" i="0" u="none" strike="noStrike" kern="1200" cap="none" spc="0" normalizeH="0" baseline="0" noProof="0" dirty="0" err="1">
                <a:ln>
                  <a:noFill/>
                </a:ln>
                <a:uLnTx/>
                <a:uFillTx/>
                <a:latin typeface="Times New Roman" panose="02020603050405020304" pitchFamily="18" charset="0"/>
                <a:ea typeface="微软雅黑" panose="020B0503020204020204" pitchFamily="34" charset="-122"/>
                <a:cs typeface="Times New Roman" panose="02020603050405020304" pitchFamily="18" charset="0"/>
              </a:rPr>
              <a:t>dut</a:t>
            </a:r>
            <a:r>
              <a:rPr kumimoji="0" lang="en-US" altLang="zh-CN" sz="2400" i="0" u="none" strike="noStrike" kern="1200" cap="none" spc="0" normalizeH="0" baseline="0" noProof="0" dirty="0">
                <a:ln>
                  <a:noFill/>
                </a:ln>
                <a:uLnTx/>
                <a:uFillTx/>
                <a:latin typeface="Times New Roman" panose="02020603050405020304" pitchFamily="18" charset="0"/>
                <a:ea typeface="微软雅黑" panose="020B0503020204020204" pitchFamily="34" charset="-122"/>
                <a:cs typeface="Times New Roman" panose="02020603050405020304" pitchFamily="18" charset="0"/>
              </a:rPr>
              <a:t>(&lt;</a:t>
            </a:r>
            <a:r>
              <a:rPr kumimoji="0" lang="en-US" altLang="zh-CN" sz="2400" i="0" u="none" strike="noStrike" kern="1200" cap="none" spc="0" normalizeH="0" baseline="0" noProof="0" dirty="0" err="1">
                <a:ln>
                  <a:noFill/>
                </a:ln>
                <a:uLnTx/>
                <a:uFillTx/>
                <a:latin typeface="Times New Roman" panose="02020603050405020304" pitchFamily="18" charset="0"/>
                <a:ea typeface="微软雅黑" panose="020B0503020204020204" pitchFamily="34" charset="-122"/>
                <a:cs typeface="Times New Roman" panose="02020603050405020304" pitchFamily="18" charset="0"/>
              </a:rPr>
              <a:t>Vi,Vj</a:t>
            </a:r>
            <a:r>
              <a:rPr kumimoji="0" lang="en-US" altLang="zh-CN" sz="2400" i="0" u="none" strike="noStrike" kern="1200" cap="none" spc="0" normalizeH="0" baseline="0" noProof="0" dirty="0">
                <a:ln>
                  <a:noFill/>
                </a:ln>
                <a:uLnTx/>
                <a:uFillTx/>
                <a:latin typeface="Times New Roman" panose="02020603050405020304" pitchFamily="18" charset="0"/>
                <a:ea typeface="微软雅黑" panose="020B0503020204020204" pitchFamily="34" charset="-122"/>
                <a:cs typeface="Times New Roman" panose="02020603050405020304" pitchFamily="18" charset="0"/>
              </a:rPr>
              <a:t>&gt;)</a:t>
            </a:r>
          </a:p>
        </p:txBody>
      </p:sp>
    </p:spTree>
    <p:extLst>
      <p:ext uri="{BB962C8B-B14F-4D97-AF65-F5344CB8AC3E}">
        <p14:creationId xmlns:p14="http://schemas.microsoft.com/office/powerpoint/2010/main" xmlns="" val="19955932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extLst>
              <p:ext uri="{D42A27DB-BD31-4B8C-83A1-F6EECF244321}">
                <p14:modId xmlns:p14="http://schemas.microsoft.com/office/powerpoint/2010/main" xmlns="" val="3411947550"/>
              </p:ext>
            </p:extLst>
          </p:nvPr>
        </p:nvGraphicFramePr>
        <p:xfrm>
          <a:off x="179512" y="1700808"/>
          <a:ext cx="4166220" cy="1800200"/>
        </p:xfrm>
        <a:graphic>
          <a:graphicData uri="http://schemas.openxmlformats.org/presentationml/2006/ole">
            <p:oleObj spid="_x0000_s6146" name="SmartDraw" r:id="rId3" imgW="19640550" imgH="9458325" progId="">
              <p:embed/>
            </p:oleObj>
          </a:graphicData>
        </a:graphic>
      </p:graphicFrame>
      <p:graphicFrame>
        <p:nvGraphicFramePr>
          <p:cNvPr id="6" name="Group 145"/>
          <p:cNvGraphicFramePr>
            <a:graphicFrameLocks noGrp="1"/>
          </p:cNvGraphicFramePr>
          <p:nvPr>
            <p:extLst>
              <p:ext uri="{D42A27DB-BD31-4B8C-83A1-F6EECF244321}">
                <p14:modId xmlns:p14="http://schemas.microsoft.com/office/powerpoint/2010/main" xmlns="" val="2443758150"/>
              </p:ext>
            </p:extLst>
          </p:nvPr>
        </p:nvGraphicFramePr>
        <p:xfrm>
          <a:off x="6678234" y="1448598"/>
          <a:ext cx="1479612" cy="4663440"/>
        </p:xfrm>
        <a:graphic>
          <a:graphicData uri="http://schemas.openxmlformats.org/drawingml/2006/table">
            <a:tbl>
              <a:tblPr/>
              <a:tblGrid>
                <a:gridCol w="540060">
                  <a:extLst>
                    <a:ext uri="{9D8B030D-6E8A-4147-A177-3AD203B41FA5}">
                      <a16:colId xmlns:a16="http://schemas.microsoft.com/office/drawing/2014/main" xmlns="" val="20000"/>
                    </a:ext>
                  </a:extLst>
                </a:gridCol>
                <a:gridCol w="411119">
                  <a:extLst>
                    <a:ext uri="{9D8B030D-6E8A-4147-A177-3AD203B41FA5}">
                      <a16:colId xmlns:a16="http://schemas.microsoft.com/office/drawing/2014/main" xmlns="" val="20001"/>
                    </a:ext>
                  </a:extLst>
                </a:gridCol>
                <a:gridCol w="528433">
                  <a:extLst>
                    <a:ext uri="{9D8B030D-6E8A-4147-A177-3AD203B41FA5}">
                      <a16:colId xmlns:a16="http://schemas.microsoft.com/office/drawing/2014/main" xmlns="" val="20002"/>
                    </a:ext>
                  </a:extLst>
                </a:gridCol>
              </a:tblGrid>
              <a:tr h="462154">
                <a:tc>
                  <a:txBody>
                    <a:bodyPr/>
                    <a:lstStyle/>
                    <a:p>
                      <a:pPr marL="0" marR="0" lvl="0" indent="0" algn="l"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endParaRPr kumimoji="1" lang="zh-CN" altLang="en-US" sz="2800" b="0" i="0" u="none" strike="noStrike" cap="none" normalizeH="0" baseline="0" dirty="0">
                        <a:ln>
                          <a:noFill/>
                        </a:ln>
                        <a:solidFill>
                          <a:schemeClr val="tx1"/>
                        </a:solidFill>
                        <a:effectLst/>
                        <a:latin typeface="Arial" charset="0"/>
                        <a:ea typeface="宋体" pitchFamily="2" charset="-122"/>
                      </a:endParaRPr>
                    </a:p>
                  </a:txBody>
                  <a:tcPr marL="68580" marR="685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800" b="0" i="0" u="none" strike="noStrike" cap="none" normalizeH="0" baseline="0" dirty="0">
                          <a:ln>
                            <a:noFill/>
                          </a:ln>
                          <a:solidFill>
                            <a:schemeClr val="tx1"/>
                          </a:solidFill>
                          <a:effectLst/>
                          <a:latin typeface="Arial" charset="0"/>
                          <a:ea typeface="宋体" pitchFamily="2" charset="-122"/>
                        </a:rPr>
                        <a:t>e</a:t>
                      </a:r>
                    </a:p>
                  </a:txBody>
                  <a:tcPr marL="68580" marR="685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800" b="0" i="0" u="none" strike="noStrike" cap="none" normalizeH="0" baseline="0" dirty="0">
                          <a:ln>
                            <a:noFill/>
                          </a:ln>
                          <a:solidFill>
                            <a:schemeClr val="tx1"/>
                          </a:solidFill>
                          <a:effectLst/>
                          <a:latin typeface="Arial" charset="0"/>
                          <a:ea typeface="宋体" pitchFamily="2" charset="-122"/>
                        </a:rPr>
                        <a:t>l</a:t>
                      </a:r>
                    </a:p>
                  </a:txBody>
                  <a:tcPr marL="68580" marR="685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62154">
                <a:tc>
                  <a:txBody>
                    <a:bodyPr/>
                    <a:lstStyle/>
                    <a:p>
                      <a:pPr marL="0" marR="0" lvl="0" indent="0" algn="l"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800" b="0" i="0" u="none" strike="noStrike" cap="none" normalizeH="0" baseline="0">
                          <a:ln>
                            <a:noFill/>
                          </a:ln>
                          <a:solidFill>
                            <a:schemeClr val="tx1"/>
                          </a:solidFill>
                          <a:effectLst/>
                          <a:latin typeface="Arial" charset="0"/>
                          <a:ea typeface="宋体" pitchFamily="2" charset="-122"/>
                        </a:rPr>
                        <a:t>a1</a:t>
                      </a:r>
                    </a:p>
                  </a:txBody>
                  <a:tcPr marL="68580" marR="685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800" b="0" i="0" u="none" strike="noStrike" cap="none" normalizeH="0" baseline="0" dirty="0">
                          <a:ln>
                            <a:noFill/>
                          </a:ln>
                          <a:solidFill>
                            <a:schemeClr val="tx1"/>
                          </a:solidFill>
                          <a:effectLst/>
                          <a:latin typeface="Arial" charset="0"/>
                          <a:ea typeface="宋体" pitchFamily="2" charset="-122"/>
                        </a:rPr>
                        <a:t>0</a:t>
                      </a:r>
                      <a:endParaRPr kumimoji="1" lang="zh-CN" altLang="en-US" sz="2800" b="0" i="0" u="none" strike="noStrike" cap="none" normalizeH="0" baseline="0" dirty="0">
                        <a:ln>
                          <a:noFill/>
                        </a:ln>
                        <a:solidFill>
                          <a:schemeClr val="tx1"/>
                        </a:solidFill>
                        <a:effectLst/>
                        <a:latin typeface="Arial" charset="0"/>
                        <a:ea typeface="宋体" pitchFamily="2" charset="-122"/>
                      </a:endParaRPr>
                    </a:p>
                  </a:txBody>
                  <a:tcPr marL="68580" marR="685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800" b="0" i="0" u="none" strike="noStrike" cap="none" normalizeH="0" baseline="0" dirty="0">
                          <a:ln>
                            <a:noFill/>
                          </a:ln>
                          <a:solidFill>
                            <a:schemeClr val="tx1"/>
                          </a:solidFill>
                          <a:effectLst/>
                          <a:latin typeface="Arial" charset="0"/>
                          <a:ea typeface="宋体" pitchFamily="2" charset="-122"/>
                        </a:rPr>
                        <a:t>1</a:t>
                      </a:r>
                      <a:endParaRPr kumimoji="1" lang="zh-CN" altLang="en-US" sz="2800" b="0" i="0" u="none" strike="noStrike" cap="none" normalizeH="0" baseline="0" dirty="0">
                        <a:ln>
                          <a:noFill/>
                        </a:ln>
                        <a:solidFill>
                          <a:schemeClr val="tx1"/>
                        </a:solidFill>
                        <a:effectLst/>
                        <a:latin typeface="Arial" charset="0"/>
                        <a:ea typeface="宋体" pitchFamily="2" charset="-122"/>
                      </a:endParaRPr>
                    </a:p>
                  </a:txBody>
                  <a:tcPr marL="68580" marR="685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62154">
                <a:tc>
                  <a:txBody>
                    <a:bodyPr/>
                    <a:lstStyle/>
                    <a:p>
                      <a:pPr marL="0" marR="0" lvl="0" indent="0" algn="l"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800" b="0" i="0" u="none" strike="noStrike" cap="none" normalizeH="0" baseline="0" dirty="0">
                          <a:ln>
                            <a:noFill/>
                          </a:ln>
                          <a:solidFill>
                            <a:schemeClr val="tx1"/>
                          </a:solidFill>
                          <a:effectLst/>
                          <a:latin typeface="Arial" charset="0"/>
                          <a:ea typeface="宋体" pitchFamily="2" charset="-122"/>
                        </a:rPr>
                        <a:t>a2</a:t>
                      </a:r>
                    </a:p>
                  </a:txBody>
                  <a:tcPr marL="68580" marR="685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800" b="0" i="0" u="none" strike="noStrike" cap="none" normalizeH="0" baseline="0" dirty="0">
                          <a:ln>
                            <a:noFill/>
                          </a:ln>
                          <a:solidFill>
                            <a:schemeClr val="tx1"/>
                          </a:solidFill>
                          <a:effectLst/>
                          <a:latin typeface="Arial" charset="0"/>
                          <a:ea typeface="宋体" pitchFamily="2" charset="-122"/>
                        </a:rPr>
                        <a:t>0</a:t>
                      </a:r>
                      <a:endParaRPr kumimoji="1" lang="zh-CN" altLang="en-US" sz="2800" b="0" i="0" u="none" strike="noStrike" cap="none" normalizeH="0" baseline="0" dirty="0">
                        <a:ln>
                          <a:noFill/>
                        </a:ln>
                        <a:solidFill>
                          <a:schemeClr val="tx1"/>
                        </a:solidFill>
                        <a:effectLst/>
                        <a:latin typeface="Arial" charset="0"/>
                        <a:ea typeface="宋体" pitchFamily="2" charset="-122"/>
                      </a:endParaRPr>
                    </a:p>
                  </a:txBody>
                  <a:tcPr marL="68580" marR="685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800" b="0" i="0" u="none" strike="noStrike" cap="none" normalizeH="0" baseline="0" dirty="0">
                          <a:ln>
                            <a:noFill/>
                          </a:ln>
                          <a:solidFill>
                            <a:schemeClr val="tx1"/>
                          </a:solidFill>
                          <a:effectLst/>
                          <a:latin typeface="Arial" charset="0"/>
                          <a:ea typeface="宋体" pitchFamily="2" charset="-122"/>
                        </a:rPr>
                        <a:t>0</a:t>
                      </a:r>
                      <a:endParaRPr kumimoji="1" lang="zh-CN" altLang="en-US" sz="2800" b="0" i="0" u="none" strike="noStrike" cap="none" normalizeH="0" baseline="0" dirty="0">
                        <a:ln>
                          <a:noFill/>
                        </a:ln>
                        <a:solidFill>
                          <a:schemeClr val="tx1"/>
                        </a:solidFill>
                        <a:effectLst/>
                        <a:latin typeface="Arial" charset="0"/>
                        <a:ea typeface="宋体" pitchFamily="2" charset="-122"/>
                      </a:endParaRPr>
                    </a:p>
                  </a:txBody>
                  <a:tcPr marL="68580" marR="685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62154">
                <a:tc>
                  <a:txBody>
                    <a:bodyPr/>
                    <a:lstStyle/>
                    <a:p>
                      <a:pPr marL="0" marR="0" lvl="0" indent="0" algn="l"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800" b="0" i="0" u="none" strike="noStrike" cap="none" normalizeH="0" baseline="0">
                          <a:ln>
                            <a:noFill/>
                          </a:ln>
                          <a:solidFill>
                            <a:schemeClr val="tx1"/>
                          </a:solidFill>
                          <a:effectLst/>
                          <a:latin typeface="Arial" charset="0"/>
                          <a:ea typeface="宋体" pitchFamily="2" charset="-122"/>
                        </a:rPr>
                        <a:t>a3</a:t>
                      </a:r>
                    </a:p>
                  </a:txBody>
                  <a:tcPr marL="68580" marR="685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800" b="0" i="0" u="none" strike="noStrike" cap="none" normalizeH="0" baseline="0" dirty="0">
                          <a:ln>
                            <a:noFill/>
                          </a:ln>
                          <a:solidFill>
                            <a:schemeClr val="tx1"/>
                          </a:solidFill>
                          <a:effectLst/>
                          <a:latin typeface="Arial" charset="0"/>
                          <a:ea typeface="宋体" pitchFamily="2" charset="-122"/>
                        </a:rPr>
                        <a:t>3</a:t>
                      </a:r>
                      <a:endParaRPr kumimoji="1" lang="zh-CN" altLang="en-US" sz="2800" b="0" i="0" u="none" strike="noStrike" cap="none" normalizeH="0" baseline="0" dirty="0">
                        <a:ln>
                          <a:noFill/>
                        </a:ln>
                        <a:solidFill>
                          <a:schemeClr val="tx1"/>
                        </a:solidFill>
                        <a:effectLst/>
                        <a:latin typeface="Arial" charset="0"/>
                        <a:ea typeface="宋体" pitchFamily="2" charset="-122"/>
                      </a:endParaRPr>
                    </a:p>
                  </a:txBody>
                  <a:tcPr marL="68580" marR="685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800" b="0" i="0" u="none" strike="noStrike" cap="none" normalizeH="0" baseline="0" dirty="0">
                          <a:ln>
                            <a:noFill/>
                          </a:ln>
                          <a:solidFill>
                            <a:schemeClr val="tx1"/>
                          </a:solidFill>
                          <a:effectLst/>
                          <a:latin typeface="Arial" charset="0"/>
                          <a:ea typeface="宋体" pitchFamily="2" charset="-122"/>
                        </a:rPr>
                        <a:t>4</a:t>
                      </a:r>
                      <a:endParaRPr kumimoji="1" lang="zh-CN" altLang="en-US" sz="2800" b="0" i="0" u="none" strike="noStrike" cap="none" normalizeH="0" baseline="0" dirty="0">
                        <a:ln>
                          <a:noFill/>
                        </a:ln>
                        <a:solidFill>
                          <a:schemeClr val="tx1"/>
                        </a:solidFill>
                        <a:effectLst/>
                        <a:latin typeface="Arial" charset="0"/>
                        <a:ea typeface="宋体" pitchFamily="2" charset="-122"/>
                      </a:endParaRPr>
                    </a:p>
                  </a:txBody>
                  <a:tcPr marL="68580" marR="685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62154">
                <a:tc>
                  <a:txBody>
                    <a:bodyPr/>
                    <a:lstStyle/>
                    <a:p>
                      <a:pPr marL="0" marR="0" lvl="0" indent="0" algn="l"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800" b="0" i="0" u="none" strike="noStrike" cap="none" normalizeH="0" baseline="0">
                          <a:ln>
                            <a:noFill/>
                          </a:ln>
                          <a:solidFill>
                            <a:schemeClr val="tx1"/>
                          </a:solidFill>
                          <a:effectLst/>
                          <a:latin typeface="Arial" charset="0"/>
                          <a:ea typeface="宋体" pitchFamily="2" charset="-122"/>
                        </a:rPr>
                        <a:t>a4</a:t>
                      </a:r>
                    </a:p>
                  </a:txBody>
                  <a:tcPr marL="68580" marR="685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800" b="0" i="0" u="none" strike="noStrike" cap="none" normalizeH="0" baseline="0" dirty="0">
                          <a:ln>
                            <a:noFill/>
                          </a:ln>
                          <a:solidFill>
                            <a:schemeClr val="tx1"/>
                          </a:solidFill>
                          <a:effectLst/>
                          <a:latin typeface="Arial" charset="0"/>
                          <a:ea typeface="宋体" pitchFamily="2" charset="-122"/>
                        </a:rPr>
                        <a:t>3</a:t>
                      </a:r>
                      <a:endParaRPr kumimoji="1" lang="zh-CN" altLang="en-US" sz="2800" b="0" i="0" u="none" strike="noStrike" cap="none" normalizeH="0" baseline="0" dirty="0">
                        <a:ln>
                          <a:noFill/>
                        </a:ln>
                        <a:solidFill>
                          <a:schemeClr val="tx1"/>
                        </a:solidFill>
                        <a:effectLst/>
                        <a:latin typeface="Arial" charset="0"/>
                        <a:ea typeface="宋体" pitchFamily="2" charset="-122"/>
                      </a:endParaRPr>
                    </a:p>
                  </a:txBody>
                  <a:tcPr marL="68580" marR="685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800" b="0" i="0" u="none" strike="noStrike" cap="none" normalizeH="0" baseline="0" dirty="0">
                          <a:ln>
                            <a:noFill/>
                          </a:ln>
                          <a:solidFill>
                            <a:schemeClr val="tx1"/>
                          </a:solidFill>
                          <a:effectLst/>
                          <a:latin typeface="Arial" charset="0"/>
                          <a:ea typeface="宋体" pitchFamily="2" charset="-122"/>
                        </a:rPr>
                        <a:t>4</a:t>
                      </a:r>
                      <a:endParaRPr kumimoji="1" lang="zh-CN" altLang="en-US" sz="2800" b="0" i="0" u="none" strike="noStrike" cap="none" normalizeH="0" baseline="0" dirty="0">
                        <a:ln>
                          <a:noFill/>
                        </a:ln>
                        <a:solidFill>
                          <a:schemeClr val="tx1"/>
                        </a:solidFill>
                        <a:effectLst/>
                        <a:latin typeface="Arial" charset="0"/>
                        <a:ea typeface="宋体" pitchFamily="2" charset="-122"/>
                      </a:endParaRPr>
                    </a:p>
                  </a:txBody>
                  <a:tcPr marL="68580" marR="685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62154">
                <a:tc>
                  <a:txBody>
                    <a:bodyPr/>
                    <a:lstStyle/>
                    <a:p>
                      <a:pPr marL="0" marR="0" lvl="0" indent="0" algn="l"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800" b="0" i="0" u="none" strike="noStrike" cap="none" normalizeH="0" baseline="0" dirty="0">
                          <a:ln>
                            <a:noFill/>
                          </a:ln>
                          <a:solidFill>
                            <a:schemeClr val="tx1"/>
                          </a:solidFill>
                          <a:effectLst/>
                          <a:latin typeface="Arial" charset="0"/>
                          <a:ea typeface="宋体" pitchFamily="2" charset="-122"/>
                        </a:rPr>
                        <a:t>a5</a:t>
                      </a:r>
                    </a:p>
                  </a:txBody>
                  <a:tcPr marL="68580" marR="685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800" b="0" i="0" u="none" strike="noStrike" cap="none" normalizeH="0" baseline="0" dirty="0">
                          <a:ln>
                            <a:noFill/>
                          </a:ln>
                          <a:solidFill>
                            <a:schemeClr val="tx1"/>
                          </a:solidFill>
                          <a:effectLst/>
                          <a:latin typeface="Arial" charset="0"/>
                          <a:ea typeface="宋体" pitchFamily="2" charset="-122"/>
                        </a:rPr>
                        <a:t>2</a:t>
                      </a:r>
                      <a:endParaRPr kumimoji="1" lang="zh-CN" altLang="en-US" sz="2800" b="0" i="0" u="none" strike="noStrike" cap="none" normalizeH="0" baseline="0" dirty="0">
                        <a:ln>
                          <a:noFill/>
                        </a:ln>
                        <a:solidFill>
                          <a:schemeClr val="tx1"/>
                        </a:solidFill>
                        <a:effectLst/>
                        <a:latin typeface="Arial" charset="0"/>
                        <a:ea typeface="宋体" pitchFamily="2" charset="-122"/>
                      </a:endParaRPr>
                    </a:p>
                  </a:txBody>
                  <a:tcPr marL="68580" marR="685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800" b="0" i="0" u="none" strike="noStrike" cap="none" normalizeH="0" baseline="0" dirty="0">
                          <a:ln>
                            <a:noFill/>
                          </a:ln>
                          <a:solidFill>
                            <a:schemeClr val="tx1"/>
                          </a:solidFill>
                          <a:effectLst/>
                          <a:latin typeface="Arial" charset="0"/>
                          <a:ea typeface="宋体" pitchFamily="2" charset="-122"/>
                        </a:rPr>
                        <a:t>2</a:t>
                      </a:r>
                      <a:endParaRPr kumimoji="1" lang="zh-CN" altLang="en-US" sz="2800" b="0" i="0" u="none" strike="noStrike" cap="none" normalizeH="0" baseline="0" dirty="0">
                        <a:ln>
                          <a:noFill/>
                        </a:ln>
                        <a:solidFill>
                          <a:schemeClr val="tx1"/>
                        </a:solidFill>
                        <a:effectLst/>
                        <a:latin typeface="Arial" charset="0"/>
                        <a:ea typeface="宋体" pitchFamily="2" charset="-122"/>
                      </a:endParaRPr>
                    </a:p>
                  </a:txBody>
                  <a:tcPr marL="68580" marR="685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62154">
                <a:tc>
                  <a:txBody>
                    <a:bodyPr/>
                    <a:lstStyle/>
                    <a:p>
                      <a:pPr marL="0" marR="0" lvl="0" indent="0" algn="l"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800" b="0" i="0" u="none" strike="noStrike" cap="none" normalizeH="0" baseline="0">
                          <a:ln>
                            <a:noFill/>
                          </a:ln>
                          <a:solidFill>
                            <a:schemeClr val="tx1"/>
                          </a:solidFill>
                          <a:effectLst/>
                          <a:latin typeface="Arial" charset="0"/>
                          <a:ea typeface="宋体" pitchFamily="2" charset="-122"/>
                        </a:rPr>
                        <a:t>a6</a:t>
                      </a:r>
                    </a:p>
                  </a:txBody>
                  <a:tcPr marL="68580" marR="685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800" b="0" i="0" u="none" strike="noStrike" cap="none" normalizeH="0" baseline="0" dirty="0">
                          <a:ln>
                            <a:noFill/>
                          </a:ln>
                          <a:solidFill>
                            <a:schemeClr val="tx1"/>
                          </a:solidFill>
                          <a:effectLst/>
                          <a:latin typeface="Arial" charset="0"/>
                          <a:ea typeface="宋体" pitchFamily="2" charset="-122"/>
                        </a:rPr>
                        <a:t>2</a:t>
                      </a:r>
                      <a:endParaRPr kumimoji="1" lang="zh-CN" altLang="en-US" sz="2800" b="0" i="0" u="none" strike="noStrike" cap="none" normalizeH="0" baseline="0" dirty="0">
                        <a:ln>
                          <a:noFill/>
                        </a:ln>
                        <a:solidFill>
                          <a:schemeClr val="tx1"/>
                        </a:solidFill>
                        <a:effectLst/>
                        <a:latin typeface="Arial" charset="0"/>
                        <a:ea typeface="宋体" pitchFamily="2" charset="-122"/>
                      </a:endParaRPr>
                    </a:p>
                  </a:txBody>
                  <a:tcPr marL="68580" marR="685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800" b="0" i="0" u="none" strike="noStrike" cap="none" normalizeH="0" baseline="0" dirty="0">
                          <a:ln>
                            <a:noFill/>
                          </a:ln>
                          <a:solidFill>
                            <a:schemeClr val="tx1"/>
                          </a:solidFill>
                          <a:effectLst/>
                          <a:latin typeface="Arial" charset="0"/>
                          <a:ea typeface="宋体" pitchFamily="2" charset="-122"/>
                        </a:rPr>
                        <a:t>5</a:t>
                      </a:r>
                      <a:endParaRPr kumimoji="1" lang="zh-CN" altLang="en-US" sz="2800" b="0" i="0" u="none" strike="noStrike" cap="none" normalizeH="0" baseline="0" dirty="0">
                        <a:ln>
                          <a:noFill/>
                        </a:ln>
                        <a:solidFill>
                          <a:schemeClr val="tx1"/>
                        </a:solidFill>
                        <a:effectLst/>
                        <a:latin typeface="Arial" charset="0"/>
                        <a:ea typeface="宋体" pitchFamily="2" charset="-122"/>
                      </a:endParaRPr>
                    </a:p>
                  </a:txBody>
                  <a:tcPr marL="68580" marR="685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462154">
                <a:tc>
                  <a:txBody>
                    <a:bodyPr/>
                    <a:lstStyle/>
                    <a:p>
                      <a:pPr marL="0" marR="0" lvl="0" indent="0" algn="l"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800" b="0" i="0" u="none" strike="noStrike" cap="none" normalizeH="0" baseline="0" dirty="0">
                          <a:ln>
                            <a:noFill/>
                          </a:ln>
                          <a:solidFill>
                            <a:schemeClr val="tx1"/>
                          </a:solidFill>
                          <a:effectLst/>
                          <a:latin typeface="Arial" charset="0"/>
                          <a:ea typeface="宋体" pitchFamily="2" charset="-122"/>
                        </a:rPr>
                        <a:t>a7</a:t>
                      </a:r>
                    </a:p>
                  </a:txBody>
                  <a:tcPr marL="68580" marR="685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800" b="0" i="0" u="none" strike="noStrike" cap="none" normalizeH="0" baseline="0" dirty="0">
                          <a:ln>
                            <a:noFill/>
                          </a:ln>
                          <a:solidFill>
                            <a:schemeClr val="tx1"/>
                          </a:solidFill>
                          <a:effectLst/>
                          <a:latin typeface="Arial" charset="0"/>
                          <a:ea typeface="宋体" pitchFamily="2" charset="-122"/>
                        </a:rPr>
                        <a:t>6</a:t>
                      </a:r>
                      <a:endParaRPr kumimoji="1" lang="zh-CN" altLang="en-US" sz="2800" b="0" i="0" u="none" strike="noStrike" cap="none" normalizeH="0" baseline="0" dirty="0">
                        <a:ln>
                          <a:noFill/>
                        </a:ln>
                        <a:solidFill>
                          <a:schemeClr val="tx1"/>
                        </a:solidFill>
                        <a:effectLst/>
                        <a:latin typeface="Arial" charset="0"/>
                        <a:ea typeface="宋体" pitchFamily="2" charset="-122"/>
                      </a:endParaRPr>
                    </a:p>
                  </a:txBody>
                  <a:tcPr marL="68580" marR="685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800" b="0" i="0" u="none" strike="noStrike" cap="none" normalizeH="0" baseline="0" dirty="0">
                          <a:ln>
                            <a:noFill/>
                          </a:ln>
                          <a:solidFill>
                            <a:schemeClr val="tx1"/>
                          </a:solidFill>
                          <a:effectLst/>
                          <a:latin typeface="Arial" charset="0"/>
                          <a:ea typeface="宋体" pitchFamily="2" charset="-122"/>
                        </a:rPr>
                        <a:t>6</a:t>
                      </a:r>
                      <a:endParaRPr kumimoji="1" lang="zh-CN" altLang="en-US" sz="2800" b="0" i="0" u="none" strike="noStrike" cap="none" normalizeH="0" baseline="0" dirty="0">
                        <a:ln>
                          <a:noFill/>
                        </a:ln>
                        <a:solidFill>
                          <a:schemeClr val="tx1"/>
                        </a:solidFill>
                        <a:effectLst/>
                        <a:latin typeface="Arial" charset="0"/>
                        <a:ea typeface="宋体" pitchFamily="2" charset="-122"/>
                      </a:endParaRPr>
                    </a:p>
                  </a:txBody>
                  <a:tcPr marL="68580" marR="685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462154">
                <a:tc>
                  <a:txBody>
                    <a:bodyPr/>
                    <a:lstStyle/>
                    <a:p>
                      <a:pPr marL="0" marR="0" lvl="0" indent="0" algn="l"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800" b="0" i="0" u="none" strike="noStrike" cap="none" normalizeH="0" baseline="0">
                          <a:ln>
                            <a:noFill/>
                          </a:ln>
                          <a:solidFill>
                            <a:schemeClr val="tx1"/>
                          </a:solidFill>
                          <a:effectLst/>
                          <a:latin typeface="Arial" charset="0"/>
                          <a:ea typeface="宋体" pitchFamily="2" charset="-122"/>
                        </a:rPr>
                        <a:t>a8</a:t>
                      </a:r>
                    </a:p>
                  </a:txBody>
                  <a:tcPr marL="68580" marR="685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800" b="0" i="0" u="none" strike="noStrike" cap="none" normalizeH="0" baseline="0" dirty="0">
                          <a:ln>
                            <a:noFill/>
                          </a:ln>
                          <a:solidFill>
                            <a:schemeClr val="tx1"/>
                          </a:solidFill>
                          <a:effectLst/>
                          <a:latin typeface="Arial" charset="0"/>
                          <a:ea typeface="宋体" pitchFamily="2" charset="-122"/>
                        </a:rPr>
                        <a:t>6</a:t>
                      </a:r>
                      <a:endParaRPr kumimoji="1" lang="zh-CN" altLang="en-US" sz="2800" b="0" i="0" u="none" strike="noStrike" cap="none" normalizeH="0" baseline="0" dirty="0">
                        <a:ln>
                          <a:noFill/>
                        </a:ln>
                        <a:solidFill>
                          <a:schemeClr val="tx1"/>
                        </a:solidFill>
                        <a:effectLst/>
                        <a:latin typeface="Arial" charset="0"/>
                        <a:ea typeface="宋体" pitchFamily="2" charset="-122"/>
                      </a:endParaRPr>
                    </a:p>
                  </a:txBody>
                  <a:tcPr marL="68580" marR="685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800" b="0" i="0" u="none" strike="noStrike" cap="none" normalizeH="0" baseline="0" dirty="0">
                          <a:ln>
                            <a:noFill/>
                          </a:ln>
                          <a:solidFill>
                            <a:schemeClr val="tx1"/>
                          </a:solidFill>
                          <a:effectLst/>
                          <a:latin typeface="Arial" charset="0"/>
                          <a:ea typeface="宋体" pitchFamily="2" charset="-122"/>
                        </a:rPr>
                        <a:t>7</a:t>
                      </a:r>
                      <a:endParaRPr kumimoji="1" lang="zh-CN" altLang="en-US" sz="2800" b="0" i="0" u="none" strike="noStrike" cap="none" normalizeH="0" baseline="0" dirty="0">
                        <a:ln>
                          <a:noFill/>
                        </a:ln>
                        <a:solidFill>
                          <a:schemeClr val="tx1"/>
                        </a:solidFill>
                        <a:effectLst/>
                        <a:latin typeface="Arial" charset="0"/>
                        <a:ea typeface="宋体" pitchFamily="2" charset="-122"/>
                      </a:endParaRPr>
                    </a:p>
                  </a:txBody>
                  <a:tcPr marL="68580" marR="685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bl>
          </a:graphicData>
        </a:graphic>
      </p:graphicFrame>
      <p:graphicFrame>
        <p:nvGraphicFramePr>
          <p:cNvPr id="7" name="Group 76"/>
          <p:cNvGraphicFramePr>
            <a:graphicFrameLocks noGrp="1"/>
          </p:cNvGraphicFramePr>
          <p:nvPr>
            <p:extLst>
              <p:ext uri="{D42A27DB-BD31-4B8C-83A1-F6EECF244321}">
                <p14:modId xmlns:p14="http://schemas.microsoft.com/office/powerpoint/2010/main" xmlns="" val="184144959"/>
              </p:ext>
            </p:extLst>
          </p:nvPr>
        </p:nvGraphicFramePr>
        <p:xfrm>
          <a:off x="4499992" y="1628800"/>
          <a:ext cx="1948150" cy="4026108"/>
        </p:xfrm>
        <a:graphic>
          <a:graphicData uri="http://schemas.openxmlformats.org/drawingml/2006/table">
            <a:tbl>
              <a:tblPr/>
              <a:tblGrid>
                <a:gridCol w="547918">
                  <a:extLst>
                    <a:ext uri="{9D8B030D-6E8A-4147-A177-3AD203B41FA5}">
                      <a16:colId xmlns:a16="http://schemas.microsoft.com/office/drawing/2014/main" xmlns="" val="20000"/>
                    </a:ext>
                  </a:extLst>
                </a:gridCol>
                <a:gridCol w="730556">
                  <a:extLst>
                    <a:ext uri="{9D8B030D-6E8A-4147-A177-3AD203B41FA5}">
                      <a16:colId xmlns:a16="http://schemas.microsoft.com/office/drawing/2014/main" xmlns="" val="20001"/>
                    </a:ext>
                  </a:extLst>
                </a:gridCol>
                <a:gridCol w="669676">
                  <a:extLst>
                    <a:ext uri="{9D8B030D-6E8A-4147-A177-3AD203B41FA5}">
                      <a16:colId xmlns:a16="http://schemas.microsoft.com/office/drawing/2014/main" xmlns="" val="20002"/>
                    </a:ext>
                  </a:extLst>
                </a:gridCol>
              </a:tblGrid>
              <a:tr h="401015">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endParaRPr kumimoji="1" lang="zh-CN" altLang="en-US" sz="2400" b="0" i="0" u="none" strike="noStrike" cap="none" normalizeH="0" baseline="0" dirty="0">
                        <a:ln>
                          <a:noFill/>
                        </a:ln>
                        <a:solidFill>
                          <a:schemeClr val="tx1"/>
                        </a:solidFill>
                        <a:effectLst/>
                        <a:latin typeface="Arial" charset="0"/>
                        <a:ea typeface="宋体" pitchFamily="2" charset="-122"/>
                      </a:endParaRPr>
                    </a:p>
                  </a:txBody>
                  <a:tcPr marL="68580" marR="68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400" b="0" i="0" u="none" strike="noStrike" cap="none" normalizeH="0" baseline="0" dirty="0" err="1">
                          <a:ln>
                            <a:noFill/>
                          </a:ln>
                          <a:solidFill>
                            <a:schemeClr val="tx1"/>
                          </a:solidFill>
                          <a:effectLst/>
                          <a:latin typeface="Arial" charset="0"/>
                          <a:ea typeface="宋体" pitchFamily="2" charset="-122"/>
                        </a:rPr>
                        <a:t>Ve</a:t>
                      </a:r>
                      <a:endParaRPr kumimoji="1" lang="en-US" altLang="zh-CN" sz="2400" b="0" i="0" u="none" strike="noStrike" cap="none" normalizeH="0" baseline="0" dirty="0">
                        <a:ln>
                          <a:noFill/>
                        </a:ln>
                        <a:solidFill>
                          <a:schemeClr val="tx1"/>
                        </a:solidFill>
                        <a:effectLst/>
                        <a:latin typeface="Arial" charset="0"/>
                        <a:ea typeface="宋体" pitchFamily="2" charset="-122"/>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400" b="0" i="0" u="none" strike="noStrike" cap="none" normalizeH="0" baseline="0" dirty="0" err="1">
                          <a:ln>
                            <a:noFill/>
                          </a:ln>
                          <a:solidFill>
                            <a:schemeClr val="tx1"/>
                          </a:solidFill>
                          <a:effectLst/>
                          <a:latin typeface="Arial" charset="0"/>
                          <a:ea typeface="宋体" pitchFamily="2" charset="-122"/>
                        </a:rPr>
                        <a:t>Vl</a:t>
                      </a:r>
                      <a:endParaRPr kumimoji="1" lang="en-US" altLang="zh-CN" sz="2400" b="0" i="0" u="none" strike="noStrike" cap="none" normalizeH="0" baseline="0" dirty="0">
                        <a:ln>
                          <a:noFill/>
                        </a:ln>
                        <a:solidFill>
                          <a:schemeClr val="tx1"/>
                        </a:solidFill>
                        <a:effectLst/>
                        <a:latin typeface="Arial" charset="0"/>
                        <a:ea typeface="宋体" pitchFamily="2" charset="-122"/>
                      </a:endParaRPr>
                    </a:p>
                  </a:txBody>
                  <a:tcPr marL="68580" marR="68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94818">
                <a:tc>
                  <a:txBody>
                    <a:bodyPr/>
                    <a:lstStyle/>
                    <a:p>
                      <a:pPr marL="0" marR="0" lvl="0" indent="0" algn="l"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400" b="0" i="0" u="none" strike="noStrike" cap="none" normalizeH="0" baseline="0">
                          <a:ln>
                            <a:noFill/>
                          </a:ln>
                          <a:solidFill>
                            <a:schemeClr val="tx1"/>
                          </a:solidFill>
                          <a:effectLst/>
                          <a:latin typeface="Arial" charset="0"/>
                          <a:ea typeface="宋体" pitchFamily="2" charset="-122"/>
                        </a:rPr>
                        <a:t>V1</a:t>
                      </a:r>
                    </a:p>
                  </a:txBody>
                  <a:tcPr marL="68580" marR="68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400" b="0" i="0" u="none" strike="noStrike" cap="none" normalizeH="0" baseline="0" dirty="0">
                          <a:ln>
                            <a:noFill/>
                          </a:ln>
                          <a:solidFill>
                            <a:schemeClr val="tx1"/>
                          </a:solidFill>
                          <a:effectLst/>
                          <a:latin typeface="Arial" charset="0"/>
                          <a:ea typeface="宋体" pitchFamily="2" charset="-122"/>
                        </a:rPr>
                        <a:t>0</a:t>
                      </a:r>
                      <a:endParaRPr kumimoji="1" lang="zh-CN" altLang="en-US" sz="2400" b="0" i="0" u="none" strike="noStrike" cap="none" normalizeH="0" baseline="0" dirty="0">
                        <a:ln>
                          <a:noFill/>
                        </a:ln>
                        <a:solidFill>
                          <a:schemeClr val="tx1"/>
                        </a:solidFill>
                        <a:effectLst/>
                        <a:latin typeface="Arial" charset="0"/>
                        <a:ea typeface="宋体" pitchFamily="2" charset="-122"/>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400" b="0" i="0" u="none" strike="noStrike" cap="none" normalizeH="0" baseline="0" dirty="0">
                          <a:ln>
                            <a:noFill/>
                          </a:ln>
                          <a:solidFill>
                            <a:schemeClr val="tx1"/>
                          </a:solidFill>
                          <a:effectLst/>
                          <a:latin typeface="Arial" charset="0"/>
                          <a:ea typeface="宋体" pitchFamily="2" charset="-122"/>
                        </a:rPr>
                        <a:t>0</a:t>
                      </a:r>
                      <a:endParaRPr kumimoji="1" lang="zh-CN" altLang="en-US" sz="2400" b="0" i="0" u="none" strike="noStrike" cap="none" normalizeH="0" baseline="0" dirty="0">
                        <a:ln>
                          <a:noFill/>
                        </a:ln>
                        <a:solidFill>
                          <a:schemeClr val="tx1"/>
                        </a:solidFill>
                        <a:effectLst/>
                        <a:latin typeface="Arial" charset="0"/>
                        <a:ea typeface="宋体" pitchFamily="2" charset="-122"/>
                      </a:endParaRPr>
                    </a:p>
                  </a:txBody>
                  <a:tcPr marL="68580" marR="68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94818">
                <a:tc>
                  <a:txBody>
                    <a:bodyPr/>
                    <a:lstStyle/>
                    <a:p>
                      <a:pPr marL="0" marR="0" lvl="0" indent="0" algn="l"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400" b="0" i="0" u="none" strike="noStrike" cap="none" normalizeH="0" baseline="0" dirty="0">
                          <a:ln>
                            <a:noFill/>
                          </a:ln>
                          <a:solidFill>
                            <a:schemeClr val="tx1"/>
                          </a:solidFill>
                          <a:effectLst/>
                          <a:latin typeface="Arial" charset="0"/>
                          <a:ea typeface="宋体" pitchFamily="2" charset="-122"/>
                        </a:rPr>
                        <a:t>V2</a:t>
                      </a:r>
                      <a:endParaRPr kumimoji="1" lang="zh-CN" altLang="en-US" sz="2400" b="0" i="0" u="none" strike="noStrike" cap="none" normalizeH="0" baseline="0" dirty="0">
                        <a:ln>
                          <a:noFill/>
                        </a:ln>
                        <a:solidFill>
                          <a:schemeClr val="tx1"/>
                        </a:solidFill>
                        <a:effectLst/>
                        <a:latin typeface="Arial" charset="0"/>
                        <a:ea typeface="宋体" pitchFamily="2" charset="-122"/>
                      </a:endParaRPr>
                    </a:p>
                  </a:txBody>
                  <a:tcPr marL="68580" marR="68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400" b="0" i="0" u="none" strike="noStrike" cap="none" normalizeH="0" baseline="0" dirty="0">
                          <a:ln>
                            <a:noFill/>
                          </a:ln>
                          <a:solidFill>
                            <a:schemeClr val="tx1"/>
                          </a:solidFill>
                          <a:effectLst/>
                          <a:latin typeface="Arial" charset="0"/>
                          <a:ea typeface="宋体" pitchFamily="2" charset="-122"/>
                        </a:rPr>
                        <a:t>3</a:t>
                      </a:r>
                      <a:endParaRPr kumimoji="1" lang="zh-CN" altLang="en-US" sz="2400" b="0" i="0" u="none" strike="noStrike" cap="none" normalizeH="0" baseline="0" dirty="0">
                        <a:ln>
                          <a:noFill/>
                        </a:ln>
                        <a:solidFill>
                          <a:schemeClr val="tx1"/>
                        </a:solidFill>
                        <a:effectLst/>
                        <a:latin typeface="Arial" charset="0"/>
                        <a:ea typeface="宋体" pitchFamily="2" charset="-122"/>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400" b="0" i="0" u="none" strike="noStrike" cap="none" normalizeH="0" baseline="0" dirty="0">
                          <a:ln>
                            <a:noFill/>
                          </a:ln>
                          <a:solidFill>
                            <a:schemeClr val="tx1"/>
                          </a:solidFill>
                          <a:effectLst/>
                          <a:latin typeface="Arial" charset="0"/>
                          <a:ea typeface="宋体" pitchFamily="2" charset="-122"/>
                        </a:rPr>
                        <a:t>4</a:t>
                      </a:r>
                      <a:endParaRPr kumimoji="1" lang="zh-CN" altLang="en-US" sz="2400" b="0" i="0" u="none" strike="noStrike" cap="none" normalizeH="0" baseline="0" dirty="0">
                        <a:ln>
                          <a:noFill/>
                        </a:ln>
                        <a:solidFill>
                          <a:schemeClr val="tx1"/>
                        </a:solidFill>
                        <a:effectLst/>
                        <a:latin typeface="Arial" charset="0"/>
                        <a:ea typeface="宋体" pitchFamily="2" charset="-122"/>
                      </a:endParaRPr>
                    </a:p>
                  </a:txBody>
                  <a:tcPr marL="68580" marR="68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94818">
                <a:tc>
                  <a:txBody>
                    <a:bodyPr/>
                    <a:lstStyle/>
                    <a:p>
                      <a:pPr marL="0" marR="0" lvl="0" indent="0" algn="l"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400" b="0" i="0" u="none" strike="noStrike" cap="none" normalizeH="0" baseline="0">
                          <a:ln>
                            <a:noFill/>
                          </a:ln>
                          <a:solidFill>
                            <a:schemeClr val="tx1"/>
                          </a:solidFill>
                          <a:effectLst/>
                          <a:latin typeface="Arial" charset="0"/>
                          <a:ea typeface="宋体" pitchFamily="2" charset="-122"/>
                        </a:rPr>
                        <a:t>V3</a:t>
                      </a:r>
                      <a:endParaRPr kumimoji="1" lang="zh-CN" altLang="en-US" sz="2400" b="0" i="0" u="none" strike="noStrike" cap="none" normalizeH="0" baseline="0">
                        <a:ln>
                          <a:noFill/>
                        </a:ln>
                        <a:solidFill>
                          <a:schemeClr val="tx1"/>
                        </a:solidFill>
                        <a:effectLst/>
                        <a:latin typeface="Arial" charset="0"/>
                        <a:ea typeface="宋体" pitchFamily="2" charset="-122"/>
                      </a:endParaRPr>
                    </a:p>
                  </a:txBody>
                  <a:tcPr marL="68580" marR="68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400" b="0" i="0" u="none" strike="noStrike" cap="none" normalizeH="0" baseline="0" dirty="0">
                          <a:ln>
                            <a:noFill/>
                          </a:ln>
                          <a:solidFill>
                            <a:schemeClr val="tx1"/>
                          </a:solidFill>
                          <a:effectLst/>
                          <a:latin typeface="Arial" charset="0"/>
                          <a:ea typeface="宋体" pitchFamily="2" charset="-122"/>
                        </a:rPr>
                        <a:t>2</a:t>
                      </a:r>
                      <a:endParaRPr kumimoji="1" lang="zh-CN" altLang="en-US" sz="2400" b="0" i="0" u="none" strike="noStrike" cap="none" normalizeH="0" baseline="0" dirty="0">
                        <a:ln>
                          <a:noFill/>
                        </a:ln>
                        <a:solidFill>
                          <a:schemeClr val="tx1"/>
                        </a:solidFill>
                        <a:effectLst/>
                        <a:latin typeface="Arial" charset="0"/>
                        <a:ea typeface="宋体" pitchFamily="2" charset="-122"/>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400" b="0" i="0" u="none" strike="noStrike" cap="none" normalizeH="0" baseline="0" dirty="0">
                          <a:ln>
                            <a:noFill/>
                          </a:ln>
                          <a:solidFill>
                            <a:schemeClr val="tx1"/>
                          </a:solidFill>
                          <a:effectLst/>
                          <a:latin typeface="Arial" charset="0"/>
                          <a:ea typeface="宋体" pitchFamily="2" charset="-122"/>
                        </a:rPr>
                        <a:t>2</a:t>
                      </a:r>
                      <a:endParaRPr kumimoji="1" lang="zh-CN" altLang="en-US" sz="2400" b="0" i="0" u="none" strike="noStrike" cap="none" normalizeH="0" baseline="0" dirty="0">
                        <a:ln>
                          <a:noFill/>
                        </a:ln>
                        <a:solidFill>
                          <a:schemeClr val="tx1"/>
                        </a:solidFill>
                        <a:effectLst/>
                        <a:latin typeface="Arial" charset="0"/>
                        <a:ea typeface="宋体" pitchFamily="2" charset="-122"/>
                      </a:endParaRPr>
                    </a:p>
                  </a:txBody>
                  <a:tcPr marL="68580" marR="68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594818">
                <a:tc>
                  <a:txBody>
                    <a:bodyPr/>
                    <a:lstStyle/>
                    <a:p>
                      <a:pPr marL="0" marR="0" lvl="0" indent="0" algn="l"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400" b="0" i="0" u="none" strike="noStrike" cap="none" normalizeH="0" baseline="0">
                          <a:ln>
                            <a:noFill/>
                          </a:ln>
                          <a:solidFill>
                            <a:schemeClr val="tx1"/>
                          </a:solidFill>
                          <a:effectLst/>
                          <a:latin typeface="Arial" charset="0"/>
                          <a:ea typeface="宋体" pitchFamily="2" charset="-122"/>
                        </a:rPr>
                        <a:t>V4</a:t>
                      </a:r>
                      <a:endParaRPr kumimoji="1" lang="zh-CN" altLang="en-US" sz="2400" b="0" i="0" u="none" strike="noStrike" cap="none" normalizeH="0" baseline="0">
                        <a:ln>
                          <a:noFill/>
                        </a:ln>
                        <a:solidFill>
                          <a:schemeClr val="tx1"/>
                        </a:solidFill>
                        <a:effectLst/>
                        <a:latin typeface="Arial" charset="0"/>
                        <a:ea typeface="宋体" pitchFamily="2" charset="-122"/>
                      </a:endParaRPr>
                    </a:p>
                  </a:txBody>
                  <a:tcPr marL="68580" marR="68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400" b="0" i="0" u="none" strike="noStrike" cap="none" normalizeH="0" baseline="0" dirty="0">
                          <a:ln>
                            <a:noFill/>
                          </a:ln>
                          <a:solidFill>
                            <a:schemeClr val="tx1"/>
                          </a:solidFill>
                          <a:effectLst/>
                          <a:latin typeface="Arial" charset="0"/>
                          <a:ea typeface="宋体" pitchFamily="2" charset="-122"/>
                        </a:rPr>
                        <a:t>6</a:t>
                      </a:r>
                      <a:endParaRPr kumimoji="1" lang="zh-CN" altLang="en-US" sz="2400" b="0" i="0" u="none" strike="noStrike" cap="none" normalizeH="0" baseline="0" dirty="0">
                        <a:ln>
                          <a:noFill/>
                        </a:ln>
                        <a:solidFill>
                          <a:schemeClr val="tx1"/>
                        </a:solidFill>
                        <a:effectLst/>
                        <a:latin typeface="Arial" charset="0"/>
                        <a:ea typeface="宋体" pitchFamily="2" charset="-122"/>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400" b="0" i="0" u="none" strike="noStrike" cap="none" normalizeH="0" baseline="0" dirty="0">
                          <a:ln>
                            <a:noFill/>
                          </a:ln>
                          <a:solidFill>
                            <a:schemeClr val="tx1"/>
                          </a:solidFill>
                          <a:effectLst/>
                          <a:latin typeface="Arial" charset="0"/>
                          <a:ea typeface="宋体" pitchFamily="2" charset="-122"/>
                        </a:rPr>
                        <a:t>6</a:t>
                      </a:r>
                      <a:endParaRPr kumimoji="1" lang="zh-CN" altLang="en-US" sz="2400" b="0" i="0" u="none" strike="noStrike" cap="none" normalizeH="0" baseline="0" dirty="0">
                        <a:ln>
                          <a:noFill/>
                        </a:ln>
                        <a:solidFill>
                          <a:schemeClr val="tx1"/>
                        </a:solidFill>
                        <a:effectLst/>
                        <a:latin typeface="Arial" charset="0"/>
                        <a:ea typeface="宋体" pitchFamily="2" charset="-122"/>
                      </a:endParaRPr>
                    </a:p>
                  </a:txBody>
                  <a:tcPr marL="68580" marR="68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594818">
                <a:tc>
                  <a:txBody>
                    <a:bodyPr/>
                    <a:lstStyle/>
                    <a:p>
                      <a:pPr marL="0" marR="0" lvl="0" indent="0" algn="l"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400" b="0" i="0" u="none" strike="noStrike" cap="none" normalizeH="0" baseline="0">
                          <a:ln>
                            <a:noFill/>
                          </a:ln>
                          <a:solidFill>
                            <a:schemeClr val="tx1"/>
                          </a:solidFill>
                          <a:effectLst/>
                          <a:latin typeface="Arial" charset="0"/>
                          <a:ea typeface="宋体" pitchFamily="2" charset="-122"/>
                        </a:rPr>
                        <a:t>V5</a:t>
                      </a:r>
                      <a:endParaRPr kumimoji="1" lang="zh-CN" altLang="en-US" sz="2400" b="0" i="0" u="none" strike="noStrike" cap="none" normalizeH="0" baseline="0">
                        <a:ln>
                          <a:noFill/>
                        </a:ln>
                        <a:solidFill>
                          <a:schemeClr val="tx1"/>
                        </a:solidFill>
                        <a:effectLst/>
                        <a:latin typeface="Arial" charset="0"/>
                        <a:ea typeface="宋体" pitchFamily="2" charset="-122"/>
                      </a:endParaRPr>
                    </a:p>
                  </a:txBody>
                  <a:tcPr marL="68580" marR="68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400" b="0" i="0" u="none" strike="noStrike" cap="none" normalizeH="0" baseline="0" dirty="0">
                          <a:ln>
                            <a:noFill/>
                          </a:ln>
                          <a:solidFill>
                            <a:schemeClr val="tx1"/>
                          </a:solidFill>
                          <a:effectLst/>
                          <a:latin typeface="Arial" charset="0"/>
                          <a:ea typeface="宋体" pitchFamily="2" charset="-122"/>
                        </a:rPr>
                        <a:t>6</a:t>
                      </a:r>
                      <a:endParaRPr kumimoji="1" lang="zh-CN" altLang="en-US" sz="2400" b="0" i="0" u="none" strike="noStrike" cap="none" normalizeH="0" baseline="0" dirty="0">
                        <a:ln>
                          <a:noFill/>
                        </a:ln>
                        <a:solidFill>
                          <a:schemeClr val="tx1"/>
                        </a:solidFill>
                        <a:effectLst/>
                        <a:latin typeface="Arial" charset="0"/>
                        <a:ea typeface="宋体" pitchFamily="2" charset="-122"/>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400" b="0" i="0" u="none" strike="noStrike" cap="none" normalizeH="0" baseline="0" dirty="0">
                          <a:ln>
                            <a:noFill/>
                          </a:ln>
                          <a:solidFill>
                            <a:schemeClr val="tx1"/>
                          </a:solidFill>
                          <a:effectLst/>
                          <a:latin typeface="Arial" charset="0"/>
                          <a:ea typeface="宋体" pitchFamily="2" charset="-122"/>
                        </a:rPr>
                        <a:t>7</a:t>
                      </a:r>
                      <a:endParaRPr kumimoji="1" lang="zh-CN" altLang="en-US" sz="2400" b="0" i="0" u="none" strike="noStrike" cap="none" normalizeH="0" baseline="0" dirty="0">
                        <a:ln>
                          <a:noFill/>
                        </a:ln>
                        <a:solidFill>
                          <a:schemeClr val="tx1"/>
                        </a:solidFill>
                        <a:effectLst/>
                        <a:latin typeface="Arial" charset="0"/>
                        <a:ea typeface="宋体" pitchFamily="2" charset="-122"/>
                      </a:endParaRPr>
                    </a:p>
                  </a:txBody>
                  <a:tcPr marL="68580" marR="68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594818">
                <a:tc>
                  <a:txBody>
                    <a:bodyPr/>
                    <a:lstStyle/>
                    <a:p>
                      <a:pPr marL="0" marR="0" lvl="0" indent="0" algn="l"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400" b="0" i="0" u="none" strike="noStrike" cap="none" normalizeH="0" baseline="0">
                          <a:ln>
                            <a:noFill/>
                          </a:ln>
                          <a:solidFill>
                            <a:schemeClr val="tx1"/>
                          </a:solidFill>
                          <a:effectLst/>
                          <a:latin typeface="Arial" charset="0"/>
                          <a:ea typeface="宋体" pitchFamily="2" charset="-122"/>
                        </a:rPr>
                        <a:t>V6</a:t>
                      </a:r>
                      <a:endParaRPr kumimoji="1" lang="zh-CN" altLang="en-US" sz="2400" b="0" i="0" u="none" strike="noStrike" cap="none" normalizeH="0" baseline="0">
                        <a:ln>
                          <a:noFill/>
                        </a:ln>
                        <a:solidFill>
                          <a:schemeClr val="tx1"/>
                        </a:solidFill>
                        <a:effectLst/>
                        <a:latin typeface="Arial" charset="0"/>
                        <a:ea typeface="宋体" pitchFamily="2" charset="-122"/>
                      </a:endParaRPr>
                    </a:p>
                  </a:txBody>
                  <a:tcPr marL="68580" marR="68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400" b="0" i="0" u="none" strike="noStrike" cap="none" normalizeH="0" baseline="0" dirty="0">
                          <a:ln>
                            <a:noFill/>
                          </a:ln>
                          <a:solidFill>
                            <a:schemeClr val="tx1"/>
                          </a:solidFill>
                          <a:effectLst/>
                          <a:latin typeface="Arial" charset="0"/>
                          <a:ea typeface="宋体" pitchFamily="2" charset="-122"/>
                        </a:rPr>
                        <a:t>8</a:t>
                      </a:r>
                      <a:endParaRPr kumimoji="1" lang="zh-CN" altLang="en-US" sz="2400" b="0" i="0" u="none" strike="noStrike" cap="none" normalizeH="0" baseline="0" dirty="0">
                        <a:ln>
                          <a:noFill/>
                        </a:ln>
                        <a:solidFill>
                          <a:schemeClr val="tx1"/>
                        </a:solidFill>
                        <a:effectLst/>
                        <a:latin typeface="Arial" charset="0"/>
                        <a:ea typeface="宋体" pitchFamily="2" charset="-122"/>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1" lang="en-US" altLang="zh-CN" sz="2400" b="0" i="0" u="none" strike="noStrike" cap="none" normalizeH="0" baseline="0" dirty="0">
                          <a:ln>
                            <a:noFill/>
                          </a:ln>
                          <a:solidFill>
                            <a:schemeClr val="tx1"/>
                          </a:solidFill>
                          <a:effectLst/>
                          <a:latin typeface="Arial" charset="0"/>
                          <a:ea typeface="宋体" pitchFamily="2" charset="-122"/>
                        </a:rPr>
                        <a:t>8</a:t>
                      </a:r>
                      <a:endParaRPr kumimoji="1" lang="zh-CN" altLang="en-US" sz="2400" b="0" i="0" u="none" strike="noStrike" cap="none" normalizeH="0" baseline="0" dirty="0">
                        <a:ln>
                          <a:noFill/>
                        </a:ln>
                        <a:solidFill>
                          <a:schemeClr val="tx1"/>
                        </a:solidFill>
                        <a:effectLst/>
                        <a:latin typeface="Arial" charset="0"/>
                        <a:ea typeface="宋体" pitchFamily="2" charset="-122"/>
                      </a:endParaRPr>
                    </a:p>
                  </a:txBody>
                  <a:tcPr marL="68580" marR="68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xmlns="" val="392349126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91580" y="908721"/>
            <a:ext cx="3942252" cy="549275"/>
          </a:xfrm>
        </p:spPr>
        <p:txBody>
          <a:bodyPr/>
          <a:lstStyle/>
          <a:p>
            <a:r>
              <a:rPr lang="zh-CN" altLang="en-US" sz="2800" dirty="0">
                <a:solidFill>
                  <a:srgbClr val="FF0000"/>
                </a:solidFill>
                <a:latin typeface="黑体" panose="02010609060101010101" pitchFamily="49" charset="-122"/>
                <a:ea typeface="黑体" panose="02010609060101010101" pitchFamily="49" charset="-122"/>
              </a:rPr>
              <a:t>关键路径的基本算法</a:t>
            </a:r>
          </a:p>
        </p:txBody>
      </p:sp>
      <p:sp>
        <p:nvSpPr>
          <p:cNvPr id="4" name="矩形 3"/>
          <p:cNvSpPr/>
          <p:nvPr/>
        </p:nvSpPr>
        <p:spPr>
          <a:xfrm>
            <a:off x="179512" y="1556792"/>
            <a:ext cx="8640960" cy="4401205"/>
          </a:xfrm>
          <a:prstGeom prst="rect">
            <a:avLst/>
          </a:prstGeom>
        </p:spPr>
        <p:txBody>
          <a:bodyPr wrap="square">
            <a:spAutoFit/>
          </a:bodyPr>
          <a:lstStyle/>
          <a:p>
            <a:pPr>
              <a:lnSpc>
                <a:spcPct val="140000"/>
              </a:lnSpc>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根据前面的讲解，就可以得到求关键路径的算法思想：</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4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00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、输入</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条边</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&lt;j, k&gt;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，建立</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AOE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网的存储结构。</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4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0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、从源点</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00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出发，假设</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ve</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，按照拓扑序列求出其余个顶点的最早发生时间</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ve</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](2≤i ≤n)</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，如果拓扑序列中的顶点个数小于</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AOE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网的顶点个数，说明</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AOE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网中存在环，不能求得关键路径，算法终止；否则，执行</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000"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4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000"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、从终点</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000" baseline="-25000" dirty="0" err="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出发，假设</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vl</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[n]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ve</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[n]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，按照逆拓扑序列求出其余个顶点的最迟发生时间</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vl</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](n-1 ≥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 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4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000" baseline="-2500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、根据各顶点的</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ve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vl</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值，求出每条边的最早开始时间</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e(k)</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和最迟开始时间</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l(k)</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。如果某条边满足条件</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e(k) = l(k)</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，则为关键活动。</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40000"/>
              </a:lnSpc>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具体的实现算法同学们可以做</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练习。</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xmlns="" val="297935897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6.6  </a:t>
            </a:r>
            <a:r>
              <a:rPr lang="zh-CN" altLang="zh-CN" b="1" dirty="0"/>
              <a:t>图的应用</a:t>
            </a:r>
            <a:r>
              <a:rPr lang="en-US" altLang="zh-CN" b="1" dirty="0"/>
              <a:t>3</a:t>
            </a:r>
            <a:r>
              <a:rPr lang="zh-CN" altLang="zh-CN" b="1" dirty="0"/>
              <a:t>：</a:t>
            </a:r>
            <a:r>
              <a:rPr lang="zh-CN" altLang="zh-CN" b="1" dirty="0">
                <a:solidFill>
                  <a:srgbClr val="FF0000"/>
                </a:solidFill>
              </a:rPr>
              <a:t>最短路径</a:t>
            </a:r>
            <a:endParaRPr lang="zh-CN" altLang="en-US" dirty="0">
              <a:solidFill>
                <a:srgbClr val="FF0000"/>
              </a:solidFill>
            </a:endParaRPr>
          </a:p>
        </p:txBody>
      </p:sp>
      <p:sp>
        <p:nvSpPr>
          <p:cNvPr id="3" name="内容占位符 2"/>
          <p:cNvSpPr>
            <a:spLocks noGrp="1"/>
          </p:cNvSpPr>
          <p:nvPr>
            <p:ph idx="1"/>
          </p:nvPr>
        </p:nvSpPr>
        <p:spPr>
          <a:xfrm>
            <a:off x="179512" y="1772816"/>
            <a:ext cx="8964488" cy="3579849"/>
          </a:xfrm>
        </p:spPr>
        <p:txBody>
          <a:bodyPr/>
          <a:lstStyle/>
          <a:p>
            <a:r>
              <a:rPr lang="en-US" altLang="zh-CN" b="0" dirty="0" smtClean="0"/>
              <a:t>	</a:t>
            </a:r>
            <a:r>
              <a:rPr lang="zh-CN" altLang="zh-CN" dirty="0" smtClean="0">
                <a:solidFill>
                  <a:srgbClr val="FF0000"/>
                </a:solidFill>
              </a:rPr>
              <a:t>路径</a:t>
            </a:r>
            <a:r>
              <a:rPr lang="zh-CN" altLang="zh-CN" dirty="0">
                <a:solidFill>
                  <a:srgbClr val="FF0000"/>
                </a:solidFill>
              </a:rPr>
              <a:t>代价</a:t>
            </a:r>
            <a:r>
              <a:rPr lang="zh-CN" altLang="zh-CN" b="0" dirty="0"/>
              <a:t>为路径上所有边的权值之</a:t>
            </a:r>
            <a:r>
              <a:rPr lang="zh-CN" altLang="zh-CN" b="0" dirty="0" smtClean="0"/>
              <a:t>和</a:t>
            </a:r>
            <a:r>
              <a:rPr lang="zh-CN" altLang="en-US" b="0" dirty="0" smtClean="0"/>
              <a:t>。</a:t>
            </a:r>
            <a:endParaRPr lang="en-US" altLang="zh-CN" b="0" dirty="0" smtClean="0"/>
          </a:p>
          <a:p>
            <a:r>
              <a:rPr lang="en-US" altLang="zh-CN" b="0" dirty="0" smtClean="0"/>
              <a:t>	</a:t>
            </a:r>
            <a:r>
              <a:rPr lang="zh-CN" altLang="zh-CN" b="0" dirty="0" smtClean="0"/>
              <a:t>假定</a:t>
            </a:r>
            <a:r>
              <a:rPr lang="zh-CN" altLang="zh-CN" b="0" dirty="0"/>
              <a:t>两个顶点</a:t>
            </a:r>
            <a:r>
              <a:rPr lang="en-US" altLang="zh-CN" b="0" dirty="0"/>
              <a:t>v</a:t>
            </a:r>
            <a:r>
              <a:rPr lang="en-US" altLang="zh-CN" b="0" baseline="-25000" dirty="0"/>
              <a:t>i</a:t>
            </a:r>
            <a:r>
              <a:rPr lang="zh-CN" altLang="zh-CN" b="0" dirty="0"/>
              <a:t>和</a:t>
            </a:r>
            <a:r>
              <a:rPr lang="en-US" altLang="zh-CN" b="0" dirty="0" err="1"/>
              <a:t>v</a:t>
            </a:r>
            <a:r>
              <a:rPr lang="en-US" altLang="zh-CN" b="0" baseline="-25000" dirty="0" err="1"/>
              <a:t>j</a:t>
            </a:r>
            <a:r>
              <a:rPr lang="zh-CN" altLang="zh-CN" b="0" dirty="0"/>
              <a:t>，从</a:t>
            </a:r>
            <a:r>
              <a:rPr lang="en-US" altLang="zh-CN" b="0" dirty="0"/>
              <a:t>v</a:t>
            </a:r>
            <a:r>
              <a:rPr lang="en-US" altLang="zh-CN" b="0" baseline="-25000" dirty="0"/>
              <a:t>i</a:t>
            </a:r>
            <a:r>
              <a:rPr lang="zh-CN" altLang="zh-CN" b="0" dirty="0"/>
              <a:t>到</a:t>
            </a:r>
            <a:r>
              <a:rPr lang="en-US" altLang="zh-CN" b="0" dirty="0" err="1"/>
              <a:t>v</a:t>
            </a:r>
            <a:r>
              <a:rPr lang="en-US" altLang="zh-CN" b="0" baseline="-25000" dirty="0" err="1"/>
              <a:t>j</a:t>
            </a:r>
            <a:r>
              <a:rPr lang="zh-CN" altLang="zh-CN" b="0" dirty="0"/>
              <a:t>有多条路径存在时，权值最小（即路径代价最小）的路径称为这两个顶点之间的</a:t>
            </a:r>
            <a:r>
              <a:rPr lang="zh-CN" altLang="zh-CN" dirty="0">
                <a:solidFill>
                  <a:srgbClr val="FF0000"/>
                </a:solidFill>
              </a:rPr>
              <a:t>最短路径</a:t>
            </a:r>
            <a:r>
              <a:rPr lang="zh-CN" altLang="zh-CN" b="0" dirty="0"/>
              <a:t>。</a:t>
            </a:r>
          </a:p>
          <a:p>
            <a:r>
              <a:rPr lang="en-US" altLang="zh-CN" b="0" dirty="0" smtClean="0"/>
              <a:t>    </a:t>
            </a:r>
            <a:r>
              <a:rPr lang="zh-CN" altLang="zh-CN" b="0" dirty="0" smtClean="0"/>
              <a:t>对于</a:t>
            </a:r>
            <a:r>
              <a:rPr lang="zh-CN" altLang="zh-CN" b="0" dirty="0"/>
              <a:t>给定的两个顶点</a:t>
            </a:r>
            <a:r>
              <a:rPr lang="en-US" altLang="zh-CN" b="0" dirty="0"/>
              <a:t>v</a:t>
            </a:r>
            <a:r>
              <a:rPr lang="en-US" altLang="zh-CN" b="0" baseline="-25000" dirty="0"/>
              <a:t>i</a:t>
            </a:r>
            <a:r>
              <a:rPr lang="zh-CN" altLang="zh-CN" b="0" dirty="0"/>
              <a:t>和</a:t>
            </a:r>
            <a:r>
              <a:rPr lang="en-US" altLang="zh-CN" b="0" dirty="0" err="1"/>
              <a:t>v</a:t>
            </a:r>
            <a:r>
              <a:rPr lang="en-US" altLang="zh-CN" b="0" baseline="-25000" dirty="0" err="1"/>
              <a:t>j</a:t>
            </a:r>
            <a:r>
              <a:rPr lang="zh-CN" altLang="zh-CN" b="0" dirty="0"/>
              <a:t>，最短路径问题需要</a:t>
            </a:r>
            <a:r>
              <a:rPr lang="zh-CN" altLang="zh-CN" dirty="0">
                <a:solidFill>
                  <a:srgbClr val="FF0000"/>
                </a:solidFill>
              </a:rPr>
              <a:t>解决两个问题</a:t>
            </a:r>
            <a:r>
              <a:rPr lang="zh-CN" altLang="zh-CN" b="0" dirty="0">
                <a:solidFill>
                  <a:srgbClr val="FF0000"/>
                </a:solidFill>
              </a:rPr>
              <a:t>：</a:t>
            </a:r>
          </a:p>
          <a:p>
            <a:r>
              <a:rPr lang="en-US" altLang="zh-CN" b="0" dirty="0"/>
              <a:t>	(1) </a:t>
            </a:r>
            <a:r>
              <a:rPr lang="zh-CN" altLang="zh-CN" b="0" dirty="0"/>
              <a:t>从</a:t>
            </a:r>
            <a:r>
              <a:rPr lang="en-US" altLang="zh-CN" b="0" dirty="0"/>
              <a:t>v</a:t>
            </a:r>
            <a:r>
              <a:rPr lang="en-US" altLang="zh-CN" b="0" baseline="-25000" dirty="0"/>
              <a:t>i</a:t>
            </a:r>
            <a:r>
              <a:rPr lang="zh-CN" altLang="zh-CN" b="0" dirty="0"/>
              <a:t>到</a:t>
            </a:r>
            <a:r>
              <a:rPr lang="en-US" altLang="zh-CN" b="0" dirty="0" err="1"/>
              <a:t>v</a:t>
            </a:r>
            <a:r>
              <a:rPr lang="en-US" altLang="zh-CN" b="0" baseline="-25000" dirty="0" err="1"/>
              <a:t>j</a:t>
            </a:r>
            <a:r>
              <a:rPr lang="zh-CN" altLang="zh-CN" b="0" dirty="0"/>
              <a:t>是否有路径可达？</a:t>
            </a:r>
          </a:p>
          <a:p>
            <a:r>
              <a:rPr lang="en-US" altLang="zh-CN" b="0" dirty="0"/>
              <a:t>	(2) </a:t>
            </a:r>
            <a:r>
              <a:rPr lang="zh-CN" altLang="zh-CN" b="0" dirty="0"/>
              <a:t>如果存在多条路径时，哪个路径最短？</a:t>
            </a:r>
          </a:p>
          <a:p>
            <a:endParaRPr lang="zh-CN" altLang="en-US" dirty="0"/>
          </a:p>
        </p:txBody>
      </p:sp>
    </p:spTree>
    <p:extLst>
      <p:ext uri="{BB962C8B-B14F-4D97-AF65-F5344CB8AC3E}">
        <p14:creationId xmlns="" xmlns:p14="http://schemas.microsoft.com/office/powerpoint/2010/main" val="367666735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3995936" y="188640"/>
            <a:ext cx="2438400" cy="21653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矩形 3"/>
          <p:cNvSpPr/>
          <p:nvPr/>
        </p:nvSpPr>
        <p:spPr>
          <a:xfrm>
            <a:off x="539552" y="2492896"/>
            <a:ext cx="8280920" cy="3416320"/>
          </a:xfrm>
          <a:prstGeom prst="rect">
            <a:avLst/>
          </a:prstGeom>
        </p:spPr>
        <p:txBody>
          <a:bodyPr wrap="square">
            <a:spAutoFit/>
          </a:bodyPr>
          <a:lstStyle/>
          <a:p>
            <a:pPr>
              <a:lnSpc>
                <a:spcPct val="150000"/>
              </a:lnSpc>
            </a:pP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如图</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6-31</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所示的</a:t>
            </a:r>
            <a:r>
              <a:rPr lang="zh-CN" altLang="zh-CN"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带权有向图</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，从顶点</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0</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到顶点</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4</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共有四条路径：</a:t>
            </a:r>
          </a:p>
          <a:p>
            <a:pPr lvl="0">
              <a:lnSpc>
                <a:spcPct val="150000"/>
              </a:lnSpc>
            </a:pPr>
            <a:r>
              <a:rPr lang="zh-CN" altLang="en-US" sz="2400" dirty="0" smtClean="0">
                <a:latin typeface="宋体"/>
                <a:ea typeface="宋体"/>
                <a:cs typeface="Times New Roman" panose="02020603050405020304" pitchFamily="18" charset="0"/>
              </a:rPr>
              <a:t>①</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路径</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v</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4</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：路径代价为</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80</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p>
          <a:p>
            <a:pPr>
              <a:lnSpc>
                <a:spcPct val="150000"/>
              </a:lnSpc>
            </a:pP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②路径</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v</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3</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v</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4</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：路径代价为</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80</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p>
          <a:p>
            <a:pPr>
              <a:lnSpc>
                <a:spcPct val="150000"/>
              </a:lnSpc>
            </a:pP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③路径</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v</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v</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v</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4</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：路径代价为</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60</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p>
          <a:p>
            <a:pPr>
              <a:lnSpc>
                <a:spcPct val="150000"/>
              </a:lnSpc>
            </a:pP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④路径</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v</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3</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v</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v</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4</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：路径代价为</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55</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p>
          <a:p>
            <a:pPr>
              <a:lnSpc>
                <a:spcPct val="150000"/>
              </a:lnSpc>
            </a:pP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因此，从顶点</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0</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到顶点</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4</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的最短路径为</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v</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3</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v</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v</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4</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p>
        </p:txBody>
      </p:sp>
    </p:spTree>
    <p:extLst>
      <p:ext uri="{BB962C8B-B14F-4D97-AF65-F5344CB8AC3E}">
        <p14:creationId xmlns="" xmlns:p14="http://schemas.microsoft.com/office/powerpoint/2010/main" val="28840217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6.6.1  </a:t>
            </a:r>
            <a:r>
              <a:rPr lang="zh-CN" altLang="zh-CN" b="1" dirty="0"/>
              <a:t>单源点</a:t>
            </a:r>
            <a:r>
              <a:rPr lang="zh-CN" altLang="zh-CN" b="1" dirty="0" smtClean="0"/>
              <a:t>最短路径问题</a:t>
            </a:r>
            <a:endParaRPr lang="zh-CN" altLang="en-US" dirty="0"/>
          </a:p>
        </p:txBody>
      </p:sp>
      <p:sp>
        <p:nvSpPr>
          <p:cNvPr id="3" name="内容占位符 2"/>
          <p:cNvSpPr>
            <a:spLocks noGrp="1"/>
          </p:cNvSpPr>
          <p:nvPr>
            <p:ph idx="1"/>
          </p:nvPr>
        </p:nvSpPr>
        <p:spPr/>
        <p:txBody>
          <a:bodyPr/>
          <a:lstStyle/>
          <a:p>
            <a:r>
              <a:rPr lang="en-US" altLang="zh-CN" b="0" dirty="0" smtClean="0"/>
              <a:t>	</a:t>
            </a:r>
            <a:r>
              <a:rPr lang="zh-CN" altLang="zh-CN" b="0" dirty="0" smtClean="0"/>
              <a:t>设</a:t>
            </a:r>
            <a:r>
              <a:rPr lang="zh-CN" altLang="zh-CN" b="0" dirty="0"/>
              <a:t>给定一个</a:t>
            </a:r>
            <a:r>
              <a:rPr lang="zh-CN" altLang="zh-CN" b="0" dirty="0">
                <a:solidFill>
                  <a:srgbClr val="FF0000"/>
                </a:solidFill>
              </a:rPr>
              <a:t>带权有向图</a:t>
            </a:r>
            <a:r>
              <a:rPr lang="en-US" altLang="zh-CN" b="0" dirty="0"/>
              <a:t>G = ( V, E )</a:t>
            </a:r>
            <a:r>
              <a:rPr lang="zh-CN" altLang="zh-CN" b="0" dirty="0"/>
              <a:t>，假设源点为</a:t>
            </a:r>
            <a:r>
              <a:rPr lang="en-US" altLang="zh-CN" b="0" dirty="0"/>
              <a:t>v</a:t>
            </a:r>
            <a:r>
              <a:rPr lang="en-US" altLang="zh-CN" b="0" baseline="-25000" dirty="0"/>
              <a:t>s</a:t>
            </a:r>
            <a:r>
              <a:rPr lang="zh-CN" altLang="zh-CN" b="0" dirty="0"/>
              <a:t>，求从</a:t>
            </a:r>
            <a:r>
              <a:rPr lang="en-US" altLang="zh-CN" b="0" dirty="0"/>
              <a:t>v</a:t>
            </a:r>
            <a:r>
              <a:rPr lang="en-US" altLang="zh-CN" b="0" baseline="-25000" dirty="0"/>
              <a:t>s</a:t>
            </a:r>
            <a:r>
              <a:rPr lang="zh-CN" altLang="zh-CN" b="0" dirty="0"/>
              <a:t>到</a:t>
            </a:r>
            <a:r>
              <a:rPr lang="en-US" altLang="zh-CN" b="0" dirty="0"/>
              <a:t>G</a:t>
            </a:r>
            <a:r>
              <a:rPr lang="zh-CN" altLang="zh-CN" b="0" dirty="0"/>
              <a:t>中其余各顶点之间的最短路径，这类问题就称为</a:t>
            </a:r>
            <a:r>
              <a:rPr lang="zh-CN" altLang="zh-CN" dirty="0">
                <a:solidFill>
                  <a:srgbClr val="FF0000"/>
                </a:solidFill>
              </a:rPr>
              <a:t>单</a:t>
            </a:r>
            <a:r>
              <a:rPr lang="zh-CN" altLang="zh-CN" dirty="0" smtClean="0">
                <a:solidFill>
                  <a:srgbClr val="FF0000"/>
                </a:solidFill>
              </a:rPr>
              <a:t>源点最短路径问题</a:t>
            </a:r>
            <a:r>
              <a:rPr lang="zh-CN" altLang="en-US" b="0" dirty="0" smtClean="0"/>
              <a:t>。</a:t>
            </a:r>
            <a:endParaRPr lang="en-US" altLang="zh-CN" b="0" dirty="0" smtClean="0"/>
          </a:p>
          <a:p>
            <a:r>
              <a:rPr lang="en-US" altLang="zh-CN" b="0" dirty="0" smtClean="0"/>
              <a:t>	</a:t>
            </a:r>
            <a:r>
              <a:rPr lang="zh-CN" altLang="zh-CN" b="0" dirty="0" smtClean="0"/>
              <a:t>解决</a:t>
            </a:r>
            <a:r>
              <a:rPr lang="zh-CN" altLang="zh-CN" b="0" dirty="0"/>
              <a:t>单源点最短路径问题的一个常用算法是</a:t>
            </a:r>
            <a:r>
              <a:rPr lang="en-US" altLang="zh-CN" b="0" dirty="0">
                <a:solidFill>
                  <a:srgbClr val="FF0000"/>
                </a:solidFill>
              </a:rPr>
              <a:t>Dijkstra</a:t>
            </a:r>
            <a:r>
              <a:rPr lang="zh-CN" altLang="zh-CN" b="0" dirty="0">
                <a:solidFill>
                  <a:srgbClr val="FF0000"/>
                </a:solidFill>
              </a:rPr>
              <a:t>算法</a:t>
            </a:r>
            <a:r>
              <a:rPr lang="zh-CN" altLang="zh-CN" b="0" dirty="0"/>
              <a:t>，它是由</a:t>
            </a:r>
            <a:r>
              <a:rPr lang="en-US" altLang="zh-CN" b="0" dirty="0" err="1"/>
              <a:t>E.W.Dijkstra</a:t>
            </a:r>
            <a:r>
              <a:rPr lang="zh-CN" altLang="zh-CN" b="0" dirty="0"/>
              <a:t>提出的一种</a:t>
            </a:r>
            <a:r>
              <a:rPr lang="zh-CN" altLang="zh-CN" b="0" dirty="0" smtClean="0">
                <a:solidFill>
                  <a:srgbClr val="FF0000"/>
                </a:solidFill>
              </a:rPr>
              <a:t>按</a:t>
            </a:r>
            <a:r>
              <a:rPr lang="zh-CN" altLang="en-US" b="0" dirty="0" smtClean="0">
                <a:solidFill>
                  <a:srgbClr val="FF0000"/>
                </a:solidFill>
              </a:rPr>
              <a:t>最短</a:t>
            </a:r>
            <a:r>
              <a:rPr lang="zh-CN" altLang="zh-CN" b="0" dirty="0" smtClean="0">
                <a:solidFill>
                  <a:srgbClr val="FF0000"/>
                </a:solidFill>
              </a:rPr>
              <a:t>路径</a:t>
            </a:r>
            <a:r>
              <a:rPr lang="zh-CN" altLang="zh-CN" b="0" dirty="0">
                <a:solidFill>
                  <a:srgbClr val="FF0000"/>
                </a:solidFill>
              </a:rPr>
              <a:t>长度递增的次序产生最短路径</a:t>
            </a:r>
            <a:r>
              <a:rPr lang="zh-CN" altLang="zh-CN" b="0" dirty="0"/>
              <a:t>的算法。</a:t>
            </a:r>
          </a:p>
          <a:p>
            <a:endParaRPr lang="zh-CN" altLang="en-US" b="0" dirty="0"/>
          </a:p>
        </p:txBody>
      </p:sp>
      <p:pic>
        <p:nvPicPr>
          <p:cNvPr id="4" name="图片 3"/>
          <p:cNvPicPr/>
          <p:nvPr/>
        </p:nvPicPr>
        <p:blipFill>
          <a:blip r:embed="rId2" cstate="print">
            <a:extLst>
              <a:ext uri="{28A0092B-C50C-407E-A947-70E740481C1C}">
                <a14:useLocalDpi xmlns="" xmlns:a14="http://schemas.microsoft.com/office/drawing/2010/main" val="0"/>
              </a:ext>
            </a:extLst>
          </a:blip>
          <a:stretch>
            <a:fillRect/>
          </a:stretch>
        </p:blipFill>
        <p:spPr>
          <a:xfrm>
            <a:off x="8143900" y="428604"/>
            <a:ext cx="391885" cy="397824"/>
          </a:xfrm>
          <a:prstGeom prst="rect">
            <a:avLst/>
          </a:prstGeom>
        </p:spPr>
      </p:pic>
    </p:spTree>
    <p:extLst>
      <p:ext uri="{BB962C8B-B14F-4D97-AF65-F5344CB8AC3E}">
        <p14:creationId xmlns="" xmlns:p14="http://schemas.microsoft.com/office/powerpoint/2010/main" val="401341663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340768"/>
            <a:ext cx="7848872" cy="3867881"/>
          </a:xfrm>
        </p:spPr>
        <p:txBody>
          <a:bodyPr/>
          <a:lstStyle/>
          <a:p>
            <a:r>
              <a:rPr lang="en-US" altLang="zh-CN" dirty="0">
                <a:solidFill>
                  <a:srgbClr val="FF0000"/>
                </a:solidFill>
              </a:rPr>
              <a:t>Dijkstra</a:t>
            </a:r>
            <a:r>
              <a:rPr lang="zh-CN" altLang="zh-CN" dirty="0">
                <a:solidFill>
                  <a:srgbClr val="FF0000"/>
                </a:solidFill>
              </a:rPr>
              <a:t>算法</a:t>
            </a:r>
            <a:r>
              <a:rPr lang="zh-CN" altLang="zh-CN" b="0" dirty="0"/>
              <a:t>的基本思想是：</a:t>
            </a:r>
          </a:p>
          <a:p>
            <a:r>
              <a:rPr lang="en-US" altLang="zh-CN" b="0" dirty="0"/>
              <a:t>(1) </a:t>
            </a:r>
            <a:r>
              <a:rPr lang="zh-CN" altLang="zh-CN" b="0" dirty="0"/>
              <a:t>将图的顶点集划分为两个集合</a:t>
            </a:r>
            <a:r>
              <a:rPr lang="en-US" altLang="zh-CN" b="0" dirty="0"/>
              <a:t>S</a:t>
            </a:r>
            <a:r>
              <a:rPr lang="zh-CN" altLang="zh-CN" b="0" dirty="0"/>
              <a:t>和</a:t>
            </a:r>
            <a:r>
              <a:rPr lang="en-US" altLang="zh-CN" b="0" dirty="0"/>
              <a:t>V-S</a:t>
            </a:r>
            <a:r>
              <a:rPr lang="zh-CN" altLang="zh-CN" b="0" dirty="0"/>
              <a:t>，集合</a:t>
            </a:r>
            <a:r>
              <a:rPr lang="en-US" altLang="zh-CN" b="0" dirty="0"/>
              <a:t>S</a:t>
            </a:r>
            <a:r>
              <a:rPr lang="zh-CN" altLang="zh-CN" b="0" dirty="0"/>
              <a:t>存放已经</a:t>
            </a:r>
            <a:r>
              <a:rPr lang="zh-CN" altLang="zh-CN" b="0" dirty="0" smtClean="0"/>
              <a:t>确定最</a:t>
            </a:r>
            <a:r>
              <a:rPr lang="zh-CN" altLang="zh-CN" b="0" dirty="0"/>
              <a:t>短路径的</a:t>
            </a:r>
            <a:r>
              <a:rPr lang="zh-CN" altLang="zh-CN" b="0" dirty="0" smtClean="0"/>
              <a:t>终点集合</a:t>
            </a:r>
            <a:r>
              <a:rPr lang="zh-CN" altLang="zh-CN" b="0" dirty="0"/>
              <a:t>；</a:t>
            </a:r>
          </a:p>
          <a:p>
            <a:r>
              <a:rPr lang="en-US" altLang="zh-CN" b="0" dirty="0"/>
              <a:t>(2) </a:t>
            </a:r>
            <a:r>
              <a:rPr lang="zh-CN" altLang="zh-CN" b="0" dirty="0"/>
              <a:t>初始状态时，</a:t>
            </a:r>
            <a:r>
              <a:rPr lang="en-US" altLang="zh-CN" b="0" dirty="0"/>
              <a:t>S</a:t>
            </a:r>
            <a:r>
              <a:rPr lang="zh-CN" altLang="zh-CN" b="0" dirty="0"/>
              <a:t>中只包含源点</a:t>
            </a:r>
            <a:r>
              <a:rPr lang="en-US" altLang="zh-CN" b="0" dirty="0"/>
              <a:t>v</a:t>
            </a:r>
            <a:r>
              <a:rPr lang="en-US" altLang="zh-CN" b="0" baseline="-25000" dirty="0"/>
              <a:t>s</a:t>
            </a:r>
            <a:r>
              <a:rPr lang="zh-CN" altLang="zh-CN" b="0" dirty="0"/>
              <a:t>，每求得一条最短路径，就将该路径的终点加入到集合</a:t>
            </a:r>
            <a:r>
              <a:rPr lang="en-US" altLang="zh-CN" b="0" dirty="0"/>
              <a:t>S</a:t>
            </a:r>
            <a:r>
              <a:rPr lang="zh-CN" altLang="zh-CN" b="0" dirty="0"/>
              <a:t>中，直到全部顶点都加入到集合</a:t>
            </a:r>
            <a:r>
              <a:rPr lang="en-US" altLang="zh-CN" b="0" dirty="0"/>
              <a:t>S</a:t>
            </a:r>
            <a:r>
              <a:rPr lang="zh-CN" altLang="zh-CN" b="0" dirty="0"/>
              <a:t>中，即</a:t>
            </a:r>
            <a:r>
              <a:rPr lang="en-US" altLang="zh-CN" b="0" dirty="0"/>
              <a:t>S = V</a:t>
            </a:r>
            <a:r>
              <a:rPr lang="zh-CN" altLang="zh-CN" b="0" dirty="0"/>
              <a:t>为止。</a:t>
            </a:r>
          </a:p>
          <a:p>
            <a:endParaRPr lang="zh-CN" altLang="en-US" dirty="0"/>
          </a:p>
        </p:txBody>
      </p:sp>
    </p:spTree>
    <p:extLst>
      <p:ext uri="{BB962C8B-B14F-4D97-AF65-F5344CB8AC3E}">
        <p14:creationId xmlns="" xmlns:p14="http://schemas.microsoft.com/office/powerpoint/2010/main" val="246586297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539552" y="692696"/>
            <a:ext cx="8352928" cy="5379510"/>
          </a:xfrm>
        </p:spPr>
        <p:txBody>
          <a:bodyPr>
            <a:normAutofit/>
          </a:bodyPr>
          <a:lstStyle/>
          <a:p>
            <a:r>
              <a:rPr lang="en-US" altLang="zh-CN" b="0" dirty="0" smtClean="0"/>
              <a:t>	</a:t>
            </a:r>
            <a:r>
              <a:rPr lang="zh-CN" altLang="en-US" b="0" dirty="0" smtClean="0"/>
              <a:t>为了便于描述，引入一个辅助数组</a:t>
            </a:r>
            <a:r>
              <a:rPr lang="en-US" b="0" dirty="0" smtClean="0"/>
              <a:t>dist[]</a:t>
            </a:r>
            <a:r>
              <a:rPr lang="zh-CN" altLang="en-US" b="0" dirty="0" smtClean="0"/>
              <a:t>，它的每一个分量</a:t>
            </a:r>
            <a:r>
              <a:rPr lang="en-US" dirty="0" smtClean="0"/>
              <a:t>dist[</a:t>
            </a:r>
            <a:r>
              <a:rPr lang="en-US" dirty="0" err="1" smtClean="0"/>
              <a:t>i</a:t>
            </a:r>
            <a:r>
              <a:rPr lang="en-US" dirty="0" smtClean="0"/>
              <a:t>]</a:t>
            </a:r>
            <a:r>
              <a:rPr lang="zh-CN" altLang="en-US" b="0" dirty="0" smtClean="0"/>
              <a:t>表示当前所找到的从源点</a:t>
            </a:r>
            <a:r>
              <a:rPr lang="en-US" b="0" dirty="0" err="1" smtClean="0"/>
              <a:t>v</a:t>
            </a:r>
            <a:r>
              <a:rPr lang="en-US" b="0" baseline="-25000" dirty="0" err="1" smtClean="0"/>
              <a:t>s</a:t>
            </a:r>
            <a:r>
              <a:rPr lang="zh-CN" altLang="en-US" b="0" dirty="0" smtClean="0"/>
              <a:t>到终点</a:t>
            </a:r>
            <a:r>
              <a:rPr lang="en-US" b="0" dirty="0" smtClean="0"/>
              <a:t>v</a:t>
            </a:r>
            <a:r>
              <a:rPr lang="en-US" b="0" baseline="-25000" dirty="0" smtClean="0"/>
              <a:t>i</a:t>
            </a:r>
            <a:r>
              <a:rPr lang="zh-CN" altLang="en-US" b="0" dirty="0" smtClean="0"/>
              <a:t>的最短路径长度。</a:t>
            </a:r>
            <a:endParaRPr lang="en-US" altLang="zh-CN" b="0" dirty="0" smtClean="0"/>
          </a:p>
          <a:p>
            <a:r>
              <a:rPr lang="zh-CN" altLang="en-US" b="0" dirty="0" smtClean="0"/>
              <a:t>它的初始状态是：</a:t>
            </a:r>
            <a:endParaRPr lang="en-US" altLang="zh-CN" b="0" dirty="0" smtClean="0"/>
          </a:p>
          <a:p>
            <a:r>
              <a:rPr lang="en-US" altLang="zh-CN" b="0" dirty="0" smtClean="0"/>
              <a:t>     </a:t>
            </a:r>
            <a:r>
              <a:rPr lang="zh-CN" altLang="en-US" b="0" dirty="0" smtClean="0"/>
              <a:t>若</a:t>
            </a:r>
            <a:r>
              <a:rPr lang="en-US" b="0" dirty="0" err="1" smtClean="0"/>
              <a:t>v</a:t>
            </a:r>
            <a:r>
              <a:rPr lang="en-US" b="0" baseline="-25000" dirty="0" err="1" smtClean="0"/>
              <a:t>s</a:t>
            </a:r>
            <a:r>
              <a:rPr lang="en-US" b="0" dirty="0" smtClean="0"/>
              <a:t> = v</a:t>
            </a:r>
            <a:r>
              <a:rPr lang="en-US" b="0" baseline="-25000" dirty="0" smtClean="0"/>
              <a:t>i</a:t>
            </a:r>
            <a:r>
              <a:rPr lang="zh-CN" altLang="en-US" b="0" dirty="0" smtClean="0"/>
              <a:t>，</a:t>
            </a:r>
            <a:r>
              <a:rPr lang="en-US" b="0" dirty="0" smtClean="0"/>
              <a:t>dist[</a:t>
            </a:r>
            <a:r>
              <a:rPr lang="en-US" b="0" dirty="0" err="1" smtClean="0"/>
              <a:t>i</a:t>
            </a:r>
            <a:r>
              <a:rPr lang="en-US" b="0" dirty="0" smtClean="0"/>
              <a:t>] = 0</a:t>
            </a:r>
            <a:r>
              <a:rPr lang="zh-CN" altLang="en-US" b="0" dirty="0" smtClean="0"/>
              <a:t>；</a:t>
            </a:r>
            <a:endParaRPr lang="en-US" altLang="zh-CN" b="0" dirty="0" smtClean="0"/>
          </a:p>
          <a:p>
            <a:r>
              <a:rPr lang="en-US" altLang="zh-CN" b="0" dirty="0" smtClean="0"/>
              <a:t>     </a:t>
            </a:r>
            <a:r>
              <a:rPr lang="zh-CN" altLang="en-US" b="0" dirty="0" smtClean="0"/>
              <a:t>若从源点</a:t>
            </a:r>
            <a:r>
              <a:rPr lang="en-US" b="0" dirty="0" err="1" smtClean="0"/>
              <a:t>v</a:t>
            </a:r>
            <a:r>
              <a:rPr lang="en-US" b="0" baseline="-25000" dirty="0" err="1" smtClean="0"/>
              <a:t>s</a:t>
            </a:r>
            <a:r>
              <a:rPr lang="zh-CN" altLang="en-US" b="0" dirty="0" smtClean="0"/>
              <a:t>到终点</a:t>
            </a:r>
            <a:r>
              <a:rPr lang="en-US" b="0" dirty="0" smtClean="0"/>
              <a:t>v</a:t>
            </a:r>
            <a:r>
              <a:rPr lang="en-US" b="0" baseline="-25000" dirty="0" smtClean="0"/>
              <a:t>i</a:t>
            </a:r>
            <a:r>
              <a:rPr lang="zh-CN" altLang="en-US" b="0" dirty="0" smtClean="0"/>
              <a:t>存在弧</a:t>
            </a:r>
            <a:r>
              <a:rPr lang="en-US" b="0" dirty="0" smtClean="0"/>
              <a:t>&lt;</a:t>
            </a:r>
            <a:r>
              <a:rPr lang="en-US" b="0" dirty="0" err="1" smtClean="0"/>
              <a:t>v</a:t>
            </a:r>
            <a:r>
              <a:rPr lang="en-US" b="0" baseline="-25000" dirty="0" err="1" smtClean="0"/>
              <a:t>s</a:t>
            </a:r>
            <a:r>
              <a:rPr lang="en-US" b="0" dirty="0" smtClean="0"/>
              <a:t>, v</a:t>
            </a:r>
            <a:r>
              <a:rPr lang="en-US" b="0" baseline="-25000" dirty="0" smtClean="0"/>
              <a:t>i</a:t>
            </a:r>
            <a:r>
              <a:rPr lang="en-US" b="0" dirty="0" smtClean="0"/>
              <a:t>&gt;</a:t>
            </a:r>
            <a:r>
              <a:rPr lang="zh-CN" altLang="en-US" b="0" dirty="0" smtClean="0"/>
              <a:t>，则</a:t>
            </a:r>
            <a:r>
              <a:rPr lang="en-US" altLang="zh-CN" b="0" dirty="0" smtClean="0"/>
              <a:t>dist[</a:t>
            </a:r>
            <a:r>
              <a:rPr lang="en-US" altLang="zh-CN" b="0" dirty="0" err="1" smtClean="0"/>
              <a:t>i</a:t>
            </a:r>
            <a:r>
              <a:rPr lang="en-US" altLang="zh-CN" b="0" dirty="0" smtClean="0"/>
              <a:t>] = </a:t>
            </a:r>
            <a:r>
              <a:rPr lang="en-US" altLang="zh-CN" b="0" dirty="0" err="1" smtClean="0"/>
              <a:t>G.weight</a:t>
            </a:r>
            <a:r>
              <a:rPr lang="en-US" altLang="zh-CN" b="0" dirty="0" smtClean="0"/>
              <a:t>(</a:t>
            </a:r>
            <a:r>
              <a:rPr lang="en-US" altLang="zh-CN" b="0" dirty="0" err="1" smtClean="0"/>
              <a:t>s,i</a:t>
            </a:r>
            <a:r>
              <a:rPr lang="en-US" altLang="zh-CN" b="0" dirty="0" smtClean="0"/>
              <a:t>)</a:t>
            </a:r>
            <a:r>
              <a:rPr lang="zh-CN" altLang="en-US" b="0" dirty="0" smtClean="0"/>
              <a:t>；</a:t>
            </a:r>
            <a:endParaRPr lang="en-US" altLang="zh-CN" b="0" dirty="0" smtClean="0"/>
          </a:p>
          <a:p>
            <a:r>
              <a:rPr lang="en-US" altLang="zh-CN" b="0" dirty="0" smtClean="0"/>
              <a:t>     </a:t>
            </a:r>
            <a:r>
              <a:rPr lang="zh-CN" altLang="en-US" b="0" dirty="0" smtClean="0"/>
              <a:t>若不存在弧</a:t>
            </a:r>
            <a:r>
              <a:rPr lang="en-US" b="0" dirty="0" smtClean="0"/>
              <a:t>&lt;</a:t>
            </a:r>
            <a:r>
              <a:rPr lang="en-US" b="0" dirty="0" err="1" smtClean="0"/>
              <a:t>v</a:t>
            </a:r>
            <a:r>
              <a:rPr lang="en-US" b="0" baseline="-25000" dirty="0" err="1" smtClean="0"/>
              <a:t>s</a:t>
            </a:r>
            <a:r>
              <a:rPr lang="en-US" b="0" dirty="0" smtClean="0"/>
              <a:t>, v</a:t>
            </a:r>
            <a:r>
              <a:rPr lang="en-US" b="0" baseline="-25000" dirty="0" smtClean="0"/>
              <a:t>i</a:t>
            </a:r>
            <a:r>
              <a:rPr lang="en-US" b="0" dirty="0" smtClean="0"/>
              <a:t>&gt;</a:t>
            </a:r>
            <a:r>
              <a:rPr lang="zh-CN" altLang="en-US" b="0" dirty="0" smtClean="0"/>
              <a:t>，则</a:t>
            </a:r>
            <a:r>
              <a:rPr lang="en-US" b="0" dirty="0" smtClean="0"/>
              <a:t>dist[</a:t>
            </a:r>
            <a:r>
              <a:rPr lang="en-US" b="0" dirty="0" err="1" smtClean="0"/>
              <a:t>i</a:t>
            </a:r>
            <a:r>
              <a:rPr lang="en-US" b="0" dirty="0" smtClean="0"/>
              <a:t>] = ∞</a:t>
            </a:r>
            <a:r>
              <a:rPr lang="zh-CN" altLang="en-US" b="0" dirty="0" smtClean="0"/>
              <a:t>。</a:t>
            </a:r>
          </a:p>
          <a:p>
            <a:r>
              <a:rPr lang="zh-CN" altLang="en-US" b="0" dirty="0" smtClean="0"/>
              <a:t>显然，长度为</a:t>
            </a:r>
            <a:r>
              <a:rPr lang="en-US" altLang="zh-CN" b="0" dirty="0" smtClean="0"/>
              <a:t>                                            </a:t>
            </a:r>
            <a:r>
              <a:rPr lang="zh-CN" altLang="en-US" b="0" dirty="0" smtClean="0"/>
              <a:t>的路径就是从源点</a:t>
            </a:r>
            <a:r>
              <a:rPr lang="en-US" b="0" dirty="0" err="1" smtClean="0"/>
              <a:t>v</a:t>
            </a:r>
            <a:r>
              <a:rPr lang="en-US" b="0" baseline="-25000" dirty="0" err="1" smtClean="0"/>
              <a:t>s</a:t>
            </a:r>
            <a:r>
              <a:rPr lang="zh-CN" altLang="en-US" b="0" dirty="0" smtClean="0"/>
              <a:t>出发的长度最短的一条最短路径，即</a:t>
            </a:r>
            <a:r>
              <a:rPr lang="en-US" b="0" dirty="0" smtClean="0"/>
              <a:t>(</a:t>
            </a:r>
            <a:r>
              <a:rPr lang="en-US" b="0" dirty="0" err="1" smtClean="0"/>
              <a:t>v</a:t>
            </a:r>
            <a:r>
              <a:rPr lang="en-US" b="0" baseline="-25000" dirty="0" err="1" smtClean="0"/>
              <a:t>s</a:t>
            </a:r>
            <a:r>
              <a:rPr lang="en-US" b="0" dirty="0" smtClean="0"/>
              <a:t>, </a:t>
            </a:r>
            <a:r>
              <a:rPr lang="en-US" b="0" dirty="0" err="1" smtClean="0"/>
              <a:t>v</a:t>
            </a:r>
            <a:r>
              <a:rPr lang="en-US" b="0" baseline="-25000" dirty="0" err="1" smtClean="0"/>
              <a:t>j</a:t>
            </a:r>
            <a:r>
              <a:rPr lang="en-US" b="0" dirty="0" smtClean="0"/>
              <a:t>)</a:t>
            </a:r>
            <a:r>
              <a:rPr lang="zh-CN" altLang="en-US" b="0" dirty="0" smtClean="0"/>
              <a:t>，将顶点</a:t>
            </a:r>
            <a:r>
              <a:rPr lang="en-US" b="0" dirty="0" err="1" smtClean="0"/>
              <a:t>v</a:t>
            </a:r>
            <a:r>
              <a:rPr lang="en-US" b="0" baseline="-25000" dirty="0" err="1" smtClean="0"/>
              <a:t>j</a:t>
            </a:r>
            <a:r>
              <a:rPr lang="zh-CN" altLang="en-US" b="0" dirty="0" smtClean="0"/>
              <a:t>加入集合</a:t>
            </a:r>
            <a:r>
              <a:rPr lang="en-US" b="0" dirty="0" smtClean="0"/>
              <a:t>S</a:t>
            </a:r>
            <a:r>
              <a:rPr lang="zh-CN" altLang="en-US" b="0" dirty="0" smtClean="0"/>
              <a:t>中。</a:t>
            </a:r>
          </a:p>
          <a:p>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2627784" y="3789040"/>
            <a:ext cx="3057525" cy="600075"/>
          </a:xfrm>
          <a:prstGeom prst="rect">
            <a:avLst/>
          </a:prstGeom>
          <a:noFill/>
          <a:ln w="9525">
            <a:noFill/>
            <a:miter lim="800000"/>
            <a:headEnd/>
            <a:tailEnd/>
          </a:ln>
          <a:effectLst/>
        </p:spPr>
      </p:pic>
    </p:spTree>
    <p:extLst>
      <p:ext uri="{BB962C8B-B14F-4D97-AF65-F5344CB8AC3E}">
        <p14:creationId xmlns="" xmlns:p14="http://schemas.microsoft.com/office/powerpoint/2010/main" val="23680902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27584" y="1214422"/>
            <a:ext cx="7776864" cy="4857784"/>
          </a:xfrm>
        </p:spPr>
        <p:txBody>
          <a:bodyPr/>
          <a:lstStyle/>
          <a:p>
            <a:r>
              <a:rPr lang="zh-CN" altLang="en-US" b="0" dirty="0" smtClean="0"/>
              <a:t>    </a:t>
            </a:r>
            <a:r>
              <a:rPr lang="zh-CN" altLang="en-US" dirty="0" smtClean="0">
                <a:solidFill>
                  <a:srgbClr val="FF0000"/>
                </a:solidFill>
              </a:rPr>
              <a:t>注意：</a:t>
            </a:r>
            <a:r>
              <a:rPr lang="zh-CN" altLang="en-US" b="0" dirty="0" smtClean="0"/>
              <a:t>如果求得一条从</a:t>
            </a:r>
            <a:r>
              <a:rPr lang="en-US" b="0" dirty="0" smtClean="0"/>
              <a:t>v</a:t>
            </a:r>
            <a:r>
              <a:rPr lang="en-US" b="0" baseline="-25000" dirty="0" smtClean="0"/>
              <a:t>i</a:t>
            </a:r>
            <a:r>
              <a:rPr lang="zh-CN" altLang="en-US" b="0" dirty="0" smtClean="0"/>
              <a:t>到</a:t>
            </a:r>
            <a:r>
              <a:rPr lang="en-US" b="0" dirty="0" err="1" smtClean="0"/>
              <a:t>v</a:t>
            </a:r>
            <a:r>
              <a:rPr lang="en-US" b="0" baseline="-25000" dirty="0" err="1" smtClean="0"/>
              <a:t>j</a:t>
            </a:r>
            <a:r>
              <a:rPr lang="zh-CN" altLang="en-US" b="0" dirty="0" smtClean="0"/>
              <a:t>的最短路径</a:t>
            </a:r>
            <a:r>
              <a:rPr lang="en-US" b="0" dirty="0" smtClean="0"/>
              <a:t>(v</a:t>
            </a:r>
            <a:r>
              <a:rPr lang="en-US" b="0" baseline="-25000" dirty="0" smtClean="0"/>
              <a:t>i</a:t>
            </a:r>
            <a:r>
              <a:rPr lang="en-US" b="0" dirty="0" smtClean="0"/>
              <a:t>, …, </a:t>
            </a:r>
            <a:r>
              <a:rPr lang="en-US" b="0" dirty="0" err="1" smtClean="0"/>
              <a:t>v</a:t>
            </a:r>
            <a:r>
              <a:rPr lang="en-US" b="0" baseline="-25000" dirty="0" err="1" smtClean="0"/>
              <a:t>k</a:t>
            </a:r>
            <a:r>
              <a:rPr lang="en-US" b="0" dirty="0" smtClean="0"/>
              <a:t>, </a:t>
            </a:r>
            <a:r>
              <a:rPr lang="en-US" b="0" dirty="0" err="1" smtClean="0"/>
              <a:t>v</a:t>
            </a:r>
            <a:r>
              <a:rPr lang="en-US" b="0" baseline="-25000" dirty="0" err="1" smtClean="0"/>
              <a:t>j</a:t>
            </a:r>
            <a:r>
              <a:rPr lang="en-US" b="0" dirty="0" smtClean="0"/>
              <a:t>)</a:t>
            </a:r>
            <a:r>
              <a:rPr lang="zh-CN" altLang="en-US" b="0" dirty="0" smtClean="0"/>
              <a:t>，</a:t>
            </a:r>
            <a:r>
              <a:rPr lang="en-US" b="0" dirty="0" err="1" smtClean="0"/>
              <a:t>v</a:t>
            </a:r>
            <a:r>
              <a:rPr lang="en-US" b="0" baseline="-25000" dirty="0" err="1" smtClean="0"/>
              <a:t>k</a:t>
            </a:r>
            <a:r>
              <a:rPr lang="zh-CN" altLang="en-US" b="0" dirty="0" smtClean="0"/>
              <a:t>是</a:t>
            </a:r>
            <a:r>
              <a:rPr lang="en-US" b="0" dirty="0" err="1" smtClean="0"/>
              <a:t>v</a:t>
            </a:r>
            <a:r>
              <a:rPr lang="en-US" b="0" baseline="-25000" dirty="0" err="1" smtClean="0"/>
              <a:t>j</a:t>
            </a:r>
            <a:r>
              <a:rPr lang="zh-CN" altLang="en-US" b="0" dirty="0" smtClean="0"/>
              <a:t>前面的一个顶点，那么</a:t>
            </a:r>
            <a:r>
              <a:rPr lang="en-US" b="0" dirty="0" smtClean="0"/>
              <a:t>(v</a:t>
            </a:r>
            <a:r>
              <a:rPr lang="en-US" b="0" baseline="-25000" dirty="0" smtClean="0"/>
              <a:t>i</a:t>
            </a:r>
            <a:r>
              <a:rPr lang="en-US" b="0" dirty="0" smtClean="0"/>
              <a:t>, …, </a:t>
            </a:r>
            <a:r>
              <a:rPr lang="en-US" b="0" dirty="0" err="1" smtClean="0"/>
              <a:t>v</a:t>
            </a:r>
            <a:r>
              <a:rPr lang="en-US" b="0" baseline="-25000" dirty="0" err="1" smtClean="0"/>
              <a:t>k</a:t>
            </a:r>
            <a:r>
              <a:rPr lang="en-US" b="0" dirty="0" smtClean="0"/>
              <a:t>)</a:t>
            </a:r>
            <a:r>
              <a:rPr lang="zh-CN" altLang="en-US" b="0" dirty="0" smtClean="0"/>
              <a:t>也必定是从</a:t>
            </a:r>
            <a:r>
              <a:rPr lang="en-US" b="0" dirty="0" smtClean="0"/>
              <a:t>v</a:t>
            </a:r>
            <a:r>
              <a:rPr lang="en-US" b="0" baseline="-25000" dirty="0" smtClean="0"/>
              <a:t>i</a:t>
            </a:r>
            <a:r>
              <a:rPr lang="zh-CN" altLang="en-US" b="0" dirty="0" smtClean="0"/>
              <a:t>到</a:t>
            </a:r>
            <a:r>
              <a:rPr lang="en-US" b="0" dirty="0" err="1" smtClean="0"/>
              <a:t>v</a:t>
            </a:r>
            <a:r>
              <a:rPr lang="en-US" b="0" baseline="-25000" dirty="0" err="1" smtClean="0"/>
              <a:t>k</a:t>
            </a:r>
            <a:r>
              <a:rPr lang="zh-CN" altLang="en-US" b="0" dirty="0" smtClean="0"/>
              <a:t>的最短路径，且该路径上的顶点均在集合</a:t>
            </a:r>
            <a:r>
              <a:rPr lang="en-US" b="0" dirty="0" smtClean="0"/>
              <a:t>S</a:t>
            </a:r>
            <a:r>
              <a:rPr lang="zh-CN" altLang="en-US" b="0" dirty="0" smtClean="0"/>
              <a:t>中。</a:t>
            </a:r>
          </a:p>
          <a:p>
            <a:r>
              <a:rPr lang="en-US" b="0" dirty="0" smtClean="0"/>
              <a:t>	</a:t>
            </a:r>
            <a:r>
              <a:rPr lang="zh-CN" altLang="en-US" b="0" dirty="0" smtClean="0"/>
              <a:t>因此，在一般情况下，下一条长度次短的最短路径，设其终点为</a:t>
            </a:r>
            <a:r>
              <a:rPr lang="en-US" b="0" dirty="0" err="1" smtClean="0"/>
              <a:t>v</a:t>
            </a:r>
            <a:r>
              <a:rPr lang="en-US" b="0" baseline="-25000" dirty="0" err="1" smtClean="0"/>
              <a:t>k</a:t>
            </a:r>
            <a:r>
              <a:rPr lang="zh-CN" altLang="en-US" b="0" dirty="0" smtClean="0"/>
              <a:t>，</a:t>
            </a:r>
            <a:r>
              <a:rPr lang="zh-CN" altLang="en-US" b="0" dirty="0"/>
              <a:t>则</a:t>
            </a:r>
            <a:r>
              <a:rPr lang="zh-CN" altLang="en-US" b="0" dirty="0" smtClean="0"/>
              <a:t>或者是</a:t>
            </a:r>
            <a:r>
              <a:rPr lang="zh-CN" altLang="en-US" dirty="0" smtClean="0">
                <a:solidFill>
                  <a:srgbClr val="FF0000"/>
                </a:solidFill>
              </a:rPr>
              <a:t>边</a:t>
            </a:r>
            <a:r>
              <a:rPr lang="en-US" dirty="0" smtClean="0">
                <a:solidFill>
                  <a:srgbClr val="FF0000"/>
                </a:solidFill>
              </a:rPr>
              <a:t>(</a:t>
            </a:r>
            <a:r>
              <a:rPr lang="en-US" dirty="0" err="1" smtClean="0">
                <a:solidFill>
                  <a:srgbClr val="FF0000"/>
                </a:solidFill>
              </a:rPr>
              <a:t>v</a:t>
            </a:r>
            <a:r>
              <a:rPr lang="en-US" baseline="-25000" dirty="0" err="1" smtClean="0">
                <a:solidFill>
                  <a:srgbClr val="FF0000"/>
                </a:solidFill>
              </a:rPr>
              <a:t>s</a:t>
            </a:r>
            <a:r>
              <a:rPr lang="en-US" dirty="0" smtClean="0">
                <a:solidFill>
                  <a:srgbClr val="FF0000"/>
                </a:solidFill>
              </a:rPr>
              <a:t>, </a:t>
            </a:r>
            <a:r>
              <a:rPr lang="en-US" dirty="0" err="1" smtClean="0">
                <a:solidFill>
                  <a:srgbClr val="FF0000"/>
                </a:solidFill>
              </a:rPr>
              <a:t>v</a:t>
            </a:r>
            <a:r>
              <a:rPr lang="en-US" baseline="-25000" dirty="0" err="1" smtClean="0">
                <a:solidFill>
                  <a:srgbClr val="FF0000"/>
                </a:solidFill>
              </a:rPr>
              <a:t>k</a:t>
            </a:r>
            <a:r>
              <a:rPr lang="en-US" dirty="0" smtClean="0">
                <a:solidFill>
                  <a:srgbClr val="FF0000"/>
                </a:solidFill>
              </a:rPr>
              <a:t>)</a:t>
            </a:r>
            <a:r>
              <a:rPr lang="zh-CN" altLang="en-US" b="0" dirty="0" smtClean="0"/>
              <a:t>，或者是</a:t>
            </a:r>
            <a:r>
              <a:rPr lang="zh-CN" altLang="en-US" b="0" dirty="0" smtClean="0">
                <a:solidFill>
                  <a:srgbClr val="FF0000"/>
                </a:solidFill>
              </a:rPr>
              <a:t>经过中间顶点</a:t>
            </a:r>
            <a:r>
              <a:rPr lang="en-US" b="0" dirty="0" err="1" smtClean="0">
                <a:solidFill>
                  <a:srgbClr val="FF0000"/>
                </a:solidFill>
              </a:rPr>
              <a:t>v</a:t>
            </a:r>
            <a:r>
              <a:rPr lang="en-US" b="0" baseline="-25000" dirty="0" err="1" smtClean="0">
                <a:solidFill>
                  <a:srgbClr val="FF0000"/>
                </a:solidFill>
              </a:rPr>
              <a:t>j</a:t>
            </a:r>
            <a:r>
              <a:rPr lang="en-US" b="0" dirty="0" smtClean="0">
                <a:solidFill>
                  <a:srgbClr val="FF0000"/>
                </a:solidFill>
              </a:rPr>
              <a:t>(</a:t>
            </a:r>
            <a:r>
              <a:rPr lang="en-US" b="0" dirty="0" err="1" smtClean="0">
                <a:solidFill>
                  <a:srgbClr val="FF0000"/>
                </a:solidFill>
              </a:rPr>
              <a:t>v</a:t>
            </a:r>
            <a:r>
              <a:rPr lang="en-US" b="0" baseline="-25000" dirty="0" err="1" smtClean="0">
                <a:solidFill>
                  <a:srgbClr val="FF0000"/>
                </a:solidFill>
              </a:rPr>
              <a:t>j</a:t>
            </a:r>
            <a:r>
              <a:rPr lang="zh-CN" altLang="en-US" b="0" dirty="0" smtClean="0">
                <a:solidFill>
                  <a:srgbClr val="FF0000"/>
                </a:solidFill>
              </a:rPr>
              <a:t>∈</a:t>
            </a:r>
            <a:r>
              <a:rPr lang="en-US" b="0" dirty="0" smtClean="0">
                <a:solidFill>
                  <a:srgbClr val="FF0000"/>
                </a:solidFill>
              </a:rPr>
              <a:t>S)</a:t>
            </a:r>
            <a:r>
              <a:rPr lang="zh-CN" altLang="en-US" b="0" dirty="0" smtClean="0">
                <a:solidFill>
                  <a:srgbClr val="FF0000"/>
                </a:solidFill>
              </a:rPr>
              <a:t>的路径</a:t>
            </a:r>
            <a:r>
              <a:rPr lang="en-US" b="0" dirty="0" smtClean="0">
                <a:solidFill>
                  <a:srgbClr val="FF0000"/>
                </a:solidFill>
              </a:rPr>
              <a:t>(v</a:t>
            </a:r>
            <a:r>
              <a:rPr lang="en-US" b="0" baseline="-25000" dirty="0" smtClean="0">
                <a:solidFill>
                  <a:srgbClr val="FF0000"/>
                </a:solidFill>
              </a:rPr>
              <a:t>s</a:t>
            </a:r>
            <a:r>
              <a:rPr lang="en-US" b="0" dirty="0" smtClean="0">
                <a:solidFill>
                  <a:srgbClr val="FF0000"/>
                </a:solidFill>
              </a:rPr>
              <a:t>, …,</a:t>
            </a:r>
            <a:r>
              <a:rPr lang="en-US" b="0" dirty="0" err="1" smtClean="0">
                <a:solidFill>
                  <a:srgbClr val="FF0000"/>
                </a:solidFill>
              </a:rPr>
              <a:t>v</a:t>
            </a:r>
            <a:r>
              <a:rPr lang="en-US" b="0" baseline="-25000" dirty="0" err="1" smtClean="0">
                <a:solidFill>
                  <a:srgbClr val="FF0000"/>
                </a:solidFill>
              </a:rPr>
              <a:t>j</a:t>
            </a:r>
            <a:r>
              <a:rPr lang="en-US" b="0" dirty="0" smtClean="0">
                <a:solidFill>
                  <a:srgbClr val="FF0000"/>
                </a:solidFill>
              </a:rPr>
              <a:t>, </a:t>
            </a:r>
            <a:r>
              <a:rPr lang="en-US" b="0" dirty="0" err="1" smtClean="0">
                <a:solidFill>
                  <a:srgbClr val="FF0000"/>
                </a:solidFill>
              </a:rPr>
              <a:t>v</a:t>
            </a:r>
            <a:r>
              <a:rPr lang="en-US" b="0" baseline="-25000" dirty="0" err="1" smtClean="0">
                <a:solidFill>
                  <a:srgbClr val="FF0000"/>
                </a:solidFill>
              </a:rPr>
              <a:t>k</a:t>
            </a:r>
            <a:r>
              <a:rPr lang="en-US" b="0" dirty="0" smtClean="0">
                <a:solidFill>
                  <a:srgbClr val="FF0000"/>
                </a:solidFill>
              </a:rPr>
              <a:t>)</a:t>
            </a:r>
            <a:r>
              <a:rPr lang="zh-CN" altLang="en-US" b="0" dirty="0" smtClean="0"/>
              <a:t>。其长度为：</a:t>
            </a:r>
            <a:endParaRPr lang="en-US" altLang="zh-CN" b="0" dirty="0" smtClean="0"/>
          </a:p>
          <a:p>
            <a:endParaRPr lang="zh-CN" altLang="en-US" b="0" dirty="0" smtClean="0"/>
          </a:p>
          <a:p>
            <a:r>
              <a:rPr lang="en-US" altLang="zh-CN" b="0" dirty="0" smtClean="0"/>
              <a:t>	</a:t>
            </a:r>
          </a:p>
          <a:p>
            <a:r>
              <a:rPr lang="en-US" altLang="zh-CN" b="0" dirty="0" smtClean="0"/>
              <a:t>	</a:t>
            </a:r>
            <a:r>
              <a:rPr lang="zh-CN" altLang="en-US" b="0" dirty="0" smtClean="0"/>
              <a:t>其中，</a:t>
            </a:r>
            <a:r>
              <a:rPr lang="en-US" b="0" dirty="0" smtClean="0"/>
              <a:t>dist[</a:t>
            </a:r>
            <a:r>
              <a:rPr lang="en-US" b="0" dirty="0" err="1" smtClean="0"/>
              <a:t>i</a:t>
            </a:r>
            <a:r>
              <a:rPr lang="en-US" b="0" dirty="0" smtClean="0"/>
              <a:t>]</a:t>
            </a:r>
            <a:r>
              <a:rPr lang="zh-CN" altLang="en-US" b="0" dirty="0" smtClean="0"/>
              <a:t>或者等于</a:t>
            </a:r>
            <a:r>
              <a:rPr lang="en-US" b="0" dirty="0" smtClean="0"/>
              <a:t>dist[k]</a:t>
            </a:r>
            <a:r>
              <a:rPr lang="zh-CN" altLang="en-US" b="0" dirty="0" smtClean="0"/>
              <a:t>，或者等于</a:t>
            </a:r>
            <a:r>
              <a:rPr lang="en-US" altLang="zh-CN" b="0" dirty="0" err="1" smtClean="0"/>
              <a:t>G.weight</a:t>
            </a:r>
            <a:r>
              <a:rPr lang="en-US" altLang="zh-CN" b="0" dirty="0" smtClean="0"/>
              <a:t>(s, k) </a:t>
            </a:r>
            <a:r>
              <a:rPr lang="zh-CN" altLang="en-US" b="0" dirty="0" smtClean="0"/>
              <a:t>。</a:t>
            </a:r>
          </a:p>
          <a:p>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2000232" y="4286256"/>
            <a:ext cx="4107685" cy="642942"/>
          </a:xfrm>
          <a:prstGeom prst="rect">
            <a:avLst/>
          </a:prstGeom>
          <a:noFill/>
          <a:ln w="9525">
            <a:noFill/>
            <a:miter lim="800000"/>
            <a:headEnd/>
            <a:tailEnd/>
          </a:ln>
          <a:effectLst/>
        </p:spPr>
      </p:pic>
    </p:spTree>
    <p:extLst>
      <p:ext uri="{BB962C8B-B14F-4D97-AF65-F5344CB8AC3E}">
        <p14:creationId xmlns="" xmlns:p14="http://schemas.microsoft.com/office/powerpoint/2010/main" val="69332888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27584" y="1000108"/>
            <a:ext cx="8316416" cy="5143536"/>
          </a:xfrm>
        </p:spPr>
        <p:txBody>
          <a:bodyPr>
            <a:normAutofit/>
          </a:bodyPr>
          <a:lstStyle/>
          <a:p>
            <a:r>
              <a:rPr lang="zh-CN" altLang="en-US" b="0" dirty="0" smtClean="0"/>
              <a:t>根据上面的分析，</a:t>
            </a:r>
            <a:r>
              <a:rPr lang="en-US" b="0" dirty="0" err="1" smtClean="0">
                <a:solidFill>
                  <a:srgbClr val="FF0000"/>
                </a:solidFill>
              </a:rPr>
              <a:t>Dijkstra</a:t>
            </a:r>
            <a:r>
              <a:rPr lang="zh-CN" altLang="en-US" b="0" dirty="0" smtClean="0">
                <a:solidFill>
                  <a:srgbClr val="FF0000"/>
                </a:solidFill>
              </a:rPr>
              <a:t>算法的基本步骤</a:t>
            </a:r>
            <a:r>
              <a:rPr lang="zh-CN" altLang="en-US" b="0" dirty="0" smtClean="0"/>
              <a:t>可描述如下：</a:t>
            </a:r>
          </a:p>
          <a:p>
            <a:r>
              <a:rPr lang="en-US" b="0" dirty="0" smtClean="0"/>
              <a:t>(1) </a:t>
            </a:r>
            <a:r>
              <a:rPr lang="zh-CN" altLang="en-US" b="0" dirty="0" smtClean="0"/>
              <a:t>令</a:t>
            </a:r>
            <a:r>
              <a:rPr lang="en-US" b="0" dirty="0" smtClean="0"/>
              <a:t>S = {</a:t>
            </a:r>
            <a:r>
              <a:rPr lang="en-US" b="0" dirty="0" err="1" smtClean="0"/>
              <a:t>v</a:t>
            </a:r>
            <a:r>
              <a:rPr lang="en-US" b="0" baseline="-25000" dirty="0" err="1" smtClean="0"/>
              <a:t>s</a:t>
            </a:r>
            <a:r>
              <a:rPr lang="en-US" b="0" dirty="0" smtClean="0"/>
              <a:t>}</a:t>
            </a:r>
            <a:r>
              <a:rPr lang="zh-CN" altLang="en-US" b="0" dirty="0" smtClean="0"/>
              <a:t>，并对</a:t>
            </a:r>
            <a:r>
              <a:rPr lang="en-US" b="0" dirty="0" smtClean="0"/>
              <a:t>dist[</a:t>
            </a:r>
            <a:r>
              <a:rPr lang="en-US" b="0" dirty="0" err="1" smtClean="0"/>
              <a:t>i</a:t>
            </a:r>
            <a:r>
              <a:rPr lang="en-US" b="0" dirty="0" smtClean="0"/>
              <a:t>]</a:t>
            </a:r>
            <a:r>
              <a:rPr lang="zh-CN" altLang="en-US" b="0" dirty="0" smtClean="0"/>
              <a:t>数组按下面的公式赋初值：</a:t>
            </a:r>
            <a:endParaRPr lang="en-US" altLang="zh-CN" b="0" dirty="0" smtClean="0"/>
          </a:p>
          <a:p>
            <a:endParaRPr lang="en-US" altLang="zh-CN" b="0" dirty="0" smtClean="0"/>
          </a:p>
          <a:p>
            <a:endParaRPr lang="zh-CN" altLang="en-US" b="0" dirty="0" smtClean="0"/>
          </a:p>
          <a:p>
            <a:r>
              <a:rPr lang="en-US" b="0" dirty="0" smtClean="0"/>
              <a:t>	</a:t>
            </a:r>
          </a:p>
          <a:p>
            <a:r>
              <a:rPr lang="en-US" b="0" dirty="0" smtClean="0"/>
              <a:t>(2) </a:t>
            </a:r>
            <a:r>
              <a:rPr lang="zh-CN" altLang="en-US" b="0" dirty="0" smtClean="0"/>
              <a:t>选择顶点</a:t>
            </a:r>
            <a:r>
              <a:rPr lang="en-US" b="0" dirty="0" err="1" smtClean="0"/>
              <a:t>v</a:t>
            </a:r>
            <a:r>
              <a:rPr lang="en-US" b="0" baseline="-25000" dirty="0" err="1" smtClean="0"/>
              <a:t>j</a:t>
            </a:r>
            <a:r>
              <a:rPr lang="zh-CN" altLang="en-US" b="0" dirty="0" smtClean="0"/>
              <a:t>，使得</a:t>
            </a:r>
            <a:endParaRPr lang="en-US" altLang="zh-CN" b="0" dirty="0" smtClean="0"/>
          </a:p>
          <a:p>
            <a:endParaRPr lang="en-US" altLang="zh-CN" b="0" dirty="0" smtClean="0"/>
          </a:p>
          <a:p>
            <a:r>
              <a:rPr lang="en-US" b="0" dirty="0" smtClean="0"/>
              <a:t>(3) </a:t>
            </a:r>
            <a:r>
              <a:rPr lang="en-US" b="0" dirty="0" err="1" smtClean="0"/>
              <a:t>v</a:t>
            </a:r>
            <a:r>
              <a:rPr lang="en-US" b="0" baseline="-25000" dirty="0" err="1" smtClean="0"/>
              <a:t>j</a:t>
            </a:r>
            <a:r>
              <a:rPr lang="zh-CN" altLang="en-US" b="0" dirty="0" smtClean="0"/>
              <a:t>即为所求下一条最短路径的终点，将</a:t>
            </a:r>
            <a:r>
              <a:rPr lang="en-US" b="0" dirty="0" err="1" smtClean="0"/>
              <a:t>v</a:t>
            </a:r>
            <a:r>
              <a:rPr lang="en-US" b="0" baseline="-25000" dirty="0" err="1" smtClean="0"/>
              <a:t>j</a:t>
            </a:r>
            <a:r>
              <a:rPr lang="zh-CN" altLang="en-US" b="0" dirty="0" smtClean="0"/>
              <a:t>并入到集合</a:t>
            </a:r>
            <a:r>
              <a:rPr lang="en-US" b="0" dirty="0" smtClean="0"/>
              <a:t>S</a:t>
            </a:r>
            <a:r>
              <a:rPr lang="zh-CN" altLang="en-US" b="0" dirty="0" smtClean="0"/>
              <a:t>中，即</a:t>
            </a:r>
          </a:p>
          <a:p>
            <a:endParaRPr lang="zh-CN" altLang="en-US" dirty="0"/>
          </a:p>
        </p:txBody>
      </p:sp>
      <p:pic>
        <p:nvPicPr>
          <p:cNvPr id="7170" name="Picture 2"/>
          <p:cNvPicPr>
            <a:picLocks noChangeAspect="1" noChangeArrowheads="1"/>
          </p:cNvPicPr>
          <p:nvPr/>
        </p:nvPicPr>
        <p:blipFill>
          <a:blip r:embed="rId2" cstate="print"/>
          <a:srcRect/>
          <a:stretch>
            <a:fillRect/>
          </a:stretch>
        </p:blipFill>
        <p:spPr bwMode="auto">
          <a:xfrm>
            <a:off x="1547664" y="2337227"/>
            <a:ext cx="7542578" cy="1053666"/>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cstate="print"/>
          <a:srcRect/>
          <a:stretch>
            <a:fillRect/>
          </a:stretch>
        </p:blipFill>
        <p:spPr bwMode="auto">
          <a:xfrm>
            <a:off x="1851482" y="4207539"/>
            <a:ext cx="3512606" cy="661621"/>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cstate="print"/>
          <a:srcRect/>
          <a:stretch>
            <a:fillRect/>
          </a:stretch>
        </p:blipFill>
        <p:spPr bwMode="auto">
          <a:xfrm>
            <a:off x="1649562" y="5229200"/>
            <a:ext cx="1724992" cy="504056"/>
          </a:xfrm>
          <a:prstGeom prst="rect">
            <a:avLst/>
          </a:prstGeom>
          <a:noFill/>
          <a:ln w="9525">
            <a:noFill/>
            <a:miter lim="800000"/>
            <a:headEnd/>
            <a:tailEnd/>
          </a:ln>
          <a:effectLst/>
        </p:spPr>
      </p:pic>
    </p:spTree>
    <p:extLst>
      <p:ext uri="{BB962C8B-B14F-4D97-AF65-F5344CB8AC3E}">
        <p14:creationId xmlns="" xmlns:p14="http://schemas.microsoft.com/office/powerpoint/2010/main" val="1383072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96752"/>
            <a:ext cx="7776864" cy="4608512"/>
          </a:xfrm>
        </p:spPr>
        <p:txBody>
          <a:bodyPr>
            <a:normAutofit/>
          </a:bodyPr>
          <a:lstStyle/>
          <a:p>
            <a:r>
              <a:rPr lang="zh-CN" altLang="zh-CN" b="0" dirty="0"/>
              <a:t>不带回路的图称为</a:t>
            </a:r>
            <a:r>
              <a:rPr lang="zh-CN" altLang="zh-CN" b="0" dirty="0">
                <a:solidFill>
                  <a:srgbClr val="FF0000"/>
                </a:solidFill>
              </a:rPr>
              <a:t>无环图</a:t>
            </a:r>
            <a:r>
              <a:rPr lang="zh-CN" altLang="zh-CN" b="0" dirty="0" smtClean="0"/>
              <a:t>。</a:t>
            </a:r>
            <a:endParaRPr lang="en-US" altLang="zh-CN" b="0" dirty="0" smtClean="0"/>
          </a:p>
          <a:p>
            <a:r>
              <a:rPr lang="zh-CN" altLang="zh-CN" b="0" dirty="0" smtClean="0"/>
              <a:t>不</a:t>
            </a:r>
            <a:r>
              <a:rPr lang="zh-CN" altLang="zh-CN" b="0" dirty="0"/>
              <a:t>带回路的有向图则称为</a:t>
            </a:r>
            <a:r>
              <a:rPr lang="zh-CN" altLang="zh-CN" b="0" dirty="0">
                <a:solidFill>
                  <a:srgbClr val="FF0000"/>
                </a:solidFill>
              </a:rPr>
              <a:t>有向无环图</a:t>
            </a:r>
            <a:r>
              <a:rPr lang="en-US" altLang="zh-CN" b="0" dirty="0"/>
              <a:t>(Directed Acyclic Graph, DAG)</a:t>
            </a:r>
            <a:r>
              <a:rPr lang="zh-CN" altLang="zh-CN" b="0" dirty="0" smtClean="0"/>
              <a:t>。</a:t>
            </a:r>
            <a:endParaRPr lang="en-US" altLang="zh-CN" b="0" dirty="0" smtClean="0"/>
          </a:p>
          <a:p>
            <a:r>
              <a:rPr lang="zh-CN" altLang="zh-CN" dirty="0" smtClean="0">
                <a:solidFill>
                  <a:srgbClr val="FF0000"/>
                </a:solidFill>
              </a:rPr>
              <a:t>自由树</a:t>
            </a:r>
            <a:r>
              <a:rPr lang="en-US" altLang="zh-CN" dirty="0" smtClean="0">
                <a:solidFill>
                  <a:srgbClr val="FF0000"/>
                </a:solidFill>
              </a:rPr>
              <a:t>(Free Tree)</a:t>
            </a:r>
            <a:r>
              <a:rPr lang="zh-CN" altLang="zh-CN" b="0" dirty="0" smtClean="0"/>
              <a:t>就是</a:t>
            </a:r>
            <a:r>
              <a:rPr lang="zh-CN" altLang="zh-CN" b="0" dirty="0"/>
              <a:t>无回路的连通无向图</a:t>
            </a:r>
            <a:r>
              <a:rPr lang="zh-CN" altLang="zh-CN" b="0" dirty="0" smtClean="0"/>
              <a:t>。</a:t>
            </a:r>
            <a:endParaRPr lang="en-US" altLang="zh-CN" b="0" dirty="0" smtClean="0"/>
          </a:p>
          <a:p>
            <a:endParaRPr lang="en-US" altLang="zh-CN" b="0" dirty="0"/>
          </a:p>
          <a:p>
            <a:r>
              <a:rPr lang="zh-CN" altLang="zh-CN" dirty="0"/>
              <a:t>★注：树和图的关系：</a:t>
            </a:r>
          </a:p>
          <a:p>
            <a:r>
              <a:rPr lang="en-US" altLang="zh-CN" dirty="0"/>
              <a:t>	</a:t>
            </a:r>
            <a:r>
              <a:rPr lang="zh-CN" altLang="zh-CN" dirty="0"/>
              <a:t>树是图的一种特殊情况，树是一种连通的无环图。当图称为树时，它的根不明确，所以将其称为自由树。</a:t>
            </a:r>
          </a:p>
          <a:p>
            <a:endParaRPr lang="zh-CN" altLang="en-US" b="0" dirty="0"/>
          </a:p>
        </p:txBody>
      </p:sp>
    </p:spTree>
    <p:extLst>
      <p:ext uri="{BB962C8B-B14F-4D97-AF65-F5344CB8AC3E}">
        <p14:creationId xmlns="" xmlns:p14="http://schemas.microsoft.com/office/powerpoint/2010/main" val="16868229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27584" y="1285860"/>
            <a:ext cx="7520940" cy="4643470"/>
          </a:xfrm>
        </p:spPr>
        <p:txBody>
          <a:bodyPr>
            <a:normAutofit/>
          </a:bodyPr>
          <a:lstStyle/>
          <a:p>
            <a:r>
              <a:rPr lang="en-US" b="0" dirty="0" smtClean="0"/>
              <a:t>(4) </a:t>
            </a:r>
            <a:r>
              <a:rPr lang="zh-CN" altLang="en-US" b="0" dirty="0" smtClean="0"/>
              <a:t>对</a:t>
            </a:r>
            <a:r>
              <a:rPr lang="en-US" b="0" dirty="0" err="1" smtClean="0"/>
              <a:t>v</a:t>
            </a:r>
            <a:r>
              <a:rPr lang="en-US" b="0" baseline="-25000" dirty="0" err="1" smtClean="0"/>
              <a:t>i</a:t>
            </a:r>
            <a:r>
              <a:rPr lang="en-US" b="0" dirty="0" err="1" smtClean="0">
                <a:sym typeface="Symbol"/>
              </a:rPr>
              <a:t></a:t>
            </a:r>
            <a:r>
              <a:rPr lang="en-US" b="0" dirty="0" err="1" smtClean="0"/>
              <a:t>S</a:t>
            </a:r>
            <a:r>
              <a:rPr lang="zh-CN" altLang="en-US" b="0" dirty="0" smtClean="0"/>
              <a:t>，修改</a:t>
            </a:r>
            <a:r>
              <a:rPr lang="en-US" b="0" dirty="0" smtClean="0"/>
              <a:t>dist[</a:t>
            </a:r>
            <a:r>
              <a:rPr lang="en-US" b="0" dirty="0" err="1" smtClean="0"/>
              <a:t>i</a:t>
            </a:r>
            <a:r>
              <a:rPr lang="en-US" b="0" dirty="0" smtClean="0"/>
              <a:t>]</a:t>
            </a:r>
            <a:r>
              <a:rPr lang="zh-CN" altLang="en-US" b="0" dirty="0" smtClean="0"/>
              <a:t>的值。由于</a:t>
            </a:r>
            <a:r>
              <a:rPr lang="en-US" b="0" dirty="0" smtClean="0"/>
              <a:t>(3)</a:t>
            </a:r>
            <a:r>
              <a:rPr lang="zh-CN" altLang="en-US" b="0" dirty="0" smtClean="0"/>
              <a:t>中对</a:t>
            </a:r>
            <a:r>
              <a:rPr lang="en-US" b="0" dirty="0" smtClean="0"/>
              <a:t>S</a:t>
            </a:r>
            <a:r>
              <a:rPr lang="zh-CN" altLang="en-US" b="0" dirty="0" smtClean="0"/>
              <a:t>新增加了</a:t>
            </a:r>
            <a:r>
              <a:rPr lang="en-US" b="0" dirty="0" err="1" smtClean="0"/>
              <a:t>v</a:t>
            </a:r>
            <a:r>
              <a:rPr lang="en-US" b="0" baseline="-25000" dirty="0" err="1" smtClean="0"/>
              <a:t>j</a:t>
            </a:r>
            <a:r>
              <a:rPr lang="zh-CN" altLang="en-US" b="0" dirty="0" smtClean="0"/>
              <a:t>，集合</a:t>
            </a:r>
            <a:r>
              <a:rPr lang="en-US" b="0" dirty="0" smtClean="0"/>
              <a:t>{V-S}</a:t>
            </a:r>
            <a:r>
              <a:rPr lang="zh-CN" altLang="en-US" b="0" dirty="0" smtClean="0"/>
              <a:t>中与</a:t>
            </a:r>
            <a:r>
              <a:rPr lang="en-US" b="0" dirty="0" err="1" smtClean="0"/>
              <a:t>v</a:t>
            </a:r>
            <a:r>
              <a:rPr lang="en-US" b="0" baseline="-25000" dirty="0" err="1" smtClean="0"/>
              <a:t>j</a:t>
            </a:r>
            <a:r>
              <a:rPr lang="zh-CN" altLang="en-US" b="0" dirty="0" smtClean="0"/>
              <a:t>相连的顶点</a:t>
            </a:r>
            <a:r>
              <a:rPr lang="en-US" b="0" dirty="0" smtClean="0"/>
              <a:t>v</a:t>
            </a:r>
            <a:r>
              <a:rPr lang="en-US" b="0" baseline="-25000" dirty="0" smtClean="0"/>
              <a:t>i</a:t>
            </a:r>
            <a:r>
              <a:rPr lang="zh-CN" altLang="en-US" b="0" dirty="0" smtClean="0"/>
              <a:t>的</a:t>
            </a:r>
            <a:r>
              <a:rPr lang="en-US" b="0" dirty="0" smtClean="0"/>
              <a:t>dist[</a:t>
            </a:r>
            <a:r>
              <a:rPr lang="en-US" b="0" dirty="0" err="1" smtClean="0"/>
              <a:t>i</a:t>
            </a:r>
            <a:r>
              <a:rPr lang="en-US" b="0" dirty="0" smtClean="0"/>
              <a:t>]</a:t>
            </a:r>
            <a:r>
              <a:rPr lang="zh-CN" altLang="en-US" b="0" dirty="0" smtClean="0"/>
              <a:t>值可能变小，因为可能存在一条从</a:t>
            </a:r>
            <a:r>
              <a:rPr lang="en-US" b="0" dirty="0" err="1" smtClean="0"/>
              <a:t>v</a:t>
            </a:r>
            <a:r>
              <a:rPr lang="en-US" b="0" baseline="-25000" dirty="0" err="1" smtClean="0"/>
              <a:t>s</a:t>
            </a:r>
            <a:r>
              <a:rPr lang="zh-CN" altLang="en-US" b="0" dirty="0" smtClean="0"/>
              <a:t>通过</a:t>
            </a:r>
            <a:r>
              <a:rPr lang="en-US" b="0" dirty="0" err="1" smtClean="0"/>
              <a:t>v</a:t>
            </a:r>
            <a:r>
              <a:rPr lang="en-US" b="0" baseline="-25000" dirty="0" err="1" smtClean="0"/>
              <a:t>j</a:t>
            </a:r>
            <a:r>
              <a:rPr lang="zh-CN" altLang="en-US" b="0" dirty="0" smtClean="0"/>
              <a:t>再到达</a:t>
            </a:r>
            <a:r>
              <a:rPr lang="en-US" b="0" dirty="0" smtClean="0"/>
              <a:t>v</a:t>
            </a:r>
            <a:r>
              <a:rPr lang="en-US" b="0" baseline="-25000" dirty="0" smtClean="0"/>
              <a:t>i</a:t>
            </a:r>
            <a:r>
              <a:rPr lang="zh-CN" altLang="en-US" b="0" dirty="0" smtClean="0"/>
              <a:t>的路径</a:t>
            </a:r>
            <a:r>
              <a:rPr lang="en-US" b="0" dirty="0" smtClean="0"/>
              <a:t>(</a:t>
            </a:r>
            <a:r>
              <a:rPr lang="en-US" b="0" dirty="0" err="1" smtClean="0"/>
              <a:t>v</a:t>
            </a:r>
            <a:r>
              <a:rPr lang="en-US" b="0" baseline="-25000" dirty="0" err="1" smtClean="0"/>
              <a:t>s</a:t>
            </a:r>
            <a:r>
              <a:rPr lang="en-US" b="0" dirty="0" smtClean="0"/>
              <a:t>, …, </a:t>
            </a:r>
            <a:r>
              <a:rPr lang="en-US" b="0" dirty="0" err="1" smtClean="0"/>
              <a:t>v</a:t>
            </a:r>
            <a:r>
              <a:rPr lang="en-US" b="0" baseline="-25000" dirty="0" err="1" smtClean="0"/>
              <a:t>j</a:t>
            </a:r>
            <a:r>
              <a:rPr lang="en-US" b="0" dirty="0" smtClean="0"/>
              <a:t>, v</a:t>
            </a:r>
            <a:r>
              <a:rPr lang="en-US" b="0" baseline="-25000" dirty="0" smtClean="0"/>
              <a:t>i</a:t>
            </a:r>
            <a:r>
              <a:rPr lang="en-US" b="0" dirty="0" smtClean="0"/>
              <a:t>)</a:t>
            </a:r>
            <a:r>
              <a:rPr lang="zh-CN" altLang="en-US" b="0" dirty="0" smtClean="0"/>
              <a:t>，其长度小于原先的</a:t>
            </a:r>
            <a:r>
              <a:rPr lang="en-US" b="0" dirty="0" smtClean="0"/>
              <a:t>dist[</a:t>
            </a:r>
            <a:r>
              <a:rPr lang="en-US" b="0" dirty="0" err="1" smtClean="0"/>
              <a:t>i</a:t>
            </a:r>
            <a:r>
              <a:rPr lang="en-US" b="0" dirty="0" smtClean="0"/>
              <a:t>]</a:t>
            </a:r>
            <a:r>
              <a:rPr lang="zh-CN" altLang="en-US" b="0" dirty="0" smtClean="0"/>
              <a:t>，即</a:t>
            </a:r>
            <a:endParaRPr lang="en-US" altLang="zh-CN" b="0" dirty="0" smtClean="0"/>
          </a:p>
          <a:p>
            <a:endParaRPr lang="zh-CN" altLang="en-US" b="0" dirty="0" smtClean="0"/>
          </a:p>
          <a:p>
            <a:r>
              <a:rPr lang="zh-CN" altLang="en-US" b="0" dirty="0" smtClean="0"/>
              <a:t>    此时应修改</a:t>
            </a:r>
            <a:r>
              <a:rPr lang="en-US" b="0" dirty="0" smtClean="0"/>
              <a:t>dist[</a:t>
            </a:r>
            <a:r>
              <a:rPr lang="en-US" b="0" dirty="0" err="1" smtClean="0"/>
              <a:t>i</a:t>
            </a:r>
            <a:r>
              <a:rPr lang="en-US" b="0" dirty="0" smtClean="0"/>
              <a:t>]</a:t>
            </a:r>
            <a:r>
              <a:rPr lang="zh-CN" altLang="en-US" b="0" dirty="0" smtClean="0"/>
              <a:t>，使得</a:t>
            </a:r>
            <a:endParaRPr lang="en-US" altLang="zh-CN" b="0" dirty="0" smtClean="0"/>
          </a:p>
          <a:p>
            <a:endParaRPr lang="zh-CN" altLang="en-US" b="0" dirty="0" smtClean="0"/>
          </a:p>
          <a:p>
            <a:r>
              <a:rPr lang="en-US" b="0" dirty="0" smtClean="0"/>
              <a:t>(5) </a:t>
            </a:r>
            <a:r>
              <a:rPr lang="zh-CN" altLang="en-US" b="0" dirty="0" smtClean="0"/>
              <a:t>重复步骤</a:t>
            </a:r>
            <a:r>
              <a:rPr lang="en-US" b="0" dirty="0" smtClean="0"/>
              <a:t>(2)</a:t>
            </a:r>
            <a:r>
              <a:rPr lang="zh-CN" altLang="en-US" b="0" dirty="0" smtClean="0"/>
              <a:t>、</a:t>
            </a:r>
            <a:r>
              <a:rPr lang="en-US" b="0" dirty="0" smtClean="0"/>
              <a:t>(3)</a:t>
            </a:r>
            <a:r>
              <a:rPr lang="zh-CN" altLang="en-US" b="0" dirty="0" smtClean="0"/>
              <a:t>和</a:t>
            </a:r>
            <a:r>
              <a:rPr lang="en-US" b="0" dirty="0" smtClean="0"/>
              <a:t>(4)</a:t>
            </a:r>
            <a:r>
              <a:rPr lang="zh-CN" altLang="en-US" b="0" dirty="0" smtClean="0"/>
              <a:t>，直到</a:t>
            </a:r>
            <a:r>
              <a:rPr lang="en-US" b="0" dirty="0" smtClean="0"/>
              <a:t>S = V</a:t>
            </a:r>
            <a:r>
              <a:rPr lang="zh-CN" altLang="en-US" b="0" dirty="0" smtClean="0"/>
              <a:t>为止。这样就求出了图中从源点</a:t>
            </a:r>
            <a:r>
              <a:rPr lang="en-US" b="0" dirty="0" err="1" smtClean="0"/>
              <a:t>v</a:t>
            </a:r>
            <a:r>
              <a:rPr lang="en-US" b="0" baseline="-25000" dirty="0" err="1" smtClean="0"/>
              <a:t>s</a:t>
            </a:r>
            <a:r>
              <a:rPr lang="zh-CN" altLang="en-US" b="0" dirty="0" smtClean="0"/>
              <a:t>到其它顶点的最短路径。</a:t>
            </a:r>
          </a:p>
          <a:p>
            <a:endParaRPr lang="zh-CN" altLang="en-US" dirty="0"/>
          </a:p>
        </p:txBody>
      </p:sp>
      <p:pic>
        <p:nvPicPr>
          <p:cNvPr id="8194" name="Picture 2"/>
          <p:cNvPicPr>
            <a:picLocks noChangeAspect="1" noChangeArrowheads="1"/>
          </p:cNvPicPr>
          <p:nvPr/>
        </p:nvPicPr>
        <p:blipFill>
          <a:blip r:embed="rId2" cstate="print"/>
          <a:srcRect/>
          <a:stretch>
            <a:fillRect/>
          </a:stretch>
        </p:blipFill>
        <p:spPr bwMode="auto">
          <a:xfrm>
            <a:off x="3000375" y="3186113"/>
            <a:ext cx="3143250" cy="485775"/>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cstate="print"/>
          <a:srcRect/>
          <a:stretch>
            <a:fillRect/>
          </a:stretch>
        </p:blipFill>
        <p:spPr bwMode="auto">
          <a:xfrm>
            <a:off x="2928926" y="4214818"/>
            <a:ext cx="3238500" cy="476250"/>
          </a:xfrm>
          <a:prstGeom prst="rect">
            <a:avLst/>
          </a:prstGeom>
          <a:noFill/>
          <a:ln w="9525">
            <a:noFill/>
            <a:miter lim="800000"/>
            <a:headEnd/>
            <a:tailEnd/>
          </a:ln>
          <a:effectLst/>
        </p:spPr>
      </p:pic>
    </p:spTree>
    <p:extLst>
      <p:ext uri="{BB962C8B-B14F-4D97-AF65-F5344CB8AC3E}">
        <p14:creationId xmlns="" xmlns:p14="http://schemas.microsoft.com/office/powerpoint/2010/main" val="32136113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268760"/>
            <a:ext cx="7520940" cy="3939889"/>
          </a:xfrm>
        </p:spPr>
        <p:txBody>
          <a:bodyPr/>
          <a:lstStyle/>
          <a:p>
            <a:r>
              <a:rPr lang="en-US" altLang="zh-CN" dirty="0" smtClean="0"/>
              <a:t>	</a:t>
            </a:r>
            <a:r>
              <a:rPr lang="zh-CN" altLang="zh-CN" b="0" dirty="0" smtClean="0"/>
              <a:t>表</a:t>
            </a:r>
            <a:r>
              <a:rPr lang="en-US" altLang="zh-CN" b="0" dirty="0"/>
              <a:t>6-4</a:t>
            </a:r>
            <a:r>
              <a:rPr lang="zh-CN" altLang="zh-CN" b="0" dirty="0"/>
              <a:t>为图</a:t>
            </a:r>
            <a:r>
              <a:rPr lang="en-US" altLang="zh-CN" b="0" dirty="0"/>
              <a:t>6-31</a:t>
            </a:r>
            <a:r>
              <a:rPr lang="zh-CN" altLang="zh-CN" b="0" dirty="0"/>
              <a:t>所示带权有向图用</a:t>
            </a:r>
            <a:r>
              <a:rPr lang="en-US" altLang="zh-CN" b="0" dirty="0"/>
              <a:t>Dijkstra</a:t>
            </a:r>
            <a:r>
              <a:rPr lang="zh-CN" altLang="zh-CN" b="0" dirty="0"/>
              <a:t>算法求解最短路径过程中</a:t>
            </a:r>
            <a:r>
              <a:rPr lang="en-US" altLang="zh-CN" b="0" dirty="0" err="1"/>
              <a:t>dist</a:t>
            </a:r>
            <a:r>
              <a:rPr lang="zh-CN" altLang="zh-CN" b="0" dirty="0"/>
              <a:t>数组的变化情况。</a:t>
            </a:r>
            <a:endParaRPr lang="zh-CN" altLang="en-US" b="0" dirty="0"/>
          </a:p>
        </p:txBody>
      </p:sp>
      <p:pic>
        <p:nvPicPr>
          <p:cNvPr id="3379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568" y="2636912"/>
            <a:ext cx="7569200" cy="23749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12003514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27584" y="785794"/>
            <a:ext cx="7887820" cy="5715040"/>
          </a:xfrm>
        </p:spPr>
        <p:txBody>
          <a:bodyPr>
            <a:normAutofit fontScale="62500" lnSpcReduction="20000"/>
          </a:bodyPr>
          <a:lstStyle/>
          <a:p>
            <a:r>
              <a:rPr lang="en-US" altLang="zh-CN" sz="4500" b="0" dirty="0" smtClean="0"/>
              <a:t>	</a:t>
            </a:r>
            <a:r>
              <a:rPr lang="zh-CN" altLang="en-US" sz="4500" b="0" dirty="0" smtClean="0"/>
              <a:t>为了存储最短路径，再引入一个辅助数组</a:t>
            </a:r>
            <a:r>
              <a:rPr lang="en-US" sz="4500" b="0" dirty="0" smtClean="0"/>
              <a:t>pre</a:t>
            </a:r>
            <a:r>
              <a:rPr lang="zh-CN" altLang="en-US" sz="4500" b="0" dirty="0" smtClean="0"/>
              <a:t>，</a:t>
            </a:r>
            <a:r>
              <a:rPr lang="en-US" sz="4500" b="0" dirty="0" smtClean="0"/>
              <a:t>pre[j]</a:t>
            </a:r>
            <a:r>
              <a:rPr lang="zh-CN" altLang="en-US" sz="4500" b="0" dirty="0" smtClean="0"/>
              <a:t>记录路径上的</a:t>
            </a:r>
            <a:r>
              <a:rPr lang="zh-CN" altLang="en-US" sz="4500" b="0" dirty="0" smtClean="0">
                <a:solidFill>
                  <a:srgbClr val="FF0000"/>
                </a:solidFill>
              </a:rPr>
              <a:t>前一个顶点</a:t>
            </a:r>
            <a:r>
              <a:rPr lang="zh-CN" altLang="en-US" sz="4500" b="0" dirty="0" smtClean="0"/>
              <a:t>，即</a:t>
            </a:r>
            <a:r>
              <a:rPr lang="en-US" sz="4500" b="0" dirty="0" smtClean="0"/>
              <a:t>pre[j] = </a:t>
            </a:r>
            <a:r>
              <a:rPr lang="en-US" sz="4500" b="0" dirty="0" err="1" smtClean="0"/>
              <a:t>i</a:t>
            </a:r>
            <a:r>
              <a:rPr lang="zh-CN" altLang="en-US" sz="4500" b="0" dirty="0" smtClean="0"/>
              <a:t>。</a:t>
            </a:r>
            <a:endParaRPr lang="en-US" altLang="zh-CN" sz="4500" b="0" dirty="0" smtClean="0"/>
          </a:p>
          <a:p>
            <a:r>
              <a:rPr lang="en-US" sz="4000" dirty="0" err="1" smtClean="0"/>
              <a:t>Dijkstra</a:t>
            </a:r>
            <a:r>
              <a:rPr lang="zh-CN" altLang="en-US" sz="4000" dirty="0" smtClean="0"/>
              <a:t>算法实现如下：</a:t>
            </a:r>
          </a:p>
          <a:p>
            <a:pPr>
              <a:spcBef>
                <a:spcPts val="0"/>
              </a:spcBef>
            </a:pPr>
            <a:r>
              <a:rPr lang="en-US" sz="2900" b="0" dirty="0" smtClean="0"/>
              <a:t>	//</a:t>
            </a:r>
            <a:r>
              <a:rPr lang="zh-CN" altLang="en-US" sz="2900" b="0" dirty="0" smtClean="0"/>
              <a:t>用</a:t>
            </a:r>
            <a:r>
              <a:rPr lang="en-US" sz="2900" b="0" dirty="0" err="1" smtClean="0"/>
              <a:t>Dijkstra</a:t>
            </a:r>
            <a:r>
              <a:rPr lang="zh-CN" altLang="en-US" sz="2900" b="0" dirty="0" smtClean="0"/>
              <a:t>算法求带权有向图</a:t>
            </a:r>
            <a:r>
              <a:rPr lang="en-US" sz="2900" b="0" dirty="0" smtClean="0"/>
              <a:t>G</a:t>
            </a:r>
            <a:r>
              <a:rPr lang="zh-CN" altLang="en-US" sz="2900" b="0" dirty="0" smtClean="0"/>
              <a:t>的顶点</a:t>
            </a:r>
            <a:r>
              <a:rPr lang="en-US" sz="2900" b="0" dirty="0" smtClean="0"/>
              <a:t>s</a:t>
            </a:r>
            <a:r>
              <a:rPr lang="zh-CN" altLang="en-US" sz="2900" b="0" dirty="0" smtClean="0"/>
              <a:t>到其余顶点的最短路径和路径长度</a:t>
            </a:r>
          </a:p>
          <a:p>
            <a:pPr>
              <a:spcBef>
                <a:spcPts val="0"/>
              </a:spcBef>
            </a:pPr>
            <a:r>
              <a:rPr lang="en-US" sz="2900" b="0" dirty="0" smtClean="0"/>
              <a:t>void </a:t>
            </a:r>
            <a:r>
              <a:rPr lang="en-US" sz="2900" b="0" dirty="0" err="1" smtClean="0"/>
              <a:t>Dijkstra</a:t>
            </a:r>
            <a:r>
              <a:rPr lang="en-US" sz="2900" b="0" dirty="0" smtClean="0"/>
              <a:t>(Graph&amp; G, </a:t>
            </a:r>
            <a:r>
              <a:rPr lang="en-US" sz="2900" b="0" dirty="0" err="1" smtClean="0"/>
              <a:t>int</a:t>
            </a:r>
            <a:r>
              <a:rPr lang="en-US" sz="2900" b="0" dirty="0" smtClean="0"/>
              <a:t> *dist, </a:t>
            </a:r>
            <a:r>
              <a:rPr lang="en-US" sz="2900" b="0" dirty="0" err="1" smtClean="0"/>
              <a:t>int</a:t>
            </a:r>
            <a:r>
              <a:rPr lang="en-US" sz="2900" b="0" dirty="0" smtClean="0"/>
              <a:t> *pre, </a:t>
            </a:r>
            <a:r>
              <a:rPr lang="en-US" sz="2900" b="0" dirty="0" err="1" smtClean="0"/>
              <a:t>int</a:t>
            </a:r>
            <a:r>
              <a:rPr lang="en-US" sz="2900" b="0" dirty="0" smtClean="0"/>
              <a:t> s){</a:t>
            </a:r>
            <a:endParaRPr lang="zh-CN" altLang="en-US" sz="2900" b="0" dirty="0" smtClean="0"/>
          </a:p>
          <a:p>
            <a:pPr>
              <a:spcBef>
                <a:spcPts val="0"/>
              </a:spcBef>
            </a:pPr>
            <a:r>
              <a:rPr lang="en-US" sz="2900" b="0" dirty="0" smtClean="0"/>
              <a:t>    </a:t>
            </a:r>
            <a:r>
              <a:rPr lang="en-US" sz="2900" b="0" dirty="0" err="1" smtClean="0"/>
              <a:t>int</a:t>
            </a:r>
            <a:r>
              <a:rPr lang="en-US" sz="2900" b="0" dirty="0" smtClean="0"/>
              <a:t> </a:t>
            </a:r>
            <a:r>
              <a:rPr lang="en-US" sz="2900" b="0" dirty="0" err="1" smtClean="0"/>
              <a:t>i</a:t>
            </a:r>
            <a:r>
              <a:rPr lang="en-US" sz="2900" b="0" dirty="0" smtClean="0"/>
              <a:t>, j, n = </a:t>
            </a:r>
            <a:r>
              <a:rPr lang="en-US" sz="2900" b="0" dirty="0" err="1" smtClean="0"/>
              <a:t>G.VerticesNum</a:t>
            </a:r>
            <a:r>
              <a:rPr lang="en-US" sz="2900" b="0" dirty="0" smtClean="0"/>
              <a:t>();</a:t>
            </a:r>
            <a:endParaRPr lang="zh-CN" altLang="en-US" sz="2900" b="0" dirty="0" smtClean="0"/>
          </a:p>
          <a:p>
            <a:pPr>
              <a:spcBef>
                <a:spcPts val="0"/>
              </a:spcBef>
            </a:pPr>
            <a:r>
              <a:rPr lang="en-US" sz="2900" b="0" dirty="0" smtClean="0"/>
              <a:t>    </a:t>
            </a:r>
            <a:r>
              <a:rPr lang="en-US" sz="2900" b="0" dirty="0" err="1" smtClean="0"/>
              <a:t>bool</a:t>
            </a:r>
            <a:r>
              <a:rPr lang="en-US" sz="2900" b="0" dirty="0" smtClean="0"/>
              <a:t> *S = new </a:t>
            </a:r>
            <a:r>
              <a:rPr lang="en-US" sz="2900" b="0" dirty="0" err="1" smtClean="0"/>
              <a:t>bool</a:t>
            </a:r>
            <a:r>
              <a:rPr lang="en-US" sz="2900" b="0" dirty="0" smtClean="0"/>
              <a:t>[n];      	//</a:t>
            </a:r>
            <a:r>
              <a:rPr lang="zh-CN" altLang="en-US" sz="2900" b="0" dirty="0" smtClean="0"/>
              <a:t>最短路径终点集</a:t>
            </a:r>
            <a:r>
              <a:rPr lang="en-US" sz="2900" b="0" dirty="0" smtClean="0"/>
              <a:t>S</a:t>
            </a:r>
            <a:endParaRPr lang="zh-CN" altLang="en-US" sz="2900" b="0" dirty="0" smtClean="0"/>
          </a:p>
          <a:p>
            <a:pPr>
              <a:spcBef>
                <a:spcPts val="0"/>
              </a:spcBef>
            </a:pPr>
            <a:r>
              <a:rPr lang="en-US" sz="2900" b="0" dirty="0" smtClean="0"/>
              <a:t>    for(</a:t>
            </a:r>
            <a:r>
              <a:rPr lang="en-US" sz="2900" b="0" dirty="0" err="1" smtClean="0"/>
              <a:t>i</a:t>
            </a:r>
            <a:r>
              <a:rPr lang="en-US" sz="2900" b="0" dirty="0" smtClean="0"/>
              <a:t> = 0; </a:t>
            </a:r>
            <a:r>
              <a:rPr lang="en-US" sz="2900" b="0" dirty="0" err="1" smtClean="0"/>
              <a:t>i</a:t>
            </a:r>
            <a:r>
              <a:rPr lang="en-US" sz="2900" b="0" dirty="0" smtClean="0"/>
              <a:t> &lt; n; </a:t>
            </a:r>
            <a:r>
              <a:rPr lang="en-US" sz="2900" b="0" dirty="0" err="1" smtClean="0"/>
              <a:t>i</a:t>
            </a:r>
            <a:r>
              <a:rPr lang="en-US" sz="2900" b="0" dirty="0" smtClean="0"/>
              <a:t>++){     		//</a:t>
            </a:r>
            <a:r>
              <a:rPr lang="zh-CN" altLang="en-US" sz="2900" b="0" dirty="0" smtClean="0"/>
              <a:t>初始化</a:t>
            </a:r>
            <a:r>
              <a:rPr lang="en-US" sz="2900" b="0" dirty="0" smtClean="0"/>
              <a:t>dist</a:t>
            </a:r>
            <a:r>
              <a:rPr lang="zh-CN" altLang="en-US" sz="2900" b="0" dirty="0" smtClean="0"/>
              <a:t>、</a:t>
            </a:r>
            <a:r>
              <a:rPr lang="en-US" sz="2900" b="0" dirty="0" smtClean="0"/>
              <a:t>pre</a:t>
            </a:r>
            <a:r>
              <a:rPr lang="zh-CN" altLang="en-US" sz="2900" b="0" dirty="0" smtClean="0"/>
              <a:t>、</a:t>
            </a:r>
            <a:r>
              <a:rPr lang="en-US" sz="2900" b="0" dirty="0" smtClean="0"/>
              <a:t>S</a:t>
            </a:r>
            <a:endParaRPr lang="zh-CN" altLang="en-US" sz="2900" b="0" dirty="0" smtClean="0"/>
          </a:p>
          <a:p>
            <a:pPr>
              <a:spcBef>
                <a:spcPts val="0"/>
              </a:spcBef>
            </a:pPr>
            <a:r>
              <a:rPr lang="en-US" sz="2900" b="0" dirty="0" smtClean="0"/>
              <a:t>        S[</a:t>
            </a:r>
            <a:r>
              <a:rPr lang="en-US" sz="2900" b="0" dirty="0" err="1" smtClean="0"/>
              <a:t>i</a:t>
            </a:r>
            <a:r>
              <a:rPr lang="en-US" sz="2900" b="0" dirty="0" smtClean="0"/>
              <a:t>] = false;</a:t>
            </a:r>
            <a:endParaRPr lang="zh-CN" altLang="en-US" sz="2900" b="0" dirty="0" smtClean="0"/>
          </a:p>
          <a:p>
            <a:pPr>
              <a:spcBef>
                <a:spcPts val="0"/>
              </a:spcBef>
            </a:pPr>
            <a:r>
              <a:rPr lang="en-US" sz="2900" b="0" dirty="0" smtClean="0"/>
              <a:t>        if(</a:t>
            </a:r>
            <a:r>
              <a:rPr lang="en-US" sz="2900" b="0" dirty="0" err="1" smtClean="0"/>
              <a:t>i</a:t>
            </a:r>
            <a:r>
              <a:rPr lang="en-US" sz="2900" b="0" dirty="0" smtClean="0"/>
              <a:t> != s &amp;&amp; </a:t>
            </a:r>
            <a:r>
              <a:rPr lang="en-US" sz="2900" b="0" dirty="0" err="1" smtClean="0"/>
              <a:t>G.weight</a:t>
            </a:r>
            <a:r>
              <a:rPr lang="en-US" sz="2900" b="0" dirty="0" smtClean="0"/>
              <a:t>(</a:t>
            </a:r>
            <a:r>
              <a:rPr lang="en-US" sz="2900" b="0" dirty="0" err="1" smtClean="0"/>
              <a:t>s,i</a:t>
            </a:r>
            <a:r>
              <a:rPr lang="en-US" sz="2900" b="0" dirty="0" smtClean="0"/>
              <a:t>) == 0)</a:t>
            </a:r>
            <a:endParaRPr lang="zh-CN" altLang="en-US" sz="2900" b="0" dirty="0" smtClean="0"/>
          </a:p>
          <a:p>
            <a:pPr>
              <a:spcBef>
                <a:spcPts val="0"/>
              </a:spcBef>
            </a:pPr>
            <a:r>
              <a:rPr lang="en-US" sz="2900" b="0" dirty="0" smtClean="0"/>
              <a:t>            dist[</a:t>
            </a:r>
            <a:r>
              <a:rPr lang="en-US" sz="2900" b="0" dirty="0" err="1" smtClean="0"/>
              <a:t>i</a:t>
            </a:r>
            <a:r>
              <a:rPr lang="en-US" sz="2900" b="0" dirty="0" smtClean="0"/>
              <a:t>] = </a:t>
            </a:r>
            <a:r>
              <a:rPr lang="en-US" sz="2900" b="0" dirty="0" err="1" smtClean="0"/>
              <a:t>maxValue</a:t>
            </a:r>
            <a:r>
              <a:rPr lang="en-US" sz="2900" b="0" dirty="0" smtClean="0"/>
              <a:t>;</a:t>
            </a:r>
            <a:endParaRPr lang="zh-CN" altLang="en-US" sz="2900" b="0" dirty="0" smtClean="0"/>
          </a:p>
          <a:p>
            <a:pPr>
              <a:spcBef>
                <a:spcPts val="0"/>
              </a:spcBef>
            </a:pPr>
            <a:r>
              <a:rPr lang="en-US" sz="2900" b="0" dirty="0" smtClean="0"/>
              <a:t>        else</a:t>
            </a:r>
            <a:endParaRPr lang="zh-CN" altLang="en-US" sz="2900" b="0" dirty="0" smtClean="0"/>
          </a:p>
          <a:p>
            <a:pPr>
              <a:spcBef>
                <a:spcPts val="0"/>
              </a:spcBef>
            </a:pPr>
            <a:r>
              <a:rPr lang="en-US" sz="2900" b="0" dirty="0" smtClean="0"/>
              <a:t>            dist[</a:t>
            </a:r>
            <a:r>
              <a:rPr lang="en-US" sz="2900" b="0" dirty="0" err="1" smtClean="0"/>
              <a:t>i</a:t>
            </a:r>
            <a:r>
              <a:rPr lang="en-US" sz="2900" b="0" dirty="0" smtClean="0"/>
              <a:t>] = </a:t>
            </a:r>
            <a:r>
              <a:rPr lang="en-US" sz="2900" b="0" dirty="0" err="1" smtClean="0"/>
              <a:t>G.weight</a:t>
            </a:r>
            <a:r>
              <a:rPr lang="en-US" sz="2900" b="0" dirty="0" smtClean="0"/>
              <a:t>(</a:t>
            </a:r>
            <a:r>
              <a:rPr lang="en-US" sz="2900" b="0" dirty="0" err="1" smtClean="0"/>
              <a:t>s,i</a:t>
            </a:r>
            <a:r>
              <a:rPr lang="en-US" sz="2900" b="0" dirty="0" smtClean="0"/>
              <a:t>);</a:t>
            </a:r>
            <a:endParaRPr lang="zh-CN" altLang="en-US" sz="2900" b="0" dirty="0" smtClean="0"/>
          </a:p>
          <a:p>
            <a:pPr>
              <a:spcBef>
                <a:spcPts val="0"/>
              </a:spcBef>
            </a:pPr>
            <a:r>
              <a:rPr lang="en-US" sz="2900" b="0" dirty="0" smtClean="0"/>
              <a:t>        if(</a:t>
            </a:r>
            <a:r>
              <a:rPr lang="en-US" sz="2900" b="0" dirty="0" err="1" smtClean="0"/>
              <a:t>i</a:t>
            </a:r>
            <a:r>
              <a:rPr lang="en-US" sz="2900" b="0" dirty="0" smtClean="0"/>
              <a:t> != s &amp;&amp; dist[</a:t>
            </a:r>
            <a:r>
              <a:rPr lang="en-US" sz="2900" b="0" dirty="0" err="1" smtClean="0"/>
              <a:t>i</a:t>
            </a:r>
            <a:r>
              <a:rPr lang="en-US" sz="2900" b="0" dirty="0" smtClean="0"/>
              <a:t>] &lt; </a:t>
            </a:r>
            <a:r>
              <a:rPr lang="en-US" sz="2900" b="0" dirty="0" err="1" smtClean="0"/>
              <a:t>maxValue</a:t>
            </a:r>
            <a:r>
              <a:rPr lang="en-US" sz="2900" b="0" dirty="0" smtClean="0"/>
              <a:t>)</a:t>
            </a:r>
            <a:endParaRPr lang="zh-CN" altLang="en-US" sz="2900" b="0" dirty="0" smtClean="0"/>
          </a:p>
          <a:p>
            <a:pPr>
              <a:spcBef>
                <a:spcPts val="0"/>
              </a:spcBef>
            </a:pPr>
            <a:r>
              <a:rPr lang="en-US" sz="2900" b="0" dirty="0" smtClean="0"/>
              <a:t>            pre[</a:t>
            </a:r>
            <a:r>
              <a:rPr lang="en-US" sz="2900" b="0" dirty="0" err="1" smtClean="0"/>
              <a:t>i</a:t>
            </a:r>
            <a:r>
              <a:rPr lang="en-US" sz="2900" b="0" dirty="0" smtClean="0"/>
              <a:t>] = s;</a:t>
            </a:r>
            <a:endParaRPr lang="zh-CN" altLang="en-US" sz="2900" b="0" dirty="0" smtClean="0"/>
          </a:p>
          <a:p>
            <a:pPr>
              <a:spcBef>
                <a:spcPts val="0"/>
              </a:spcBef>
            </a:pPr>
            <a:r>
              <a:rPr lang="en-US" sz="2900" b="0" dirty="0" smtClean="0"/>
              <a:t>        else</a:t>
            </a:r>
            <a:endParaRPr lang="zh-CN" altLang="en-US" sz="2900" b="0" dirty="0" smtClean="0"/>
          </a:p>
          <a:p>
            <a:pPr>
              <a:spcBef>
                <a:spcPts val="0"/>
              </a:spcBef>
            </a:pPr>
            <a:r>
              <a:rPr lang="en-US" sz="2900" b="0" dirty="0" smtClean="0"/>
              <a:t>            pre[</a:t>
            </a:r>
            <a:r>
              <a:rPr lang="en-US" sz="2900" b="0" dirty="0" err="1" smtClean="0"/>
              <a:t>i</a:t>
            </a:r>
            <a:r>
              <a:rPr lang="en-US" sz="2900" b="0" dirty="0" smtClean="0"/>
              <a:t>] = -1;</a:t>
            </a:r>
            <a:endParaRPr lang="zh-CN" altLang="en-US" sz="2900" b="0" dirty="0" smtClean="0"/>
          </a:p>
          <a:p>
            <a:pPr>
              <a:spcBef>
                <a:spcPts val="0"/>
              </a:spcBef>
            </a:pPr>
            <a:r>
              <a:rPr lang="en-US" sz="2900" b="0" dirty="0" smtClean="0"/>
              <a:t>    }</a:t>
            </a:r>
            <a:endParaRPr lang="zh-CN" altLang="en-US" sz="2900" b="0" dirty="0"/>
          </a:p>
        </p:txBody>
      </p:sp>
    </p:spTree>
    <p:extLst>
      <p:ext uri="{BB962C8B-B14F-4D97-AF65-F5344CB8AC3E}">
        <p14:creationId xmlns="" xmlns:p14="http://schemas.microsoft.com/office/powerpoint/2010/main" val="391606685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836712"/>
            <a:ext cx="7520940" cy="5328592"/>
          </a:xfrm>
        </p:spPr>
        <p:txBody>
          <a:bodyPr>
            <a:normAutofit fontScale="70000" lnSpcReduction="20000"/>
          </a:bodyPr>
          <a:lstStyle/>
          <a:p>
            <a:pPr>
              <a:spcBef>
                <a:spcPts val="0"/>
              </a:spcBef>
            </a:pPr>
            <a:r>
              <a:rPr lang="en-US" altLang="zh-CN" b="0" dirty="0"/>
              <a:t> </a:t>
            </a:r>
            <a:r>
              <a:rPr lang="en-US" altLang="zh-CN" b="0" dirty="0" smtClean="0"/>
              <a:t>   S[s</a:t>
            </a:r>
            <a:r>
              <a:rPr lang="en-US" altLang="zh-CN" b="0" dirty="0"/>
              <a:t>] = true;</a:t>
            </a:r>
            <a:endParaRPr lang="zh-CN" altLang="zh-CN" b="0" dirty="0"/>
          </a:p>
          <a:p>
            <a:pPr>
              <a:spcBef>
                <a:spcPts val="0"/>
              </a:spcBef>
            </a:pPr>
            <a:r>
              <a:rPr lang="en-US" altLang="zh-CN" b="0" dirty="0"/>
              <a:t>    </a:t>
            </a:r>
            <a:r>
              <a:rPr lang="en-US" altLang="zh-CN" b="0" dirty="0" err="1"/>
              <a:t>int</a:t>
            </a:r>
            <a:r>
              <a:rPr lang="en-US" altLang="zh-CN" b="0" dirty="0"/>
              <a:t> Min, v;</a:t>
            </a:r>
            <a:endParaRPr lang="zh-CN" altLang="zh-CN" b="0" dirty="0"/>
          </a:p>
          <a:p>
            <a:pPr>
              <a:spcBef>
                <a:spcPts val="0"/>
              </a:spcBef>
            </a:pPr>
            <a:r>
              <a:rPr lang="en-US" altLang="zh-CN" b="0" dirty="0"/>
              <a:t>    for(</a:t>
            </a:r>
            <a:r>
              <a:rPr lang="en-US" altLang="zh-CN" b="0" dirty="0" err="1"/>
              <a:t>i</a:t>
            </a:r>
            <a:r>
              <a:rPr lang="en-US" altLang="zh-CN" b="0" dirty="0"/>
              <a:t> = 0; </a:t>
            </a:r>
            <a:r>
              <a:rPr lang="en-US" altLang="zh-CN" b="0" dirty="0" err="1"/>
              <a:t>i</a:t>
            </a:r>
            <a:r>
              <a:rPr lang="en-US" altLang="zh-CN" b="0" dirty="0"/>
              <a:t> &lt; n-1; </a:t>
            </a:r>
            <a:r>
              <a:rPr lang="en-US" altLang="zh-CN" b="0" dirty="0" err="1"/>
              <a:t>i</a:t>
            </a:r>
            <a:r>
              <a:rPr lang="en-US" altLang="zh-CN" b="0" dirty="0"/>
              <a:t>++){</a:t>
            </a:r>
            <a:endParaRPr lang="zh-CN" altLang="zh-CN" b="0" dirty="0"/>
          </a:p>
          <a:p>
            <a:pPr>
              <a:spcBef>
                <a:spcPts val="0"/>
              </a:spcBef>
            </a:pPr>
            <a:r>
              <a:rPr lang="en-US" altLang="zh-CN" b="0" dirty="0"/>
              <a:t>        Min = </a:t>
            </a:r>
            <a:r>
              <a:rPr lang="en-US" altLang="zh-CN" b="0" dirty="0" err="1"/>
              <a:t>maxValue</a:t>
            </a:r>
            <a:r>
              <a:rPr lang="en-US" altLang="zh-CN" b="0" dirty="0"/>
              <a:t>;</a:t>
            </a:r>
            <a:endParaRPr lang="zh-CN" altLang="zh-CN" b="0" dirty="0"/>
          </a:p>
          <a:p>
            <a:pPr>
              <a:spcBef>
                <a:spcPts val="0"/>
              </a:spcBef>
            </a:pPr>
            <a:r>
              <a:rPr lang="en-US" altLang="zh-CN" b="0" dirty="0"/>
              <a:t>        v = s;</a:t>
            </a:r>
            <a:endParaRPr lang="zh-CN" altLang="zh-CN" b="0" dirty="0"/>
          </a:p>
          <a:p>
            <a:pPr>
              <a:spcBef>
                <a:spcPts val="0"/>
              </a:spcBef>
            </a:pPr>
            <a:r>
              <a:rPr lang="en-US" altLang="zh-CN" b="0" dirty="0"/>
              <a:t>        for(j = 0; j &lt; n; </a:t>
            </a:r>
            <a:r>
              <a:rPr lang="en-US" altLang="zh-CN" b="0" dirty="0" err="1"/>
              <a:t>j++</a:t>
            </a:r>
            <a:r>
              <a:rPr lang="en-US" altLang="zh-CN" b="0" dirty="0"/>
              <a:t>){</a:t>
            </a:r>
            <a:endParaRPr lang="zh-CN" altLang="zh-CN" b="0" dirty="0"/>
          </a:p>
          <a:p>
            <a:pPr>
              <a:spcBef>
                <a:spcPts val="0"/>
              </a:spcBef>
            </a:pPr>
            <a:r>
              <a:rPr lang="en-US" altLang="zh-CN" b="0" dirty="0"/>
              <a:t>            if (S[j] == false &amp;&amp; </a:t>
            </a:r>
            <a:r>
              <a:rPr lang="en-US" altLang="zh-CN" b="0" dirty="0" err="1"/>
              <a:t>dist</a:t>
            </a:r>
            <a:r>
              <a:rPr lang="en-US" altLang="zh-CN" b="0" dirty="0"/>
              <a:t>[j] &lt; Min){</a:t>
            </a:r>
            <a:endParaRPr lang="zh-CN" altLang="zh-CN" b="0" dirty="0"/>
          </a:p>
          <a:p>
            <a:pPr>
              <a:spcBef>
                <a:spcPts val="0"/>
              </a:spcBef>
            </a:pPr>
            <a:r>
              <a:rPr lang="en-US" altLang="zh-CN" b="0" dirty="0"/>
              <a:t>                v = j;</a:t>
            </a:r>
            <a:endParaRPr lang="zh-CN" altLang="zh-CN" b="0" dirty="0"/>
          </a:p>
          <a:p>
            <a:pPr>
              <a:spcBef>
                <a:spcPts val="0"/>
              </a:spcBef>
            </a:pPr>
            <a:r>
              <a:rPr lang="en-US" altLang="zh-CN" b="0" dirty="0"/>
              <a:t>                Min = </a:t>
            </a:r>
            <a:r>
              <a:rPr lang="en-US" altLang="zh-CN" b="0" dirty="0" err="1"/>
              <a:t>dist</a:t>
            </a:r>
            <a:r>
              <a:rPr lang="en-US" altLang="zh-CN" b="0" dirty="0"/>
              <a:t>[j];</a:t>
            </a:r>
            <a:endParaRPr lang="zh-CN" altLang="zh-CN" b="0" dirty="0"/>
          </a:p>
          <a:p>
            <a:pPr>
              <a:spcBef>
                <a:spcPts val="0"/>
              </a:spcBef>
            </a:pPr>
            <a:r>
              <a:rPr lang="en-US" altLang="zh-CN" b="0" dirty="0"/>
              <a:t>            }</a:t>
            </a:r>
            <a:endParaRPr lang="zh-CN" altLang="zh-CN" b="0" dirty="0"/>
          </a:p>
          <a:p>
            <a:pPr>
              <a:spcBef>
                <a:spcPts val="0"/>
              </a:spcBef>
            </a:pPr>
            <a:r>
              <a:rPr lang="en-US" altLang="zh-CN" b="0" dirty="0"/>
              <a:t>        }</a:t>
            </a:r>
            <a:endParaRPr lang="zh-CN" altLang="zh-CN" b="0" dirty="0"/>
          </a:p>
          <a:p>
            <a:pPr>
              <a:spcBef>
                <a:spcPts val="0"/>
              </a:spcBef>
            </a:pPr>
            <a:r>
              <a:rPr lang="en-US" altLang="zh-CN" b="0" dirty="0"/>
              <a:t>        S[v] = true;    			//</a:t>
            </a:r>
            <a:r>
              <a:rPr lang="zh-CN" altLang="zh-CN" b="0" dirty="0"/>
              <a:t>将顶点</a:t>
            </a:r>
            <a:r>
              <a:rPr lang="en-US" altLang="zh-CN" b="0" dirty="0"/>
              <a:t>v</a:t>
            </a:r>
            <a:r>
              <a:rPr lang="zh-CN" altLang="zh-CN" b="0" dirty="0"/>
              <a:t>加入到集合</a:t>
            </a:r>
            <a:r>
              <a:rPr lang="en-US" altLang="zh-CN" b="0" dirty="0"/>
              <a:t>S</a:t>
            </a:r>
            <a:r>
              <a:rPr lang="zh-CN" altLang="zh-CN" b="0" dirty="0"/>
              <a:t>中</a:t>
            </a:r>
          </a:p>
          <a:p>
            <a:pPr>
              <a:spcBef>
                <a:spcPts val="0"/>
              </a:spcBef>
            </a:pPr>
            <a:r>
              <a:rPr lang="en-US" altLang="zh-CN" b="0" dirty="0"/>
              <a:t>        for(j = 0; j &lt; n; </a:t>
            </a:r>
            <a:r>
              <a:rPr lang="en-US" altLang="zh-CN" b="0" dirty="0" err="1"/>
              <a:t>j++</a:t>
            </a:r>
            <a:r>
              <a:rPr lang="en-US" altLang="zh-CN" b="0" dirty="0"/>
              <a:t>){  	//</a:t>
            </a:r>
            <a:r>
              <a:rPr lang="zh-CN" altLang="zh-CN" b="0" dirty="0"/>
              <a:t>修改</a:t>
            </a:r>
          </a:p>
          <a:p>
            <a:pPr>
              <a:spcBef>
                <a:spcPts val="0"/>
              </a:spcBef>
            </a:pPr>
            <a:r>
              <a:rPr lang="en-US" altLang="zh-CN" b="0" dirty="0"/>
              <a:t>            if(S[j] == false &amp;&amp; </a:t>
            </a:r>
            <a:r>
              <a:rPr lang="en-US" altLang="zh-CN" b="0" dirty="0" err="1"/>
              <a:t>G.weight</a:t>
            </a:r>
            <a:r>
              <a:rPr lang="en-US" altLang="zh-CN" b="0" dirty="0"/>
              <a:t>(</a:t>
            </a:r>
            <a:r>
              <a:rPr lang="en-US" altLang="zh-CN" b="0" dirty="0" err="1"/>
              <a:t>v,j</a:t>
            </a:r>
            <a:r>
              <a:rPr lang="en-US" altLang="zh-CN" b="0" dirty="0"/>
              <a:t>) != 0 &amp;&amp; </a:t>
            </a:r>
            <a:r>
              <a:rPr lang="en-US" altLang="zh-CN" b="0" dirty="0" err="1"/>
              <a:t>dist</a:t>
            </a:r>
            <a:r>
              <a:rPr lang="en-US" altLang="zh-CN" b="0" dirty="0"/>
              <a:t>[v] + </a:t>
            </a:r>
            <a:r>
              <a:rPr lang="en-US" altLang="zh-CN" b="0" dirty="0" err="1"/>
              <a:t>G.weight</a:t>
            </a:r>
            <a:r>
              <a:rPr lang="en-US" altLang="zh-CN" b="0" dirty="0"/>
              <a:t>(</a:t>
            </a:r>
            <a:r>
              <a:rPr lang="en-US" altLang="zh-CN" b="0" dirty="0" err="1"/>
              <a:t>v,j</a:t>
            </a:r>
            <a:r>
              <a:rPr lang="en-US" altLang="zh-CN" b="0" dirty="0"/>
              <a:t>) &lt; </a:t>
            </a:r>
            <a:r>
              <a:rPr lang="en-US" altLang="zh-CN" b="0" dirty="0" err="1"/>
              <a:t>dist</a:t>
            </a:r>
            <a:r>
              <a:rPr lang="en-US" altLang="zh-CN" b="0" dirty="0"/>
              <a:t>[j]){</a:t>
            </a:r>
            <a:endParaRPr lang="zh-CN" altLang="zh-CN" b="0" dirty="0"/>
          </a:p>
          <a:p>
            <a:pPr>
              <a:spcBef>
                <a:spcPts val="0"/>
              </a:spcBef>
            </a:pPr>
            <a:r>
              <a:rPr lang="en-US" altLang="zh-CN" b="0" dirty="0"/>
              <a:t>                </a:t>
            </a:r>
            <a:r>
              <a:rPr lang="en-US" altLang="zh-CN" b="0" dirty="0" err="1"/>
              <a:t>dist</a:t>
            </a:r>
            <a:r>
              <a:rPr lang="en-US" altLang="zh-CN" b="0" dirty="0"/>
              <a:t>[j] = </a:t>
            </a:r>
            <a:r>
              <a:rPr lang="en-US" altLang="zh-CN" b="0" dirty="0" err="1"/>
              <a:t>dist</a:t>
            </a:r>
            <a:r>
              <a:rPr lang="en-US" altLang="zh-CN" b="0" dirty="0"/>
              <a:t>[v] + </a:t>
            </a:r>
            <a:r>
              <a:rPr lang="en-US" altLang="zh-CN" b="0" dirty="0" err="1"/>
              <a:t>G.weight</a:t>
            </a:r>
            <a:r>
              <a:rPr lang="en-US" altLang="zh-CN" b="0" dirty="0"/>
              <a:t>(</a:t>
            </a:r>
            <a:r>
              <a:rPr lang="en-US" altLang="zh-CN" b="0" dirty="0" err="1"/>
              <a:t>v,j</a:t>
            </a:r>
            <a:r>
              <a:rPr lang="en-US" altLang="zh-CN" b="0" dirty="0"/>
              <a:t>);</a:t>
            </a:r>
            <a:endParaRPr lang="zh-CN" altLang="zh-CN" b="0" dirty="0"/>
          </a:p>
          <a:p>
            <a:pPr>
              <a:spcBef>
                <a:spcPts val="0"/>
              </a:spcBef>
            </a:pPr>
            <a:r>
              <a:rPr lang="en-US" altLang="zh-CN" b="0" dirty="0"/>
              <a:t>                pre[j] = v;</a:t>
            </a:r>
            <a:endParaRPr lang="zh-CN" altLang="zh-CN" b="0" dirty="0"/>
          </a:p>
          <a:p>
            <a:pPr>
              <a:spcBef>
                <a:spcPts val="0"/>
              </a:spcBef>
            </a:pPr>
            <a:r>
              <a:rPr lang="en-US" altLang="zh-CN" b="0" dirty="0"/>
              <a:t>            }</a:t>
            </a:r>
            <a:endParaRPr lang="zh-CN" altLang="zh-CN" b="0" dirty="0"/>
          </a:p>
          <a:p>
            <a:pPr>
              <a:spcBef>
                <a:spcPts val="0"/>
              </a:spcBef>
            </a:pPr>
            <a:r>
              <a:rPr lang="en-US" altLang="zh-CN" b="0" dirty="0"/>
              <a:t>        }</a:t>
            </a:r>
            <a:endParaRPr lang="zh-CN" altLang="zh-CN" b="0" dirty="0"/>
          </a:p>
          <a:p>
            <a:pPr>
              <a:spcBef>
                <a:spcPts val="0"/>
              </a:spcBef>
            </a:pPr>
            <a:r>
              <a:rPr lang="en-US" altLang="zh-CN" b="0" dirty="0"/>
              <a:t>    }</a:t>
            </a:r>
            <a:endParaRPr lang="zh-CN" altLang="zh-CN" b="0" dirty="0"/>
          </a:p>
          <a:p>
            <a:pPr>
              <a:spcBef>
                <a:spcPts val="0"/>
              </a:spcBef>
            </a:pPr>
            <a:r>
              <a:rPr lang="en-US" altLang="zh-CN" b="0" dirty="0"/>
              <a:t>}</a:t>
            </a:r>
            <a:endParaRPr lang="zh-CN" altLang="en-US" b="0" dirty="0"/>
          </a:p>
        </p:txBody>
      </p:sp>
    </p:spTree>
    <p:extLst>
      <p:ext uri="{BB962C8B-B14F-4D97-AF65-F5344CB8AC3E}">
        <p14:creationId xmlns="" xmlns:p14="http://schemas.microsoft.com/office/powerpoint/2010/main" val="282328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59632" y="3140968"/>
            <a:ext cx="6261100" cy="26098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内容占位符 3"/>
          <p:cNvSpPr>
            <a:spLocks noGrp="1"/>
          </p:cNvSpPr>
          <p:nvPr>
            <p:ph idx="1"/>
          </p:nvPr>
        </p:nvSpPr>
        <p:spPr>
          <a:xfrm>
            <a:off x="928662" y="1071546"/>
            <a:ext cx="7520940" cy="3579849"/>
          </a:xfrm>
        </p:spPr>
        <p:txBody>
          <a:bodyPr/>
          <a:lstStyle/>
          <a:p>
            <a:r>
              <a:rPr lang="en-US" altLang="zh-CN" b="0" dirty="0" smtClean="0"/>
              <a:t>	</a:t>
            </a:r>
            <a:r>
              <a:rPr lang="zh-CN" altLang="en-US" b="0" dirty="0" smtClean="0"/>
              <a:t>对图</a:t>
            </a:r>
            <a:r>
              <a:rPr lang="en-US" b="0" dirty="0" smtClean="0"/>
              <a:t>6-32</a:t>
            </a:r>
            <a:r>
              <a:rPr lang="zh-CN" altLang="en-US" b="0" dirty="0" smtClean="0"/>
              <a:t>所示的带权有向图使用</a:t>
            </a:r>
            <a:r>
              <a:rPr lang="en-US" b="0" dirty="0" err="1" smtClean="0"/>
              <a:t>Dijkstra</a:t>
            </a:r>
            <a:r>
              <a:rPr lang="zh-CN" altLang="en-US" b="0" dirty="0" smtClean="0"/>
              <a:t>算法求从顶点</a:t>
            </a:r>
            <a:r>
              <a:rPr lang="en-US" b="0" dirty="0" smtClean="0"/>
              <a:t>v</a:t>
            </a:r>
            <a:r>
              <a:rPr lang="en-US" b="0" baseline="-25000" dirty="0" smtClean="0"/>
              <a:t>0</a:t>
            </a:r>
            <a:r>
              <a:rPr lang="zh-CN" altLang="en-US" b="0" dirty="0" smtClean="0"/>
              <a:t>到其余顶点的最短路径，求解过程中辅助数组和的变化情况如表</a:t>
            </a:r>
            <a:r>
              <a:rPr lang="en-US" b="0" dirty="0" smtClean="0"/>
              <a:t>6-5</a:t>
            </a:r>
            <a:r>
              <a:rPr lang="zh-CN" altLang="en-US" b="0" dirty="0" smtClean="0"/>
              <a:t>所示。</a:t>
            </a:r>
            <a:endParaRPr lang="zh-CN" altLang="en-US" b="0" dirty="0"/>
          </a:p>
        </p:txBody>
      </p:sp>
    </p:spTree>
    <p:extLst>
      <p:ext uri="{BB962C8B-B14F-4D97-AF65-F5344CB8AC3E}">
        <p14:creationId xmlns="" xmlns:p14="http://schemas.microsoft.com/office/powerpoint/2010/main" val="71501638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3608" y="1124744"/>
            <a:ext cx="7278739" cy="437187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矩形 3"/>
          <p:cNvSpPr/>
          <p:nvPr/>
        </p:nvSpPr>
        <p:spPr>
          <a:xfrm>
            <a:off x="1331640" y="5661248"/>
            <a:ext cx="3502882" cy="369332"/>
          </a:xfrm>
          <a:prstGeom prst="rect">
            <a:avLst/>
          </a:prstGeom>
        </p:spPr>
        <p:txBody>
          <a:bodyPr wrap="none">
            <a:spAutoFit/>
          </a:bodyPr>
          <a:lstStyle/>
          <a:p>
            <a:r>
              <a:rPr lang="en-US" altLang="zh-CN" dirty="0"/>
              <a:t>Dijkstra</a:t>
            </a:r>
            <a:r>
              <a:rPr lang="zh-CN" altLang="zh-CN" dirty="0"/>
              <a:t>算法的时间复杂度为</a:t>
            </a:r>
            <a:r>
              <a:rPr lang="en-US" altLang="zh-CN" dirty="0"/>
              <a:t>O(n</a:t>
            </a:r>
            <a:r>
              <a:rPr lang="en-US" altLang="zh-CN" baseline="30000" dirty="0"/>
              <a:t>2</a:t>
            </a:r>
            <a:r>
              <a:rPr lang="en-US" altLang="zh-CN" dirty="0"/>
              <a:t>)</a:t>
            </a:r>
            <a:endParaRPr lang="zh-CN" altLang="en-US" dirty="0"/>
          </a:p>
        </p:txBody>
      </p:sp>
    </p:spTree>
    <p:extLst>
      <p:ext uri="{BB962C8B-B14F-4D97-AF65-F5344CB8AC3E}">
        <p14:creationId xmlns="" xmlns:p14="http://schemas.microsoft.com/office/powerpoint/2010/main" val="29796717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6.6.2  </a:t>
            </a:r>
            <a:r>
              <a:rPr lang="zh-CN" altLang="zh-CN" b="1" dirty="0">
                <a:solidFill>
                  <a:srgbClr val="FF0000"/>
                </a:solidFill>
              </a:rPr>
              <a:t>任意对顶点之间的最短</a:t>
            </a:r>
            <a:r>
              <a:rPr lang="zh-CN" altLang="zh-CN" b="1" dirty="0" smtClean="0">
                <a:solidFill>
                  <a:srgbClr val="FF0000"/>
                </a:solidFill>
              </a:rPr>
              <a:t>路径</a:t>
            </a:r>
            <a:endParaRPr lang="zh-CN" altLang="en-US" dirty="0">
              <a:solidFill>
                <a:srgbClr val="FF0000"/>
              </a:solidFill>
            </a:endParaRPr>
          </a:p>
        </p:txBody>
      </p:sp>
      <p:sp>
        <p:nvSpPr>
          <p:cNvPr id="4" name="内容占位符 3"/>
          <p:cNvSpPr>
            <a:spLocks noGrp="1"/>
          </p:cNvSpPr>
          <p:nvPr>
            <p:ph idx="1"/>
          </p:nvPr>
        </p:nvSpPr>
        <p:spPr/>
        <p:txBody>
          <a:bodyPr/>
          <a:lstStyle/>
          <a:p>
            <a:pPr>
              <a:buFont typeface="Arial" pitchFamily="34" charset="0"/>
              <a:buChar char="•"/>
            </a:pPr>
            <a:r>
              <a:rPr lang="zh-CN" altLang="en-US" b="0" dirty="0" smtClean="0"/>
              <a:t>另一种求每对顶点之间最短路径的方法</a:t>
            </a:r>
            <a:r>
              <a:rPr lang="en-US" b="0" dirty="0" smtClean="0"/>
              <a:t>——</a:t>
            </a:r>
            <a:r>
              <a:rPr lang="en-US" b="0" dirty="0" smtClean="0">
                <a:solidFill>
                  <a:srgbClr val="FF0000"/>
                </a:solidFill>
              </a:rPr>
              <a:t>Floyd</a:t>
            </a:r>
            <a:r>
              <a:rPr lang="zh-CN" altLang="en-US" b="0" dirty="0" smtClean="0">
                <a:solidFill>
                  <a:srgbClr val="FF0000"/>
                </a:solidFill>
              </a:rPr>
              <a:t>算法</a:t>
            </a:r>
            <a:r>
              <a:rPr lang="zh-CN" altLang="en-US" b="0" dirty="0" smtClean="0"/>
              <a:t>。</a:t>
            </a:r>
            <a:r>
              <a:rPr lang="en-US" b="0" dirty="0" smtClean="0"/>
              <a:t>Floyd</a:t>
            </a:r>
            <a:r>
              <a:rPr lang="zh-CN" altLang="en-US" b="0" dirty="0" smtClean="0"/>
              <a:t>算法的时间复杂度也是</a:t>
            </a:r>
            <a:r>
              <a:rPr lang="en-US" b="0" dirty="0" smtClean="0"/>
              <a:t>O(n</a:t>
            </a:r>
            <a:r>
              <a:rPr lang="en-US" b="0" baseline="30000" dirty="0" smtClean="0"/>
              <a:t>3</a:t>
            </a:r>
            <a:r>
              <a:rPr lang="en-US" b="0" dirty="0" smtClean="0"/>
              <a:t>)</a:t>
            </a:r>
            <a:r>
              <a:rPr lang="en-US" altLang="zh-CN" b="0" dirty="0" smtClean="0"/>
              <a:t>;</a:t>
            </a:r>
          </a:p>
          <a:p>
            <a:pPr>
              <a:buFont typeface="Arial" pitchFamily="34" charset="0"/>
              <a:buChar char="•"/>
            </a:pPr>
            <a:r>
              <a:rPr lang="en-US" b="0" dirty="0" smtClean="0">
                <a:solidFill>
                  <a:srgbClr val="FF0000"/>
                </a:solidFill>
              </a:rPr>
              <a:t>Floyd</a:t>
            </a:r>
            <a:r>
              <a:rPr lang="zh-CN" altLang="en-US" b="0" dirty="0" smtClean="0">
                <a:solidFill>
                  <a:srgbClr val="FF0000"/>
                </a:solidFill>
              </a:rPr>
              <a:t>算法的基本思想</a:t>
            </a:r>
            <a:r>
              <a:rPr lang="zh-CN" altLang="en-US" b="0" dirty="0" smtClean="0"/>
              <a:t>是：从任意顶点</a:t>
            </a:r>
            <a:r>
              <a:rPr lang="en-US" b="0" dirty="0" smtClean="0"/>
              <a:t>v</a:t>
            </a:r>
            <a:r>
              <a:rPr lang="en-US" b="0" baseline="-25000" dirty="0" smtClean="0"/>
              <a:t>i</a:t>
            </a:r>
            <a:r>
              <a:rPr lang="zh-CN" altLang="en-US" b="0" dirty="0" smtClean="0"/>
              <a:t>到任意顶点</a:t>
            </a:r>
            <a:r>
              <a:rPr lang="en-US" b="0" dirty="0" err="1" smtClean="0"/>
              <a:t>v</a:t>
            </a:r>
            <a:r>
              <a:rPr lang="en-US" b="0" baseline="-25000" dirty="0" err="1" smtClean="0"/>
              <a:t>j</a:t>
            </a:r>
            <a:r>
              <a:rPr lang="zh-CN" altLang="en-US" b="0" dirty="0" smtClean="0"/>
              <a:t>的最短路径只有两种情况，一种是直接从顶点</a:t>
            </a:r>
            <a:r>
              <a:rPr lang="en-US" b="0" dirty="0" smtClean="0"/>
              <a:t>v</a:t>
            </a:r>
            <a:r>
              <a:rPr lang="en-US" b="0" baseline="-25000" dirty="0" smtClean="0"/>
              <a:t>i</a:t>
            </a:r>
            <a:r>
              <a:rPr lang="zh-CN" altLang="en-US" b="0" dirty="0" smtClean="0"/>
              <a:t>到顶点</a:t>
            </a:r>
            <a:r>
              <a:rPr lang="en-US" b="0" dirty="0" err="1" smtClean="0"/>
              <a:t>v</a:t>
            </a:r>
            <a:r>
              <a:rPr lang="en-US" b="0" baseline="-25000" dirty="0" err="1" smtClean="0"/>
              <a:t>j</a:t>
            </a:r>
            <a:r>
              <a:rPr lang="zh-CN" altLang="en-US" b="0" dirty="0" smtClean="0"/>
              <a:t>，另一种是从顶点</a:t>
            </a:r>
            <a:r>
              <a:rPr lang="en-US" b="0" dirty="0" smtClean="0"/>
              <a:t>v</a:t>
            </a:r>
            <a:r>
              <a:rPr lang="en-US" b="0" baseline="-25000" dirty="0" smtClean="0"/>
              <a:t>i</a:t>
            </a:r>
            <a:r>
              <a:rPr lang="zh-CN" altLang="en-US" b="0" dirty="0" smtClean="0"/>
              <a:t>经过若干个中间顶点到顶点</a:t>
            </a:r>
            <a:r>
              <a:rPr lang="en-US" b="0" dirty="0" err="1" smtClean="0"/>
              <a:t>v</a:t>
            </a:r>
            <a:r>
              <a:rPr lang="en-US" b="0" baseline="-25000" dirty="0" err="1" smtClean="0"/>
              <a:t>j</a:t>
            </a:r>
            <a:r>
              <a:rPr lang="zh-CN" altLang="en-US" b="0" dirty="0" smtClean="0"/>
              <a:t>。因此设一个顶点集合</a:t>
            </a:r>
            <a:r>
              <a:rPr lang="en-US" b="0" dirty="0" smtClean="0"/>
              <a:t>S</a:t>
            </a:r>
            <a:r>
              <a:rPr lang="zh-CN" altLang="en-US" b="0" dirty="0" smtClean="0"/>
              <a:t>表示路径上可能含的中间顶点的集合，其初始状态为空。</a:t>
            </a:r>
          </a:p>
          <a:p>
            <a:endParaRPr lang="zh-CN" altLang="en-US" dirty="0"/>
          </a:p>
        </p:txBody>
      </p:sp>
    </p:spTree>
    <p:extLst>
      <p:ext uri="{BB962C8B-B14F-4D97-AF65-F5344CB8AC3E}">
        <p14:creationId xmlns="" xmlns:p14="http://schemas.microsoft.com/office/powerpoint/2010/main" val="4870121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27584" y="1214422"/>
            <a:ext cx="7520940" cy="4786346"/>
          </a:xfrm>
        </p:spPr>
        <p:txBody>
          <a:bodyPr>
            <a:normAutofit fontScale="92500" lnSpcReduction="10000"/>
          </a:bodyPr>
          <a:lstStyle/>
          <a:p>
            <a:pPr>
              <a:buFont typeface="Arial" pitchFamily="34" charset="0"/>
              <a:buChar char="•"/>
            </a:pPr>
            <a:r>
              <a:rPr lang="zh-CN" altLang="en-US" b="0" dirty="0" smtClean="0"/>
              <a:t>引入一个</a:t>
            </a:r>
            <a:r>
              <a:rPr lang="zh-CN" altLang="en-US" b="0" dirty="0" smtClean="0">
                <a:solidFill>
                  <a:srgbClr val="FF0000"/>
                </a:solidFill>
              </a:rPr>
              <a:t>二维数组</a:t>
            </a:r>
            <a:r>
              <a:rPr lang="en-US" b="0" dirty="0" smtClean="0">
                <a:solidFill>
                  <a:srgbClr val="FF0000"/>
                </a:solidFill>
              </a:rPr>
              <a:t>dist</a:t>
            </a:r>
            <a:r>
              <a:rPr lang="zh-CN" altLang="en-US" b="0" dirty="0" smtClean="0"/>
              <a:t>，其每个分量</a:t>
            </a:r>
            <a:r>
              <a:rPr lang="en-US" b="0" dirty="0" smtClean="0">
                <a:solidFill>
                  <a:srgbClr val="FF0000"/>
                </a:solidFill>
              </a:rPr>
              <a:t>dist[</a:t>
            </a:r>
            <a:r>
              <a:rPr lang="en-US" b="0" dirty="0" err="1" smtClean="0">
                <a:solidFill>
                  <a:srgbClr val="FF0000"/>
                </a:solidFill>
              </a:rPr>
              <a:t>i</a:t>
            </a:r>
            <a:r>
              <a:rPr lang="en-US" b="0" dirty="0" smtClean="0">
                <a:solidFill>
                  <a:srgbClr val="FF0000"/>
                </a:solidFill>
              </a:rPr>
              <a:t>][j]</a:t>
            </a:r>
            <a:r>
              <a:rPr lang="zh-CN" altLang="en-US" b="0" dirty="0" smtClean="0">
                <a:solidFill>
                  <a:srgbClr val="FF0000"/>
                </a:solidFill>
              </a:rPr>
              <a:t>存储求得的从顶点</a:t>
            </a:r>
            <a:r>
              <a:rPr lang="en-US" b="0" dirty="0" smtClean="0">
                <a:solidFill>
                  <a:srgbClr val="FF0000"/>
                </a:solidFill>
              </a:rPr>
              <a:t>v</a:t>
            </a:r>
            <a:r>
              <a:rPr lang="en-US" b="0" baseline="-25000" dirty="0" smtClean="0">
                <a:solidFill>
                  <a:srgbClr val="FF0000"/>
                </a:solidFill>
              </a:rPr>
              <a:t>i</a:t>
            </a:r>
            <a:r>
              <a:rPr lang="zh-CN" altLang="en-US" b="0" dirty="0" smtClean="0">
                <a:solidFill>
                  <a:srgbClr val="FF0000"/>
                </a:solidFill>
              </a:rPr>
              <a:t>只经过集合</a:t>
            </a:r>
            <a:r>
              <a:rPr lang="en-US" b="0" dirty="0" smtClean="0">
                <a:solidFill>
                  <a:srgbClr val="FF0000"/>
                </a:solidFill>
              </a:rPr>
              <a:t>S</a:t>
            </a:r>
            <a:r>
              <a:rPr lang="zh-CN" altLang="en-US" b="0" dirty="0" smtClean="0">
                <a:solidFill>
                  <a:srgbClr val="FF0000"/>
                </a:solidFill>
              </a:rPr>
              <a:t>中的中间顶点到达顶点</a:t>
            </a:r>
            <a:r>
              <a:rPr lang="en-US" b="0" dirty="0" err="1" smtClean="0">
                <a:solidFill>
                  <a:srgbClr val="FF0000"/>
                </a:solidFill>
              </a:rPr>
              <a:t>v</a:t>
            </a:r>
            <a:r>
              <a:rPr lang="en-US" b="0" baseline="-25000" dirty="0" err="1" smtClean="0">
                <a:solidFill>
                  <a:srgbClr val="FF0000"/>
                </a:solidFill>
              </a:rPr>
              <a:t>j</a:t>
            </a:r>
            <a:r>
              <a:rPr lang="zh-CN" altLang="en-US" b="0" dirty="0" smtClean="0">
                <a:solidFill>
                  <a:srgbClr val="FF0000"/>
                </a:solidFill>
              </a:rPr>
              <a:t>的最短路径的长度</a:t>
            </a:r>
            <a:r>
              <a:rPr lang="zh-CN" altLang="en-US" b="0" dirty="0" smtClean="0"/>
              <a:t>。初始状态时由于</a:t>
            </a:r>
            <a:r>
              <a:rPr lang="en-US" b="0" dirty="0" smtClean="0"/>
              <a:t>S</a:t>
            </a:r>
            <a:r>
              <a:rPr lang="zh-CN" altLang="en-US" b="0" dirty="0" smtClean="0"/>
              <a:t>为空，因此</a:t>
            </a:r>
            <a:r>
              <a:rPr lang="en-US" b="0" dirty="0" smtClean="0"/>
              <a:t>dist</a:t>
            </a:r>
            <a:r>
              <a:rPr lang="en-US" b="0" baseline="-25000" dirty="0" smtClean="0"/>
              <a:t>0</a:t>
            </a:r>
            <a:r>
              <a:rPr lang="en-US" b="0" dirty="0" smtClean="0"/>
              <a:t>[</a:t>
            </a:r>
            <a:r>
              <a:rPr lang="en-US" b="0" dirty="0" err="1" smtClean="0"/>
              <a:t>i</a:t>
            </a:r>
            <a:r>
              <a:rPr lang="en-US" b="0" dirty="0" smtClean="0"/>
              <a:t>][j]</a:t>
            </a:r>
            <a:r>
              <a:rPr lang="zh-CN" altLang="en-US" b="0" dirty="0" smtClean="0"/>
              <a:t>为从</a:t>
            </a:r>
            <a:r>
              <a:rPr lang="en-US" b="0" dirty="0" smtClean="0"/>
              <a:t>v</a:t>
            </a:r>
            <a:r>
              <a:rPr lang="en-US" b="0" baseline="-25000" dirty="0" smtClean="0"/>
              <a:t>i</a:t>
            </a:r>
            <a:r>
              <a:rPr lang="zh-CN" altLang="en-US" b="0" dirty="0" smtClean="0"/>
              <a:t>不经过任何顶点直接到达</a:t>
            </a:r>
            <a:r>
              <a:rPr lang="en-US" b="0" dirty="0" err="1" smtClean="0"/>
              <a:t>v</a:t>
            </a:r>
            <a:r>
              <a:rPr lang="en-US" b="0" baseline="-25000" dirty="0" err="1" smtClean="0"/>
              <a:t>j</a:t>
            </a:r>
            <a:r>
              <a:rPr lang="zh-CN" altLang="en-US" b="0" dirty="0" smtClean="0"/>
              <a:t>的路径长度，即</a:t>
            </a:r>
            <a:endParaRPr lang="en-US" altLang="zh-CN" b="0" dirty="0" smtClean="0"/>
          </a:p>
          <a:p>
            <a:endParaRPr lang="en-US" altLang="zh-CN" b="0" dirty="0" smtClean="0"/>
          </a:p>
          <a:p>
            <a:endParaRPr lang="en-US" altLang="zh-CN" b="0" dirty="0" smtClean="0"/>
          </a:p>
          <a:p>
            <a:endParaRPr lang="zh-CN" altLang="en-US" b="0" dirty="0" smtClean="0"/>
          </a:p>
          <a:p>
            <a:pPr>
              <a:buFont typeface="Arial" pitchFamily="34" charset="0"/>
              <a:buChar char="•"/>
            </a:pPr>
            <a:r>
              <a:rPr lang="zh-CN" altLang="en-US" b="0" dirty="0" smtClean="0"/>
              <a:t>将图中的所有顶点</a:t>
            </a:r>
            <a:r>
              <a:rPr lang="en-US" b="0" dirty="0" smtClean="0"/>
              <a:t>v</a:t>
            </a:r>
            <a:r>
              <a:rPr lang="en-US" b="0" baseline="-25000" dirty="0" smtClean="0"/>
              <a:t>0</a:t>
            </a:r>
            <a:r>
              <a:rPr lang="en-US" b="0" dirty="0" smtClean="0"/>
              <a:t>, v</a:t>
            </a:r>
            <a:r>
              <a:rPr lang="en-US" b="0" baseline="-25000" dirty="0" smtClean="0"/>
              <a:t>1</a:t>
            </a:r>
            <a:r>
              <a:rPr lang="en-US" b="0" dirty="0" smtClean="0"/>
              <a:t>, … , v</a:t>
            </a:r>
            <a:r>
              <a:rPr lang="en-US" b="0" baseline="-25000" dirty="0" smtClean="0"/>
              <a:t>n-1</a:t>
            </a:r>
            <a:r>
              <a:rPr lang="zh-CN" altLang="en-US" b="0" dirty="0" smtClean="0"/>
              <a:t>依次加入到集合</a:t>
            </a:r>
            <a:r>
              <a:rPr lang="en-US" b="0" dirty="0" smtClean="0"/>
              <a:t>S</a:t>
            </a:r>
            <a:r>
              <a:rPr lang="zh-CN" altLang="en-US" b="0" dirty="0" smtClean="0"/>
              <a:t>中，每加入一个新顶点就对</a:t>
            </a:r>
            <a:r>
              <a:rPr lang="en-US" b="0" dirty="0" smtClean="0"/>
              <a:t>dist[</a:t>
            </a:r>
            <a:r>
              <a:rPr lang="en-US" b="0" dirty="0" err="1" smtClean="0"/>
              <a:t>i</a:t>
            </a:r>
            <a:r>
              <a:rPr lang="en-US" b="0" dirty="0" smtClean="0"/>
              <a:t>][j]</a:t>
            </a:r>
            <a:r>
              <a:rPr lang="zh-CN" altLang="en-US" b="0" dirty="0" smtClean="0"/>
              <a:t>的值进行修改，直到所有顶点都加入到集合</a:t>
            </a:r>
            <a:r>
              <a:rPr lang="en-US" b="0" dirty="0" smtClean="0"/>
              <a:t>S</a:t>
            </a:r>
            <a:r>
              <a:rPr lang="zh-CN" altLang="en-US" b="0" dirty="0" smtClean="0"/>
              <a:t>中为止，</a:t>
            </a:r>
            <a:r>
              <a:rPr lang="en-US" b="0" dirty="0" err="1" smtClean="0"/>
              <a:t>dist</a:t>
            </a:r>
            <a:r>
              <a:rPr lang="en-US" b="0" baseline="-25000" dirty="0" err="1" smtClean="0"/>
              <a:t>n</a:t>
            </a:r>
            <a:r>
              <a:rPr lang="en-US" b="0" dirty="0" smtClean="0"/>
              <a:t>[</a:t>
            </a:r>
            <a:r>
              <a:rPr lang="en-US" b="0" dirty="0" err="1" smtClean="0"/>
              <a:t>i</a:t>
            </a:r>
            <a:r>
              <a:rPr lang="en-US" b="0" dirty="0" smtClean="0"/>
              <a:t>][j]</a:t>
            </a:r>
            <a:r>
              <a:rPr lang="zh-CN" altLang="en-US" b="0" dirty="0" smtClean="0"/>
              <a:t>就是从顶点</a:t>
            </a:r>
            <a:r>
              <a:rPr lang="en-US" b="0" dirty="0" smtClean="0"/>
              <a:t>v</a:t>
            </a:r>
            <a:r>
              <a:rPr lang="en-US" b="0" baseline="-25000" dirty="0" smtClean="0"/>
              <a:t>i</a:t>
            </a:r>
            <a:r>
              <a:rPr lang="zh-CN" altLang="en-US" b="0" dirty="0" smtClean="0"/>
              <a:t>到</a:t>
            </a:r>
            <a:r>
              <a:rPr lang="en-US" b="0" dirty="0" err="1" smtClean="0"/>
              <a:t>v</a:t>
            </a:r>
            <a:r>
              <a:rPr lang="en-US" b="0" baseline="-25000" dirty="0" err="1" smtClean="0"/>
              <a:t>j</a:t>
            </a:r>
            <a:r>
              <a:rPr lang="zh-CN" altLang="en-US" b="0" dirty="0" smtClean="0"/>
              <a:t>的最短路径长度。</a:t>
            </a:r>
            <a:r>
              <a:rPr lang="en-US" b="0" dirty="0" err="1" smtClean="0"/>
              <a:t>dist</a:t>
            </a:r>
            <a:r>
              <a:rPr lang="en-US" b="0" baseline="-25000" dirty="0" err="1" smtClean="0"/>
              <a:t>k</a:t>
            </a:r>
            <a:r>
              <a:rPr lang="en-US" b="0" dirty="0" smtClean="0"/>
              <a:t>[</a:t>
            </a:r>
            <a:r>
              <a:rPr lang="en-US" b="0" dirty="0" err="1" smtClean="0"/>
              <a:t>i</a:t>
            </a:r>
            <a:r>
              <a:rPr lang="en-US" b="0" dirty="0" smtClean="0"/>
              <a:t>][j]</a:t>
            </a:r>
            <a:r>
              <a:rPr lang="zh-CN" altLang="en-US" b="0" dirty="0" smtClean="0"/>
              <a:t>可以由</a:t>
            </a:r>
            <a:r>
              <a:rPr lang="en-US" b="0" dirty="0" smtClean="0"/>
              <a:t>dist</a:t>
            </a:r>
            <a:r>
              <a:rPr lang="en-US" b="0" baseline="-25000" dirty="0" smtClean="0"/>
              <a:t>k-1</a:t>
            </a:r>
            <a:r>
              <a:rPr lang="en-US" b="0" dirty="0" smtClean="0"/>
              <a:t>[</a:t>
            </a:r>
            <a:r>
              <a:rPr lang="en-US" b="0" dirty="0" err="1" smtClean="0"/>
              <a:t>i</a:t>
            </a:r>
            <a:r>
              <a:rPr lang="en-US" b="0" dirty="0" smtClean="0"/>
              <a:t>][j]</a:t>
            </a:r>
            <a:r>
              <a:rPr lang="zh-CN" altLang="en-US" b="0" dirty="0" smtClean="0"/>
              <a:t>计算得到，</a:t>
            </a:r>
            <a:endParaRPr lang="zh-CN" altLang="en-US" b="0" dirty="0"/>
          </a:p>
        </p:txBody>
      </p:sp>
      <p:pic>
        <p:nvPicPr>
          <p:cNvPr id="9218" name="Picture 2"/>
          <p:cNvPicPr>
            <a:picLocks noChangeAspect="1" noChangeArrowheads="1"/>
          </p:cNvPicPr>
          <p:nvPr/>
        </p:nvPicPr>
        <p:blipFill>
          <a:blip r:embed="rId2" cstate="print"/>
          <a:srcRect/>
          <a:stretch>
            <a:fillRect/>
          </a:stretch>
        </p:blipFill>
        <p:spPr bwMode="auto">
          <a:xfrm>
            <a:off x="1604963" y="2971800"/>
            <a:ext cx="5934075" cy="914400"/>
          </a:xfrm>
          <a:prstGeom prst="rect">
            <a:avLst/>
          </a:prstGeom>
          <a:noFill/>
          <a:ln w="9525">
            <a:noFill/>
            <a:miter lim="800000"/>
            <a:headEnd/>
            <a:tailEnd/>
          </a:ln>
          <a:effectLst/>
        </p:spPr>
      </p:pic>
    </p:spTree>
    <p:extLst>
      <p:ext uri="{BB962C8B-B14F-4D97-AF65-F5344CB8AC3E}">
        <p14:creationId xmlns="" xmlns:p14="http://schemas.microsoft.com/office/powerpoint/2010/main" val="2073566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1196752"/>
            <a:ext cx="7520940" cy="3579849"/>
          </a:xfrm>
        </p:spPr>
        <p:txBody>
          <a:bodyPr/>
          <a:lstStyle/>
          <a:p>
            <a:r>
              <a:rPr lang="en-US" altLang="zh-CN" b="0" dirty="0" smtClean="0"/>
              <a:t>	</a:t>
            </a:r>
            <a:r>
              <a:rPr lang="zh-CN" altLang="zh-CN" b="0" dirty="0" smtClean="0"/>
              <a:t>修改</a:t>
            </a:r>
            <a:r>
              <a:rPr lang="en-US" altLang="zh-CN" b="0" dirty="0" err="1"/>
              <a:t>dist</a:t>
            </a:r>
            <a:r>
              <a:rPr lang="en-US" altLang="zh-CN" b="0" baseline="-25000" dirty="0" err="1"/>
              <a:t>k</a:t>
            </a:r>
            <a:r>
              <a:rPr lang="en-US" altLang="zh-CN" b="0" dirty="0"/>
              <a:t>[</a:t>
            </a:r>
            <a:r>
              <a:rPr lang="en-US" altLang="zh-CN" b="0" dirty="0" err="1"/>
              <a:t>i</a:t>
            </a:r>
            <a:r>
              <a:rPr lang="en-US" altLang="zh-CN" b="0" dirty="0"/>
              <a:t>][j]</a:t>
            </a:r>
            <a:r>
              <a:rPr lang="zh-CN" altLang="zh-CN" b="0" dirty="0"/>
              <a:t>的方法如图</a:t>
            </a:r>
            <a:r>
              <a:rPr lang="en-US" altLang="zh-CN" b="0" dirty="0"/>
              <a:t>6-33</a:t>
            </a:r>
            <a:r>
              <a:rPr lang="zh-CN" altLang="zh-CN" b="0" dirty="0"/>
              <a:t>所示。</a:t>
            </a:r>
          </a:p>
          <a:p>
            <a:endParaRPr lang="zh-CN" altLang="en-US" dirty="0"/>
          </a:p>
        </p:txBody>
      </p:sp>
      <p:pic>
        <p:nvPicPr>
          <p:cNvPr id="3686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123728" y="2409096"/>
            <a:ext cx="3744416" cy="236977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19220493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57224" y="1214422"/>
            <a:ext cx="8035256" cy="3579849"/>
          </a:xfrm>
        </p:spPr>
        <p:txBody>
          <a:bodyPr>
            <a:normAutofit fontScale="92500" lnSpcReduction="20000"/>
          </a:bodyPr>
          <a:lstStyle/>
          <a:p>
            <a:r>
              <a:rPr lang="en-US" altLang="zh-CN" b="0" dirty="0" smtClean="0"/>
              <a:t>	</a:t>
            </a:r>
            <a:r>
              <a:rPr lang="zh-CN" altLang="en-US" b="0" dirty="0" smtClean="0"/>
              <a:t>假设当前的</a:t>
            </a:r>
            <a:r>
              <a:rPr lang="en-US" b="0" dirty="0" smtClean="0"/>
              <a:t>S = {v</a:t>
            </a:r>
            <a:r>
              <a:rPr lang="en-US" b="0" baseline="-25000" dirty="0" smtClean="0"/>
              <a:t>0</a:t>
            </a:r>
            <a:r>
              <a:rPr lang="en-US" b="0" dirty="0" smtClean="0"/>
              <a:t>, v</a:t>
            </a:r>
            <a:r>
              <a:rPr lang="en-US" b="0" baseline="-25000" dirty="0" smtClean="0"/>
              <a:t>1</a:t>
            </a:r>
            <a:r>
              <a:rPr lang="en-US" b="0" dirty="0" smtClean="0"/>
              <a:t>, … , v</a:t>
            </a:r>
            <a:r>
              <a:rPr lang="en-US" b="0" baseline="-25000" dirty="0" smtClean="0"/>
              <a:t>k-2</a:t>
            </a:r>
            <a:r>
              <a:rPr lang="en-US" b="0" dirty="0" smtClean="0"/>
              <a:t>}</a:t>
            </a:r>
            <a:r>
              <a:rPr lang="zh-CN" altLang="en-US" b="0" dirty="0" smtClean="0"/>
              <a:t>，此时</a:t>
            </a:r>
            <a:r>
              <a:rPr lang="en-US" b="0" dirty="0" smtClean="0"/>
              <a:t>dist</a:t>
            </a:r>
            <a:r>
              <a:rPr lang="en-US" b="0" baseline="-25000" dirty="0" smtClean="0"/>
              <a:t>k-1</a:t>
            </a:r>
            <a:r>
              <a:rPr lang="en-US" b="0" dirty="0" smtClean="0"/>
              <a:t>[</a:t>
            </a:r>
            <a:r>
              <a:rPr lang="en-US" b="0" dirty="0" err="1" smtClean="0"/>
              <a:t>i</a:t>
            </a:r>
            <a:r>
              <a:rPr lang="en-US" b="0" dirty="0" smtClean="0"/>
              <a:t>][j]</a:t>
            </a:r>
            <a:r>
              <a:rPr lang="zh-CN" altLang="en-US" b="0" dirty="0" smtClean="0"/>
              <a:t>存放的是从</a:t>
            </a:r>
            <a:r>
              <a:rPr lang="en-US" b="0" dirty="0" smtClean="0"/>
              <a:t>v</a:t>
            </a:r>
            <a:r>
              <a:rPr lang="en-US" b="0" baseline="-25000" dirty="0" smtClean="0"/>
              <a:t>i</a:t>
            </a:r>
            <a:r>
              <a:rPr lang="zh-CN" altLang="en-US" b="0" dirty="0" smtClean="0"/>
              <a:t>出发只经过中间顶点</a:t>
            </a:r>
            <a:r>
              <a:rPr lang="en-US" b="0" dirty="0" smtClean="0"/>
              <a:t>{v</a:t>
            </a:r>
            <a:r>
              <a:rPr lang="en-US" b="0" baseline="-25000" dirty="0" smtClean="0"/>
              <a:t>0</a:t>
            </a:r>
            <a:r>
              <a:rPr lang="en-US" b="0" dirty="0" smtClean="0"/>
              <a:t>, v</a:t>
            </a:r>
            <a:r>
              <a:rPr lang="en-US" b="0" baseline="-25000" dirty="0" smtClean="0"/>
              <a:t>1</a:t>
            </a:r>
            <a:r>
              <a:rPr lang="en-US" b="0" dirty="0" smtClean="0"/>
              <a:t>, … , v</a:t>
            </a:r>
            <a:r>
              <a:rPr lang="en-US" b="0" baseline="-25000" dirty="0" smtClean="0"/>
              <a:t>k-2</a:t>
            </a:r>
            <a:r>
              <a:rPr lang="en-US" b="0" dirty="0" smtClean="0"/>
              <a:t>}</a:t>
            </a:r>
            <a:r>
              <a:rPr lang="zh-CN" altLang="en-US" b="0" dirty="0" smtClean="0"/>
              <a:t>到达</a:t>
            </a:r>
            <a:r>
              <a:rPr lang="en-US" b="0" dirty="0" err="1" smtClean="0"/>
              <a:t>v</a:t>
            </a:r>
            <a:r>
              <a:rPr lang="en-US" b="0" baseline="-25000" dirty="0" err="1" smtClean="0"/>
              <a:t>j</a:t>
            </a:r>
            <a:r>
              <a:rPr lang="zh-CN" altLang="en-US" b="0" dirty="0" smtClean="0"/>
              <a:t>的当前最短路径长度，向集合</a:t>
            </a:r>
            <a:r>
              <a:rPr lang="en-US" b="0" dirty="0" smtClean="0"/>
              <a:t>S</a:t>
            </a:r>
            <a:r>
              <a:rPr lang="zh-CN" altLang="en-US" b="0" dirty="0" smtClean="0"/>
              <a:t>中加入一个新顶点</a:t>
            </a:r>
            <a:r>
              <a:rPr lang="en-US" b="0" dirty="0" smtClean="0"/>
              <a:t>v</a:t>
            </a:r>
            <a:r>
              <a:rPr lang="en-US" b="0" baseline="-25000" dirty="0" smtClean="0"/>
              <a:t>k-1</a:t>
            </a:r>
            <a:r>
              <a:rPr lang="zh-CN" altLang="en-US" b="0" dirty="0" smtClean="0"/>
              <a:t>后，从顶点</a:t>
            </a:r>
            <a:r>
              <a:rPr lang="en-US" b="0" dirty="0" smtClean="0"/>
              <a:t>v</a:t>
            </a:r>
            <a:r>
              <a:rPr lang="en-US" b="0" baseline="-25000" dirty="0" smtClean="0"/>
              <a:t>i</a:t>
            </a:r>
            <a:r>
              <a:rPr lang="zh-CN" altLang="en-US" b="0" dirty="0" smtClean="0"/>
              <a:t>到</a:t>
            </a:r>
            <a:r>
              <a:rPr lang="en-US" b="0" dirty="0" err="1" smtClean="0"/>
              <a:t>v</a:t>
            </a:r>
            <a:r>
              <a:rPr lang="en-US" b="0" baseline="-25000" dirty="0" err="1" smtClean="0"/>
              <a:t>j</a:t>
            </a:r>
            <a:r>
              <a:rPr lang="zh-CN" altLang="en-US" b="0" dirty="0" smtClean="0"/>
              <a:t>的最短路径有两种可能：</a:t>
            </a:r>
            <a:endParaRPr lang="en-US" altLang="zh-CN" b="0" dirty="0" smtClean="0"/>
          </a:p>
          <a:p>
            <a:r>
              <a:rPr lang="en-US" b="0" dirty="0"/>
              <a:t>	</a:t>
            </a:r>
            <a:r>
              <a:rPr lang="en-US" b="0" dirty="0" smtClean="0"/>
              <a:t>(1) v</a:t>
            </a:r>
            <a:r>
              <a:rPr lang="en-US" b="0" baseline="-25000" dirty="0" smtClean="0"/>
              <a:t>k-1</a:t>
            </a:r>
            <a:r>
              <a:rPr lang="zh-CN" altLang="en-US" b="0" dirty="0" smtClean="0"/>
              <a:t>为路径上的中间顶点，此时路径为</a:t>
            </a:r>
            <a:r>
              <a:rPr lang="en-US" b="0" dirty="0" smtClean="0"/>
              <a:t>(v</a:t>
            </a:r>
            <a:r>
              <a:rPr lang="en-US" b="0" baseline="-25000" dirty="0" smtClean="0"/>
              <a:t>i</a:t>
            </a:r>
            <a:r>
              <a:rPr lang="en-US" b="0" dirty="0" smtClean="0"/>
              <a:t>, … , v</a:t>
            </a:r>
            <a:r>
              <a:rPr lang="en-US" b="0" baseline="-25000" dirty="0" smtClean="0"/>
              <a:t>k-1</a:t>
            </a:r>
            <a:r>
              <a:rPr lang="en-US" b="0" dirty="0" smtClean="0"/>
              <a:t>, … , </a:t>
            </a:r>
            <a:r>
              <a:rPr lang="en-US" b="0" dirty="0" err="1" smtClean="0"/>
              <a:t>v</a:t>
            </a:r>
            <a:r>
              <a:rPr lang="en-US" b="0" baseline="-25000" dirty="0" err="1" smtClean="0"/>
              <a:t>j</a:t>
            </a:r>
            <a:r>
              <a:rPr lang="en-US" b="0" dirty="0" smtClean="0"/>
              <a:t>)</a:t>
            </a:r>
            <a:r>
              <a:rPr lang="zh-CN" altLang="en-US" b="0" dirty="0" smtClean="0"/>
              <a:t>，路径长度为</a:t>
            </a:r>
            <a:r>
              <a:rPr lang="en-US" b="0" dirty="0" smtClean="0"/>
              <a:t>dist</a:t>
            </a:r>
            <a:r>
              <a:rPr lang="en-US" b="0" baseline="-25000" dirty="0" smtClean="0"/>
              <a:t>k-1</a:t>
            </a:r>
            <a:r>
              <a:rPr lang="en-US" b="0" dirty="0" smtClean="0"/>
              <a:t>[</a:t>
            </a:r>
            <a:r>
              <a:rPr lang="en-US" b="0" dirty="0" err="1" smtClean="0"/>
              <a:t>i</a:t>
            </a:r>
            <a:r>
              <a:rPr lang="en-US" b="0" dirty="0" smtClean="0"/>
              <a:t>][k-1] + dist</a:t>
            </a:r>
            <a:r>
              <a:rPr lang="en-US" altLang="zh-CN" b="0" baseline="-25000" dirty="0"/>
              <a:t>k-1 </a:t>
            </a:r>
            <a:r>
              <a:rPr lang="en-US" b="0" dirty="0" smtClean="0"/>
              <a:t>[k-1][j]</a:t>
            </a:r>
            <a:r>
              <a:rPr lang="zh-CN" altLang="en-US" b="0" dirty="0" smtClean="0"/>
              <a:t>；</a:t>
            </a:r>
            <a:endParaRPr lang="en-US" altLang="zh-CN" b="0" dirty="0" smtClean="0"/>
          </a:p>
          <a:p>
            <a:r>
              <a:rPr lang="en-US" b="0" dirty="0"/>
              <a:t>	</a:t>
            </a:r>
            <a:r>
              <a:rPr lang="en-US" b="0" dirty="0" smtClean="0"/>
              <a:t>(2) v</a:t>
            </a:r>
            <a:r>
              <a:rPr lang="en-US" b="0" baseline="-25000" dirty="0" smtClean="0"/>
              <a:t>k-1</a:t>
            </a:r>
            <a:r>
              <a:rPr lang="zh-CN" altLang="en-US" b="0" dirty="0" smtClean="0"/>
              <a:t>不为路径上的中间顶点，此时路径为</a:t>
            </a:r>
            <a:r>
              <a:rPr lang="en-US" b="0" dirty="0" smtClean="0"/>
              <a:t>(v</a:t>
            </a:r>
            <a:r>
              <a:rPr lang="en-US" b="0" baseline="-25000" dirty="0" smtClean="0"/>
              <a:t>i</a:t>
            </a:r>
            <a:r>
              <a:rPr lang="en-US" b="0" dirty="0" smtClean="0"/>
              <a:t>, … , </a:t>
            </a:r>
            <a:r>
              <a:rPr lang="en-US" b="0" dirty="0" err="1" smtClean="0"/>
              <a:t>v</a:t>
            </a:r>
            <a:r>
              <a:rPr lang="en-US" b="0" baseline="-25000" dirty="0" err="1" smtClean="0"/>
              <a:t>j</a:t>
            </a:r>
            <a:r>
              <a:rPr lang="en-US" b="0" dirty="0" smtClean="0"/>
              <a:t>)</a:t>
            </a:r>
            <a:r>
              <a:rPr lang="zh-CN" altLang="en-US" b="0" dirty="0" smtClean="0"/>
              <a:t>，路径长度为</a:t>
            </a:r>
            <a:r>
              <a:rPr lang="en-US" b="0" dirty="0" smtClean="0"/>
              <a:t>dist</a:t>
            </a:r>
            <a:r>
              <a:rPr lang="en-US" b="0" baseline="-25000" dirty="0" smtClean="0"/>
              <a:t>k-1</a:t>
            </a:r>
            <a:r>
              <a:rPr lang="en-US" b="0" dirty="0" smtClean="0"/>
              <a:t>[</a:t>
            </a:r>
            <a:r>
              <a:rPr lang="en-US" b="0" dirty="0" err="1" smtClean="0"/>
              <a:t>i</a:t>
            </a:r>
            <a:r>
              <a:rPr lang="en-US" b="0" dirty="0" smtClean="0"/>
              <a:t>][j]</a:t>
            </a:r>
            <a:r>
              <a:rPr lang="zh-CN" altLang="en-US" b="0" dirty="0" smtClean="0"/>
              <a:t>。</a:t>
            </a:r>
            <a:endParaRPr lang="en-US" altLang="zh-CN" b="0" dirty="0" smtClean="0"/>
          </a:p>
          <a:p>
            <a:r>
              <a:rPr lang="en-US" altLang="zh-CN" b="0" dirty="0"/>
              <a:t>	</a:t>
            </a:r>
            <a:r>
              <a:rPr lang="zh-CN" altLang="en-US" b="0" dirty="0" smtClean="0"/>
              <a:t>修改</a:t>
            </a:r>
            <a:r>
              <a:rPr lang="en-US" b="0" dirty="0" err="1" smtClean="0"/>
              <a:t>dist</a:t>
            </a:r>
            <a:r>
              <a:rPr lang="en-US" b="0" baseline="-25000" dirty="0" err="1" smtClean="0"/>
              <a:t>k</a:t>
            </a:r>
            <a:r>
              <a:rPr lang="en-US" b="0" dirty="0" smtClean="0"/>
              <a:t>[</a:t>
            </a:r>
            <a:r>
              <a:rPr lang="en-US" b="0" dirty="0" err="1" smtClean="0"/>
              <a:t>i</a:t>
            </a:r>
            <a:r>
              <a:rPr lang="en-US" b="0" dirty="0" smtClean="0"/>
              <a:t>][j]</a:t>
            </a:r>
            <a:r>
              <a:rPr lang="zh-CN" altLang="en-US" b="0" dirty="0" smtClean="0"/>
              <a:t>的值为上述两种情况中路径长度较小的值，即：</a:t>
            </a:r>
            <a:endParaRPr lang="zh-CN" altLang="en-US" b="0" dirty="0"/>
          </a:p>
        </p:txBody>
      </p:sp>
      <p:pic>
        <p:nvPicPr>
          <p:cNvPr id="10242" name="Picture 2"/>
          <p:cNvPicPr>
            <a:picLocks noChangeAspect="1" noChangeArrowheads="1"/>
          </p:cNvPicPr>
          <p:nvPr/>
        </p:nvPicPr>
        <p:blipFill>
          <a:blip r:embed="rId2" cstate="print"/>
          <a:srcRect/>
          <a:stretch>
            <a:fillRect/>
          </a:stretch>
        </p:blipFill>
        <p:spPr bwMode="auto">
          <a:xfrm>
            <a:off x="1785918" y="4786322"/>
            <a:ext cx="5419725" cy="342900"/>
          </a:xfrm>
          <a:prstGeom prst="rect">
            <a:avLst/>
          </a:prstGeom>
          <a:noFill/>
          <a:ln w="9525">
            <a:noFill/>
            <a:miter lim="800000"/>
            <a:headEnd/>
            <a:tailEnd/>
          </a:ln>
          <a:effectLst/>
        </p:spPr>
      </p:pic>
    </p:spTree>
    <p:extLst>
      <p:ext uri="{BB962C8B-B14F-4D97-AF65-F5344CB8AC3E}">
        <p14:creationId xmlns="" xmlns:p14="http://schemas.microsoft.com/office/powerpoint/2010/main" val="98915362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2106</TotalTime>
  <Words>6519</Words>
  <Application>Microsoft Office PowerPoint</Application>
  <PresentationFormat>全屏显示(4:3)</PresentationFormat>
  <Paragraphs>909</Paragraphs>
  <Slides>122</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122</vt:i4>
      </vt:variant>
    </vt:vector>
  </HeadingPairs>
  <TitlesOfParts>
    <vt:vector size="125" baseType="lpstr">
      <vt:lpstr>角度</vt:lpstr>
      <vt:lpstr>SmartDraw</vt:lpstr>
      <vt:lpstr>Equation</vt:lpstr>
      <vt:lpstr>第6章 图</vt:lpstr>
      <vt:lpstr>6.1  图的定义和术语</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6.2  图的存储结构</vt:lpstr>
      <vt:lpstr>幻灯片 19</vt:lpstr>
      <vt:lpstr>幻灯片 20</vt:lpstr>
      <vt:lpstr>幻灯片 21</vt:lpstr>
      <vt:lpstr>幻灯片 22</vt:lpstr>
      <vt:lpstr>幻灯片 23</vt:lpstr>
      <vt:lpstr>幻灯片 24</vt:lpstr>
      <vt:lpstr>幻灯片 25</vt:lpstr>
      <vt:lpstr>幻灯片 26</vt:lpstr>
      <vt:lpstr>幻灯片 27</vt:lpstr>
      <vt:lpstr>6.2.2  邻接表存储方法</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6.3  图的遍历</vt:lpstr>
      <vt:lpstr>幻灯片 48</vt:lpstr>
      <vt:lpstr>幻灯片 49</vt:lpstr>
      <vt:lpstr>幻灯片 50</vt:lpstr>
      <vt:lpstr>6.3.1  深度优先搜索</vt:lpstr>
      <vt:lpstr>幻灯片 52</vt:lpstr>
      <vt:lpstr>例子：无向图G7为例说明深度优先搜索过程。</vt:lpstr>
      <vt:lpstr>幻灯片 54</vt:lpstr>
      <vt:lpstr>DFS的非递归算法：</vt:lpstr>
      <vt:lpstr>性能分析：</vt:lpstr>
      <vt:lpstr>6.3.2  广度优先搜索</vt:lpstr>
      <vt:lpstr>幻灯片 58</vt:lpstr>
      <vt:lpstr>幻灯片 59</vt:lpstr>
      <vt:lpstr>幻灯片 60</vt:lpstr>
      <vt:lpstr>幻灯片 61</vt:lpstr>
      <vt:lpstr>6.4  图的应用1：拓扑排序</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关键路径</vt:lpstr>
      <vt:lpstr>幻灯片 76</vt:lpstr>
      <vt:lpstr>幻灯片 77</vt:lpstr>
      <vt:lpstr>幻灯片 78</vt:lpstr>
      <vt:lpstr>幻灯片 79</vt:lpstr>
      <vt:lpstr>幻灯片 80</vt:lpstr>
      <vt:lpstr>幻灯片 81</vt:lpstr>
      <vt:lpstr>关键路径的基本算法</vt:lpstr>
      <vt:lpstr>6.6  图的应用3：最短路径</vt:lpstr>
      <vt:lpstr>幻灯片 84</vt:lpstr>
      <vt:lpstr>6.6.1  单源点最短路径问题</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6.6.2  任意对顶点之间的最短路径</vt:lpstr>
      <vt:lpstr>幻灯片 97</vt:lpstr>
      <vt:lpstr>幻灯片 98</vt:lpstr>
      <vt:lpstr>幻灯片 99</vt:lpstr>
      <vt:lpstr>幻灯片 100</vt:lpstr>
      <vt:lpstr>幻灯片 101</vt:lpstr>
      <vt:lpstr>幻灯片 102</vt:lpstr>
      <vt:lpstr>幻灯片 103</vt:lpstr>
      <vt:lpstr>幻灯片 104</vt:lpstr>
      <vt:lpstr>幻灯片 105</vt:lpstr>
      <vt:lpstr>6.7  图的应用4：图的最小生成树</vt:lpstr>
      <vt:lpstr>幻灯片 107</vt:lpstr>
      <vt:lpstr>幻灯片 108</vt:lpstr>
      <vt:lpstr>6.6.1  Prim算法---扩点法</vt:lpstr>
      <vt:lpstr>幻灯片 110</vt:lpstr>
      <vt:lpstr>幻灯片 111</vt:lpstr>
      <vt:lpstr>幻灯片 112</vt:lpstr>
      <vt:lpstr>幻灯片 113</vt:lpstr>
      <vt:lpstr>幻灯片 114</vt:lpstr>
      <vt:lpstr>幻灯片 115</vt:lpstr>
      <vt:lpstr>6.6.2  Kruskal算法---扩边法</vt:lpstr>
      <vt:lpstr>幻灯片 117</vt:lpstr>
      <vt:lpstr>幻灯片 118</vt:lpstr>
      <vt:lpstr>幻灯片 119</vt:lpstr>
      <vt:lpstr>幻灯片 120</vt:lpstr>
      <vt:lpstr>幻灯片 121</vt:lpstr>
      <vt:lpstr>幻灯片 122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算法分析</dc:title>
  <dc:creator>Admin</dc:creator>
  <cp:lastModifiedBy>admin</cp:lastModifiedBy>
  <cp:revision>333</cp:revision>
  <dcterms:created xsi:type="dcterms:W3CDTF">2016-02-05T07:36:15Z</dcterms:created>
  <dcterms:modified xsi:type="dcterms:W3CDTF">2019-11-04T04:36:26Z</dcterms:modified>
</cp:coreProperties>
</file>