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8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358" r:id="rId35"/>
    <p:sldId id="352" r:id="rId36"/>
    <p:sldId id="345" r:id="rId37"/>
    <p:sldId id="346" r:id="rId38"/>
    <p:sldId id="351" r:id="rId39"/>
    <p:sldId id="347" r:id="rId40"/>
    <p:sldId id="348" r:id="rId41"/>
    <p:sldId id="349" r:id="rId42"/>
    <p:sldId id="350" r:id="rId43"/>
    <p:sldId id="300" r:id="rId44"/>
    <p:sldId id="301" r:id="rId45"/>
    <p:sldId id="302" r:id="rId46"/>
    <p:sldId id="303" r:id="rId47"/>
    <p:sldId id="304" r:id="rId48"/>
    <p:sldId id="305" r:id="rId49"/>
    <p:sldId id="357" r:id="rId50"/>
    <p:sldId id="306" r:id="rId51"/>
    <p:sldId id="307" r:id="rId52"/>
    <p:sldId id="308" r:id="rId53"/>
    <p:sldId id="309" r:id="rId54"/>
    <p:sldId id="310" r:id="rId55"/>
    <p:sldId id="311" r:id="rId56"/>
    <p:sldId id="359"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53" r:id="rId77"/>
    <p:sldId id="354" r:id="rId78"/>
    <p:sldId id="355" r:id="rId79"/>
    <p:sldId id="356" r:id="rId80"/>
    <p:sldId id="335" r:id="rId81"/>
    <p:sldId id="336" r:id="rId8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A02B-D9D6-4BC7-BD1A-0C439226DE41}" type="datetimeFigureOut">
              <a:rPr lang="zh-CN" altLang="en-US" smtClean="0"/>
              <a:pPr/>
              <a:t>2022/11/29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460B-FCBF-4F68-A559-8E415D1DDEDB}" type="slidenum">
              <a:rPr lang="zh-CN" altLang="en-US" smtClean="0"/>
              <a:pPr/>
              <a:t>‹#›</a:t>
            </a:fld>
            <a:endParaRPr lang="zh-CN" altLang="en-US"/>
          </a:p>
        </p:txBody>
      </p:sp>
    </p:spTree>
    <p:extLst>
      <p:ext uri="{BB962C8B-B14F-4D97-AF65-F5344CB8AC3E}">
        <p14:creationId xmlns="" xmlns:p14="http://schemas.microsoft.com/office/powerpoint/2010/main" val="138902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44E9DE14-44DB-4314-93D6-71A38DC67BB0}" type="datetime1">
              <a:rPr lang="zh-CN" altLang="en-US" smtClean="0">
                <a:solidFill>
                  <a:schemeClr val="bg1"/>
                </a:solidFill>
                <a:latin typeface="黑体" panose="02010609060101010101" pitchFamily="49" charset="-122"/>
                <a:ea typeface="黑体" panose="02010609060101010101" pitchFamily="49" charset="-122"/>
              </a:rPr>
              <a:pPr/>
              <a:t>2022/11/29</a:t>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2022/11/29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2022/11/29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2022/11/29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2022/11/29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2022/11/29</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2022/11/29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2022/11/29</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6556" y="1628800"/>
            <a:ext cx="5648623" cy="1204306"/>
          </a:xfrm>
        </p:spPr>
        <p:txBody>
          <a:bodyPr/>
          <a:lstStyle/>
          <a:p>
            <a:r>
              <a:rPr lang="zh-CN" altLang="zh-CN" sz="4400" b="1" dirty="0"/>
              <a:t>第</a:t>
            </a:r>
            <a:r>
              <a:rPr lang="en-US" altLang="zh-CN" sz="4400" b="1" dirty="0"/>
              <a:t>7</a:t>
            </a:r>
            <a:r>
              <a:rPr lang="zh-CN" altLang="zh-CN" sz="4400" b="1" dirty="0"/>
              <a:t>章 排序算法</a:t>
            </a:r>
            <a:endParaRPr lang="zh-CN" altLang="zh-CN" sz="4400"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矩形 4"/>
          <p:cNvSpPr/>
          <p:nvPr/>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6" name="圆角矩形 5"/>
          <p:cNvSpPr/>
          <p:nvPr/>
        </p:nvSpPr>
        <p:spPr>
          <a:xfrm>
            <a:off x="4139953" y="2780928"/>
            <a:ext cx="5004047" cy="3024336"/>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nSpc>
                <a:spcPct val="120000"/>
              </a:lnSpc>
            </a:pPr>
            <a:r>
              <a:rPr lang="zh-CN" altLang="zh-CN" sz="3200" b="1" dirty="0">
                <a:effectLst>
                  <a:outerShdw blurRad="38100" dist="38100" dir="2700000" algn="tl">
                    <a:srgbClr val="000000">
                      <a:alpha val="43137"/>
                    </a:srgbClr>
                  </a:outerShdw>
                </a:effectLst>
              </a:rPr>
              <a:t>知识</a:t>
            </a:r>
            <a:r>
              <a:rPr lang="zh-CN" altLang="zh-CN" sz="3200" b="1" dirty="0" smtClean="0">
                <a:effectLst>
                  <a:outerShdw blurRad="38100" dist="38100" dir="2700000" algn="tl">
                    <a:srgbClr val="000000">
                      <a:alpha val="43137"/>
                    </a:srgbClr>
                  </a:outerShdw>
                </a:effectLst>
              </a:rPr>
              <a:t>要点</a:t>
            </a:r>
            <a:endParaRPr lang="en-US" altLang="zh-CN" sz="2400" dirty="0" smtClean="0"/>
          </a:p>
          <a:p>
            <a:r>
              <a:rPr lang="en-US" altLang="zh-CN" sz="2000" dirty="0"/>
              <a:t>(1) </a:t>
            </a:r>
            <a:r>
              <a:rPr lang="zh-CN" altLang="zh-CN" sz="2000" dirty="0"/>
              <a:t>掌握排序的基本概念； </a:t>
            </a:r>
          </a:p>
          <a:p>
            <a:r>
              <a:rPr lang="en-US" altLang="zh-CN" sz="2000" dirty="0"/>
              <a:t>(2) </a:t>
            </a:r>
            <a:r>
              <a:rPr lang="zh-CN" altLang="zh-CN" sz="2000" dirty="0"/>
              <a:t>熟练</a:t>
            </a:r>
            <a:r>
              <a:rPr lang="zh-CN" altLang="zh-CN" sz="2000" dirty="0" smtClean="0"/>
              <a:t>掌握常见</a:t>
            </a:r>
            <a:r>
              <a:rPr lang="zh-CN" altLang="zh-CN" sz="2000" dirty="0"/>
              <a:t>排序方法的基本思想；</a:t>
            </a:r>
          </a:p>
          <a:p>
            <a:r>
              <a:rPr lang="en-US" altLang="zh-CN" sz="2000" dirty="0"/>
              <a:t>(3) </a:t>
            </a:r>
            <a:r>
              <a:rPr lang="zh-CN" altLang="zh-CN" sz="2000" dirty="0"/>
              <a:t>了解不同的排序方法的时间复杂度和空间复杂度分析方法。</a:t>
            </a:r>
          </a:p>
          <a:p>
            <a:pPr algn="ctr"/>
            <a:endParaRPr lang="zh-CN" altLang="en-US" sz="2000" dirty="0"/>
          </a:p>
        </p:txBody>
      </p:sp>
      <p:sp>
        <p:nvSpPr>
          <p:cNvPr id="7" name="副标题 2"/>
          <p:cNvSpPr txBox="1">
            <a:spLocks/>
          </p:cNvSpPr>
          <p:nvPr/>
        </p:nvSpPr>
        <p:spPr>
          <a:xfrm>
            <a:off x="3563889" y="5949280"/>
            <a:ext cx="5976664" cy="886002"/>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ctr"/>
            <a:r>
              <a:rPr lang="zh-CN" altLang="en-US" sz="1800" i="1" dirty="0" smtClean="0">
                <a:latin typeface="华文行楷" panose="02010800040101010101" pitchFamily="2" charset="-122"/>
                <a:ea typeface="华文行楷" panose="02010800040101010101" pitchFamily="2" charset="-122"/>
              </a:rPr>
              <a:t>西安交通大学计算机科学与技术系</a:t>
            </a:r>
          </a:p>
          <a:p>
            <a:pPr algn="ctr"/>
            <a:r>
              <a:rPr lang="en-US" altLang="zh-CN" sz="1800" i="1" dirty="0" smtClean="0">
                <a:latin typeface="华文行楷" panose="02010800040101010101" pitchFamily="2" charset="-122"/>
                <a:ea typeface="华文行楷" panose="02010800040101010101" pitchFamily="2" charset="-122"/>
              </a:rPr>
              <a:t>2016</a:t>
            </a:r>
            <a:endParaRPr lang="zh-CN" altLang="en-US" sz="1800" i="1" dirty="0">
              <a:latin typeface="华文行楷" panose="02010800040101010101" pitchFamily="2" charset="-122"/>
              <a:ea typeface="华文行楷" panose="02010800040101010101" pitchFamily="2" charset="-122"/>
            </a:endParaRPr>
          </a:p>
        </p:txBody>
      </p:sp>
      <p:sp>
        <p:nvSpPr>
          <p:cNvPr id="8" name="日期占位符 5"/>
          <p:cNvSpPr>
            <a:spLocks noGrp="1"/>
          </p:cNvSpPr>
          <p:nvPr>
            <p:ph type="dt" sz="half" idx="10"/>
          </p:nvPr>
        </p:nvSpPr>
        <p:spPr>
          <a:xfrm>
            <a:off x="-36512" y="6485577"/>
            <a:ext cx="1123132" cy="227149"/>
          </a:xfrm>
        </p:spPr>
        <p:txBody>
          <a:bodyPr/>
          <a:lstStyle/>
          <a:p>
            <a:fld id="{FE3E9456-702B-478D-AFB3-A22B853B09FE}" type="datetime1">
              <a:rPr lang="zh-CN" altLang="en-US" smtClean="0"/>
              <a:pPr/>
              <a:t>2022/11/29</a:t>
            </a:fld>
            <a:endParaRPr lang="zh-CN" altLang="en-US" dirty="0"/>
          </a:p>
        </p:txBody>
      </p:sp>
    </p:spTree>
    <p:extLst>
      <p:ext uri="{BB962C8B-B14F-4D97-AF65-F5344CB8AC3E}">
        <p14:creationId xmlns="" xmlns:p14="http://schemas.microsoft.com/office/powerpoint/2010/main" val="26274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556792"/>
            <a:ext cx="8119242" cy="470277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827584" y="620688"/>
            <a:ext cx="8136904" cy="864096"/>
          </a:xfrm>
        </p:spPr>
        <p:txBody>
          <a:bodyPr>
            <a:normAutofit/>
          </a:bodyPr>
          <a:lstStyle/>
          <a:p>
            <a:r>
              <a:rPr lang="zh-CN" altLang="zh-CN" sz="2000" b="0" dirty="0"/>
              <a:t>【例</a:t>
            </a:r>
            <a:r>
              <a:rPr lang="en-US" altLang="zh-CN" sz="2000" b="0" dirty="0"/>
              <a:t>7.1</a:t>
            </a:r>
            <a:r>
              <a:rPr lang="zh-CN" altLang="zh-CN" sz="2000" b="0" dirty="0"/>
              <a:t>】有</a:t>
            </a:r>
            <a:r>
              <a:rPr lang="en-US" altLang="zh-CN" sz="2000" b="0" dirty="0"/>
              <a:t>9</a:t>
            </a:r>
            <a:r>
              <a:rPr lang="zh-CN" altLang="zh-CN" sz="2000" b="0" dirty="0"/>
              <a:t>个待排序记录，其关键字依次是</a:t>
            </a:r>
            <a:r>
              <a:rPr lang="en-US" altLang="zh-CN" sz="2000" b="0" dirty="0"/>
              <a:t>27</a:t>
            </a:r>
            <a:r>
              <a:rPr lang="zh-CN" altLang="zh-CN" sz="2000" b="0" dirty="0"/>
              <a:t>，</a:t>
            </a:r>
            <a:r>
              <a:rPr lang="en-US" altLang="zh-CN" sz="2000" b="0" dirty="0"/>
              <a:t>88</a:t>
            </a:r>
            <a:r>
              <a:rPr lang="zh-CN" altLang="zh-CN" sz="2000" b="0" dirty="0"/>
              <a:t>，</a:t>
            </a:r>
            <a:r>
              <a:rPr lang="en-US" altLang="zh-CN" sz="2000" b="0" dirty="0"/>
              <a:t>41</a:t>
            </a:r>
            <a:r>
              <a:rPr lang="zh-CN" altLang="zh-CN" sz="2000" b="0" dirty="0"/>
              <a:t>，</a:t>
            </a:r>
            <a:r>
              <a:rPr lang="en-US" altLang="zh-CN" sz="2000" b="0" dirty="0"/>
              <a:t>35</a:t>
            </a:r>
            <a:r>
              <a:rPr lang="zh-CN" altLang="zh-CN" sz="2000" b="0" dirty="0"/>
              <a:t>，</a:t>
            </a:r>
            <a:r>
              <a:rPr lang="en-US" altLang="zh-CN" sz="2000" b="0" dirty="0"/>
              <a:t>62</a:t>
            </a:r>
            <a:r>
              <a:rPr lang="zh-CN" altLang="zh-CN" sz="2000" b="0" dirty="0"/>
              <a:t>，</a:t>
            </a:r>
            <a:r>
              <a:rPr lang="en-US" altLang="zh-CN" sz="2000" b="0" dirty="0"/>
              <a:t>16</a:t>
            </a:r>
            <a:r>
              <a:rPr lang="zh-CN" altLang="zh-CN" sz="2000" b="0" dirty="0"/>
              <a:t>，</a:t>
            </a:r>
            <a:r>
              <a:rPr lang="en-US" altLang="zh-CN" sz="2000" b="0" dirty="0"/>
              <a:t>51</a:t>
            </a:r>
            <a:r>
              <a:rPr lang="zh-CN" altLang="zh-CN" sz="2000" b="0" dirty="0"/>
              <a:t>，</a:t>
            </a:r>
            <a:r>
              <a:rPr lang="en-US" altLang="zh-CN" sz="2000" b="0" dirty="0"/>
              <a:t>39</a:t>
            </a:r>
            <a:r>
              <a:rPr lang="zh-CN" altLang="zh-CN" sz="2000" b="0" dirty="0"/>
              <a:t>，</a:t>
            </a:r>
            <a:r>
              <a:rPr lang="en-US" altLang="zh-CN" sz="2000" b="0" u="sng" dirty="0"/>
              <a:t>27</a:t>
            </a:r>
            <a:r>
              <a:rPr lang="zh-CN" altLang="zh-CN" sz="2000" b="0" dirty="0"/>
              <a:t>。其中</a:t>
            </a:r>
            <a:r>
              <a:rPr lang="en-US" altLang="zh-CN" sz="2000" b="0" dirty="0" smtClean="0"/>
              <a:t>“</a:t>
            </a:r>
            <a:r>
              <a:rPr lang="en-US" altLang="zh-CN" sz="2000" b="0" u="sng" dirty="0" smtClean="0"/>
              <a:t>x</a:t>
            </a:r>
            <a:r>
              <a:rPr lang="en-US" altLang="zh-CN" sz="2000" b="0" dirty="0" smtClean="0"/>
              <a:t>”</a:t>
            </a:r>
            <a:r>
              <a:rPr lang="zh-CN" altLang="zh-CN" sz="2000" b="0" dirty="0"/>
              <a:t>是为了区分关键字值相同的记录。</a:t>
            </a:r>
            <a:endParaRPr lang="zh-CN" altLang="en-US" sz="2000" b="0" dirty="0"/>
          </a:p>
        </p:txBody>
      </p:sp>
    </p:spTree>
    <p:extLst>
      <p:ext uri="{BB962C8B-B14F-4D97-AF65-F5344CB8AC3E}">
        <p14:creationId xmlns="" xmlns:p14="http://schemas.microsoft.com/office/powerpoint/2010/main" val="1012697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96752"/>
            <a:ext cx="7632848" cy="4608512"/>
          </a:xfrm>
        </p:spPr>
        <p:txBody>
          <a:bodyPr>
            <a:normAutofit/>
          </a:bodyPr>
          <a:lstStyle/>
          <a:p>
            <a:r>
              <a:rPr lang="zh-CN" altLang="zh-CN" b="0" dirty="0"/>
              <a:t>以第</a:t>
            </a:r>
            <a:r>
              <a:rPr lang="en-US" altLang="zh-CN" b="0" dirty="0"/>
              <a:t>6</a:t>
            </a:r>
            <a:r>
              <a:rPr lang="zh-CN" altLang="zh-CN" b="0" dirty="0"/>
              <a:t>趟排序为例解释简单插入算法的具体执行</a:t>
            </a:r>
            <a:r>
              <a:rPr lang="zh-CN" altLang="zh-CN" b="0" dirty="0" smtClean="0"/>
              <a:t>过程</a:t>
            </a:r>
            <a:r>
              <a:rPr lang="zh-CN" altLang="en-US" b="0" dirty="0" smtClean="0"/>
              <a:t>：</a:t>
            </a:r>
            <a:endParaRPr lang="zh-CN" altLang="zh-CN" b="0" dirty="0"/>
          </a:p>
          <a:p>
            <a:r>
              <a:rPr lang="zh-CN" altLang="zh-CN" b="0" dirty="0"/>
              <a:t>（</a:t>
            </a:r>
            <a:r>
              <a:rPr lang="en-US" altLang="zh-CN" b="0" dirty="0"/>
              <a:t>1</a:t>
            </a:r>
            <a:r>
              <a:rPr lang="zh-CN" altLang="zh-CN" b="0" dirty="0"/>
              <a:t>）首先将待插入记录</a:t>
            </a:r>
            <a:r>
              <a:rPr lang="en-US" altLang="zh-CN" b="0" dirty="0"/>
              <a:t>51</a:t>
            </a:r>
            <a:r>
              <a:rPr lang="zh-CN" altLang="zh-CN" b="0" dirty="0"/>
              <a:t>赋给</a:t>
            </a:r>
            <a:r>
              <a:rPr lang="en-US" altLang="zh-CN" b="0" dirty="0"/>
              <a:t>temp</a:t>
            </a:r>
            <a:r>
              <a:rPr lang="zh-CN" altLang="zh-CN" b="0" dirty="0"/>
              <a:t>变量；</a:t>
            </a:r>
          </a:p>
          <a:p>
            <a:r>
              <a:rPr lang="zh-CN" altLang="zh-CN" b="0" dirty="0"/>
              <a:t>（</a:t>
            </a:r>
            <a:r>
              <a:rPr lang="en-US" altLang="zh-CN" b="0" dirty="0"/>
              <a:t>2</a:t>
            </a:r>
            <a:r>
              <a:rPr lang="zh-CN" altLang="zh-CN" b="0" dirty="0"/>
              <a:t>）</a:t>
            </a:r>
            <a:r>
              <a:rPr lang="en-US" altLang="zh-CN" b="0" dirty="0"/>
              <a:t>temp</a:t>
            </a:r>
            <a:r>
              <a:rPr lang="zh-CN" altLang="zh-CN" b="0" dirty="0"/>
              <a:t>与已排好的序列中最后一个元素</a:t>
            </a:r>
            <a:r>
              <a:rPr lang="en-US" altLang="zh-CN" b="0" dirty="0"/>
              <a:t>R[j-1]=88</a:t>
            </a:r>
            <a:r>
              <a:rPr lang="zh-CN" altLang="zh-CN" b="0" dirty="0"/>
              <a:t>进行比较，</a:t>
            </a:r>
            <a:r>
              <a:rPr lang="zh-CN" altLang="zh-CN" b="0" dirty="0" smtClean="0"/>
              <a:t>因</a:t>
            </a:r>
            <a:r>
              <a:rPr lang="en-US" altLang="zh-CN" b="0" dirty="0" smtClean="0"/>
              <a:t>88&gt;51</a:t>
            </a:r>
            <a:r>
              <a:rPr lang="zh-CN" altLang="zh-CN" b="0" dirty="0" smtClean="0"/>
              <a:t>，</a:t>
            </a:r>
            <a:r>
              <a:rPr lang="zh-CN" altLang="zh-CN" b="0" dirty="0"/>
              <a:t>则将</a:t>
            </a:r>
            <a:r>
              <a:rPr lang="en-US" altLang="zh-CN" b="0" dirty="0"/>
              <a:t>88</a:t>
            </a:r>
            <a:r>
              <a:rPr lang="zh-CN" altLang="zh-CN" b="0" dirty="0"/>
              <a:t>后移一个位置，即</a:t>
            </a:r>
            <a:r>
              <a:rPr lang="en-US" altLang="zh-CN" b="0" dirty="0"/>
              <a:t>R[j]=R[j-1]</a:t>
            </a:r>
            <a:r>
              <a:rPr lang="zh-CN" altLang="zh-CN" b="0" dirty="0"/>
              <a:t>。完成第一次比较与移动；</a:t>
            </a:r>
          </a:p>
          <a:p>
            <a:r>
              <a:rPr lang="zh-CN" altLang="zh-CN" b="0" dirty="0"/>
              <a:t>（</a:t>
            </a:r>
            <a:r>
              <a:rPr lang="en-US" altLang="zh-CN" b="0" dirty="0"/>
              <a:t>3</a:t>
            </a:r>
            <a:r>
              <a:rPr lang="zh-CN" altLang="zh-CN" b="0" dirty="0"/>
              <a:t>）</a:t>
            </a:r>
            <a:r>
              <a:rPr lang="en-US" altLang="zh-CN" b="0" dirty="0"/>
              <a:t>temp</a:t>
            </a:r>
            <a:r>
              <a:rPr lang="zh-CN" altLang="zh-CN" b="0" dirty="0"/>
              <a:t>与</a:t>
            </a:r>
            <a:r>
              <a:rPr lang="en-US" altLang="zh-CN" b="0" dirty="0"/>
              <a:t>R[j-2]=62</a:t>
            </a:r>
            <a:r>
              <a:rPr lang="zh-CN" altLang="zh-CN" b="0" dirty="0"/>
              <a:t>比较，因</a:t>
            </a:r>
            <a:r>
              <a:rPr lang="en-US" altLang="zh-CN" b="0" dirty="0"/>
              <a:t>51&lt;62</a:t>
            </a:r>
            <a:r>
              <a:rPr lang="zh-CN" altLang="zh-CN" b="0" dirty="0"/>
              <a:t>，则将</a:t>
            </a:r>
            <a:r>
              <a:rPr lang="en-US" altLang="zh-CN" b="0" dirty="0"/>
              <a:t>62</a:t>
            </a:r>
            <a:r>
              <a:rPr lang="zh-CN" altLang="zh-CN" b="0" dirty="0"/>
              <a:t>后移一个位置，即</a:t>
            </a:r>
            <a:r>
              <a:rPr lang="en-US" altLang="zh-CN" b="0" dirty="0"/>
              <a:t>R[j-1]=R[j-2]</a:t>
            </a:r>
            <a:r>
              <a:rPr lang="zh-CN" altLang="zh-CN" b="0" dirty="0"/>
              <a:t>。完成第二次比较与移动。</a:t>
            </a:r>
          </a:p>
          <a:p>
            <a:r>
              <a:rPr lang="zh-CN" altLang="zh-CN" b="0" dirty="0"/>
              <a:t>（</a:t>
            </a:r>
            <a:r>
              <a:rPr lang="en-US" altLang="zh-CN" b="0" dirty="0"/>
              <a:t>4</a:t>
            </a:r>
            <a:r>
              <a:rPr lang="zh-CN" altLang="zh-CN" b="0" dirty="0"/>
              <a:t>）</a:t>
            </a:r>
            <a:r>
              <a:rPr lang="en-US" altLang="zh-CN" b="0" dirty="0"/>
              <a:t>temp</a:t>
            </a:r>
            <a:r>
              <a:rPr lang="zh-CN" altLang="zh-CN" b="0" dirty="0"/>
              <a:t>与</a:t>
            </a:r>
            <a:r>
              <a:rPr lang="en-US" altLang="zh-CN" b="0" dirty="0"/>
              <a:t>R[j-3]=41</a:t>
            </a:r>
            <a:r>
              <a:rPr lang="zh-CN" altLang="zh-CN" b="0" dirty="0"/>
              <a:t>比较，因</a:t>
            </a:r>
            <a:r>
              <a:rPr lang="en-US" altLang="zh-CN" b="0" dirty="0"/>
              <a:t>51&gt;41</a:t>
            </a:r>
            <a:r>
              <a:rPr lang="zh-CN" altLang="zh-CN" b="0" dirty="0"/>
              <a:t>，则找到插入位置将</a:t>
            </a:r>
            <a:r>
              <a:rPr lang="en-US" altLang="zh-CN" b="0" dirty="0"/>
              <a:t>51</a:t>
            </a:r>
            <a:r>
              <a:rPr lang="zh-CN" altLang="zh-CN" b="0" dirty="0"/>
              <a:t>插入，即</a:t>
            </a:r>
            <a:r>
              <a:rPr lang="en-US" altLang="zh-CN" b="0" dirty="0" smtClean="0"/>
              <a:t>R[j-2]=</a:t>
            </a:r>
            <a:r>
              <a:rPr lang="en-US" altLang="zh-CN" b="0" dirty="0"/>
              <a:t>temp</a:t>
            </a:r>
            <a:r>
              <a:rPr lang="zh-CN" altLang="zh-CN" b="0" dirty="0"/>
              <a:t>。完成本趟的插入过程。</a:t>
            </a:r>
          </a:p>
          <a:p>
            <a:endParaRPr lang="zh-CN" altLang="en-US" dirty="0"/>
          </a:p>
        </p:txBody>
      </p:sp>
    </p:spTree>
    <p:extLst>
      <p:ext uri="{BB962C8B-B14F-4D97-AF65-F5344CB8AC3E}">
        <p14:creationId xmlns="" xmlns:p14="http://schemas.microsoft.com/office/powerpoint/2010/main" val="81980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980728"/>
            <a:ext cx="7977579" cy="50405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571560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424936" cy="5040560"/>
          </a:xfrm>
        </p:spPr>
        <p:txBody>
          <a:bodyPr>
            <a:normAutofit fontScale="92500" lnSpcReduction="10000"/>
          </a:bodyPr>
          <a:lstStyle/>
          <a:p>
            <a:pPr>
              <a:spcBef>
                <a:spcPts val="0"/>
              </a:spcBef>
            </a:pPr>
            <a:r>
              <a:rPr lang="zh-CN" altLang="zh-CN" dirty="0"/>
              <a:t>算法</a:t>
            </a:r>
            <a:r>
              <a:rPr lang="en-US" altLang="zh-CN" dirty="0"/>
              <a:t>7.2</a:t>
            </a:r>
            <a:r>
              <a:rPr lang="zh-CN" altLang="zh-CN" dirty="0"/>
              <a:t>：直接插入排序的算法</a:t>
            </a:r>
          </a:p>
          <a:p>
            <a:pPr>
              <a:spcBef>
                <a:spcPts val="0"/>
              </a:spcBef>
            </a:pPr>
            <a:r>
              <a:rPr lang="en-US" altLang="zh-CN" b="0" dirty="0"/>
              <a:t>//</a:t>
            </a:r>
            <a:r>
              <a:rPr lang="zh-CN" altLang="zh-CN" b="0" dirty="0"/>
              <a:t>按照关键字</a:t>
            </a:r>
            <a:r>
              <a:rPr lang="en-US" altLang="zh-CN" b="0" dirty="0"/>
              <a:t>key </a:t>
            </a:r>
            <a:r>
              <a:rPr lang="zh-CN" altLang="zh-CN" b="0" dirty="0"/>
              <a:t>非递减顺序对待排序记录进行直接插入排序</a:t>
            </a:r>
          </a:p>
          <a:p>
            <a:pPr>
              <a:spcBef>
                <a:spcPts val="0"/>
              </a:spcBef>
            </a:pPr>
            <a:r>
              <a:rPr lang="en-US" altLang="zh-CN" b="0" dirty="0"/>
              <a:t>void </a:t>
            </a:r>
            <a:r>
              <a:rPr lang="en-US" altLang="zh-CN" b="0" dirty="0" err="1"/>
              <a:t>recordList</a:t>
            </a:r>
            <a:r>
              <a:rPr lang="en-US" altLang="zh-CN" b="0" dirty="0"/>
              <a:t>::</a:t>
            </a:r>
            <a:r>
              <a:rPr lang="en-US" altLang="zh-CN" b="0" dirty="0" err="1"/>
              <a:t>InsertSort</a:t>
            </a:r>
            <a:r>
              <a:rPr lang="en-US" altLang="zh-CN" b="0" dirty="0"/>
              <a:t>(</a:t>
            </a:r>
            <a:r>
              <a:rPr lang="en-US" altLang="zh-CN" b="0" dirty="0" err="1"/>
              <a:t>RecType</a:t>
            </a:r>
            <a:r>
              <a:rPr lang="en-US" altLang="zh-CN" b="0" dirty="0"/>
              <a:t> R[],</a:t>
            </a:r>
            <a:r>
              <a:rPr lang="en-US" altLang="zh-CN" b="0" dirty="0" err="1"/>
              <a:t>int</a:t>
            </a:r>
            <a:r>
              <a:rPr lang="en-US" altLang="zh-CN" b="0" dirty="0"/>
              <a:t> n</a:t>
            </a:r>
            <a:r>
              <a:rPr lang="en-US" altLang="zh-CN" b="0" dirty="0" smtClean="0"/>
              <a:t>)</a:t>
            </a:r>
            <a:endParaRPr lang="zh-CN" altLang="zh-CN" b="0" dirty="0"/>
          </a:p>
          <a:p>
            <a:pPr>
              <a:spcBef>
                <a:spcPts val="0"/>
              </a:spcBef>
            </a:pPr>
            <a:r>
              <a:rPr lang="en-US" altLang="zh-CN" b="0" dirty="0" smtClean="0"/>
              <a:t>{   </a:t>
            </a:r>
            <a:r>
              <a:rPr lang="en-US" altLang="zh-CN" b="0" dirty="0" err="1" smtClean="0"/>
              <a:t>int</a:t>
            </a:r>
            <a:r>
              <a:rPr lang="en-US" altLang="zh-CN" b="0" dirty="0" smtClean="0"/>
              <a:t> </a:t>
            </a:r>
            <a:r>
              <a:rPr lang="en-US" altLang="zh-CN" b="0" dirty="0" err="1"/>
              <a:t>i,j</a:t>
            </a:r>
            <a:r>
              <a:rPr lang="en-US" altLang="zh-CN" b="0" dirty="0"/>
              <a:t>;</a:t>
            </a:r>
            <a:endParaRPr lang="zh-CN" altLang="zh-CN" b="0" dirty="0"/>
          </a:p>
          <a:p>
            <a:pPr>
              <a:spcBef>
                <a:spcPts val="0"/>
              </a:spcBef>
            </a:pPr>
            <a:r>
              <a:rPr lang="en-US" altLang="zh-CN" b="0" dirty="0"/>
              <a:t>	for(</a:t>
            </a:r>
            <a:r>
              <a:rPr lang="en-US" altLang="zh-CN" b="0" dirty="0" err="1"/>
              <a:t>i</a:t>
            </a:r>
            <a:r>
              <a:rPr lang="en-US" altLang="zh-CN" b="0" dirty="0"/>
              <a:t>=1</a:t>
            </a:r>
            <a:r>
              <a:rPr lang="en-US" altLang="zh-CN" b="0" dirty="0" smtClean="0"/>
              <a:t>; </a:t>
            </a:r>
            <a:r>
              <a:rPr lang="en-US" altLang="zh-CN" b="0" dirty="0" err="1" smtClean="0"/>
              <a:t>i</a:t>
            </a:r>
            <a:r>
              <a:rPr lang="en-US" altLang="zh-CN" b="0" dirty="0" smtClean="0"/>
              <a:t>&lt;n; </a:t>
            </a:r>
            <a:r>
              <a:rPr lang="en-US" altLang="zh-CN" b="0" dirty="0" err="1" smtClean="0"/>
              <a:t>i</a:t>
            </a:r>
            <a:r>
              <a:rPr lang="en-US" altLang="zh-CN" b="0" dirty="0"/>
              <a:t>++){</a:t>
            </a:r>
            <a:endParaRPr lang="zh-CN" altLang="zh-CN" b="0" dirty="0"/>
          </a:p>
          <a:p>
            <a:pPr>
              <a:spcBef>
                <a:spcPts val="0"/>
              </a:spcBef>
            </a:pPr>
            <a:r>
              <a:rPr lang="en-US" altLang="zh-CN" b="0" dirty="0"/>
              <a:t>		Element temp=R[</a:t>
            </a:r>
            <a:r>
              <a:rPr lang="en-US" altLang="zh-CN" b="0" dirty="0" err="1"/>
              <a:t>i</a:t>
            </a:r>
            <a:r>
              <a:rPr lang="en-US" altLang="zh-CN" b="0" dirty="0"/>
              <a:t>];   </a:t>
            </a:r>
            <a:r>
              <a:rPr lang="en-US" altLang="zh-CN" b="0" dirty="0" smtClean="0"/>
              <a:t>	//</a:t>
            </a:r>
            <a:r>
              <a:rPr lang="zh-CN" altLang="zh-CN" b="0" dirty="0"/>
              <a:t>将待插入记录暂时存放</a:t>
            </a:r>
          </a:p>
          <a:p>
            <a:pPr>
              <a:spcBef>
                <a:spcPts val="0"/>
              </a:spcBef>
            </a:pPr>
            <a:r>
              <a:rPr lang="en-US" altLang="zh-CN" b="0" dirty="0"/>
              <a:t>		</a:t>
            </a:r>
            <a:r>
              <a:rPr lang="en-US" altLang="zh-CN" b="0" dirty="0" smtClean="0"/>
              <a:t>for(j = </a:t>
            </a:r>
            <a:r>
              <a:rPr lang="en-US" altLang="zh-CN" b="0" dirty="0" err="1" smtClean="0"/>
              <a:t>i</a:t>
            </a:r>
            <a:r>
              <a:rPr lang="en-US" altLang="zh-CN" b="0" dirty="0" smtClean="0"/>
              <a:t>; j &gt;= 0; j-</a:t>
            </a:r>
            <a:r>
              <a:rPr lang="en-US" altLang="zh-CN" b="0" dirty="0"/>
              <a:t>-){  </a:t>
            </a:r>
            <a:r>
              <a:rPr lang="en-US" altLang="zh-CN" b="0" dirty="0" smtClean="0"/>
              <a:t>	// </a:t>
            </a:r>
            <a:r>
              <a:rPr lang="zh-CN" altLang="zh-CN" b="0" dirty="0"/>
              <a:t>从后往前顺序比较</a:t>
            </a:r>
          </a:p>
          <a:p>
            <a:pPr>
              <a:spcBef>
                <a:spcPts val="0"/>
              </a:spcBef>
            </a:pPr>
            <a:r>
              <a:rPr lang="en-US" altLang="zh-CN" b="0" dirty="0"/>
              <a:t>		   </a:t>
            </a:r>
            <a:r>
              <a:rPr lang="en-US" altLang="zh-CN" b="0" dirty="0" smtClean="0"/>
              <a:t>    if(</a:t>
            </a:r>
            <a:r>
              <a:rPr lang="en-US" altLang="zh-CN" b="0" dirty="0" err="1" smtClean="0"/>
              <a:t>temp.key</a:t>
            </a:r>
            <a:r>
              <a:rPr lang="en-US" altLang="zh-CN" b="0" dirty="0" smtClean="0"/>
              <a:t>&lt;R[j-1</a:t>
            </a:r>
            <a:r>
              <a:rPr lang="en-US" altLang="zh-CN" b="0" dirty="0"/>
              <a:t>].key</a:t>
            </a:r>
            <a:r>
              <a:rPr lang="en-US" altLang="zh-CN" b="0" dirty="0" smtClean="0"/>
              <a:t>) R[j</a:t>
            </a:r>
            <a:r>
              <a:rPr lang="en-US" altLang="zh-CN" b="0" dirty="0"/>
              <a:t>]=R[j-1];   //</a:t>
            </a:r>
            <a:r>
              <a:rPr lang="zh-CN" altLang="zh-CN" b="0" dirty="0"/>
              <a:t>进行比较与移动</a:t>
            </a:r>
          </a:p>
          <a:p>
            <a:pPr>
              <a:spcBef>
                <a:spcPts val="0"/>
              </a:spcBef>
            </a:pPr>
            <a:r>
              <a:rPr lang="en-US" altLang="zh-CN" b="0" dirty="0"/>
              <a:t>		</a:t>
            </a:r>
            <a:r>
              <a:rPr lang="en-US" altLang="zh-CN" b="0" dirty="0" smtClean="0"/>
              <a:t>       else </a:t>
            </a:r>
            <a:r>
              <a:rPr lang="en-US" altLang="zh-CN" b="0" dirty="0"/>
              <a:t>break;</a:t>
            </a:r>
            <a:endParaRPr lang="zh-CN" altLang="zh-CN" b="0" dirty="0"/>
          </a:p>
          <a:p>
            <a:pPr>
              <a:spcBef>
                <a:spcPts val="0"/>
              </a:spcBef>
            </a:pPr>
            <a:r>
              <a:rPr lang="en-US" altLang="zh-CN" b="0" dirty="0"/>
              <a:t>	</a:t>
            </a:r>
            <a:r>
              <a:rPr lang="en-US" altLang="zh-CN" b="0" dirty="0" smtClean="0"/>
              <a:t>	}</a:t>
            </a:r>
            <a:endParaRPr lang="zh-CN" altLang="zh-CN" b="0" dirty="0"/>
          </a:p>
          <a:p>
            <a:pPr>
              <a:spcBef>
                <a:spcPts val="0"/>
              </a:spcBef>
            </a:pPr>
            <a:r>
              <a:rPr lang="en-US" altLang="zh-CN" b="0" dirty="0"/>
              <a:t>		if (</a:t>
            </a:r>
            <a:r>
              <a:rPr lang="en-US" altLang="zh-CN" b="0" dirty="0" err="1"/>
              <a:t>i</a:t>
            </a:r>
            <a:r>
              <a:rPr lang="en-US" altLang="zh-CN" b="0" dirty="0"/>
              <a:t>!=j)  R[j]=temp;       // </a:t>
            </a:r>
            <a:r>
              <a:rPr lang="zh-CN" altLang="zh-CN" b="0" dirty="0"/>
              <a:t>此时</a:t>
            </a:r>
            <a:r>
              <a:rPr lang="en-US" altLang="zh-CN" b="0" dirty="0"/>
              <a:t>j</a:t>
            </a:r>
            <a:r>
              <a:rPr lang="zh-CN" altLang="zh-CN" b="0" dirty="0"/>
              <a:t>就是记录</a:t>
            </a:r>
            <a:r>
              <a:rPr lang="en-US" altLang="zh-CN" b="0" dirty="0" err="1"/>
              <a:t>i</a:t>
            </a:r>
            <a:r>
              <a:rPr lang="zh-CN" altLang="zh-CN" b="0" dirty="0"/>
              <a:t>的正确位置，回填</a:t>
            </a:r>
          </a:p>
          <a:p>
            <a:pPr>
              <a:spcBef>
                <a:spcPts val="0"/>
              </a:spcBef>
            </a:pPr>
            <a:r>
              <a:rPr lang="en-US" altLang="zh-CN" b="0" dirty="0"/>
              <a:t>    }  // for(</a:t>
            </a:r>
            <a:r>
              <a:rPr lang="en-US" altLang="zh-CN" b="0" dirty="0" err="1"/>
              <a:t>i</a:t>
            </a:r>
            <a:r>
              <a:rPr lang="en-US" altLang="zh-CN" b="0" dirty="0"/>
              <a:t>=1</a:t>
            </a:r>
            <a:r>
              <a:rPr lang="en-US" altLang="zh-CN" b="0" dirty="0" smtClean="0"/>
              <a:t>;…</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2439357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980728"/>
            <a:ext cx="7808972" cy="5040560"/>
          </a:xfrm>
        </p:spPr>
        <p:txBody>
          <a:bodyPr>
            <a:normAutofit/>
          </a:bodyPr>
          <a:lstStyle/>
          <a:p>
            <a:r>
              <a:rPr lang="en-US" altLang="zh-CN" dirty="0"/>
              <a:t>	</a:t>
            </a:r>
            <a:r>
              <a:rPr lang="zh-CN" altLang="zh-CN" dirty="0"/>
              <a:t>对简单插入排序算法的性能进行分析：</a:t>
            </a:r>
          </a:p>
          <a:p>
            <a:pPr>
              <a:buFont typeface="Wingdings" panose="05000000000000000000" pitchFamily="2" charset="2"/>
              <a:buChar char="u"/>
            </a:pPr>
            <a:r>
              <a:rPr lang="zh-CN" altLang="zh-CN" b="0" dirty="0">
                <a:solidFill>
                  <a:srgbClr val="FF0000"/>
                </a:solidFill>
              </a:rPr>
              <a:t>空间代价</a:t>
            </a:r>
            <a:r>
              <a:rPr lang="zh-CN" altLang="zh-CN" b="0" dirty="0"/>
              <a:t>：算法中用到了一个辅助存放待插入记录的临时变量，故空间代价为一个记录的大小，即</a:t>
            </a:r>
            <a:r>
              <a:rPr lang="en-US" altLang="zh-CN" dirty="0">
                <a:solidFill>
                  <a:srgbClr val="FF0000"/>
                </a:solidFill>
              </a:rPr>
              <a:t>O(1)</a:t>
            </a:r>
            <a:r>
              <a:rPr lang="zh-CN" altLang="zh-CN" b="0" dirty="0"/>
              <a:t>。</a:t>
            </a:r>
          </a:p>
          <a:p>
            <a:pPr>
              <a:buFont typeface="Wingdings" panose="05000000000000000000" pitchFamily="2" charset="2"/>
              <a:buChar char="u"/>
            </a:pPr>
            <a:r>
              <a:rPr lang="zh-CN" altLang="zh-CN" b="0" dirty="0">
                <a:solidFill>
                  <a:srgbClr val="FF0000"/>
                </a:solidFill>
              </a:rPr>
              <a:t>时间代价</a:t>
            </a:r>
            <a:r>
              <a:rPr lang="zh-CN" altLang="zh-CN" b="0" dirty="0"/>
              <a:t>：在简单插入排序算法中，基本操作是关键字大小的比较和记录的移动</a:t>
            </a:r>
            <a:r>
              <a:rPr lang="zh-CN" altLang="zh-CN" b="0" dirty="0" smtClean="0"/>
              <a:t>。</a:t>
            </a:r>
            <a:endParaRPr lang="en-US" altLang="zh-CN" b="0" dirty="0" smtClean="0"/>
          </a:p>
          <a:p>
            <a:pPr lvl="2">
              <a:buFont typeface="Wingdings" panose="05000000000000000000" pitchFamily="2" charset="2"/>
              <a:buChar char="ü"/>
            </a:pPr>
            <a:r>
              <a:rPr lang="zh-CN" altLang="zh-CN" dirty="0"/>
              <a:t>假设待排记录序列有</a:t>
            </a:r>
            <a:r>
              <a:rPr lang="en-US" altLang="zh-CN" dirty="0"/>
              <a:t>k</a:t>
            </a:r>
            <a:r>
              <a:rPr lang="zh-CN" altLang="zh-CN" dirty="0"/>
              <a:t>个元素</a:t>
            </a:r>
            <a:r>
              <a:rPr lang="zh-CN" altLang="zh-CN" dirty="0" smtClean="0"/>
              <a:t>，</a:t>
            </a:r>
            <a:r>
              <a:rPr lang="zh-CN" altLang="en-US" dirty="0"/>
              <a:t>待插</a:t>
            </a:r>
            <a:r>
              <a:rPr lang="zh-CN" altLang="zh-CN" dirty="0" smtClean="0"/>
              <a:t>记录</a:t>
            </a:r>
            <a:r>
              <a:rPr lang="zh-CN" altLang="zh-CN" dirty="0"/>
              <a:t>应在已排序的序列中第</a:t>
            </a:r>
            <a:r>
              <a:rPr lang="en-US" altLang="zh-CN" dirty="0"/>
              <a:t>j</a:t>
            </a:r>
            <a:r>
              <a:rPr lang="zh-CN" altLang="zh-CN" dirty="0"/>
              <a:t>个位置上，</a:t>
            </a:r>
            <a:r>
              <a:rPr lang="en-US" altLang="zh-CN" dirty="0" smtClean="0"/>
              <a:t>j∈1…k</a:t>
            </a:r>
            <a:r>
              <a:rPr lang="zh-CN" altLang="zh-CN" dirty="0" smtClean="0"/>
              <a:t>，需要</a:t>
            </a:r>
            <a:r>
              <a:rPr lang="zh-CN" altLang="zh-CN" dirty="0"/>
              <a:t>比较</a:t>
            </a:r>
            <a:r>
              <a:rPr lang="en-US" altLang="zh-CN" dirty="0"/>
              <a:t>k–j+1</a:t>
            </a:r>
            <a:r>
              <a:rPr lang="zh-CN" altLang="zh-CN" dirty="0"/>
              <a:t>次。通常待排序记录可能出现的各种排列概率是相同的即</a:t>
            </a:r>
            <a:r>
              <a:rPr lang="en-US" altLang="zh-CN" dirty="0"/>
              <a:t>1/k</a:t>
            </a:r>
            <a:r>
              <a:rPr lang="zh-CN" altLang="zh-CN" dirty="0"/>
              <a:t>。因此</a:t>
            </a:r>
            <a:r>
              <a:rPr lang="zh-CN" altLang="zh-CN" dirty="0" smtClean="0"/>
              <a:t>，</a:t>
            </a:r>
            <a:r>
              <a:rPr lang="zh-CN" altLang="zh-CN" dirty="0" smtClean="0">
                <a:solidFill>
                  <a:srgbClr val="FF0000"/>
                </a:solidFill>
              </a:rPr>
              <a:t>第</a:t>
            </a:r>
            <a:r>
              <a:rPr lang="en-US" altLang="zh-CN" dirty="0">
                <a:solidFill>
                  <a:srgbClr val="FF0000"/>
                </a:solidFill>
              </a:rPr>
              <a:t>k</a:t>
            </a:r>
            <a:r>
              <a:rPr lang="zh-CN" altLang="zh-CN" dirty="0">
                <a:solidFill>
                  <a:srgbClr val="FF0000"/>
                </a:solidFill>
              </a:rPr>
              <a:t>个记录平均情况下的比较次数为</a:t>
            </a:r>
            <a:r>
              <a:rPr lang="zh-CN" altLang="zh-CN" dirty="0"/>
              <a:t>：</a:t>
            </a:r>
            <a:endParaRPr lang="zh-CN" altLang="en-US" b="0"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07704" y="5373216"/>
            <a:ext cx="5300836" cy="7926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73509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424936" cy="5040560"/>
          </a:xfrm>
        </p:spPr>
        <p:txBody>
          <a:bodyPr>
            <a:normAutofit/>
          </a:bodyPr>
          <a:lstStyle/>
          <a:p>
            <a:r>
              <a:rPr lang="zh-CN" altLang="zh-CN" b="0" dirty="0"/>
              <a:t>对具有</a:t>
            </a:r>
            <a:r>
              <a:rPr lang="en-US" altLang="zh-CN" b="0" dirty="0"/>
              <a:t>n</a:t>
            </a:r>
            <a:r>
              <a:rPr lang="zh-CN" altLang="zh-CN" b="0" dirty="0"/>
              <a:t>个记录的列表进行简单插入排序所需的平均总代价为</a:t>
            </a:r>
            <a:r>
              <a:rPr lang="zh-CN" altLang="zh-CN" b="0" dirty="0" smtClean="0"/>
              <a:t>：</a:t>
            </a:r>
            <a:endParaRPr lang="en-US" altLang="zh-CN" b="0" dirty="0" smtClean="0"/>
          </a:p>
          <a:p>
            <a:endParaRPr lang="en-US" altLang="zh-CN" b="0" dirty="0"/>
          </a:p>
          <a:p>
            <a:endParaRPr lang="en-US" altLang="zh-CN" dirty="0" smtClean="0"/>
          </a:p>
          <a:p>
            <a:r>
              <a:rPr lang="zh-CN" altLang="zh-CN" b="0" dirty="0"/>
              <a:t>约为</a:t>
            </a:r>
            <a:r>
              <a:rPr lang="en-US" altLang="zh-CN" b="0" dirty="0"/>
              <a:t>n</a:t>
            </a:r>
            <a:r>
              <a:rPr lang="en-US" altLang="zh-CN" b="0" baseline="30000" dirty="0"/>
              <a:t>2</a:t>
            </a:r>
            <a:r>
              <a:rPr lang="en-US" altLang="zh-CN" b="0" dirty="0"/>
              <a:t>/4</a:t>
            </a:r>
            <a:r>
              <a:rPr lang="zh-CN" altLang="zh-CN" b="0" dirty="0"/>
              <a:t>。因此</a:t>
            </a:r>
            <a:r>
              <a:rPr lang="zh-CN" altLang="zh-CN" b="0" dirty="0" smtClean="0"/>
              <a:t>其</a:t>
            </a:r>
            <a:r>
              <a:rPr lang="zh-CN" altLang="en-US" b="0" dirty="0" smtClean="0"/>
              <a:t>平均</a:t>
            </a:r>
            <a:r>
              <a:rPr lang="zh-CN" altLang="zh-CN" b="0" dirty="0" smtClean="0">
                <a:solidFill>
                  <a:srgbClr val="FF0000"/>
                </a:solidFill>
              </a:rPr>
              <a:t>时间</a:t>
            </a:r>
            <a:r>
              <a:rPr lang="zh-CN" altLang="zh-CN" b="0" dirty="0">
                <a:solidFill>
                  <a:srgbClr val="FF0000"/>
                </a:solidFill>
              </a:rPr>
              <a:t>复杂度为</a:t>
            </a:r>
            <a:r>
              <a:rPr lang="en-US" altLang="zh-CN" b="0" dirty="0">
                <a:solidFill>
                  <a:srgbClr val="FF0000"/>
                </a:solidFill>
              </a:rPr>
              <a:t>O(n</a:t>
            </a:r>
            <a:r>
              <a:rPr lang="en-US" altLang="zh-CN" b="0" baseline="30000" dirty="0">
                <a:solidFill>
                  <a:srgbClr val="FF0000"/>
                </a:solidFill>
              </a:rPr>
              <a:t>2</a:t>
            </a:r>
            <a:r>
              <a:rPr lang="en-US" altLang="zh-CN" b="0" dirty="0">
                <a:solidFill>
                  <a:srgbClr val="FF0000"/>
                </a:solidFill>
              </a:rPr>
              <a:t>)</a:t>
            </a:r>
            <a:r>
              <a:rPr lang="zh-CN" altLang="zh-CN" b="0" dirty="0"/>
              <a:t>。</a:t>
            </a:r>
          </a:p>
          <a:p>
            <a:r>
              <a:rPr lang="zh-CN" altLang="zh-CN" b="0" dirty="0"/>
              <a:t>（</a:t>
            </a:r>
            <a:r>
              <a:rPr lang="en-US" altLang="zh-CN" b="0" dirty="0"/>
              <a:t>2</a:t>
            </a:r>
            <a:r>
              <a:rPr lang="zh-CN" altLang="zh-CN" b="0" dirty="0"/>
              <a:t>）</a:t>
            </a:r>
            <a:r>
              <a:rPr lang="zh-CN" altLang="zh-CN" b="0" dirty="0">
                <a:solidFill>
                  <a:srgbClr val="FF0000"/>
                </a:solidFill>
              </a:rPr>
              <a:t>最好情况</a:t>
            </a:r>
            <a:r>
              <a:rPr lang="zh-CN" altLang="zh-CN" b="0" dirty="0"/>
              <a:t>：当初始待排序记录序列的关键字已经按照非递减顺序排列时，每次第</a:t>
            </a:r>
            <a:r>
              <a:rPr lang="en-US" altLang="zh-CN" b="0" dirty="0" err="1"/>
              <a:t>i</a:t>
            </a:r>
            <a:r>
              <a:rPr lang="zh-CN" altLang="zh-CN" b="0" dirty="0"/>
              <a:t>个记录一进入内层循环就退出，无需记录移动，不进行迭代。在一趟排序中，进行</a:t>
            </a:r>
            <a:r>
              <a:rPr lang="en-US" altLang="zh-CN" b="0" dirty="0"/>
              <a:t>1</a:t>
            </a:r>
            <a:r>
              <a:rPr lang="zh-CN" altLang="zh-CN" b="0" dirty="0"/>
              <a:t>次关键字的比较。总共比较次数为</a:t>
            </a:r>
            <a:r>
              <a:rPr lang="en-US" altLang="zh-CN" b="0" dirty="0"/>
              <a:t>n-1 </a:t>
            </a:r>
            <a:r>
              <a:rPr lang="zh-CN" altLang="zh-CN" b="0" dirty="0"/>
              <a:t>次，移动了</a:t>
            </a:r>
            <a:r>
              <a:rPr lang="en-US" altLang="zh-CN" b="0" dirty="0"/>
              <a:t>(n-1)</a:t>
            </a:r>
            <a:r>
              <a:rPr lang="zh-CN" altLang="zh-CN" b="0" dirty="0"/>
              <a:t>次。因此最好情况下插入排序的</a:t>
            </a:r>
            <a:r>
              <a:rPr lang="zh-CN" altLang="zh-CN" b="0" dirty="0">
                <a:solidFill>
                  <a:srgbClr val="FF0000"/>
                </a:solidFill>
              </a:rPr>
              <a:t>时间代价为</a:t>
            </a:r>
            <a:r>
              <a:rPr lang="en-US" altLang="zh-CN" b="0" dirty="0">
                <a:solidFill>
                  <a:srgbClr val="FF0000"/>
                </a:solidFill>
              </a:rPr>
              <a:t>O(n)</a:t>
            </a:r>
            <a:r>
              <a:rPr lang="zh-CN" altLang="zh-CN" b="0" dirty="0" smtClean="0"/>
              <a:t>。</a:t>
            </a:r>
            <a:endParaRPr lang="zh-CN" altLang="zh-CN" b="0" dirty="0"/>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66873" y="1700809"/>
            <a:ext cx="4677335" cy="92597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21083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56" y="980728"/>
            <a:ext cx="7520940" cy="3579849"/>
          </a:xfrm>
        </p:spPr>
        <p:txBody>
          <a:bodyPr/>
          <a:lstStyle/>
          <a:p>
            <a:r>
              <a:rPr lang="zh-CN" altLang="zh-CN" b="0" dirty="0"/>
              <a:t>（</a:t>
            </a:r>
            <a:r>
              <a:rPr lang="en-US" altLang="zh-CN" b="0" dirty="0"/>
              <a:t>3</a:t>
            </a:r>
            <a:r>
              <a:rPr lang="zh-CN" altLang="zh-CN" b="0" dirty="0"/>
              <a:t>）</a:t>
            </a:r>
            <a:r>
              <a:rPr lang="zh-CN" altLang="zh-CN" b="0" dirty="0">
                <a:solidFill>
                  <a:srgbClr val="FF0000"/>
                </a:solidFill>
              </a:rPr>
              <a:t>最坏情况</a:t>
            </a:r>
            <a:r>
              <a:rPr lang="zh-CN" altLang="zh-CN" b="0" dirty="0"/>
              <a:t>：当初始待排序记录序列的关键字已经按照非递增顺序排列时，每次第</a:t>
            </a:r>
            <a:r>
              <a:rPr lang="en-US" altLang="zh-CN" b="0" dirty="0" err="1"/>
              <a:t>i</a:t>
            </a:r>
            <a:r>
              <a:rPr lang="zh-CN" altLang="zh-CN" b="0" dirty="0"/>
              <a:t>个记录进入内层循环，需要进行</a:t>
            </a:r>
            <a:r>
              <a:rPr lang="en-US" altLang="zh-CN" b="0" dirty="0" err="1"/>
              <a:t>i</a:t>
            </a:r>
            <a:r>
              <a:rPr lang="zh-CN" altLang="zh-CN" b="0" dirty="0"/>
              <a:t>次迭代。在一趟排序中，进行</a:t>
            </a:r>
            <a:r>
              <a:rPr lang="en-US" altLang="zh-CN" b="0" dirty="0" err="1"/>
              <a:t>i</a:t>
            </a:r>
            <a:r>
              <a:rPr lang="en-US" altLang="zh-CN" b="0" dirty="0"/>
              <a:t> </a:t>
            </a:r>
            <a:r>
              <a:rPr lang="zh-CN" altLang="zh-CN" b="0" dirty="0"/>
              <a:t>次关键字的比较，每比较一次需要移动一次，故进行了</a:t>
            </a:r>
            <a:r>
              <a:rPr lang="en-US" altLang="zh-CN" b="0" dirty="0" err="1"/>
              <a:t>i</a:t>
            </a:r>
            <a:r>
              <a:rPr lang="zh-CN" altLang="zh-CN" b="0" dirty="0"/>
              <a:t>次移动。记录保存在临时变量中</a:t>
            </a:r>
            <a:r>
              <a:rPr lang="en-US" altLang="zh-CN" b="0" dirty="0"/>
              <a:t>1</a:t>
            </a:r>
            <a:r>
              <a:rPr lang="zh-CN" altLang="zh-CN" b="0" dirty="0"/>
              <a:t>次，回填</a:t>
            </a:r>
            <a:r>
              <a:rPr lang="en-US" altLang="zh-CN" b="0" dirty="0"/>
              <a:t>1 </a:t>
            </a:r>
            <a:r>
              <a:rPr lang="zh-CN" altLang="zh-CN" b="0" dirty="0"/>
              <a:t>次，所以移动</a:t>
            </a:r>
            <a:r>
              <a:rPr lang="en-US" altLang="zh-CN" b="0" dirty="0"/>
              <a:t>i+2</a:t>
            </a:r>
            <a:r>
              <a:rPr lang="zh-CN" altLang="zh-CN" b="0" dirty="0"/>
              <a:t>次。外层循环进行了</a:t>
            </a:r>
            <a:r>
              <a:rPr lang="en-US" altLang="zh-CN" b="0" dirty="0"/>
              <a:t>n-1</a:t>
            </a:r>
            <a:r>
              <a:rPr lang="zh-CN" altLang="zh-CN" b="0" dirty="0"/>
              <a:t>次，故比较次数和移动次数分别为：</a:t>
            </a:r>
          </a:p>
          <a:p>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71600" y="4190400"/>
            <a:ext cx="3207539" cy="7200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27984" y="4190400"/>
            <a:ext cx="3984621" cy="7200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845469" y="5220181"/>
            <a:ext cx="7560840" cy="830997"/>
          </a:xfrm>
          <a:prstGeom prst="rect">
            <a:avLst/>
          </a:prstGeom>
        </p:spPr>
        <p:txBody>
          <a:bodyPr wrap="square">
            <a:spAutoFit/>
          </a:bodyPr>
          <a:lstStyle/>
          <a:p>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从排序的稳定性来看，简单插入排序是</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稳定的</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。简单插入排序算法</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适用于待排序记录数目较小</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的情况</a:t>
            </a:r>
            <a:r>
              <a:rPr lang="zh-CN" altLang="zh-CN" dirty="0"/>
              <a:t>。</a:t>
            </a:r>
          </a:p>
        </p:txBody>
      </p:sp>
    </p:spTree>
    <p:extLst>
      <p:ext uri="{BB962C8B-B14F-4D97-AF65-F5344CB8AC3E}">
        <p14:creationId xmlns="" xmlns:p14="http://schemas.microsoft.com/office/powerpoint/2010/main" val="4085518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7.2.2 </a:t>
            </a:r>
            <a:r>
              <a:rPr lang="zh-CN" altLang="zh-CN" b="1" dirty="0" smtClean="0"/>
              <a:t>冒泡排序</a:t>
            </a:r>
            <a:endParaRPr lang="zh-CN" altLang="en-US" dirty="0"/>
          </a:p>
        </p:txBody>
      </p:sp>
      <p:sp>
        <p:nvSpPr>
          <p:cNvPr id="3" name="内容占位符 2"/>
          <p:cNvSpPr>
            <a:spLocks noGrp="1"/>
          </p:cNvSpPr>
          <p:nvPr>
            <p:ph idx="1"/>
          </p:nvPr>
        </p:nvSpPr>
        <p:spPr>
          <a:xfrm>
            <a:off x="827584" y="1628800"/>
            <a:ext cx="7702078" cy="4536504"/>
          </a:xfrm>
        </p:spPr>
        <p:txBody>
          <a:bodyPr>
            <a:normAutofit/>
          </a:bodyPr>
          <a:lstStyle/>
          <a:p>
            <a:r>
              <a:rPr lang="en-US" altLang="zh-CN" b="0" dirty="0" smtClean="0"/>
              <a:t>	</a:t>
            </a:r>
            <a:r>
              <a:rPr lang="zh-CN" altLang="zh-CN" b="0" dirty="0" smtClean="0">
                <a:solidFill>
                  <a:srgbClr val="FF0000"/>
                </a:solidFill>
              </a:rPr>
              <a:t>冒泡排序</a:t>
            </a:r>
            <a:r>
              <a:rPr lang="zh-CN" altLang="zh-CN" b="0" dirty="0">
                <a:solidFill>
                  <a:srgbClr val="FF0000"/>
                </a:solidFill>
              </a:rPr>
              <a:t>又称起泡</a:t>
            </a:r>
            <a:r>
              <a:rPr lang="zh-CN" altLang="zh-CN" b="0" dirty="0" smtClean="0">
                <a:solidFill>
                  <a:srgbClr val="FF0000"/>
                </a:solidFill>
              </a:rPr>
              <a:t>排序</a:t>
            </a:r>
            <a:r>
              <a:rPr lang="zh-CN" altLang="en-US" b="0" dirty="0"/>
              <a:t>。</a:t>
            </a:r>
            <a:endParaRPr lang="en-US" altLang="zh-CN" b="0" dirty="0" smtClean="0"/>
          </a:p>
          <a:p>
            <a:r>
              <a:rPr lang="en-US" altLang="zh-CN" b="0" dirty="0"/>
              <a:t>	</a:t>
            </a:r>
            <a:r>
              <a:rPr lang="zh-CN" altLang="zh-CN" b="0" dirty="0" smtClean="0">
                <a:solidFill>
                  <a:srgbClr val="FF0000"/>
                </a:solidFill>
              </a:rPr>
              <a:t>基本思想</a:t>
            </a:r>
            <a:r>
              <a:rPr lang="zh-CN" altLang="zh-CN" b="0" dirty="0" smtClean="0"/>
              <a:t>：</a:t>
            </a:r>
            <a:r>
              <a:rPr lang="zh-CN" altLang="zh-CN" b="0" dirty="0"/>
              <a:t>对待排记录，自底向上不断地对相邻记录进行比较，如果不满足排序要求，则交换相邻的记录</a:t>
            </a:r>
            <a:r>
              <a:rPr lang="zh-CN" altLang="zh-CN" b="0" dirty="0" smtClean="0"/>
              <a:t>，</a:t>
            </a:r>
            <a:r>
              <a:rPr lang="zh-CN" altLang="en-US" b="0" dirty="0" smtClean="0"/>
              <a:t>一趟结束时待排序列中一个最小记录到位，重复以上过程</a:t>
            </a:r>
            <a:r>
              <a:rPr lang="zh-CN" altLang="zh-CN" b="0" dirty="0" smtClean="0"/>
              <a:t>直到</a:t>
            </a:r>
            <a:r>
              <a:rPr lang="zh-CN" altLang="zh-CN" b="0" dirty="0"/>
              <a:t>所有的记录都已经排好序为止</a:t>
            </a:r>
            <a:r>
              <a:rPr lang="zh-CN" altLang="zh-CN" b="0" dirty="0" smtClean="0"/>
              <a:t>。</a:t>
            </a:r>
            <a:endParaRPr lang="en-US" altLang="zh-CN" b="0" dirty="0" smtClean="0"/>
          </a:p>
          <a:p>
            <a:r>
              <a:rPr lang="en-US" altLang="zh-CN" b="0" dirty="0" smtClean="0"/>
              <a:t>	</a:t>
            </a:r>
            <a:r>
              <a:rPr lang="zh-CN" altLang="zh-CN" b="0" dirty="0" smtClean="0"/>
              <a:t>在</a:t>
            </a:r>
            <a:r>
              <a:rPr lang="zh-CN" altLang="zh-CN" b="0" dirty="0"/>
              <a:t>冒泡排序的过程中，关键字较小的元素像水中的气泡在逐趟向上漂浮，关键字较大的元素像石块一样</a:t>
            </a:r>
            <a:r>
              <a:rPr lang="zh-CN" altLang="zh-CN" b="0" dirty="0" smtClean="0"/>
              <a:t>相对</a:t>
            </a:r>
            <a:r>
              <a:rPr lang="zh-CN" altLang="en-US" b="0" dirty="0" smtClean="0"/>
              <a:t>往</a:t>
            </a:r>
            <a:r>
              <a:rPr lang="zh-CN" altLang="zh-CN" b="0" dirty="0" smtClean="0"/>
              <a:t>下沉</a:t>
            </a:r>
            <a:r>
              <a:rPr lang="zh-CN" altLang="zh-CN" b="0" dirty="0"/>
              <a:t>，并且每趟排序都有一个最小的石块（即此趟排序的最小元素）漂到最</a:t>
            </a:r>
            <a:r>
              <a:rPr lang="zh-CN" altLang="zh-CN" b="0" dirty="0" smtClean="0"/>
              <a:t>上边</a:t>
            </a:r>
            <a:r>
              <a:rPr lang="en-US" altLang="zh-CN" b="0" dirty="0" smtClean="0"/>
              <a:t>.</a:t>
            </a:r>
            <a:endParaRPr lang="zh-CN" altLang="en-US" b="0" dirty="0"/>
          </a:p>
        </p:txBody>
      </p:sp>
      <p:pic>
        <p:nvPicPr>
          <p:cNvPr id="4" name="图片 3"/>
          <p:cNvPicPr/>
          <p:nvPr/>
        </p:nvPicPr>
        <p:blipFill>
          <a:blip r:embed="rId2" cstate="print">
            <a:extLst>
              <a:ext uri="{28A0092B-C50C-407E-A947-70E740481C1C}">
                <a14:useLocalDpi xmlns="" xmlns:a14="http://schemas.microsoft.com/office/drawing/2010/main" val="0"/>
              </a:ext>
            </a:extLst>
          </a:blip>
          <a:stretch>
            <a:fillRect/>
          </a:stretch>
        </p:blipFill>
        <p:spPr>
          <a:xfrm>
            <a:off x="8072462" y="285728"/>
            <a:ext cx="457200" cy="453006"/>
          </a:xfrm>
          <a:prstGeom prst="rect">
            <a:avLst/>
          </a:prstGeom>
        </p:spPr>
      </p:pic>
    </p:spTree>
    <p:extLst>
      <p:ext uri="{BB962C8B-B14F-4D97-AF65-F5344CB8AC3E}">
        <p14:creationId xmlns="" xmlns:p14="http://schemas.microsoft.com/office/powerpoint/2010/main" val="377849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7584" y="1858493"/>
            <a:ext cx="7704856" cy="445082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827584" y="620688"/>
            <a:ext cx="8316416" cy="1152128"/>
          </a:xfrm>
        </p:spPr>
        <p:txBody>
          <a:bodyPr>
            <a:normAutofit/>
          </a:bodyPr>
          <a:lstStyle/>
          <a:p>
            <a:r>
              <a:rPr lang="zh-CN" altLang="zh-CN" sz="1800" b="0" dirty="0"/>
              <a:t>【例</a:t>
            </a:r>
            <a:r>
              <a:rPr lang="en-US" altLang="zh-CN" sz="1800" b="0" dirty="0"/>
              <a:t>7.2</a:t>
            </a:r>
            <a:r>
              <a:rPr lang="zh-CN" altLang="zh-CN" sz="1800" b="0" dirty="0"/>
              <a:t>】将关键字分别为</a:t>
            </a:r>
            <a:r>
              <a:rPr lang="en-US" altLang="zh-CN" sz="1800" b="0" dirty="0"/>
              <a:t>27</a:t>
            </a:r>
            <a:r>
              <a:rPr lang="zh-CN" altLang="zh-CN" sz="1800" b="0" dirty="0"/>
              <a:t>，</a:t>
            </a:r>
            <a:r>
              <a:rPr lang="en-US" altLang="zh-CN" sz="1800" b="0" dirty="0"/>
              <a:t>88</a:t>
            </a:r>
            <a:r>
              <a:rPr lang="zh-CN" altLang="zh-CN" sz="1800" b="0" dirty="0"/>
              <a:t>，</a:t>
            </a:r>
            <a:r>
              <a:rPr lang="en-US" altLang="zh-CN" sz="1800" b="0" dirty="0"/>
              <a:t>41</a:t>
            </a:r>
            <a:r>
              <a:rPr lang="zh-CN" altLang="zh-CN" sz="1800" b="0" dirty="0"/>
              <a:t>，</a:t>
            </a:r>
            <a:r>
              <a:rPr lang="en-US" altLang="zh-CN" sz="1800" b="0" dirty="0"/>
              <a:t>35</a:t>
            </a:r>
            <a:r>
              <a:rPr lang="zh-CN" altLang="zh-CN" sz="1800" b="0" dirty="0"/>
              <a:t>，</a:t>
            </a:r>
            <a:r>
              <a:rPr lang="en-US" altLang="zh-CN" sz="1800" b="0" dirty="0"/>
              <a:t>62</a:t>
            </a:r>
            <a:r>
              <a:rPr lang="zh-CN" altLang="zh-CN" sz="1800" b="0" dirty="0"/>
              <a:t>，</a:t>
            </a:r>
            <a:r>
              <a:rPr lang="en-US" altLang="zh-CN" sz="1800" b="0" dirty="0"/>
              <a:t>16</a:t>
            </a:r>
            <a:r>
              <a:rPr lang="zh-CN" altLang="zh-CN" sz="1800" b="0" dirty="0"/>
              <a:t>，</a:t>
            </a:r>
            <a:r>
              <a:rPr lang="en-US" altLang="zh-CN" sz="1800" b="0" dirty="0"/>
              <a:t>51</a:t>
            </a:r>
            <a:r>
              <a:rPr lang="zh-CN" altLang="zh-CN" sz="1800" b="0" dirty="0"/>
              <a:t>，</a:t>
            </a:r>
            <a:r>
              <a:rPr lang="en-US" altLang="zh-CN" sz="1800" b="0" dirty="0"/>
              <a:t>39</a:t>
            </a:r>
            <a:r>
              <a:rPr lang="zh-CN" altLang="zh-CN" sz="1800" b="0" dirty="0"/>
              <a:t>，</a:t>
            </a:r>
            <a:r>
              <a:rPr lang="en-US" altLang="zh-CN" sz="1800" b="0" u="sng" dirty="0"/>
              <a:t>27</a:t>
            </a:r>
            <a:r>
              <a:rPr lang="zh-CN" altLang="zh-CN" sz="1800" b="0" dirty="0"/>
              <a:t>的待排序记录进行冒泡排序的过程，如图</a:t>
            </a:r>
            <a:r>
              <a:rPr lang="en-US" altLang="zh-CN" sz="1800" b="0" dirty="0"/>
              <a:t>7-3</a:t>
            </a:r>
            <a:r>
              <a:rPr lang="zh-CN" altLang="zh-CN" sz="1800" b="0" dirty="0"/>
              <a:t>所示。其中</a:t>
            </a:r>
            <a:r>
              <a:rPr lang="en-US" altLang="zh-CN" sz="1800" b="0" dirty="0"/>
              <a:t>“_”</a:t>
            </a:r>
            <a:r>
              <a:rPr lang="zh-CN" altLang="zh-CN" sz="1800" b="0" dirty="0"/>
              <a:t>是为了区分关键字值相同的记录。（黑体数字表示每趟冒泡排序所选出来的</a:t>
            </a:r>
            <a:r>
              <a:rPr lang="en-US" altLang="zh-CN" sz="1800" b="0" dirty="0"/>
              <a:t>“</a:t>
            </a:r>
            <a:r>
              <a:rPr lang="zh-CN" altLang="zh-CN" sz="1800" b="0" dirty="0"/>
              <a:t>最小</a:t>
            </a:r>
            <a:r>
              <a:rPr lang="en-US" altLang="zh-CN" sz="1800" b="0" dirty="0"/>
              <a:t>”</a:t>
            </a:r>
            <a:r>
              <a:rPr lang="zh-CN" altLang="zh-CN" sz="1800" b="0" dirty="0"/>
              <a:t>关键字）。</a:t>
            </a:r>
          </a:p>
          <a:p>
            <a:endParaRPr lang="zh-CN" altLang="en-US" sz="1800" dirty="0"/>
          </a:p>
        </p:txBody>
      </p:sp>
    </p:spTree>
    <p:extLst>
      <p:ext uri="{BB962C8B-B14F-4D97-AF65-F5344CB8AC3E}">
        <p14:creationId xmlns="" xmlns:p14="http://schemas.microsoft.com/office/powerpoint/2010/main" val="4089459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3579849"/>
          </a:xfrm>
        </p:spPr>
        <p:txBody>
          <a:bodyPr/>
          <a:lstStyle/>
          <a:p>
            <a:r>
              <a:rPr lang="zh-CN" altLang="zh-CN" b="0" dirty="0"/>
              <a:t>以第</a:t>
            </a:r>
            <a:r>
              <a:rPr lang="en-US" altLang="zh-CN" b="0" dirty="0"/>
              <a:t>2</a:t>
            </a:r>
            <a:r>
              <a:rPr lang="zh-CN" altLang="zh-CN" b="0" dirty="0"/>
              <a:t>趟排序为例解释冒泡排序算法的具体执行</a:t>
            </a:r>
            <a:r>
              <a:rPr lang="zh-CN" altLang="zh-CN" b="0" dirty="0" smtClean="0"/>
              <a:t>过程</a:t>
            </a:r>
            <a:r>
              <a:rPr lang="en-US" altLang="zh-CN" b="0" dirty="0" smtClean="0"/>
              <a:t>:</a:t>
            </a:r>
            <a:endParaRPr lang="zh-CN" altLang="en-US" b="0" dirty="0"/>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87624" y="1844824"/>
            <a:ext cx="6450111" cy="420538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73583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7.1 </a:t>
            </a:r>
            <a:r>
              <a:rPr lang="zh-CN" altLang="zh-CN" b="1" dirty="0"/>
              <a:t>排序的基本</a:t>
            </a:r>
            <a:r>
              <a:rPr lang="zh-CN" altLang="zh-CN" b="1" dirty="0" smtClean="0"/>
              <a:t>概念</a:t>
            </a:r>
            <a:endParaRPr lang="zh-CN" altLang="en-US" dirty="0"/>
          </a:p>
        </p:txBody>
      </p:sp>
      <p:sp>
        <p:nvSpPr>
          <p:cNvPr id="3" name="内容占位符 2"/>
          <p:cNvSpPr>
            <a:spLocks noGrp="1"/>
          </p:cNvSpPr>
          <p:nvPr>
            <p:ph idx="1"/>
          </p:nvPr>
        </p:nvSpPr>
        <p:spPr>
          <a:xfrm>
            <a:off x="827584" y="1628800"/>
            <a:ext cx="7632848" cy="4320480"/>
          </a:xfrm>
        </p:spPr>
        <p:txBody>
          <a:bodyPr/>
          <a:lstStyle/>
          <a:p>
            <a:pPr>
              <a:buFont typeface="Wingdings" panose="05000000000000000000" pitchFamily="2" charset="2"/>
              <a:buChar char="u"/>
            </a:pPr>
            <a:r>
              <a:rPr lang="zh-CN" altLang="zh-CN" b="0" dirty="0"/>
              <a:t>假定文件由一组数据元素（或记录）组成，数据元素又由若干个数据项组成，其中用来唯一标识一个数据元素的数据项称为</a:t>
            </a:r>
            <a:r>
              <a:rPr lang="zh-CN" altLang="zh-CN" dirty="0">
                <a:solidFill>
                  <a:srgbClr val="FF0000"/>
                </a:solidFill>
              </a:rPr>
              <a:t>关键字项</a:t>
            </a:r>
            <a:r>
              <a:rPr lang="zh-CN" altLang="zh-CN" b="0" dirty="0"/>
              <a:t>，该数据项的值称为</a:t>
            </a:r>
            <a:r>
              <a:rPr lang="zh-CN" altLang="zh-CN" dirty="0">
                <a:solidFill>
                  <a:srgbClr val="FF0000"/>
                </a:solidFill>
              </a:rPr>
              <a:t>关键字</a:t>
            </a:r>
            <a:r>
              <a:rPr lang="zh-CN" altLang="zh-CN" b="0" dirty="0" smtClean="0"/>
              <a:t>。</a:t>
            </a:r>
            <a:endParaRPr lang="en-US" altLang="zh-CN" b="0" dirty="0" smtClean="0"/>
          </a:p>
          <a:p>
            <a:pPr>
              <a:buFont typeface="Wingdings" panose="05000000000000000000" pitchFamily="2" charset="2"/>
              <a:buChar char="u"/>
            </a:pPr>
            <a:r>
              <a:rPr lang="zh-CN" altLang="zh-CN" dirty="0" smtClean="0">
                <a:solidFill>
                  <a:srgbClr val="FF0000"/>
                </a:solidFill>
              </a:rPr>
              <a:t>排序</a:t>
            </a:r>
            <a:r>
              <a:rPr lang="zh-CN" altLang="zh-CN" b="0" dirty="0"/>
              <a:t>就是将数据元素（或记录）的任意序列，按关键字重新排序成有序</a:t>
            </a:r>
            <a:r>
              <a:rPr lang="zh-CN" altLang="zh-CN" b="0" dirty="0" smtClean="0"/>
              <a:t>序列</a:t>
            </a:r>
            <a:r>
              <a:rPr lang="en-US" altLang="zh-CN" b="0" dirty="0" smtClean="0"/>
              <a:t>.</a:t>
            </a:r>
            <a:endParaRPr lang="zh-CN" altLang="en-US" b="0" dirty="0"/>
          </a:p>
        </p:txBody>
      </p:sp>
    </p:spTree>
    <p:extLst>
      <p:ext uri="{BB962C8B-B14F-4D97-AF65-F5344CB8AC3E}">
        <p14:creationId xmlns="" xmlns:p14="http://schemas.microsoft.com/office/powerpoint/2010/main" val="539862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908720"/>
            <a:ext cx="7848872" cy="5400600"/>
          </a:xfrm>
        </p:spPr>
        <p:txBody>
          <a:bodyPr>
            <a:noAutofit/>
          </a:bodyPr>
          <a:lstStyle/>
          <a:p>
            <a:pPr>
              <a:lnSpc>
                <a:spcPct val="100000"/>
              </a:lnSpc>
              <a:spcBef>
                <a:spcPts val="0"/>
              </a:spcBef>
            </a:pPr>
            <a:r>
              <a:rPr lang="zh-CN" altLang="zh-CN" sz="1800" b="0" dirty="0"/>
              <a:t>算法</a:t>
            </a:r>
            <a:r>
              <a:rPr lang="en-US" altLang="zh-CN" sz="1800" b="0" dirty="0"/>
              <a:t>7.3</a:t>
            </a:r>
            <a:r>
              <a:rPr lang="zh-CN" altLang="zh-CN" sz="1800" b="0" dirty="0"/>
              <a:t>：冒泡排序的算法</a:t>
            </a:r>
          </a:p>
          <a:p>
            <a:pPr>
              <a:lnSpc>
                <a:spcPct val="100000"/>
              </a:lnSpc>
              <a:spcBef>
                <a:spcPts val="0"/>
              </a:spcBef>
            </a:pPr>
            <a:r>
              <a:rPr lang="en-US" altLang="zh-CN" sz="1800" b="0" dirty="0"/>
              <a:t>void </a:t>
            </a:r>
            <a:r>
              <a:rPr lang="en-US" altLang="zh-CN" sz="1800" b="0" dirty="0" err="1"/>
              <a:t>recordList</a:t>
            </a:r>
            <a:r>
              <a:rPr lang="en-US" altLang="zh-CN" sz="1800" b="0" dirty="0"/>
              <a:t>::</a:t>
            </a:r>
            <a:r>
              <a:rPr lang="en-US" altLang="zh-CN" sz="1800" b="0" dirty="0" err="1"/>
              <a:t>BubbleSort</a:t>
            </a:r>
            <a:r>
              <a:rPr lang="en-US" altLang="zh-CN" sz="1800" b="0" dirty="0" smtClean="0"/>
              <a:t>(  ){</a:t>
            </a:r>
            <a:endParaRPr lang="zh-CN" altLang="zh-CN" sz="1800" b="0" dirty="0"/>
          </a:p>
          <a:p>
            <a:pPr>
              <a:lnSpc>
                <a:spcPct val="100000"/>
              </a:lnSpc>
              <a:spcBef>
                <a:spcPts val="0"/>
              </a:spcBef>
            </a:pPr>
            <a:r>
              <a:rPr lang="en-US" altLang="zh-CN" sz="1800" b="0" dirty="0"/>
              <a:t>  //</a:t>
            </a:r>
            <a:r>
              <a:rPr lang="zh-CN" altLang="zh-CN" sz="1800" b="0" dirty="0"/>
              <a:t>对</a:t>
            </a:r>
            <a:r>
              <a:rPr lang="en-US" altLang="zh-CN" sz="1800" b="0" dirty="0"/>
              <a:t>R[0]</a:t>
            </a:r>
            <a:r>
              <a:rPr lang="zh-CN" altLang="zh-CN" sz="1800" b="0" dirty="0"/>
              <a:t>到</a:t>
            </a:r>
            <a:r>
              <a:rPr lang="en-US" altLang="zh-CN" sz="1800" b="0" dirty="0"/>
              <a:t>R[n-1]</a:t>
            </a:r>
            <a:r>
              <a:rPr lang="zh-CN" altLang="zh-CN" sz="1800" b="0" dirty="0"/>
              <a:t>进行逐趟比较</a:t>
            </a:r>
            <a:r>
              <a:rPr lang="zh-CN" altLang="zh-CN" sz="1800" b="0" dirty="0" smtClean="0"/>
              <a:t>，逆序</a:t>
            </a:r>
            <a:r>
              <a:rPr lang="zh-CN" altLang="zh-CN" sz="1800" b="0" dirty="0"/>
              <a:t>就交换。</a:t>
            </a:r>
            <a:r>
              <a:rPr lang="en-US" altLang="zh-CN" sz="1800" b="0" dirty="0"/>
              <a:t>n</a:t>
            </a:r>
            <a:r>
              <a:rPr lang="zh-CN" altLang="zh-CN" sz="1800" b="0" dirty="0" smtClean="0"/>
              <a:t>表示待</a:t>
            </a:r>
            <a:r>
              <a:rPr lang="zh-CN" altLang="zh-CN" sz="1800" b="0" dirty="0"/>
              <a:t>排序的记录个数</a:t>
            </a:r>
          </a:p>
          <a:p>
            <a:pPr>
              <a:lnSpc>
                <a:spcPct val="100000"/>
              </a:lnSpc>
              <a:spcBef>
                <a:spcPts val="0"/>
              </a:spcBef>
            </a:pPr>
            <a:r>
              <a:rPr lang="en-US" altLang="zh-CN" sz="1800" b="0" dirty="0"/>
              <a:t>	</a:t>
            </a:r>
            <a:r>
              <a:rPr lang="en-US" altLang="zh-CN" sz="1800" b="0" dirty="0" err="1"/>
              <a:t>int</a:t>
            </a:r>
            <a:r>
              <a:rPr lang="en-US" altLang="zh-CN" sz="1800" b="0" dirty="0"/>
              <a:t> </a:t>
            </a:r>
            <a:r>
              <a:rPr lang="en-US" altLang="zh-CN" sz="1800" b="0" dirty="0" smtClean="0"/>
              <a:t>pass = 1</a:t>
            </a:r>
            <a:r>
              <a:rPr lang="en-US" altLang="zh-CN" sz="1800" b="0" dirty="0"/>
              <a:t>;</a:t>
            </a:r>
            <a:endParaRPr lang="zh-CN" altLang="zh-CN" sz="1800" b="0" dirty="0"/>
          </a:p>
          <a:p>
            <a:pPr>
              <a:lnSpc>
                <a:spcPct val="100000"/>
              </a:lnSpc>
              <a:spcBef>
                <a:spcPts val="0"/>
              </a:spcBef>
            </a:pPr>
            <a:r>
              <a:rPr lang="en-US" altLang="zh-CN" sz="1800" b="0" dirty="0"/>
              <a:t>	bool flag=false;      //</a:t>
            </a:r>
            <a:r>
              <a:rPr lang="zh-CN" altLang="zh-CN" sz="1800" b="0" dirty="0"/>
              <a:t>当</a:t>
            </a:r>
            <a:r>
              <a:rPr lang="en-US" altLang="zh-CN" sz="1800" b="0" dirty="0"/>
              <a:t>flag</a:t>
            </a:r>
            <a:r>
              <a:rPr lang="zh-CN" altLang="zh-CN" sz="1800" b="0" dirty="0"/>
              <a:t>为</a:t>
            </a:r>
            <a:r>
              <a:rPr lang="en-US" altLang="zh-CN" sz="1800" b="0" dirty="0"/>
              <a:t>true</a:t>
            </a:r>
            <a:r>
              <a:rPr lang="zh-CN" altLang="zh-CN" sz="1800" b="0" dirty="0"/>
              <a:t>时则停止排序</a:t>
            </a:r>
          </a:p>
          <a:p>
            <a:pPr>
              <a:lnSpc>
                <a:spcPct val="100000"/>
              </a:lnSpc>
              <a:spcBef>
                <a:spcPts val="0"/>
              </a:spcBef>
            </a:pPr>
            <a:r>
              <a:rPr lang="en-US" altLang="zh-CN" sz="1800" b="0" dirty="0"/>
              <a:t>	</a:t>
            </a:r>
            <a:r>
              <a:rPr lang="en-US" altLang="zh-CN" sz="1800" b="0" dirty="0" smtClean="0"/>
              <a:t>while(pass &lt; n &amp;&amp; !</a:t>
            </a:r>
            <a:r>
              <a:rPr lang="en-US" altLang="zh-CN" sz="1800" b="0" dirty="0"/>
              <a:t>flag){ </a:t>
            </a:r>
            <a:r>
              <a:rPr lang="en-US" altLang="zh-CN" sz="1800" b="0" dirty="0" smtClean="0"/>
              <a:t>               //</a:t>
            </a:r>
            <a:r>
              <a:rPr lang="zh-CN" altLang="zh-CN" sz="1800" b="0" dirty="0"/>
              <a:t>冒泡排序趟数不会超过</a:t>
            </a:r>
            <a:r>
              <a:rPr lang="en-US" altLang="zh-CN" sz="1800" b="0" dirty="0"/>
              <a:t>n-1</a:t>
            </a:r>
            <a:r>
              <a:rPr lang="zh-CN" altLang="zh-CN" sz="1800" b="0" dirty="0"/>
              <a:t>次</a:t>
            </a:r>
          </a:p>
          <a:p>
            <a:pPr>
              <a:lnSpc>
                <a:spcPct val="100000"/>
              </a:lnSpc>
              <a:spcBef>
                <a:spcPts val="0"/>
              </a:spcBef>
            </a:pPr>
            <a:r>
              <a:rPr lang="en-US" altLang="zh-CN" sz="1800" b="0" dirty="0"/>
              <a:t>		</a:t>
            </a:r>
            <a:r>
              <a:rPr lang="en-US" altLang="zh-CN" sz="1800" b="0" dirty="0" smtClean="0"/>
              <a:t>flag = true</a:t>
            </a:r>
            <a:r>
              <a:rPr lang="en-US" altLang="zh-CN" sz="1800" b="0" dirty="0"/>
              <a:t>; 		//</a:t>
            </a:r>
            <a:r>
              <a:rPr lang="zh-CN" altLang="zh-CN" sz="1800" b="0" dirty="0"/>
              <a:t>交换标识设置为</a:t>
            </a:r>
            <a:r>
              <a:rPr lang="en-US" altLang="zh-CN" sz="1800" b="0" dirty="0"/>
              <a:t>true</a:t>
            </a:r>
            <a:r>
              <a:rPr lang="zh-CN" altLang="zh-CN" sz="1800" b="0" dirty="0"/>
              <a:t>，假定未交换</a:t>
            </a:r>
          </a:p>
          <a:p>
            <a:pPr>
              <a:lnSpc>
                <a:spcPct val="100000"/>
              </a:lnSpc>
              <a:spcBef>
                <a:spcPts val="0"/>
              </a:spcBef>
            </a:pPr>
            <a:r>
              <a:rPr lang="en-US" altLang="zh-CN" sz="1800" b="0" dirty="0"/>
              <a:t>		for(</a:t>
            </a:r>
            <a:r>
              <a:rPr lang="en-US" altLang="zh-CN" sz="1800" b="0" dirty="0" err="1"/>
              <a:t>int</a:t>
            </a:r>
            <a:r>
              <a:rPr lang="en-US" altLang="zh-CN" sz="1800" b="0" dirty="0"/>
              <a:t> </a:t>
            </a:r>
            <a:r>
              <a:rPr lang="en-US" altLang="zh-CN" sz="1800" b="0" dirty="0" smtClean="0"/>
              <a:t> j = n-1; j &gt;= pass;  j-</a:t>
            </a:r>
            <a:r>
              <a:rPr lang="en-US" altLang="zh-CN" sz="1800" b="0" dirty="0"/>
              <a:t>-){</a:t>
            </a:r>
            <a:endParaRPr lang="zh-CN" altLang="zh-CN" sz="1800" b="0" dirty="0"/>
          </a:p>
          <a:p>
            <a:pPr>
              <a:lnSpc>
                <a:spcPct val="100000"/>
              </a:lnSpc>
              <a:spcBef>
                <a:spcPts val="0"/>
              </a:spcBef>
            </a:pPr>
            <a:r>
              <a:rPr lang="en-US" altLang="zh-CN" sz="1800" b="0" dirty="0"/>
              <a:t>		 </a:t>
            </a:r>
            <a:r>
              <a:rPr lang="en-US" altLang="zh-CN" sz="1800" b="0" dirty="0" smtClean="0"/>
              <a:t>      if(R[j</a:t>
            </a:r>
            <a:r>
              <a:rPr lang="en-US" altLang="zh-CN" sz="1800" b="0" dirty="0"/>
              <a:t>].key&lt;R[j-1].key) {   </a:t>
            </a:r>
            <a:r>
              <a:rPr lang="en-US" altLang="zh-CN" sz="1800" b="0" dirty="0" smtClean="0"/>
              <a:t> //</a:t>
            </a:r>
            <a:r>
              <a:rPr lang="zh-CN" altLang="zh-CN" sz="1800" b="0" dirty="0"/>
              <a:t>逆序</a:t>
            </a:r>
          </a:p>
          <a:p>
            <a:pPr>
              <a:lnSpc>
                <a:spcPct val="100000"/>
              </a:lnSpc>
              <a:spcBef>
                <a:spcPts val="0"/>
              </a:spcBef>
            </a:pPr>
            <a:r>
              <a:rPr lang="en-US" altLang="zh-CN" sz="1800" b="0" dirty="0"/>
              <a:t>	</a:t>
            </a:r>
            <a:r>
              <a:rPr lang="en-US" altLang="zh-CN" sz="1800" b="0" dirty="0" smtClean="0"/>
              <a:t>	               </a:t>
            </a:r>
            <a:r>
              <a:rPr lang="en-US" altLang="zh-CN" sz="1800" b="0" dirty="0" err="1" smtClean="0"/>
              <a:t>RecType</a:t>
            </a:r>
            <a:r>
              <a:rPr lang="en-US" altLang="zh-CN" sz="1800" b="0" dirty="0" smtClean="0"/>
              <a:t> </a:t>
            </a:r>
            <a:r>
              <a:rPr lang="en-US" altLang="zh-CN" sz="1800" b="0" dirty="0"/>
              <a:t>temp;       </a:t>
            </a:r>
            <a:endParaRPr lang="zh-CN" altLang="zh-CN" sz="1800" b="0" dirty="0"/>
          </a:p>
          <a:p>
            <a:pPr>
              <a:lnSpc>
                <a:spcPct val="100000"/>
              </a:lnSpc>
              <a:spcBef>
                <a:spcPts val="0"/>
              </a:spcBef>
            </a:pPr>
            <a:r>
              <a:rPr lang="en-US" altLang="zh-CN" sz="1800" b="0" dirty="0"/>
              <a:t>	</a:t>
            </a:r>
            <a:r>
              <a:rPr lang="en-US" altLang="zh-CN" sz="1800" b="0" dirty="0" smtClean="0"/>
              <a:t>	               </a:t>
            </a:r>
            <a:r>
              <a:rPr lang="en-US" altLang="zh-CN" sz="1800" b="0" dirty="0" err="1" smtClean="0"/>
              <a:t>temp.key</a:t>
            </a:r>
            <a:r>
              <a:rPr lang="en-US" altLang="zh-CN" sz="1800" b="0" dirty="0" smtClean="0"/>
              <a:t>=R[j</a:t>
            </a:r>
            <a:r>
              <a:rPr lang="en-US" altLang="zh-CN" sz="1800" b="0" dirty="0"/>
              <a:t>].key;</a:t>
            </a:r>
            <a:endParaRPr lang="zh-CN" altLang="zh-CN" sz="1800" b="0" dirty="0"/>
          </a:p>
          <a:p>
            <a:pPr>
              <a:lnSpc>
                <a:spcPct val="100000"/>
              </a:lnSpc>
              <a:spcBef>
                <a:spcPts val="0"/>
              </a:spcBef>
            </a:pPr>
            <a:r>
              <a:rPr lang="en-US" altLang="zh-CN" sz="1800" b="0" dirty="0"/>
              <a:t>	</a:t>
            </a:r>
            <a:r>
              <a:rPr lang="en-US" altLang="zh-CN" sz="1800" b="0" dirty="0" smtClean="0"/>
              <a:t>	               R[j</a:t>
            </a:r>
            <a:r>
              <a:rPr lang="en-US" altLang="zh-CN" sz="1800" b="0" dirty="0"/>
              <a:t>].key=R[j-1].key;</a:t>
            </a:r>
            <a:endParaRPr lang="zh-CN" altLang="zh-CN" sz="1800" b="0" dirty="0"/>
          </a:p>
          <a:p>
            <a:pPr>
              <a:lnSpc>
                <a:spcPct val="100000"/>
              </a:lnSpc>
              <a:spcBef>
                <a:spcPts val="0"/>
              </a:spcBef>
            </a:pPr>
            <a:r>
              <a:rPr lang="en-US" altLang="zh-CN" sz="1800" b="0" dirty="0"/>
              <a:t>	</a:t>
            </a:r>
            <a:r>
              <a:rPr lang="en-US" altLang="zh-CN" sz="1800" b="0" dirty="0" smtClean="0"/>
              <a:t>	               R[j-1</a:t>
            </a:r>
            <a:r>
              <a:rPr lang="en-US" altLang="zh-CN" sz="1800" b="0" dirty="0"/>
              <a:t>].key=</a:t>
            </a:r>
            <a:r>
              <a:rPr lang="en-US" altLang="zh-CN" sz="1800" b="0" dirty="0" err="1"/>
              <a:t>temp.key</a:t>
            </a:r>
            <a:r>
              <a:rPr lang="en-US" altLang="zh-CN" sz="1800" b="0" dirty="0"/>
              <a:t>;</a:t>
            </a:r>
            <a:endParaRPr lang="zh-CN" altLang="zh-CN" sz="1800" b="0" dirty="0"/>
          </a:p>
          <a:p>
            <a:pPr>
              <a:lnSpc>
                <a:spcPct val="100000"/>
              </a:lnSpc>
              <a:spcBef>
                <a:spcPts val="0"/>
              </a:spcBef>
            </a:pPr>
            <a:r>
              <a:rPr lang="en-US" altLang="zh-CN" sz="1800" b="0" dirty="0"/>
              <a:t>	</a:t>
            </a:r>
            <a:r>
              <a:rPr lang="en-US" altLang="zh-CN" sz="1800" b="0" dirty="0" smtClean="0"/>
              <a:t>	               flag=false;                   //</a:t>
            </a:r>
            <a:r>
              <a:rPr lang="zh-CN" altLang="zh-CN" sz="1800" b="0" dirty="0"/>
              <a:t>交换标识设置为</a:t>
            </a:r>
            <a:r>
              <a:rPr lang="en-US" altLang="zh-CN" sz="1800" b="0" dirty="0"/>
              <a:t>false,</a:t>
            </a:r>
            <a:r>
              <a:rPr lang="zh-CN" altLang="zh-CN" sz="1800" b="0" dirty="0"/>
              <a:t>标识有交换</a:t>
            </a:r>
          </a:p>
          <a:p>
            <a:pPr>
              <a:lnSpc>
                <a:spcPct val="100000"/>
              </a:lnSpc>
              <a:spcBef>
                <a:spcPts val="0"/>
              </a:spcBef>
            </a:pPr>
            <a:r>
              <a:rPr lang="en-US" altLang="zh-CN" sz="1800" b="0" dirty="0"/>
              <a:t>		</a:t>
            </a:r>
            <a:r>
              <a:rPr lang="en-US" altLang="zh-CN" sz="1800" b="0" dirty="0" smtClean="0"/>
              <a:t>       }</a:t>
            </a:r>
            <a:endParaRPr lang="zh-CN" altLang="zh-CN" sz="1800" b="0" dirty="0"/>
          </a:p>
          <a:p>
            <a:pPr>
              <a:lnSpc>
                <a:spcPct val="100000"/>
              </a:lnSpc>
              <a:spcBef>
                <a:spcPts val="0"/>
              </a:spcBef>
            </a:pPr>
            <a:r>
              <a:rPr lang="en-US" altLang="zh-CN" sz="1800" b="0" dirty="0"/>
              <a:t>		}</a:t>
            </a:r>
            <a:endParaRPr lang="zh-CN" altLang="zh-CN" sz="1800" b="0" dirty="0"/>
          </a:p>
          <a:p>
            <a:pPr>
              <a:lnSpc>
                <a:spcPct val="100000"/>
              </a:lnSpc>
              <a:spcBef>
                <a:spcPts val="0"/>
              </a:spcBef>
            </a:pPr>
            <a:r>
              <a:rPr lang="en-US" altLang="zh-CN" sz="1800" b="0" dirty="0"/>
              <a:t>		pass++;</a:t>
            </a:r>
            <a:endParaRPr lang="zh-CN" altLang="zh-CN" sz="1800" b="0" dirty="0"/>
          </a:p>
          <a:p>
            <a:pPr>
              <a:lnSpc>
                <a:spcPct val="100000"/>
              </a:lnSpc>
              <a:spcBef>
                <a:spcPts val="0"/>
              </a:spcBef>
            </a:pPr>
            <a:r>
              <a:rPr lang="en-US" altLang="zh-CN" sz="1800" b="0" dirty="0"/>
              <a:t>	}</a:t>
            </a:r>
            <a:endParaRPr lang="zh-CN" altLang="zh-CN" sz="1800" b="0" dirty="0"/>
          </a:p>
          <a:p>
            <a:pPr>
              <a:lnSpc>
                <a:spcPct val="100000"/>
              </a:lnSpc>
              <a:spcBef>
                <a:spcPts val="0"/>
              </a:spcBef>
            </a:pPr>
            <a:r>
              <a:rPr lang="en-US" altLang="zh-CN" sz="1800" b="0" dirty="0"/>
              <a:t>}</a:t>
            </a:r>
            <a:endParaRPr lang="zh-CN" altLang="zh-CN" sz="1800" b="0" dirty="0"/>
          </a:p>
          <a:p>
            <a:pPr>
              <a:lnSpc>
                <a:spcPct val="100000"/>
              </a:lnSpc>
              <a:spcBef>
                <a:spcPts val="0"/>
              </a:spcBef>
            </a:pPr>
            <a:endParaRPr lang="zh-CN" altLang="en-US" sz="1800" b="0" dirty="0"/>
          </a:p>
        </p:txBody>
      </p:sp>
    </p:spTree>
    <p:extLst>
      <p:ext uri="{BB962C8B-B14F-4D97-AF65-F5344CB8AC3E}">
        <p14:creationId xmlns="" xmlns:p14="http://schemas.microsoft.com/office/powerpoint/2010/main" val="3721258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628801"/>
            <a:ext cx="7560840" cy="2952328"/>
          </a:xfrm>
        </p:spPr>
        <p:txBody>
          <a:bodyPr/>
          <a:lstStyle/>
          <a:p>
            <a:r>
              <a:rPr lang="en-US" altLang="zh-CN" b="0" dirty="0" smtClean="0"/>
              <a:t>		</a:t>
            </a:r>
            <a:r>
              <a:rPr lang="zh-CN" altLang="zh-CN" b="0" dirty="0" smtClean="0"/>
              <a:t>冒泡排序</a:t>
            </a:r>
            <a:r>
              <a:rPr lang="zh-CN" altLang="zh-CN" b="0" dirty="0"/>
              <a:t>法是</a:t>
            </a:r>
            <a:r>
              <a:rPr lang="zh-CN" altLang="zh-CN" b="0" dirty="0">
                <a:solidFill>
                  <a:srgbClr val="FF0000"/>
                </a:solidFill>
              </a:rPr>
              <a:t>自底向上</a:t>
            </a:r>
            <a:r>
              <a:rPr lang="zh-CN" altLang="zh-CN" b="0" dirty="0"/>
              <a:t>相邻元素两两比较，逆序则交换，使最小元素上</a:t>
            </a:r>
            <a:r>
              <a:rPr lang="zh-CN" altLang="zh-CN" b="0" dirty="0" smtClean="0"/>
              <a:t>移</a:t>
            </a:r>
            <a:r>
              <a:rPr lang="zh-CN" altLang="en-US" b="0" dirty="0" smtClean="0"/>
              <a:t>。</a:t>
            </a:r>
            <a:endParaRPr lang="en-US" altLang="zh-CN" b="0" dirty="0" smtClean="0"/>
          </a:p>
          <a:p>
            <a:r>
              <a:rPr lang="en-US" altLang="zh-CN" b="0" dirty="0"/>
              <a:t>	</a:t>
            </a:r>
            <a:r>
              <a:rPr lang="en-US" altLang="zh-CN" b="0" dirty="0" smtClean="0"/>
              <a:t>	</a:t>
            </a:r>
            <a:r>
              <a:rPr lang="zh-CN" altLang="zh-CN" b="0" dirty="0" smtClean="0"/>
              <a:t>还有</a:t>
            </a:r>
            <a:r>
              <a:rPr lang="zh-CN" altLang="zh-CN" b="0" dirty="0"/>
              <a:t>另一种方法是</a:t>
            </a:r>
            <a:r>
              <a:rPr lang="zh-CN" altLang="zh-CN" b="0" dirty="0" smtClean="0">
                <a:solidFill>
                  <a:srgbClr val="FF0000"/>
                </a:solidFill>
              </a:rPr>
              <a:t>自顶向</a:t>
            </a:r>
            <a:r>
              <a:rPr lang="zh-CN" altLang="en-US" b="0" dirty="0" smtClean="0">
                <a:solidFill>
                  <a:srgbClr val="FF0000"/>
                </a:solidFill>
              </a:rPr>
              <a:t>下</a:t>
            </a:r>
            <a:r>
              <a:rPr lang="zh-CN" altLang="zh-CN" b="0" dirty="0" smtClean="0"/>
              <a:t>相邻</a:t>
            </a:r>
            <a:r>
              <a:rPr lang="zh-CN" altLang="zh-CN" b="0" dirty="0"/>
              <a:t>元素两两比较，逆序交换，最大元素下移</a:t>
            </a:r>
            <a:r>
              <a:rPr lang="zh-CN" altLang="zh-CN" b="0" dirty="0" smtClean="0"/>
              <a:t>，这种</a:t>
            </a:r>
            <a:r>
              <a:rPr lang="zh-CN" altLang="zh-CN" b="0" dirty="0"/>
              <a:t>方法称为</a:t>
            </a:r>
            <a:r>
              <a:rPr lang="zh-CN" altLang="zh-CN" dirty="0">
                <a:solidFill>
                  <a:srgbClr val="FF0000"/>
                </a:solidFill>
              </a:rPr>
              <a:t>吊桶法</a:t>
            </a:r>
            <a:r>
              <a:rPr lang="zh-CN" altLang="zh-CN" b="0" dirty="0"/>
              <a:t>，吊桶法与冒泡法的排序过程类似</a:t>
            </a:r>
            <a:r>
              <a:rPr lang="zh-CN" altLang="zh-CN" b="0" dirty="0" smtClean="0"/>
              <a:t>。</a:t>
            </a:r>
            <a:endParaRPr lang="zh-CN" altLang="zh-CN" b="0" dirty="0"/>
          </a:p>
        </p:txBody>
      </p:sp>
    </p:spTree>
    <p:extLst>
      <p:ext uri="{BB962C8B-B14F-4D97-AF65-F5344CB8AC3E}">
        <p14:creationId xmlns="" xmlns:p14="http://schemas.microsoft.com/office/powerpoint/2010/main" val="1956923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568952" cy="548640"/>
          </a:xfrm>
        </p:spPr>
        <p:txBody>
          <a:bodyPr/>
          <a:lstStyle/>
          <a:p>
            <a:r>
              <a:rPr lang="zh-CN" altLang="zh-CN" sz="2400" dirty="0"/>
              <a:t>对冒泡排序算法过程中的关键字比较次数和移动次数进行分析</a:t>
            </a:r>
            <a:endParaRPr lang="zh-CN" altLang="en-US" sz="2400" dirty="0"/>
          </a:p>
        </p:txBody>
      </p:sp>
      <p:sp>
        <p:nvSpPr>
          <p:cNvPr id="3" name="内容占位符 2"/>
          <p:cNvSpPr>
            <a:spLocks noGrp="1"/>
          </p:cNvSpPr>
          <p:nvPr>
            <p:ph idx="1"/>
          </p:nvPr>
        </p:nvSpPr>
        <p:spPr>
          <a:xfrm>
            <a:off x="253026" y="1971081"/>
            <a:ext cx="8495438" cy="3978199"/>
          </a:xfrm>
        </p:spPr>
        <p:txBody>
          <a:bodyPr>
            <a:normAutofit/>
          </a:bodyPr>
          <a:lstStyle/>
          <a:p>
            <a:r>
              <a:rPr lang="zh-CN" altLang="zh-CN" b="0" dirty="0"/>
              <a:t>（</a:t>
            </a:r>
            <a:r>
              <a:rPr lang="en-US" altLang="zh-CN" b="0" dirty="0"/>
              <a:t>1</a:t>
            </a:r>
            <a:r>
              <a:rPr lang="zh-CN" altLang="zh-CN" b="0" dirty="0"/>
              <a:t>）</a:t>
            </a:r>
            <a:r>
              <a:rPr lang="zh-CN" altLang="zh-CN" b="0" dirty="0">
                <a:solidFill>
                  <a:srgbClr val="FF0000"/>
                </a:solidFill>
              </a:rPr>
              <a:t>最好情况</a:t>
            </a:r>
            <a:r>
              <a:rPr lang="zh-CN" altLang="zh-CN" b="0" dirty="0"/>
              <a:t>：待排序记录序列关键字已经按从小到大的顺序排列。此时算法只执行一趟冒泡，做</a:t>
            </a:r>
            <a:r>
              <a:rPr lang="en-US" altLang="zh-CN" b="0" dirty="0"/>
              <a:t>n-1</a:t>
            </a:r>
            <a:r>
              <a:rPr lang="zh-CN" altLang="zh-CN" b="0" dirty="0"/>
              <a:t>次关键字比较，不移动记录，即移动次数为</a:t>
            </a:r>
            <a:r>
              <a:rPr lang="en-US" altLang="zh-CN" b="0" dirty="0"/>
              <a:t>0</a:t>
            </a:r>
            <a:r>
              <a:rPr lang="zh-CN" altLang="zh-CN" b="0" dirty="0"/>
              <a:t>。</a:t>
            </a:r>
          </a:p>
          <a:p>
            <a:r>
              <a:rPr lang="zh-CN" altLang="zh-CN" b="0" dirty="0"/>
              <a:t>（</a:t>
            </a:r>
            <a:r>
              <a:rPr lang="en-US" altLang="zh-CN" b="0" dirty="0"/>
              <a:t>2</a:t>
            </a:r>
            <a:r>
              <a:rPr lang="zh-CN" altLang="zh-CN" b="0" dirty="0"/>
              <a:t>）</a:t>
            </a:r>
            <a:r>
              <a:rPr lang="zh-CN" altLang="zh-CN" b="0" dirty="0">
                <a:solidFill>
                  <a:srgbClr val="FF0000"/>
                </a:solidFill>
              </a:rPr>
              <a:t>最坏情况</a:t>
            </a:r>
            <a:r>
              <a:rPr lang="zh-CN" altLang="zh-CN" b="0" dirty="0"/>
              <a:t>：待排序记录序列的关键字按从大到小的顺序排列。此时算法执行了</a:t>
            </a:r>
            <a:r>
              <a:rPr lang="en-US" altLang="zh-CN" b="0" dirty="0"/>
              <a:t>n-1</a:t>
            </a:r>
            <a:r>
              <a:rPr lang="zh-CN" altLang="zh-CN" b="0" dirty="0"/>
              <a:t>趟冒泡，第</a:t>
            </a:r>
            <a:r>
              <a:rPr lang="en-US" altLang="zh-CN" b="0" dirty="0" err="1"/>
              <a:t>i</a:t>
            </a:r>
            <a:r>
              <a:rPr lang="zh-CN" altLang="zh-CN" b="0" dirty="0"/>
              <a:t>趟（</a:t>
            </a:r>
            <a:r>
              <a:rPr lang="en-US" altLang="zh-CN" b="0" dirty="0"/>
              <a:t>1≤i&lt;n</a:t>
            </a:r>
            <a:r>
              <a:rPr lang="zh-CN" altLang="zh-CN" b="0" dirty="0"/>
              <a:t>）做了</a:t>
            </a:r>
            <a:r>
              <a:rPr lang="en-US" altLang="zh-CN" b="0" dirty="0"/>
              <a:t>n-</a:t>
            </a:r>
            <a:r>
              <a:rPr lang="en-US" altLang="zh-CN" b="0" dirty="0" err="1"/>
              <a:t>i</a:t>
            </a:r>
            <a:r>
              <a:rPr lang="zh-CN" altLang="zh-CN" b="0" dirty="0"/>
              <a:t>次关键字</a:t>
            </a:r>
            <a:r>
              <a:rPr lang="zh-CN" altLang="zh-CN" b="0" dirty="0" smtClean="0"/>
              <a:t>比较</a:t>
            </a:r>
            <a:r>
              <a:rPr lang="zh-CN" altLang="zh-CN" b="0" dirty="0"/>
              <a:t>，执行了</a:t>
            </a:r>
            <a:r>
              <a:rPr lang="en-US" altLang="zh-CN" b="0" dirty="0"/>
              <a:t>n-</a:t>
            </a:r>
            <a:r>
              <a:rPr lang="en-US" altLang="zh-CN" b="0" dirty="0" err="1"/>
              <a:t>i</a:t>
            </a:r>
            <a:r>
              <a:rPr lang="zh-CN" altLang="zh-CN" b="0" dirty="0"/>
              <a:t>次记录交换</a:t>
            </a:r>
            <a:r>
              <a:rPr lang="zh-CN" altLang="zh-CN" b="0" dirty="0" smtClean="0"/>
              <a:t>。</a:t>
            </a:r>
            <a:endParaRPr lang="en-US" altLang="zh-CN" b="0" dirty="0" smtClean="0"/>
          </a:p>
          <a:p>
            <a:r>
              <a:rPr lang="en-US" altLang="zh-CN" dirty="0" smtClean="0"/>
              <a:t>			</a:t>
            </a:r>
            <a:r>
              <a:rPr lang="zh-CN" altLang="zh-CN" b="0" dirty="0" smtClean="0"/>
              <a:t>关键字</a:t>
            </a:r>
            <a:r>
              <a:rPr lang="zh-CN" altLang="zh-CN" b="0" dirty="0"/>
              <a:t>的比较次数</a:t>
            </a:r>
            <a:r>
              <a:rPr lang="en-US" altLang="zh-CN" b="0" dirty="0"/>
              <a:t> </a:t>
            </a:r>
            <a:r>
              <a:rPr lang="en-US" altLang="zh-CN" b="0" dirty="0" smtClean="0"/>
              <a:t>=</a:t>
            </a:r>
          </a:p>
          <a:p>
            <a:r>
              <a:rPr lang="en-US" altLang="zh-CN" b="0" dirty="0" smtClean="0"/>
              <a:t>	</a:t>
            </a:r>
            <a:endParaRPr lang="zh-CN" altLang="en-US" b="0" dirty="0"/>
          </a:p>
        </p:txBody>
      </p:sp>
      <mc:AlternateContent xmlns:mc="http://schemas.openxmlformats.org/markup-compatibility/2006">
        <mc:Choice xmlns="" xmlns:a14="http://schemas.microsoft.com/office/drawing/2010/main" Requires="a14">
          <p:sp>
            <p:nvSpPr>
              <p:cNvPr id="4" name="TextBox 3"/>
              <p:cNvSpPr txBox="1"/>
              <p:nvPr/>
            </p:nvSpPr>
            <p:spPr>
              <a:xfrm>
                <a:off x="5039984" y="4882674"/>
                <a:ext cx="2064027" cy="409279"/>
              </a:xfrm>
              <a:prstGeom prst="rect">
                <a:avLst/>
              </a:prstGeom>
              <a:noFill/>
            </p:spPr>
            <p:txBody>
              <a:bodyPr wrap="none" rtlCol="0">
                <a:spAutoFit/>
              </a:bodyPr>
              <a:lstStyle/>
              <a:p>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r>
                          <a:rPr lang="en-US" altLang="zh-CN" b="0" i="1" smtClean="0">
                            <a:latin typeface="Cambria Math"/>
                          </a:rPr>
                          <m:t>−1</m:t>
                        </m:r>
                      </m:sup>
                      <m:e>
                        <m:r>
                          <m:rPr>
                            <m:sty m:val="p"/>
                          </m:rPr>
                          <a:rPr lang="en-US" altLang="zh-CN" i="1">
                            <a:latin typeface="Cambria Math"/>
                          </a:rPr>
                          <m:t>n</m:t>
                        </m:r>
                        <m:r>
                          <a:rPr lang="en-US" altLang="zh-CN" i="1">
                            <a:latin typeface="Cambria Math"/>
                          </a:rPr>
                          <m:t>−</m:t>
                        </m:r>
                        <m:r>
                          <a:rPr lang="en-US" altLang="zh-CN" b="0" i="1" smtClean="0">
                            <a:latin typeface="Cambria Math"/>
                          </a:rPr>
                          <m:t>𝑖</m:t>
                        </m:r>
                        <m:r>
                          <a:rPr lang="en-US" altLang="zh-CN" b="0" i="1" smtClean="0">
                            <a:latin typeface="Cambria Math"/>
                          </a:rPr>
                          <m:t> </m:t>
                        </m:r>
                      </m:e>
                    </m:nary>
                  </m:oMath>
                </a14:m>
                <a:r>
                  <a:rPr lang="en-US" altLang="zh-CN" dirty="0" smtClean="0"/>
                  <a:t>= n(n-1)/2</a:t>
                </a:r>
                <a:endParaRPr lang="zh-CN" altLang="en-US" dirty="0"/>
              </a:p>
            </p:txBody>
          </p:sp>
        </mc:Choice>
        <mc:Fallback>
          <p:sp>
            <p:nvSpPr>
              <p:cNvPr id="4" name="TextBox 3"/>
              <p:cNvSpPr txBox="1">
                <a:spLocks noRot="1" noChangeAspect="1" noMove="1" noResize="1" noEditPoints="1" noAdjustHandles="1" noChangeArrowheads="1" noChangeShapeType="1" noTextEdit="1"/>
              </p:cNvSpPr>
              <p:nvPr/>
            </p:nvSpPr>
            <p:spPr>
              <a:xfrm>
                <a:off x="5039984" y="4882674"/>
                <a:ext cx="2064027" cy="409279"/>
              </a:xfrm>
              <a:prstGeom prst="rect">
                <a:avLst/>
              </a:prstGeom>
              <a:blipFill rotWithShape="1">
                <a:blip r:embed="rId2" cstate="print"/>
                <a:stretch>
                  <a:fillRect l="-16568" t="-98507" r="-2367" b="-168657"/>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3105198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920880" cy="5184576"/>
          </a:xfrm>
        </p:spPr>
        <p:txBody>
          <a:bodyPr>
            <a:normAutofit/>
          </a:bodyPr>
          <a:lstStyle/>
          <a:p>
            <a:r>
              <a:rPr lang="zh-CN" altLang="zh-CN" b="0" dirty="0"/>
              <a:t>（</a:t>
            </a:r>
            <a:r>
              <a:rPr lang="en-US" altLang="zh-CN" b="0" dirty="0"/>
              <a:t>3</a:t>
            </a:r>
            <a:r>
              <a:rPr lang="zh-CN" altLang="zh-CN" b="0" dirty="0"/>
              <a:t>）</a:t>
            </a:r>
            <a:r>
              <a:rPr lang="zh-CN" altLang="zh-CN" b="0" dirty="0">
                <a:solidFill>
                  <a:srgbClr val="FF0000"/>
                </a:solidFill>
              </a:rPr>
              <a:t>平均情况</a:t>
            </a:r>
            <a:r>
              <a:rPr lang="zh-CN" altLang="zh-CN" b="0" dirty="0"/>
              <a:t>：考虑冒泡排序的范围为</a:t>
            </a:r>
            <a:r>
              <a:rPr lang="en-US" altLang="zh-CN" b="0" dirty="0"/>
              <a:t>j</a:t>
            </a:r>
            <a:r>
              <a:rPr lang="zh-CN" altLang="zh-CN" b="0" dirty="0"/>
              <a:t>到</a:t>
            </a:r>
            <a:r>
              <a:rPr lang="en-US" altLang="zh-CN" b="0" dirty="0"/>
              <a:t>n</a:t>
            </a:r>
            <a:r>
              <a:rPr lang="zh-CN" altLang="zh-CN" b="0" dirty="0"/>
              <a:t>，对于每一趟冒泡排序有</a:t>
            </a:r>
            <a:r>
              <a:rPr lang="en-US" altLang="zh-CN" b="0" dirty="0"/>
              <a:t>n-j</a:t>
            </a:r>
            <a:r>
              <a:rPr lang="zh-CN" altLang="zh-CN" b="0" dirty="0"/>
              <a:t>次比较</a:t>
            </a:r>
            <a:r>
              <a:rPr lang="zh-CN" altLang="zh-CN" b="0" dirty="0" smtClean="0"/>
              <a:t>。</a:t>
            </a:r>
            <a:endParaRPr lang="en-US" altLang="zh-CN" b="0" dirty="0" smtClean="0"/>
          </a:p>
          <a:p>
            <a:endParaRPr lang="en-US" altLang="zh-CN" b="0" dirty="0" smtClean="0"/>
          </a:p>
          <a:p>
            <a:r>
              <a:rPr lang="en-US" altLang="zh-CN" b="0" dirty="0"/>
              <a:t>		</a:t>
            </a:r>
            <a:r>
              <a:rPr lang="zh-CN" altLang="zh-CN" b="0" dirty="0"/>
              <a:t>关键字的比较次数</a:t>
            </a:r>
            <a:r>
              <a:rPr lang="en-US" altLang="zh-CN" b="0" dirty="0"/>
              <a:t> </a:t>
            </a:r>
            <a:r>
              <a:rPr lang="en-US" altLang="zh-CN" b="0" dirty="0" smtClean="0"/>
              <a:t>=</a:t>
            </a:r>
          </a:p>
          <a:p>
            <a:endParaRPr lang="en-US" altLang="zh-CN" b="0" dirty="0"/>
          </a:p>
          <a:p>
            <a:r>
              <a:rPr lang="en-US" altLang="zh-CN" b="0" dirty="0" smtClean="0"/>
              <a:t>	</a:t>
            </a:r>
            <a:r>
              <a:rPr lang="zh-CN" altLang="zh-CN" b="0" dirty="0" smtClean="0"/>
              <a:t>冒泡排序</a:t>
            </a:r>
            <a:r>
              <a:rPr lang="zh-CN" altLang="zh-CN" b="0" dirty="0"/>
              <a:t>需要一个附加记录以实现记录值的交换，</a:t>
            </a:r>
            <a:r>
              <a:rPr lang="zh-CN" altLang="zh-CN" b="0" dirty="0">
                <a:solidFill>
                  <a:srgbClr val="FF0000"/>
                </a:solidFill>
              </a:rPr>
              <a:t>空间代价为</a:t>
            </a:r>
            <a:r>
              <a:rPr lang="en-US" altLang="zh-CN" b="0" dirty="0">
                <a:solidFill>
                  <a:srgbClr val="FF0000"/>
                </a:solidFill>
              </a:rPr>
              <a:t>O(1)</a:t>
            </a:r>
            <a:r>
              <a:rPr lang="zh-CN" altLang="zh-CN" b="0" dirty="0" smtClean="0"/>
              <a:t>。</a:t>
            </a:r>
            <a:endParaRPr lang="en-US" altLang="zh-CN" b="0" dirty="0" smtClean="0"/>
          </a:p>
          <a:p>
            <a:r>
              <a:rPr lang="en-US" altLang="zh-CN" b="0" dirty="0"/>
              <a:t>	</a:t>
            </a:r>
            <a:r>
              <a:rPr lang="zh-CN" altLang="zh-CN" b="0" dirty="0" smtClean="0">
                <a:solidFill>
                  <a:srgbClr val="FF0000"/>
                </a:solidFill>
              </a:rPr>
              <a:t>冒泡排序</a:t>
            </a:r>
            <a:r>
              <a:rPr lang="zh-CN" altLang="zh-CN" b="0" dirty="0">
                <a:solidFill>
                  <a:srgbClr val="FF0000"/>
                </a:solidFill>
              </a:rPr>
              <a:t>是一个稳定的排序方法。</a:t>
            </a:r>
          </a:p>
          <a:p>
            <a:r>
              <a:rPr lang="en-US" altLang="zh-CN" b="0" dirty="0">
                <a:sym typeface="Webdings"/>
              </a:rPr>
              <a:t></a:t>
            </a:r>
            <a:r>
              <a:rPr lang="zh-CN" altLang="zh-CN" dirty="0">
                <a:solidFill>
                  <a:srgbClr val="7030A0"/>
                </a:solidFill>
              </a:rPr>
              <a:t>结论</a:t>
            </a:r>
            <a:r>
              <a:rPr lang="zh-CN" altLang="zh-CN" dirty="0" smtClean="0">
                <a:solidFill>
                  <a:srgbClr val="7030A0"/>
                </a:solidFill>
              </a:rPr>
              <a:t>：</a:t>
            </a:r>
            <a:r>
              <a:rPr lang="zh-CN" altLang="en-US" dirty="0" smtClean="0">
                <a:solidFill>
                  <a:srgbClr val="7030A0"/>
                </a:solidFill>
              </a:rPr>
              <a:t>排序算法中</a:t>
            </a:r>
            <a:r>
              <a:rPr lang="zh-CN" altLang="zh-CN" dirty="0" smtClean="0">
                <a:solidFill>
                  <a:srgbClr val="7030A0"/>
                </a:solidFill>
              </a:rPr>
              <a:t>相邻</a:t>
            </a:r>
            <a:r>
              <a:rPr lang="zh-CN" altLang="zh-CN" dirty="0">
                <a:solidFill>
                  <a:srgbClr val="7030A0"/>
                </a:solidFill>
              </a:rPr>
              <a:t>元素的交换，是稳定的。元素出现大范围</a:t>
            </a:r>
            <a:r>
              <a:rPr lang="zh-CN" altLang="zh-CN" dirty="0" smtClean="0">
                <a:solidFill>
                  <a:srgbClr val="7030A0"/>
                </a:solidFill>
              </a:rPr>
              <a:t>交换</a:t>
            </a:r>
            <a:r>
              <a:rPr lang="zh-CN" altLang="en-US" dirty="0" smtClean="0">
                <a:solidFill>
                  <a:srgbClr val="7030A0"/>
                </a:solidFill>
              </a:rPr>
              <a:t>都</a:t>
            </a:r>
            <a:r>
              <a:rPr lang="zh-CN" altLang="zh-CN" dirty="0" smtClean="0">
                <a:solidFill>
                  <a:srgbClr val="7030A0"/>
                </a:solidFill>
              </a:rPr>
              <a:t>是</a:t>
            </a:r>
            <a:r>
              <a:rPr lang="zh-CN" altLang="zh-CN" dirty="0">
                <a:solidFill>
                  <a:srgbClr val="7030A0"/>
                </a:solidFill>
              </a:rPr>
              <a:t>不稳定的。</a:t>
            </a:r>
          </a:p>
          <a:p>
            <a:endParaRPr lang="zh-CN" altLang="en-US" b="0" dirty="0"/>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16016" y="2492896"/>
            <a:ext cx="2592288" cy="88639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02524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7.2.3 </a:t>
            </a:r>
            <a:r>
              <a:rPr lang="zh-CN" altLang="zh-CN" b="1" dirty="0"/>
              <a:t>简单选择</a:t>
            </a:r>
            <a:r>
              <a:rPr lang="zh-CN" altLang="zh-CN" b="1" dirty="0" smtClean="0"/>
              <a:t>排序</a:t>
            </a:r>
            <a:endParaRPr lang="zh-CN" altLang="en-US" dirty="0"/>
          </a:p>
        </p:txBody>
      </p:sp>
      <p:sp>
        <p:nvSpPr>
          <p:cNvPr id="3" name="内容占位符 2"/>
          <p:cNvSpPr>
            <a:spLocks noGrp="1"/>
          </p:cNvSpPr>
          <p:nvPr>
            <p:ph idx="1"/>
          </p:nvPr>
        </p:nvSpPr>
        <p:spPr>
          <a:xfrm>
            <a:off x="179512" y="1556792"/>
            <a:ext cx="8964488" cy="4536504"/>
          </a:xfrm>
        </p:spPr>
        <p:txBody>
          <a:bodyPr>
            <a:normAutofit/>
          </a:bodyPr>
          <a:lstStyle/>
          <a:p>
            <a:r>
              <a:rPr lang="zh-CN" altLang="zh-CN" sz="2200" dirty="0" smtClean="0">
                <a:solidFill>
                  <a:srgbClr val="FF0000"/>
                </a:solidFill>
              </a:rPr>
              <a:t>简单</a:t>
            </a:r>
            <a:r>
              <a:rPr lang="zh-CN" altLang="zh-CN" sz="2200" dirty="0">
                <a:solidFill>
                  <a:srgbClr val="FF0000"/>
                </a:solidFill>
              </a:rPr>
              <a:t>选择排序的基本</a:t>
            </a:r>
            <a:r>
              <a:rPr lang="zh-CN" altLang="zh-CN" sz="2200" dirty="0" smtClean="0">
                <a:solidFill>
                  <a:srgbClr val="FF0000"/>
                </a:solidFill>
              </a:rPr>
              <a:t>思想</a:t>
            </a:r>
            <a:r>
              <a:rPr lang="zh-CN" altLang="zh-CN" sz="2200" b="0" dirty="0" smtClean="0"/>
              <a:t>：</a:t>
            </a:r>
            <a:endParaRPr lang="en-US" altLang="zh-CN" sz="2200" b="0" dirty="0" smtClean="0"/>
          </a:p>
          <a:p>
            <a:r>
              <a:rPr lang="en-US" altLang="zh-CN" sz="2200" b="0" dirty="0"/>
              <a:t>	</a:t>
            </a:r>
            <a:r>
              <a:rPr lang="zh-CN" altLang="zh-CN" sz="2200" b="0" dirty="0" smtClean="0"/>
              <a:t>每</a:t>
            </a:r>
            <a:r>
              <a:rPr lang="zh-CN" altLang="zh-CN" sz="2200" b="0" dirty="0"/>
              <a:t>一趟排序都是在后面</a:t>
            </a:r>
            <a:r>
              <a:rPr lang="en-US" altLang="zh-CN" sz="2200" b="0" dirty="0" smtClean="0"/>
              <a:t>n-</a:t>
            </a:r>
            <a:r>
              <a:rPr lang="en-US" altLang="zh-CN" sz="2200" b="0" dirty="0" err="1" smtClean="0"/>
              <a:t>i</a:t>
            </a:r>
            <a:r>
              <a:rPr lang="en-US" altLang="zh-CN" sz="2200" b="0" dirty="0" smtClean="0"/>
              <a:t>(</a:t>
            </a:r>
            <a:r>
              <a:rPr lang="en-US" altLang="zh-CN" sz="2200" b="0" dirty="0" err="1" smtClean="0"/>
              <a:t>i</a:t>
            </a:r>
            <a:r>
              <a:rPr lang="en-US" altLang="zh-CN" sz="2200" b="0" dirty="0" smtClean="0"/>
              <a:t>=0</a:t>
            </a:r>
            <a:r>
              <a:rPr lang="zh-CN" altLang="zh-CN" sz="2200" b="0" dirty="0" smtClean="0"/>
              <a:t>，</a:t>
            </a:r>
            <a:r>
              <a:rPr lang="en-US" altLang="zh-CN" sz="2200" b="0" dirty="0" smtClean="0"/>
              <a:t>1</a:t>
            </a:r>
            <a:r>
              <a:rPr lang="zh-CN" altLang="zh-CN" sz="2200" b="0" dirty="0" smtClean="0"/>
              <a:t>，</a:t>
            </a:r>
            <a:r>
              <a:rPr lang="en-US" altLang="zh-CN" sz="2200" b="0" dirty="0"/>
              <a:t>…</a:t>
            </a:r>
            <a:r>
              <a:rPr lang="zh-CN" altLang="zh-CN" sz="2200" b="0" dirty="0"/>
              <a:t>，</a:t>
            </a:r>
            <a:r>
              <a:rPr lang="en-US" altLang="zh-CN" sz="2200" b="0" dirty="0" smtClean="0"/>
              <a:t>n-1)</a:t>
            </a:r>
            <a:r>
              <a:rPr lang="zh-CN" altLang="zh-CN" sz="2200" b="0" dirty="0"/>
              <a:t>个待排序记录中选出关键字最小的记录，作为有序记录序列的第</a:t>
            </a:r>
            <a:r>
              <a:rPr lang="en-US" altLang="zh-CN" sz="2200" b="0" dirty="0" err="1"/>
              <a:t>i</a:t>
            </a:r>
            <a:r>
              <a:rPr lang="zh-CN" altLang="zh-CN" sz="2200" b="0" dirty="0"/>
              <a:t>个记录。选择排序的关键是如何从剩余的待排序记录中找出最小（或者最大）的那个记录。</a:t>
            </a:r>
          </a:p>
          <a:p>
            <a:r>
              <a:rPr lang="zh-CN" altLang="zh-CN" sz="2200" b="0" dirty="0"/>
              <a:t>简单选择排序是一种比较简单的排序方法，它的</a:t>
            </a:r>
            <a:r>
              <a:rPr lang="zh-CN" altLang="zh-CN" sz="2200" b="0" dirty="0">
                <a:solidFill>
                  <a:srgbClr val="FF0000"/>
                </a:solidFill>
              </a:rPr>
              <a:t>基本过程为</a:t>
            </a:r>
            <a:r>
              <a:rPr lang="zh-CN" altLang="zh-CN" sz="2200" b="0" dirty="0"/>
              <a:t>：</a:t>
            </a:r>
          </a:p>
          <a:p>
            <a:r>
              <a:rPr lang="zh-CN" altLang="zh-CN" sz="2200" b="0" dirty="0"/>
              <a:t>（</a:t>
            </a:r>
            <a:r>
              <a:rPr lang="en-US" altLang="zh-CN" sz="2200" b="0" dirty="0"/>
              <a:t>1</a:t>
            </a:r>
            <a:r>
              <a:rPr lang="zh-CN" altLang="zh-CN" sz="2200" b="0" dirty="0"/>
              <a:t>）在一组未排序记录</a:t>
            </a:r>
            <a:r>
              <a:rPr lang="en-US" altLang="zh-CN" sz="2200" b="0" dirty="0"/>
              <a:t>R[i..</a:t>
            </a:r>
            <a:r>
              <a:rPr lang="en-US" altLang="zh-CN" sz="2200" b="0" dirty="0" smtClean="0"/>
              <a:t>n-1]</a:t>
            </a:r>
            <a:r>
              <a:rPr lang="zh-CN" altLang="zh-CN" sz="2200" b="0" dirty="0"/>
              <a:t>中选择具有最小关键字的记录。</a:t>
            </a:r>
          </a:p>
          <a:p>
            <a:r>
              <a:rPr lang="zh-CN" altLang="zh-CN" sz="2200" b="0" dirty="0"/>
              <a:t>（</a:t>
            </a:r>
            <a:r>
              <a:rPr lang="en-US" altLang="zh-CN" sz="2200" b="0" dirty="0"/>
              <a:t>2</a:t>
            </a:r>
            <a:r>
              <a:rPr lang="zh-CN" altLang="zh-CN" sz="2200" b="0" dirty="0"/>
              <a:t>）如果它不是第</a:t>
            </a:r>
            <a:r>
              <a:rPr lang="en-US" altLang="zh-CN" sz="2200" b="0" dirty="0" err="1"/>
              <a:t>i</a:t>
            </a:r>
            <a:r>
              <a:rPr lang="zh-CN" altLang="zh-CN" sz="2200" b="0" dirty="0"/>
              <a:t>个数据元素，则将最小的元素与第</a:t>
            </a:r>
            <a:r>
              <a:rPr lang="en-US" altLang="zh-CN" sz="2200" b="0" dirty="0" err="1"/>
              <a:t>i</a:t>
            </a:r>
            <a:r>
              <a:rPr lang="zh-CN" altLang="zh-CN" sz="2200" b="0" dirty="0"/>
              <a:t>个元素交换。</a:t>
            </a:r>
          </a:p>
          <a:p>
            <a:r>
              <a:rPr lang="zh-CN" altLang="zh-CN" sz="2200" b="0" dirty="0"/>
              <a:t>（</a:t>
            </a:r>
            <a:r>
              <a:rPr lang="en-US" altLang="zh-CN" sz="2200" b="0" dirty="0"/>
              <a:t>3</a:t>
            </a:r>
            <a:r>
              <a:rPr lang="zh-CN" altLang="zh-CN" sz="2200" b="0" dirty="0"/>
              <a:t>）然后在剩下的记录</a:t>
            </a:r>
            <a:r>
              <a:rPr lang="en-US" altLang="zh-CN" sz="2200" b="0" dirty="0"/>
              <a:t>R[i+1..n-1]</a:t>
            </a:r>
            <a:r>
              <a:rPr lang="zh-CN" altLang="zh-CN" sz="2200" b="0" dirty="0"/>
              <a:t>中重复执行</a:t>
            </a:r>
            <a:r>
              <a:rPr lang="zh-CN" altLang="zh-CN" sz="2200" b="0" dirty="0" smtClean="0"/>
              <a:t>第</a:t>
            </a:r>
            <a:r>
              <a:rPr lang="en-US" altLang="zh-CN" sz="2200" b="0" dirty="0" smtClean="0"/>
              <a:t>(1)</a:t>
            </a:r>
            <a:r>
              <a:rPr lang="zh-CN" altLang="zh-CN" sz="2200" b="0" dirty="0" smtClean="0"/>
              <a:t>、</a:t>
            </a:r>
            <a:r>
              <a:rPr lang="en-US" altLang="zh-CN" sz="2200" b="0" dirty="0" smtClean="0"/>
              <a:t>(2)</a:t>
            </a:r>
            <a:r>
              <a:rPr lang="zh-CN" altLang="zh-CN" sz="2200" b="0" dirty="0" smtClean="0"/>
              <a:t>步</a:t>
            </a:r>
            <a:r>
              <a:rPr lang="zh-CN" altLang="zh-CN" sz="2200" b="0" dirty="0"/>
              <a:t>，直至只有一个剩余记录为止。</a:t>
            </a:r>
          </a:p>
          <a:p>
            <a:endParaRPr lang="zh-CN" altLang="en-US" dirty="0"/>
          </a:p>
        </p:txBody>
      </p:sp>
    </p:spTree>
    <p:extLst>
      <p:ext uri="{BB962C8B-B14F-4D97-AF65-F5344CB8AC3E}">
        <p14:creationId xmlns="" xmlns:p14="http://schemas.microsoft.com/office/powerpoint/2010/main" val="694339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30630" cy="1019511"/>
          </a:xfrm>
        </p:spPr>
        <p:txBody>
          <a:bodyPr>
            <a:normAutofit/>
          </a:bodyPr>
          <a:lstStyle/>
          <a:p>
            <a:r>
              <a:rPr lang="zh-CN" altLang="zh-CN" b="0" dirty="0"/>
              <a:t>【例</a:t>
            </a:r>
            <a:r>
              <a:rPr lang="en-US" altLang="zh-CN" b="0" dirty="0"/>
              <a:t>7.3</a:t>
            </a:r>
            <a:r>
              <a:rPr lang="zh-CN" altLang="zh-CN" b="0" dirty="0"/>
              <a:t>】对关键字序列</a:t>
            </a:r>
            <a:r>
              <a:rPr lang="en-US" altLang="zh-CN" b="0" dirty="0"/>
              <a:t>{27</a:t>
            </a:r>
            <a:r>
              <a:rPr lang="zh-CN" altLang="zh-CN" b="0" dirty="0"/>
              <a:t>，</a:t>
            </a:r>
            <a:r>
              <a:rPr lang="en-US" altLang="zh-CN" b="0" dirty="0"/>
              <a:t>88</a:t>
            </a:r>
            <a:r>
              <a:rPr lang="zh-CN" altLang="zh-CN" b="0" dirty="0"/>
              <a:t>，</a:t>
            </a:r>
            <a:r>
              <a:rPr lang="en-US" altLang="zh-CN" b="0" dirty="0"/>
              <a:t>41</a:t>
            </a:r>
            <a:r>
              <a:rPr lang="zh-CN" altLang="zh-CN" b="0" dirty="0"/>
              <a:t>，</a:t>
            </a:r>
            <a:r>
              <a:rPr lang="en-US" altLang="zh-CN" b="0" u="sng" dirty="0"/>
              <a:t>27</a:t>
            </a:r>
            <a:r>
              <a:rPr lang="zh-CN" altLang="zh-CN" b="0" dirty="0"/>
              <a:t>，</a:t>
            </a:r>
            <a:r>
              <a:rPr lang="en-US" altLang="zh-CN" b="0" dirty="0"/>
              <a:t>62</a:t>
            </a:r>
            <a:r>
              <a:rPr lang="zh-CN" altLang="zh-CN" b="0" dirty="0"/>
              <a:t>，</a:t>
            </a:r>
            <a:r>
              <a:rPr lang="en-US" altLang="zh-CN" b="0" dirty="0"/>
              <a:t>16</a:t>
            </a:r>
            <a:r>
              <a:rPr lang="zh-CN" altLang="zh-CN" b="0" dirty="0"/>
              <a:t>，</a:t>
            </a:r>
            <a:r>
              <a:rPr lang="en-US" altLang="zh-CN" b="0" dirty="0"/>
              <a:t>51</a:t>
            </a:r>
            <a:r>
              <a:rPr lang="zh-CN" altLang="zh-CN" b="0" dirty="0"/>
              <a:t>，</a:t>
            </a:r>
            <a:r>
              <a:rPr lang="en-US" altLang="zh-CN" b="0" dirty="0"/>
              <a:t>39</a:t>
            </a:r>
            <a:r>
              <a:rPr lang="zh-CN" altLang="zh-CN" b="0" dirty="0"/>
              <a:t>，</a:t>
            </a:r>
            <a:r>
              <a:rPr lang="en-US" altLang="zh-CN" b="0" dirty="0"/>
              <a:t>35}</a:t>
            </a:r>
            <a:r>
              <a:rPr lang="zh-CN" altLang="zh-CN" b="0" dirty="0"/>
              <a:t>进行简单选择</a:t>
            </a:r>
            <a:r>
              <a:rPr lang="zh-CN" altLang="zh-CN" b="0" dirty="0" smtClean="0"/>
              <a:t>排序</a:t>
            </a:r>
            <a:r>
              <a:rPr lang="en-US" altLang="zh-CN" b="0" dirty="0" smtClean="0"/>
              <a:t>.</a:t>
            </a:r>
            <a:endParaRPr lang="zh-CN" altLang="en-US" b="0" dirty="0"/>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38250" y="2132856"/>
            <a:ext cx="6667500" cy="36131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953378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980729"/>
            <a:ext cx="8001056" cy="948074"/>
          </a:xfrm>
        </p:spPr>
        <p:txBody>
          <a:bodyPr>
            <a:normAutofit lnSpcReduction="10000"/>
          </a:bodyPr>
          <a:lstStyle/>
          <a:p>
            <a:r>
              <a:rPr lang="en-US" altLang="zh-CN" b="0" dirty="0" smtClean="0"/>
              <a:t>	</a:t>
            </a:r>
            <a:r>
              <a:rPr lang="zh-CN" altLang="zh-CN" b="0" dirty="0" smtClean="0"/>
              <a:t>以</a:t>
            </a:r>
            <a:r>
              <a:rPr lang="zh-CN" altLang="zh-CN" b="0" dirty="0"/>
              <a:t>第</a:t>
            </a:r>
            <a:r>
              <a:rPr lang="en-US" altLang="zh-CN" b="0" dirty="0"/>
              <a:t>1</a:t>
            </a:r>
            <a:r>
              <a:rPr lang="zh-CN" altLang="zh-CN" b="0" dirty="0"/>
              <a:t>趟选择排序为例解释简单选择排序算法的具体执行</a:t>
            </a:r>
            <a:r>
              <a:rPr lang="zh-CN" altLang="zh-CN" b="0" dirty="0" smtClean="0"/>
              <a:t>过程</a:t>
            </a:r>
            <a:r>
              <a:rPr lang="en-US" altLang="zh-CN" b="0" dirty="0" smtClean="0"/>
              <a:t>:</a:t>
            </a:r>
            <a:endParaRPr lang="zh-CN" altLang="en-US" b="0" dirty="0"/>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63688" y="1916832"/>
            <a:ext cx="5904656" cy="415251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30831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836712"/>
            <a:ext cx="8604448" cy="5400600"/>
          </a:xfrm>
        </p:spPr>
        <p:txBody>
          <a:bodyPr>
            <a:normAutofit fontScale="85000" lnSpcReduction="20000"/>
          </a:bodyPr>
          <a:lstStyle/>
          <a:p>
            <a:pPr>
              <a:spcBef>
                <a:spcPts val="0"/>
              </a:spcBef>
            </a:pPr>
            <a:r>
              <a:rPr lang="zh-CN" altLang="zh-CN" dirty="0"/>
              <a:t>算法</a:t>
            </a:r>
            <a:r>
              <a:rPr lang="en-US" altLang="zh-CN" dirty="0"/>
              <a:t>7.4</a:t>
            </a:r>
            <a:r>
              <a:rPr lang="zh-CN" altLang="zh-CN" dirty="0"/>
              <a:t>：简单选择排序的算法</a:t>
            </a:r>
          </a:p>
          <a:p>
            <a:pPr>
              <a:spcBef>
                <a:spcPts val="0"/>
              </a:spcBef>
            </a:pPr>
            <a:r>
              <a:rPr lang="en-US" altLang="zh-CN" b="0" dirty="0"/>
              <a:t>void </a:t>
            </a:r>
            <a:r>
              <a:rPr lang="en-US" altLang="zh-CN" b="0" dirty="0" err="1"/>
              <a:t>recordList</a:t>
            </a:r>
            <a:r>
              <a:rPr lang="en-US" altLang="zh-CN" b="0" dirty="0"/>
              <a:t>::</a:t>
            </a:r>
            <a:r>
              <a:rPr lang="en-US" altLang="zh-CN" b="0" dirty="0" err="1"/>
              <a:t>SelectSort</a:t>
            </a:r>
            <a:r>
              <a:rPr lang="en-US" altLang="zh-CN" b="0" dirty="0"/>
              <a:t>(Element rec[], </a:t>
            </a:r>
            <a:r>
              <a:rPr lang="en-US" altLang="zh-CN" b="0" dirty="0" err="1"/>
              <a:t>int</a:t>
            </a:r>
            <a:r>
              <a:rPr lang="en-US" altLang="zh-CN" b="0" dirty="0"/>
              <a:t> n</a:t>
            </a:r>
            <a:r>
              <a:rPr lang="en-US" altLang="zh-CN" b="0" dirty="0" smtClean="0"/>
              <a:t>)</a:t>
            </a:r>
            <a:endParaRPr lang="zh-CN" altLang="zh-CN" b="0" dirty="0"/>
          </a:p>
          <a:p>
            <a:pPr>
              <a:spcBef>
                <a:spcPts val="0"/>
              </a:spcBef>
            </a:pPr>
            <a:r>
              <a:rPr lang="en-US" altLang="zh-CN" b="0" dirty="0" smtClean="0"/>
              <a:t>{  </a:t>
            </a:r>
            <a:r>
              <a:rPr lang="en-US" altLang="zh-CN" b="0" dirty="0"/>
              <a:t>	//</a:t>
            </a:r>
            <a:r>
              <a:rPr lang="zh-CN" altLang="zh-CN" b="0" dirty="0"/>
              <a:t>对待排序记录序列</a:t>
            </a:r>
            <a:r>
              <a:rPr lang="en-US" altLang="zh-CN" b="0" dirty="0"/>
              <a:t>R[0]..R[n-1]</a:t>
            </a:r>
            <a:r>
              <a:rPr lang="zh-CN" altLang="zh-CN" b="0" dirty="0"/>
              <a:t>进行排序</a:t>
            </a:r>
            <a:r>
              <a:rPr lang="en-US" altLang="zh-CN" b="0" dirty="0"/>
              <a:t>,n</a:t>
            </a:r>
            <a:r>
              <a:rPr lang="zh-CN" altLang="zh-CN" b="0" dirty="0"/>
              <a:t>表示当前的长度</a:t>
            </a:r>
          </a:p>
          <a:p>
            <a:pPr>
              <a:spcBef>
                <a:spcPts val="0"/>
              </a:spcBef>
            </a:pPr>
            <a:r>
              <a:rPr lang="en-US" altLang="zh-CN" b="0" dirty="0" smtClean="0"/>
              <a:t>	Element  </a:t>
            </a:r>
            <a:r>
              <a:rPr lang="en-US" altLang="zh-CN" b="0" dirty="0"/>
              <a:t>it;</a:t>
            </a:r>
            <a:endParaRPr lang="zh-CN" altLang="zh-CN" b="0" dirty="0"/>
          </a:p>
          <a:p>
            <a:pPr>
              <a:spcBef>
                <a:spcPts val="0"/>
              </a:spcBef>
            </a:pPr>
            <a:r>
              <a:rPr lang="en-US" altLang="zh-CN" b="0" dirty="0" smtClean="0"/>
              <a:t>	for(</a:t>
            </a:r>
            <a:r>
              <a:rPr lang="en-US" altLang="zh-CN" b="0" dirty="0" err="1" smtClean="0"/>
              <a:t>int</a:t>
            </a:r>
            <a:r>
              <a:rPr lang="en-US" altLang="zh-CN" b="0" dirty="0" smtClean="0"/>
              <a:t>  </a:t>
            </a:r>
            <a:r>
              <a:rPr lang="en-US" altLang="zh-CN" b="0" dirty="0" err="1" smtClean="0"/>
              <a:t>i</a:t>
            </a:r>
            <a:r>
              <a:rPr lang="en-US" altLang="zh-CN" b="0" dirty="0" smtClean="0"/>
              <a:t> = 0;  </a:t>
            </a:r>
            <a:r>
              <a:rPr lang="en-US" altLang="zh-CN" b="0" dirty="0" err="1" smtClean="0"/>
              <a:t>i</a:t>
            </a:r>
            <a:r>
              <a:rPr lang="en-US" altLang="zh-CN" b="0" dirty="0" smtClean="0"/>
              <a:t> &lt; n - 1;  </a:t>
            </a:r>
            <a:r>
              <a:rPr lang="en-US" altLang="zh-CN" b="0" dirty="0" err="1" smtClean="0"/>
              <a:t>i</a:t>
            </a:r>
            <a:r>
              <a:rPr lang="en-US" altLang="zh-CN" b="0" dirty="0"/>
              <a:t>++){</a:t>
            </a:r>
            <a:endParaRPr lang="zh-CN" altLang="zh-CN" b="0" dirty="0"/>
          </a:p>
          <a:p>
            <a:pPr>
              <a:spcBef>
                <a:spcPts val="0"/>
              </a:spcBef>
            </a:pPr>
            <a:r>
              <a:rPr lang="en-US" altLang="zh-CN" b="0" dirty="0"/>
              <a:t>	</a:t>
            </a:r>
            <a:r>
              <a:rPr lang="en-US" altLang="zh-CN" b="0" dirty="0" smtClean="0"/>
              <a:t>	</a:t>
            </a:r>
            <a:r>
              <a:rPr lang="en-US" altLang="zh-CN" b="0" dirty="0" err="1" smtClean="0"/>
              <a:t>int</a:t>
            </a:r>
            <a:r>
              <a:rPr lang="en-US" altLang="zh-CN" b="0" dirty="0" smtClean="0"/>
              <a:t>  k = </a:t>
            </a:r>
            <a:r>
              <a:rPr lang="en-US" altLang="zh-CN" b="0" dirty="0" err="1" smtClean="0"/>
              <a:t>i</a:t>
            </a:r>
            <a:r>
              <a:rPr lang="en-US" altLang="zh-CN" b="0" dirty="0"/>
              <a:t>;    </a:t>
            </a:r>
            <a:r>
              <a:rPr lang="en-US" altLang="zh-CN" b="0" dirty="0" smtClean="0"/>
              <a:t>//</a:t>
            </a:r>
            <a:r>
              <a:rPr lang="en-US" altLang="zh-CN" b="0" dirty="0"/>
              <a:t>k</a:t>
            </a:r>
            <a:r>
              <a:rPr lang="zh-CN" altLang="zh-CN" b="0" dirty="0"/>
              <a:t>用来标识</a:t>
            </a:r>
            <a:r>
              <a:rPr lang="en-US" altLang="zh-CN" b="0" dirty="0"/>
              <a:t>R[i..n-1]</a:t>
            </a:r>
            <a:r>
              <a:rPr lang="zh-CN" altLang="zh-CN" b="0" dirty="0"/>
              <a:t>之间具有最小关键字的记录的位置</a:t>
            </a:r>
          </a:p>
          <a:p>
            <a:pPr>
              <a:spcBef>
                <a:spcPts val="0"/>
              </a:spcBef>
            </a:pPr>
            <a:r>
              <a:rPr lang="en-US" altLang="zh-CN" b="0" dirty="0"/>
              <a:t>	</a:t>
            </a:r>
            <a:r>
              <a:rPr lang="en-US" altLang="zh-CN" b="0" dirty="0" smtClean="0"/>
              <a:t>	for(</a:t>
            </a:r>
            <a:r>
              <a:rPr lang="en-US" altLang="zh-CN" b="0" dirty="0" err="1" smtClean="0"/>
              <a:t>int</a:t>
            </a:r>
            <a:r>
              <a:rPr lang="en-US" altLang="zh-CN" b="0" dirty="0" smtClean="0"/>
              <a:t>  j = </a:t>
            </a:r>
            <a:r>
              <a:rPr lang="en-US" altLang="zh-CN" b="0" dirty="0" err="1" smtClean="0"/>
              <a:t>i</a:t>
            </a:r>
            <a:r>
              <a:rPr lang="en-US" altLang="zh-CN" b="0" dirty="0" smtClean="0"/>
              <a:t> + 1;  j &lt; n ;  j++)  </a:t>
            </a:r>
          </a:p>
          <a:p>
            <a:pPr>
              <a:spcBef>
                <a:spcPts val="0"/>
              </a:spcBef>
            </a:pPr>
            <a:r>
              <a:rPr lang="en-US" altLang="zh-CN" b="0" dirty="0"/>
              <a:t>	</a:t>
            </a:r>
            <a:r>
              <a:rPr lang="en-US" altLang="zh-CN" b="0" dirty="0" smtClean="0"/>
              <a:t>	      if(R[j</a:t>
            </a:r>
            <a:r>
              <a:rPr lang="en-US" altLang="zh-CN" b="0" dirty="0"/>
              <a:t>].</a:t>
            </a:r>
            <a:r>
              <a:rPr lang="en-US" altLang="zh-CN" b="0" dirty="0" smtClean="0"/>
              <a:t>key &lt; R[k</a:t>
            </a:r>
            <a:r>
              <a:rPr lang="en-US" altLang="zh-CN" b="0" dirty="0"/>
              <a:t>].key) </a:t>
            </a:r>
            <a:r>
              <a:rPr lang="en-US" altLang="zh-CN" b="0" dirty="0" smtClean="0"/>
              <a:t> k = j</a:t>
            </a:r>
            <a:r>
              <a:rPr lang="en-US" altLang="zh-CN" b="0" dirty="0"/>
              <a:t>;</a:t>
            </a:r>
            <a:endParaRPr lang="zh-CN" altLang="zh-CN" b="0" dirty="0"/>
          </a:p>
          <a:p>
            <a:pPr>
              <a:spcBef>
                <a:spcPts val="0"/>
              </a:spcBef>
            </a:pPr>
            <a:r>
              <a:rPr lang="en-US" altLang="zh-CN" b="0" dirty="0"/>
              <a:t>	</a:t>
            </a:r>
            <a:r>
              <a:rPr lang="en-US" altLang="zh-CN" b="0" dirty="0" smtClean="0"/>
              <a:t>	if(k != </a:t>
            </a:r>
            <a:r>
              <a:rPr lang="en-US" altLang="zh-CN" b="0" dirty="0" err="1" smtClean="0"/>
              <a:t>i</a:t>
            </a:r>
            <a:r>
              <a:rPr lang="en-US" altLang="zh-CN" b="0" dirty="0" smtClean="0"/>
              <a:t>){    //</a:t>
            </a:r>
            <a:r>
              <a:rPr lang="zh-CN" altLang="zh-CN" b="0" dirty="0"/>
              <a:t>对换到第</a:t>
            </a:r>
            <a:r>
              <a:rPr lang="en-US" altLang="zh-CN" b="0" dirty="0" err="1"/>
              <a:t>i</a:t>
            </a:r>
            <a:r>
              <a:rPr lang="zh-CN" altLang="zh-CN" b="0" dirty="0"/>
              <a:t>个</a:t>
            </a:r>
            <a:r>
              <a:rPr lang="zh-CN" altLang="zh-CN" b="0" dirty="0" smtClean="0"/>
              <a:t>位置</a:t>
            </a:r>
            <a:endParaRPr lang="en-US" altLang="zh-CN" b="0" dirty="0" smtClean="0"/>
          </a:p>
          <a:p>
            <a:pPr>
              <a:spcBef>
                <a:spcPts val="0"/>
              </a:spcBef>
            </a:pPr>
            <a:r>
              <a:rPr lang="en-US" altLang="zh-CN" b="0" dirty="0"/>
              <a:t>	</a:t>
            </a:r>
            <a:r>
              <a:rPr lang="en-US" altLang="zh-CN" b="0" dirty="0" smtClean="0"/>
              <a:t>	      it </a:t>
            </a:r>
            <a:r>
              <a:rPr lang="en-US" altLang="zh-CN" b="0" dirty="0"/>
              <a:t>= rec[k];  </a:t>
            </a:r>
            <a:endParaRPr lang="en-US" altLang="zh-CN" b="0" dirty="0" smtClean="0"/>
          </a:p>
          <a:p>
            <a:pPr>
              <a:spcBef>
                <a:spcPts val="0"/>
              </a:spcBef>
            </a:pPr>
            <a:r>
              <a:rPr lang="en-US" altLang="zh-CN" b="0" dirty="0"/>
              <a:t>	</a:t>
            </a:r>
            <a:r>
              <a:rPr lang="en-US" altLang="zh-CN" b="0" dirty="0" smtClean="0"/>
              <a:t>	      </a:t>
            </a:r>
            <a:r>
              <a:rPr lang="en-US" altLang="zh-CN" b="0" dirty="0" err="1" smtClean="0"/>
              <a:t>rec</a:t>
            </a:r>
            <a:r>
              <a:rPr lang="en-US" altLang="zh-CN" b="0" dirty="0" smtClean="0"/>
              <a:t>[k</a:t>
            </a:r>
            <a:r>
              <a:rPr lang="en-US" altLang="zh-CN" b="0" dirty="0"/>
              <a:t>] = rec[</a:t>
            </a:r>
            <a:r>
              <a:rPr lang="en-US" altLang="zh-CN" b="0" dirty="0" err="1"/>
              <a:t>i</a:t>
            </a:r>
            <a:r>
              <a:rPr lang="en-US" altLang="zh-CN" b="0" dirty="0"/>
              <a:t>];  </a:t>
            </a:r>
            <a:endParaRPr lang="en-US" altLang="zh-CN" b="0" dirty="0" smtClean="0"/>
          </a:p>
          <a:p>
            <a:pPr>
              <a:spcBef>
                <a:spcPts val="0"/>
              </a:spcBef>
            </a:pPr>
            <a:r>
              <a:rPr lang="en-US" altLang="zh-CN" b="0" dirty="0"/>
              <a:t>	</a:t>
            </a:r>
            <a:r>
              <a:rPr lang="en-US" altLang="zh-CN" b="0" dirty="0" smtClean="0"/>
              <a:t>	      </a:t>
            </a:r>
            <a:r>
              <a:rPr lang="en-US" altLang="zh-CN" b="0" dirty="0" err="1" smtClean="0"/>
              <a:t>rec</a:t>
            </a:r>
            <a:r>
              <a:rPr lang="en-US" altLang="zh-CN" b="0" dirty="0" smtClean="0"/>
              <a:t>[</a:t>
            </a:r>
            <a:r>
              <a:rPr lang="en-US" altLang="zh-CN" b="0" dirty="0" err="1" smtClean="0"/>
              <a:t>i</a:t>
            </a:r>
            <a:r>
              <a:rPr lang="en-US" altLang="zh-CN" b="0" dirty="0"/>
              <a:t>] </a:t>
            </a:r>
            <a:r>
              <a:rPr lang="en-US" altLang="zh-CN" b="0" dirty="0" smtClean="0"/>
              <a:t> = </a:t>
            </a:r>
            <a:r>
              <a:rPr lang="en-US" altLang="zh-CN" b="0" dirty="0"/>
              <a:t>it</a:t>
            </a:r>
            <a:r>
              <a:rPr lang="en-US" altLang="zh-CN" b="0" dirty="0" smtClean="0"/>
              <a:t>;</a:t>
            </a:r>
          </a:p>
          <a:p>
            <a:pPr>
              <a:spcBef>
                <a:spcPts val="0"/>
              </a:spcBef>
            </a:pPr>
            <a:r>
              <a:rPr lang="en-US" altLang="zh-CN" b="0" dirty="0"/>
              <a:t>	</a:t>
            </a:r>
            <a:r>
              <a:rPr lang="en-US" altLang="zh-CN" b="0" dirty="0" smtClean="0"/>
              <a:t>	}</a:t>
            </a:r>
          </a:p>
          <a:p>
            <a:pPr>
              <a:spcBef>
                <a:spcPts val="0"/>
              </a:spcBef>
            </a:pPr>
            <a:r>
              <a:rPr lang="en-US" altLang="zh-CN" b="0" dirty="0" smtClean="0"/>
              <a:t>	}</a:t>
            </a:r>
            <a:endParaRPr lang="zh-CN" altLang="zh-CN" b="0" dirty="0"/>
          </a:p>
          <a:p>
            <a:pPr>
              <a:spcBef>
                <a:spcPts val="0"/>
              </a:spcBef>
            </a:pPr>
            <a:r>
              <a:rPr lang="en-US" altLang="zh-CN" b="0" dirty="0"/>
              <a:t>}</a:t>
            </a:r>
            <a:endParaRPr lang="zh-CN" altLang="zh-CN" b="0" dirty="0"/>
          </a:p>
          <a:p>
            <a:pPr>
              <a:spcBef>
                <a:spcPts val="0"/>
              </a:spcBef>
            </a:pPr>
            <a:r>
              <a:rPr lang="zh-CN" altLang="zh-CN" b="0" dirty="0"/>
              <a:t>★注：简单选择排序的关键字比较次数与待排序记录的初始排列无关。</a:t>
            </a:r>
          </a:p>
          <a:p>
            <a:pPr>
              <a:spcBef>
                <a:spcPts val="0"/>
              </a:spcBef>
            </a:pPr>
            <a:r>
              <a:rPr lang="zh-CN" altLang="zh-CN" b="0" dirty="0"/>
              <a:t>简单选择排序是一种不稳定的排序算法。</a:t>
            </a:r>
            <a:endParaRPr lang="zh-CN" altLang="en-US" b="0" dirty="0"/>
          </a:p>
        </p:txBody>
      </p:sp>
    </p:spTree>
    <p:extLst>
      <p:ext uri="{BB962C8B-B14F-4D97-AF65-F5344CB8AC3E}">
        <p14:creationId xmlns="" xmlns:p14="http://schemas.microsoft.com/office/powerpoint/2010/main" val="1406085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51920" y="1628800"/>
            <a:ext cx="2232248" cy="7042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内容占位符 3"/>
          <p:cNvSpPr>
            <a:spLocks noGrp="1"/>
          </p:cNvSpPr>
          <p:nvPr>
            <p:ph idx="1"/>
          </p:nvPr>
        </p:nvSpPr>
        <p:spPr>
          <a:xfrm>
            <a:off x="827584" y="928670"/>
            <a:ext cx="7520940" cy="5286412"/>
          </a:xfrm>
        </p:spPr>
        <p:txBody>
          <a:bodyPr>
            <a:normAutofit fontScale="77500" lnSpcReduction="20000"/>
          </a:bodyPr>
          <a:lstStyle/>
          <a:p>
            <a:pPr>
              <a:buFont typeface="Arial" pitchFamily="34" charset="0"/>
              <a:buChar char="•"/>
            </a:pPr>
            <a:r>
              <a:rPr lang="zh-CN" altLang="en-US" b="0" dirty="0" smtClean="0"/>
              <a:t>假定待排序记录的个数为</a:t>
            </a:r>
            <a:r>
              <a:rPr lang="en-US" b="0" dirty="0" smtClean="0"/>
              <a:t>n</a:t>
            </a:r>
            <a:r>
              <a:rPr lang="zh-CN" altLang="en-US" b="0" dirty="0" smtClean="0"/>
              <a:t>，第</a:t>
            </a:r>
            <a:r>
              <a:rPr lang="en-US" b="0" dirty="0" err="1" smtClean="0"/>
              <a:t>i</a:t>
            </a:r>
            <a:r>
              <a:rPr lang="zh-CN" altLang="en-US" b="0" dirty="0" smtClean="0"/>
              <a:t>趟选择具有最小关键字记录所需的比较次数总是</a:t>
            </a:r>
            <a:r>
              <a:rPr lang="en-US" b="0" dirty="0" smtClean="0"/>
              <a:t>n-i-1</a:t>
            </a:r>
            <a:r>
              <a:rPr lang="zh-CN" altLang="en-US" b="0" dirty="0" smtClean="0"/>
              <a:t>次。所以，总的关键字比较次数为：</a:t>
            </a:r>
          </a:p>
          <a:p>
            <a:r>
              <a:rPr lang="en-US" altLang="zh-CN" b="0" dirty="0" smtClean="0"/>
              <a:t>	</a:t>
            </a:r>
          </a:p>
          <a:p>
            <a:r>
              <a:rPr lang="en-US" altLang="zh-CN" b="0" dirty="0" smtClean="0"/>
              <a:t>		</a:t>
            </a:r>
            <a:r>
              <a:rPr lang="zh-CN" altLang="en-US" b="0" dirty="0" smtClean="0"/>
              <a:t>关键字比较次数</a:t>
            </a:r>
            <a:r>
              <a:rPr lang="en-US" b="0" dirty="0" smtClean="0"/>
              <a:t>= </a:t>
            </a:r>
            <a:endParaRPr lang="zh-CN" altLang="en-US" b="0" dirty="0" smtClean="0"/>
          </a:p>
          <a:p>
            <a:pPr>
              <a:buFont typeface="Arial" pitchFamily="34" charset="0"/>
              <a:buChar char="•"/>
            </a:pPr>
            <a:r>
              <a:rPr lang="zh-CN" altLang="en-US" b="0" dirty="0" smtClean="0"/>
              <a:t>记录的移动次数与待排序记录序列的初始状态有关。</a:t>
            </a:r>
            <a:endParaRPr lang="en-US" altLang="zh-CN" b="0" dirty="0" smtClean="0"/>
          </a:p>
          <a:p>
            <a:pPr>
              <a:buFont typeface="Arial" pitchFamily="34" charset="0"/>
              <a:buChar char="•"/>
            </a:pPr>
            <a:r>
              <a:rPr lang="zh-CN" altLang="en-US" b="0" dirty="0" smtClean="0"/>
              <a:t>最好情况，如果待排序记录的初始序列是按照其关键字从小到大有序排列，记录不需要移动，即移动次数为</a:t>
            </a:r>
            <a:r>
              <a:rPr lang="en-US" b="0" dirty="0" smtClean="0"/>
              <a:t>0</a:t>
            </a:r>
            <a:r>
              <a:rPr lang="zh-CN" altLang="en-US" b="0" dirty="0" smtClean="0"/>
              <a:t>。</a:t>
            </a:r>
            <a:endParaRPr lang="en-US" altLang="zh-CN" b="0" dirty="0" smtClean="0"/>
          </a:p>
          <a:p>
            <a:pPr>
              <a:buFont typeface="Arial" pitchFamily="34" charset="0"/>
              <a:buChar char="•"/>
            </a:pPr>
            <a:r>
              <a:rPr lang="zh-CN" altLang="en-US" b="0" dirty="0" smtClean="0"/>
              <a:t>最坏的情况是每一趟排序都要进行交换，比较次数为</a:t>
            </a:r>
            <a:r>
              <a:rPr lang="en-US" b="0" dirty="0" smtClean="0"/>
              <a:t>n</a:t>
            </a:r>
            <a:r>
              <a:rPr lang="zh-CN" altLang="en-US" b="0" dirty="0" smtClean="0"/>
              <a:t>，最后总的记录移动次数为</a:t>
            </a:r>
            <a:r>
              <a:rPr lang="en-US" b="0" dirty="0" smtClean="0"/>
              <a:t>3×(n-1) </a:t>
            </a:r>
            <a:r>
              <a:rPr lang="zh-CN" altLang="en-US" b="0" dirty="0" smtClean="0"/>
              <a:t>。</a:t>
            </a:r>
          </a:p>
          <a:p>
            <a:pPr>
              <a:buFont typeface="Arial" pitchFamily="34" charset="0"/>
              <a:buChar char="•"/>
            </a:pPr>
            <a:r>
              <a:rPr lang="zh-CN" altLang="en-US" b="0" dirty="0" smtClean="0"/>
              <a:t>该算法用到了交换操作，需要设置一个临时记录，因此该算法的空间复杂度为</a:t>
            </a:r>
            <a:r>
              <a:rPr lang="en-US" b="0" dirty="0" smtClean="0"/>
              <a:t>O(1)</a:t>
            </a:r>
            <a:r>
              <a:rPr lang="zh-CN" altLang="en-US" b="0" dirty="0" smtClean="0"/>
              <a:t>。</a:t>
            </a:r>
          </a:p>
          <a:p>
            <a:pPr>
              <a:buFont typeface="Arial" pitchFamily="34" charset="0"/>
              <a:buChar char="•"/>
            </a:pPr>
            <a:r>
              <a:rPr lang="zh-CN" altLang="en-US" b="0" dirty="0" smtClean="0"/>
              <a:t>简单选择排序的时间复杂度为</a:t>
            </a:r>
            <a:r>
              <a:rPr lang="en-US" b="0" dirty="0" smtClean="0"/>
              <a:t>O(n</a:t>
            </a:r>
            <a:r>
              <a:rPr lang="en-US" b="0" baseline="30000" dirty="0" smtClean="0"/>
              <a:t>2</a:t>
            </a:r>
            <a:r>
              <a:rPr lang="en-US" b="0" dirty="0" smtClean="0"/>
              <a:t>)</a:t>
            </a:r>
            <a:r>
              <a:rPr lang="zh-CN" altLang="en-US" b="0" dirty="0" smtClean="0"/>
              <a:t>。该算法不依赖于原始数据的输入顺序，故最大和最小的平均时间代价都为</a:t>
            </a:r>
            <a:r>
              <a:rPr lang="en-US" b="0" dirty="0" smtClean="0"/>
              <a:t>O(n</a:t>
            </a:r>
            <a:r>
              <a:rPr lang="en-US" b="0" baseline="30000" dirty="0" smtClean="0"/>
              <a:t>2</a:t>
            </a:r>
            <a:r>
              <a:rPr lang="en-US" b="0" dirty="0" smtClean="0"/>
              <a:t>)</a:t>
            </a:r>
            <a:r>
              <a:rPr lang="zh-CN" altLang="en-US" b="0" dirty="0" smtClean="0"/>
              <a:t>。选择排序实质上就是冒泡排序，但交换的次数要比冒泡排序少得多。对于处理那些做一次交换花费时间较多的问题，选择排序是很有效的。</a:t>
            </a:r>
          </a:p>
          <a:p>
            <a:endParaRPr lang="zh-CN" altLang="en-US" b="0" dirty="0"/>
          </a:p>
        </p:txBody>
      </p:sp>
    </p:spTree>
    <p:extLst>
      <p:ext uri="{BB962C8B-B14F-4D97-AF65-F5344CB8AC3E}">
        <p14:creationId xmlns="" xmlns:p14="http://schemas.microsoft.com/office/powerpoint/2010/main" val="3962130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7.3 </a:t>
            </a:r>
            <a:r>
              <a:rPr lang="zh-CN" altLang="zh-CN" b="1" dirty="0"/>
              <a:t>高级</a:t>
            </a:r>
            <a:r>
              <a:rPr lang="zh-CN" altLang="zh-CN" b="1" dirty="0" smtClean="0"/>
              <a:t>排序</a:t>
            </a:r>
            <a:endParaRPr lang="zh-CN" altLang="en-US" dirty="0"/>
          </a:p>
        </p:txBody>
      </p:sp>
      <p:sp>
        <p:nvSpPr>
          <p:cNvPr id="3" name="内容占位符 2"/>
          <p:cNvSpPr>
            <a:spLocks noGrp="1"/>
          </p:cNvSpPr>
          <p:nvPr>
            <p:ph idx="1"/>
          </p:nvPr>
        </p:nvSpPr>
        <p:spPr>
          <a:xfrm>
            <a:off x="827584" y="1628800"/>
            <a:ext cx="7848872" cy="3960440"/>
          </a:xfrm>
        </p:spPr>
        <p:txBody>
          <a:bodyPr>
            <a:normAutofit/>
          </a:bodyPr>
          <a:lstStyle/>
          <a:p>
            <a:r>
              <a:rPr lang="zh-CN" altLang="zh-CN" b="0" dirty="0">
                <a:solidFill>
                  <a:srgbClr val="FF0000"/>
                </a:solidFill>
              </a:rPr>
              <a:t>高级排序方法的时间复杂</a:t>
            </a:r>
            <a:r>
              <a:rPr lang="zh-CN" altLang="zh-CN" b="0" dirty="0" smtClean="0">
                <a:solidFill>
                  <a:srgbClr val="FF0000"/>
                </a:solidFill>
              </a:rPr>
              <a:t>度</a:t>
            </a:r>
            <a:r>
              <a:rPr lang="zh-CN" altLang="en-US" b="0" dirty="0" smtClean="0">
                <a:solidFill>
                  <a:srgbClr val="FF0000"/>
                </a:solidFill>
              </a:rPr>
              <a:t>基本都是</a:t>
            </a:r>
            <a:r>
              <a:rPr lang="en-US" altLang="zh-CN" b="0" dirty="0" smtClean="0">
                <a:solidFill>
                  <a:srgbClr val="FF0000"/>
                </a:solidFill>
              </a:rPr>
              <a:t>O(</a:t>
            </a:r>
            <a:r>
              <a:rPr lang="en-US" altLang="zh-CN" b="0" dirty="0" err="1" smtClean="0">
                <a:solidFill>
                  <a:srgbClr val="FF0000"/>
                </a:solidFill>
              </a:rPr>
              <a:t>nlogn</a:t>
            </a:r>
            <a:r>
              <a:rPr lang="en-US" altLang="zh-CN" b="0" dirty="0">
                <a:solidFill>
                  <a:srgbClr val="FF0000"/>
                </a:solidFill>
              </a:rPr>
              <a:t>)</a:t>
            </a:r>
            <a:r>
              <a:rPr lang="zh-CN" altLang="zh-CN" b="0" dirty="0" smtClean="0">
                <a:solidFill>
                  <a:srgbClr val="FF0000"/>
                </a:solidFill>
              </a:rPr>
              <a:t>。</a:t>
            </a:r>
            <a:endParaRPr lang="en-US" altLang="zh-CN" b="0" dirty="0" smtClean="0">
              <a:solidFill>
                <a:srgbClr val="FF0000"/>
              </a:solidFill>
            </a:endParaRPr>
          </a:p>
          <a:p>
            <a:r>
              <a:rPr lang="en-US" altLang="zh-CN" sz="2800" cap="all" dirty="0">
                <a:latin typeface="黑体" panose="02010609060101010101" pitchFamily="49" charset="-122"/>
                <a:ea typeface="黑体" panose="02010609060101010101" pitchFamily="49" charset="-122"/>
                <a:cs typeface="+mj-cs"/>
              </a:rPr>
              <a:t>7.3.1 </a:t>
            </a:r>
            <a:r>
              <a:rPr lang="zh-CN" altLang="zh-CN" sz="2800" cap="all" dirty="0">
                <a:latin typeface="黑体" panose="02010609060101010101" pitchFamily="49" charset="-122"/>
                <a:ea typeface="黑体" panose="02010609060101010101" pitchFamily="49" charset="-122"/>
                <a:cs typeface="+mj-cs"/>
              </a:rPr>
              <a:t>希尔排序</a:t>
            </a:r>
          </a:p>
          <a:p>
            <a:r>
              <a:rPr lang="en-US" altLang="zh-CN" b="0" dirty="0" smtClean="0"/>
              <a:t>	</a:t>
            </a:r>
            <a:r>
              <a:rPr lang="zh-CN" altLang="zh-CN" dirty="0" smtClean="0">
                <a:solidFill>
                  <a:srgbClr val="FF0000"/>
                </a:solidFill>
              </a:rPr>
              <a:t>希尔</a:t>
            </a:r>
            <a:r>
              <a:rPr lang="zh-CN" altLang="zh-CN" dirty="0">
                <a:solidFill>
                  <a:srgbClr val="FF0000"/>
                </a:solidFill>
              </a:rPr>
              <a:t>（</a:t>
            </a:r>
            <a:r>
              <a:rPr lang="en-US" altLang="zh-CN" dirty="0">
                <a:solidFill>
                  <a:srgbClr val="FF0000"/>
                </a:solidFill>
              </a:rPr>
              <a:t>Shell</a:t>
            </a:r>
            <a:r>
              <a:rPr lang="zh-CN" altLang="zh-CN" dirty="0">
                <a:solidFill>
                  <a:srgbClr val="FF0000"/>
                </a:solidFill>
              </a:rPr>
              <a:t>）排序，又称为</a:t>
            </a:r>
            <a:r>
              <a:rPr lang="en-US" altLang="zh-CN" dirty="0">
                <a:solidFill>
                  <a:srgbClr val="FF0000"/>
                </a:solidFill>
              </a:rPr>
              <a:t>“</a:t>
            </a:r>
            <a:r>
              <a:rPr lang="zh-CN" altLang="zh-CN" dirty="0">
                <a:solidFill>
                  <a:srgbClr val="FF0000"/>
                </a:solidFill>
              </a:rPr>
              <a:t>缩小增量排序</a:t>
            </a:r>
            <a:r>
              <a:rPr lang="en-US" altLang="zh-CN" dirty="0">
                <a:solidFill>
                  <a:srgbClr val="FF0000"/>
                </a:solidFill>
              </a:rPr>
              <a:t>”</a:t>
            </a:r>
            <a:r>
              <a:rPr lang="zh-CN" altLang="zh-CN" b="0" dirty="0"/>
              <a:t>，它是对简单</a:t>
            </a:r>
            <a:r>
              <a:rPr lang="zh-CN" altLang="zh-CN" b="0" dirty="0" smtClean="0"/>
              <a:t>插入排序</a:t>
            </a:r>
            <a:r>
              <a:rPr lang="zh-CN" altLang="zh-CN" b="0" dirty="0"/>
              <a:t>算法的一种改进</a:t>
            </a:r>
            <a:r>
              <a:rPr lang="zh-CN" altLang="zh-CN" b="0" dirty="0" smtClean="0"/>
              <a:t>。</a:t>
            </a:r>
            <a:endParaRPr lang="en-US" altLang="zh-CN" b="0" dirty="0" smtClean="0"/>
          </a:p>
          <a:p>
            <a:endParaRPr lang="en-US" altLang="zh-CN" b="0" dirty="0" smtClean="0"/>
          </a:p>
          <a:p>
            <a:r>
              <a:rPr lang="zh-CN" altLang="zh-CN" dirty="0"/>
              <a:t>★注：希尔排序中的间隔从大到小逐渐缩小，一定要保证</a:t>
            </a:r>
            <a:r>
              <a:rPr lang="zh-CN" altLang="zh-CN" dirty="0">
                <a:solidFill>
                  <a:srgbClr val="FF0000"/>
                </a:solidFill>
              </a:rPr>
              <a:t>最后的步长为</a:t>
            </a:r>
            <a:r>
              <a:rPr lang="en-US" altLang="zh-CN" dirty="0" smtClean="0">
                <a:solidFill>
                  <a:srgbClr val="FF0000"/>
                </a:solidFill>
              </a:rPr>
              <a:t>1</a:t>
            </a:r>
            <a:r>
              <a:rPr lang="zh-CN" altLang="zh-CN" dirty="0" smtClean="0"/>
              <a:t>。间隔</a:t>
            </a:r>
            <a:r>
              <a:rPr lang="zh-CN" altLang="zh-CN" dirty="0"/>
              <a:t>通常选奇数</a:t>
            </a:r>
            <a:r>
              <a:rPr lang="zh-CN" altLang="zh-CN" dirty="0" smtClean="0"/>
              <a:t>。</a:t>
            </a:r>
            <a:endParaRPr lang="zh-CN" altLang="zh-CN" dirty="0"/>
          </a:p>
        </p:txBody>
      </p:sp>
      <p:pic>
        <p:nvPicPr>
          <p:cNvPr id="4" name="图片 3"/>
          <p:cNvPicPr/>
          <p:nvPr/>
        </p:nvPicPr>
        <p:blipFill>
          <a:blip r:embed="rId2" cstate="print">
            <a:extLst>
              <a:ext uri="{28A0092B-C50C-407E-A947-70E740481C1C}">
                <a14:useLocalDpi xmlns="" xmlns:a14="http://schemas.microsoft.com/office/drawing/2010/main" val="0"/>
              </a:ext>
            </a:extLst>
          </a:blip>
          <a:stretch>
            <a:fillRect/>
          </a:stretch>
        </p:blipFill>
        <p:spPr>
          <a:xfrm>
            <a:off x="8072462" y="428604"/>
            <a:ext cx="511728" cy="511729"/>
          </a:xfrm>
          <a:prstGeom prst="rect">
            <a:avLst/>
          </a:prstGeom>
        </p:spPr>
      </p:pic>
    </p:spTree>
    <p:extLst>
      <p:ext uri="{BB962C8B-B14F-4D97-AF65-F5344CB8AC3E}">
        <p14:creationId xmlns="" xmlns:p14="http://schemas.microsoft.com/office/powerpoint/2010/main" val="235460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1071546"/>
            <a:ext cx="7520940" cy="5000660"/>
          </a:xfrm>
        </p:spPr>
        <p:txBody>
          <a:bodyPr>
            <a:normAutofit/>
          </a:bodyPr>
          <a:lstStyle/>
          <a:p>
            <a:r>
              <a:rPr lang="zh-CN" altLang="en-US" b="0" dirty="0" smtClean="0"/>
              <a:t>设有一组数据元素序列：</a:t>
            </a:r>
            <a:r>
              <a:rPr lang="en-US" b="0" dirty="0" smtClean="0"/>
              <a:t>	</a:t>
            </a:r>
            <a:r>
              <a:rPr lang="zh-CN" altLang="en-US" b="0" dirty="0" smtClean="0"/>
              <a:t>（</a:t>
            </a:r>
            <a:r>
              <a:rPr lang="en-US" b="0" dirty="0" smtClean="0"/>
              <a:t>R</a:t>
            </a:r>
            <a:r>
              <a:rPr lang="en-US" b="0" baseline="-25000" dirty="0" smtClean="0"/>
              <a:t>1</a:t>
            </a:r>
            <a:r>
              <a:rPr lang="zh-CN" altLang="en-US" b="0" dirty="0" smtClean="0"/>
              <a:t>，</a:t>
            </a:r>
            <a:r>
              <a:rPr lang="en-US" b="0" dirty="0" smtClean="0"/>
              <a:t>R</a:t>
            </a:r>
            <a:r>
              <a:rPr lang="en-US" b="0" baseline="-25000" dirty="0" smtClean="0"/>
              <a:t>2</a:t>
            </a:r>
            <a:r>
              <a:rPr lang="zh-CN" altLang="en-US" b="0" dirty="0" smtClean="0"/>
              <a:t>，</a:t>
            </a:r>
            <a:r>
              <a:rPr lang="en-US" b="0" dirty="0" smtClean="0"/>
              <a:t>R</a:t>
            </a:r>
            <a:r>
              <a:rPr lang="en-US" b="0" baseline="-25000" dirty="0" smtClean="0"/>
              <a:t>3</a:t>
            </a:r>
            <a:r>
              <a:rPr lang="zh-CN" altLang="en-US" b="0" dirty="0" smtClean="0"/>
              <a:t>，</a:t>
            </a:r>
            <a:r>
              <a:rPr lang="en-US" b="0" dirty="0" smtClean="0"/>
              <a:t>…</a:t>
            </a:r>
            <a:r>
              <a:rPr lang="zh-CN" altLang="en-US" b="0" dirty="0" smtClean="0"/>
              <a:t>，</a:t>
            </a:r>
            <a:r>
              <a:rPr lang="en-US" b="0" dirty="0" err="1" smtClean="0"/>
              <a:t>R</a:t>
            </a:r>
            <a:r>
              <a:rPr lang="en-US" b="0" baseline="-25000" dirty="0" err="1" smtClean="0"/>
              <a:t>n</a:t>
            </a:r>
            <a:r>
              <a:rPr lang="zh-CN" altLang="en-US" b="0" dirty="0" smtClean="0"/>
              <a:t>）</a:t>
            </a:r>
          </a:p>
          <a:p>
            <a:r>
              <a:rPr lang="zh-CN" altLang="en-US" b="0" dirty="0" smtClean="0"/>
              <a:t>对应的关键字分别为：</a:t>
            </a:r>
            <a:r>
              <a:rPr lang="en-US" b="0" dirty="0" smtClean="0"/>
              <a:t>	</a:t>
            </a:r>
            <a:r>
              <a:rPr lang="zh-CN" altLang="en-US" b="0" dirty="0" smtClean="0"/>
              <a:t>（</a:t>
            </a:r>
            <a:r>
              <a:rPr lang="en-US" b="0" dirty="0" smtClean="0"/>
              <a:t>K</a:t>
            </a:r>
            <a:r>
              <a:rPr lang="en-US" b="0" baseline="-25000" dirty="0" smtClean="0"/>
              <a:t>1</a:t>
            </a:r>
            <a:r>
              <a:rPr lang="zh-CN" altLang="en-US" b="0" dirty="0" smtClean="0"/>
              <a:t>，</a:t>
            </a:r>
            <a:r>
              <a:rPr lang="en-US" b="0" dirty="0" smtClean="0"/>
              <a:t>K</a:t>
            </a:r>
            <a:r>
              <a:rPr lang="en-US" b="0" baseline="-25000" dirty="0" smtClean="0"/>
              <a:t>2</a:t>
            </a:r>
            <a:r>
              <a:rPr lang="zh-CN" altLang="en-US" b="0" dirty="0" smtClean="0"/>
              <a:t>，</a:t>
            </a:r>
            <a:r>
              <a:rPr lang="en-US" b="0" dirty="0" smtClean="0"/>
              <a:t>K</a:t>
            </a:r>
            <a:r>
              <a:rPr lang="en-US" b="0" baseline="-25000" dirty="0" smtClean="0"/>
              <a:t>3</a:t>
            </a:r>
            <a:r>
              <a:rPr lang="zh-CN" altLang="en-US" b="0" dirty="0" smtClean="0"/>
              <a:t>，</a:t>
            </a:r>
            <a:r>
              <a:rPr lang="en-US" b="0" dirty="0" smtClean="0"/>
              <a:t>…</a:t>
            </a:r>
            <a:r>
              <a:rPr lang="zh-CN" altLang="en-US" b="0" dirty="0" smtClean="0"/>
              <a:t>，</a:t>
            </a:r>
            <a:r>
              <a:rPr lang="en-US" b="0" dirty="0" err="1" smtClean="0"/>
              <a:t>K</a:t>
            </a:r>
            <a:r>
              <a:rPr lang="en-US" b="0" baseline="-25000" dirty="0" err="1" smtClean="0"/>
              <a:t>n</a:t>
            </a:r>
            <a:r>
              <a:rPr lang="zh-CN" altLang="en-US" b="0" dirty="0" smtClean="0"/>
              <a:t>）</a:t>
            </a:r>
          </a:p>
          <a:p>
            <a:r>
              <a:rPr lang="zh-CN" altLang="en-US" b="0" dirty="0" smtClean="0"/>
              <a:t>将这组数据元素按关键字重新排序，序列为：</a:t>
            </a:r>
          </a:p>
          <a:p>
            <a:pPr algn="ctr"/>
            <a:r>
              <a:rPr lang="en-US" b="0" dirty="0" smtClean="0"/>
              <a:t>(R</a:t>
            </a:r>
            <a:r>
              <a:rPr lang="en-US" b="0" baseline="-25000" dirty="0" smtClean="0"/>
              <a:t>1</a:t>
            </a:r>
            <a:r>
              <a:rPr lang="en-US" b="0" dirty="0" smtClean="0"/>
              <a:t>’,R</a:t>
            </a:r>
            <a:r>
              <a:rPr lang="en-US" b="0" baseline="-25000" dirty="0" smtClean="0"/>
              <a:t>2</a:t>
            </a:r>
            <a:r>
              <a:rPr lang="en-US" b="0" dirty="0" smtClean="0"/>
              <a:t>’,R</a:t>
            </a:r>
            <a:r>
              <a:rPr lang="en-US" b="0" baseline="-25000" dirty="0" smtClean="0"/>
              <a:t>3</a:t>
            </a:r>
            <a:r>
              <a:rPr lang="en-US" b="0" dirty="0" smtClean="0"/>
              <a:t>’, …, </a:t>
            </a:r>
            <a:r>
              <a:rPr lang="en-US" b="0" dirty="0" err="1" smtClean="0"/>
              <a:t>R</a:t>
            </a:r>
            <a:r>
              <a:rPr lang="en-US" b="0" baseline="-25000" dirty="0" err="1" smtClean="0"/>
              <a:t>n</a:t>
            </a:r>
            <a:r>
              <a:rPr lang="en-US" b="0" dirty="0" smtClean="0"/>
              <a:t>’)</a:t>
            </a:r>
            <a:endParaRPr lang="zh-CN" altLang="en-US" b="0" dirty="0" smtClean="0"/>
          </a:p>
          <a:p>
            <a:r>
              <a:rPr lang="zh-CN" altLang="en-US" b="0" dirty="0" smtClean="0"/>
              <a:t>使得</a:t>
            </a:r>
          </a:p>
          <a:p>
            <a:pPr algn="ctr"/>
            <a:r>
              <a:rPr lang="zh-CN" altLang="en-US" b="0" dirty="0" smtClean="0"/>
              <a:t>（</a:t>
            </a:r>
            <a:r>
              <a:rPr lang="en-US" b="0" dirty="0" smtClean="0"/>
              <a:t>K</a:t>
            </a:r>
            <a:r>
              <a:rPr lang="en-US" altLang="zh-CN" b="0" baseline="-25000" dirty="0"/>
              <a:t>1</a:t>
            </a:r>
            <a:r>
              <a:rPr lang="en-US" b="0" dirty="0" smtClean="0"/>
              <a:t>’ ≤ K</a:t>
            </a:r>
            <a:r>
              <a:rPr lang="en-US" altLang="zh-CN" b="0" baseline="-25000" dirty="0"/>
              <a:t>2</a:t>
            </a:r>
            <a:r>
              <a:rPr lang="en-US" b="0" dirty="0" smtClean="0"/>
              <a:t>’ ≤ K</a:t>
            </a:r>
            <a:r>
              <a:rPr lang="en-US" altLang="zh-CN" b="0" baseline="-25000" dirty="0"/>
              <a:t>3</a:t>
            </a:r>
            <a:r>
              <a:rPr lang="en-US" b="0" dirty="0" smtClean="0"/>
              <a:t>’ ≤ … ≤ </a:t>
            </a:r>
            <a:r>
              <a:rPr lang="en-US" b="0" dirty="0" err="1" smtClean="0"/>
              <a:t>K</a:t>
            </a:r>
            <a:r>
              <a:rPr lang="en-US" altLang="zh-CN" b="0" baseline="-25000" dirty="0" err="1"/>
              <a:t>n</a:t>
            </a:r>
            <a:r>
              <a:rPr lang="en-US" b="0" dirty="0" smtClean="0"/>
              <a:t>’ </a:t>
            </a:r>
            <a:r>
              <a:rPr lang="zh-CN" altLang="en-US" b="0" dirty="0" smtClean="0"/>
              <a:t>）或</a:t>
            </a:r>
            <a:endParaRPr lang="en-US" altLang="zh-CN" b="0" dirty="0" smtClean="0"/>
          </a:p>
          <a:p>
            <a:pPr algn="ctr"/>
            <a:r>
              <a:rPr lang="zh-CN" altLang="en-US" b="0" dirty="0" smtClean="0"/>
              <a:t>（</a:t>
            </a:r>
            <a:r>
              <a:rPr lang="en-US" b="0" dirty="0" smtClean="0"/>
              <a:t>K</a:t>
            </a:r>
            <a:r>
              <a:rPr lang="en-US" altLang="zh-CN" b="0" baseline="-25000" dirty="0"/>
              <a:t>1 </a:t>
            </a:r>
            <a:r>
              <a:rPr lang="en-US" b="0" dirty="0" smtClean="0"/>
              <a:t>’ ≥ K</a:t>
            </a:r>
            <a:r>
              <a:rPr lang="en-US" altLang="zh-CN" b="0" baseline="-25000" dirty="0"/>
              <a:t>2</a:t>
            </a:r>
            <a:r>
              <a:rPr lang="en-US" b="0" dirty="0" smtClean="0"/>
              <a:t>’ ≥ K</a:t>
            </a:r>
            <a:r>
              <a:rPr lang="en-US" altLang="zh-CN" b="0" baseline="-25000" dirty="0"/>
              <a:t>3</a:t>
            </a:r>
            <a:r>
              <a:rPr lang="en-US" b="0" dirty="0" smtClean="0"/>
              <a:t>’ ≥ … ≥ </a:t>
            </a:r>
            <a:r>
              <a:rPr lang="en-US" b="0" dirty="0" err="1" smtClean="0"/>
              <a:t>K</a:t>
            </a:r>
            <a:r>
              <a:rPr lang="en-US" altLang="zh-CN" b="0" baseline="-25000" dirty="0" err="1"/>
              <a:t>n</a:t>
            </a:r>
            <a:r>
              <a:rPr lang="en-US" b="0" dirty="0" smtClean="0"/>
              <a:t>’ </a:t>
            </a:r>
            <a:r>
              <a:rPr lang="zh-CN" altLang="en-US" b="0" dirty="0" smtClean="0"/>
              <a:t>）</a:t>
            </a:r>
          </a:p>
          <a:p>
            <a:r>
              <a:rPr lang="zh-CN" altLang="en-US" dirty="0" smtClean="0">
                <a:solidFill>
                  <a:srgbClr val="FF0000"/>
                </a:solidFill>
              </a:rPr>
              <a:t>排序算法</a:t>
            </a:r>
            <a:r>
              <a:rPr lang="zh-CN" altLang="en-US" b="0" dirty="0" smtClean="0"/>
              <a:t>就是重新排列一组记录，使其关键字按非递增（或非递减）有序。</a:t>
            </a:r>
          </a:p>
          <a:p>
            <a:endParaRPr lang="zh-CN" altLang="en-US" b="0" dirty="0"/>
          </a:p>
        </p:txBody>
      </p:sp>
    </p:spTree>
    <p:extLst>
      <p:ext uri="{BB962C8B-B14F-4D97-AF65-F5344CB8AC3E}">
        <p14:creationId xmlns="" xmlns:p14="http://schemas.microsoft.com/office/powerpoint/2010/main" val="555866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52736"/>
            <a:ext cx="8280920" cy="5040560"/>
          </a:xfrm>
        </p:spPr>
        <p:txBody>
          <a:bodyPr>
            <a:normAutofit/>
          </a:bodyPr>
          <a:lstStyle/>
          <a:p>
            <a:r>
              <a:rPr lang="zh-CN" altLang="zh-CN" dirty="0">
                <a:solidFill>
                  <a:srgbClr val="FF0000"/>
                </a:solidFill>
              </a:rPr>
              <a:t>希尔排序是变间隔子序列插入，具体过程为</a:t>
            </a:r>
            <a:r>
              <a:rPr lang="zh-CN" altLang="zh-CN" dirty="0"/>
              <a:t>：</a:t>
            </a:r>
          </a:p>
          <a:p>
            <a:r>
              <a:rPr lang="zh-CN" altLang="zh-CN" b="0" dirty="0"/>
              <a:t>（</a:t>
            </a:r>
            <a:r>
              <a:rPr lang="en-US" altLang="zh-CN" b="0" dirty="0"/>
              <a:t>1</a:t>
            </a:r>
            <a:r>
              <a:rPr lang="zh-CN" altLang="zh-CN" b="0" dirty="0"/>
              <a:t>）假设待排序记录序列有</a:t>
            </a:r>
            <a:r>
              <a:rPr lang="en-US" altLang="zh-CN" b="0" dirty="0"/>
              <a:t>n</a:t>
            </a:r>
            <a:r>
              <a:rPr lang="zh-CN" altLang="zh-CN" b="0" dirty="0"/>
              <a:t>个记录，首先取一个整数</a:t>
            </a:r>
            <a:r>
              <a:rPr lang="en-US" altLang="zh-CN" b="0" dirty="0"/>
              <a:t>gap</a:t>
            </a:r>
            <a:r>
              <a:rPr lang="zh-CN" altLang="zh-CN" b="0" dirty="0"/>
              <a:t>作为间隔（</a:t>
            </a:r>
            <a:r>
              <a:rPr lang="en-US" altLang="zh-CN" b="0" dirty="0" smtClean="0"/>
              <a:t>gap &lt; n</a:t>
            </a:r>
            <a:r>
              <a:rPr lang="zh-CN" altLang="zh-CN" b="0" dirty="0"/>
              <a:t>），将整个待排记录序列划分</a:t>
            </a:r>
            <a:r>
              <a:rPr lang="zh-CN" altLang="zh-CN" b="0" dirty="0" smtClean="0"/>
              <a:t>为</a:t>
            </a:r>
            <a:r>
              <a:rPr lang="en-US" altLang="zh-CN" b="0" dirty="0"/>
              <a:t>gap</a:t>
            </a:r>
            <a:r>
              <a:rPr lang="zh-CN" altLang="zh-CN" b="0" dirty="0" smtClean="0"/>
              <a:t>个子</a:t>
            </a:r>
            <a:r>
              <a:rPr lang="zh-CN" altLang="zh-CN" b="0" dirty="0"/>
              <a:t>序列，并使各个子序列的元素在整个数组中的间距相同；</a:t>
            </a:r>
          </a:p>
          <a:p>
            <a:r>
              <a:rPr lang="zh-CN" altLang="zh-CN" b="0" dirty="0"/>
              <a:t>（</a:t>
            </a:r>
            <a:r>
              <a:rPr lang="en-US" altLang="zh-CN" b="0" dirty="0"/>
              <a:t>2</a:t>
            </a:r>
            <a:r>
              <a:rPr lang="zh-CN" altLang="zh-CN" b="0" dirty="0"/>
              <a:t>）对每个子序列分别进行简单插入排序；</a:t>
            </a:r>
          </a:p>
          <a:p>
            <a:r>
              <a:rPr lang="zh-CN" altLang="zh-CN" b="0" dirty="0"/>
              <a:t>（</a:t>
            </a:r>
            <a:r>
              <a:rPr lang="en-US" altLang="zh-CN" b="0" dirty="0"/>
              <a:t>3</a:t>
            </a:r>
            <a:r>
              <a:rPr lang="zh-CN" altLang="zh-CN" b="0" dirty="0"/>
              <a:t>）缩小间隔</a:t>
            </a:r>
            <a:r>
              <a:rPr lang="en-US" altLang="zh-CN" b="0" dirty="0"/>
              <a:t>gap</a:t>
            </a:r>
            <a:r>
              <a:rPr lang="zh-CN" altLang="zh-CN" b="0" dirty="0"/>
              <a:t>，</a:t>
            </a:r>
            <a:r>
              <a:rPr lang="zh-CN" altLang="zh-CN" b="0" dirty="0" smtClean="0"/>
              <a:t>再按</a:t>
            </a:r>
            <a:r>
              <a:rPr lang="zh-CN" altLang="zh-CN" b="0" dirty="0"/>
              <a:t>新的</a:t>
            </a:r>
            <a:r>
              <a:rPr lang="en-US" altLang="zh-CN" b="0" dirty="0"/>
              <a:t>gap</a:t>
            </a:r>
            <a:r>
              <a:rPr lang="zh-CN" altLang="zh-CN" b="0" dirty="0"/>
              <a:t>划分的子序列分别进行简单插入排序；</a:t>
            </a:r>
          </a:p>
          <a:p>
            <a:r>
              <a:rPr lang="zh-CN" altLang="zh-CN" b="0" dirty="0"/>
              <a:t>（</a:t>
            </a:r>
            <a:r>
              <a:rPr lang="en-US" altLang="zh-CN" b="0" dirty="0"/>
              <a:t>4</a:t>
            </a:r>
            <a:r>
              <a:rPr lang="zh-CN" altLang="zh-CN" b="0" dirty="0"/>
              <a:t>）重复上述子序列划分和排序过程，直到最后取</a:t>
            </a:r>
            <a:r>
              <a:rPr lang="en-US" altLang="zh-CN" b="0" dirty="0" smtClean="0"/>
              <a:t>gap = 1</a:t>
            </a:r>
            <a:r>
              <a:rPr lang="zh-CN" altLang="zh-CN" b="0" dirty="0"/>
              <a:t>，将所有待排序记录放在同一个序列中，通过直接插入排序</a:t>
            </a:r>
            <a:r>
              <a:rPr lang="zh-CN" altLang="zh-CN" b="0" dirty="0" smtClean="0"/>
              <a:t>得到</a:t>
            </a:r>
            <a:r>
              <a:rPr lang="zh-CN" altLang="en-US" b="0" dirty="0" smtClean="0"/>
              <a:t>有序序列</a:t>
            </a:r>
            <a:r>
              <a:rPr lang="zh-CN" altLang="zh-CN" b="0" dirty="0" smtClean="0"/>
              <a:t>为止</a:t>
            </a:r>
            <a:r>
              <a:rPr lang="zh-CN" altLang="zh-CN" b="0" dirty="0"/>
              <a:t>。</a:t>
            </a:r>
          </a:p>
          <a:p>
            <a:endParaRPr lang="zh-CN" altLang="en-US" dirty="0"/>
          </a:p>
        </p:txBody>
      </p:sp>
    </p:spTree>
    <p:extLst>
      <p:ext uri="{BB962C8B-B14F-4D97-AF65-F5344CB8AC3E}">
        <p14:creationId xmlns="" xmlns:p14="http://schemas.microsoft.com/office/powerpoint/2010/main" val="3418107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196752"/>
            <a:ext cx="7520940" cy="3579849"/>
          </a:xfrm>
        </p:spPr>
        <p:txBody>
          <a:bodyPr/>
          <a:lstStyle/>
          <a:p>
            <a:r>
              <a:rPr lang="zh-CN" altLang="zh-CN" b="0" dirty="0"/>
              <a:t>【例</a:t>
            </a:r>
            <a:r>
              <a:rPr lang="en-US" altLang="zh-CN" b="0" dirty="0"/>
              <a:t>7.4</a:t>
            </a:r>
            <a:r>
              <a:rPr lang="zh-CN" altLang="zh-CN" b="0" dirty="0"/>
              <a:t>】将关键字分别为</a:t>
            </a:r>
            <a:r>
              <a:rPr lang="en-US" altLang="zh-CN" b="0" dirty="0"/>
              <a:t>27</a:t>
            </a:r>
            <a:r>
              <a:rPr lang="zh-CN" altLang="zh-CN" b="0" dirty="0"/>
              <a:t>，</a:t>
            </a:r>
            <a:r>
              <a:rPr lang="en-US" altLang="zh-CN" b="0" dirty="0"/>
              <a:t>88</a:t>
            </a:r>
            <a:r>
              <a:rPr lang="zh-CN" altLang="zh-CN" b="0" dirty="0"/>
              <a:t>，</a:t>
            </a:r>
            <a:r>
              <a:rPr lang="en-US" altLang="zh-CN" b="0" dirty="0"/>
              <a:t>41</a:t>
            </a:r>
            <a:r>
              <a:rPr lang="zh-CN" altLang="zh-CN" b="0" dirty="0"/>
              <a:t>，</a:t>
            </a:r>
            <a:r>
              <a:rPr lang="en-US" altLang="zh-CN" b="0" dirty="0"/>
              <a:t>35</a:t>
            </a:r>
            <a:r>
              <a:rPr lang="zh-CN" altLang="zh-CN" b="0" dirty="0"/>
              <a:t>，</a:t>
            </a:r>
            <a:r>
              <a:rPr lang="en-US" altLang="zh-CN" b="0" dirty="0"/>
              <a:t>62</a:t>
            </a:r>
            <a:r>
              <a:rPr lang="zh-CN" altLang="zh-CN" b="0" dirty="0"/>
              <a:t>，</a:t>
            </a:r>
            <a:r>
              <a:rPr lang="en-US" altLang="zh-CN" b="0" dirty="0"/>
              <a:t>16</a:t>
            </a:r>
            <a:r>
              <a:rPr lang="zh-CN" altLang="zh-CN" b="0" dirty="0"/>
              <a:t>，</a:t>
            </a:r>
            <a:r>
              <a:rPr lang="en-US" altLang="zh-CN" b="0" dirty="0"/>
              <a:t>51</a:t>
            </a:r>
            <a:r>
              <a:rPr lang="zh-CN" altLang="zh-CN" b="0" dirty="0"/>
              <a:t>，</a:t>
            </a:r>
            <a:r>
              <a:rPr lang="en-US" altLang="zh-CN" b="0" dirty="0"/>
              <a:t>39</a:t>
            </a:r>
            <a:r>
              <a:rPr lang="zh-CN" altLang="zh-CN" b="0" dirty="0"/>
              <a:t>，</a:t>
            </a:r>
            <a:r>
              <a:rPr lang="en-US" altLang="zh-CN" b="0" u="sng" dirty="0"/>
              <a:t>27</a:t>
            </a:r>
            <a:r>
              <a:rPr lang="zh-CN" altLang="zh-CN" b="0" dirty="0"/>
              <a:t>，的记录序列进行希尔排序的</a:t>
            </a:r>
            <a:r>
              <a:rPr lang="zh-CN" altLang="zh-CN" b="0" dirty="0" smtClean="0"/>
              <a:t>过程</a:t>
            </a:r>
            <a:r>
              <a:rPr lang="en-US" altLang="zh-CN" b="0" dirty="0" smtClean="0"/>
              <a:t>.</a:t>
            </a:r>
            <a:endParaRPr lang="zh-CN" altLang="en-US" b="0" dirty="0"/>
          </a:p>
        </p:txBody>
      </p:sp>
      <p:pic>
        <p:nvPicPr>
          <p:cNvPr id="133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2492896"/>
            <a:ext cx="7284399" cy="30618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47293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8532440" cy="5616624"/>
          </a:xfrm>
        </p:spPr>
        <p:txBody>
          <a:bodyPr>
            <a:normAutofit fontScale="85000" lnSpcReduction="10000"/>
          </a:bodyPr>
          <a:lstStyle/>
          <a:p>
            <a:pPr>
              <a:spcBef>
                <a:spcPts val="0"/>
              </a:spcBef>
            </a:pPr>
            <a:r>
              <a:rPr lang="zh-CN" altLang="zh-CN" dirty="0"/>
              <a:t>希尔排序的算法如下，算法中缩小增量（间隔）的方式是</a:t>
            </a:r>
            <a:r>
              <a:rPr lang="en-US" altLang="zh-CN" dirty="0"/>
              <a:t>gap=⌊gap/2⌋</a:t>
            </a:r>
            <a:r>
              <a:rPr lang="zh-CN" altLang="zh-CN" dirty="0"/>
              <a:t>。</a:t>
            </a:r>
            <a:r>
              <a:rPr lang="en-US" altLang="zh-CN" dirty="0"/>
              <a:t>   </a:t>
            </a:r>
            <a:endParaRPr lang="zh-CN" altLang="zh-CN" dirty="0"/>
          </a:p>
          <a:p>
            <a:pPr>
              <a:spcBef>
                <a:spcPts val="0"/>
              </a:spcBef>
            </a:pPr>
            <a:r>
              <a:rPr lang="en-US" altLang="zh-CN" dirty="0"/>
              <a:t>	</a:t>
            </a:r>
            <a:r>
              <a:rPr lang="zh-CN" altLang="zh-CN" dirty="0"/>
              <a:t>算法</a:t>
            </a:r>
            <a:r>
              <a:rPr lang="en-US" altLang="zh-CN" dirty="0"/>
              <a:t>7.5</a:t>
            </a:r>
            <a:r>
              <a:rPr lang="zh-CN" altLang="zh-CN" dirty="0"/>
              <a:t>：希尔排序的算法</a:t>
            </a:r>
          </a:p>
          <a:p>
            <a:pPr>
              <a:spcBef>
                <a:spcPts val="0"/>
              </a:spcBef>
            </a:pPr>
            <a:r>
              <a:rPr lang="en-US" altLang="zh-CN" b="0" dirty="0"/>
              <a:t>static void insertSort2(Element rec[],</a:t>
            </a:r>
            <a:r>
              <a:rPr lang="en-US" altLang="zh-CN" b="0" dirty="0" err="1"/>
              <a:t>int</a:t>
            </a:r>
            <a:r>
              <a:rPr lang="en-US" altLang="zh-CN" b="0" dirty="0"/>
              <a:t> n, </a:t>
            </a:r>
            <a:r>
              <a:rPr lang="en-US" altLang="zh-CN" b="0" dirty="0" err="1"/>
              <a:t>int</a:t>
            </a:r>
            <a:r>
              <a:rPr lang="en-US" altLang="zh-CN" b="0" dirty="0"/>
              <a:t> start, </a:t>
            </a:r>
            <a:r>
              <a:rPr lang="en-US" altLang="zh-CN" b="0" dirty="0" err="1"/>
              <a:t>int</a:t>
            </a:r>
            <a:r>
              <a:rPr lang="en-US" altLang="zh-CN" b="0" dirty="0"/>
              <a:t> </a:t>
            </a:r>
            <a:r>
              <a:rPr lang="en-US" altLang="zh-CN" b="0" dirty="0" err="1"/>
              <a:t>incr</a:t>
            </a:r>
            <a:r>
              <a:rPr lang="en-US" altLang="zh-CN" b="0" dirty="0"/>
              <a:t> </a:t>
            </a:r>
            <a:r>
              <a:rPr lang="en-US" altLang="zh-CN" b="0" dirty="0" smtClean="0"/>
              <a:t>){//</a:t>
            </a:r>
            <a:r>
              <a:rPr lang="zh-CN" altLang="en-US" b="0" dirty="0" smtClean="0"/>
              <a:t>间隔直接插入</a:t>
            </a:r>
            <a:endParaRPr lang="zh-CN" altLang="zh-CN" b="0" dirty="0"/>
          </a:p>
          <a:p>
            <a:pPr>
              <a:spcBef>
                <a:spcPts val="0"/>
              </a:spcBef>
            </a:pPr>
            <a:r>
              <a:rPr lang="en-US" altLang="zh-CN" b="0" dirty="0"/>
              <a:t>    for (</a:t>
            </a:r>
            <a:r>
              <a:rPr lang="en-US" altLang="zh-CN" b="0" dirty="0" err="1"/>
              <a:t>i</a:t>
            </a:r>
            <a:r>
              <a:rPr lang="en-US" altLang="zh-CN" b="0" dirty="0"/>
              <a:t> = start + </a:t>
            </a:r>
            <a:r>
              <a:rPr lang="en-US" altLang="zh-CN" b="0" dirty="0" err="1"/>
              <a:t>incr</a:t>
            </a:r>
            <a:r>
              <a:rPr lang="en-US" altLang="zh-CN" b="0" dirty="0"/>
              <a:t>;  </a:t>
            </a:r>
            <a:r>
              <a:rPr lang="en-US" altLang="zh-CN" b="0" dirty="0" err="1"/>
              <a:t>i</a:t>
            </a:r>
            <a:r>
              <a:rPr lang="en-US" altLang="zh-CN" b="0" dirty="0"/>
              <a:t> &lt; n; </a:t>
            </a:r>
            <a:r>
              <a:rPr lang="en-US" altLang="zh-CN" b="0" dirty="0" err="1"/>
              <a:t>i</a:t>
            </a:r>
            <a:r>
              <a:rPr lang="en-US" altLang="zh-CN" b="0" dirty="0"/>
              <a:t> = </a:t>
            </a:r>
            <a:r>
              <a:rPr lang="en-US" altLang="zh-CN" b="0" dirty="0" err="1"/>
              <a:t>i</a:t>
            </a:r>
            <a:r>
              <a:rPr lang="en-US" altLang="zh-CN" b="0" dirty="0"/>
              <a:t> + </a:t>
            </a:r>
            <a:r>
              <a:rPr lang="en-US" altLang="zh-CN" b="0" dirty="0" err="1"/>
              <a:t>incr</a:t>
            </a:r>
            <a:r>
              <a:rPr lang="en-US" altLang="zh-CN" b="0" dirty="0"/>
              <a:t> ) {   // </a:t>
            </a:r>
            <a:r>
              <a:rPr lang="zh-CN" altLang="zh-CN" b="0" dirty="0">
                <a:solidFill>
                  <a:srgbClr val="FF0000"/>
                </a:solidFill>
              </a:rPr>
              <a:t>控制插入元素</a:t>
            </a:r>
          </a:p>
          <a:p>
            <a:pPr>
              <a:spcBef>
                <a:spcPts val="0"/>
              </a:spcBef>
            </a:pPr>
            <a:r>
              <a:rPr lang="en-US" altLang="zh-CN" b="0" dirty="0"/>
              <a:t>       Element it = rec[</a:t>
            </a:r>
            <a:r>
              <a:rPr lang="en-US" altLang="zh-CN" b="0" dirty="0" err="1"/>
              <a:t>i</a:t>
            </a:r>
            <a:r>
              <a:rPr lang="en-US" altLang="zh-CN" b="0" dirty="0"/>
              <a:t>];</a:t>
            </a:r>
            <a:endParaRPr lang="zh-CN" altLang="zh-CN" b="0" dirty="0"/>
          </a:p>
          <a:p>
            <a:pPr>
              <a:spcBef>
                <a:spcPts val="0"/>
              </a:spcBef>
            </a:pPr>
            <a:r>
              <a:rPr lang="en-US" altLang="zh-CN" b="0" dirty="0"/>
              <a:t>       for (  j = </a:t>
            </a:r>
            <a:r>
              <a:rPr lang="en-US" altLang="zh-CN" b="0" dirty="0" err="1"/>
              <a:t>i</a:t>
            </a:r>
            <a:r>
              <a:rPr lang="en-US" altLang="zh-CN" b="0" dirty="0"/>
              <a:t>; j &gt;= </a:t>
            </a:r>
            <a:r>
              <a:rPr lang="en-US" altLang="zh-CN" b="0" dirty="0" err="1"/>
              <a:t>incr</a:t>
            </a:r>
            <a:r>
              <a:rPr lang="en-US" altLang="zh-CN" b="0" dirty="0"/>
              <a:t>; j = j - </a:t>
            </a:r>
            <a:r>
              <a:rPr lang="en-US" altLang="zh-CN" b="0" dirty="0" err="1"/>
              <a:t>incr</a:t>
            </a:r>
            <a:r>
              <a:rPr lang="en-US" altLang="zh-CN" b="0" dirty="0"/>
              <a:t>)   //</a:t>
            </a:r>
            <a:r>
              <a:rPr lang="zh-CN" altLang="zh-CN" b="0" dirty="0">
                <a:solidFill>
                  <a:srgbClr val="FF0000"/>
                </a:solidFill>
              </a:rPr>
              <a:t>找到合适位置 </a:t>
            </a:r>
          </a:p>
          <a:p>
            <a:pPr>
              <a:spcBef>
                <a:spcPts val="0"/>
              </a:spcBef>
            </a:pPr>
            <a:r>
              <a:rPr lang="en-US" altLang="zh-CN" b="0" dirty="0"/>
              <a:t>           if ( it &lt; rec[j - </a:t>
            </a:r>
            <a:r>
              <a:rPr lang="en-US" altLang="zh-CN" b="0" dirty="0" err="1"/>
              <a:t>incr</a:t>
            </a:r>
            <a:r>
              <a:rPr lang="en-US" altLang="zh-CN" b="0" dirty="0"/>
              <a:t>])  rec[j] = rec[j - </a:t>
            </a:r>
            <a:r>
              <a:rPr lang="en-US" altLang="zh-CN" b="0" dirty="0" err="1"/>
              <a:t>incr</a:t>
            </a:r>
            <a:r>
              <a:rPr lang="en-US" altLang="zh-CN" b="0" dirty="0"/>
              <a:t>];</a:t>
            </a:r>
            <a:endParaRPr lang="zh-CN" altLang="zh-CN" b="0" dirty="0"/>
          </a:p>
          <a:p>
            <a:pPr>
              <a:spcBef>
                <a:spcPts val="0"/>
              </a:spcBef>
            </a:pPr>
            <a:r>
              <a:rPr lang="en-US" altLang="zh-CN" b="0" dirty="0"/>
              <a:t>           else break; </a:t>
            </a:r>
            <a:endParaRPr lang="zh-CN" altLang="zh-CN" b="0" dirty="0"/>
          </a:p>
          <a:p>
            <a:pPr>
              <a:spcBef>
                <a:spcPts val="0"/>
              </a:spcBef>
            </a:pPr>
            <a:r>
              <a:rPr lang="en-US" altLang="zh-CN" b="0" dirty="0"/>
              <a:t>       if  ( </a:t>
            </a:r>
            <a:r>
              <a:rPr lang="en-US" altLang="zh-CN" b="0" dirty="0" err="1"/>
              <a:t>i</a:t>
            </a:r>
            <a:r>
              <a:rPr lang="en-US" altLang="zh-CN" b="0" dirty="0"/>
              <a:t> != j ) rec[j] = it;</a:t>
            </a:r>
            <a:endParaRPr lang="zh-CN" altLang="zh-CN" b="0" dirty="0"/>
          </a:p>
          <a:p>
            <a:pPr>
              <a:spcBef>
                <a:spcPts val="0"/>
              </a:spcBef>
            </a:pPr>
            <a:r>
              <a:rPr lang="en-US" altLang="zh-CN" b="0" dirty="0"/>
              <a:t>    }</a:t>
            </a:r>
            <a:endParaRPr lang="zh-CN" altLang="zh-CN" b="0" dirty="0"/>
          </a:p>
          <a:p>
            <a:pPr>
              <a:spcBef>
                <a:spcPts val="0"/>
              </a:spcBef>
            </a:pPr>
            <a:r>
              <a:rPr lang="en-US" altLang="zh-CN" b="0" dirty="0"/>
              <a:t>}</a:t>
            </a:r>
            <a:endParaRPr lang="zh-CN" altLang="zh-CN" b="0" dirty="0"/>
          </a:p>
          <a:p>
            <a:pPr>
              <a:spcBef>
                <a:spcPts val="0"/>
              </a:spcBef>
            </a:pPr>
            <a:r>
              <a:rPr lang="en-US" altLang="zh-CN" b="0" dirty="0"/>
              <a:t>static void </a:t>
            </a:r>
            <a:r>
              <a:rPr lang="en-US" altLang="zh-CN" b="0" dirty="0" err="1"/>
              <a:t>Shellshort</a:t>
            </a:r>
            <a:r>
              <a:rPr lang="en-US" altLang="zh-CN" b="0" dirty="0"/>
              <a:t>(Element rec[], </a:t>
            </a:r>
            <a:r>
              <a:rPr lang="en-US" altLang="zh-CN" b="0" dirty="0" err="1"/>
              <a:t>int</a:t>
            </a:r>
            <a:r>
              <a:rPr lang="en-US" altLang="zh-CN" b="0" dirty="0"/>
              <a:t> </a:t>
            </a:r>
            <a:r>
              <a:rPr lang="en-US" altLang="zh-CN" b="0" dirty="0" smtClean="0"/>
              <a:t>n, </a:t>
            </a:r>
            <a:r>
              <a:rPr lang="en-US" altLang="zh-CN" b="0" dirty="0" err="1" smtClean="0"/>
              <a:t>int</a:t>
            </a:r>
            <a:r>
              <a:rPr lang="en-US" altLang="zh-CN" b="0" dirty="0" smtClean="0"/>
              <a:t> d){  //</a:t>
            </a:r>
            <a:r>
              <a:rPr lang="en-US" altLang="zh-CN" dirty="0" smtClean="0">
                <a:solidFill>
                  <a:srgbClr val="FF0000"/>
                </a:solidFill>
              </a:rPr>
              <a:t>Shell</a:t>
            </a:r>
            <a:r>
              <a:rPr lang="zh-CN" altLang="en-US" dirty="0" smtClean="0">
                <a:solidFill>
                  <a:srgbClr val="FF0000"/>
                </a:solidFill>
              </a:rPr>
              <a:t>排序的主程序</a:t>
            </a:r>
            <a:endParaRPr lang="zh-CN" altLang="zh-CN" dirty="0">
              <a:solidFill>
                <a:srgbClr val="FF0000"/>
              </a:solidFill>
            </a:endParaRPr>
          </a:p>
          <a:p>
            <a:pPr>
              <a:spcBef>
                <a:spcPts val="0"/>
              </a:spcBef>
            </a:pPr>
            <a:r>
              <a:rPr lang="en-US" altLang="zh-CN" b="0" dirty="0"/>
              <a:t>    for ( gap = n / </a:t>
            </a:r>
            <a:r>
              <a:rPr lang="en-US" altLang="zh-CN" b="0" dirty="0" smtClean="0"/>
              <a:t>d;  </a:t>
            </a:r>
            <a:r>
              <a:rPr lang="en-US" altLang="zh-CN" b="0" dirty="0"/>
              <a:t>gap &gt; </a:t>
            </a:r>
            <a:r>
              <a:rPr lang="en-US" altLang="zh-CN" b="0" dirty="0" smtClean="0"/>
              <a:t>d; </a:t>
            </a:r>
            <a:r>
              <a:rPr lang="en-US" altLang="zh-CN" b="0" dirty="0"/>
              <a:t>gap = gap / </a:t>
            </a:r>
            <a:r>
              <a:rPr lang="en-US" altLang="zh-CN" b="0" dirty="0" smtClean="0"/>
              <a:t>d </a:t>
            </a:r>
            <a:r>
              <a:rPr lang="en-US" altLang="zh-CN" b="0" dirty="0"/>
              <a:t>) </a:t>
            </a:r>
            <a:endParaRPr lang="zh-CN" altLang="zh-CN" b="0" dirty="0"/>
          </a:p>
          <a:p>
            <a:pPr>
              <a:spcBef>
                <a:spcPts val="0"/>
              </a:spcBef>
            </a:pPr>
            <a:r>
              <a:rPr lang="en-US" altLang="zh-CN" b="0" dirty="0"/>
              <a:t>	   for ( j = 0; j &lt; gap; </a:t>
            </a:r>
            <a:r>
              <a:rPr lang="en-US" altLang="zh-CN" b="0" dirty="0" err="1"/>
              <a:t>j++</a:t>
            </a:r>
            <a:r>
              <a:rPr lang="en-US" altLang="zh-CN" b="0" dirty="0"/>
              <a:t>)  insertSort2(rec, n, j, gap);  </a:t>
            </a:r>
            <a:r>
              <a:rPr lang="en-US" altLang="zh-CN" b="0" dirty="0">
                <a:solidFill>
                  <a:srgbClr val="FF0000"/>
                </a:solidFill>
              </a:rPr>
              <a:t>//</a:t>
            </a:r>
            <a:r>
              <a:rPr lang="zh-CN" altLang="zh-CN" b="0" dirty="0">
                <a:solidFill>
                  <a:srgbClr val="FF0000"/>
                </a:solidFill>
              </a:rPr>
              <a:t>控制变步长各子序列</a:t>
            </a:r>
          </a:p>
          <a:p>
            <a:pPr>
              <a:spcBef>
                <a:spcPts val="0"/>
              </a:spcBef>
            </a:pPr>
            <a:r>
              <a:rPr lang="en-US" altLang="zh-CN" b="0" dirty="0"/>
              <a:t>     insertSort2( rec, n, 0, 1);</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2026506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424936" cy="5328592"/>
          </a:xfrm>
        </p:spPr>
        <p:txBody>
          <a:bodyPr>
            <a:normAutofit/>
          </a:bodyPr>
          <a:lstStyle/>
          <a:p>
            <a:r>
              <a:rPr lang="en-US" altLang="zh-CN" dirty="0"/>
              <a:t>	</a:t>
            </a:r>
            <a:r>
              <a:rPr lang="zh-CN" altLang="zh-CN" dirty="0"/>
              <a:t>希尔排序的</a:t>
            </a:r>
            <a:r>
              <a:rPr lang="zh-CN" altLang="zh-CN" dirty="0">
                <a:solidFill>
                  <a:srgbClr val="FF0000"/>
                </a:solidFill>
              </a:rPr>
              <a:t>优势有以下三条</a:t>
            </a:r>
            <a:r>
              <a:rPr lang="zh-CN" altLang="zh-CN" dirty="0"/>
              <a:t>：</a:t>
            </a:r>
          </a:p>
          <a:p>
            <a:r>
              <a:rPr lang="zh-CN" altLang="zh-CN" b="0" dirty="0" smtClean="0"/>
              <a:t>（</a:t>
            </a:r>
            <a:r>
              <a:rPr lang="en-US" altLang="zh-CN" b="0" dirty="0"/>
              <a:t>1</a:t>
            </a:r>
            <a:r>
              <a:rPr lang="zh-CN" altLang="zh-CN" b="0" dirty="0"/>
              <a:t>）将一个长序列分成两个短序列，对两个短序列分别进行排序比对一个长序列进行排序，运行时间更快；</a:t>
            </a:r>
          </a:p>
          <a:p>
            <a:r>
              <a:rPr lang="zh-CN" altLang="zh-CN" b="0" dirty="0" smtClean="0"/>
              <a:t>（</a:t>
            </a:r>
            <a:r>
              <a:rPr lang="en-US" altLang="zh-CN" b="0" dirty="0"/>
              <a:t>2</a:t>
            </a:r>
            <a:r>
              <a:rPr lang="zh-CN" altLang="zh-CN" b="0" dirty="0"/>
              <a:t>）每经过一次希尔排序以后，每个关键字更加接近它的最终位置；</a:t>
            </a:r>
          </a:p>
          <a:p>
            <a:r>
              <a:rPr lang="zh-CN" altLang="zh-CN" b="0" dirty="0" smtClean="0"/>
              <a:t>（</a:t>
            </a:r>
            <a:r>
              <a:rPr lang="en-US" altLang="zh-CN" b="0" dirty="0"/>
              <a:t>3</a:t>
            </a:r>
            <a:r>
              <a:rPr lang="zh-CN" altLang="zh-CN" b="0" dirty="0"/>
              <a:t>）在最后一趟排序之前，待排序记录序列已经基本有序</a:t>
            </a:r>
            <a:r>
              <a:rPr lang="zh-CN" altLang="zh-CN" b="0" dirty="0" smtClean="0"/>
              <a:t>。</a:t>
            </a:r>
            <a:endParaRPr lang="en-US" altLang="zh-CN" b="0" dirty="0" smtClean="0"/>
          </a:p>
          <a:p>
            <a:pPr>
              <a:buFont typeface="Wingdings" panose="05000000000000000000" pitchFamily="2" charset="2"/>
              <a:buChar char="l"/>
            </a:pPr>
            <a:r>
              <a:rPr lang="zh-CN" altLang="zh-CN" b="0" dirty="0"/>
              <a:t>一般情况，当增量取值合理，</a:t>
            </a:r>
            <a:r>
              <a:rPr lang="en-US" altLang="zh-CN" b="0" dirty="0"/>
              <a:t>n</a:t>
            </a:r>
            <a:r>
              <a:rPr lang="zh-CN" altLang="zh-CN" b="0" dirty="0"/>
              <a:t>在一定范围内，则希尔排序中所需的比较和移动次数约</a:t>
            </a:r>
            <a:r>
              <a:rPr lang="zh-CN" altLang="zh-CN" b="0" dirty="0" smtClean="0"/>
              <a:t>为</a:t>
            </a:r>
            <a:r>
              <a:rPr lang="en-US" altLang="zh-CN" b="0" dirty="0" smtClean="0">
                <a:solidFill>
                  <a:srgbClr val="FF0000"/>
                </a:solidFill>
              </a:rPr>
              <a:t>O(n</a:t>
            </a:r>
            <a:r>
              <a:rPr lang="en-US" altLang="zh-CN" b="0" baseline="30000" dirty="0" smtClean="0">
                <a:solidFill>
                  <a:srgbClr val="FF0000"/>
                </a:solidFill>
              </a:rPr>
              <a:t>1.5</a:t>
            </a:r>
            <a:r>
              <a:rPr lang="en-US" altLang="zh-CN" b="0" dirty="0" smtClean="0">
                <a:solidFill>
                  <a:srgbClr val="FF0000"/>
                </a:solidFill>
              </a:rPr>
              <a:t>)</a:t>
            </a:r>
            <a:r>
              <a:rPr lang="zh-CN" altLang="en-US" b="0" dirty="0" smtClean="0"/>
              <a:t>。</a:t>
            </a:r>
            <a:endParaRPr lang="zh-CN" altLang="zh-CN" b="0" dirty="0"/>
          </a:p>
          <a:p>
            <a:pPr>
              <a:buFont typeface="Wingdings" panose="05000000000000000000" pitchFamily="2" charset="2"/>
              <a:buChar char="l"/>
            </a:pPr>
            <a:r>
              <a:rPr lang="zh-CN" altLang="zh-CN" b="0" dirty="0" smtClean="0"/>
              <a:t>从</a:t>
            </a:r>
            <a:r>
              <a:rPr lang="zh-CN" altLang="zh-CN" b="0" dirty="0"/>
              <a:t>所需的附加空间来看，需要一个临时变量来存放待插入的记录，所以其空间复杂度为</a:t>
            </a:r>
            <a:r>
              <a:rPr lang="en-US" altLang="zh-CN" b="0" dirty="0"/>
              <a:t>O(1)</a:t>
            </a:r>
            <a:r>
              <a:rPr lang="zh-CN" altLang="zh-CN" b="0" dirty="0" smtClean="0"/>
              <a:t>。</a:t>
            </a:r>
            <a:endParaRPr lang="zh-CN" altLang="zh-CN" b="0" dirty="0"/>
          </a:p>
          <a:p>
            <a:endParaRPr lang="zh-CN" altLang="en-US" dirty="0"/>
          </a:p>
        </p:txBody>
      </p:sp>
    </p:spTree>
    <p:extLst>
      <p:ext uri="{BB962C8B-B14F-4D97-AF65-F5344CB8AC3E}">
        <p14:creationId xmlns="" xmlns:p14="http://schemas.microsoft.com/office/powerpoint/2010/main" val="2612362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2000240"/>
            <a:ext cx="8424936" cy="2643206"/>
          </a:xfrm>
        </p:spPr>
        <p:txBody>
          <a:bodyPr>
            <a:normAutofit lnSpcReduction="10000"/>
          </a:bodyPr>
          <a:lstStyle/>
          <a:p>
            <a:pPr marL="533400" indent="-533400">
              <a:spcBef>
                <a:spcPct val="0"/>
              </a:spcBef>
            </a:pPr>
            <a:r>
              <a:rPr lang="en-US" altLang="zh-CN" dirty="0" smtClean="0">
                <a:latin typeface="楷体_GB2312" pitchFamily="49" charset="-122"/>
                <a:ea typeface="楷体_GB2312" pitchFamily="49" charset="-122"/>
              </a:rPr>
              <a:t>Shell</a:t>
            </a:r>
            <a:r>
              <a:rPr lang="zh-CN" altLang="en-US" dirty="0" smtClean="0">
                <a:latin typeface="楷体_GB2312" pitchFamily="49" charset="-122"/>
                <a:ea typeface="楷体_GB2312" pitchFamily="49" charset="-122"/>
              </a:rPr>
              <a:t>最初的方案是：</a:t>
            </a:r>
          </a:p>
          <a:p>
            <a:pPr marL="533400" indent="-533400">
              <a:spcBef>
                <a:spcPct val="0"/>
              </a:spcBef>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d = n/2, d = d/2</a:t>
            </a:r>
            <a:r>
              <a:rPr lang="zh-CN" altLang="en-US" dirty="0" smtClean="0">
                <a:latin typeface="楷体_GB2312" pitchFamily="49" charset="-122"/>
                <a:ea typeface="楷体_GB2312" pitchFamily="49" charset="-122"/>
              </a:rPr>
              <a:t>，直到</a:t>
            </a:r>
            <a:r>
              <a:rPr lang="en-US" altLang="zh-CN" dirty="0" smtClean="0">
                <a:latin typeface="楷体_GB2312" pitchFamily="49" charset="-122"/>
                <a:ea typeface="楷体_GB2312" pitchFamily="49" charset="-122"/>
              </a:rPr>
              <a:t>d = 1</a:t>
            </a:r>
            <a:r>
              <a:rPr lang="en-US" altLang="zh-CN" dirty="0" smtClean="0">
                <a:latin typeface="楷体_GB2312" pitchFamily="49" charset="-122"/>
                <a:ea typeface="楷体_GB2312" pitchFamily="49" charset="-122"/>
              </a:rPr>
              <a:t>.</a:t>
            </a:r>
          </a:p>
          <a:p>
            <a:pPr marL="533400" indent="-533400">
              <a:spcBef>
                <a:spcPct val="0"/>
              </a:spcBef>
            </a:pPr>
            <a:endParaRPr lang="en-US" altLang="zh-CN" dirty="0" smtClean="0">
              <a:latin typeface="楷体_GB2312" pitchFamily="49" charset="-122"/>
              <a:ea typeface="楷体_GB2312" pitchFamily="49" charset="-122"/>
            </a:endParaRPr>
          </a:p>
          <a:p>
            <a:pPr marL="533400" indent="-533400">
              <a:spcBef>
                <a:spcPct val="0"/>
              </a:spcBef>
            </a:pPr>
            <a:r>
              <a:rPr lang="en-US" altLang="zh-CN" dirty="0" smtClean="0">
                <a:latin typeface="楷体_GB2312" pitchFamily="49" charset="-122"/>
                <a:ea typeface="楷体_GB2312" pitchFamily="49" charset="-122"/>
              </a:rPr>
              <a:t>Knuth</a:t>
            </a:r>
            <a:r>
              <a:rPr lang="zh-CN" altLang="en-US" dirty="0" smtClean="0">
                <a:latin typeface="楷体_GB2312" pitchFamily="49" charset="-122"/>
                <a:ea typeface="楷体_GB2312" pitchFamily="49" charset="-122"/>
              </a:rPr>
              <a:t>的方案是：</a:t>
            </a:r>
            <a:r>
              <a:rPr lang="en-US" altLang="zh-CN" dirty="0" smtClean="0">
                <a:latin typeface="楷体_GB2312" pitchFamily="49" charset="-122"/>
                <a:ea typeface="楷体_GB2312" pitchFamily="49" charset="-122"/>
              </a:rPr>
              <a:t>d = </a:t>
            </a:r>
            <a:r>
              <a:rPr lang="en-US" altLang="zh-CN" dirty="0" smtClean="0">
                <a:latin typeface="楷体_GB2312" pitchFamily="49" charset="-122"/>
                <a:ea typeface="楷体_GB2312" pitchFamily="49" charset="-122"/>
              </a:rPr>
              <a:t>d/3+1</a:t>
            </a:r>
          </a:p>
          <a:p>
            <a:pPr marL="533400" indent="-533400">
              <a:spcBef>
                <a:spcPct val="0"/>
              </a:spcBef>
            </a:pPr>
            <a:endParaRPr lang="en-US" altLang="zh-CN" dirty="0" smtClean="0">
              <a:latin typeface="楷体_GB2312" pitchFamily="49" charset="-122"/>
              <a:ea typeface="楷体_GB2312" pitchFamily="49" charset="-122"/>
            </a:endParaRPr>
          </a:p>
          <a:p>
            <a:pPr marL="533400" indent="-533400">
              <a:spcBef>
                <a:spcPct val="0"/>
              </a:spcBef>
            </a:pPr>
            <a:r>
              <a:rPr lang="zh-CN" altLang="en-US" dirty="0" smtClean="0">
                <a:latin typeface="楷体_GB2312" pitchFamily="49" charset="-122"/>
                <a:ea typeface="楷体_GB2312" pitchFamily="49" charset="-122"/>
              </a:rPr>
              <a:t>其它方案有，都取奇数为好；或</a:t>
            </a:r>
            <a:r>
              <a:rPr lang="en-US" altLang="zh-CN" dirty="0" smtClean="0">
                <a:latin typeface="楷体_GB2312" pitchFamily="49" charset="-122"/>
                <a:ea typeface="楷体_GB2312" pitchFamily="49" charset="-122"/>
              </a:rPr>
              <a:t>d</a:t>
            </a:r>
            <a:r>
              <a:rPr lang="zh-CN" altLang="en-US" dirty="0" smtClean="0">
                <a:latin typeface="楷体_GB2312" pitchFamily="49" charset="-122"/>
                <a:ea typeface="楷体_GB2312" pitchFamily="49" charset="-122"/>
              </a:rPr>
              <a:t>互质为好等等。</a:t>
            </a:r>
          </a:p>
          <a:p>
            <a:endParaRPr lang="zh-CN" altLang="en-US" dirty="0"/>
          </a:p>
        </p:txBody>
      </p:sp>
    </p:spTree>
    <p:extLst>
      <p:ext uri="{BB962C8B-B14F-4D97-AF65-F5344CB8AC3E}">
        <p14:creationId xmlns="" xmlns:p14="http://schemas.microsoft.com/office/powerpoint/2010/main" val="2612362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5688632" cy="548640"/>
          </a:xfrm>
        </p:spPr>
        <p:txBody>
          <a:bodyPr/>
          <a:lstStyle/>
          <a:p>
            <a:r>
              <a:rPr lang="en-US" altLang="zh-CN" b="1" dirty="0"/>
              <a:t>7.3.2 </a:t>
            </a:r>
            <a:r>
              <a:rPr lang="zh-CN" altLang="zh-CN" b="1" dirty="0"/>
              <a:t>快速排序</a:t>
            </a:r>
            <a:endParaRPr lang="zh-CN" altLang="en-US" dirty="0"/>
          </a:p>
        </p:txBody>
      </p:sp>
      <p:sp>
        <p:nvSpPr>
          <p:cNvPr id="3" name="内容占位符 2"/>
          <p:cNvSpPr>
            <a:spLocks noGrp="1"/>
          </p:cNvSpPr>
          <p:nvPr>
            <p:ph idx="1"/>
          </p:nvPr>
        </p:nvSpPr>
        <p:spPr>
          <a:xfrm>
            <a:off x="827584" y="1628800"/>
            <a:ext cx="7632848" cy="4536504"/>
          </a:xfrm>
        </p:spPr>
        <p:txBody>
          <a:bodyPr>
            <a:normAutofit fontScale="92500" lnSpcReduction="10000"/>
          </a:bodyPr>
          <a:lstStyle/>
          <a:p>
            <a:r>
              <a:rPr lang="zh-CN" altLang="zh-CN" dirty="0">
                <a:solidFill>
                  <a:srgbClr val="FF0000"/>
                </a:solidFill>
              </a:rPr>
              <a:t>快速排序</a:t>
            </a:r>
            <a:r>
              <a:rPr lang="zh-CN" altLang="zh-CN" dirty="0"/>
              <a:t>的基本</a:t>
            </a:r>
            <a:r>
              <a:rPr lang="zh-CN" altLang="zh-CN" dirty="0" smtClean="0"/>
              <a:t>思想：</a:t>
            </a:r>
            <a:endParaRPr lang="en-US" altLang="zh-CN" dirty="0" smtClean="0"/>
          </a:p>
          <a:p>
            <a:r>
              <a:rPr lang="en-US" altLang="zh-CN" b="0" dirty="0" smtClean="0"/>
              <a:t>1</a:t>
            </a:r>
            <a:r>
              <a:rPr lang="zh-CN" altLang="zh-CN" b="0" dirty="0"/>
              <a:t>）任选待排序记录序列中的一个记录（通常选取第一个记录）作为</a:t>
            </a:r>
            <a:r>
              <a:rPr lang="zh-CN" altLang="zh-CN" dirty="0">
                <a:solidFill>
                  <a:srgbClr val="FF0000"/>
                </a:solidFill>
              </a:rPr>
              <a:t>枢轴</a:t>
            </a:r>
            <a:r>
              <a:rPr lang="zh-CN" altLang="zh-CN" b="0" dirty="0"/>
              <a:t>（</a:t>
            </a:r>
            <a:r>
              <a:rPr lang="en-US" altLang="zh-CN" b="0" dirty="0"/>
              <a:t>pivot</a:t>
            </a:r>
            <a:r>
              <a:rPr lang="zh-CN" altLang="zh-CN" b="0" dirty="0"/>
              <a:t>），按照该记录的关键字大小，将整个待排序记录序列分为</a:t>
            </a:r>
            <a:r>
              <a:rPr lang="zh-CN" altLang="zh-CN" dirty="0">
                <a:solidFill>
                  <a:srgbClr val="FF0000"/>
                </a:solidFill>
              </a:rPr>
              <a:t>左右两个子序列</a:t>
            </a:r>
            <a:r>
              <a:rPr lang="zh-CN" altLang="zh-CN" b="0" dirty="0" smtClean="0"/>
              <a:t>。</a:t>
            </a:r>
            <a:endParaRPr lang="en-US" altLang="zh-CN" b="0" dirty="0" smtClean="0"/>
          </a:p>
          <a:p>
            <a:r>
              <a:rPr lang="en-US" altLang="zh-CN" b="0" dirty="0" smtClean="0"/>
              <a:t>             </a:t>
            </a:r>
            <a:r>
              <a:rPr lang="zh-CN" altLang="zh-CN" b="0" dirty="0" smtClean="0"/>
              <a:t>将</a:t>
            </a:r>
            <a:r>
              <a:rPr lang="zh-CN" altLang="zh-CN" b="0" dirty="0"/>
              <a:t>记录的</a:t>
            </a:r>
            <a:r>
              <a:rPr lang="zh-CN" altLang="zh-CN" dirty="0">
                <a:solidFill>
                  <a:srgbClr val="FF0000"/>
                </a:solidFill>
              </a:rPr>
              <a:t>关键字小于或等于枢轴记录</a:t>
            </a:r>
            <a:r>
              <a:rPr lang="zh-CN" altLang="zh-CN" b="0" dirty="0"/>
              <a:t>的关键字的待排序记录</a:t>
            </a:r>
            <a:r>
              <a:rPr lang="zh-CN" altLang="zh-CN" dirty="0">
                <a:solidFill>
                  <a:srgbClr val="FF0000"/>
                </a:solidFill>
              </a:rPr>
              <a:t>放在左序列中</a:t>
            </a:r>
            <a:r>
              <a:rPr lang="zh-CN" altLang="zh-CN" b="0" dirty="0"/>
              <a:t>，将记录的</a:t>
            </a:r>
            <a:r>
              <a:rPr lang="zh-CN" altLang="zh-CN" dirty="0">
                <a:solidFill>
                  <a:srgbClr val="FF0000"/>
                </a:solidFill>
              </a:rPr>
              <a:t>关键字大于枢轴记录</a:t>
            </a:r>
            <a:r>
              <a:rPr lang="zh-CN" altLang="zh-CN" b="0" dirty="0"/>
              <a:t>的关键字的待排序记录</a:t>
            </a:r>
            <a:r>
              <a:rPr lang="zh-CN" altLang="zh-CN" dirty="0">
                <a:solidFill>
                  <a:srgbClr val="FF0000"/>
                </a:solidFill>
              </a:rPr>
              <a:t>放在右序列中</a:t>
            </a:r>
            <a:r>
              <a:rPr lang="zh-CN" altLang="zh-CN" b="0" dirty="0"/>
              <a:t>，枢轴记录排在这两个子序列的</a:t>
            </a:r>
            <a:r>
              <a:rPr lang="en-US" altLang="zh-CN" b="0" dirty="0">
                <a:solidFill>
                  <a:srgbClr val="FF0000"/>
                </a:solidFill>
              </a:rPr>
              <a:t>“</a:t>
            </a:r>
            <a:r>
              <a:rPr lang="zh-CN" altLang="zh-CN" b="0" dirty="0">
                <a:solidFill>
                  <a:srgbClr val="FF0000"/>
                </a:solidFill>
              </a:rPr>
              <a:t>中间</a:t>
            </a:r>
            <a:r>
              <a:rPr lang="en-US" altLang="zh-CN" b="0" dirty="0">
                <a:solidFill>
                  <a:srgbClr val="FF0000"/>
                </a:solidFill>
              </a:rPr>
              <a:t>”</a:t>
            </a:r>
            <a:r>
              <a:rPr lang="zh-CN" altLang="zh-CN" b="0" dirty="0">
                <a:solidFill>
                  <a:srgbClr val="FF0000"/>
                </a:solidFill>
              </a:rPr>
              <a:t>位置</a:t>
            </a:r>
            <a:r>
              <a:rPr lang="zh-CN" altLang="zh-CN" b="0" dirty="0"/>
              <a:t>（这也是</a:t>
            </a:r>
            <a:r>
              <a:rPr lang="zh-CN" altLang="zh-CN" dirty="0">
                <a:solidFill>
                  <a:srgbClr val="FF0000"/>
                </a:solidFill>
              </a:rPr>
              <a:t>该记录的最终位置</a:t>
            </a:r>
            <a:r>
              <a:rPr lang="zh-CN" altLang="zh-CN" b="0" dirty="0"/>
              <a:t>），这个过程称作一趟快速排序</a:t>
            </a:r>
            <a:r>
              <a:rPr lang="zh-CN" altLang="zh-CN" b="0" dirty="0" smtClean="0"/>
              <a:t>。</a:t>
            </a:r>
            <a:endParaRPr lang="en-US" altLang="zh-CN" b="0" dirty="0" smtClean="0"/>
          </a:p>
          <a:p>
            <a:r>
              <a:rPr lang="en-US" altLang="zh-CN" b="0" dirty="0" smtClean="0"/>
              <a:t>2</a:t>
            </a:r>
            <a:r>
              <a:rPr lang="zh-CN" altLang="zh-CN" b="0" dirty="0"/>
              <a:t>）然后分别对</a:t>
            </a:r>
            <a:r>
              <a:rPr lang="zh-CN" altLang="zh-CN" b="0" dirty="0" smtClean="0"/>
              <a:t>这</a:t>
            </a:r>
            <a:r>
              <a:rPr lang="zh-CN" altLang="en-US" dirty="0" smtClean="0">
                <a:solidFill>
                  <a:srgbClr val="FF0000"/>
                </a:solidFill>
              </a:rPr>
              <a:t>左右</a:t>
            </a:r>
            <a:r>
              <a:rPr lang="zh-CN" altLang="zh-CN" dirty="0" smtClean="0">
                <a:solidFill>
                  <a:srgbClr val="FF0000"/>
                </a:solidFill>
              </a:rPr>
              <a:t>两</a:t>
            </a:r>
            <a:r>
              <a:rPr lang="zh-CN" altLang="zh-CN" dirty="0">
                <a:solidFill>
                  <a:srgbClr val="FF0000"/>
                </a:solidFill>
              </a:rPr>
              <a:t>个子序列重复执行上述方法</a:t>
            </a:r>
            <a:r>
              <a:rPr lang="zh-CN" altLang="zh-CN" b="0" dirty="0"/>
              <a:t>，直到所有的记录都排放在相应的位置上为止。</a:t>
            </a:r>
          </a:p>
          <a:p>
            <a:endParaRPr lang="zh-CN" altLang="en-US" dirty="0"/>
          </a:p>
        </p:txBody>
      </p:sp>
      <p:pic>
        <p:nvPicPr>
          <p:cNvPr id="4" name="图片 3"/>
          <p:cNvPicPr/>
          <p:nvPr/>
        </p:nvPicPr>
        <p:blipFill>
          <a:blip r:embed="rId2" cstate="print">
            <a:extLst>
              <a:ext uri="{28A0092B-C50C-407E-A947-70E740481C1C}">
                <a14:useLocalDpi xmlns="" xmlns:a14="http://schemas.microsoft.com/office/drawing/2010/main" val="0"/>
              </a:ext>
            </a:extLst>
          </a:blip>
          <a:stretch>
            <a:fillRect/>
          </a:stretch>
        </p:blipFill>
        <p:spPr>
          <a:xfrm>
            <a:off x="8072462" y="285728"/>
            <a:ext cx="578840" cy="578840"/>
          </a:xfrm>
          <a:prstGeom prst="rect">
            <a:avLst/>
          </a:prstGeom>
        </p:spPr>
      </p:pic>
    </p:spTree>
    <p:extLst>
      <p:ext uri="{BB962C8B-B14F-4D97-AF65-F5344CB8AC3E}">
        <p14:creationId xmlns="" xmlns:p14="http://schemas.microsoft.com/office/powerpoint/2010/main" val="984153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52737"/>
            <a:ext cx="8136904" cy="2304256"/>
          </a:xfrm>
        </p:spPr>
        <p:txBody>
          <a:bodyPr/>
          <a:lstStyle/>
          <a:p>
            <a:r>
              <a:rPr lang="zh-CN" altLang="zh-CN" b="0" dirty="0"/>
              <a:t>【例</a:t>
            </a:r>
            <a:r>
              <a:rPr lang="en-US" altLang="zh-CN" b="0" dirty="0"/>
              <a:t>7.5</a:t>
            </a:r>
            <a:r>
              <a:rPr lang="zh-CN" altLang="zh-CN" b="0" dirty="0"/>
              <a:t>】对关键字序列</a:t>
            </a:r>
            <a:r>
              <a:rPr lang="en-US" altLang="zh-CN" b="0" dirty="0"/>
              <a:t>{49</a:t>
            </a:r>
            <a:r>
              <a:rPr lang="zh-CN" altLang="zh-CN" b="0" dirty="0"/>
              <a:t>，</a:t>
            </a:r>
            <a:r>
              <a:rPr lang="en-US" altLang="zh-CN" b="0" dirty="0"/>
              <a:t>37</a:t>
            </a:r>
            <a:r>
              <a:rPr lang="zh-CN" altLang="zh-CN" b="0" dirty="0"/>
              <a:t>，</a:t>
            </a:r>
            <a:r>
              <a:rPr lang="en-US" altLang="zh-CN" b="0" dirty="0"/>
              <a:t>66</a:t>
            </a:r>
            <a:r>
              <a:rPr lang="zh-CN" altLang="zh-CN" b="0" dirty="0"/>
              <a:t>，</a:t>
            </a:r>
            <a:r>
              <a:rPr lang="en-US" altLang="zh-CN" b="0" dirty="0"/>
              <a:t>97</a:t>
            </a:r>
            <a:r>
              <a:rPr lang="zh-CN" altLang="zh-CN" b="0" dirty="0"/>
              <a:t>，</a:t>
            </a:r>
            <a:r>
              <a:rPr lang="en-US" altLang="zh-CN" b="0" u="sng" dirty="0"/>
              <a:t>37</a:t>
            </a:r>
            <a:r>
              <a:rPr lang="zh-CN" altLang="zh-CN" b="0" dirty="0"/>
              <a:t>，</a:t>
            </a:r>
            <a:r>
              <a:rPr lang="en-US" altLang="zh-CN" b="0" dirty="0"/>
              <a:t>68}</a:t>
            </a:r>
            <a:r>
              <a:rPr lang="zh-CN" altLang="zh-CN" b="0" dirty="0"/>
              <a:t>进行快速</a:t>
            </a:r>
            <a:r>
              <a:rPr lang="zh-CN" altLang="zh-CN" b="0" dirty="0" smtClean="0"/>
              <a:t>排序。</a:t>
            </a:r>
            <a:r>
              <a:rPr lang="zh-CN" altLang="zh-CN" b="0" dirty="0"/>
              <a:t>快速排序可以递归地进行。进行一趟快速排序后再分别对分割所得到的两个子</a:t>
            </a:r>
            <a:r>
              <a:rPr lang="zh-CN" altLang="zh-CN" b="0" dirty="0" smtClean="0"/>
              <a:t>序列</a:t>
            </a:r>
            <a:r>
              <a:rPr lang="zh-CN" altLang="en-US" b="0" dirty="0" smtClean="0"/>
              <a:t>递归</a:t>
            </a:r>
            <a:r>
              <a:rPr lang="zh-CN" altLang="zh-CN" b="0" dirty="0" smtClean="0"/>
              <a:t>进行</a:t>
            </a:r>
            <a:r>
              <a:rPr lang="zh-CN" altLang="zh-CN" b="0" dirty="0"/>
              <a:t>快速排序。如果待排序记录序列中只有一个记录，显然已经</a:t>
            </a:r>
            <a:r>
              <a:rPr lang="zh-CN" altLang="zh-CN" b="0" dirty="0" smtClean="0"/>
              <a:t>有序</a:t>
            </a:r>
            <a:r>
              <a:rPr lang="zh-CN" altLang="en-US" b="0" dirty="0" smtClean="0"/>
              <a:t>，递归结束</a:t>
            </a:r>
            <a:r>
              <a:rPr lang="zh-CN" altLang="zh-CN" b="0" dirty="0" smtClean="0"/>
              <a:t>。</a:t>
            </a:r>
            <a:endParaRPr lang="zh-CN" altLang="zh-CN" b="0" dirty="0"/>
          </a:p>
        </p:txBody>
      </p:sp>
      <p:sp>
        <p:nvSpPr>
          <p:cNvPr id="24577" name="Rectangle 1"/>
          <p:cNvSpPr>
            <a:spLocks noChangeArrowheads="1"/>
          </p:cNvSpPr>
          <p:nvPr/>
        </p:nvSpPr>
        <p:spPr bwMode="auto">
          <a:xfrm>
            <a:off x="1187624" y="3652063"/>
            <a:ext cx="6768752" cy="2323713"/>
          </a:xfrm>
          <a:prstGeom prst="rect">
            <a:avLst/>
          </a:prstGeom>
          <a:noFill/>
          <a:ln w="19050">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初始状态</a:t>
            </a:r>
            <a:r>
              <a:rPr kumimoji="0" lang="zh-CN" altLang="en-US"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a:t>
            </a: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{49    37    66    97    </a:t>
            </a:r>
            <a:r>
              <a:rPr kumimoji="0" lang="en-US" altLang="zh-CN" sz="2000" b="0" i="0" u="sng" strike="noStrike" cap="none" normalizeH="0" baseline="0" dirty="0" smtClean="0">
                <a:ln>
                  <a:noFill/>
                </a:ln>
                <a:solidFill>
                  <a:srgbClr val="000000"/>
                </a:solidFill>
                <a:effectLst/>
                <a:latin typeface="Calibri" pitchFamily="34" charset="0"/>
                <a:ea typeface="宋体" pitchFamily="2" charset="-122"/>
                <a:cs typeface="Times New Roman" pitchFamily="18" charset="0"/>
              </a:rPr>
              <a:t>37</a:t>
            </a: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68}</a:t>
            </a:r>
            <a:endParaRPr lang="en-US" altLang="zh-CN" sz="2000" dirty="0" smtClean="0">
              <a:latin typeface="Arial" pitchFamily="34" charset="0"/>
              <a:ea typeface="宋体" pitchFamily="2" charset="-122"/>
              <a:cs typeface="Times New Roman" pitchFamily="18" charset="0"/>
            </a:endParaRPr>
          </a:p>
          <a:p>
            <a:pPr marL="0" marR="0" lvl="0" indent="266700" defTabSz="914400" rtl="0" eaLnBrk="1" fontAlgn="base" latinLnBrk="0" hangingPunct="1">
              <a:lnSpc>
                <a:spcPct val="100000"/>
              </a:lnSpc>
              <a:spcBef>
                <a:spcPct val="0"/>
              </a:spcBef>
              <a:spcAft>
                <a:spcPct val="0"/>
              </a:spcAft>
              <a:buClrTx/>
              <a:buSzTx/>
              <a:buFontTx/>
              <a:buNone/>
              <a:tabLst/>
            </a:pPr>
            <a:r>
              <a:rPr lang="zh-CN" altLang="en-US" sz="2000" dirty="0" smtClean="0">
                <a:solidFill>
                  <a:srgbClr val="000000"/>
                </a:solidFill>
                <a:latin typeface="Times New Roman" pitchFamily="18" charset="0"/>
                <a:ea typeface="宋体" pitchFamily="2" charset="-122"/>
                <a:cs typeface="Times New Roman" pitchFamily="18" charset="0"/>
              </a:rPr>
              <a:t>一次划分以后   </a:t>
            </a: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a:t>
            </a:r>
            <a:r>
              <a:rPr kumimoji="0" lang="en-US" altLang="zh-CN" sz="2000" b="0" i="0" u="sng" strike="noStrike" cap="none" normalizeH="0" baseline="0" dirty="0" smtClean="0">
                <a:ln>
                  <a:noFill/>
                </a:ln>
                <a:solidFill>
                  <a:srgbClr val="000000"/>
                </a:solidFill>
                <a:effectLst/>
                <a:latin typeface="Calibri" pitchFamily="34" charset="0"/>
                <a:ea typeface="宋体" pitchFamily="2" charset="-122"/>
                <a:cs typeface="Times New Roman" pitchFamily="18" charset="0"/>
              </a:rPr>
              <a:t>37</a:t>
            </a: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37}   </a:t>
            </a:r>
            <a:r>
              <a:rPr kumimoji="0" lang="en-US" altLang="zh-CN" sz="2000" b="1"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49</a:t>
            </a: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{97    66    68}</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分别快速排序</a:t>
            </a:r>
            <a:r>
              <a:rPr kumimoji="0" lang="zh-CN" altLang="en-US"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a:t>
            </a:r>
            <a:r>
              <a:rPr kumimoji="0" lang="en-US" altLang="zh-CN" sz="2000" b="1" i="0" u="sng" strike="noStrike" cap="none" normalizeH="0" baseline="0" dirty="0" smtClean="0">
                <a:ln>
                  <a:noFill/>
                </a:ln>
                <a:solidFill>
                  <a:srgbClr val="000000"/>
                </a:solidFill>
                <a:effectLst/>
                <a:latin typeface="Calibri" pitchFamily="34" charset="0"/>
                <a:ea typeface="宋体" pitchFamily="2" charset="-122"/>
                <a:cs typeface="Times New Roman" pitchFamily="18" charset="0"/>
              </a:rPr>
              <a:t>37</a:t>
            </a:r>
            <a:r>
              <a:rPr kumimoji="0" lang="en-US" altLang="zh-CN" sz="2000" b="1"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a:t>
            </a: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{37}   </a:t>
            </a:r>
            <a:r>
              <a:rPr kumimoji="0" lang="en-US" altLang="zh-CN" sz="2000" b="1"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49</a:t>
            </a: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{68    66}   </a:t>
            </a:r>
            <a:r>
              <a:rPr kumimoji="0" lang="en-US" altLang="zh-CN" sz="2000" b="1"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97</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a:t>
            </a:r>
            <a:r>
              <a:rPr kumimoji="0" lang="zh-CN" altLang="en-US" sz="20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结束</a:t>
            </a:r>
            <a:r>
              <a:rPr kumimoji="0" lang="zh-CN" altLang="en-US"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a:t>
            </a: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{66}   </a:t>
            </a:r>
            <a:r>
              <a:rPr kumimoji="0" lang="en-US" altLang="zh-CN" sz="2000" b="1"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68</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a:t>
            </a:r>
            <a:r>
              <a:rPr kumimoji="0" lang="zh-CN" altLang="en-US" sz="20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结束</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有序序列</a:t>
            </a:r>
            <a:r>
              <a:rPr kumimoji="0" lang="zh-CN" altLang="en-US"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a:t>
            </a:r>
            <a:r>
              <a:rPr kumimoji="0" lang="en-US" altLang="zh-CN" sz="2000" b="0" i="0" u="sng" strike="noStrike" cap="none" normalizeH="0" baseline="0" dirty="0" smtClean="0">
                <a:ln>
                  <a:noFill/>
                </a:ln>
                <a:solidFill>
                  <a:srgbClr val="000000"/>
                </a:solidFill>
                <a:effectLst/>
                <a:latin typeface="Calibri" pitchFamily="34" charset="0"/>
                <a:ea typeface="宋体" pitchFamily="2" charset="-122"/>
                <a:cs typeface="Times New Roman" pitchFamily="18" charset="0"/>
              </a:rPr>
              <a:t>37</a:t>
            </a: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    37    49    66    68    97</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ctr" defTabSz="914400" rtl="0" eaLnBrk="0" fontAlgn="base" latinLnBrk="0" hangingPunct="0">
              <a:lnSpc>
                <a:spcPct val="100000"/>
              </a:lnSpc>
              <a:spcBef>
                <a:spcPts val="60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图</a:t>
            </a:r>
            <a:r>
              <a:rPr kumimoji="0" lang="en-US" altLang="zh-CN" sz="2000" b="0"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7-9 </a:t>
            </a:r>
            <a:r>
              <a:rPr kumimoji="0" lang="zh-CN" altLang="en-US" sz="20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快速排序过程</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 xmlns:p14="http://schemas.microsoft.com/office/powerpoint/2010/main" val="3159535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6"/>
            <a:ext cx="7704856" cy="4968552"/>
          </a:xfrm>
        </p:spPr>
        <p:txBody>
          <a:bodyPr>
            <a:normAutofit fontScale="92500"/>
          </a:bodyPr>
          <a:lstStyle/>
          <a:p>
            <a:r>
              <a:rPr lang="zh-CN" altLang="zh-CN" dirty="0">
                <a:solidFill>
                  <a:srgbClr val="FF0000"/>
                </a:solidFill>
              </a:rPr>
              <a:t>一趟快速排序的</a:t>
            </a:r>
            <a:r>
              <a:rPr lang="zh-CN" altLang="zh-CN" dirty="0" smtClean="0">
                <a:solidFill>
                  <a:srgbClr val="FF0000"/>
                </a:solidFill>
              </a:rPr>
              <a:t>算法</a:t>
            </a:r>
            <a:r>
              <a:rPr lang="zh-CN" altLang="en-US" dirty="0" smtClean="0">
                <a:solidFill>
                  <a:srgbClr val="FF0000"/>
                </a:solidFill>
              </a:rPr>
              <a:t>过程如下</a:t>
            </a:r>
            <a:r>
              <a:rPr lang="zh-CN" altLang="zh-CN" b="0" dirty="0" smtClean="0"/>
              <a:t>：</a:t>
            </a:r>
            <a:endParaRPr lang="zh-CN" altLang="zh-CN" b="0" dirty="0"/>
          </a:p>
          <a:p>
            <a:pPr lvl="0"/>
            <a:r>
              <a:rPr lang="zh-CN" altLang="en-US" b="0" dirty="0" smtClean="0">
                <a:latin typeface="宋体"/>
                <a:ea typeface="宋体"/>
              </a:rPr>
              <a:t>①</a:t>
            </a:r>
            <a:r>
              <a:rPr lang="zh-CN" altLang="zh-CN" b="0" dirty="0" smtClean="0"/>
              <a:t>设置</a:t>
            </a:r>
            <a:r>
              <a:rPr lang="zh-CN" altLang="zh-CN" b="0" dirty="0"/>
              <a:t>两个变量</a:t>
            </a:r>
            <a:r>
              <a:rPr lang="en-US" altLang="zh-CN" b="0" dirty="0"/>
              <a:t>low</a:t>
            </a:r>
            <a:r>
              <a:rPr lang="zh-CN" altLang="zh-CN" b="0" dirty="0"/>
              <a:t>和</a:t>
            </a:r>
            <a:r>
              <a:rPr lang="en-US" altLang="zh-CN" b="0" dirty="0"/>
              <a:t>high</a:t>
            </a:r>
            <a:r>
              <a:rPr lang="zh-CN" altLang="zh-CN" b="0" dirty="0"/>
              <a:t>，排序开始的时候</a:t>
            </a:r>
            <a:r>
              <a:rPr lang="en-US" altLang="zh-CN" b="0" dirty="0" smtClean="0"/>
              <a:t>low=0</a:t>
            </a:r>
            <a:r>
              <a:rPr lang="zh-CN" altLang="zh-CN" b="0" dirty="0" smtClean="0"/>
              <a:t>，</a:t>
            </a:r>
            <a:r>
              <a:rPr lang="en-US" altLang="zh-CN" b="0" dirty="0" smtClean="0"/>
              <a:t>high=n-1</a:t>
            </a:r>
            <a:r>
              <a:rPr lang="zh-CN" altLang="zh-CN" b="0" dirty="0" smtClean="0"/>
              <a:t>；</a:t>
            </a:r>
            <a:endParaRPr lang="zh-CN" altLang="zh-CN" b="0" dirty="0"/>
          </a:p>
          <a:p>
            <a:pPr lvl="0"/>
            <a:r>
              <a:rPr lang="zh-CN" altLang="en-US" b="0" dirty="0" smtClean="0">
                <a:latin typeface="宋体"/>
                <a:ea typeface="宋体"/>
              </a:rPr>
              <a:t>②</a:t>
            </a:r>
            <a:r>
              <a:rPr lang="zh-CN" altLang="zh-CN" b="0" dirty="0" smtClean="0"/>
              <a:t>以</a:t>
            </a:r>
            <a:r>
              <a:rPr lang="zh-CN" altLang="zh-CN" b="0" dirty="0"/>
              <a:t>第一个数组元素作为枢轴记录的关键字，赋值给</a:t>
            </a:r>
            <a:r>
              <a:rPr lang="en-US" altLang="zh-CN" b="0" dirty="0"/>
              <a:t>pivot</a:t>
            </a:r>
            <a:r>
              <a:rPr lang="zh-CN" altLang="zh-CN" b="0" dirty="0"/>
              <a:t>，即</a:t>
            </a:r>
            <a:r>
              <a:rPr lang="en-US" altLang="zh-CN" b="0" dirty="0"/>
              <a:t>pivot= R[low]</a:t>
            </a:r>
            <a:r>
              <a:rPr lang="zh-CN" altLang="zh-CN" b="0" dirty="0"/>
              <a:t>；</a:t>
            </a:r>
          </a:p>
          <a:p>
            <a:pPr lvl="0"/>
            <a:r>
              <a:rPr lang="zh-CN" altLang="en-US" b="0" dirty="0" smtClean="0">
                <a:latin typeface="宋体"/>
                <a:ea typeface="宋体"/>
              </a:rPr>
              <a:t>③</a:t>
            </a:r>
            <a:r>
              <a:rPr lang="zh-CN" altLang="zh-CN" b="0" dirty="0" smtClean="0"/>
              <a:t>从</a:t>
            </a:r>
            <a:r>
              <a:rPr lang="en-US" altLang="zh-CN" b="0" dirty="0"/>
              <a:t>high</a:t>
            </a:r>
            <a:r>
              <a:rPr lang="zh-CN" altLang="zh-CN" b="0" dirty="0"/>
              <a:t>开始向前搜索，即</a:t>
            </a:r>
            <a:r>
              <a:rPr lang="zh-CN" altLang="zh-CN" dirty="0">
                <a:solidFill>
                  <a:srgbClr val="FF0000"/>
                </a:solidFill>
              </a:rPr>
              <a:t>由后开始向前搜索</a:t>
            </a:r>
            <a:r>
              <a:rPr lang="zh-CN" altLang="zh-CN" b="0" dirty="0"/>
              <a:t>（</a:t>
            </a:r>
            <a:r>
              <a:rPr lang="en-US" altLang="zh-CN" b="0" dirty="0"/>
              <a:t>high=high-1</a:t>
            </a:r>
            <a:r>
              <a:rPr lang="zh-CN" altLang="zh-CN" b="0" dirty="0"/>
              <a:t>），找到第一个</a:t>
            </a:r>
            <a:r>
              <a:rPr lang="zh-CN" altLang="zh-CN" dirty="0">
                <a:solidFill>
                  <a:srgbClr val="FF0000"/>
                </a:solidFill>
              </a:rPr>
              <a:t>小于</a:t>
            </a:r>
            <a:r>
              <a:rPr lang="en-US" altLang="zh-CN" dirty="0">
                <a:solidFill>
                  <a:srgbClr val="FF0000"/>
                </a:solidFill>
              </a:rPr>
              <a:t>pivot</a:t>
            </a:r>
            <a:r>
              <a:rPr lang="zh-CN" altLang="zh-CN" dirty="0">
                <a:solidFill>
                  <a:srgbClr val="FF0000"/>
                </a:solidFill>
              </a:rPr>
              <a:t>的值</a:t>
            </a:r>
            <a:r>
              <a:rPr lang="zh-CN" altLang="zh-CN" b="0" dirty="0"/>
              <a:t>，两者交换；</a:t>
            </a:r>
          </a:p>
          <a:p>
            <a:pPr lvl="0"/>
            <a:r>
              <a:rPr lang="zh-CN" altLang="en-US" b="0" dirty="0" smtClean="0">
                <a:latin typeface="宋体"/>
                <a:ea typeface="宋体"/>
              </a:rPr>
              <a:t>④</a:t>
            </a:r>
            <a:r>
              <a:rPr lang="zh-CN" altLang="zh-CN" b="0" dirty="0" smtClean="0"/>
              <a:t>从</a:t>
            </a:r>
            <a:r>
              <a:rPr lang="en-US" altLang="zh-CN" b="0" dirty="0"/>
              <a:t>low</a:t>
            </a:r>
            <a:r>
              <a:rPr lang="zh-CN" altLang="zh-CN" b="0" dirty="0"/>
              <a:t>开始向后搜索，即</a:t>
            </a:r>
            <a:r>
              <a:rPr lang="zh-CN" altLang="zh-CN" dirty="0">
                <a:solidFill>
                  <a:srgbClr val="FF0000"/>
                </a:solidFill>
              </a:rPr>
              <a:t>由前开始向后搜索</a:t>
            </a:r>
            <a:r>
              <a:rPr lang="zh-CN" altLang="zh-CN" b="0" dirty="0"/>
              <a:t>（</a:t>
            </a:r>
            <a:r>
              <a:rPr lang="en-US" altLang="zh-CN" b="0" dirty="0"/>
              <a:t>low=low+1</a:t>
            </a:r>
            <a:r>
              <a:rPr lang="zh-CN" altLang="zh-CN" b="0" dirty="0"/>
              <a:t>），找到第一个</a:t>
            </a:r>
            <a:r>
              <a:rPr lang="zh-CN" altLang="zh-CN" dirty="0">
                <a:solidFill>
                  <a:srgbClr val="FF0000"/>
                </a:solidFill>
              </a:rPr>
              <a:t>大于</a:t>
            </a:r>
            <a:r>
              <a:rPr lang="en-US" altLang="zh-CN" dirty="0">
                <a:solidFill>
                  <a:srgbClr val="FF0000"/>
                </a:solidFill>
              </a:rPr>
              <a:t>pivot</a:t>
            </a:r>
            <a:r>
              <a:rPr lang="zh-CN" altLang="zh-CN" dirty="0">
                <a:solidFill>
                  <a:srgbClr val="FF0000"/>
                </a:solidFill>
              </a:rPr>
              <a:t>的值</a:t>
            </a:r>
            <a:r>
              <a:rPr lang="zh-CN" altLang="zh-CN" b="0" dirty="0"/>
              <a:t>，两者交换；</a:t>
            </a:r>
          </a:p>
          <a:p>
            <a:r>
              <a:rPr lang="zh-CN" altLang="en-US" b="0" dirty="0" smtClean="0">
                <a:latin typeface="宋体"/>
                <a:ea typeface="宋体"/>
              </a:rPr>
              <a:t>⑤</a:t>
            </a:r>
            <a:r>
              <a:rPr lang="zh-CN" altLang="zh-CN" b="0" dirty="0" smtClean="0"/>
              <a:t>重复</a:t>
            </a:r>
            <a:r>
              <a:rPr lang="zh-CN" altLang="zh-CN" b="0" dirty="0"/>
              <a:t>③和④，直到</a:t>
            </a:r>
            <a:r>
              <a:rPr lang="en-US" altLang="zh-CN" b="0" dirty="0"/>
              <a:t>low=high</a:t>
            </a:r>
            <a:endParaRPr lang="zh-CN" altLang="en-US" b="0" dirty="0"/>
          </a:p>
        </p:txBody>
      </p:sp>
    </p:spTree>
    <p:extLst>
      <p:ext uri="{BB962C8B-B14F-4D97-AF65-F5344CB8AC3E}">
        <p14:creationId xmlns="" xmlns:p14="http://schemas.microsoft.com/office/powerpoint/2010/main" val="1848998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08720"/>
            <a:ext cx="8604448" cy="5472608"/>
          </a:xfrm>
        </p:spPr>
        <p:txBody>
          <a:bodyPr>
            <a:normAutofit fontScale="92500"/>
          </a:bodyPr>
          <a:lstStyle/>
          <a:p>
            <a:pPr>
              <a:spcBef>
                <a:spcPts val="0"/>
              </a:spcBef>
            </a:pPr>
            <a:r>
              <a:rPr lang="zh-CN" altLang="zh-CN" dirty="0"/>
              <a:t>算法</a:t>
            </a:r>
            <a:r>
              <a:rPr lang="en-US" altLang="zh-CN" dirty="0"/>
              <a:t>7.7</a:t>
            </a:r>
            <a:r>
              <a:rPr lang="zh-CN" altLang="zh-CN" dirty="0"/>
              <a:t>：快速排序</a:t>
            </a:r>
          </a:p>
          <a:p>
            <a:pPr>
              <a:spcBef>
                <a:spcPts val="0"/>
              </a:spcBef>
            </a:pPr>
            <a:r>
              <a:rPr lang="en-US" altLang="zh-CN" b="0" dirty="0" err="1"/>
              <a:t>int</a:t>
            </a:r>
            <a:r>
              <a:rPr lang="en-US" altLang="zh-CN" b="0" dirty="0"/>
              <a:t> </a:t>
            </a:r>
            <a:r>
              <a:rPr lang="en-US" altLang="zh-CN" b="0" dirty="0" err="1"/>
              <a:t>recordList</a:t>
            </a:r>
            <a:r>
              <a:rPr lang="en-US" altLang="zh-CN" b="0" dirty="0"/>
              <a:t>::</a:t>
            </a:r>
            <a:r>
              <a:rPr lang="en-US" altLang="zh-CN" b="0" dirty="0">
                <a:solidFill>
                  <a:srgbClr val="FF0000"/>
                </a:solidFill>
              </a:rPr>
              <a:t>Partition</a:t>
            </a:r>
            <a:r>
              <a:rPr lang="en-US" altLang="zh-CN" b="0" dirty="0"/>
              <a:t>(Element R</a:t>
            </a:r>
            <a:r>
              <a:rPr lang="en-US" altLang="zh-CN" b="0" dirty="0" smtClean="0"/>
              <a:t>[], </a:t>
            </a:r>
            <a:r>
              <a:rPr lang="en-US" altLang="zh-CN" b="0" dirty="0" err="1" smtClean="0"/>
              <a:t>int</a:t>
            </a:r>
            <a:r>
              <a:rPr lang="en-US" altLang="zh-CN" b="0" dirty="0" smtClean="0"/>
              <a:t> </a:t>
            </a:r>
            <a:r>
              <a:rPr lang="en-US" altLang="zh-CN" b="0" dirty="0"/>
              <a:t>low</a:t>
            </a:r>
            <a:r>
              <a:rPr lang="en-US" altLang="zh-CN" b="0" dirty="0" smtClean="0"/>
              <a:t>, </a:t>
            </a:r>
            <a:r>
              <a:rPr lang="en-US" altLang="zh-CN" b="0" dirty="0" err="1" smtClean="0"/>
              <a:t>int</a:t>
            </a:r>
            <a:r>
              <a:rPr lang="en-US" altLang="zh-CN" b="0" dirty="0" smtClean="0"/>
              <a:t> </a:t>
            </a:r>
            <a:r>
              <a:rPr lang="en-US" altLang="zh-CN" b="0" dirty="0"/>
              <a:t>high</a:t>
            </a:r>
            <a:r>
              <a:rPr lang="en-US" altLang="zh-CN" b="0" dirty="0" smtClean="0"/>
              <a:t>){ //</a:t>
            </a:r>
            <a:r>
              <a:rPr lang="zh-CN" altLang="en-US" b="0" dirty="0" smtClean="0"/>
              <a:t>一次划分</a:t>
            </a:r>
            <a:endParaRPr lang="zh-CN" altLang="zh-CN" b="0" dirty="0"/>
          </a:p>
          <a:p>
            <a:pPr>
              <a:spcBef>
                <a:spcPts val="0"/>
              </a:spcBef>
            </a:pPr>
            <a:r>
              <a:rPr lang="en-US" altLang="zh-CN" b="0" dirty="0"/>
              <a:t>   //</a:t>
            </a:r>
            <a:r>
              <a:rPr lang="zh-CN" altLang="zh-CN" b="0" dirty="0"/>
              <a:t>将子序列中的第一个待排序记录作为枢轴记录</a:t>
            </a:r>
          </a:p>
          <a:p>
            <a:pPr>
              <a:spcBef>
                <a:spcPts val="0"/>
              </a:spcBef>
            </a:pPr>
            <a:r>
              <a:rPr lang="en-US" altLang="zh-CN" b="0" dirty="0"/>
              <a:t>   Element pivot=R[low];        //</a:t>
            </a:r>
            <a:r>
              <a:rPr lang="zh-CN" altLang="zh-CN" b="0" dirty="0"/>
              <a:t>枢轴记录的关键字</a:t>
            </a:r>
          </a:p>
          <a:p>
            <a:pPr>
              <a:spcBef>
                <a:spcPts val="0"/>
              </a:spcBef>
            </a:pPr>
            <a:r>
              <a:rPr lang="en-US" altLang="zh-CN" b="0" dirty="0"/>
              <a:t>   while(low&lt;high){            //</a:t>
            </a:r>
            <a:r>
              <a:rPr lang="zh-CN" altLang="zh-CN" b="0" dirty="0"/>
              <a:t>从子序列中的两端交替地向中间扫描</a:t>
            </a:r>
          </a:p>
          <a:p>
            <a:pPr>
              <a:spcBef>
                <a:spcPts val="0"/>
              </a:spcBef>
            </a:pPr>
            <a:r>
              <a:rPr lang="en-US" altLang="zh-CN" b="0" dirty="0" smtClean="0"/>
              <a:t>	while(low&lt;high</a:t>
            </a:r>
            <a:r>
              <a:rPr lang="en-US" altLang="zh-CN" b="0" dirty="0"/>
              <a:t>&amp;&amp;R[high].key&gt;</a:t>
            </a:r>
            <a:r>
              <a:rPr lang="en-US" altLang="zh-CN" b="0" dirty="0" err="1"/>
              <a:t>pivot.key</a:t>
            </a:r>
            <a:r>
              <a:rPr lang="en-US" altLang="zh-CN" b="0" dirty="0"/>
              <a:t>) --high;</a:t>
            </a:r>
            <a:endParaRPr lang="zh-CN" altLang="zh-CN" b="0" dirty="0"/>
          </a:p>
          <a:p>
            <a:pPr>
              <a:spcBef>
                <a:spcPts val="0"/>
              </a:spcBef>
            </a:pPr>
            <a:r>
              <a:rPr lang="en-US" altLang="zh-CN" b="0" dirty="0"/>
              <a:t>  </a:t>
            </a:r>
            <a:r>
              <a:rPr lang="en-US" altLang="zh-CN" b="0" dirty="0" smtClean="0"/>
              <a:t>	R[low</a:t>
            </a:r>
            <a:r>
              <a:rPr lang="en-US" altLang="zh-CN" b="0" dirty="0"/>
              <a:t>]=R[high]; </a:t>
            </a:r>
            <a:r>
              <a:rPr lang="en-US" altLang="zh-CN" b="0" dirty="0" smtClean="0"/>
              <a:t>//</a:t>
            </a:r>
            <a:r>
              <a:rPr lang="zh-CN" altLang="zh-CN" b="0" dirty="0"/>
              <a:t>将小于或等于枢轴记录的关键字移动到低位置</a:t>
            </a:r>
          </a:p>
          <a:p>
            <a:pPr>
              <a:spcBef>
                <a:spcPts val="0"/>
              </a:spcBef>
            </a:pPr>
            <a:r>
              <a:rPr lang="en-US" altLang="zh-CN" b="0" dirty="0" smtClean="0"/>
              <a:t>	while(low&lt;high</a:t>
            </a:r>
            <a:r>
              <a:rPr lang="en-US" altLang="zh-CN" b="0" dirty="0"/>
              <a:t>&amp;&amp;R[low].key&lt;=</a:t>
            </a:r>
            <a:r>
              <a:rPr lang="en-US" altLang="zh-CN" b="0" dirty="0" err="1"/>
              <a:t>pivot.key</a:t>
            </a:r>
            <a:r>
              <a:rPr lang="en-US" altLang="zh-CN" b="0" dirty="0"/>
              <a:t>) ++low;</a:t>
            </a:r>
            <a:endParaRPr lang="zh-CN" altLang="zh-CN" b="0" dirty="0"/>
          </a:p>
          <a:p>
            <a:pPr>
              <a:spcBef>
                <a:spcPts val="0"/>
              </a:spcBef>
            </a:pPr>
            <a:r>
              <a:rPr lang="en-US" altLang="zh-CN" b="0" dirty="0" smtClean="0"/>
              <a:t>	R[high</a:t>
            </a:r>
            <a:r>
              <a:rPr lang="en-US" altLang="zh-CN" b="0" dirty="0"/>
              <a:t>]=R[low];  </a:t>
            </a:r>
            <a:r>
              <a:rPr lang="en-US" altLang="zh-CN" b="0" dirty="0" smtClean="0"/>
              <a:t> </a:t>
            </a:r>
            <a:r>
              <a:rPr lang="en-US" altLang="zh-CN" b="0" dirty="0"/>
              <a:t>//</a:t>
            </a:r>
            <a:r>
              <a:rPr lang="zh-CN" altLang="zh-CN" b="0" dirty="0"/>
              <a:t>将大于枢轴记录的关键字移动到高位置</a:t>
            </a:r>
          </a:p>
          <a:p>
            <a:pPr>
              <a:spcBef>
                <a:spcPts val="0"/>
              </a:spcBef>
            </a:pPr>
            <a:r>
              <a:rPr lang="en-US" altLang="zh-CN" b="0" dirty="0"/>
              <a:t>   }   </a:t>
            </a:r>
            <a:endParaRPr lang="zh-CN" altLang="zh-CN" b="0" dirty="0"/>
          </a:p>
          <a:p>
            <a:pPr>
              <a:spcBef>
                <a:spcPts val="0"/>
              </a:spcBef>
            </a:pPr>
            <a:r>
              <a:rPr lang="en-US" altLang="zh-CN" b="0" dirty="0"/>
              <a:t>   R[low]=pivot;          </a:t>
            </a:r>
            <a:r>
              <a:rPr lang="en-US" altLang="zh-CN" b="0" dirty="0" smtClean="0"/>
              <a:t> </a:t>
            </a:r>
            <a:r>
              <a:rPr lang="en-US" altLang="zh-CN" b="0" dirty="0"/>
              <a:t>//</a:t>
            </a:r>
            <a:r>
              <a:rPr lang="zh-CN" altLang="zh-CN" b="0" dirty="0"/>
              <a:t>枢轴记录应该在的位置</a:t>
            </a:r>
          </a:p>
          <a:p>
            <a:pPr>
              <a:spcBef>
                <a:spcPts val="0"/>
              </a:spcBef>
            </a:pPr>
            <a:r>
              <a:rPr lang="en-US" altLang="zh-CN" b="0" dirty="0"/>
              <a:t>   return low;                //</a:t>
            </a:r>
            <a:r>
              <a:rPr lang="zh-CN" altLang="zh-CN" b="0" dirty="0"/>
              <a:t>返回枢轴记录所在的位置</a:t>
            </a:r>
          </a:p>
          <a:p>
            <a:pPr>
              <a:spcBef>
                <a:spcPts val="0"/>
              </a:spcBef>
            </a:pPr>
            <a:r>
              <a:rPr lang="en-US" altLang="zh-CN" b="0" dirty="0"/>
              <a:t>}//Partition</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3000464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9"/>
            <a:ext cx="8856984" cy="1872208"/>
          </a:xfrm>
        </p:spPr>
        <p:txBody>
          <a:bodyPr>
            <a:normAutofit/>
          </a:bodyPr>
          <a:lstStyle/>
          <a:p>
            <a:r>
              <a:rPr lang="zh-CN" altLang="zh-CN" b="0" dirty="0"/>
              <a:t>在一趟快速排序中其具体过程如下：</a:t>
            </a:r>
          </a:p>
          <a:p>
            <a:r>
              <a:rPr lang="en-US" altLang="zh-CN" b="0" dirty="0" smtClean="0"/>
              <a:t>	</a:t>
            </a:r>
            <a:r>
              <a:rPr lang="zh-CN" altLang="zh-CN" b="0" dirty="0" smtClean="0"/>
              <a:t>将</a:t>
            </a:r>
            <a:r>
              <a:rPr lang="zh-CN" altLang="zh-CN" b="0" dirty="0"/>
              <a:t>第一个数组元素</a:t>
            </a:r>
            <a:r>
              <a:rPr lang="en-US" altLang="zh-CN" b="0" dirty="0"/>
              <a:t>49</a:t>
            </a:r>
            <a:r>
              <a:rPr lang="zh-CN" altLang="zh-CN" b="0" dirty="0"/>
              <a:t>作为</a:t>
            </a:r>
            <a:r>
              <a:rPr lang="en-US" altLang="zh-CN" b="0" dirty="0"/>
              <a:t>pivot</a:t>
            </a:r>
            <a:r>
              <a:rPr lang="zh-CN" altLang="zh-CN" b="0" dirty="0"/>
              <a:t>，</a:t>
            </a:r>
            <a:r>
              <a:rPr lang="en-US" altLang="zh-CN" b="0" dirty="0"/>
              <a:t>low</a:t>
            </a:r>
            <a:r>
              <a:rPr lang="zh-CN" altLang="zh-CN" b="0" dirty="0"/>
              <a:t>指针指向序列的第一个元素，</a:t>
            </a:r>
            <a:r>
              <a:rPr lang="en-US" altLang="zh-CN" b="0" dirty="0"/>
              <a:t>high</a:t>
            </a:r>
            <a:r>
              <a:rPr lang="zh-CN" altLang="zh-CN" b="0" dirty="0"/>
              <a:t>指针指向序列的最后一个元素，此时，</a:t>
            </a:r>
            <a:r>
              <a:rPr lang="en-US" altLang="zh-CN" b="0" dirty="0"/>
              <a:t>low=0</a:t>
            </a:r>
            <a:r>
              <a:rPr lang="zh-CN" altLang="zh-CN" b="0" dirty="0"/>
              <a:t>，</a:t>
            </a:r>
            <a:r>
              <a:rPr lang="en-US" altLang="zh-CN" b="0" dirty="0"/>
              <a:t>high=5</a:t>
            </a:r>
            <a:r>
              <a:rPr lang="zh-CN" altLang="zh-CN" b="0" dirty="0"/>
              <a:t>。</a:t>
            </a:r>
          </a:p>
          <a:p>
            <a:endParaRPr lang="zh-CN" altLang="en-US" dirty="0"/>
          </a:p>
        </p:txBody>
      </p:sp>
      <p:pic>
        <p:nvPicPr>
          <p:cNvPr id="1536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2636912"/>
            <a:ext cx="8179843" cy="36724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1169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80728"/>
            <a:ext cx="7520940" cy="5184576"/>
          </a:xfrm>
        </p:spPr>
        <p:txBody>
          <a:bodyPr>
            <a:normAutofit fontScale="92500"/>
          </a:bodyPr>
          <a:lstStyle/>
          <a:p>
            <a:pPr>
              <a:buFont typeface="Wingdings" panose="05000000000000000000" pitchFamily="2" charset="2"/>
              <a:buChar char="u"/>
            </a:pPr>
            <a:r>
              <a:rPr lang="zh-CN" altLang="zh-CN" b="0" dirty="0"/>
              <a:t>如果数据元素中的关键字是唯一的，则排序后所得序列也是唯一的</a:t>
            </a:r>
            <a:r>
              <a:rPr lang="zh-CN" altLang="zh-CN" b="0" dirty="0" smtClean="0"/>
              <a:t>。</a:t>
            </a:r>
            <a:endParaRPr lang="en-US" altLang="zh-CN" b="0" dirty="0" smtClean="0"/>
          </a:p>
          <a:p>
            <a:pPr>
              <a:buFont typeface="Wingdings" panose="05000000000000000000" pitchFamily="2" charset="2"/>
              <a:buChar char="u"/>
            </a:pPr>
            <a:r>
              <a:rPr lang="zh-CN" altLang="zh-CN" b="0" dirty="0" smtClean="0"/>
              <a:t>如</a:t>
            </a:r>
            <a:r>
              <a:rPr lang="zh-CN" altLang="zh-CN" b="0" dirty="0"/>
              <a:t>待排数据元素中存在多个相同的关键字，则排序结果可能不唯一</a:t>
            </a:r>
            <a:r>
              <a:rPr lang="zh-CN" altLang="zh-CN" b="0" dirty="0" smtClean="0"/>
              <a:t>。</a:t>
            </a:r>
            <a:endParaRPr lang="en-US" altLang="zh-CN" b="0" dirty="0" smtClean="0"/>
          </a:p>
          <a:p>
            <a:pPr>
              <a:buFont typeface="Wingdings" panose="05000000000000000000" pitchFamily="2" charset="2"/>
              <a:buChar char="u"/>
            </a:pPr>
            <a:r>
              <a:rPr lang="zh-CN" altLang="en-US" dirty="0" smtClean="0">
                <a:solidFill>
                  <a:srgbClr val="FF0000"/>
                </a:solidFill>
              </a:rPr>
              <a:t>排序稳定性：</a:t>
            </a:r>
            <a:r>
              <a:rPr lang="zh-CN" altLang="zh-CN" b="0" dirty="0" smtClean="0"/>
              <a:t>如果</a:t>
            </a:r>
            <a:r>
              <a:rPr lang="en-US" altLang="zh-CN" b="0" dirty="0" err="1"/>
              <a:t>i</a:t>
            </a:r>
            <a:r>
              <a:rPr lang="en-US" altLang="zh-CN" b="0" dirty="0"/>
              <a:t> &lt; j</a:t>
            </a:r>
            <a:r>
              <a:rPr lang="zh-CN" altLang="zh-CN" b="0" dirty="0"/>
              <a:t>且</a:t>
            </a:r>
            <a:r>
              <a:rPr lang="en-US" altLang="zh-CN" b="0" dirty="0"/>
              <a:t>K</a:t>
            </a:r>
            <a:r>
              <a:rPr lang="en-US" altLang="zh-CN" b="0" baseline="-25000" dirty="0"/>
              <a:t>i </a:t>
            </a:r>
            <a:r>
              <a:rPr lang="en-US" altLang="zh-CN" b="0" dirty="0"/>
              <a:t>= </a:t>
            </a:r>
            <a:r>
              <a:rPr lang="en-US" altLang="zh-CN" b="0" dirty="0" err="1"/>
              <a:t>K</a:t>
            </a:r>
            <a:r>
              <a:rPr lang="en-US" altLang="zh-CN" b="0" baseline="-25000" dirty="0" err="1"/>
              <a:t>j</a:t>
            </a:r>
            <a:r>
              <a:rPr lang="zh-CN" altLang="zh-CN" b="0" dirty="0"/>
              <a:t>，经过排序后，</a:t>
            </a:r>
            <a:r>
              <a:rPr lang="en-US" altLang="zh-CN" b="0" dirty="0" err="1"/>
              <a:t>R</a:t>
            </a:r>
            <a:r>
              <a:rPr lang="en-US" altLang="zh-CN" b="0" baseline="-25000" dirty="0" err="1"/>
              <a:t>i</a:t>
            </a:r>
            <a:r>
              <a:rPr lang="zh-CN" altLang="zh-CN" b="0" dirty="0"/>
              <a:t>先于</a:t>
            </a:r>
            <a:r>
              <a:rPr lang="en-US" altLang="zh-CN" b="0" dirty="0" err="1"/>
              <a:t>R</a:t>
            </a:r>
            <a:r>
              <a:rPr lang="en-US" altLang="zh-CN" b="0" baseline="-25000" dirty="0" err="1"/>
              <a:t>j</a:t>
            </a:r>
            <a:r>
              <a:rPr lang="zh-CN" altLang="zh-CN" b="0" dirty="0"/>
              <a:t>，即具有相同关键字的数据元素的相对位置没有发生变化，称这种排序算法是稳定的</a:t>
            </a:r>
            <a:r>
              <a:rPr lang="zh-CN" altLang="zh-CN" b="0" dirty="0" smtClean="0"/>
              <a:t>。反之</a:t>
            </a:r>
            <a:r>
              <a:rPr lang="zh-CN" altLang="zh-CN" b="0" dirty="0"/>
              <a:t>，则称算法是不稳定的</a:t>
            </a:r>
            <a:r>
              <a:rPr lang="zh-CN" altLang="zh-CN" b="0" dirty="0" smtClean="0"/>
              <a:t>。</a:t>
            </a:r>
            <a:endParaRPr lang="en-US" altLang="zh-CN" b="0" dirty="0" smtClean="0"/>
          </a:p>
          <a:p>
            <a:pPr>
              <a:buFont typeface="Wingdings" panose="05000000000000000000" pitchFamily="2" charset="2"/>
              <a:buChar char="u"/>
            </a:pPr>
            <a:r>
              <a:rPr lang="zh-CN" altLang="zh-CN" b="0" dirty="0" smtClean="0"/>
              <a:t>只有</a:t>
            </a:r>
            <a:r>
              <a:rPr lang="zh-CN" altLang="zh-CN" b="0" dirty="0"/>
              <a:t>所有可能的待排序数据元素序列执行排序算法后得到的结果均符合稳定性要求时，该排序算法才是稳定的</a:t>
            </a:r>
            <a:r>
              <a:rPr lang="zh-CN" altLang="zh-CN" b="0" dirty="0" smtClean="0"/>
              <a:t>。</a:t>
            </a:r>
            <a:endParaRPr lang="en-US" altLang="zh-CN" b="0" dirty="0" smtClean="0"/>
          </a:p>
          <a:p>
            <a:pPr marL="0" indent="0"/>
            <a:r>
              <a:rPr lang="zh-CN" altLang="zh-CN" dirty="0" smtClean="0"/>
              <a:t>★</a:t>
            </a:r>
            <a:r>
              <a:rPr lang="zh-CN" altLang="en-US" dirty="0" smtClean="0">
                <a:solidFill>
                  <a:srgbClr val="FF0000"/>
                </a:solidFill>
              </a:rPr>
              <a:t>注意</a:t>
            </a:r>
            <a:r>
              <a:rPr lang="zh-CN" altLang="zh-CN" b="0" dirty="0" smtClean="0">
                <a:solidFill>
                  <a:srgbClr val="FF0000"/>
                </a:solidFill>
              </a:rPr>
              <a:t>：</a:t>
            </a:r>
            <a:r>
              <a:rPr lang="zh-CN" altLang="zh-CN" dirty="0"/>
              <a:t>排序算法的稳定性由算法本身决定，而不是由待排的数据元素序列决定的。</a:t>
            </a:r>
          </a:p>
          <a:p>
            <a:pPr>
              <a:buFont typeface="Wingdings" panose="05000000000000000000" pitchFamily="2" charset="2"/>
              <a:buChar char="u"/>
            </a:pPr>
            <a:endParaRPr lang="zh-CN" altLang="zh-CN" b="0" dirty="0"/>
          </a:p>
          <a:p>
            <a:endParaRPr lang="zh-CN" altLang="en-US" dirty="0"/>
          </a:p>
        </p:txBody>
      </p:sp>
    </p:spTree>
    <p:extLst>
      <p:ext uri="{BB962C8B-B14F-4D97-AF65-F5344CB8AC3E}">
        <p14:creationId xmlns="" xmlns:p14="http://schemas.microsoft.com/office/powerpoint/2010/main" val="3819897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96752"/>
            <a:ext cx="8748464" cy="4896544"/>
          </a:xfrm>
        </p:spPr>
        <p:txBody>
          <a:bodyPr>
            <a:normAutofit/>
          </a:bodyPr>
          <a:lstStyle/>
          <a:p>
            <a:r>
              <a:rPr lang="zh-CN" altLang="en-US" b="0" dirty="0" smtClean="0"/>
              <a:t>快排算法中</a:t>
            </a:r>
            <a:r>
              <a:rPr lang="zh-CN" altLang="zh-CN" dirty="0" smtClean="0">
                <a:solidFill>
                  <a:srgbClr val="FF0000"/>
                </a:solidFill>
              </a:rPr>
              <a:t>枢轴</a:t>
            </a:r>
            <a:r>
              <a:rPr lang="zh-CN" altLang="en-US" dirty="0" smtClean="0">
                <a:solidFill>
                  <a:srgbClr val="FF0000"/>
                </a:solidFill>
              </a:rPr>
              <a:t>选取问题</a:t>
            </a:r>
            <a:r>
              <a:rPr lang="zh-CN" altLang="en-US" b="0" dirty="0" smtClean="0"/>
              <a:t>讨论：</a:t>
            </a:r>
            <a:endParaRPr lang="en-US" altLang="zh-CN" b="0" dirty="0" smtClean="0"/>
          </a:p>
          <a:p>
            <a:r>
              <a:rPr lang="en-US" altLang="zh-CN" b="0" dirty="0" smtClean="0"/>
              <a:t>	</a:t>
            </a:r>
            <a:r>
              <a:rPr lang="zh-CN" altLang="zh-CN" b="0" dirty="0" smtClean="0"/>
              <a:t>枢轴的选择对快速排序的性能有比较大的影响。</a:t>
            </a:r>
            <a:endParaRPr lang="en-US" altLang="zh-CN" b="0" dirty="0" smtClean="0"/>
          </a:p>
          <a:p>
            <a:pPr>
              <a:buFont typeface="Wingdings" panose="05000000000000000000" pitchFamily="2" charset="2"/>
              <a:buChar char="u"/>
            </a:pPr>
            <a:r>
              <a:rPr lang="zh-CN" altLang="zh-CN" b="0" dirty="0" smtClean="0"/>
              <a:t>最理想的枢轴选取是，每次选择的枢轴可以将待排序记录序列分为两个</a:t>
            </a:r>
            <a:r>
              <a:rPr lang="zh-CN" altLang="en-US" b="0" dirty="0" smtClean="0"/>
              <a:t>长度</a:t>
            </a:r>
            <a:r>
              <a:rPr lang="zh-CN" altLang="zh-CN" b="0" dirty="0" smtClean="0"/>
              <a:t>均等的部分；</a:t>
            </a:r>
            <a:endParaRPr lang="en-US" altLang="zh-CN" b="0" dirty="0" smtClean="0"/>
          </a:p>
          <a:p>
            <a:pPr>
              <a:buFont typeface="Wingdings" panose="05000000000000000000" pitchFamily="2" charset="2"/>
              <a:buChar char="u"/>
            </a:pPr>
            <a:r>
              <a:rPr lang="zh-CN" altLang="zh-CN" b="0" dirty="0" smtClean="0"/>
              <a:t>最坏</a:t>
            </a:r>
            <a:r>
              <a:rPr lang="zh-CN" altLang="zh-CN" b="0" dirty="0"/>
              <a:t>情况是，每次划分完待排序记录后，有一个空子序列</a:t>
            </a:r>
            <a:r>
              <a:rPr lang="zh-CN" altLang="zh-CN" b="0" dirty="0" smtClean="0"/>
              <a:t>。</a:t>
            </a:r>
            <a:endParaRPr lang="en-US" altLang="zh-CN" b="0" dirty="0" smtClean="0"/>
          </a:p>
          <a:p>
            <a:pPr>
              <a:buFont typeface="Wingdings" panose="05000000000000000000" pitchFamily="2" charset="2"/>
              <a:buChar char="u"/>
            </a:pPr>
            <a:r>
              <a:rPr lang="zh-CN" altLang="zh-CN" b="0" dirty="0"/>
              <a:t>一般对于枢轴的选择有</a:t>
            </a:r>
            <a:r>
              <a:rPr lang="zh-CN" altLang="zh-CN" b="0" dirty="0">
                <a:solidFill>
                  <a:srgbClr val="FF0000"/>
                </a:solidFill>
              </a:rPr>
              <a:t>以下几种方法</a:t>
            </a:r>
            <a:r>
              <a:rPr lang="zh-CN" altLang="zh-CN" b="0" dirty="0"/>
              <a:t>，它们都是</a:t>
            </a:r>
            <a:r>
              <a:rPr lang="en-US" altLang="zh-CN" b="0" dirty="0"/>
              <a:t>O(1)</a:t>
            </a:r>
            <a:r>
              <a:rPr lang="zh-CN" altLang="zh-CN" b="0" dirty="0"/>
              <a:t>级的：</a:t>
            </a:r>
          </a:p>
          <a:p>
            <a:pPr marL="0" indent="0"/>
            <a:r>
              <a:rPr lang="zh-CN" altLang="zh-CN" sz="2200" b="0" dirty="0"/>
              <a:t>（</a:t>
            </a:r>
            <a:r>
              <a:rPr lang="en-US" altLang="zh-CN" sz="2200" b="0" dirty="0"/>
              <a:t>1</a:t>
            </a:r>
            <a:r>
              <a:rPr lang="zh-CN" altLang="zh-CN" sz="2200" b="0" dirty="0"/>
              <a:t>）取固定位置的值，</a:t>
            </a:r>
            <a:r>
              <a:rPr lang="zh-CN" altLang="zh-CN" sz="2200" b="0" dirty="0" smtClean="0"/>
              <a:t>比如第一</a:t>
            </a:r>
            <a:r>
              <a:rPr lang="zh-CN" altLang="zh-CN" sz="2200" b="0" dirty="0"/>
              <a:t>个元素</a:t>
            </a:r>
            <a:r>
              <a:rPr lang="zh-CN" altLang="zh-CN" sz="2200" b="0" dirty="0" smtClean="0"/>
              <a:t>，</a:t>
            </a:r>
            <a:r>
              <a:rPr lang="zh-CN" altLang="en-US" sz="2200" b="0" dirty="0" smtClean="0"/>
              <a:t>中间元素</a:t>
            </a:r>
            <a:r>
              <a:rPr lang="zh-CN" altLang="zh-CN" sz="2200" b="0" dirty="0" smtClean="0"/>
              <a:t>，</a:t>
            </a:r>
            <a:r>
              <a:rPr lang="zh-CN" altLang="zh-CN" sz="2200" b="0" dirty="0"/>
              <a:t>最后一个元素；</a:t>
            </a:r>
          </a:p>
          <a:p>
            <a:pPr marL="0" indent="0"/>
            <a:r>
              <a:rPr lang="zh-CN" altLang="zh-CN" sz="2200" b="0" dirty="0"/>
              <a:t>（</a:t>
            </a:r>
            <a:r>
              <a:rPr lang="en-US" altLang="zh-CN" sz="2200" b="0" dirty="0"/>
              <a:t>2</a:t>
            </a:r>
            <a:r>
              <a:rPr lang="zh-CN" altLang="zh-CN" sz="2200" b="0" dirty="0"/>
              <a:t>）</a:t>
            </a:r>
            <a:r>
              <a:rPr lang="zh-CN" altLang="zh-CN" sz="2200" b="0" dirty="0" smtClean="0"/>
              <a:t>取第一</a:t>
            </a:r>
            <a:r>
              <a:rPr lang="zh-CN" altLang="zh-CN" sz="2200" b="0" dirty="0"/>
              <a:t>个</a:t>
            </a:r>
            <a:r>
              <a:rPr lang="zh-CN" altLang="zh-CN" sz="2200" b="0" dirty="0" smtClean="0"/>
              <a:t>元素</a:t>
            </a:r>
            <a:r>
              <a:rPr lang="zh-CN" altLang="en-US" sz="2200" b="0" dirty="0" smtClean="0"/>
              <a:t>、中间元素</a:t>
            </a:r>
            <a:r>
              <a:rPr lang="zh-CN" altLang="zh-CN" sz="2200" b="0" dirty="0" smtClean="0"/>
              <a:t>和</a:t>
            </a:r>
            <a:r>
              <a:rPr lang="zh-CN" altLang="zh-CN" sz="2200" b="0" dirty="0"/>
              <a:t>最后一个元素</a:t>
            </a:r>
            <a:r>
              <a:rPr lang="zh-CN" altLang="zh-CN" sz="2200" b="0" dirty="0" smtClean="0"/>
              <a:t>的中值</a:t>
            </a:r>
            <a:r>
              <a:rPr lang="zh-CN" altLang="en-US" sz="2200" b="0" dirty="0" smtClean="0"/>
              <a:t>元素</a:t>
            </a:r>
            <a:r>
              <a:rPr lang="zh-CN" altLang="zh-CN" sz="2200" b="0" dirty="0" smtClean="0"/>
              <a:t>；</a:t>
            </a:r>
            <a:endParaRPr lang="zh-CN" altLang="zh-CN" sz="2200" b="0" dirty="0"/>
          </a:p>
          <a:p>
            <a:pPr marL="0" indent="0"/>
            <a:r>
              <a:rPr lang="zh-CN" altLang="zh-CN" sz="2200" b="0" dirty="0"/>
              <a:t>（</a:t>
            </a:r>
            <a:r>
              <a:rPr lang="en-US" altLang="zh-CN" sz="2200" b="0" dirty="0"/>
              <a:t>3</a:t>
            </a:r>
            <a:r>
              <a:rPr lang="zh-CN" altLang="zh-CN" sz="2200" b="0" dirty="0"/>
              <a:t>）在待排序记录序列中寻找</a:t>
            </a:r>
            <a:r>
              <a:rPr lang="en-US" altLang="zh-CN" sz="2200" b="0" dirty="0"/>
              <a:t>3</a:t>
            </a:r>
            <a:r>
              <a:rPr lang="zh-CN" altLang="zh-CN" sz="2200" b="0" dirty="0"/>
              <a:t>个不同的元素，取它们</a:t>
            </a:r>
            <a:r>
              <a:rPr lang="zh-CN" altLang="zh-CN" sz="2200" b="0" dirty="0" smtClean="0"/>
              <a:t>的</a:t>
            </a:r>
            <a:r>
              <a:rPr lang="zh-CN" altLang="en-US" sz="2200" b="0" dirty="0" smtClean="0"/>
              <a:t>中间值</a:t>
            </a:r>
            <a:r>
              <a:rPr lang="zh-CN" altLang="zh-CN" sz="2200" b="0" dirty="0" smtClean="0"/>
              <a:t>。</a:t>
            </a:r>
            <a:endParaRPr lang="zh-CN" altLang="zh-CN" sz="2200" b="0" dirty="0"/>
          </a:p>
        </p:txBody>
      </p:sp>
    </p:spTree>
    <p:extLst>
      <p:ext uri="{BB962C8B-B14F-4D97-AF65-F5344CB8AC3E}">
        <p14:creationId xmlns="" xmlns:p14="http://schemas.microsoft.com/office/powerpoint/2010/main" val="3149929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692696"/>
            <a:ext cx="7992888" cy="5328592"/>
          </a:xfrm>
        </p:spPr>
        <p:txBody>
          <a:bodyPr>
            <a:normAutofit fontScale="92500" lnSpcReduction="20000"/>
          </a:bodyPr>
          <a:lstStyle/>
          <a:p>
            <a:r>
              <a:rPr lang="zh-CN" altLang="zh-CN" dirty="0"/>
              <a:t>快速排序的</a:t>
            </a:r>
            <a:r>
              <a:rPr lang="zh-CN" altLang="zh-CN" dirty="0" smtClean="0"/>
              <a:t>性能</a:t>
            </a:r>
            <a:r>
              <a:rPr lang="en-US" altLang="zh-CN" dirty="0" smtClean="0"/>
              <a:t>:</a:t>
            </a:r>
          </a:p>
          <a:p>
            <a:pPr>
              <a:buFont typeface="Wingdings" panose="05000000000000000000" pitchFamily="2" charset="2"/>
              <a:buChar char="l"/>
            </a:pPr>
            <a:r>
              <a:rPr lang="zh-CN" altLang="zh-CN" b="0" dirty="0" smtClean="0"/>
              <a:t>快速</a:t>
            </a:r>
            <a:r>
              <a:rPr lang="zh-CN" altLang="zh-CN" b="0" dirty="0"/>
              <a:t>排序可以看作是由一系列相似步骤执行完成的，每一步都包含枢轴的选择和划分待排序记录序列。</a:t>
            </a:r>
            <a:r>
              <a:rPr lang="zh-CN" altLang="zh-CN" dirty="0">
                <a:solidFill>
                  <a:srgbClr val="FF0000"/>
                </a:solidFill>
              </a:rPr>
              <a:t>每一步枢轴选择</a:t>
            </a:r>
            <a:r>
              <a:rPr lang="zh-CN" altLang="zh-CN" b="0" dirty="0"/>
              <a:t>的时间复杂度是</a:t>
            </a:r>
            <a:r>
              <a:rPr lang="en-US" altLang="zh-CN" dirty="0">
                <a:solidFill>
                  <a:srgbClr val="FF0000"/>
                </a:solidFill>
              </a:rPr>
              <a:t>O(1)</a:t>
            </a:r>
            <a:r>
              <a:rPr lang="zh-CN" altLang="zh-CN" b="0" dirty="0"/>
              <a:t>，</a:t>
            </a:r>
            <a:r>
              <a:rPr lang="zh-CN" altLang="zh-CN" dirty="0">
                <a:solidFill>
                  <a:srgbClr val="FF0000"/>
                </a:solidFill>
              </a:rPr>
              <a:t>每一步划分</a:t>
            </a:r>
            <a:r>
              <a:rPr lang="zh-CN" altLang="zh-CN" b="0" dirty="0"/>
              <a:t>时的时间复杂度不会超过</a:t>
            </a:r>
            <a:r>
              <a:rPr lang="en-US" altLang="zh-CN" dirty="0">
                <a:solidFill>
                  <a:srgbClr val="FF0000"/>
                </a:solidFill>
              </a:rPr>
              <a:t>O(N)</a:t>
            </a:r>
            <a:r>
              <a:rPr lang="zh-CN" altLang="zh-CN" b="0" dirty="0" smtClean="0"/>
              <a:t>。</a:t>
            </a:r>
            <a:endParaRPr lang="en-US" altLang="zh-CN" b="0" dirty="0" smtClean="0"/>
          </a:p>
          <a:p>
            <a:pPr>
              <a:buFont typeface="Wingdings" panose="05000000000000000000" pitchFamily="2" charset="2"/>
              <a:buChar char="l"/>
            </a:pPr>
            <a:r>
              <a:rPr lang="zh-CN" altLang="zh-CN" b="0" dirty="0" smtClean="0"/>
              <a:t>为了</a:t>
            </a:r>
            <a:r>
              <a:rPr lang="zh-CN" altLang="zh-CN" b="0" dirty="0"/>
              <a:t>分析的简单，假定对</a:t>
            </a:r>
            <a:r>
              <a:rPr lang="en-US" altLang="zh-CN" b="0" dirty="0"/>
              <a:t>1</a:t>
            </a:r>
            <a:r>
              <a:rPr lang="zh-CN" altLang="zh-CN" b="0" dirty="0"/>
              <a:t>到</a:t>
            </a:r>
            <a:r>
              <a:rPr lang="en-US" altLang="zh-CN" b="0" dirty="0"/>
              <a:t>N</a:t>
            </a:r>
            <a:r>
              <a:rPr lang="zh-CN" altLang="zh-CN" b="0" dirty="0"/>
              <a:t>进行划分，</a:t>
            </a:r>
            <a:r>
              <a:rPr lang="en-US" altLang="zh-CN" b="0" dirty="0"/>
              <a:t>C(N)</a:t>
            </a:r>
            <a:r>
              <a:rPr lang="zh-CN" altLang="zh-CN" b="0" dirty="0"/>
              <a:t>代表快速排序对</a:t>
            </a:r>
            <a:r>
              <a:rPr lang="en-US" altLang="zh-CN" b="0" dirty="0"/>
              <a:t>N</a:t>
            </a:r>
            <a:r>
              <a:rPr lang="zh-CN" altLang="zh-CN" b="0" dirty="0"/>
              <a:t>个待排序记录进行排序总的比较次数，</a:t>
            </a:r>
            <a:r>
              <a:rPr lang="en-US" altLang="zh-CN" b="0" dirty="0"/>
              <a:t>S(N)</a:t>
            </a:r>
            <a:r>
              <a:rPr lang="zh-CN" altLang="zh-CN" b="0" dirty="0"/>
              <a:t>代表总的交换次数。假设每次划分产生一个长度为</a:t>
            </a:r>
            <a:r>
              <a:rPr lang="en-US" altLang="zh-CN" b="0" dirty="0"/>
              <a:t>r</a:t>
            </a:r>
            <a:r>
              <a:rPr lang="zh-CN" altLang="zh-CN" b="0" dirty="0"/>
              <a:t>的子序列，另一个长度为</a:t>
            </a:r>
            <a:r>
              <a:rPr lang="en-US" altLang="zh-CN" b="0" dirty="0"/>
              <a:t>N-r-1</a:t>
            </a:r>
            <a:r>
              <a:rPr lang="zh-CN" altLang="zh-CN" b="0" dirty="0"/>
              <a:t>的子序列。</a:t>
            </a:r>
            <a:r>
              <a:rPr lang="zh-CN" altLang="zh-CN" b="0" dirty="0" smtClean="0"/>
              <a:t>则</a:t>
            </a:r>
            <a:r>
              <a:rPr lang="zh-CN" altLang="en-US" b="0" dirty="0" smtClean="0"/>
              <a:t>有如下递推式：</a:t>
            </a:r>
            <a:endParaRPr lang="zh-CN" altLang="zh-CN" b="0" dirty="0"/>
          </a:p>
          <a:p>
            <a:pPr marL="0" indent="0"/>
            <a:r>
              <a:rPr lang="en-US" altLang="zh-CN" b="0" dirty="0" smtClean="0"/>
              <a:t>	</a:t>
            </a:r>
            <a:r>
              <a:rPr lang="en-US" altLang="zh-CN" dirty="0" smtClean="0"/>
              <a:t>C(N</a:t>
            </a:r>
            <a:r>
              <a:rPr lang="en-US" altLang="zh-CN" dirty="0"/>
              <a:t>)=N-1+C(r)+C(N-r-1</a:t>
            </a:r>
            <a:r>
              <a:rPr lang="en-US" altLang="zh-CN" dirty="0" smtClean="0"/>
              <a:t>)</a:t>
            </a:r>
          </a:p>
          <a:p>
            <a:pPr>
              <a:buFont typeface="Wingdings" panose="05000000000000000000" pitchFamily="2" charset="2"/>
              <a:buChar char="l"/>
            </a:pPr>
            <a:r>
              <a:rPr lang="zh-CN" altLang="zh-CN" dirty="0">
                <a:solidFill>
                  <a:srgbClr val="FF0000"/>
                </a:solidFill>
              </a:rPr>
              <a:t>快速排序在最坏情况</a:t>
            </a:r>
            <a:r>
              <a:rPr lang="zh-CN" altLang="zh-CN" dirty="0" smtClean="0">
                <a:solidFill>
                  <a:srgbClr val="FF0000"/>
                </a:solidFill>
              </a:rPr>
              <a:t>下</a:t>
            </a:r>
            <a:r>
              <a:rPr lang="zh-CN" altLang="en-US" dirty="0" smtClean="0">
                <a:solidFill>
                  <a:srgbClr val="FF0000"/>
                </a:solidFill>
              </a:rPr>
              <a:t>：</a:t>
            </a:r>
            <a:r>
              <a:rPr lang="zh-CN" altLang="zh-CN" b="0" dirty="0" smtClean="0"/>
              <a:t>时间</a:t>
            </a:r>
            <a:r>
              <a:rPr lang="zh-CN" altLang="zh-CN" b="0" dirty="0"/>
              <a:t>复杂度为</a:t>
            </a:r>
            <a:r>
              <a:rPr lang="en-US" altLang="zh-CN" dirty="0">
                <a:solidFill>
                  <a:srgbClr val="FF0000"/>
                </a:solidFill>
              </a:rPr>
              <a:t>O(N</a:t>
            </a:r>
            <a:r>
              <a:rPr lang="en-US" altLang="zh-CN" baseline="30000" dirty="0">
                <a:solidFill>
                  <a:srgbClr val="FF0000"/>
                </a:solidFill>
              </a:rPr>
              <a:t>2</a:t>
            </a:r>
            <a:r>
              <a:rPr lang="en-US" altLang="zh-CN" dirty="0">
                <a:solidFill>
                  <a:srgbClr val="FF0000"/>
                </a:solidFill>
              </a:rPr>
              <a:t>)</a:t>
            </a:r>
            <a:r>
              <a:rPr lang="zh-CN" altLang="zh-CN" b="0" dirty="0"/>
              <a:t>。交换次数的分析与比较次数类似，可以得到</a:t>
            </a:r>
            <a:r>
              <a:rPr lang="en-US" altLang="zh-CN" b="0" dirty="0"/>
              <a:t>S(N) = 0.5N</a:t>
            </a:r>
            <a:r>
              <a:rPr lang="en-US" altLang="zh-CN" b="0" baseline="30000" dirty="0"/>
              <a:t>2</a:t>
            </a:r>
            <a:r>
              <a:rPr lang="en-US" altLang="zh-CN" b="0" dirty="0"/>
              <a:t> -0.5N</a:t>
            </a:r>
            <a:r>
              <a:rPr lang="zh-CN" altLang="zh-CN" b="0" dirty="0"/>
              <a:t>，由于一次交换有</a:t>
            </a:r>
            <a:r>
              <a:rPr lang="en-US" altLang="zh-CN" b="0" dirty="0"/>
              <a:t>3</a:t>
            </a:r>
            <a:r>
              <a:rPr lang="zh-CN" altLang="zh-CN" b="0" dirty="0"/>
              <a:t>次元素的赋值，故快速排序总的移动次数为</a:t>
            </a:r>
            <a:r>
              <a:rPr lang="en-US" altLang="zh-CN" dirty="0">
                <a:solidFill>
                  <a:srgbClr val="FF0000"/>
                </a:solidFill>
              </a:rPr>
              <a:t>O(1.5N</a:t>
            </a:r>
            <a:r>
              <a:rPr lang="en-US" altLang="zh-CN" baseline="30000" dirty="0">
                <a:solidFill>
                  <a:srgbClr val="FF0000"/>
                </a:solidFill>
              </a:rPr>
              <a:t>2</a:t>
            </a:r>
            <a:r>
              <a:rPr lang="en-US" altLang="zh-CN" dirty="0">
                <a:solidFill>
                  <a:srgbClr val="FF0000"/>
                </a:solidFill>
              </a:rPr>
              <a:t>)</a:t>
            </a:r>
            <a:r>
              <a:rPr lang="zh-CN" altLang="zh-CN" b="0" dirty="0" smtClean="0"/>
              <a:t>。</a:t>
            </a:r>
            <a:endParaRPr lang="en-US" altLang="zh-CN" b="0" dirty="0" smtClean="0"/>
          </a:p>
          <a:p>
            <a:pPr>
              <a:buFont typeface="Wingdings" panose="05000000000000000000" pitchFamily="2" charset="2"/>
              <a:buChar char="l"/>
            </a:pPr>
            <a:r>
              <a:rPr lang="zh-CN" altLang="zh-CN" dirty="0" smtClean="0">
                <a:solidFill>
                  <a:srgbClr val="FF0000"/>
                </a:solidFill>
              </a:rPr>
              <a:t>快速排序在</a:t>
            </a:r>
            <a:r>
              <a:rPr lang="zh-CN" altLang="en-US" dirty="0" smtClean="0">
                <a:solidFill>
                  <a:srgbClr val="FF0000"/>
                </a:solidFill>
              </a:rPr>
              <a:t>一般情况下：</a:t>
            </a:r>
            <a:r>
              <a:rPr lang="zh-CN" altLang="en-US" b="0" dirty="0" smtClean="0"/>
              <a:t>比较次数和交换次数都是</a:t>
            </a:r>
            <a:r>
              <a:rPr lang="en-US" altLang="zh-CN" dirty="0" smtClean="0">
                <a:solidFill>
                  <a:srgbClr val="FF0000"/>
                </a:solidFill>
              </a:rPr>
              <a:t>O(</a:t>
            </a:r>
            <a:r>
              <a:rPr lang="en-US" altLang="zh-CN" dirty="0" err="1" smtClean="0">
                <a:solidFill>
                  <a:srgbClr val="FF0000"/>
                </a:solidFill>
              </a:rPr>
              <a:t>nlogn</a:t>
            </a:r>
            <a:r>
              <a:rPr lang="en-US" altLang="zh-CN" dirty="0" smtClean="0">
                <a:solidFill>
                  <a:srgbClr val="FF0000"/>
                </a:solidFill>
              </a:rPr>
              <a:t>)</a:t>
            </a:r>
          </a:p>
          <a:p>
            <a:pPr>
              <a:buFont typeface="Wingdings" panose="05000000000000000000" pitchFamily="2" charset="2"/>
              <a:buChar char="l"/>
            </a:pPr>
            <a:endParaRPr lang="zh-CN" altLang="zh-CN" b="0" dirty="0"/>
          </a:p>
          <a:p>
            <a:endParaRPr lang="zh-CN" altLang="zh-CN" b="0" dirty="0"/>
          </a:p>
          <a:p>
            <a:endParaRPr lang="zh-CN" altLang="en-US" dirty="0"/>
          </a:p>
        </p:txBody>
      </p:sp>
    </p:spTree>
    <p:extLst>
      <p:ext uri="{BB962C8B-B14F-4D97-AF65-F5344CB8AC3E}">
        <p14:creationId xmlns="" xmlns:p14="http://schemas.microsoft.com/office/powerpoint/2010/main" val="1310877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1628800"/>
            <a:ext cx="7704856" cy="4229092"/>
          </a:xfrm>
        </p:spPr>
        <p:txBody>
          <a:bodyPr>
            <a:normAutofit/>
          </a:bodyPr>
          <a:lstStyle/>
          <a:p>
            <a:r>
              <a:rPr lang="zh-CN" altLang="en-US" dirty="0" smtClean="0">
                <a:solidFill>
                  <a:srgbClr val="FF0000"/>
                </a:solidFill>
              </a:rPr>
              <a:t>结论：</a:t>
            </a:r>
          </a:p>
          <a:p>
            <a:r>
              <a:rPr lang="zh-CN" altLang="en-US" b="0" dirty="0" smtClean="0"/>
              <a:t>（</a:t>
            </a:r>
            <a:r>
              <a:rPr lang="en-US" b="0" dirty="0" smtClean="0"/>
              <a:t>1</a:t>
            </a:r>
            <a:r>
              <a:rPr lang="zh-CN" altLang="en-US" b="0" dirty="0" smtClean="0"/>
              <a:t>）快速排序的</a:t>
            </a:r>
            <a:r>
              <a:rPr lang="zh-CN" altLang="en-US" b="0" dirty="0" smtClean="0">
                <a:solidFill>
                  <a:srgbClr val="FF0000"/>
                </a:solidFill>
              </a:rPr>
              <a:t>平均时间复杂度为</a:t>
            </a:r>
            <a:r>
              <a:rPr lang="en-US" b="0" dirty="0" smtClean="0">
                <a:solidFill>
                  <a:srgbClr val="FF0000"/>
                </a:solidFill>
              </a:rPr>
              <a:t>O(</a:t>
            </a:r>
            <a:r>
              <a:rPr lang="en-US" b="0" dirty="0" err="1" smtClean="0">
                <a:solidFill>
                  <a:srgbClr val="FF0000"/>
                </a:solidFill>
              </a:rPr>
              <a:t>nlogn</a:t>
            </a:r>
            <a:r>
              <a:rPr lang="en-US" b="0" dirty="0" smtClean="0">
                <a:solidFill>
                  <a:srgbClr val="FF0000"/>
                </a:solidFill>
              </a:rPr>
              <a:t>)</a:t>
            </a:r>
            <a:r>
              <a:rPr lang="zh-CN" altLang="en-US" b="0" dirty="0" smtClean="0"/>
              <a:t>。</a:t>
            </a:r>
          </a:p>
          <a:p>
            <a:r>
              <a:rPr lang="zh-CN" altLang="en-US" b="0" dirty="0" smtClean="0"/>
              <a:t>（</a:t>
            </a:r>
            <a:r>
              <a:rPr lang="en-US" b="0" dirty="0" smtClean="0"/>
              <a:t>2</a:t>
            </a:r>
            <a:r>
              <a:rPr lang="zh-CN" altLang="en-US" b="0" dirty="0" smtClean="0"/>
              <a:t>）快速排序是一种</a:t>
            </a:r>
            <a:r>
              <a:rPr lang="zh-CN" altLang="en-US" b="0" dirty="0" smtClean="0">
                <a:solidFill>
                  <a:srgbClr val="FF0000"/>
                </a:solidFill>
              </a:rPr>
              <a:t>不稳定的</a:t>
            </a:r>
            <a:r>
              <a:rPr lang="zh-CN" altLang="en-US" b="0" dirty="0" smtClean="0"/>
              <a:t>排序算法。</a:t>
            </a:r>
          </a:p>
          <a:p>
            <a:r>
              <a:rPr lang="zh-CN" altLang="en-US" b="0" dirty="0" smtClean="0"/>
              <a:t>（</a:t>
            </a:r>
            <a:r>
              <a:rPr lang="en-US" b="0" dirty="0" smtClean="0"/>
              <a:t>3</a:t>
            </a:r>
            <a:r>
              <a:rPr lang="zh-CN" altLang="en-US" b="0" dirty="0" smtClean="0"/>
              <a:t>）快速排序被公认为在所有同数量级</a:t>
            </a:r>
            <a:r>
              <a:rPr lang="en-US" b="0" dirty="0" smtClean="0"/>
              <a:t>O(</a:t>
            </a:r>
            <a:r>
              <a:rPr lang="en-US" b="0" dirty="0" err="1" smtClean="0"/>
              <a:t>nlogn</a:t>
            </a:r>
            <a:r>
              <a:rPr lang="en-US" b="0" dirty="0" smtClean="0"/>
              <a:t>)</a:t>
            </a:r>
            <a:r>
              <a:rPr lang="zh-CN" altLang="en-US" b="0" dirty="0" smtClean="0"/>
              <a:t>的排序方法中，平均性能最好，但如果待排序序列有序时，快速排序将蜕化为一般冒泡排序</a:t>
            </a:r>
            <a:r>
              <a:rPr lang="en-US" altLang="zh-CN" b="0" dirty="0" smtClean="0"/>
              <a:t>(</a:t>
            </a:r>
            <a:r>
              <a:rPr lang="zh-CN" altLang="en-US" b="0" dirty="0" smtClean="0">
                <a:solidFill>
                  <a:srgbClr val="FF0000"/>
                </a:solidFill>
              </a:rPr>
              <a:t>最坏情况</a:t>
            </a:r>
            <a:r>
              <a:rPr lang="en-US" altLang="zh-CN" b="0" dirty="0" smtClean="0"/>
              <a:t>)</a:t>
            </a:r>
            <a:r>
              <a:rPr lang="zh-CN" altLang="en-US" b="0" dirty="0" smtClean="0"/>
              <a:t>，其时间复杂度变为</a:t>
            </a:r>
            <a:r>
              <a:rPr lang="en-US" b="0" dirty="0" smtClean="0">
                <a:solidFill>
                  <a:srgbClr val="FF0000"/>
                </a:solidFill>
              </a:rPr>
              <a:t>O(n</a:t>
            </a:r>
            <a:r>
              <a:rPr lang="en-US" b="0" baseline="30000" dirty="0" smtClean="0">
                <a:solidFill>
                  <a:srgbClr val="FF0000"/>
                </a:solidFill>
              </a:rPr>
              <a:t>2</a:t>
            </a:r>
            <a:r>
              <a:rPr lang="en-US" b="0" dirty="0" smtClean="0">
                <a:solidFill>
                  <a:srgbClr val="FF0000"/>
                </a:solidFill>
              </a:rPr>
              <a:t>)</a:t>
            </a:r>
            <a:r>
              <a:rPr lang="zh-CN" altLang="en-US" b="0" dirty="0" smtClean="0"/>
              <a:t>。</a:t>
            </a:r>
          </a:p>
          <a:p>
            <a:endParaRPr lang="zh-CN" altLang="en-US" dirty="0"/>
          </a:p>
        </p:txBody>
      </p:sp>
    </p:spTree>
    <p:extLst>
      <p:ext uri="{BB962C8B-B14F-4D97-AF65-F5344CB8AC3E}">
        <p14:creationId xmlns="" xmlns:p14="http://schemas.microsoft.com/office/powerpoint/2010/main" val="1045372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7.3.3 </a:t>
            </a:r>
            <a:r>
              <a:rPr lang="zh-CN" altLang="zh-CN" b="1" dirty="0" smtClean="0"/>
              <a:t>归并排序</a:t>
            </a:r>
            <a:endParaRPr lang="zh-CN" altLang="en-US" dirty="0"/>
          </a:p>
        </p:txBody>
      </p:sp>
      <p:sp>
        <p:nvSpPr>
          <p:cNvPr id="3" name="内容占位符 2"/>
          <p:cNvSpPr>
            <a:spLocks noGrp="1"/>
          </p:cNvSpPr>
          <p:nvPr>
            <p:ph idx="1"/>
          </p:nvPr>
        </p:nvSpPr>
        <p:spPr>
          <a:xfrm>
            <a:off x="827584" y="1628800"/>
            <a:ext cx="7776864" cy="4320480"/>
          </a:xfrm>
        </p:spPr>
        <p:txBody>
          <a:bodyPr>
            <a:normAutofit/>
          </a:bodyPr>
          <a:lstStyle/>
          <a:p>
            <a:r>
              <a:rPr lang="en-US" altLang="zh-CN" b="0" dirty="0" smtClean="0"/>
              <a:t>	</a:t>
            </a:r>
            <a:r>
              <a:rPr lang="zh-CN" altLang="zh-CN" b="0" dirty="0" smtClean="0">
                <a:solidFill>
                  <a:srgbClr val="FF0000"/>
                </a:solidFill>
              </a:rPr>
              <a:t>归并排序</a:t>
            </a:r>
            <a:r>
              <a:rPr lang="zh-CN" altLang="zh-CN" b="0" dirty="0">
                <a:solidFill>
                  <a:srgbClr val="FF0000"/>
                </a:solidFill>
              </a:rPr>
              <a:t>（</a:t>
            </a:r>
            <a:r>
              <a:rPr lang="en-US" altLang="zh-CN" b="0" dirty="0">
                <a:solidFill>
                  <a:srgbClr val="FF0000"/>
                </a:solidFill>
              </a:rPr>
              <a:t>Merging Sort</a:t>
            </a:r>
            <a:r>
              <a:rPr lang="zh-CN" altLang="zh-CN" b="0" dirty="0">
                <a:solidFill>
                  <a:srgbClr val="FF0000"/>
                </a:solidFill>
              </a:rPr>
              <a:t>）</a:t>
            </a:r>
            <a:r>
              <a:rPr lang="zh-CN" altLang="zh-CN" b="0" dirty="0"/>
              <a:t>是一种高级排序方法，它同快速排序一样，也是基于分治法的</a:t>
            </a:r>
            <a:r>
              <a:rPr lang="zh-CN" altLang="zh-CN" b="0" dirty="0" smtClean="0"/>
              <a:t>。</a:t>
            </a:r>
            <a:endParaRPr lang="en-US" altLang="zh-CN" b="0" dirty="0" smtClean="0"/>
          </a:p>
          <a:p>
            <a:r>
              <a:rPr lang="en-US" altLang="zh-CN" b="0" dirty="0"/>
              <a:t>	</a:t>
            </a:r>
            <a:r>
              <a:rPr lang="zh-CN" altLang="zh-CN" dirty="0" smtClean="0">
                <a:solidFill>
                  <a:srgbClr val="FF0000"/>
                </a:solidFill>
              </a:rPr>
              <a:t>归并排序</a:t>
            </a:r>
            <a:r>
              <a:rPr lang="zh-CN" altLang="zh-CN" dirty="0">
                <a:solidFill>
                  <a:srgbClr val="FF0000"/>
                </a:solidFill>
              </a:rPr>
              <a:t>的</a:t>
            </a:r>
            <a:r>
              <a:rPr lang="zh-CN" altLang="zh-CN" dirty="0" smtClean="0">
                <a:solidFill>
                  <a:srgbClr val="FF0000"/>
                </a:solidFill>
              </a:rPr>
              <a:t>思想</a:t>
            </a:r>
            <a:r>
              <a:rPr lang="zh-CN" altLang="zh-CN" b="0" dirty="0" smtClean="0"/>
              <a:t>：</a:t>
            </a:r>
            <a:r>
              <a:rPr lang="zh-CN" altLang="zh-CN" b="0" dirty="0"/>
              <a:t>将一个序列分成两个（或多个）长度几乎相等的子序列</a:t>
            </a:r>
            <a:r>
              <a:rPr lang="zh-CN" altLang="zh-CN" b="0" dirty="0" smtClean="0"/>
              <a:t>，</a:t>
            </a:r>
            <a:r>
              <a:rPr lang="zh-CN" altLang="en-US" b="0" dirty="0"/>
              <a:t>对</a:t>
            </a:r>
            <a:r>
              <a:rPr lang="zh-CN" altLang="zh-CN" b="0" dirty="0" smtClean="0"/>
              <a:t>每</a:t>
            </a:r>
            <a:r>
              <a:rPr lang="zh-CN" altLang="zh-CN" b="0" dirty="0"/>
              <a:t>个子序列排序，然后再将它们</a:t>
            </a:r>
            <a:r>
              <a:rPr lang="en-US" altLang="zh-CN" b="0" dirty="0"/>
              <a:t>“</a:t>
            </a:r>
            <a:r>
              <a:rPr lang="zh-CN" altLang="zh-CN" b="0" dirty="0"/>
              <a:t>归并</a:t>
            </a:r>
            <a:r>
              <a:rPr lang="en-US" altLang="zh-CN" b="0" dirty="0"/>
              <a:t>”</a:t>
            </a:r>
            <a:r>
              <a:rPr lang="zh-CN" altLang="zh-CN" b="0" dirty="0"/>
              <a:t>为一个有序序列。而对子序列又是递归的</a:t>
            </a:r>
            <a:r>
              <a:rPr lang="en-US" altLang="zh-CN" b="0" dirty="0"/>
              <a:t>“</a:t>
            </a:r>
            <a:r>
              <a:rPr lang="zh-CN" altLang="zh-CN" b="0" dirty="0"/>
              <a:t>归并</a:t>
            </a:r>
            <a:r>
              <a:rPr lang="en-US" altLang="zh-CN" b="0" dirty="0"/>
              <a:t>”</a:t>
            </a:r>
            <a:r>
              <a:rPr lang="zh-CN" altLang="zh-CN" b="0" dirty="0"/>
              <a:t>过程。在内部排序中，通常采用</a:t>
            </a:r>
            <a:r>
              <a:rPr lang="en-US" altLang="zh-CN" b="0" dirty="0">
                <a:solidFill>
                  <a:srgbClr val="FF0000"/>
                </a:solidFill>
              </a:rPr>
              <a:t>2-</a:t>
            </a:r>
            <a:r>
              <a:rPr lang="zh-CN" altLang="zh-CN" b="0" dirty="0">
                <a:solidFill>
                  <a:srgbClr val="FF0000"/>
                </a:solidFill>
              </a:rPr>
              <a:t>路归并排序</a:t>
            </a:r>
            <a:r>
              <a:rPr lang="zh-CN" altLang="zh-CN" b="0" dirty="0"/>
              <a:t>，它是建立在</a:t>
            </a:r>
            <a:r>
              <a:rPr lang="en-US" altLang="zh-CN" b="0" dirty="0"/>
              <a:t>2-</a:t>
            </a:r>
            <a:r>
              <a:rPr lang="zh-CN" altLang="zh-CN" b="0" dirty="0"/>
              <a:t>路归并的基础上，即将两个位置相邻的有序子序列</a:t>
            </a:r>
            <a:r>
              <a:rPr lang="en-US" altLang="zh-CN" b="0" dirty="0"/>
              <a:t>R[</a:t>
            </a:r>
            <a:r>
              <a:rPr lang="en-US" altLang="zh-CN" b="0" dirty="0" err="1"/>
              <a:t>s..m</a:t>
            </a:r>
            <a:r>
              <a:rPr lang="en-US" altLang="zh-CN" b="0" dirty="0"/>
              <a:t>]</a:t>
            </a:r>
            <a:r>
              <a:rPr lang="zh-CN" altLang="zh-CN" b="0" dirty="0"/>
              <a:t>和</a:t>
            </a:r>
            <a:r>
              <a:rPr lang="en-US" altLang="zh-CN" b="0" dirty="0"/>
              <a:t>R[m+1..t]</a:t>
            </a:r>
            <a:r>
              <a:rPr lang="zh-CN" altLang="zh-CN" b="0" dirty="0"/>
              <a:t>归并成一个有序序列</a:t>
            </a:r>
            <a:r>
              <a:rPr lang="en-US" altLang="zh-CN" b="0" dirty="0"/>
              <a:t>R[</a:t>
            </a:r>
            <a:r>
              <a:rPr lang="en-US" altLang="zh-CN" b="0" dirty="0" err="1"/>
              <a:t>s..t</a:t>
            </a:r>
            <a:r>
              <a:rPr lang="en-US" altLang="zh-CN" b="0" dirty="0"/>
              <a:t>]</a:t>
            </a:r>
            <a:r>
              <a:rPr lang="zh-CN" altLang="zh-CN" b="0" dirty="0"/>
              <a:t>。</a:t>
            </a:r>
            <a:endParaRPr lang="zh-CN" altLang="en-US" b="0" dirty="0"/>
          </a:p>
        </p:txBody>
      </p:sp>
    </p:spTree>
    <p:extLst>
      <p:ext uri="{BB962C8B-B14F-4D97-AF65-F5344CB8AC3E}">
        <p14:creationId xmlns="" xmlns:p14="http://schemas.microsoft.com/office/powerpoint/2010/main" val="2074855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196752"/>
            <a:ext cx="7520940" cy="3579849"/>
          </a:xfrm>
        </p:spPr>
        <p:txBody>
          <a:bodyPr/>
          <a:lstStyle/>
          <a:p>
            <a:r>
              <a:rPr lang="en-US" altLang="zh-CN" b="0" dirty="0" smtClean="0"/>
              <a:t>	</a:t>
            </a:r>
            <a:r>
              <a:rPr lang="en-US" altLang="zh-CN" b="0" dirty="0" smtClean="0">
                <a:solidFill>
                  <a:srgbClr val="FF0000"/>
                </a:solidFill>
              </a:rPr>
              <a:t>2-</a:t>
            </a:r>
            <a:r>
              <a:rPr lang="zh-CN" altLang="zh-CN" b="0" dirty="0">
                <a:solidFill>
                  <a:srgbClr val="FF0000"/>
                </a:solidFill>
              </a:rPr>
              <a:t>路归并的</a:t>
            </a:r>
            <a:r>
              <a:rPr lang="zh-CN" altLang="zh-CN" b="0" dirty="0" smtClean="0">
                <a:solidFill>
                  <a:srgbClr val="FF0000"/>
                </a:solidFill>
              </a:rPr>
              <a:t>过程</a:t>
            </a:r>
            <a:r>
              <a:rPr lang="zh-CN" altLang="en-US" b="0" dirty="0" smtClean="0">
                <a:solidFill>
                  <a:srgbClr val="FF0000"/>
                </a:solidFill>
              </a:rPr>
              <a:t>：</a:t>
            </a:r>
            <a:r>
              <a:rPr lang="zh-CN" altLang="zh-CN" b="0" dirty="0" smtClean="0"/>
              <a:t>记录</a:t>
            </a:r>
            <a:r>
              <a:rPr lang="zh-CN" altLang="zh-CN" b="0" dirty="0"/>
              <a:t>序列</a:t>
            </a:r>
            <a:r>
              <a:rPr lang="en-US" altLang="zh-CN" b="0" dirty="0"/>
              <a:t>AR</a:t>
            </a:r>
            <a:r>
              <a:rPr lang="zh-CN" altLang="zh-CN" b="0" dirty="0"/>
              <a:t>中有两个已经排好序的有序子序列</a:t>
            </a:r>
            <a:r>
              <a:rPr lang="en-US" altLang="zh-CN" b="0" dirty="0"/>
              <a:t>AR[</a:t>
            </a:r>
            <a:r>
              <a:rPr lang="en-US" altLang="zh-CN" b="0" dirty="0" err="1"/>
              <a:t>s..m</a:t>
            </a:r>
            <a:r>
              <a:rPr lang="en-US" altLang="zh-CN" b="0" dirty="0"/>
              <a:t>]</a:t>
            </a:r>
            <a:r>
              <a:rPr lang="zh-CN" altLang="zh-CN" b="0" dirty="0"/>
              <a:t>，</a:t>
            </a:r>
            <a:r>
              <a:rPr lang="en-US" altLang="zh-CN" b="0" dirty="0"/>
              <a:t>AR[m+1..n]</a:t>
            </a:r>
            <a:r>
              <a:rPr lang="zh-CN" altLang="zh-CN" b="0" dirty="0"/>
              <a:t>，将它们归并为一个有序表，并存放于另一个记录序列</a:t>
            </a:r>
            <a:r>
              <a:rPr lang="en-US" altLang="zh-CN" b="0" dirty="0"/>
              <a:t>BR[</a:t>
            </a:r>
            <a:r>
              <a:rPr lang="en-US" altLang="zh-CN" b="0" dirty="0" err="1"/>
              <a:t>s..n</a:t>
            </a:r>
            <a:r>
              <a:rPr lang="en-US" altLang="zh-CN" b="0" dirty="0"/>
              <a:t>]</a:t>
            </a:r>
            <a:r>
              <a:rPr lang="zh-CN" altLang="zh-CN" b="0" dirty="0"/>
              <a:t>中。</a:t>
            </a:r>
            <a:endParaRPr lang="zh-CN" altLang="en-US" b="0" dirty="0"/>
          </a:p>
        </p:txBody>
      </p:sp>
      <p:pic>
        <p:nvPicPr>
          <p:cNvPr id="1638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59632" y="2780928"/>
            <a:ext cx="6789762" cy="267204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59751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184576"/>
          </a:xfrm>
        </p:spPr>
        <p:txBody>
          <a:bodyPr>
            <a:normAutofit/>
          </a:bodyPr>
          <a:lstStyle/>
          <a:p>
            <a:r>
              <a:rPr lang="en-US" altLang="zh-CN" dirty="0">
                <a:solidFill>
                  <a:srgbClr val="FF0000"/>
                </a:solidFill>
              </a:rPr>
              <a:t>2-</a:t>
            </a:r>
            <a:r>
              <a:rPr lang="zh-CN" altLang="zh-CN" dirty="0">
                <a:solidFill>
                  <a:srgbClr val="FF0000"/>
                </a:solidFill>
              </a:rPr>
              <a:t>路归并的基本</a:t>
            </a:r>
            <a:r>
              <a:rPr lang="zh-CN" altLang="zh-CN" dirty="0" smtClean="0">
                <a:solidFill>
                  <a:srgbClr val="FF0000"/>
                </a:solidFill>
              </a:rPr>
              <a:t>思想：</a:t>
            </a:r>
            <a:endParaRPr lang="zh-CN" altLang="zh-CN" dirty="0">
              <a:solidFill>
                <a:srgbClr val="FF0000"/>
              </a:solidFill>
            </a:endParaRPr>
          </a:p>
          <a:p>
            <a:r>
              <a:rPr lang="zh-CN" altLang="zh-CN" b="0" dirty="0"/>
              <a:t>（</a:t>
            </a:r>
            <a:r>
              <a:rPr lang="en-US" altLang="zh-CN" b="0" dirty="0"/>
              <a:t>1</a:t>
            </a:r>
            <a:r>
              <a:rPr lang="zh-CN" altLang="zh-CN" b="0" dirty="0"/>
              <a:t>）假设有两个有序表</a:t>
            </a:r>
            <a:r>
              <a:rPr lang="en-US" altLang="zh-CN" b="0" dirty="0"/>
              <a:t>A</a:t>
            </a:r>
            <a:r>
              <a:rPr lang="zh-CN" altLang="zh-CN" b="0" dirty="0"/>
              <a:t>和</a:t>
            </a:r>
            <a:r>
              <a:rPr lang="en-US" altLang="zh-CN" b="0" dirty="0"/>
              <a:t>B</a:t>
            </a:r>
            <a:r>
              <a:rPr lang="zh-CN" altLang="zh-CN" b="0" dirty="0"/>
              <a:t>的记录个数（即表长）分别为</a:t>
            </a:r>
            <a:r>
              <a:rPr lang="en-US" altLang="zh-CN" b="0" dirty="0"/>
              <a:t>al</a:t>
            </a:r>
            <a:r>
              <a:rPr lang="zh-CN" altLang="zh-CN" b="0" dirty="0"/>
              <a:t>和</a:t>
            </a:r>
            <a:r>
              <a:rPr lang="en-US" altLang="zh-CN" b="0" dirty="0" err="1"/>
              <a:t>bl</a:t>
            </a:r>
            <a:r>
              <a:rPr lang="zh-CN" altLang="zh-CN" b="0" dirty="0"/>
              <a:t>，变量</a:t>
            </a:r>
            <a:r>
              <a:rPr lang="en-US" altLang="zh-CN" b="0" dirty="0" err="1"/>
              <a:t>i</a:t>
            </a:r>
            <a:r>
              <a:rPr lang="zh-CN" altLang="zh-CN" b="0" dirty="0"/>
              <a:t>和</a:t>
            </a:r>
            <a:r>
              <a:rPr lang="en-US" altLang="zh-CN" b="0" dirty="0"/>
              <a:t>j</a:t>
            </a:r>
            <a:r>
              <a:rPr lang="zh-CN" altLang="zh-CN" b="0" dirty="0"/>
              <a:t>分别是表</a:t>
            </a:r>
            <a:r>
              <a:rPr lang="en-US" altLang="zh-CN" b="0" dirty="0"/>
              <a:t>A</a:t>
            </a:r>
            <a:r>
              <a:rPr lang="zh-CN" altLang="zh-CN" b="0" dirty="0"/>
              <a:t>和表</a:t>
            </a:r>
            <a:r>
              <a:rPr lang="en-US" altLang="zh-CN" b="0" dirty="0"/>
              <a:t>B</a:t>
            </a:r>
            <a:r>
              <a:rPr lang="zh-CN" altLang="zh-CN" b="0" dirty="0"/>
              <a:t>的当前检测指针。假设表</a:t>
            </a:r>
            <a:r>
              <a:rPr lang="en-US" altLang="zh-CN" b="0" dirty="0"/>
              <a:t>C</a:t>
            </a:r>
            <a:r>
              <a:rPr lang="zh-CN" altLang="zh-CN" b="0" dirty="0"/>
              <a:t>是归并后的新有序表，变量</a:t>
            </a:r>
            <a:r>
              <a:rPr lang="en-US" altLang="zh-CN" b="0" dirty="0"/>
              <a:t>k</a:t>
            </a:r>
            <a:r>
              <a:rPr lang="zh-CN" altLang="zh-CN" b="0" dirty="0"/>
              <a:t>是它的当前存放指针；</a:t>
            </a:r>
          </a:p>
          <a:p>
            <a:r>
              <a:rPr lang="zh-CN" altLang="zh-CN" b="0" dirty="0"/>
              <a:t>（</a:t>
            </a:r>
            <a:r>
              <a:rPr lang="en-US" altLang="zh-CN" b="0" dirty="0"/>
              <a:t>2</a:t>
            </a:r>
            <a:r>
              <a:rPr lang="zh-CN" altLang="zh-CN" b="0" dirty="0"/>
              <a:t>）当</a:t>
            </a:r>
            <a:r>
              <a:rPr lang="en-US" altLang="zh-CN" b="0" dirty="0" err="1"/>
              <a:t>i</a:t>
            </a:r>
            <a:r>
              <a:rPr lang="zh-CN" altLang="zh-CN" b="0" dirty="0"/>
              <a:t>和</a:t>
            </a:r>
            <a:r>
              <a:rPr lang="en-US" altLang="zh-CN" b="0" dirty="0"/>
              <a:t>j</a:t>
            </a:r>
            <a:r>
              <a:rPr lang="zh-CN" altLang="zh-CN" b="0" dirty="0"/>
              <a:t>都在两个表的表长内变化时，根据</a:t>
            </a:r>
            <a:r>
              <a:rPr lang="en-US" altLang="zh-CN" b="0" dirty="0"/>
              <a:t>A[</a:t>
            </a:r>
            <a:r>
              <a:rPr lang="en-US" altLang="zh-CN" b="0" dirty="0" err="1"/>
              <a:t>i</a:t>
            </a:r>
            <a:r>
              <a:rPr lang="en-US" altLang="zh-CN" b="0" dirty="0"/>
              <a:t>]</a:t>
            </a:r>
            <a:r>
              <a:rPr lang="zh-CN" altLang="zh-CN" b="0" dirty="0"/>
              <a:t>和</a:t>
            </a:r>
            <a:r>
              <a:rPr lang="en-US" altLang="zh-CN" b="0" dirty="0"/>
              <a:t>B[</a:t>
            </a:r>
            <a:r>
              <a:rPr lang="en-US" altLang="zh-CN" b="0" dirty="0" err="1"/>
              <a:t>i</a:t>
            </a:r>
            <a:r>
              <a:rPr lang="en-US" altLang="zh-CN" b="0" dirty="0"/>
              <a:t>]</a:t>
            </a:r>
            <a:r>
              <a:rPr lang="zh-CN" altLang="zh-CN" b="0" dirty="0"/>
              <a:t>的关键字大小，依次把关键字小的记录存放到新表</a:t>
            </a:r>
            <a:r>
              <a:rPr lang="en-US" altLang="zh-CN" b="0" dirty="0"/>
              <a:t>C[k]</a:t>
            </a:r>
            <a:r>
              <a:rPr lang="zh-CN" altLang="zh-CN" b="0" dirty="0"/>
              <a:t>中；</a:t>
            </a:r>
          </a:p>
          <a:p>
            <a:r>
              <a:rPr lang="zh-CN" altLang="zh-CN" b="0" dirty="0"/>
              <a:t>（</a:t>
            </a:r>
            <a:r>
              <a:rPr lang="en-US" altLang="zh-CN" b="0" dirty="0"/>
              <a:t>3</a:t>
            </a:r>
            <a:r>
              <a:rPr lang="zh-CN" altLang="zh-CN" b="0" dirty="0"/>
              <a:t>）若</a:t>
            </a:r>
            <a:r>
              <a:rPr lang="en-US" altLang="zh-CN" b="0" dirty="0" err="1"/>
              <a:t>i</a:t>
            </a:r>
            <a:r>
              <a:rPr lang="zh-CN" altLang="zh-CN" b="0" dirty="0"/>
              <a:t>与</a:t>
            </a:r>
            <a:r>
              <a:rPr lang="en-US" altLang="zh-CN" b="0" dirty="0"/>
              <a:t>j</a:t>
            </a:r>
            <a:r>
              <a:rPr lang="zh-CN" altLang="zh-CN" b="0" dirty="0"/>
              <a:t>有一个已经超出表长时，则将另一个表中的剩余部分复制到新表</a:t>
            </a:r>
            <a:r>
              <a:rPr lang="en-US" altLang="zh-CN" b="0" dirty="0"/>
              <a:t>C[k]</a:t>
            </a:r>
            <a:r>
              <a:rPr lang="zh-CN" altLang="zh-CN" b="0" dirty="0"/>
              <a:t>中。</a:t>
            </a:r>
          </a:p>
          <a:p>
            <a:endParaRPr lang="zh-CN" altLang="en-US" dirty="0"/>
          </a:p>
        </p:txBody>
      </p:sp>
    </p:spTree>
    <p:extLst>
      <p:ext uri="{BB962C8B-B14F-4D97-AF65-F5344CB8AC3E}">
        <p14:creationId xmlns="" xmlns:p14="http://schemas.microsoft.com/office/powerpoint/2010/main" val="3769930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836712"/>
            <a:ext cx="7488832" cy="5472608"/>
          </a:xfrm>
        </p:spPr>
        <p:txBody>
          <a:bodyPr>
            <a:normAutofit fontScale="77500" lnSpcReduction="20000"/>
          </a:bodyPr>
          <a:lstStyle/>
          <a:p>
            <a:pPr>
              <a:spcBef>
                <a:spcPts val="0"/>
              </a:spcBef>
            </a:pPr>
            <a:r>
              <a:rPr lang="zh-CN" altLang="zh-CN" dirty="0"/>
              <a:t>算法</a:t>
            </a:r>
            <a:r>
              <a:rPr lang="en-US" altLang="zh-CN" dirty="0"/>
              <a:t>7.8</a:t>
            </a:r>
            <a:r>
              <a:rPr lang="zh-CN" altLang="zh-CN" dirty="0"/>
              <a:t>：</a:t>
            </a:r>
            <a:r>
              <a:rPr lang="en-US" altLang="zh-CN" dirty="0"/>
              <a:t>2-</a:t>
            </a:r>
            <a:r>
              <a:rPr lang="zh-CN" altLang="zh-CN" dirty="0"/>
              <a:t>路归并的算法</a:t>
            </a:r>
          </a:p>
          <a:p>
            <a:pPr>
              <a:spcBef>
                <a:spcPts val="0"/>
              </a:spcBef>
            </a:pPr>
            <a:r>
              <a:rPr lang="en-US" altLang="zh-CN" b="0" dirty="0"/>
              <a:t>void  </a:t>
            </a:r>
            <a:r>
              <a:rPr lang="en-US" altLang="zh-CN" b="0" dirty="0" err="1"/>
              <a:t>recordList</a:t>
            </a:r>
            <a:r>
              <a:rPr lang="en-US" altLang="zh-CN" b="0" dirty="0"/>
              <a:t>::merge(</a:t>
            </a:r>
            <a:r>
              <a:rPr lang="en-US" altLang="zh-CN" b="0" dirty="0" err="1"/>
              <a:t>recordList</a:t>
            </a:r>
            <a:r>
              <a:rPr lang="en-US" altLang="zh-CN" b="0" dirty="0"/>
              <a:t> A</a:t>
            </a:r>
            <a:r>
              <a:rPr lang="en-US" altLang="zh-CN" b="0" dirty="0" smtClean="0"/>
              <a:t>, </a:t>
            </a:r>
            <a:r>
              <a:rPr lang="en-US" altLang="zh-CN" b="0" dirty="0" err="1" smtClean="0"/>
              <a:t>recordList</a:t>
            </a:r>
            <a:r>
              <a:rPr lang="en-US" altLang="zh-CN" b="0" dirty="0" smtClean="0"/>
              <a:t> </a:t>
            </a:r>
            <a:r>
              <a:rPr lang="en-US" altLang="zh-CN" b="0" dirty="0"/>
              <a:t>&amp;B</a:t>
            </a:r>
            <a:r>
              <a:rPr lang="en-US" altLang="zh-CN" b="0" dirty="0" smtClean="0"/>
              <a:t>, </a:t>
            </a:r>
            <a:r>
              <a:rPr lang="en-US" altLang="zh-CN" b="0" dirty="0" err="1" smtClean="0"/>
              <a:t>int</a:t>
            </a:r>
            <a:r>
              <a:rPr lang="en-US" altLang="zh-CN" b="0" dirty="0" smtClean="0"/>
              <a:t> </a:t>
            </a:r>
            <a:r>
              <a:rPr lang="en-US" altLang="zh-CN" b="0" dirty="0"/>
              <a:t>s</a:t>
            </a:r>
            <a:r>
              <a:rPr lang="en-US" altLang="zh-CN" b="0" dirty="0" smtClean="0"/>
              <a:t>, </a:t>
            </a:r>
            <a:r>
              <a:rPr lang="en-US" altLang="zh-CN" b="0" dirty="0" err="1" smtClean="0"/>
              <a:t>int</a:t>
            </a:r>
            <a:r>
              <a:rPr lang="en-US" altLang="zh-CN" b="0" dirty="0" smtClean="0"/>
              <a:t> </a:t>
            </a:r>
            <a:r>
              <a:rPr lang="en-US" altLang="zh-CN" b="0" dirty="0"/>
              <a:t>m</a:t>
            </a:r>
            <a:r>
              <a:rPr lang="en-US" altLang="zh-CN" b="0" dirty="0" smtClean="0"/>
              <a:t>, </a:t>
            </a:r>
            <a:r>
              <a:rPr lang="en-US" altLang="zh-CN" b="0" dirty="0" err="1" smtClean="0"/>
              <a:t>int</a:t>
            </a:r>
            <a:r>
              <a:rPr lang="en-US" altLang="zh-CN" b="0" dirty="0" smtClean="0"/>
              <a:t> </a:t>
            </a:r>
            <a:r>
              <a:rPr lang="en-US" altLang="zh-CN" b="0" dirty="0"/>
              <a:t>n){</a:t>
            </a:r>
            <a:endParaRPr lang="zh-CN" altLang="zh-CN" b="0" dirty="0"/>
          </a:p>
          <a:p>
            <a:pPr>
              <a:spcBef>
                <a:spcPts val="0"/>
              </a:spcBef>
            </a:pPr>
            <a:r>
              <a:rPr lang="en-US" altLang="zh-CN" b="0" dirty="0"/>
              <a:t>   //</a:t>
            </a:r>
            <a:r>
              <a:rPr lang="zh-CN" altLang="zh-CN" b="0" dirty="0"/>
              <a:t>将两个有序表</a:t>
            </a:r>
            <a:r>
              <a:rPr lang="en-US" altLang="zh-CN" b="0" dirty="0"/>
              <a:t>A[</a:t>
            </a:r>
            <a:r>
              <a:rPr lang="en-US" altLang="zh-CN" b="0" dirty="0" err="1"/>
              <a:t>s..m</a:t>
            </a:r>
            <a:r>
              <a:rPr lang="en-US" altLang="zh-CN" b="0" dirty="0"/>
              <a:t>]</a:t>
            </a:r>
            <a:r>
              <a:rPr lang="zh-CN" altLang="zh-CN" b="0" dirty="0"/>
              <a:t>和</a:t>
            </a:r>
            <a:r>
              <a:rPr lang="en-US" altLang="zh-CN" b="0" dirty="0"/>
              <a:t>A[m+1..n]</a:t>
            </a:r>
            <a:r>
              <a:rPr lang="zh-CN" altLang="zh-CN" b="0" dirty="0"/>
              <a:t>归并成一个有序表</a:t>
            </a:r>
            <a:r>
              <a:rPr lang="en-US" altLang="zh-CN" b="0" dirty="0"/>
              <a:t>B[</a:t>
            </a:r>
            <a:r>
              <a:rPr lang="en-US" altLang="zh-CN" b="0" dirty="0" err="1"/>
              <a:t>s..n</a:t>
            </a:r>
            <a:r>
              <a:rPr lang="en-US" altLang="zh-CN" b="0" dirty="0"/>
              <a:t>]</a:t>
            </a:r>
            <a:endParaRPr lang="zh-CN" altLang="zh-CN" b="0" dirty="0"/>
          </a:p>
          <a:p>
            <a:pPr>
              <a:spcBef>
                <a:spcPts val="0"/>
              </a:spcBef>
            </a:pPr>
            <a:r>
              <a:rPr lang="en-US" altLang="zh-CN" b="0" dirty="0"/>
              <a:t>	</a:t>
            </a:r>
            <a:r>
              <a:rPr lang="en-US" altLang="zh-CN" b="0" dirty="0" err="1"/>
              <a:t>int</a:t>
            </a:r>
            <a:r>
              <a:rPr lang="en-US" altLang="zh-CN" b="0" dirty="0"/>
              <a:t> </a:t>
            </a:r>
            <a:r>
              <a:rPr lang="en-US" altLang="zh-CN" b="0" dirty="0" err="1"/>
              <a:t>i</a:t>
            </a:r>
            <a:r>
              <a:rPr lang="en-US" altLang="zh-CN" b="0" dirty="0"/>
              <a:t>=s;               </a:t>
            </a:r>
            <a:endParaRPr lang="zh-CN" altLang="zh-CN" b="0" dirty="0"/>
          </a:p>
          <a:p>
            <a:pPr>
              <a:spcBef>
                <a:spcPts val="0"/>
              </a:spcBef>
            </a:pPr>
            <a:r>
              <a:rPr lang="en-US" altLang="zh-CN" b="0" dirty="0"/>
              <a:t>	</a:t>
            </a:r>
            <a:r>
              <a:rPr lang="en-US" altLang="zh-CN" b="0" dirty="0" err="1"/>
              <a:t>int</a:t>
            </a:r>
            <a:r>
              <a:rPr lang="en-US" altLang="zh-CN" b="0" dirty="0"/>
              <a:t> j=m+1;</a:t>
            </a:r>
            <a:endParaRPr lang="zh-CN" altLang="zh-CN" b="0" dirty="0"/>
          </a:p>
          <a:p>
            <a:pPr>
              <a:spcBef>
                <a:spcPts val="0"/>
              </a:spcBef>
            </a:pPr>
            <a:r>
              <a:rPr lang="en-US" altLang="zh-CN" b="0" dirty="0"/>
              <a:t>	</a:t>
            </a:r>
            <a:r>
              <a:rPr lang="en-US" altLang="zh-CN" b="0" dirty="0" err="1"/>
              <a:t>int</a:t>
            </a:r>
            <a:r>
              <a:rPr lang="en-US" altLang="zh-CN" b="0" dirty="0"/>
              <a:t> k=s;       //</a:t>
            </a:r>
            <a:r>
              <a:rPr lang="en-US" altLang="zh-CN" b="0" dirty="0" err="1"/>
              <a:t>i,j</a:t>
            </a:r>
            <a:r>
              <a:rPr lang="zh-CN" altLang="zh-CN" b="0" dirty="0"/>
              <a:t>是两个表的检测指针，</a:t>
            </a:r>
            <a:r>
              <a:rPr lang="en-US" altLang="zh-CN" b="0" dirty="0"/>
              <a:t>k</a:t>
            </a:r>
            <a:r>
              <a:rPr lang="zh-CN" altLang="zh-CN" b="0" dirty="0"/>
              <a:t>是存放指针</a:t>
            </a:r>
          </a:p>
          <a:p>
            <a:pPr>
              <a:spcBef>
                <a:spcPts val="0"/>
              </a:spcBef>
            </a:pPr>
            <a:r>
              <a:rPr lang="en-US" altLang="zh-CN" b="0" dirty="0"/>
              <a:t>	while(</a:t>
            </a:r>
            <a:r>
              <a:rPr lang="en-US" altLang="zh-CN" b="0" dirty="0" err="1"/>
              <a:t>i</a:t>
            </a:r>
            <a:r>
              <a:rPr lang="en-US" altLang="zh-CN" b="0" dirty="0"/>
              <a:t>&lt;=</a:t>
            </a:r>
            <a:r>
              <a:rPr lang="en-US" altLang="zh-CN" b="0" dirty="0" smtClean="0"/>
              <a:t>m &amp;&amp; j</a:t>
            </a:r>
            <a:r>
              <a:rPr lang="en-US" altLang="zh-CN" b="0" dirty="0"/>
              <a:t>&lt;=n){</a:t>
            </a:r>
            <a:endParaRPr lang="zh-CN" altLang="zh-CN" b="0" dirty="0"/>
          </a:p>
          <a:p>
            <a:pPr>
              <a:spcBef>
                <a:spcPts val="0"/>
              </a:spcBef>
            </a:pPr>
            <a:r>
              <a:rPr lang="en-US" altLang="zh-CN" b="0" dirty="0"/>
              <a:t>       </a:t>
            </a:r>
            <a:r>
              <a:rPr lang="en-US" altLang="zh-CN" b="0" dirty="0" smtClean="0"/>
              <a:t>	if(A[</a:t>
            </a:r>
            <a:r>
              <a:rPr lang="en-US" altLang="zh-CN" b="0" dirty="0" err="1" smtClean="0"/>
              <a:t>i</a:t>
            </a:r>
            <a:r>
              <a:rPr lang="en-US" altLang="zh-CN" b="0" dirty="0"/>
              <a:t>].key&lt;=A[j].key){  //</a:t>
            </a:r>
            <a:r>
              <a:rPr lang="zh-CN" altLang="zh-CN" b="0" dirty="0"/>
              <a:t>两两进行比较</a:t>
            </a:r>
          </a:p>
          <a:p>
            <a:pPr>
              <a:spcBef>
                <a:spcPts val="0"/>
              </a:spcBef>
            </a:pPr>
            <a:r>
              <a:rPr lang="en-US" altLang="zh-CN" b="0" dirty="0"/>
              <a:t>          </a:t>
            </a:r>
            <a:r>
              <a:rPr lang="en-US" altLang="zh-CN" b="0" dirty="0" smtClean="0"/>
              <a:t>		B[k</a:t>
            </a:r>
            <a:r>
              <a:rPr lang="en-US" altLang="zh-CN" b="0" dirty="0"/>
              <a:t>].key=A[</a:t>
            </a:r>
            <a:r>
              <a:rPr lang="en-US" altLang="zh-CN" b="0" dirty="0" err="1"/>
              <a:t>i</a:t>
            </a:r>
            <a:r>
              <a:rPr lang="en-US" altLang="zh-CN" b="0" dirty="0"/>
              <a:t>].key;</a:t>
            </a:r>
            <a:endParaRPr lang="zh-CN" altLang="zh-CN" b="0" dirty="0"/>
          </a:p>
          <a:p>
            <a:pPr>
              <a:spcBef>
                <a:spcPts val="0"/>
              </a:spcBef>
            </a:pPr>
            <a:r>
              <a:rPr lang="en-US" altLang="zh-CN" b="0" dirty="0"/>
              <a:t>          </a:t>
            </a:r>
            <a:r>
              <a:rPr lang="en-US" altLang="zh-CN" b="0" dirty="0" smtClean="0"/>
              <a:t>		</a:t>
            </a:r>
            <a:r>
              <a:rPr lang="en-US" altLang="zh-CN" b="0" dirty="0" err="1" smtClean="0"/>
              <a:t>i</a:t>
            </a:r>
            <a:r>
              <a:rPr lang="en-US" altLang="zh-CN" b="0" dirty="0"/>
              <a:t>++;  k++;</a:t>
            </a:r>
            <a:endParaRPr lang="zh-CN" altLang="zh-CN" b="0" dirty="0"/>
          </a:p>
          <a:p>
            <a:pPr>
              <a:spcBef>
                <a:spcPts val="0"/>
              </a:spcBef>
            </a:pPr>
            <a:r>
              <a:rPr lang="en-US" altLang="zh-CN" b="0" dirty="0"/>
              <a:t>      </a:t>
            </a:r>
            <a:r>
              <a:rPr lang="en-US" altLang="zh-CN" b="0" dirty="0" smtClean="0"/>
              <a:t>	} </a:t>
            </a:r>
            <a:r>
              <a:rPr lang="en-US" altLang="zh-CN" b="0" dirty="0"/>
              <a:t>else{</a:t>
            </a:r>
            <a:endParaRPr lang="zh-CN" altLang="zh-CN" b="0" dirty="0"/>
          </a:p>
          <a:p>
            <a:pPr>
              <a:spcBef>
                <a:spcPts val="0"/>
              </a:spcBef>
            </a:pPr>
            <a:r>
              <a:rPr lang="en-US" altLang="zh-CN" b="0" dirty="0"/>
              <a:t>          </a:t>
            </a:r>
            <a:r>
              <a:rPr lang="en-US" altLang="zh-CN" b="0" dirty="0" smtClean="0"/>
              <a:t>		B[k</a:t>
            </a:r>
            <a:r>
              <a:rPr lang="en-US" altLang="zh-CN" b="0" dirty="0"/>
              <a:t>].key=A[j].key;</a:t>
            </a:r>
            <a:endParaRPr lang="zh-CN" altLang="zh-CN" b="0" dirty="0"/>
          </a:p>
          <a:p>
            <a:pPr>
              <a:spcBef>
                <a:spcPts val="0"/>
              </a:spcBef>
            </a:pPr>
            <a:r>
              <a:rPr lang="en-US" altLang="zh-CN" b="0" dirty="0"/>
              <a:t>          </a:t>
            </a:r>
            <a:r>
              <a:rPr lang="en-US" altLang="zh-CN" b="0" dirty="0" smtClean="0"/>
              <a:t>		j</a:t>
            </a:r>
            <a:r>
              <a:rPr lang="en-US" altLang="zh-CN" b="0" dirty="0"/>
              <a:t>++;  k++;</a:t>
            </a:r>
            <a:endParaRPr lang="zh-CN" altLang="zh-CN" b="0" dirty="0"/>
          </a:p>
          <a:p>
            <a:pPr>
              <a:spcBef>
                <a:spcPts val="0"/>
              </a:spcBef>
            </a:pPr>
            <a:r>
              <a:rPr lang="en-US" altLang="zh-CN" b="0" dirty="0"/>
              <a:t>      </a:t>
            </a:r>
            <a:r>
              <a:rPr lang="en-US" altLang="zh-CN" b="0" dirty="0" smtClean="0"/>
              <a:t>	}</a:t>
            </a:r>
            <a:endParaRPr lang="zh-CN" altLang="zh-CN" b="0" dirty="0"/>
          </a:p>
          <a:p>
            <a:pPr>
              <a:spcBef>
                <a:spcPts val="0"/>
              </a:spcBef>
            </a:pPr>
            <a:r>
              <a:rPr lang="en-US" altLang="zh-CN" b="0" dirty="0"/>
              <a:t>   </a:t>
            </a:r>
            <a:r>
              <a:rPr lang="en-US" altLang="zh-CN" b="0" dirty="0" smtClean="0"/>
              <a:t>	}</a:t>
            </a:r>
            <a:endParaRPr lang="zh-CN" altLang="zh-CN" b="0" dirty="0"/>
          </a:p>
          <a:p>
            <a:pPr>
              <a:spcBef>
                <a:spcPts val="0"/>
              </a:spcBef>
            </a:pPr>
            <a:r>
              <a:rPr lang="en-US" altLang="zh-CN" b="0" dirty="0"/>
              <a:t>   </a:t>
            </a:r>
            <a:r>
              <a:rPr lang="en-US" altLang="zh-CN" b="0" dirty="0" smtClean="0"/>
              <a:t>	while(</a:t>
            </a:r>
            <a:r>
              <a:rPr lang="en-US" altLang="zh-CN" b="0" dirty="0" err="1" smtClean="0"/>
              <a:t>i</a:t>
            </a:r>
            <a:r>
              <a:rPr lang="en-US" altLang="zh-CN" b="0" dirty="0"/>
              <a:t>&lt;=m)  {B[k]=A[</a:t>
            </a:r>
            <a:r>
              <a:rPr lang="en-US" altLang="zh-CN" b="0" dirty="0" err="1"/>
              <a:t>i</a:t>
            </a:r>
            <a:r>
              <a:rPr lang="en-US" altLang="zh-CN" b="0" dirty="0"/>
              <a:t>];</a:t>
            </a:r>
            <a:r>
              <a:rPr lang="en-US" altLang="zh-CN" b="0" dirty="0" err="1"/>
              <a:t>i</a:t>
            </a:r>
            <a:r>
              <a:rPr lang="en-US" altLang="zh-CN" b="0" dirty="0"/>
              <a:t>++;k</a:t>
            </a:r>
            <a:r>
              <a:rPr lang="en-US" altLang="zh-CN" b="0" dirty="0" smtClean="0"/>
              <a:t>++;} </a:t>
            </a:r>
            <a:r>
              <a:rPr lang="en-US" altLang="zh-CN" b="0" dirty="0"/>
              <a:t>//</a:t>
            </a:r>
            <a:r>
              <a:rPr lang="zh-CN" altLang="zh-CN" b="0" dirty="0"/>
              <a:t>将剩余的</a:t>
            </a:r>
            <a:r>
              <a:rPr lang="en-US" altLang="zh-CN" b="0" dirty="0"/>
              <a:t>A[</a:t>
            </a:r>
            <a:r>
              <a:rPr lang="en-US" altLang="zh-CN" b="0" dirty="0" err="1"/>
              <a:t>i</a:t>
            </a:r>
            <a:r>
              <a:rPr lang="en-US" altLang="zh-CN" b="0" dirty="0"/>
              <a:t>..m]</a:t>
            </a:r>
            <a:r>
              <a:rPr lang="zh-CN" altLang="zh-CN" b="0" dirty="0"/>
              <a:t>复制到</a:t>
            </a:r>
            <a:r>
              <a:rPr lang="en-US" altLang="zh-CN" b="0" dirty="0"/>
              <a:t>B</a:t>
            </a:r>
            <a:endParaRPr lang="zh-CN" altLang="zh-CN" b="0" dirty="0"/>
          </a:p>
          <a:p>
            <a:pPr>
              <a:spcBef>
                <a:spcPts val="0"/>
              </a:spcBef>
            </a:pPr>
            <a:r>
              <a:rPr lang="en-US" altLang="zh-CN" b="0" dirty="0"/>
              <a:t>   </a:t>
            </a:r>
            <a:r>
              <a:rPr lang="en-US" altLang="zh-CN" b="0" dirty="0" smtClean="0"/>
              <a:t>	while(j</a:t>
            </a:r>
            <a:r>
              <a:rPr lang="en-US" altLang="zh-CN" b="0" dirty="0"/>
              <a:t>&lt;=n)  {B[k]=A[j];j++;k++;}  </a:t>
            </a:r>
            <a:r>
              <a:rPr lang="en-US" altLang="zh-CN" b="0" dirty="0" smtClean="0"/>
              <a:t>//</a:t>
            </a:r>
            <a:r>
              <a:rPr lang="zh-CN" altLang="zh-CN" b="0" dirty="0"/>
              <a:t>将剩余的</a:t>
            </a:r>
            <a:r>
              <a:rPr lang="en-US" altLang="zh-CN" b="0" dirty="0"/>
              <a:t>A[</a:t>
            </a:r>
            <a:r>
              <a:rPr lang="en-US" altLang="zh-CN" b="0" dirty="0" err="1"/>
              <a:t>j..n</a:t>
            </a:r>
            <a:r>
              <a:rPr lang="en-US" altLang="zh-CN" b="0" dirty="0"/>
              <a:t>]</a:t>
            </a:r>
            <a:r>
              <a:rPr lang="zh-CN" altLang="zh-CN" b="0" dirty="0"/>
              <a:t>复制到</a:t>
            </a:r>
            <a:r>
              <a:rPr lang="en-US" altLang="zh-CN" b="0" dirty="0"/>
              <a:t>B</a:t>
            </a:r>
            <a:endParaRPr lang="zh-CN" altLang="zh-CN" b="0" dirty="0"/>
          </a:p>
          <a:p>
            <a:pPr>
              <a:spcBef>
                <a:spcPts val="0"/>
              </a:spcBef>
            </a:pPr>
            <a:r>
              <a:rPr lang="en-US" altLang="zh-CN" b="0" dirty="0"/>
              <a:t>}//merge</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3877765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内容占位符 2"/>
              <p:cNvSpPr>
                <a:spLocks noGrp="1"/>
              </p:cNvSpPr>
              <p:nvPr>
                <p:ph idx="1"/>
              </p:nvPr>
            </p:nvSpPr>
            <p:spPr>
              <a:xfrm>
                <a:off x="755576" y="1196752"/>
                <a:ext cx="7520940" cy="4680520"/>
              </a:xfrm>
            </p:spPr>
            <p:txBody>
              <a:bodyPr/>
              <a:lstStyle/>
              <a:p>
                <a:r>
                  <a:rPr lang="en-US" altLang="zh-CN" dirty="0"/>
                  <a:t/>
                </a:r>
                <a:r>
                  <a:rPr lang="en-US" altLang="zh-CN" dirty="0">
                    <a:solidFill>
                      <a:srgbClr val="FF0000"/>
                    </a:solidFill>
                  </a:rPr>
                  <a:t>2-</a:t>
                </a:r>
                <a:r>
                  <a:rPr lang="zh-CN" altLang="zh-CN" dirty="0">
                    <a:solidFill>
                      <a:srgbClr val="FF0000"/>
                    </a:solidFill>
                  </a:rPr>
                  <a:t>路归并排序的基本</a:t>
                </a:r>
                <a:r>
                  <a:rPr lang="zh-CN" altLang="zh-CN" dirty="0" smtClean="0">
                    <a:solidFill>
                      <a:srgbClr val="FF0000"/>
                    </a:solidFill>
                  </a:rPr>
                  <a:t>思想</a:t>
                </a:r>
                <a:r>
                  <a:rPr lang="zh-CN" altLang="zh-CN" dirty="0" smtClean="0"/>
                  <a:t>：</a:t>
                </a:r>
                <a:endParaRPr lang="zh-CN" altLang="zh-CN" dirty="0"/>
              </a:p>
              <a:p>
                <a:r>
                  <a:rPr lang="zh-CN" altLang="zh-CN" b="0" dirty="0"/>
                  <a:t>（</a:t>
                </a:r>
                <a:r>
                  <a:rPr lang="en-US" altLang="zh-CN" b="0" dirty="0"/>
                  <a:t>1</a:t>
                </a:r>
                <a:r>
                  <a:rPr lang="zh-CN" altLang="zh-CN" b="0" dirty="0"/>
                  <a:t>）先将</a:t>
                </a:r>
                <a:r>
                  <a:rPr lang="en-US" altLang="zh-CN" b="0" dirty="0"/>
                  <a:t>n</a:t>
                </a:r>
                <a:r>
                  <a:rPr lang="zh-CN" altLang="zh-CN" b="0" dirty="0"/>
                  <a:t>个待排序记录进行子表划分，通过不断的划分使每个待排序记录序列的长度为</a:t>
                </a:r>
                <a:r>
                  <a:rPr lang="en-US" altLang="zh-CN" b="0" dirty="0"/>
                  <a:t>1</a:t>
                </a:r>
                <a:r>
                  <a:rPr lang="zh-CN" altLang="zh-CN" b="0" dirty="0"/>
                  <a:t>；</a:t>
                </a:r>
              </a:p>
              <a:p>
                <a:r>
                  <a:rPr lang="zh-CN" altLang="zh-CN" b="0" dirty="0"/>
                  <a:t>（</a:t>
                </a:r>
                <a:r>
                  <a:rPr lang="en-US" altLang="zh-CN" b="0" dirty="0"/>
                  <a:t>2</a:t>
                </a:r>
                <a:r>
                  <a:rPr lang="zh-CN" altLang="zh-CN" b="0" dirty="0"/>
                  <a:t>）然后将相邻位置的两个待排序记录进行归并，得到</a:t>
                </a:r>
                <a:r>
                  <a:rPr lang="en-US" altLang="zh-CN" b="0" dirty="0"/>
                  <a:t>⌈</a:t>
                </a:r>
                <a14:m>
                  <m:oMath xmlns:m="http://schemas.openxmlformats.org/officeDocument/2006/math">
                    <m:r>
                      <m:rPr>
                        <m:sty m:val="p"/>
                      </m:rPr>
                      <a:rPr lang="en-US" altLang="zh-CN" b="0">
                        <a:latin typeface="Cambria Math" panose="02040503050406030204" pitchFamily="18" charset="0"/>
                      </a:rPr>
                      <m:t>n</m:t>
                    </m:r>
                    <m:r>
                      <a:rPr lang="en-US" altLang="zh-CN" b="0">
                        <a:latin typeface="Cambria Math" panose="02040503050406030204" pitchFamily="18" charset="0"/>
                      </a:rPr>
                      <m:t>/</m:t>
                    </m:r>
                    <m:r>
                      <a:rPr lang="en-US" altLang="zh-CN" b="0" i="1">
                        <a:latin typeface="Cambria Math" panose="02040503050406030204" pitchFamily="18" charset="0"/>
                      </a:rPr>
                      <m:t>2</m:t>
                    </m:r>
                  </m:oMath>
                </a14:m>
                <a:r>
                  <a:rPr lang="en-US" altLang="zh-CN" b="0" dirty="0"/>
                  <a:t>⌉</a:t>
                </a:r>
                <a:r>
                  <a:rPr lang="zh-CN" altLang="zh-CN" b="0" dirty="0"/>
                  <a:t>个长度为</a:t>
                </a:r>
                <a:r>
                  <a:rPr lang="en-US" altLang="zh-CN" b="0" dirty="0"/>
                  <a:t>2</a:t>
                </a:r>
                <a:r>
                  <a:rPr lang="zh-CN" altLang="zh-CN" b="0" dirty="0"/>
                  <a:t>或</a:t>
                </a:r>
                <a:r>
                  <a:rPr lang="en-US" altLang="zh-CN" b="0" dirty="0"/>
                  <a:t>1</a:t>
                </a:r>
                <a:r>
                  <a:rPr lang="zh-CN" altLang="zh-CN" b="0" dirty="0"/>
                  <a:t>的有序子序列，然后两两归并，</a:t>
                </a:r>
                <a:r>
                  <a:rPr lang="en-US" altLang="zh-CN" b="0" dirty="0"/>
                  <a:t>……</a:t>
                </a:r>
                <a:r>
                  <a:rPr lang="zh-CN" altLang="zh-CN" b="0" dirty="0"/>
                  <a:t>，这样重复进行，直到得到一个长度为</a:t>
                </a:r>
                <a:r>
                  <a:rPr lang="en-US" altLang="zh-CN" b="0" dirty="0"/>
                  <a:t>n</a:t>
                </a:r>
                <a:r>
                  <a:rPr lang="zh-CN" altLang="zh-CN" b="0" dirty="0"/>
                  <a:t>的有序序列为止。</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55576" y="1196752"/>
                <a:ext cx="7520940" cy="4680520"/>
              </a:xfrm>
              <a:blipFill rotWithShape="0">
                <a:blip r:embed="rId2" cstate="print"/>
                <a:stretch>
                  <a:fillRect l="-1297" t="-781" r="-810"/>
                </a:stretch>
              </a:blipFill>
            </p:spPr>
            <p:txBody>
              <a:bodyPr/>
              <a:lstStyle/>
              <a:p>
                <a:r>
                  <a:rPr lang="zh-CN" altLang="en-US" dirty="0">
                    <a:noFill/>
                  </a:rPr>
                  <a:t> </a:t>
                </a:r>
              </a:p>
            </p:txBody>
          </p:sp>
        </mc:Fallback>
      </mc:AlternateContent>
    </p:spTree>
    <p:extLst>
      <p:ext uri="{BB962C8B-B14F-4D97-AF65-F5344CB8AC3E}">
        <p14:creationId xmlns="" xmlns:p14="http://schemas.microsoft.com/office/powerpoint/2010/main" val="314888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3579849"/>
          </a:xfrm>
        </p:spPr>
        <p:txBody>
          <a:bodyPr/>
          <a:lstStyle/>
          <a:p>
            <a:r>
              <a:rPr lang="zh-CN" altLang="zh-CN" b="0" dirty="0"/>
              <a:t>【例</a:t>
            </a:r>
            <a:r>
              <a:rPr lang="en-US" altLang="zh-CN" b="0" dirty="0"/>
              <a:t>7.6</a:t>
            </a:r>
            <a:r>
              <a:rPr lang="zh-CN" altLang="zh-CN" b="0" dirty="0"/>
              <a:t>】将关键字序列</a:t>
            </a:r>
            <a:r>
              <a:rPr lang="en-US" altLang="zh-CN" b="0" dirty="0"/>
              <a:t>{21</a:t>
            </a:r>
            <a:r>
              <a:rPr lang="zh-CN" altLang="zh-CN" b="0" dirty="0"/>
              <a:t>，</a:t>
            </a:r>
            <a:r>
              <a:rPr lang="en-US" altLang="zh-CN" b="0" dirty="0"/>
              <a:t>25</a:t>
            </a:r>
            <a:r>
              <a:rPr lang="zh-CN" altLang="zh-CN" b="0" dirty="0"/>
              <a:t>，</a:t>
            </a:r>
            <a:r>
              <a:rPr lang="en-US" altLang="zh-CN" b="0" dirty="0"/>
              <a:t>49</a:t>
            </a:r>
            <a:r>
              <a:rPr lang="zh-CN" altLang="zh-CN" b="0" dirty="0"/>
              <a:t>，</a:t>
            </a:r>
            <a:r>
              <a:rPr lang="en-US" altLang="zh-CN" b="0" u="sng" dirty="0"/>
              <a:t>25</a:t>
            </a:r>
            <a:r>
              <a:rPr lang="zh-CN" altLang="zh-CN" b="0" dirty="0"/>
              <a:t>，</a:t>
            </a:r>
            <a:r>
              <a:rPr lang="en-US" altLang="zh-CN" b="0" dirty="0"/>
              <a:t>16</a:t>
            </a:r>
            <a:r>
              <a:rPr lang="zh-CN" altLang="zh-CN" b="0" dirty="0"/>
              <a:t>，</a:t>
            </a:r>
            <a:r>
              <a:rPr lang="en-US" altLang="zh-CN" b="0" dirty="0"/>
              <a:t>8}</a:t>
            </a:r>
            <a:r>
              <a:rPr lang="zh-CN" altLang="zh-CN" b="0" dirty="0"/>
              <a:t>进行归并排序</a:t>
            </a:r>
            <a:endParaRPr lang="zh-CN" altLang="en-US" b="0" dirty="0"/>
          </a:p>
        </p:txBody>
      </p:sp>
      <p:pic>
        <p:nvPicPr>
          <p:cNvPr id="1741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16" y="2204864"/>
            <a:ext cx="6353150" cy="35753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866300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352928" cy="864096"/>
          </a:xfrm>
        </p:spPr>
        <p:txBody>
          <a:bodyPr>
            <a:normAutofit fontScale="92500" lnSpcReduction="10000"/>
          </a:bodyPr>
          <a:lstStyle/>
          <a:p>
            <a:r>
              <a:rPr lang="zh-CN" altLang="en-US" b="0" dirty="0" smtClean="0"/>
              <a:t>示例：</a:t>
            </a:r>
            <a:r>
              <a:rPr lang="zh-CN" altLang="zh-CN" b="0" dirty="0" smtClean="0"/>
              <a:t>将</a:t>
            </a:r>
            <a:r>
              <a:rPr lang="zh-CN" altLang="zh-CN" b="0" dirty="0"/>
              <a:t>关键字序列</a:t>
            </a:r>
            <a:r>
              <a:rPr lang="en-US" altLang="zh-CN" b="0" dirty="0"/>
              <a:t>{21</a:t>
            </a:r>
            <a:r>
              <a:rPr lang="zh-CN" altLang="zh-CN" b="0" dirty="0"/>
              <a:t>，</a:t>
            </a:r>
            <a:r>
              <a:rPr lang="en-US" altLang="zh-CN" b="0" dirty="0"/>
              <a:t>25</a:t>
            </a:r>
            <a:r>
              <a:rPr lang="zh-CN" altLang="zh-CN" b="0" dirty="0"/>
              <a:t>，</a:t>
            </a:r>
            <a:r>
              <a:rPr lang="en-US" altLang="zh-CN" b="0" dirty="0"/>
              <a:t>49</a:t>
            </a:r>
            <a:r>
              <a:rPr lang="zh-CN" altLang="zh-CN" b="0" dirty="0"/>
              <a:t>，</a:t>
            </a:r>
            <a:r>
              <a:rPr lang="en-US" altLang="zh-CN" b="0" u="sng" dirty="0"/>
              <a:t>25</a:t>
            </a:r>
            <a:r>
              <a:rPr lang="zh-CN" altLang="zh-CN" b="0" dirty="0" smtClean="0"/>
              <a:t>，</a:t>
            </a:r>
            <a:r>
              <a:rPr lang="en-US" altLang="zh-CN" b="0" dirty="0" smtClean="0"/>
              <a:t>93</a:t>
            </a:r>
            <a:r>
              <a:rPr lang="zh-CN" altLang="en-US" b="0" dirty="0" smtClean="0"/>
              <a:t>，</a:t>
            </a:r>
            <a:r>
              <a:rPr lang="en-US" altLang="zh-CN" b="0" dirty="0" smtClean="0"/>
              <a:t>62</a:t>
            </a:r>
            <a:r>
              <a:rPr lang="zh-CN" altLang="en-US" b="0" dirty="0" smtClean="0"/>
              <a:t>，</a:t>
            </a:r>
            <a:r>
              <a:rPr lang="en-US" altLang="zh-CN" b="0" dirty="0" smtClean="0"/>
              <a:t>72</a:t>
            </a:r>
            <a:r>
              <a:rPr lang="zh-CN" altLang="en-US" b="0" dirty="0" smtClean="0"/>
              <a:t>，</a:t>
            </a:r>
            <a:r>
              <a:rPr lang="en-US" altLang="zh-CN" b="0" dirty="0" smtClean="0"/>
              <a:t>08</a:t>
            </a:r>
            <a:r>
              <a:rPr lang="zh-CN" altLang="en-US" b="0" dirty="0" smtClean="0"/>
              <a:t>，</a:t>
            </a:r>
            <a:r>
              <a:rPr lang="en-US" altLang="zh-CN" b="0" dirty="0" smtClean="0"/>
              <a:t>37</a:t>
            </a:r>
            <a:r>
              <a:rPr lang="zh-CN" altLang="en-US" b="0" dirty="0" smtClean="0"/>
              <a:t>，</a:t>
            </a:r>
            <a:r>
              <a:rPr lang="en-US" altLang="zh-CN" b="0" dirty="0" smtClean="0"/>
              <a:t>16</a:t>
            </a:r>
            <a:r>
              <a:rPr lang="zh-CN" altLang="en-US" b="0" dirty="0" smtClean="0"/>
              <a:t>，</a:t>
            </a:r>
            <a:r>
              <a:rPr lang="en-US" altLang="zh-CN" b="0" dirty="0" smtClean="0"/>
              <a:t>54}</a:t>
            </a:r>
            <a:r>
              <a:rPr lang="zh-CN" altLang="zh-CN" b="0" dirty="0"/>
              <a:t>进行归并排序</a:t>
            </a:r>
            <a:endParaRPr lang="zh-CN" altLang="en-US" b="0" dirty="0"/>
          </a:p>
        </p:txBody>
      </p:sp>
      <p:pic>
        <p:nvPicPr>
          <p:cNvPr id="1027" name="Picture 3"/>
          <p:cNvPicPr>
            <a:picLocks noChangeAspect="1" noChangeArrowheads="1"/>
          </p:cNvPicPr>
          <p:nvPr/>
        </p:nvPicPr>
        <p:blipFill>
          <a:blip r:embed="rId2" cstate="print"/>
          <a:srcRect/>
          <a:stretch>
            <a:fillRect/>
          </a:stretch>
        </p:blipFill>
        <p:spPr bwMode="auto">
          <a:xfrm>
            <a:off x="323528" y="1916832"/>
            <a:ext cx="8534400" cy="4267200"/>
          </a:xfrm>
          <a:prstGeom prst="rect">
            <a:avLst/>
          </a:prstGeom>
          <a:noFill/>
        </p:spPr>
      </p:pic>
    </p:spTree>
    <p:extLst>
      <p:ext uri="{BB962C8B-B14F-4D97-AF65-F5344CB8AC3E}">
        <p14:creationId xmlns="" xmlns:p14="http://schemas.microsoft.com/office/powerpoint/2010/main" val="86630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632848" cy="4464496"/>
          </a:xfrm>
        </p:spPr>
        <p:txBody>
          <a:bodyPr>
            <a:normAutofit/>
          </a:bodyPr>
          <a:lstStyle/>
          <a:p>
            <a:r>
              <a:rPr lang="zh-CN" altLang="zh-CN" dirty="0"/>
              <a:t>排序</a:t>
            </a:r>
            <a:r>
              <a:rPr lang="zh-CN" altLang="zh-CN" dirty="0" smtClean="0"/>
              <a:t>算法</a:t>
            </a:r>
            <a:r>
              <a:rPr lang="zh-CN" altLang="en-US" dirty="0" smtClean="0"/>
              <a:t>的时间复杂度</a:t>
            </a:r>
            <a:r>
              <a:rPr lang="zh-CN" altLang="zh-CN" dirty="0" smtClean="0"/>
              <a:t>通常</a:t>
            </a:r>
            <a:r>
              <a:rPr lang="zh-CN" altLang="zh-CN" dirty="0"/>
              <a:t>考虑</a:t>
            </a:r>
            <a:r>
              <a:rPr lang="zh-CN" altLang="zh-CN" dirty="0">
                <a:solidFill>
                  <a:srgbClr val="FF0000"/>
                </a:solidFill>
              </a:rPr>
              <a:t>两个因素</a:t>
            </a:r>
            <a:r>
              <a:rPr lang="zh-CN" altLang="zh-CN" dirty="0" smtClean="0"/>
              <a:t>：</a:t>
            </a:r>
            <a:endParaRPr lang="en-US" altLang="zh-CN" dirty="0" smtClean="0"/>
          </a:p>
          <a:p>
            <a:r>
              <a:rPr lang="zh-CN" altLang="zh-CN" b="0" dirty="0" smtClean="0"/>
              <a:t>（</a:t>
            </a:r>
            <a:r>
              <a:rPr lang="en-US" altLang="zh-CN" b="0" dirty="0"/>
              <a:t>1</a:t>
            </a:r>
            <a:r>
              <a:rPr lang="zh-CN" altLang="zh-CN" b="0" dirty="0"/>
              <a:t>）关键字</a:t>
            </a:r>
            <a:r>
              <a:rPr lang="zh-CN" altLang="zh-CN" b="0" dirty="0">
                <a:solidFill>
                  <a:srgbClr val="FF0000"/>
                </a:solidFill>
              </a:rPr>
              <a:t>比较次数</a:t>
            </a:r>
            <a:r>
              <a:rPr lang="zh-CN" altLang="zh-CN" b="0" dirty="0" smtClean="0"/>
              <a:t>；</a:t>
            </a:r>
            <a:endParaRPr lang="en-US" altLang="zh-CN" b="0" dirty="0" smtClean="0"/>
          </a:p>
          <a:p>
            <a:r>
              <a:rPr lang="zh-CN" altLang="zh-CN" b="0" dirty="0" smtClean="0"/>
              <a:t>（</a:t>
            </a:r>
            <a:r>
              <a:rPr lang="en-US" altLang="zh-CN" b="0" dirty="0"/>
              <a:t>2</a:t>
            </a:r>
            <a:r>
              <a:rPr lang="zh-CN" altLang="zh-CN" b="0" dirty="0"/>
              <a:t>）记录在表中的</a:t>
            </a:r>
            <a:r>
              <a:rPr lang="zh-CN" altLang="zh-CN" b="0" dirty="0">
                <a:solidFill>
                  <a:srgbClr val="FF0000"/>
                </a:solidFill>
              </a:rPr>
              <a:t>移动次数</a:t>
            </a:r>
            <a:r>
              <a:rPr lang="zh-CN" altLang="zh-CN" b="0" dirty="0" smtClean="0"/>
              <a:t>。</a:t>
            </a:r>
            <a:endParaRPr lang="en-US" altLang="zh-CN" b="0" dirty="0" smtClean="0"/>
          </a:p>
          <a:p>
            <a:r>
              <a:rPr lang="en-US" altLang="zh-CN" b="0" dirty="0" smtClean="0"/>
              <a:t>	</a:t>
            </a:r>
            <a:r>
              <a:rPr lang="zh-CN" altLang="zh-CN" b="0" dirty="0" smtClean="0"/>
              <a:t>大多数</a:t>
            </a:r>
            <a:r>
              <a:rPr lang="zh-CN" altLang="zh-CN" b="0" dirty="0"/>
              <a:t>排序方法都包含第一种操作，而第二种操作需要根据记录序列的存储方式来决定</a:t>
            </a:r>
            <a:r>
              <a:rPr lang="zh-CN" altLang="zh-CN" b="0" dirty="0" smtClean="0"/>
              <a:t>。</a:t>
            </a:r>
            <a:endParaRPr lang="en-US" altLang="zh-CN" b="0" dirty="0" smtClean="0"/>
          </a:p>
          <a:p>
            <a:r>
              <a:rPr lang="en-US" altLang="zh-CN" b="0" dirty="0"/>
              <a:t>	</a:t>
            </a:r>
            <a:r>
              <a:rPr lang="en-US" altLang="zh-CN" b="0" dirty="0" smtClean="0"/>
              <a:t>	</a:t>
            </a:r>
            <a:r>
              <a:rPr lang="zh-CN" altLang="zh-CN" b="0" dirty="0" smtClean="0"/>
              <a:t>通常</a:t>
            </a:r>
            <a:r>
              <a:rPr lang="zh-CN" altLang="zh-CN" b="0" dirty="0">
                <a:solidFill>
                  <a:srgbClr val="FF0000"/>
                </a:solidFill>
              </a:rPr>
              <a:t>时间复杂度和空间复杂度</a:t>
            </a:r>
            <a:r>
              <a:rPr lang="zh-CN" altLang="zh-CN" b="0" dirty="0"/>
              <a:t>（即所需的额外空间）是评价一个排序算法好坏的主要标准，此外算法本身的复杂程度和稳定性也是需要考虑的因素。</a:t>
            </a:r>
            <a:endParaRPr lang="zh-CN" altLang="en-US" b="0" dirty="0"/>
          </a:p>
        </p:txBody>
      </p:sp>
    </p:spTree>
    <p:extLst>
      <p:ext uri="{BB962C8B-B14F-4D97-AF65-F5344CB8AC3E}">
        <p14:creationId xmlns="" xmlns:p14="http://schemas.microsoft.com/office/powerpoint/2010/main" val="271077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0"/>
            <a:ext cx="8892480" cy="5328592"/>
          </a:xfrm>
        </p:spPr>
        <p:txBody>
          <a:bodyPr>
            <a:noAutofit/>
          </a:bodyPr>
          <a:lstStyle/>
          <a:p>
            <a:pPr>
              <a:lnSpc>
                <a:spcPct val="100000"/>
              </a:lnSpc>
              <a:spcBef>
                <a:spcPts val="0"/>
              </a:spcBef>
            </a:pPr>
            <a:r>
              <a:rPr lang="zh-CN" altLang="zh-CN" sz="1800" dirty="0"/>
              <a:t>算法</a:t>
            </a:r>
            <a:r>
              <a:rPr lang="en-US" altLang="zh-CN" sz="1800" dirty="0"/>
              <a:t>7.9</a:t>
            </a:r>
            <a:r>
              <a:rPr lang="zh-CN" altLang="zh-CN" sz="1800" dirty="0"/>
              <a:t>：</a:t>
            </a:r>
            <a:r>
              <a:rPr lang="en-US" altLang="zh-CN" sz="1800" dirty="0"/>
              <a:t>2-</a:t>
            </a:r>
            <a:r>
              <a:rPr lang="zh-CN" altLang="zh-CN" sz="1800" dirty="0"/>
              <a:t>路归并排序算法</a:t>
            </a:r>
          </a:p>
          <a:p>
            <a:pPr>
              <a:lnSpc>
                <a:spcPct val="100000"/>
              </a:lnSpc>
              <a:spcBef>
                <a:spcPts val="0"/>
              </a:spcBef>
            </a:pPr>
            <a:r>
              <a:rPr lang="en-US" altLang="zh-CN" sz="1800" b="0" dirty="0"/>
              <a:t>void </a:t>
            </a:r>
            <a:r>
              <a:rPr lang="en-US" altLang="zh-CN" sz="1800" b="0" dirty="0" err="1"/>
              <a:t>recordList</a:t>
            </a:r>
            <a:r>
              <a:rPr lang="en-US" altLang="zh-CN" sz="1800" b="0" dirty="0"/>
              <a:t>::</a:t>
            </a:r>
            <a:r>
              <a:rPr lang="en-US" altLang="zh-CN" sz="1800" b="0" dirty="0" err="1"/>
              <a:t>MSort</a:t>
            </a:r>
            <a:r>
              <a:rPr lang="en-US" altLang="zh-CN" sz="1800" b="0" dirty="0"/>
              <a:t>(</a:t>
            </a:r>
            <a:r>
              <a:rPr lang="en-US" altLang="zh-CN" sz="1800" b="0" dirty="0" err="1"/>
              <a:t>recordList</a:t>
            </a:r>
            <a:r>
              <a:rPr lang="en-US" altLang="zh-CN" sz="1800" b="0" dirty="0"/>
              <a:t> A</a:t>
            </a:r>
            <a:r>
              <a:rPr lang="en-US" altLang="zh-CN" sz="1800" b="0" dirty="0" smtClean="0"/>
              <a:t>, </a:t>
            </a:r>
            <a:r>
              <a:rPr lang="en-US" altLang="zh-CN" sz="1800" b="0" dirty="0" err="1" smtClean="0"/>
              <a:t>recordList</a:t>
            </a:r>
            <a:r>
              <a:rPr lang="en-US" altLang="zh-CN" sz="1800" b="0" dirty="0" smtClean="0"/>
              <a:t> </a:t>
            </a:r>
            <a:r>
              <a:rPr lang="en-US" altLang="zh-CN" sz="1800" b="0" dirty="0"/>
              <a:t>&amp;B</a:t>
            </a:r>
            <a:r>
              <a:rPr lang="en-US" altLang="zh-CN" sz="1800" b="0" dirty="0" smtClean="0"/>
              <a:t>, </a:t>
            </a:r>
            <a:r>
              <a:rPr lang="en-US" altLang="zh-CN" sz="1800" b="0" dirty="0" err="1" smtClean="0"/>
              <a:t>int</a:t>
            </a:r>
            <a:r>
              <a:rPr lang="en-US" altLang="zh-CN" sz="1800" b="0" dirty="0" smtClean="0"/>
              <a:t> </a:t>
            </a:r>
            <a:r>
              <a:rPr lang="en-US" altLang="zh-CN" sz="1800" b="0" dirty="0"/>
              <a:t>s</a:t>
            </a:r>
            <a:r>
              <a:rPr lang="en-US" altLang="zh-CN" sz="1800" b="0" dirty="0" smtClean="0"/>
              <a:t>, </a:t>
            </a:r>
            <a:r>
              <a:rPr lang="en-US" altLang="zh-CN" sz="1800" b="0" dirty="0" err="1" smtClean="0"/>
              <a:t>int</a:t>
            </a:r>
            <a:r>
              <a:rPr lang="en-US" altLang="zh-CN" sz="1800" b="0" dirty="0" smtClean="0"/>
              <a:t> </a:t>
            </a:r>
            <a:r>
              <a:rPr lang="en-US" altLang="zh-CN" sz="1800" b="0" dirty="0"/>
              <a:t>t){</a:t>
            </a:r>
            <a:endParaRPr lang="zh-CN" altLang="zh-CN" sz="1800" b="0" dirty="0"/>
          </a:p>
          <a:p>
            <a:pPr>
              <a:lnSpc>
                <a:spcPct val="100000"/>
              </a:lnSpc>
              <a:spcBef>
                <a:spcPts val="0"/>
              </a:spcBef>
            </a:pPr>
            <a:r>
              <a:rPr lang="en-US" altLang="zh-CN" sz="1800" b="0" dirty="0"/>
              <a:t>    </a:t>
            </a:r>
            <a:r>
              <a:rPr lang="en-US" altLang="zh-CN" sz="1800" b="0" dirty="0" smtClean="0"/>
              <a:t>	//</a:t>
            </a:r>
            <a:r>
              <a:rPr lang="zh-CN" altLang="zh-CN" sz="1800" b="0" dirty="0"/>
              <a:t>将</a:t>
            </a:r>
            <a:r>
              <a:rPr lang="en-US" altLang="zh-CN" sz="1800" b="0" dirty="0"/>
              <a:t>A[</a:t>
            </a:r>
            <a:r>
              <a:rPr lang="en-US" altLang="zh-CN" sz="1800" b="0" dirty="0" err="1"/>
              <a:t>s..t</a:t>
            </a:r>
            <a:r>
              <a:rPr lang="en-US" altLang="zh-CN" sz="1800" b="0" dirty="0"/>
              <a:t>]</a:t>
            </a:r>
            <a:r>
              <a:rPr lang="zh-CN" altLang="zh-CN" sz="1800" b="0" dirty="0"/>
              <a:t>归并排序为</a:t>
            </a:r>
            <a:r>
              <a:rPr lang="en-US" altLang="zh-CN" sz="1800" b="0" dirty="0"/>
              <a:t>B[</a:t>
            </a:r>
            <a:r>
              <a:rPr lang="en-US" altLang="zh-CN" sz="1800" b="0" dirty="0" err="1"/>
              <a:t>s..t</a:t>
            </a:r>
            <a:r>
              <a:rPr lang="en-US" altLang="zh-CN" sz="1800" b="0" dirty="0"/>
              <a:t>]</a:t>
            </a:r>
            <a:endParaRPr lang="zh-CN" altLang="zh-CN" sz="1800" b="0" dirty="0"/>
          </a:p>
          <a:p>
            <a:pPr>
              <a:lnSpc>
                <a:spcPct val="100000"/>
              </a:lnSpc>
              <a:spcBef>
                <a:spcPts val="0"/>
              </a:spcBef>
            </a:pPr>
            <a:r>
              <a:rPr lang="en-US" altLang="zh-CN" sz="1800" b="0" dirty="0"/>
              <a:t>	</a:t>
            </a:r>
            <a:r>
              <a:rPr lang="en-US" altLang="zh-CN" sz="1800" b="0" dirty="0" err="1"/>
              <a:t>int</a:t>
            </a:r>
            <a:r>
              <a:rPr lang="en-US" altLang="zh-CN" sz="1800" b="0" dirty="0"/>
              <a:t> middle;</a:t>
            </a:r>
            <a:endParaRPr lang="zh-CN" altLang="zh-CN" sz="1800" b="0" dirty="0"/>
          </a:p>
          <a:p>
            <a:pPr>
              <a:lnSpc>
                <a:spcPct val="100000"/>
              </a:lnSpc>
              <a:spcBef>
                <a:spcPts val="0"/>
              </a:spcBef>
            </a:pPr>
            <a:r>
              <a:rPr lang="en-US" altLang="zh-CN" sz="1800" b="0" dirty="0"/>
              <a:t>	</a:t>
            </a:r>
            <a:r>
              <a:rPr lang="en-US" altLang="zh-CN" sz="1800" b="0" dirty="0" err="1"/>
              <a:t>recordList</a:t>
            </a:r>
            <a:r>
              <a:rPr lang="en-US" altLang="zh-CN" sz="1800" b="0" dirty="0"/>
              <a:t> C;</a:t>
            </a:r>
            <a:endParaRPr lang="zh-CN" altLang="zh-CN" sz="1800" b="0" dirty="0"/>
          </a:p>
          <a:p>
            <a:pPr>
              <a:lnSpc>
                <a:spcPct val="100000"/>
              </a:lnSpc>
              <a:spcBef>
                <a:spcPts val="0"/>
              </a:spcBef>
            </a:pPr>
            <a:r>
              <a:rPr lang="en-US" altLang="zh-CN" sz="1800" b="0" dirty="0"/>
              <a:t>	if(s==t) B[s]=A[s</a:t>
            </a:r>
            <a:r>
              <a:rPr lang="en-US" altLang="zh-CN" sz="1800" b="0" dirty="0" smtClean="0"/>
              <a:t>];  	//</a:t>
            </a:r>
            <a:r>
              <a:rPr lang="zh-CN" altLang="en-US" sz="1800" b="0" dirty="0" smtClean="0"/>
              <a:t>区间内只有一个元素</a:t>
            </a:r>
            <a:endParaRPr lang="zh-CN" altLang="zh-CN" sz="1800" b="0" dirty="0"/>
          </a:p>
          <a:p>
            <a:pPr>
              <a:lnSpc>
                <a:spcPct val="100000"/>
              </a:lnSpc>
              <a:spcBef>
                <a:spcPts val="0"/>
              </a:spcBef>
            </a:pPr>
            <a:r>
              <a:rPr lang="en-US" altLang="zh-CN" sz="1800" b="0" dirty="0"/>
              <a:t>	else{</a:t>
            </a:r>
            <a:endParaRPr lang="zh-CN" altLang="zh-CN" sz="1800" b="0" dirty="0"/>
          </a:p>
          <a:p>
            <a:pPr>
              <a:lnSpc>
                <a:spcPct val="100000"/>
              </a:lnSpc>
              <a:spcBef>
                <a:spcPts val="0"/>
              </a:spcBef>
            </a:pPr>
            <a:r>
              <a:rPr lang="en-US" altLang="zh-CN" sz="1800" b="0" dirty="0"/>
              <a:t>		middle=(</a:t>
            </a:r>
            <a:r>
              <a:rPr lang="en-US" altLang="zh-CN" sz="1800" b="0" dirty="0" err="1"/>
              <a:t>s+t</a:t>
            </a:r>
            <a:r>
              <a:rPr lang="en-US" altLang="zh-CN" sz="1800" b="0" dirty="0"/>
              <a:t>)/2;       </a:t>
            </a:r>
            <a:r>
              <a:rPr lang="en-US" altLang="zh-CN" sz="1800" b="0" dirty="0" smtClean="0"/>
              <a:t>//</a:t>
            </a:r>
            <a:r>
              <a:rPr lang="zh-CN" altLang="zh-CN" sz="1800" b="0" dirty="0"/>
              <a:t>将</a:t>
            </a:r>
            <a:r>
              <a:rPr lang="en-US" altLang="zh-CN" sz="1800" b="0" dirty="0"/>
              <a:t>A[</a:t>
            </a:r>
            <a:r>
              <a:rPr lang="en-US" altLang="zh-CN" sz="1800" b="0" dirty="0" err="1"/>
              <a:t>s..t</a:t>
            </a:r>
            <a:r>
              <a:rPr lang="en-US" altLang="zh-CN" sz="1800" b="0" dirty="0"/>
              <a:t>]</a:t>
            </a:r>
            <a:r>
              <a:rPr lang="zh-CN" altLang="zh-CN" sz="1800" b="0" dirty="0"/>
              <a:t>平分为</a:t>
            </a:r>
            <a:r>
              <a:rPr lang="en-US" altLang="zh-CN" sz="1800" b="0" dirty="0"/>
              <a:t>A[</a:t>
            </a:r>
            <a:r>
              <a:rPr lang="en-US" altLang="zh-CN" sz="1800" b="0" dirty="0" err="1"/>
              <a:t>s..m</a:t>
            </a:r>
            <a:r>
              <a:rPr lang="en-US" altLang="zh-CN" sz="1800" b="0" dirty="0"/>
              <a:t>]</a:t>
            </a:r>
            <a:r>
              <a:rPr lang="zh-CN" altLang="zh-CN" sz="1800" b="0" dirty="0"/>
              <a:t>和</a:t>
            </a:r>
            <a:r>
              <a:rPr lang="en-US" altLang="zh-CN" sz="1800" b="0" dirty="0"/>
              <a:t>A[m+1..t]</a:t>
            </a:r>
            <a:endParaRPr lang="zh-CN" altLang="zh-CN" sz="1800" b="0" dirty="0"/>
          </a:p>
          <a:p>
            <a:pPr>
              <a:lnSpc>
                <a:spcPct val="100000"/>
              </a:lnSpc>
              <a:spcBef>
                <a:spcPts val="0"/>
              </a:spcBef>
            </a:pPr>
            <a:r>
              <a:rPr lang="en-US" altLang="zh-CN" sz="1800" b="0" dirty="0"/>
              <a:t>        	</a:t>
            </a:r>
            <a:r>
              <a:rPr lang="en-US" altLang="zh-CN" sz="1800" b="0" dirty="0" err="1"/>
              <a:t>MSort</a:t>
            </a:r>
            <a:r>
              <a:rPr lang="en-US" altLang="zh-CN" sz="1800" b="0" dirty="0"/>
              <a:t>(A</a:t>
            </a:r>
            <a:r>
              <a:rPr lang="en-US" altLang="zh-CN" sz="1800" b="0" dirty="0" smtClean="0"/>
              <a:t>, C, s, middle</a:t>
            </a:r>
            <a:r>
              <a:rPr lang="en-US" altLang="zh-CN" sz="1800" b="0" dirty="0"/>
              <a:t>);  </a:t>
            </a:r>
            <a:r>
              <a:rPr lang="en-US" altLang="zh-CN" sz="1800" b="0" dirty="0" smtClean="0"/>
              <a:t> </a:t>
            </a:r>
            <a:r>
              <a:rPr lang="en-US" altLang="zh-CN" sz="1800" b="0" dirty="0"/>
              <a:t>//</a:t>
            </a:r>
            <a:r>
              <a:rPr lang="zh-CN" altLang="zh-CN" sz="1800" b="0" dirty="0"/>
              <a:t>递归地将</a:t>
            </a:r>
            <a:r>
              <a:rPr lang="en-US" altLang="zh-CN" sz="1800" b="0" dirty="0"/>
              <a:t>A[</a:t>
            </a:r>
            <a:r>
              <a:rPr lang="en-US" altLang="zh-CN" sz="1800" b="0" dirty="0" err="1"/>
              <a:t>s..middle</a:t>
            </a:r>
            <a:r>
              <a:rPr lang="en-US" altLang="zh-CN" sz="1800" b="0" dirty="0"/>
              <a:t>]</a:t>
            </a:r>
            <a:r>
              <a:rPr lang="zh-CN" altLang="zh-CN" sz="1800" b="0" dirty="0"/>
              <a:t>归并为有序</a:t>
            </a:r>
            <a:r>
              <a:rPr lang="zh-CN" altLang="zh-CN" sz="1800" b="0" dirty="0" smtClean="0"/>
              <a:t>的</a:t>
            </a:r>
            <a:r>
              <a:rPr lang="en-US" altLang="zh-CN" sz="1800" b="0" dirty="0" smtClean="0"/>
              <a:t>C[</a:t>
            </a:r>
            <a:r>
              <a:rPr lang="en-US" altLang="zh-CN" sz="1800" b="0" dirty="0" err="1" smtClean="0"/>
              <a:t>s</a:t>
            </a:r>
            <a:r>
              <a:rPr lang="en-US" altLang="zh-CN" sz="1800" b="0" dirty="0" err="1"/>
              <a:t>..middle</a:t>
            </a:r>
            <a:r>
              <a:rPr lang="en-US" altLang="zh-CN" sz="1800" b="0" dirty="0"/>
              <a:t>]</a:t>
            </a:r>
            <a:endParaRPr lang="zh-CN" altLang="zh-CN" sz="1800" b="0" dirty="0"/>
          </a:p>
          <a:p>
            <a:pPr>
              <a:lnSpc>
                <a:spcPct val="100000"/>
              </a:lnSpc>
              <a:spcBef>
                <a:spcPts val="0"/>
              </a:spcBef>
            </a:pPr>
            <a:r>
              <a:rPr lang="en-US" altLang="zh-CN" sz="1800" b="0" dirty="0"/>
              <a:t>        	</a:t>
            </a:r>
            <a:r>
              <a:rPr lang="en-US" altLang="zh-CN" sz="1800" b="0" dirty="0" err="1"/>
              <a:t>MSort</a:t>
            </a:r>
            <a:r>
              <a:rPr lang="en-US" altLang="zh-CN" sz="1800" b="0" dirty="0"/>
              <a:t>(A</a:t>
            </a:r>
            <a:r>
              <a:rPr lang="en-US" altLang="zh-CN" sz="1800" b="0" dirty="0" smtClean="0"/>
              <a:t>, C, middle+1, t);//</a:t>
            </a:r>
            <a:r>
              <a:rPr lang="zh-CN" altLang="zh-CN" sz="1800" b="0" dirty="0"/>
              <a:t>递归地将</a:t>
            </a:r>
            <a:r>
              <a:rPr lang="en-US" altLang="zh-CN" sz="1800" b="0" dirty="0"/>
              <a:t>A[middle+1..t]</a:t>
            </a:r>
            <a:r>
              <a:rPr lang="zh-CN" altLang="zh-CN" sz="1800" b="0" dirty="0"/>
              <a:t>归并为有序</a:t>
            </a:r>
            <a:r>
              <a:rPr lang="zh-CN" altLang="zh-CN" sz="1800" b="0" dirty="0" smtClean="0"/>
              <a:t>的</a:t>
            </a:r>
            <a:r>
              <a:rPr lang="en-US" altLang="zh-CN" sz="1800" b="0" dirty="0" smtClean="0"/>
              <a:t>C[middle+1</a:t>
            </a:r>
            <a:r>
              <a:rPr lang="en-US" altLang="zh-CN" sz="1800" b="0" dirty="0"/>
              <a:t>..t]</a:t>
            </a:r>
            <a:endParaRPr lang="zh-CN" altLang="zh-CN" sz="1800" b="0" dirty="0"/>
          </a:p>
          <a:p>
            <a:pPr>
              <a:lnSpc>
                <a:spcPct val="100000"/>
              </a:lnSpc>
              <a:spcBef>
                <a:spcPts val="0"/>
              </a:spcBef>
            </a:pPr>
            <a:r>
              <a:rPr lang="en-US" altLang="zh-CN" sz="1800" b="0" dirty="0"/>
              <a:t>        	merge(C</a:t>
            </a:r>
            <a:r>
              <a:rPr lang="en-US" altLang="zh-CN" sz="1800" b="0" dirty="0" smtClean="0"/>
              <a:t>, B, s, middle, t</a:t>
            </a:r>
            <a:r>
              <a:rPr lang="en-US" altLang="zh-CN" sz="1800" b="0" dirty="0"/>
              <a:t>); </a:t>
            </a:r>
            <a:r>
              <a:rPr lang="en-US" altLang="zh-CN" sz="1800" b="0" dirty="0" smtClean="0"/>
              <a:t>//</a:t>
            </a:r>
            <a:r>
              <a:rPr lang="zh-CN" altLang="zh-CN" sz="1800" b="0" dirty="0"/>
              <a:t>将</a:t>
            </a:r>
            <a:r>
              <a:rPr lang="en-US" altLang="zh-CN" sz="1800" b="0" dirty="0"/>
              <a:t>C[</a:t>
            </a:r>
            <a:r>
              <a:rPr lang="en-US" altLang="zh-CN" sz="1800" b="0" dirty="0" err="1"/>
              <a:t>s..middle</a:t>
            </a:r>
            <a:r>
              <a:rPr lang="en-US" altLang="zh-CN" sz="1800" b="0" dirty="0"/>
              <a:t>]</a:t>
            </a:r>
            <a:r>
              <a:rPr lang="zh-CN" altLang="zh-CN" sz="1800" b="0" dirty="0"/>
              <a:t>和</a:t>
            </a:r>
            <a:r>
              <a:rPr lang="en-US" altLang="zh-CN" sz="1800" b="0" dirty="0"/>
              <a:t>C[middle+1..t]</a:t>
            </a:r>
            <a:r>
              <a:rPr lang="zh-CN" altLang="zh-CN" sz="1800" b="0" dirty="0"/>
              <a:t>归并到</a:t>
            </a:r>
            <a:r>
              <a:rPr lang="en-US" altLang="zh-CN" sz="1800" b="0" dirty="0"/>
              <a:t>B[</a:t>
            </a:r>
            <a:r>
              <a:rPr lang="en-US" altLang="zh-CN" sz="1800" b="0" dirty="0" err="1"/>
              <a:t>s..t</a:t>
            </a:r>
            <a:r>
              <a:rPr lang="en-US" altLang="zh-CN" sz="1800" b="0" dirty="0"/>
              <a:t>]</a:t>
            </a:r>
            <a:endParaRPr lang="zh-CN" altLang="zh-CN" sz="1800" b="0" dirty="0"/>
          </a:p>
          <a:p>
            <a:pPr>
              <a:lnSpc>
                <a:spcPct val="100000"/>
              </a:lnSpc>
              <a:spcBef>
                <a:spcPts val="0"/>
              </a:spcBef>
            </a:pPr>
            <a:r>
              <a:rPr lang="en-US" altLang="zh-CN" sz="1800" b="0" dirty="0"/>
              <a:t>     }</a:t>
            </a:r>
            <a:endParaRPr lang="zh-CN" altLang="zh-CN" sz="1800" b="0" dirty="0"/>
          </a:p>
          <a:p>
            <a:pPr>
              <a:lnSpc>
                <a:spcPct val="100000"/>
              </a:lnSpc>
              <a:spcBef>
                <a:spcPts val="0"/>
              </a:spcBef>
            </a:pPr>
            <a:r>
              <a:rPr lang="en-US" altLang="zh-CN" sz="1800" b="0" dirty="0"/>
              <a:t>}//</a:t>
            </a:r>
            <a:r>
              <a:rPr lang="en-US" altLang="zh-CN" sz="1800" b="0" dirty="0" err="1"/>
              <a:t>Msort</a:t>
            </a:r>
            <a:endParaRPr lang="zh-CN" altLang="zh-CN" sz="1800" b="0" dirty="0"/>
          </a:p>
          <a:p>
            <a:pPr>
              <a:lnSpc>
                <a:spcPct val="100000"/>
              </a:lnSpc>
              <a:spcBef>
                <a:spcPts val="0"/>
              </a:spcBef>
            </a:pPr>
            <a:r>
              <a:rPr lang="en-US" altLang="zh-CN" sz="1800" b="0" dirty="0"/>
              <a:t> </a:t>
            </a:r>
            <a:endParaRPr lang="zh-CN" altLang="zh-CN" sz="1800" b="0" dirty="0"/>
          </a:p>
          <a:p>
            <a:pPr>
              <a:lnSpc>
                <a:spcPct val="100000"/>
              </a:lnSpc>
              <a:spcBef>
                <a:spcPts val="0"/>
              </a:spcBef>
            </a:pPr>
            <a:r>
              <a:rPr lang="en-US" altLang="zh-CN" sz="1800" b="0" dirty="0"/>
              <a:t>void </a:t>
            </a:r>
            <a:r>
              <a:rPr lang="en-US" altLang="zh-CN" sz="1800" b="0" dirty="0" err="1"/>
              <a:t>recordList</a:t>
            </a:r>
            <a:r>
              <a:rPr lang="en-US" altLang="zh-CN" sz="1800" b="0" dirty="0"/>
              <a:t>::</a:t>
            </a:r>
            <a:r>
              <a:rPr lang="en-US" altLang="zh-CN" sz="1800" b="0" dirty="0" err="1"/>
              <a:t>MergeSort</a:t>
            </a:r>
            <a:r>
              <a:rPr lang="en-US" altLang="zh-CN" sz="1800" b="0" dirty="0"/>
              <a:t>(</a:t>
            </a:r>
            <a:r>
              <a:rPr lang="en-US" altLang="zh-CN" sz="1800" b="0" dirty="0" err="1"/>
              <a:t>recordList</a:t>
            </a:r>
            <a:r>
              <a:rPr lang="en-US" altLang="zh-CN" sz="1800" b="0" dirty="0"/>
              <a:t> &amp;L</a:t>
            </a:r>
            <a:r>
              <a:rPr lang="en-US" altLang="zh-CN" sz="1800" b="0" dirty="0" smtClean="0"/>
              <a:t>){</a:t>
            </a:r>
          </a:p>
          <a:p>
            <a:pPr>
              <a:lnSpc>
                <a:spcPct val="100000"/>
              </a:lnSpc>
              <a:spcBef>
                <a:spcPts val="0"/>
              </a:spcBef>
            </a:pPr>
            <a:r>
              <a:rPr lang="en-US" altLang="zh-CN" sz="1800" b="0" dirty="0"/>
              <a:t>	</a:t>
            </a:r>
            <a:r>
              <a:rPr lang="en-US" altLang="zh-CN" sz="1800" b="0" dirty="0" err="1"/>
              <a:t>MSort</a:t>
            </a:r>
            <a:r>
              <a:rPr lang="en-US" altLang="zh-CN" sz="1800" b="0" dirty="0"/>
              <a:t>(L</a:t>
            </a:r>
            <a:r>
              <a:rPr lang="en-US" altLang="zh-CN" sz="1800" b="0" dirty="0" smtClean="0"/>
              <a:t>, L, 0, L.currentSize-1</a:t>
            </a:r>
            <a:r>
              <a:rPr lang="en-US" altLang="zh-CN" sz="1800" b="0" dirty="0"/>
              <a:t>);</a:t>
            </a:r>
            <a:endParaRPr lang="zh-CN" altLang="zh-CN" sz="1800" b="0" dirty="0"/>
          </a:p>
          <a:p>
            <a:pPr>
              <a:lnSpc>
                <a:spcPct val="100000"/>
              </a:lnSpc>
              <a:spcBef>
                <a:spcPts val="0"/>
              </a:spcBef>
            </a:pPr>
            <a:r>
              <a:rPr lang="en-US" altLang="zh-CN" sz="1800" b="0" dirty="0"/>
              <a:t>}</a:t>
            </a:r>
            <a:endParaRPr lang="zh-CN" altLang="zh-CN" sz="1800" b="0" dirty="0"/>
          </a:p>
          <a:p>
            <a:pPr>
              <a:lnSpc>
                <a:spcPct val="100000"/>
              </a:lnSpc>
              <a:spcBef>
                <a:spcPts val="0"/>
              </a:spcBef>
            </a:pPr>
            <a:endParaRPr lang="zh-CN" altLang="en-US" sz="1800" dirty="0"/>
          </a:p>
        </p:txBody>
      </p:sp>
    </p:spTree>
    <p:extLst>
      <p:ext uri="{BB962C8B-B14F-4D97-AF65-F5344CB8AC3E}">
        <p14:creationId xmlns="" xmlns:p14="http://schemas.microsoft.com/office/powerpoint/2010/main" val="1396522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1214422"/>
            <a:ext cx="7520940" cy="4857784"/>
          </a:xfrm>
        </p:spPr>
        <p:txBody>
          <a:bodyPr>
            <a:normAutofit fontScale="92500" lnSpcReduction="20000"/>
          </a:bodyPr>
          <a:lstStyle/>
          <a:p>
            <a:pPr>
              <a:buFont typeface="Arial" pitchFamily="34" charset="0"/>
              <a:buChar char="•"/>
            </a:pPr>
            <a:r>
              <a:rPr lang="zh-CN" altLang="en-US" b="0" dirty="0" smtClean="0"/>
              <a:t>归并排序的运行时间并不依赖于输入数组中元素的组合方式，所以它避免了快速排序中的最差情况。</a:t>
            </a:r>
            <a:endParaRPr lang="en-US" altLang="zh-CN" b="0" dirty="0" smtClean="0"/>
          </a:p>
          <a:p>
            <a:pPr>
              <a:buFont typeface="Arial" pitchFamily="34" charset="0"/>
              <a:buChar char="•"/>
            </a:pPr>
            <a:r>
              <a:rPr lang="zh-CN" altLang="en-US" b="0" dirty="0" smtClean="0"/>
              <a:t>归并排序算法所花费的时间主要包括子序列划分时间，两个子序列的排序时间以及归并时间。</a:t>
            </a:r>
            <a:endParaRPr lang="en-US" altLang="zh-CN" b="0" dirty="0" smtClean="0"/>
          </a:p>
          <a:p>
            <a:pPr>
              <a:buFont typeface="Arial" pitchFamily="34" charset="0"/>
              <a:buChar char="•"/>
            </a:pPr>
            <a:r>
              <a:rPr lang="zh-CN" altLang="en-US" b="0" dirty="0" smtClean="0"/>
              <a:t>两个子序列的排序时间与它们的序列长度之和有关。归并时间随着数组长度</a:t>
            </a:r>
            <a:r>
              <a:rPr lang="en-US" b="0" dirty="0" smtClean="0"/>
              <a:t>n</a:t>
            </a:r>
            <a:r>
              <a:rPr lang="zh-CN" altLang="en-US" b="0" dirty="0" smtClean="0"/>
              <a:t>的变化而变化，其最大层数为</a:t>
            </a:r>
            <a:r>
              <a:rPr lang="en-US" b="0" dirty="0" smtClean="0"/>
              <a:t>⌈</a:t>
            </a:r>
            <a:r>
              <a:rPr lang="en-US" altLang="zh-CN" b="0" dirty="0" err="1" smtClean="0"/>
              <a:t>logn</a:t>
            </a:r>
            <a:r>
              <a:rPr lang="en-US" b="0" dirty="0" smtClean="0"/>
              <a:t>⌉</a:t>
            </a:r>
            <a:r>
              <a:rPr lang="zh-CN" altLang="en-US" b="0" dirty="0" smtClean="0"/>
              <a:t>。故对于一个长度为</a:t>
            </a:r>
            <a:r>
              <a:rPr lang="en-US" b="0" dirty="0" smtClean="0"/>
              <a:t>n</a:t>
            </a:r>
            <a:r>
              <a:rPr lang="zh-CN" altLang="en-US" b="0" dirty="0" smtClean="0"/>
              <a:t>的数组进行归并排序的时间代价为：</a:t>
            </a:r>
          </a:p>
          <a:p>
            <a:pPr algn="ctr"/>
            <a:r>
              <a:rPr lang="en-US" b="0" dirty="0" smtClean="0"/>
              <a:t>T(n)=2T(n/2)+c*n </a:t>
            </a:r>
          </a:p>
          <a:p>
            <a:pPr>
              <a:buFont typeface="Arial" pitchFamily="34" charset="0"/>
              <a:buChar char="•"/>
            </a:pPr>
            <a:r>
              <a:rPr lang="zh-CN" altLang="en-US" b="0" dirty="0" smtClean="0"/>
              <a:t>归并排序的</a:t>
            </a:r>
            <a:r>
              <a:rPr lang="zh-CN" altLang="en-US" b="0" dirty="0" smtClean="0">
                <a:solidFill>
                  <a:srgbClr val="FF0000"/>
                </a:solidFill>
              </a:rPr>
              <a:t>最大、最小以及平均时间</a:t>
            </a:r>
            <a:r>
              <a:rPr lang="zh-CN" altLang="en-US" b="0" dirty="0" smtClean="0"/>
              <a:t>代价为</a:t>
            </a:r>
            <a:r>
              <a:rPr lang="en-US" altLang="en-US" b="0" dirty="0" smtClean="0">
                <a:solidFill>
                  <a:srgbClr val="FF0000"/>
                </a:solidFill>
              </a:rPr>
              <a:t>O(</a:t>
            </a:r>
            <a:r>
              <a:rPr lang="en-US" altLang="en-US" b="0" dirty="0" err="1" smtClean="0">
                <a:solidFill>
                  <a:srgbClr val="FF0000"/>
                </a:solidFill>
              </a:rPr>
              <a:t>nlogn</a:t>
            </a:r>
            <a:r>
              <a:rPr lang="en-US" altLang="en-US" b="0" dirty="0" smtClean="0">
                <a:solidFill>
                  <a:srgbClr val="FF0000"/>
                </a:solidFill>
              </a:rPr>
              <a:t>)</a:t>
            </a:r>
            <a:r>
              <a:rPr lang="zh-CN" altLang="en-US" b="0" dirty="0" smtClean="0"/>
              <a:t>。</a:t>
            </a:r>
            <a:endParaRPr lang="en-US" altLang="zh-CN" b="0" dirty="0" smtClean="0"/>
          </a:p>
          <a:p>
            <a:pPr>
              <a:buFont typeface="Arial" pitchFamily="34" charset="0"/>
              <a:buChar char="•"/>
            </a:pPr>
            <a:r>
              <a:rPr lang="zh-CN" altLang="en-US" b="0" dirty="0" smtClean="0"/>
              <a:t>归并排序算法需要一个与原待排序记录数组相同大小的辅助数组，因此归并排序占用较多的存储空间</a:t>
            </a:r>
            <a:r>
              <a:rPr lang="en-US" altLang="zh-CN" b="0" dirty="0" smtClean="0"/>
              <a:t>O(n)</a:t>
            </a:r>
            <a:r>
              <a:rPr lang="zh-CN" altLang="en-US" b="0" dirty="0" smtClean="0"/>
              <a:t>。</a:t>
            </a:r>
            <a:endParaRPr lang="en-US" altLang="zh-CN" b="0" dirty="0" smtClean="0"/>
          </a:p>
          <a:p>
            <a:pPr>
              <a:buFont typeface="Arial" pitchFamily="34" charset="0"/>
              <a:buChar char="•"/>
            </a:pPr>
            <a:r>
              <a:rPr lang="zh-CN" altLang="en-US" b="0" dirty="0" smtClean="0"/>
              <a:t>归并排序是一个</a:t>
            </a:r>
            <a:r>
              <a:rPr lang="zh-CN" altLang="en-US" b="0" dirty="0" smtClean="0">
                <a:solidFill>
                  <a:srgbClr val="FF0000"/>
                </a:solidFill>
              </a:rPr>
              <a:t>稳定的排序方法</a:t>
            </a:r>
            <a:r>
              <a:rPr lang="zh-CN" altLang="en-US" b="0" dirty="0" smtClean="0"/>
              <a:t>。</a:t>
            </a:r>
          </a:p>
          <a:p>
            <a:pPr>
              <a:buFont typeface="Arial" pitchFamily="34" charset="0"/>
              <a:buChar char="•"/>
            </a:pPr>
            <a:endParaRPr lang="zh-CN" altLang="en-US" b="0" dirty="0" smtClean="0"/>
          </a:p>
          <a:p>
            <a:endParaRPr lang="zh-CN" altLang="en-US" dirty="0"/>
          </a:p>
        </p:txBody>
      </p:sp>
    </p:spTree>
    <p:extLst>
      <p:ext uri="{BB962C8B-B14F-4D97-AF65-F5344CB8AC3E}">
        <p14:creationId xmlns="" xmlns:p14="http://schemas.microsoft.com/office/powerpoint/2010/main" val="2360847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7.3.4 </a:t>
            </a:r>
            <a:r>
              <a:rPr lang="zh-CN" altLang="zh-CN" b="1" dirty="0"/>
              <a:t>树型选择排序</a:t>
            </a:r>
            <a:r>
              <a:rPr lang="en-US" altLang="zh-CN" b="1" dirty="0"/>
              <a:t>1</a:t>
            </a:r>
            <a:r>
              <a:rPr lang="zh-CN" altLang="zh-CN" b="1" dirty="0"/>
              <a:t>：</a:t>
            </a:r>
            <a:r>
              <a:rPr lang="zh-CN" altLang="zh-CN" b="1" dirty="0">
                <a:solidFill>
                  <a:srgbClr val="FF0000"/>
                </a:solidFill>
              </a:rPr>
              <a:t>锦标赛</a:t>
            </a:r>
            <a:r>
              <a:rPr lang="zh-CN" altLang="zh-CN" b="1" dirty="0" smtClean="0">
                <a:solidFill>
                  <a:srgbClr val="FF0000"/>
                </a:solidFill>
              </a:rPr>
              <a:t>排序</a:t>
            </a:r>
            <a:endParaRPr lang="zh-CN" altLang="en-US" dirty="0">
              <a:solidFill>
                <a:srgbClr val="FF0000"/>
              </a:solidFill>
            </a:endParaRPr>
          </a:p>
        </p:txBody>
      </p:sp>
      <p:sp>
        <p:nvSpPr>
          <p:cNvPr id="3" name="内容占位符 2"/>
          <p:cNvSpPr>
            <a:spLocks noGrp="1"/>
          </p:cNvSpPr>
          <p:nvPr>
            <p:ph idx="1"/>
          </p:nvPr>
        </p:nvSpPr>
        <p:spPr>
          <a:xfrm>
            <a:off x="827584" y="1628800"/>
            <a:ext cx="7520940" cy="4824536"/>
          </a:xfrm>
        </p:spPr>
        <p:txBody>
          <a:bodyPr>
            <a:normAutofit fontScale="85000" lnSpcReduction="20000"/>
          </a:bodyPr>
          <a:lstStyle/>
          <a:p>
            <a:pPr>
              <a:buFont typeface="Wingdings" panose="05000000000000000000" pitchFamily="2" charset="2"/>
              <a:buChar char="u"/>
            </a:pPr>
            <a:r>
              <a:rPr lang="zh-CN" altLang="zh-CN" b="0" dirty="0"/>
              <a:t>锦标赛选择排序，也称为</a:t>
            </a:r>
            <a:r>
              <a:rPr lang="zh-CN" altLang="zh-CN" b="0" dirty="0">
                <a:solidFill>
                  <a:srgbClr val="FF0000"/>
                </a:solidFill>
              </a:rPr>
              <a:t>树形选择排序</a:t>
            </a:r>
            <a:r>
              <a:rPr lang="zh-CN" altLang="zh-CN" b="0" dirty="0"/>
              <a:t>（</a:t>
            </a:r>
            <a:r>
              <a:rPr lang="en-US" altLang="zh-CN" b="0" dirty="0"/>
              <a:t>Tree Selection Sort)</a:t>
            </a:r>
            <a:r>
              <a:rPr lang="zh-CN" altLang="zh-CN" b="0" dirty="0"/>
              <a:t>，是一种根据锦标赛的思想来进行选择排序的方法</a:t>
            </a:r>
            <a:r>
              <a:rPr lang="zh-CN" altLang="zh-CN" b="0" dirty="0" smtClean="0"/>
              <a:t>。</a:t>
            </a:r>
            <a:endParaRPr lang="en-US" altLang="zh-CN" b="0" dirty="0" smtClean="0"/>
          </a:p>
          <a:p>
            <a:pPr>
              <a:buFont typeface="Wingdings" panose="05000000000000000000" pitchFamily="2" charset="2"/>
              <a:buChar char="u"/>
            </a:pPr>
            <a:r>
              <a:rPr lang="zh-CN" altLang="zh-CN" dirty="0"/>
              <a:t>锦标赛选择排序的</a:t>
            </a:r>
            <a:r>
              <a:rPr lang="zh-CN" altLang="zh-CN" dirty="0">
                <a:solidFill>
                  <a:srgbClr val="FF0000"/>
                </a:solidFill>
              </a:rPr>
              <a:t>基本</a:t>
            </a:r>
            <a:r>
              <a:rPr lang="zh-CN" altLang="zh-CN" dirty="0" smtClean="0">
                <a:solidFill>
                  <a:srgbClr val="FF0000"/>
                </a:solidFill>
              </a:rPr>
              <a:t>思想</a:t>
            </a:r>
            <a:r>
              <a:rPr lang="zh-CN" altLang="zh-CN" dirty="0" smtClean="0"/>
              <a:t>：</a:t>
            </a:r>
            <a:endParaRPr lang="zh-CN" altLang="zh-CN" dirty="0"/>
          </a:p>
          <a:p>
            <a:r>
              <a:rPr lang="en-US" altLang="zh-CN" dirty="0"/>
              <a:t>	</a:t>
            </a:r>
            <a:r>
              <a:rPr lang="zh-CN" altLang="zh-CN" b="0" dirty="0"/>
              <a:t>（</a:t>
            </a:r>
            <a:r>
              <a:rPr lang="en-US" altLang="zh-CN" b="0" dirty="0"/>
              <a:t>1</a:t>
            </a:r>
            <a:r>
              <a:rPr lang="zh-CN" altLang="zh-CN" b="0" dirty="0"/>
              <a:t>）对</a:t>
            </a:r>
            <a:r>
              <a:rPr lang="en-US" altLang="zh-CN" b="0" dirty="0"/>
              <a:t>n</a:t>
            </a:r>
            <a:r>
              <a:rPr lang="zh-CN" altLang="zh-CN" b="0" dirty="0"/>
              <a:t>个待排序记录的关键字进行两两比较，并且记下它们之间比较后的优胜者；</a:t>
            </a:r>
          </a:p>
          <a:p>
            <a:r>
              <a:rPr lang="en-US" altLang="zh-CN" b="0" dirty="0"/>
              <a:t>	</a:t>
            </a:r>
            <a:r>
              <a:rPr lang="zh-CN" altLang="en-US" b="0" dirty="0" smtClean="0"/>
              <a:t>（</a:t>
            </a:r>
            <a:r>
              <a:rPr lang="en-US" altLang="zh-CN" b="0" dirty="0" smtClean="0"/>
              <a:t>2</a:t>
            </a:r>
            <a:r>
              <a:rPr lang="zh-CN" altLang="en-US" b="0" dirty="0" smtClean="0"/>
              <a:t>）</a:t>
            </a:r>
            <a:r>
              <a:rPr lang="zh-CN" altLang="zh-CN" b="0" dirty="0" smtClean="0"/>
              <a:t>然后</a:t>
            </a:r>
            <a:r>
              <a:rPr lang="zh-CN" altLang="zh-CN" b="0" dirty="0"/>
              <a:t>在上述优胜者之间再进行两两比较，如此重复进行；</a:t>
            </a:r>
          </a:p>
          <a:p>
            <a:r>
              <a:rPr lang="en-US" altLang="zh-CN" b="0" dirty="0"/>
              <a:t>	 </a:t>
            </a:r>
            <a:r>
              <a:rPr lang="zh-CN" altLang="en-US" b="0" dirty="0" smtClean="0"/>
              <a:t>（</a:t>
            </a:r>
            <a:r>
              <a:rPr lang="en-US" altLang="zh-CN" b="0" dirty="0" smtClean="0"/>
              <a:t>3</a:t>
            </a:r>
            <a:r>
              <a:rPr lang="zh-CN" altLang="en-US" b="0" dirty="0" smtClean="0"/>
              <a:t>）</a:t>
            </a:r>
            <a:r>
              <a:rPr lang="zh-CN" altLang="zh-CN" b="0" dirty="0" smtClean="0"/>
              <a:t>进行</a:t>
            </a:r>
            <a:r>
              <a:rPr lang="zh-CN" altLang="zh-CN" b="0" dirty="0"/>
              <a:t>完一次锦标赛选择排序后，最小的记录将被筛选出来，从而输出；</a:t>
            </a:r>
          </a:p>
          <a:p>
            <a:r>
              <a:rPr lang="en-US" altLang="zh-CN" b="0" dirty="0"/>
              <a:t>	</a:t>
            </a:r>
            <a:r>
              <a:rPr lang="zh-CN" altLang="zh-CN" b="0" dirty="0"/>
              <a:t>（</a:t>
            </a:r>
            <a:r>
              <a:rPr lang="en-US" altLang="zh-CN" b="0" dirty="0"/>
              <a:t>4</a:t>
            </a:r>
            <a:r>
              <a:rPr lang="zh-CN" altLang="zh-CN" b="0" dirty="0"/>
              <a:t>）</a:t>
            </a:r>
            <a:r>
              <a:rPr lang="zh-CN" altLang="zh-CN" b="0" dirty="0" smtClean="0"/>
              <a:t>将</a:t>
            </a:r>
            <a:r>
              <a:rPr lang="zh-CN" altLang="en-US" b="0" dirty="0" smtClean="0"/>
              <a:t>底层</a:t>
            </a:r>
            <a:r>
              <a:rPr lang="zh-CN" altLang="zh-CN" b="0" dirty="0" smtClean="0"/>
              <a:t>最小</a:t>
            </a:r>
            <a:r>
              <a:rPr lang="zh-CN" altLang="zh-CN" b="0" dirty="0"/>
              <a:t>记录的关键字置为</a:t>
            </a:r>
            <a:r>
              <a:rPr lang="en-US" altLang="zh-CN" b="0" dirty="0"/>
              <a:t>∞</a:t>
            </a:r>
            <a:r>
              <a:rPr lang="zh-CN" altLang="zh-CN" b="0" dirty="0"/>
              <a:t>，然后从该叶子结点开始，和其左（右）兄弟的关键字进行比较，修改从叶子结点到根的路径上各结点的关键字，则根结点的关键字即为次小关键字，将之输出；</a:t>
            </a:r>
          </a:p>
          <a:p>
            <a:r>
              <a:rPr lang="en-US" altLang="zh-CN" b="0" dirty="0"/>
              <a:t>	</a:t>
            </a:r>
            <a:r>
              <a:rPr lang="zh-CN" altLang="zh-CN" b="0" dirty="0"/>
              <a:t>（</a:t>
            </a:r>
            <a:r>
              <a:rPr lang="en-US" altLang="zh-CN" b="0" dirty="0"/>
              <a:t>5</a:t>
            </a:r>
            <a:r>
              <a:rPr lang="zh-CN" altLang="zh-CN" b="0" dirty="0"/>
              <a:t>）重复执行，直到最后全部数据都已经输出。</a:t>
            </a:r>
          </a:p>
          <a:p>
            <a:endParaRPr lang="zh-CN" altLang="en-US" dirty="0"/>
          </a:p>
        </p:txBody>
      </p:sp>
    </p:spTree>
    <p:extLst>
      <p:ext uri="{BB962C8B-B14F-4D97-AF65-F5344CB8AC3E}">
        <p14:creationId xmlns="" xmlns:p14="http://schemas.microsoft.com/office/powerpoint/2010/main" val="7487282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96753"/>
            <a:ext cx="8241020" cy="2016224"/>
          </a:xfrm>
        </p:spPr>
        <p:txBody>
          <a:bodyPr/>
          <a:lstStyle/>
          <a:p>
            <a:r>
              <a:rPr lang="zh-CN" altLang="zh-CN" b="0" dirty="0"/>
              <a:t>★注：使用锦标赛选择排序的时候，待排序记录的关键字不能相同，如果相同的话，将无法判断谁是优胜者。</a:t>
            </a:r>
          </a:p>
          <a:p>
            <a:r>
              <a:rPr lang="zh-CN" altLang="zh-CN" b="0" dirty="0"/>
              <a:t>【例</a:t>
            </a:r>
            <a:r>
              <a:rPr lang="en-US" altLang="zh-CN" b="0" dirty="0"/>
              <a:t>7.7</a:t>
            </a:r>
            <a:r>
              <a:rPr lang="zh-CN" altLang="zh-CN" b="0" dirty="0"/>
              <a:t>】对关键字序列</a:t>
            </a:r>
            <a:r>
              <a:rPr lang="en-US" altLang="zh-CN" b="0" dirty="0"/>
              <a:t>{27</a:t>
            </a:r>
            <a:r>
              <a:rPr lang="zh-CN" altLang="zh-CN" b="0" dirty="0"/>
              <a:t>，</a:t>
            </a:r>
            <a:r>
              <a:rPr lang="en-US" altLang="zh-CN" b="0" dirty="0"/>
              <a:t>41</a:t>
            </a:r>
            <a:r>
              <a:rPr lang="zh-CN" altLang="zh-CN" b="0" dirty="0"/>
              <a:t>，</a:t>
            </a:r>
            <a:r>
              <a:rPr lang="en-US" altLang="zh-CN" b="0" dirty="0"/>
              <a:t>35</a:t>
            </a:r>
            <a:r>
              <a:rPr lang="zh-CN" altLang="zh-CN" b="0" dirty="0"/>
              <a:t>，</a:t>
            </a:r>
            <a:r>
              <a:rPr lang="en-US" altLang="zh-CN" b="0" dirty="0"/>
              <a:t>65</a:t>
            </a:r>
            <a:r>
              <a:rPr lang="zh-CN" altLang="zh-CN" b="0" dirty="0"/>
              <a:t>，</a:t>
            </a:r>
            <a:r>
              <a:rPr lang="en-US" altLang="zh-CN" b="0" dirty="0"/>
              <a:t>16</a:t>
            </a:r>
            <a:r>
              <a:rPr lang="zh-CN" altLang="zh-CN" b="0" dirty="0"/>
              <a:t>，</a:t>
            </a:r>
            <a:r>
              <a:rPr lang="en-US" altLang="zh-CN" b="0" dirty="0"/>
              <a:t>51</a:t>
            </a:r>
            <a:r>
              <a:rPr lang="zh-CN" altLang="zh-CN" b="0" dirty="0"/>
              <a:t>，</a:t>
            </a:r>
            <a:r>
              <a:rPr lang="en-US" altLang="zh-CN" b="0" dirty="0"/>
              <a:t>38</a:t>
            </a:r>
            <a:r>
              <a:rPr lang="zh-CN" altLang="zh-CN" b="0" dirty="0"/>
              <a:t>，</a:t>
            </a:r>
            <a:r>
              <a:rPr lang="en-US" altLang="zh-CN" b="0" dirty="0"/>
              <a:t>62}</a:t>
            </a:r>
            <a:r>
              <a:rPr lang="zh-CN" altLang="zh-CN" b="0" dirty="0"/>
              <a:t>进行锦标赛选择排序，各趟排序过程如下</a:t>
            </a:r>
            <a:r>
              <a:rPr lang="zh-CN" altLang="zh-CN" b="0" dirty="0" smtClean="0"/>
              <a:t>图所</a:t>
            </a:r>
            <a:r>
              <a:rPr lang="zh-CN" altLang="zh-CN" b="0" dirty="0"/>
              <a:t>示。</a:t>
            </a:r>
            <a:endParaRPr lang="zh-CN" altLang="en-US" b="0" dirty="0"/>
          </a:p>
        </p:txBody>
      </p:sp>
      <p:pic>
        <p:nvPicPr>
          <p:cNvPr id="1843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15975" y="3407246"/>
            <a:ext cx="7512050" cy="2552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8974392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9592" y="836712"/>
            <a:ext cx="6518392" cy="271348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43607" y="3645024"/>
            <a:ext cx="6661735" cy="24482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81861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16" y="1124744"/>
            <a:ext cx="6851650" cy="2647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683568" y="3995678"/>
            <a:ext cx="8064896" cy="2031325"/>
          </a:xfrm>
          <a:prstGeom prst="rect">
            <a:avLst/>
          </a:prstGeom>
        </p:spPr>
        <p:txBody>
          <a:bodyPr wrap="square">
            <a:spAutoFit/>
          </a:bodyPr>
          <a:lstStyle/>
          <a:p>
            <a:pPr marL="285750" indent="-285750">
              <a:buFont typeface="Wingdings" panose="05000000000000000000" pitchFamily="2" charset="2"/>
              <a:buChar char="ü"/>
            </a:pPr>
            <a:r>
              <a:rPr lang="zh-CN" altLang="zh-CN" dirty="0">
                <a:latin typeface="Times New Roman" panose="02020603050405020304" pitchFamily="18" charset="0"/>
                <a:ea typeface="楷体" panose="02010609060101010101" pitchFamily="49" charset="-122"/>
                <a:cs typeface="Times New Roman" panose="02020603050405020304" pitchFamily="18" charset="0"/>
              </a:rPr>
              <a:t> 锦标赛选择排序可以在</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nlogn</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时间内对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n</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个元素进行排序，因为每趟锦标赛选择排序的时间复杂度为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logn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，总共需要执行</a:t>
            </a:r>
            <a:r>
              <a:rPr lang="en-US" altLang="zh-CN" dirty="0">
                <a:latin typeface="Times New Roman" panose="02020603050405020304" pitchFamily="18" charset="0"/>
                <a:ea typeface="楷体" panose="02010609060101010101" pitchFamily="49" charset="-122"/>
                <a:cs typeface="Times New Roman" panose="02020603050405020304" pitchFamily="18" charset="0"/>
              </a:rPr>
              <a:t>n-1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次，因此整个排序过程所需要的时间为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nlogn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ü"/>
            </a:pP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由于</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它的时间复杂度不受待排序记录序列的影响，故它的最坏、平均和最好时间复杂度都为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nlogn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ü"/>
            </a:pP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锦标赛</a:t>
            </a:r>
            <a:r>
              <a:rPr lang="zh-CN" altLang="zh-CN" dirty="0">
                <a:latin typeface="Times New Roman" panose="02020603050405020304" pitchFamily="18" charset="0"/>
                <a:ea typeface="楷体" panose="02010609060101010101" pitchFamily="49" charset="-122"/>
                <a:cs typeface="Times New Roman" panose="02020603050405020304" pitchFamily="18" charset="0"/>
              </a:rPr>
              <a:t>选择排序对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n</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个元素进行排序时，需要</a:t>
            </a:r>
            <a:r>
              <a:rPr lang="en-US" altLang="zh-CN" dirty="0">
                <a:latin typeface="Times New Roman" panose="02020603050405020304" pitchFamily="18" charset="0"/>
                <a:ea typeface="楷体" panose="02010609060101010101" pitchFamily="49" charset="-122"/>
                <a:cs typeface="Times New Roman" panose="02020603050405020304" pitchFamily="18" charset="0"/>
              </a:rPr>
              <a:t>n-1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的额外存储空间，故它的空间复杂度为</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O(n</a:t>
            </a:r>
            <a:r>
              <a:rPr lang="zh-CN"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 xmlns:p14="http://schemas.microsoft.com/office/powerpoint/2010/main" val="3328826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928662" y="642918"/>
            <a:ext cx="7520940" cy="5786478"/>
          </a:xfrm>
        </p:spPr>
        <p:txBody>
          <a:bodyPr>
            <a:noAutofit/>
          </a:bodyPr>
          <a:lstStyle/>
          <a:p>
            <a:pPr>
              <a:spcBef>
                <a:spcPct val="50000"/>
              </a:spcBef>
            </a:pPr>
            <a:r>
              <a:rPr kumimoji="1" lang="en-US" altLang="zh-CN" sz="1400" b="0" dirty="0" err="1" smtClean="0">
                <a:latin typeface="+mj-ea"/>
                <a:ea typeface="+mj-ea"/>
              </a:rPr>
              <a:t>int</a:t>
            </a:r>
            <a:r>
              <a:rPr kumimoji="1" lang="en-US" altLang="zh-CN" sz="1400" b="0" dirty="0" smtClean="0">
                <a:latin typeface="+mj-ea"/>
                <a:ea typeface="+mj-ea"/>
              </a:rPr>
              <a:t> </a:t>
            </a:r>
            <a:r>
              <a:rPr kumimoji="1" lang="en-US" altLang="zh-CN" sz="1400" b="0" dirty="0" err="1" smtClean="0">
                <a:latin typeface="+mj-ea"/>
                <a:ea typeface="+mj-ea"/>
              </a:rPr>
              <a:t>OnePassTreesort</a:t>
            </a:r>
            <a:r>
              <a:rPr kumimoji="1" lang="en-US" altLang="zh-CN" sz="1400" b="0" dirty="0" smtClean="0">
                <a:latin typeface="+mj-ea"/>
                <a:ea typeface="+mj-ea"/>
              </a:rPr>
              <a:t>(</a:t>
            </a:r>
            <a:r>
              <a:rPr kumimoji="1" lang="en-US" altLang="zh-CN" sz="1400" b="0" dirty="0" err="1" smtClean="0">
                <a:latin typeface="+mj-ea"/>
                <a:ea typeface="+mj-ea"/>
              </a:rPr>
              <a:t>STable</a:t>
            </a:r>
            <a:r>
              <a:rPr kumimoji="1" lang="en-US" altLang="zh-CN" sz="1400" b="0" dirty="0" smtClean="0">
                <a:latin typeface="+mj-ea"/>
                <a:ea typeface="+mj-ea"/>
              </a:rPr>
              <a:t> a[])</a:t>
            </a:r>
          </a:p>
          <a:p>
            <a:pPr>
              <a:spcBef>
                <a:spcPct val="50000"/>
              </a:spcBef>
            </a:pPr>
            <a:r>
              <a:rPr kumimoji="1" lang="en-US" altLang="zh-CN" sz="1400" b="0" dirty="0" smtClean="0">
                <a:latin typeface="+mj-ea"/>
                <a:ea typeface="+mj-ea"/>
              </a:rPr>
              <a:t>{ M = MAX</a:t>
            </a:r>
            <a:r>
              <a:rPr kumimoji="1" lang="zh-CN" altLang="en-US" sz="1400" b="0" dirty="0" smtClean="0">
                <a:latin typeface="+mj-ea"/>
                <a:ea typeface="+mj-ea"/>
              </a:rPr>
              <a:t>；</a:t>
            </a:r>
            <a:r>
              <a:rPr kumimoji="1" lang="en-US" altLang="zh-CN" sz="1400" b="0" dirty="0" err="1" smtClean="0">
                <a:latin typeface="+mj-ea"/>
                <a:ea typeface="+mj-ea"/>
              </a:rPr>
              <a:t>memcpy</a:t>
            </a:r>
            <a:r>
              <a:rPr kumimoji="1" lang="en-US" altLang="zh-CN" sz="1400" b="0" dirty="0" smtClean="0">
                <a:latin typeface="+mj-ea"/>
                <a:ea typeface="+mj-ea"/>
              </a:rPr>
              <a:t>(&amp;b, &amp;a, </a:t>
            </a:r>
            <a:r>
              <a:rPr kumimoji="1" lang="en-US" altLang="zh-CN" sz="1400" b="0" dirty="0" err="1" smtClean="0">
                <a:latin typeface="+mj-ea"/>
                <a:ea typeface="+mj-ea"/>
              </a:rPr>
              <a:t>sizeof</a:t>
            </a:r>
            <a:r>
              <a:rPr kumimoji="1" lang="en-US" altLang="zh-CN" sz="1400" b="0" dirty="0" smtClean="0">
                <a:latin typeface="+mj-ea"/>
                <a:ea typeface="+mj-ea"/>
              </a:rPr>
              <a:t>(a))</a:t>
            </a:r>
            <a:r>
              <a:rPr kumimoji="1" lang="zh-CN" altLang="en-US" sz="1400" b="0" dirty="0" smtClean="0">
                <a:latin typeface="+mj-ea"/>
                <a:ea typeface="+mj-ea"/>
              </a:rPr>
              <a:t>；</a:t>
            </a:r>
            <a:r>
              <a:rPr kumimoji="1" lang="en-US" altLang="zh-CN" sz="1400" b="0" dirty="0" smtClean="0">
                <a:latin typeface="+mj-ea"/>
                <a:ea typeface="+mj-ea"/>
              </a:rPr>
              <a:t>j = </a:t>
            </a:r>
            <a:r>
              <a:rPr kumimoji="1" lang="en-US" altLang="zh-CN" sz="1400" b="0" dirty="0" err="1" smtClean="0">
                <a:latin typeface="+mj-ea"/>
                <a:ea typeface="+mj-ea"/>
              </a:rPr>
              <a:t>int</a:t>
            </a:r>
            <a:r>
              <a:rPr kumimoji="1" lang="en-US" altLang="zh-CN" sz="1400" b="0" dirty="0" smtClean="0">
                <a:latin typeface="+mj-ea"/>
                <a:ea typeface="+mj-ea"/>
              </a:rPr>
              <a:t>(m/2) </a:t>
            </a:r>
            <a:r>
              <a:rPr kumimoji="1" lang="zh-CN" altLang="en-US" sz="1400" b="0" dirty="0" smtClean="0">
                <a:latin typeface="+mj-ea"/>
                <a:ea typeface="+mj-ea"/>
              </a:rPr>
              <a:t>；</a:t>
            </a:r>
          </a:p>
          <a:p>
            <a:pPr>
              <a:spcBef>
                <a:spcPct val="50000"/>
              </a:spcBef>
            </a:pPr>
            <a:r>
              <a:rPr kumimoji="1" lang="zh-CN" altLang="en-US" sz="1400" b="0" dirty="0" smtClean="0">
                <a:latin typeface="+mj-ea"/>
                <a:ea typeface="+mj-ea"/>
              </a:rPr>
              <a:t>   </a:t>
            </a:r>
            <a:r>
              <a:rPr kumimoji="1" lang="en-US" altLang="zh-CN" sz="1400" b="0" dirty="0" smtClean="0">
                <a:latin typeface="+mj-ea"/>
                <a:ea typeface="+mj-ea"/>
              </a:rPr>
              <a:t>while(j != 0){</a:t>
            </a:r>
          </a:p>
          <a:p>
            <a:pPr>
              <a:spcBef>
                <a:spcPct val="50000"/>
              </a:spcBef>
            </a:pPr>
            <a:r>
              <a:rPr kumimoji="1" lang="en-US" altLang="zh-CN" sz="1400" b="0" dirty="0" smtClean="0">
                <a:latin typeface="+mj-ea"/>
                <a:ea typeface="+mj-ea"/>
              </a:rPr>
              <a:t>       for(k = 0</a:t>
            </a:r>
            <a:r>
              <a:rPr kumimoji="1" lang="zh-CN" altLang="en-US" sz="1400" b="0" dirty="0" smtClean="0">
                <a:latin typeface="+mj-ea"/>
                <a:ea typeface="+mj-ea"/>
              </a:rPr>
              <a:t>；</a:t>
            </a:r>
            <a:r>
              <a:rPr kumimoji="1" lang="en-US" altLang="zh-CN" sz="1400" b="0" dirty="0" smtClean="0">
                <a:latin typeface="+mj-ea"/>
                <a:ea typeface="+mj-ea"/>
              </a:rPr>
              <a:t>k &lt;= j - 1</a:t>
            </a:r>
            <a:r>
              <a:rPr kumimoji="1" lang="zh-CN" altLang="en-US" sz="1400" b="0" dirty="0" smtClean="0">
                <a:latin typeface="+mj-ea"/>
                <a:ea typeface="+mj-ea"/>
              </a:rPr>
              <a:t>； </a:t>
            </a:r>
            <a:r>
              <a:rPr kumimoji="1" lang="en-US" altLang="zh-CN" sz="1400" b="0" dirty="0" smtClean="0">
                <a:latin typeface="+mj-ea"/>
                <a:ea typeface="+mj-ea"/>
              </a:rPr>
              <a:t>k++){</a:t>
            </a:r>
          </a:p>
          <a:p>
            <a:pPr>
              <a:spcBef>
                <a:spcPct val="50000"/>
              </a:spcBef>
            </a:pPr>
            <a:r>
              <a:rPr kumimoji="1" lang="en-US" altLang="zh-CN" sz="1400" b="0" dirty="0" smtClean="0">
                <a:latin typeface="+mj-ea"/>
                <a:ea typeface="+mj-ea"/>
              </a:rPr>
              <a:t>           if(b[2 * k].key &gt; b[2 * k + 1].key) </a:t>
            </a:r>
            <a:r>
              <a:rPr kumimoji="1" lang="en-US" altLang="zh-CN" sz="1400" b="0" dirty="0" err="1" smtClean="0">
                <a:latin typeface="+mj-ea"/>
                <a:ea typeface="+mj-ea"/>
              </a:rPr>
              <a:t>memcpy</a:t>
            </a:r>
            <a:r>
              <a:rPr kumimoji="1" lang="en-US" altLang="zh-CN" sz="1400" b="0" dirty="0" smtClean="0">
                <a:latin typeface="+mj-ea"/>
                <a:ea typeface="+mj-ea"/>
              </a:rPr>
              <a:t>(&amp;b[k], &amp;b[2 * k + 1]) </a:t>
            </a:r>
            <a:r>
              <a:rPr kumimoji="1" lang="zh-CN" altLang="en-US" sz="1400" b="0" dirty="0" smtClean="0">
                <a:latin typeface="+mj-ea"/>
                <a:ea typeface="+mj-ea"/>
              </a:rPr>
              <a:t>；</a:t>
            </a:r>
          </a:p>
          <a:p>
            <a:pPr>
              <a:spcBef>
                <a:spcPct val="50000"/>
              </a:spcBef>
            </a:pPr>
            <a:r>
              <a:rPr kumimoji="1" lang="zh-CN" altLang="en-US" sz="1400" b="0" dirty="0" smtClean="0">
                <a:latin typeface="+mj-ea"/>
                <a:ea typeface="+mj-ea"/>
              </a:rPr>
              <a:t>           </a:t>
            </a:r>
            <a:r>
              <a:rPr kumimoji="1" lang="en-US" altLang="zh-CN" sz="1400" b="0" dirty="0" smtClean="0">
                <a:latin typeface="+mj-ea"/>
                <a:ea typeface="+mj-ea"/>
              </a:rPr>
              <a:t>else  </a:t>
            </a:r>
            <a:r>
              <a:rPr kumimoji="1" lang="en-US" altLang="zh-CN" sz="1400" b="0" dirty="0" err="1" smtClean="0">
                <a:latin typeface="+mj-ea"/>
                <a:ea typeface="+mj-ea"/>
              </a:rPr>
              <a:t>memcpy</a:t>
            </a:r>
            <a:r>
              <a:rPr kumimoji="1" lang="en-US" altLang="zh-CN" sz="1400" b="0" dirty="0" smtClean="0">
                <a:latin typeface="+mj-ea"/>
                <a:ea typeface="+mj-ea"/>
              </a:rPr>
              <a:t>(&amp;b[k], &amp;b[2 * k]) </a:t>
            </a:r>
            <a:r>
              <a:rPr kumimoji="1" lang="zh-CN" altLang="en-US" sz="1400" b="0" dirty="0" smtClean="0">
                <a:latin typeface="+mj-ea"/>
                <a:ea typeface="+mj-ea"/>
              </a:rPr>
              <a:t>；</a:t>
            </a:r>
          </a:p>
          <a:p>
            <a:pPr>
              <a:spcBef>
                <a:spcPct val="50000"/>
              </a:spcBef>
            </a:pPr>
            <a:r>
              <a:rPr kumimoji="1" lang="zh-CN" altLang="en-US" sz="1400" b="0" dirty="0" smtClean="0">
                <a:latin typeface="+mj-ea"/>
                <a:ea typeface="+mj-ea"/>
              </a:rPr>
              <a:t>       </a:t>
            </a:r>
            <a:r>
              <a:rPr kumimoji="1" lang="en-US" altLang="zh-CN" sz="1400" b="0" dirty="0" smtClean="0">
                <a:latin typeface="+mj-ea"/>
                <a:ea typeface="+mj-ea"/>
              </a:rPr>
              <a:t>}</a:t>
            </a:r>
          </a:p>
          <a:p>
            <a:pPr>
              <a:spcBef>
                <a:spcPct val="50000"/>
              </a:spcBef>
            </a:pPr>
            <a:r>
              <a:rPr kumimoji="1" lang="en-US" altLang="zh-CN" sz="1400" b="0" dirty="0" smtClean="0">
                <a:latin typeface="+mj-ea"/>
                <a:ea typeface="+mj-ea"/>
              </a:rPr>
              <a:t>       if( j * 2 != m) </a:t>
            </a:r>
            <a:r>
              <a:rPr kumimoji="1" lang="en-US" altLang="zh-CN" sz="1400" b="0" dirty="0" err="1" smtClean="0">
                <a:latin typeface="+mj-ea"/>
                <a:ea typeface="+mj-ea"/>
              </a:rPr>
              <a:t>memcpy</a:t>
            </a:r>
            <a:r>
              <a:rPr kumimoji="1" lang="en-US" altLang="zh-CN" sz="1400" b="0" dirty="0" smtClean="0">
                <a:latin typeface="+mj-ea"/>
                <a:ea typeface="+mj-ea"/>
              </a:rPr>
              <a:t>(&amp;b[k], &amp;b[m - 1], </a:t>
            </a:r>
            <a:r>
              <a:rPr kumimoji="1" lang="en-US" altLang="zh-CN" sz="1400" b="0" dirty="0" err="1" smtClean="0">
                <a:latin typeface="+mj-ea"/>
                <a:ea typeface="+mj-ea"/>
              </a:rPr>
              <a:t>sizeof</a:t>
            </a:r>
            <a:r>
              <a:rPr kumimoji="1" lang="en-US" altLang="zh-CN" sz="1400" b="0" dirty="0" smtClean="0">
                <a:latin typeface="+mj-ea"/>
                <a:ea typeface="+mj-ea"/>
              </a:rPr>
              <a:t>(b[ m - 1] )) </a:t>
            </a:r>
            <a:r>
              <a:rPr kumimoji="1" lang="zh-CN" altLang="en-US" sz="1400" b="0" dirty="0" smtClean="0">
                <a:latin typeface="+mj-ea"/>
                <a:ea typeface="+mj-ea"/>
              </a:rPr>
              <a:t>；</a:t>
            </a:r>
          </a:p>
          <a:p>
            <a:pPr>
              <a:spcBef>
                <a:spcPct val="50000"/>
              </a:spcBef>
            </a:pPr>
            <a:r>
              <a:rPr kumimoji="1" lang="zh-CN" altLang="en-US" sz="1400" b="0" dirty="0" smtClean="0">
                <a:latin typeface="+mj-ea"/>
                <a:ea typeface="+mj-ea"/>
              </a:rPr>
              <a:t>       </a:t>
            </a:r>
            <a:r>
              <a:rPr kumimoji="1" lang="en-US" altLang="zh-CN" sz="1400" b="0" dirty="0" smtClean="0">
                <a:latin typeface="+mj-ea"/>
                <a:ea typeface="+mj-ea"/>
              </a:rPr>
              <a:t>else  k--</a:t>
            </a:r>
            <a:r>
              <a:rPr kumimoji="1" lang="zh-CN" altLang="en-US" sz="1400" b="0" dirty="0" smtClean="0">
                <a:latin typeface="+mj-ea"/>
                <a:ea typeface="+mj-ea"/>
              </a:rPr>
              <a:t>；</a:t>
            </a:r>
          </a:p>
          <a:p>
            <a:pPr>
              <a:spcBef>
                <a:spcPct val="50000"/>
              </a:spcBef>
            </a:pPr>
            <a:r>
              <a:rPr kumimoji="1" lang="zh-CN" altLang="en-US" sz="1400" b="0" dirty="0" smtClean="0">
                <a:latin typeface="+mj-ea"/>
                <a:ea typeface="+mj-ea"/>
              </a:rPr>
              <a:t>       </a:t>
            </a:r>
            <a:r>
              <a:rPr kumimoji="1" lang="en-US" altLang="zh-CN" sz="1400" b="0" dirty="0" smtClean="0">
                <a:latin typeface="+mj-ea"/>
                <a:ea typeface="+mj-ea"/>
              </a:rPr>
              <a:t>m = k + 1</a:t>
            </a:r>
            <a:r>
              <a:rPr kumimoji="1" lang="zh-CN" altLang="en-US" sz="1400" b="0" dirty="0" smtClean="0">
                <a:latin typeface="+mj-ea"/>
                <a:ea typeface="+mj-ea"/>
              </a:rPr>
              <a:t>；</a:t>
            </a:r>
            <a:r>
              <a:rPr kumimoji="1" lang="en-US" altLang="zh-CN" sz="1400" b="0" dirty="0" smtClean="0">
                <a:latin typeface="+mj-ea"/>
                <a:ea typeface="+mj-ea"/>
              </a:rPr>
              <a:t>j = (</a:t>
            </a:r>
            <a:r>
              <a:rPr kumimoji="1" lang="en-US" altLang="zh-CN" sz="1400" b="0" dirty="0" err="1" smtClean="0">
                <a:latin typeface="+mj-ea"/>
                <a:ea typeface="+mj-ea"/>
              </a:rPr>
              <a:t>int</a:t>
            </a:r>
            <a:r>
              <a:rPr kumimoji="1" lang="en-US" altLang="zh-CN" sz="1400" b="0" dirty="0" smtClean="0">
                <a:latin typeface="+mj-ea"/>
                <a:ea typeface="+mj-ea"/>
              </a:rPr>
              <a:t>)(m/2)</a:t>
            </a:r>
            <a:r>
              <a:rPr kumimoji="1" lang="zh-CN" altLang="en-US" sz="1400" b="0" dirty="0" smtClean="0">
                <a:latin typeface="+mj-ea"/>
                <a:ea typeface="+mj-ea"/>
              </a:rPr>
              <a:t>；</a:t>
            </a:r>
          </a:p>
          <a:p>
            <a:pPr>
              <a:spcBef>
                <a:spcPct val="50000"/>
              </a:spcBef>
            </a:pPr>
            <a:r>
              <a:rPr kumimoji="1" lang="zh-CN" altLang="en-US" sz="1400" b="0" dirty="0" smtClean="0">
                <a:latin typeface="+mj-ea"/>
                <a:ea typeface="+mj-ea"/>
              </a:rPr>
              <a:t>   </a:t>
            </a:r>
            <a:r>
              <a:rPr kumimoji="1" lang="en-US" altLang="zh-CN" sz="1400" b="0" dirty="0" smtClean="0">
                <a:latin typeface="+mj-ea"/>
                <a:ea typeface="+mj-ea"/>
              </a:rPr>
              <a:t>}</a:t>
            </a:r>
          </a:p>
          <a:p>
            <a:pPr>
              <a:spcBef>
                <a:spcPct val="50000"/>
              </a:spcBef>
            </a:pPr>
            <a:r>
              <a:rPr kumimoji="1" lang="en-US" altLang="zh-CN" sz="1400" b="0" dirty="0" smtClean="0">
                <a:latin typeface="+mj-ea"/>
                <a:ea typeface="+mj-ea"/>
              </a:rPr>
              <a:t>   return b[0].subscript</a:t>
            </a:r>
            <a:r>
              <a:rPr kumimoji="1" lang="zh-CN" altLang="en-US" sz="1400" b="0" dirty="0" smtClean="0">
                <a:latin typeface="+mj-ea"/>
                <a:ea typeface="+mj-ea"/>
              </a:rPr>
              <a:t>；</a:t>
            </a:r>
          </a:p>
          <a:p>
            <a:pPr>
              <a:spcBef>
                <a:spcPct val="50000"/>
              </a:spcBef>
            </a:pPr>
            <a:r>
              <a:rPr kumimoji="1" lang="en-US" altLang="zh-CN" sz="1400" b="0" dirty="0" smtClean="0">
                <a:latin typeface="+mj-ea"/>
                <a:ea typeface="+mj-ea"/>
              </a:rPr>
              <a:t>}</a:t>
            </a:r>
          </a:p>
          <a:p>
            <a:pPr>
              <a:spcBef>
                <a:spcPct val="50000"/>
              </a:spcBef>
            </a:pPr>
            <a:r>
              <a:rPr kumimoji="1" lang="en-US" altLang="zh-CN" sz="1400" b="0" dirty="0" smtClean="0">
                <a:latin typeface="+mj-ea"/>
                <a:ea typeface="+mj-ea"/>
              </a:rPr>
              <a:t> </a:t>
            </a:r>
            <a:r>
              <a:rPr kumimoji="1" lang="en-US" altLang="zh-CN" sz="1400" b="0" dirty="0" err="1" smtClean="0">
                <a:latin typeface="+mj-ea"/>
                <a:ea typeface="+mj-ea"/>
              </a:rPr>
              <a:t>int</a:t>
            </a:r>
            <a:r>
              <a:rPr kumimoji="1" lang="en-US" altLang="zh-CN" sz="1400" b="0" dirty="0" smtClean="0">
                <a:latin typeface="+mj-ea"/>
                <a:ea typeface="+mj-ea"/>
              </a:rPr>
              <a:t>  </a:t>
            </a:r>
            <a:r>
              <a:rPr kumimoji="1" lang="en-US" altLang="zh-CN" sz="1400" b="0" dirty="0" err="1" smtClean="0">
                <a:latin typeface="+mj-ea"/>
                <a:ea typeface="+mj-ea"/>
              </a:rPr>
              <a:t>Treesort</a:t>
            </a:r>
            <a:r>
              <a:rPr kumimoji="1" lang="en-US" altLang="zh-CN" sz="1400" b="0" dirty="0" smtClean="0">
                <a:latin typeface="+mj-ea"/>
                <a:ea typeface="+mj-ea"/>
              </a:rPr>
              <a:t>(</a:t>
            </a:r>
            <a:r>
              <a:rPr kumimoji="1" lang="en-US" altLang="zh-CN" sz="1400" b="0" dirty="0" err="1" smtClean="0">
                <a:latin typeface="+mj-ea"/>
                <a:ea typeface="+mj-ea"/>
              </a:rPr>
              <a:t>STable</a:t>
            </a:r>
            <a:r>
              <a:rPr kumimoji="1" lang="en-US" altLang="zh-CN" sz="1400" b="0" dirty="0" smtClean="0">
                <a:latin typeface="+mj-ea"/>
                <a:ea typeface="+mj-ea"/>
              </a:rPr>
              <a:t> a[])</a:t>
            </a:r>
          </a:p>
          <a:p>
            <a:pPr>
              <a:spcBef>
                <a:spcPct val="50000"/>
              </a:spcBef>
            </a:pPr>
            <a:r>
              <a:rPr kumimoji="1" lang="en-US" altLang="zh-CN" sz="1400" b="0" dirty="0" smtClean="0">
                <a:latin typeface="+mj-ea"/>
                <a:ea typeface="+mj-ea"/>
              </a:rPr>
              <a:t>{ for(</a:t>
            </a:r>
            <a:r>
              <a:rPr kumimoji="1" lang="en-US" altLang="zh-CN" sz="1400" b="0" dirty="0" err="1" smtClean="0">
                <a:latin typeface="+mj-ea"/>
                <a:ea typeface="+mj-ea"/>
              </a:rPr>
              <a:t>i</a:t>
            </a:r>
            <a:r>
              <a:rPr kumimoji="1" lang="en-US" altLang="zh-CN" sz="1400" b="0" dirty="0" smtClean="0">
                <a:latin typeface="+mj-ea"/>
                <a:ea typeface="+mj-ea"/>
              </a:rPr>
              <a:t> = 0</a:t>
            </a:r>
            <a:r>
              <a:rPr kumimoji="1" lang="zh-CN" altLang="en-US" sz="1400" b="0" dirty="0" smtClean="0">
                <a:latin typeface="+mj-ea"/>
                <a:ea typeface="+mj-ea"/>
              </a:rPr>
              <a:t>；</a:t>
            </a:r>
            <a:r>
              <a:rPr kumimoji="1" lang="en-US" altLang="zh-CN" sz="1400" b="0" dirty="0" err="1" smtClean="0">
                <a:latin typeface="+mj-ea"/>
                <a:ea typeface="+mj-ea"/>
              </a:rPr>
              <a:t>i</a:t>
            </a:r>
            <a:r>
              <a:rPr kumimoji="1" lang="en-US" altLang="zh-CN" sz="1400" b="0" dirty="0" smtClean="0">
                <a:latin typeface="+mj-ea"/>
                <a:ea typeface="+mj-ea"/>
              </a:rPr>
              <a:t> &lt; MAX</a:t>
            </a:r>
            <a:r>
              <a:rPr kumimoji="1" lang="zh-CN" altLang="en-US" sz="1400" b="0" dirty="0" smtClean="0">
                <a:latin typeface="+mj-ea"/>
                <a:ea typeface="+mj-ea"/>
              </a:rPr>
              <a:t>；</a:t>
            </a:r>
            <a:r>
              <a:rPr kumimoji="1" lang="en-US" altLang="zh-CN" sz="1400" b="0" dirty="0" err="1" smtClean="0">
                <a:latin typeface="+mj-ea"/>
                <a:ea typeface="+mj-ea"/>
              </a:rPr>
              <a:t>i</a:t>
            </a:r>
            <a:r>
              <a:rPr kumimoji="1" lang="en-US" altLang="zh-CN" sz="1400" b="0" dirty="0" smtClean="0">
                <a:latin typeface="+mj-ea"/>
                <a:ea typeface="+mj-ea"/>
              </a:rPr>
              <a:t>++ ){ j = </a:t>
            </a:r>
            <a:r>
              <a:rPr kumimoji="1" lang="en-US" altLang="zh-CN" sz="1400" b="0" dirty="0" err="1" smtClean="0">
                <a:latin typeface="+mj-ea"/>
                <a:ea typeface="+mj-ea"/>
              </a:rPr>
              <a:t>OnePassTreesort</a:t>
            </a:r>
            <a:r>
              <a:rPr kumimoji="1" lang="en-US" altLang="zh-CN" sz="1400" b="0" dirty="0" smtClean="0">
                <a:latin typeface="+mj-ea"/>
                <a:ea typeface="+mj-ea"/>
              </a:rPr>
              <a:t>(a)</a:t>
            </a:r>
            <a:r>
              <a:rPr kumimoji="1" lang="zh-CN" altLang="en-US" sz="1400" b="0" dirty="0" smtClean="0">
                <a:latin typeface="+mj-ea"/>
                <a:ea typeface="+mj-ea"/>
              </a:rPr>
              <a:t>；</a:t>
            </a:r>
            <a:r>
              <a:rPr kumimoji="1" lang="en-US" altLang="zh-CN" sz="1400" b="0" dirty="0" smtClean="0">
                <a:latin typeface="+mj-ea"/>
                <a:ea typeface="+mj-ea"/>
              </a:rPr>
              <a:t>a[j].key = ∞</a:t>
            </a:r>
            <a:r>
              <a:rPr kumimoji="1" lang="zh-CN" altLang="en-US" sz="1400" b="0" dirty="0" smtClean="0">
                <a:latin typeface="+mj-ea"/>
                <a:ea typeface="+mj-ea"/>
              </a:rPr>
              <a:t>；</a:t>
            </a:r>
            <a:r>
              <a:rPr kumimoji="1" lang="en-US" altLang="zh-CN" sz="1400" b="0" dirty="0" smtClean="0">
                <a:latin typeface="+mj-ea"/>
                <a:ea typeface="+mj-ea"/>
              </a:rPr>
              <a:t>}</a:t>
            </a:r>
          </a:p>
          <a:p>
            <a:pPr>
              <a:spcBef>
                <a:spcPct val="50000"/>
              </a:spcBef>
            </a:pPr>
            <a:r>
              <a:rPr kumimoji="1" lang="en-US" altLang="zh-CN" sz="1400" b="0" dirty="0" smtClean="0">
                <a:latin typeface="+mj-ea"/>
                <a:ea typeface="+mj-ea"/>
              </a:rPr>
              <a:t>} </a:t>
            </a:r>
          </a:p>
          <a:p>
            <a:endParaRPr lang="zh-CN" altLang="en-US" sz="1400" dirty="0">
              <a:latin typeface="+mj-ea"/>
              <a:ea typeface="+mj-ea"/>
            </a:endParaRPr>
          </a:p>
        </p:txBody>
      </p:sp>
    </p:spTree>
    <p:extLst>
      <p:ext uri="{BB962C8B-B14F-4D97-AF65-F5344CB8AC3E}">
        <p14:creationId xmlns="" xmlns:p14="http://schemas.microsoft.com/office/powerpoint/2010/main" val="3328826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7.3.5 </a:t>
            </a:r>
            <a:r>
              <a:rPr lang="zh-CN" altLang="zh-CN" b="1" dirty="0"/>
              <a:t>树型选择排序</a:t>
            </a:r>
            <a:r>
              <a:rPr lang="en-US" altLang="zh-CN" b="1" dirty="0"/>
              <a:t>2</a:t>
            </a:r>
            <a:r>
              <a:rPr lang="zh-CN" altLang="zh-CN" b="1" dirty="0"/>
              <a:t>：</a:t>
            </a:r>
            <a:r>
              <a:rPr lang="zh-CN" altLang="zh-CN" b="1" dirty="0">
                <a:solidFill>
                  <a:srgbClr val="FF0000"/>
                </a:solidFill>
              </a:rPr>
              <a:t>堆排序</a:t>
            </a:r>
            <a:endParaRPr lang="zh-CN" altLang="en-US" dirty="0">
              <a:solidFill>
                <a:srgbClr val="FF0000"/>
              </a:solidFill>
            </a:endParaRPr>
          </a:p>
        </p:txBody>
      </p:sp>
      <p:sp>
        <p:nvSpPr>
          <p:cNvPr id="3" name="内容占位符 2"/>
          <p:cNvSpPr>
            <a:spLocks noGrp="1"/>
          </p:cNvSpPr>
          <p:nvPr>
            <p:ph idx="1"/>
          </p:nvPr>
        </p:nvSpPr>
        <p:spPr>
          <a:xfrm>
            <a:off x="827584" y="1628800"/>
            <a:ext cx="7992888" cy="4320480"/>
          </a:xfrm>
        </p:spPr>
        <p:txBody>
          <a:bodyPr>
            <a:normAutofit/>
          </a:bodyPr>
          <a:lstStyle/>
          <a:p>
            <a:r>
              <a:rPr lang="zh-CN" altLang="zh-CN" b="0" dirty="0">
                <a:solidFill>
                  <a:srgbClr val="FF0000"/>
                </a:solidFill>
              </a:rPr>
              <a:t>堆排序</a:t>
            </a:r>
            <a:r>
              <a:rPr lang="en-US" altLang="zh-CN" b="0" dirty="0">
                <a:solidFill>
                  <a:srgbClr val="FF0000"/>
                </a:solidFill>
              </a:rPr>
              <a:t>(Heap Sort)</a:t>
            </a:r>
            <a:r>
              <a:rPr lang="zh-CN" altLang="zh-CN" b="0" dirty="0"/>
              <a:t>利用堆数据结构来保存待排记录的信息，因此是更加有效的选择排序。</a:t>
            </a:r>
          </a:p>
          <a:p>
            <a:r>
              <a:rPr lang="zh-CN" altLang="zh-CN" b="0" dirty="0">
                <a:solidFill>
                  <a:srgbClr val="FF0000"/>
                </a:solidFill>
              </a:rPr>
              <a:t>堆排序分为两个步骤</a:t>
            </a:r>
            <a:r>
              <a:rPr lang="zh-CN" altLang="zh-CN" b="0" dirty="0"/>
              <a:t>：</a:t>
            </a:r>
          </a:p>
          <a:p>
            <a:r>
              <a:rPr lang="zh-CN" altLang="zh-CN" b="0" dirty="0"/>
              <a:t>第一步：根据初始输入数据，利用堆的调整算法</a:t>
            </a:r>
            <a:r>
              <a:rPr lang="en-US" altLang="zh-CN" b="0" dirty="0" err="1"/>
              <a:t>FilterDown</a:t>
            </a:r>
            <a:r>
              <a:rPr lang="en-US" altLang="zh-CN" b="0" dirty="0"/>
              <a:t>( )</a:t>
            </a:r>
            <a:r>
              <a:rPr lang="zh-CN" altLang="zh-CN" b="0" dirty="0"/>
              <a:t>形成初始堆；</a:t>
            </a:r>
          </a:p>
          <a:p>
            <a:r>
              <a:rPr lang="zh-CN" altLang="zh-CN" b="0" dirty="0"/>
              <a:t>第二步：通过一系列的记录交换和重新调整堆进行排序。</a:t>
            </a:r>
          </a:p>
          <a:p>
            <a:r>
              <a:rPr lang="zh-CN" altLang="zh-CN" b="0" dirty="0"/>
              <a:t>为了实现待排序记录按关键字从小到大排序，需要建立大顶堆。建立大顶堆的调整算法</a:t>
            </a:r>
            <a:r>
              <a:rPr lang="en-US" altLang="zh-CN" b="0" dirty="0" err="1"/>
              <a:t>FilterDown</a:t>
            </a:r>
            <a:r>
              <a:rPr lang="en-US" altLang="zh-CN" b="0" dirty="0"/>
              <a:t>()</a:t>
            </a:r>
            <a:r>
              <a:rPr lang="zh-CN" altLang="zh-CN" b="0" dirty="0"/>
              <a:t>如下所示：</a:t>
            </a:r>
          </a:p>
          <a:p>
            <a:endParaRPr lang="zh-CN" altLang="en-US" dirty="0"/>
          </a:p>
        </p:txBody>
      </p:sp>
    </p:spTree>
    <p:extLst>
      <p:ext uri="{BB962C8B-B14F-4D97-AF65-F5344CB8AC3E}">
        <p14:creationId xmlns="" xmlns:p14="http://schemas.microsoft.com/office/powerpoint/2010/main" val="20990733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8208912" cy="5400600"/>
          </a:xfrm>
        </p:spPr>
        <p:txBody>
          <a:bodyPr>
            <a:normAutofit fontScale="70000" lnSpcReduction="20000"/>
          </a:bodyPr>
          <a:lstStyle/>
          <a:p>
            <a:pPr>
              <a:spcBef>
                <a:spcPts val="0"/>
              </a:spcBef>
            </a:pPr>
            <a:r>
              <a:rPr lang="zh-CN" altLang="zh-CN" dirty="0"/>
              <a:t>算法</a:t>
            </a:r>
            <a:r>
              <a:rPr lang="en-US" altLang="zh-CN" dirty="0"/>
              <a:t>7.10</a:t>
            </a:r>
            <a:r>
              <a:rPr lang="zh-CN" altLang="zh-CN" dirty="0"/>
              <a:t>：大顶堆的调整算法</a:t>
            </a:r>
          </a:p>
          <a:p>
            <a:pPr>
              <a:spcBef>
                <a:spcPts val="0"/>
              </a:spcBef>
            </a:pPr>
            <a:r>
              <a:rPr lang="en-US" altLang="zh-CN" b="0" dirty="0"/>
              <a:t>void </a:t>
            </a:r>
            <a:r>
              <a:rPr lang="en-US" altLang="zh-CN" b="0" dirty="0" err="1"/>
              <a:t>MaxHeap</a:t>
            </a:r>
            <a:r>
              <a:rPr lang="en-US" altLang="zh-CN" b="0" dirty="0"/>
              <a:t>::</a:t>
            </a:r>
            <a:r>
              <a:rPr lang="en-US" altLang="zh-CN" b="0" dirty="0" err="1"/>
              <a:t>FilterDown</a:t>
            </a:r>
            <a:r>
              <a:rPr lang="en-US" altLang="zh-CN" b="0" dirty="0"/>
              <a:t>(</a:t>
            </a:r>
            <a:r>
              <a:rPr lang="en-US" altLang="zh-CN" b="0" dirty="0" err="1"/>
              <a:t>int</a:t>
            </a:r>
            <a:r>
              <a:rPr lang="en-US" altLang="zh-CN" b="0" dirty="0"/>
              <a:t> </a:t>
            </a:r>
            <a:r>
              <a:rPr lang="en-US" altLang="zh-CN" b="0" dirty="0" err="1"/>
              <a:t>i,int</a:t>
            </a:r>
            <a:r>
              <a:rPr lang="en-US" altLang="zh-CN" b="0" dirty="0"/>
              <a:t> </a:t>
            </a:r>
            <a:r>
              <a:rPr lang="en-US" altLang="zh-CN" b="0" dirty="0" err="1"/>
              <a:t>EndOfHeap</a:t>
            </a:r>
            <a:r>
              <a:rPr lang="en-US" altLang="zh-CN" b="0" dirty="0"/>
              <a:t>){   </a:t>
            </a:r>
            <a:endParaRPr lang="zh-CN" altLang="zh-CN" b="0" dirty="0"/>
          </a:p>
          <a:p>
            <a:pPr>
              <a:spcBef>
                <a:spcPts val="0"/>
              </a:spcBef>
            </a:pPr>
            <a:r>
              <a:rPr lang="en-US" altLang="zh-CN" b="0" dirty="0"/>
              <a:t>	//</a:t>
            </a:r>
            <a:r>
              <a:rPr lang="zh-CN" altLang="zh-CN" b="0" dirty="0"/>
              <a:t>调整使以</a:t>
            </a:r>
            <a:r>
              <a:rPr lang="en-US" altLang="zh-CN" b="0" dirty="0" err="1"/>
              <a:t>i</a:t>
            </a:r>
            <a:r>
              <a:rPr lang="zh-CN" altLang="zh-CN" b="0" dirty="0"/>
              <a:t>下标为根节点的子树为大顶堆</a:t>
            </a:r>
          </a:p>
          <a:p>
            <a:pPr>
              <a:spcBef>
                <a:spcPts val="0"/>
              </a:spcBef>
            </a:pPr>
            <a:r>
              <a:rPr lang="en-US" altLang="zh-CN" b="0" dirty="0"/>
              <a:t>	</a:t>
            </a:r>
            <a:r>
              <a:rPr lang="en-US" altLang="zh-CN" b="0" dirty="0" err="1"/>
              <a:t>int</a:t>
            </a:r>
            <a:r>
              <a:rPr lang="en-US" altLang="zh-CN" b="0" dirty="0"/>
              <a:t> current=</a:t>
            </a:r>
            <a:r>
              <a:rPr lang="en-US" altLang="zh-CN" b="0" dirty="0" err="1"/>
              <a:t>i</a:t>
            </a:r>
            <a:r>
              <a:rPr lang="en-US" altLang="zh-CN" b="0" dirty="0"/>
              <a:t>;</a:t>
            </a:r>
            <a:endParaRPr lang="zh-CN" altLang="zh-CN" b="0" dirty="0"/>
          </a:p>
          <a:p>
            <a:pPr>
              <a:spcBef>
                <a:spcPts val="0"/>
              </a:spcBef>
            </a:pPr>
            <a:r>
              <a:rPr lang="en-US" altLang="zh-CN" b="0" dirty="0"/>
              <a:t>    	</a:t>
            </a:r>
            <a:r>
              <a:rPr lang="en-US" altLang="zh-CN" b="0" dirty="0" err="1"/>
              <a:t>int</a:t>
            </a:r>
            <a:r>
              <a:rPr lang="en-US" altLang="zh-CN" b="0" dirty="0"/>
              <a:t> child=2*i+1;   //</a:t>
            </a:r>
            <a:r>
              <a:rPr lang="en-US" altLang="zh-CN" b="0" dirty="0" err="1"/>
              <a:t>i</a:t>
            </a:r>
            <a:r>
              <a:rPr lang="zh-CN" altLang="zh-CN" b="0" dirty="0"/>
              <a:t>节点的左孩子节点的下标</a:t>
            </a:r>
          </a:p>
          <a:p>
            <a:pPr>
              <a:spcBef>
                <a:spcPts val="0"/>
              </a:spcBef>
            </a:pPr>
            <a:r>
              <a:rPr lang="en-US" altLang="zh-CN" b="0" dirty="0"/>
              <a:t>    	Type temp=heap[</a:t>
            </a:r>
            <a:r>
              <a:rPr lang="en-US" altLang="zh-CN" b="0" dirty="0" err="1"/>
              <a:t>i</a:t>
            </a:r>
            <a:r>
              <a:rPr lang="en-US" altLang="zh-CN" b="0" dirty="0"/>
              <a:t>];</a:t>
            </a:r>
            <a:endParaRPr lang="zh-CN" altLang="zh-CN" b="0" dirty="0"/>
          </a:p>
          <a:p>
            <a:pPr>
              <a:spcBef>
                <a:spcPts val="0"/>
              </a:spcBef>
            </a:pPr>
            <a:r>
              <a:rPr lang="en-US" altLang="zh-CN" b="0" dirty="0"/>
              <a:t>	while(child&lt;=</a:t>
            </a:r>
            <a:r>
              <a:rPr lang="en-US" altLang="zh-CN" b="0" dirty="0" err="1"/>
              <a:t>EndOfHeap</a:t>
            </a:r>
            <a:r>
              <a:rPr lang="en-US" altLang="zh-CN" b="0" dirty="0"/>
              <a:t>){</a:t>
            </a:r>
            <a:endParaRPr lang="zh-CN" altLang="zh-CN" b="0" dirty="0"/>
          </a:p>
          <a:p>
            <a:pPr>
              <a:spcBef>
                <a:spcPts val="0"/>
              </a:spcBef>
            </a:pPr>
            <a:r>
              <a:rPr lang="en-US" altLang="zh-CN" b="0" dirty="0"/>
              <a:t>		if(child+1&lt;=</a:t>
            </a:r>
            <a:r>
              <a:rPr lang="en-US" altLang="zh-CN" b="0" dirty="0" err="1"/>
              <a:t>EndOfHeap</a:t>
            </a:r>
            <a:r>
              <a:rPr lang="en-US" altLang="zh-CN" b="0" dirty="0"/>
              <a:t>&amp;&amp;heap[child].key&lt;heap[child+1].key)</a:t>
            </a:r>
            <a:endParaRPr lang="zh-CN" altLang="zh-CN" b="0" dirty="0"/>
          </a:p>
          <a:p>
            <a:pPr>
              <a:spcBef>
                <a:spcPts val="0"/>
              </a:spcBef>
            </a:pPr>
            <a:r>
              <a:rPr lang="en-US" altLang="zh-CN" b="0" dirty="0"/>
              <a:t>  		</a:t>
            </a:r>
            <a:r>
              <a:rPr lang="en-US" altLang="zh-CN" b="0" dirty="0" smtClean="0"/>
              <a:t>     child=child+1</a:t>
            </a:r>
            <a:r>
              <a:rPr lang="en-US" altLang="zh-CN" b="0" dirty="0"/>
              <a:t>; //</a:t>
            </a:r>
            <a:r>
              <a:rPr lang="zh-CN" altLang="zh-CN" b="0" dirty="0"/>
              <a:t>表明右</a:t>
            </a:r>
            <a:r>
              <a:rPr lang="zh-CN" altLang="zh-CN" b="0" dirty="0" smtClean="0"/>
              <a:t>孩子值</a:t>
            </a:r>
            <a:r>
              <a:rPr lang="zh-CN" altLang="zh-CN" b="0" dirty="0"/>
              <a:t>比左</a:t>
            </a:r>
            <a:r>
              <a:rPr lang="zh-CN" altLang="zh-CN" b="0" dirty="0" smtClean="0"/>
              <a:t>孩子值</a:t>
            </a:r>
            <a:r>
              <a:rPr lang="zh-CN" altLang="zh-CN" b="0" dirty="0"/>
              <a:t>大，孩子节点的下标值加一</a:t>
            </a:r>
          </a:p>
          <a:p>
            <a:pPr>
              <a:spcBef>
                <a:spcPts val="0"/>
              </a:spcBef>
            </a:pPr>
            <a:r>
              <a:rPr lang="en-US" altLang="zh-CN" b="0" dirty="0"/>
              <a:t>		if(</a:t>
            </a:r>
            <a:r>
              <a:rPr lang="en-US" altLang="zh-CN" b="0" dirty="0" err="1"/>
              <a:t>temp.key</a:t>
            </a:r>
            <a:r>
              <a:rPr lang="en-US" altLang="zh-CN" b="0" dirty="0"/>
              <a:t>&gt;=heap[child].key)</a:t>
            </a:r>
            <a:endParaRPr lang="zh-CN" altLang="zh-CN" b="0" dirty="0"/>
          </a:p>
          <a:p>
            <a:pPr>
              <a:spcBef>
                <a:spcPts val="0"/>
              </a:spcBef>
            </a:pPr>
            <a:r>
              <a:rPr lang="en-US" altLang="zh-CN" b="0" dirty="0"/>
              <a:t>  			break;      //</a:t>
            </a:r>
            <a:r>
              <a:rPr lang="zh-CN" altLang="zh-CN" b="0" dirty="0"/>
              <a:t>说明已经符合大根堆条件，跳出循环</a:t>
            </a:r>
          </a:p>
          <a:p>
            <a:pPr>
              <a:spcBef>
                <a:spcPts val="0"/>
              </a:spcBef>
            </a:pPr>
            <a:r>
              <a:rPr lang="en-US" altLang="zh-CN" b="0" dirty="0"/>
              <a:t>		else{</a:t>
            </a:r>
            <a:endParaRPr lang="zh-CN" altLang="zh-CN" b="0" dirty="0"/>
          </a:p>
          <a:p>
            <a:pPr>
              <a:spcBef>
                <a:spcPts val="0"/>
              </a:spcBef>
            </a:pPr>
            <a:r>
              <a:rPr lang="en-US" altLang="zh-CN" b="0" dirty="0"/>
              <a:t>			heap[current]=heap[child];</a:t>
            </a:r>
            <a:endParaRPr lang="zh-CN" altLang="zh-CN" b="0" dirty="0"/>
          </a:p>
          <a:p>
            <a:pPr>
              <a:spcBef>
                <a:spcPts val="0"/>
              </a:spcBef>
            </a:pPr>
            <a:r>
              <a:rPr lang="en-US" altLang="zh-CN" b="0" dirty="0"/>
              <a:t>			current=child;</a:t>
            </a:r>
            <a:endParaRPr lang="zh-CN" altLang="zh-CN" b="0" dirty="0"/>
          </a:p>
          <a:p>
            <a:pPr>
              <a:spcBef>
                <a:spcPts val="0"/>
              </a:spcBef>
            </a:pPr>
            <a:r>
              <a:rPr lang="en-US" altLang="zh-CN" b="0" dirty="0"/>
              <a:t>			child=2*child+1;</a:t>
            </a:r>
            <a:endParaRPr lang="zh-CN" altLang="zh-CN" b="0" dirty="0"/>
          </a:p>
          <a:p>
            <a:pPr>
              <a:spcBef>
                <a:spcPts val="0"/>
              </a:spcBef>
            </a:pPr>
            <a:r>
              <a:rPr lang="en-US" altLang="zh-CN" b="0" dirty="0"/>
              <a:t>		}</a:t>
            </a:r>
            <a:endParaRPr lang="zh-CN" altLang="zh-CN" b="0" dirty="0"/>
          </a:p>
          <a:p>
            <a:pPr>
              <a:spcBef>
                <a:spcPts val="0"/>
              </a:spcBef>
            </a:pPr>
            <a:r>
              <a:rPr lang="en-US" altLang="zh-CN" b="0" dirty="0"/>
              <a:t>	}</a:t>
            </a:r>
            <a:endParaRPr lang="zh-CN" altLang="zh-CN" b="0" dirty="0"/>
          </a:p>
          <a:p>
            <a:pPr>
              <a:spcBef>
                <a:spcPts val="0"/>
              </a:spcBef>
            </a:pPr>
            <a:r>
              <a:rPr lang="en-US" altLang="zh-CN" b="0" dirty="0"/>
              <a:t>    </a:t>
            </a:r>
            <a:r>
              <a:rPr lang="en-US" altLang="zh-CN" b="0" dirty="0" smtClean="0"/>
              <a:t>   heap[current</a:t>
            </a:r>
            <a:r>
              <a:rPr lang="en-US" altLang="zh-CN" b="0" dirty="0"/>
              <a:t>]=temp;   //</a:t>
            </a:r>
            <a:r>
              <a:rPr lang="zh-CN" altLang="zh-CN" b="0" dirty="0"/>
              <a:t>找到</a:t>
            </a:r>
            <a:r>
              <a:rPr lang="en-US" altLang="zh-CN" b="0" dirty="0"/>
              <a:t>temp</a:t>
            </a:r>
            <a:r>
              <a:rPr lang="zh-CN" altLang="zh-CN" b="0" dirty="0"/>
              <a:t>应该放的最终位置</a:t>
            </a:r>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9653453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5256584"/>
          </a:xfrm>
        </p:spPr>
        <p:txBody>
          <a:bodyPr>
            <a:normAutofit/>
          </a:bodyPr>
          <a:lstStyle/>
          <a:p>
            <a:r>
              <a:rPr lang="zh-CN" altLang="zh-CN" b="0" dirty="0">
                <a:solidFill>
                  <a:srgbClr val="FF0000"/>
                </a:solidFill>
              </a:rPr>
              <a:t>堆排序算法</a:t>
            </a:r>
            <a:r>
              <a:rPr lang="zh-CN" altLang="zh-CN" b="0" dirty="0"/>
              <a:t>的具体过程为：</a:t>
            </a:r>
          </a:p>
          <a:p>
            <a:r>
              <a:rPr lang="zh-CN" altLang="zh-CN" b="0" dirty="0"/>
              <a:t>（</a:t>
            </a:r>
            <a:r>
              <a:rPr lang="en-US" altLang="zh-CN" b="0" dirty="0"/>
              <a:t>1</a:t>
            </a:r>
            <a:r>
              <a:rPr lang="zh-CN" altLang="zh-CN" b="0" dirty="0"/>
              <a:t>）若建立的堆满足大顶堆的条件，则堆的第一个记录</a:t>
            </a:r>
            <a:r>
              <a:rPr lang="en-US" altLang="zh-CN" b="0" dirty="0"/>
              <a:t>R[0]</a:t>
            </a:r>
            <a:r>
              <a:rPr lang="zh-CN" altLang="zh-CN" b="0" dirty="0"/>
              <a:t>具有最大的关键字，将</a:t>
            </a:r>
            <a:r>
              <a:rPr lang="en-US" altLang="zh-CN" b="0" dirty="0"/>
              <a:t>R[0]</a:t>
            </a:r>
            <a:r>
              <a:rPr lang="zh-CN" altLang="zh-CN" b="0" dirty="0"/>
              <a:t>与</a:t>
            </a:r>
            <a:r>
              <a:rPr lang="en-US" altLang="zh-CN" b="0" dirty="0"/>
              <a:t>R[n-1]</a:t>
            </a:r>
            <a:r>
              <a:rPr lang="zh-CN" altLang="zh-CN" b="0" dirty="0"/>
              <a:t>进行交换，把具有最大关键字的记录交换到最后，然后再对前面的</a:t>
            </a:r>
            <a:r>
              <a:rPr lang="en-US" altLang="zh-CN" b="0" dirty="0"/>
              <a:t>n-1</a:t>
            </a:r>
            <a:r>
              <a:rPr lang="zh-CN" altLang="zh-CN" b="0" dirty="0"/>
              <a:t>个记录，使用堆的调整算法</a:t>
            </a:r>
            <a:r>
              <a:rPr lang="en-US" altLang="zh-CN" b="0" dirty="0" err="1"/>
              <a:t>FilterDown</a:t>
            </a:r>
            <a:r>
              <a:rPr lang="en-US" altLang="zh-CN" b="0" dirty="0"/>
              <a:t>(0,n-2)</a:t>
            </a:r>
            <a:r>
              <a:rPr lang="zh-CN" altLang="zh-CN" b="0" dirty="0"/>
              <a:t>，重新建立大顶堆。</a:t>
            </a:r>
          </a:p>
          <a:p>
            <a:r>
              <a:rPr lang="zh-CN" altLang="zh-CN" b="0" dirty="0"/>
              <a:t>（</a:t>
            </a:r>
            <a:r>
              <a:rPr lang="en-US" altLang="zh-CN" b="0" dirty="0"/>
              <a:t>2</a:t>
            </a:r>
            <a:r>
              <a:rPr lang="zh-CN" altLang="zh-CN" b="0" dirty="0"/>
              <a:t>）具有次最大关键字的记录又浮到了堆顶的位置，即</a:t>
            </a:r>
            <a:r>
              <a:rPr lang="en-US" altLang="zh-CN" b="0" dirty="0"/>
              <a:t>R[0]</a:t>
            </a:r>
            <a:r>
              <a:rPr lang="zh-CN" altLang="zh-CN" b="0" dirty="0"/>
              <a:t>的位置，再将</a:t>
            </a:r>
            <a:r>
              <a:rPr lang="en-US" altLang="zh-CN" b="0" dirty="0"/>
              <a:t>R[0]</a:t>
            </a:r>
            <a:r>
              <a:rPr lang="zh-CN" altLang="zh-CN" b="0" dirty="0"/>
              <a:t>和</a:t>
            </a:r>
            <a:r>
              <a:rPr lang="en-US" altLang="zh-CN" b="0" dirty="0"/>
              <a:t>R[n-2]</a:t>
            </a:r>
            <a:r>
              <a:rPr lang="zh-CN" altLang="zh-CN" b="0" dirty="0"/>
              <a:t>进行交换，并调用</a:t>
            </a:r>
            <a:r>
              <a:rPr lang="en-US" altLang="zh-CN" b="0" dirty="0" err="1"/>
              <a:t>FilterDown</a:t>
            </a:r>
            <a:r>
              <a:rPr lang="en-US" altLang="zh-CN" b="0" dirty="0"/>
              <a:t>(0,n-3)</a:t>
            </a:r>
            <a:r>
              <a:rPr lang="zh-CN" altLang="zh-CN" b="0" dirty="0"/>
              <a:t>，对前面</a:t>
            </a:r>
            <a:r>
              <a:rPr lang="en-US" altLang="zh-CN" b="0" dirty="0"/>
              <a:t>n-2</a:t>
            </a:r>
            <a:r>
              <a:rPr lang="zh-CN" altLang="zh-CN" b="0" dirty="0"/>
              <a:t>个记录重新调整；</a:t>
            </a:r>
          </a:p>
          <a:p>
            <a:r>
              <a:rPr lang="zh-CN" altLang="zh-CN" b="0" dirty="0"/>
              <a:t>（</a:t>
            </a:r>
            <a:r>
              <a:rPr lang="en-US" altLang="zh-CN" b="0" dirty="0"/>
              <a:t>3</a:t>
            </a:r>
            <a:r>
              <a:rPr lang="zh-CN" altLang="zh-CN" b="0" dirty="0"/>
              <a:t>）如此重复执行，最后得到全部排好序的记录序列。</a:t>
            </a:r>
            <a:endParaRPr lang="zh-CN" altLang="en-US" b="0" dirty="0"/>
          </a:p>
        </p:txBody>
      </p:sp>
    </p:spTree>
    <p:extLst>
      <p:ext uri="{BB962C8B-B14F-4D97-AF65-F5344CB8AC3E}">
        <p14:creationId xmlns="" xmlns:p14="http://schemas.microsoft.com/office/powerpoint/2010/main" val="222480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632848" cy="5112568"/>
          </a:xfrm>
        </p:spPr>
        <p:txBody>
          <a:bodyPr>
            <a:normAutofit/>
          </a:bodyPr>
          <a:lstStyle/>
          <a:p>
            <a:r>
              <a:rPr lang="zh-CN" altLang="zh-CN" dirty="0"/>
              <a:t>通常的存储方式有以下三种：</a:t>
            </a:r>
          </a:p>
          <a:p>
            <a:r>
              <a:rPr lang="zh-CN" altLang="zh-CN" b="0" dirty="0"/>
              <a:t>（</a:t>
            </a:r>
            <a:r>
              <a:rPr lang="en-US" altLang="zh-CN" b="0" dirty="0"/>
              <a:t>1</a:t>
            </a:r>
            <a:r>
              <a:rPr lang="zh-CN" altLang="zh-CN" b="0" dirty="0"/>
              <a:t>）</a:t>
            </a:r>
            <a:r>
              <a:rPr lang="zh-CN" altLang="zh-CN" b="0" dirty="0">
                <a:solidFill>
                  <a:srgbClr val="FF0000"/>
                </a:solidFill>
              </a:rPr>
              <a:t>以顺序表作为存储结构</a:t>
            </a:r>
            <a:r>
              <a:rPr lang="zh-CN" altLang="zh-CN" b="0" dirty="0"/>
              <a:t>，即记录之间的次序关系是由其存储时的相对位置决定的，排序过程中必然会涉及到记录的移动。</a:t>
            </a:r>
          </a:p>
          <a:p>
            <a:r>
              <a:rPr lang="zh-CN" altLang="zh-CN" b="0" dirty="0"/>
              <a:t>（</a:t>
            </a:r>
            <a:r>
              <a:rPr lang="en-US" altLang="zh-CN" b="0" dirty="0"/>
              <a:t>2</a:t>
            </a:r>
            <a:r>
              <a:rPr lang="zh-CN" altLang="zh-CN" b="0" dirty="0"/>
              <a:t>）</a:t>
            </a:r>
            <a:r>
              <a:rPr lang="zh-CN" altLang="zh-CN" b="0" dirty="0">
                <a:solidFill>
                  <a:srgbClr val="FF0000"/>
                </a:solidFill>
              </a:rPr>
              <a:t>以链表作为存储结构</a:t>
            </a:r>
            <a:r>
              <a:rPr lang="zh-CN" altLang="zh-CN" b="0" dirty="0"/>
              <a:t>，即记录之间的次序关系是由链表指针指示的。在排序过程中，仅需要修改指针，而不用移动记录。</a:t>
            </a:r>
          </a:p>
          <a:p>
            <a:r>
              <a:rPr lang="zh-CN" altLang="zh-CN" b="0" dirty="0"/>
              <a:t>（</a:t>
            </a:r>
            <a:r>
              <a:rPr lang="en-US" altLang="zh-CN" b="0" dirty="0"/>
              <a:t>3</a:t>
            </a:r>
            <a:r>
              <a:rPr lang="zh-CN" altLang="zh-CN" b="0" dirty="0" smtClean="0"/>
              <a:t>）</a:t>
            </a:r>
            <a:r>
              <a:rPr lang="zh-CN" altLang="en-US" b="0" dirty="0" smtClean="0">
                <a:solidFill>
                  <a:srgbClr val="FF0000"/>
                </a:solidFill>
              </a:rPr>
              <a:t>以</a:t>
            </a:r>
            <a:r>
              <a:rPr lang="zh-CN" altLang="en-US" b="0" dirty="0">
                <a:solidFill>
                  <a:srgbClr val="FF0000"/>
                </a:solidFill>
              </a:rPr>
              <a:t>二叉链表等树形存储</a:t>
            </a:r>
            <a:r>
              <a:rPr lang="zh-CN" altLang="en-US" b="0" dirty="0"/>
              <a:t>，即查找表以二叉树形式存放，方便动态查找算法。比如：二叉查找树、平衡二叉树、树形选择排序、堆排序等</a:t>
            </a:r>
            <a:r>
              <a:rPr lang="zh-CN" altLang="en-US" b="0" dirty="0" smtClean="0"/>
              <a:t>。</a:t>
            </a:r>
            <a:endParaRPr lang="zh-CN" altLang="zh-CN" b="0" dirty="0"/>
          </a:p>
        </p:txBody>
      </p:sp>
    </p:spTree>
    <p:extLst>
      <p:ext uri="{BB962C8B-B14F-4D97-AF65-F5344CB8AC3E}">
        <p14:creationId xmlns="" xmlns:p14="http://schemas.microsoft.com/office/powerpoint/2010/main" val="9039746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968552"/>
          </a:xfrm>
        </p:spPr>
        <p:txBody>
          <a:bodyPr>
            <a:normAutofit/>
          </a:bodyPr>
          <a:lstStyle/>
          <a:p>
            <a:pPr>
              <a:spcBef>
                <a:spcPts val="0"/>
              </a:spcBef>
            </a:pPr>
            <a:r>
              <a:rPr lang="zh-CN" altLang="zh-CN" dirty="0"/>
              <a:t>算法</a:t>
            </a:r>
            <a:r>
              <a:rPr lang="en-US" altLang="zh-CN" dirty="0"/>
              <a:t>7.11</a:t>
            </a:r>
            <a:r>
              <a:rPr lang="zh-CN" altLang="zh-CN" dirty="0"/>
              <a:t>：堆排序算法</a:t>
            </a:r>
          </a:p>
          <a:p>
            <a:pPr>
              <a:spcBef>
                <a:spcPts val="0"/>
              </a:spcBef>
            </a:pPr>
            <a:r>
              <a:rPr lang="en-US" altLang="zh-CN" b="0" dirty="0"/>
              <a:t>void </a:t>
            </a:r>
            <a:r>
              <a:rPr lang="en-US" altLang="zh-CN" b="0" dirty="0" err="1"/>
              <a:t>MaxHeap</a:t>
            </a:r>
            <a:r>
              <a:rPr lang="en-US" altLang="zh-CN" b="0" dirty="0"/>
              <a:t>::</a:t>
            </a:r>
            <a:r>
              <a:rPr lang="en-US" altLang="zh-CN" b="0" dirty="0" err="1"/>
              <a:t>HeapSort</a:t>
            </a:r>
            <a:r>
              <a:rPr lang="en-US" altLang="zh-CN" b="0" dirty="0"/>
              <a:t>(){</a:t>
            </a:r>
            <a:endParaRPr lang="zh-CN" altLang="zh-CN" b="0" dirty="0"/>
          </a:p>
          <a:p>
            <a:pPr>
              <a:spcBef>
                <a:spcPts val="0"/>
              </a:spcBef>
            </a:pPr>
            <a:r>
              <a:rPr lang="en-US" altLang="zh-CN" b="0" dirty="0"/>
              <a:t>   //</a:t>
            </a:r>
            <a:r>
              <a:rPr lang="zh-CN" altLang="zh-CN" b="0" dirty="0"/>
              <a:t>对表</a:t>
            </a:r>
            <a:r>
              <a:rPr lang="en-US" altLang="zh-CN" b="0" dirty="0"/>
              <a:t>heap[0]</a:t>
            </a:r>
            <a:r>
              <a:rPr lang="zh-CN" altLang="zh-CN" b="0" dirty="0"/>
              <a:t>到</a:t>
            </a:r>
            <a:r>
              <a:rPr lang="en-US" altLang="zh-CN" b="0" dirty="0"/>
              <a:t>heap[n-1]</a:t>
            </a:r>
            <a:r>
              <a:rPr lang="zh-CN" altLang="zh-CN" b="0" dirty="0"/>
              <a:t>进行排序，使得表中各个待排序记录按其</a:t>
            </a:r>
            <a:r>
              <a:rPr lang="zh-CN" altLang="zh-CN" b="0" dirty="0" smtClean="0"/>
              <a:t>关键字</a:t>
            </a:r>
            <a:r>
              <a:rPr lang="zh-CN" altLang="en-US" b="0" dirty="0" smtClean="0"/>
              <a:t>，</a:t>
            </a:r>
            <a:r>
              <a:rPr lang="zh-CN" altLang="zh-CN" b="0" dirty="0" smtClean="0"/>
              <a:t>非</a:t>
            </a:r>
            <a:r>
              <a:rPr lang="zh-CN" altLang="zh-CN" b="0" dirty="0"/>
              <a:t>递减排序</a:t>
            </a:r>
          </a:p>
          <a:p>
            <a:pPr>
              <a:spcBef>
                <a:spcPts val="0"/>
              </a:spcBef>
            </a:pPr>
            <a:r>
              <a:rPr lang="en-US" altLang="zh-CN" b="0" dirty="0"/>
              <a:t>   </a:t>
            </a:r>
            <a:r>
              <a:rPr lang="en-US" altLang="zh-CN" b="0" dirty="0" smtClean="0"/>
              <a:t>	for(</a:t>
            </a:r>
            <a:r>
              <a:rPr lang="en-US" altLang="zh-CN" b="0" dirty="0" err="1" smtClean="0"/>
              <a:t>int</a:t>
            </a:r>
            <a:r>
              <a:rPr lang="en-US" altLang="zh-CN" b="0" dirty="0" smtClean="0"/>
              <a:t> </a:t>
            </a:r>
            <a:r>
              <a:rPr lang="en-US" altLang="zh-CN" b="0" dirty="0" err="1"/>
              <a:t>i</a:t>
            </a:r>
            <a:r>
              <a:rPr lang="en-US" altLang="zh-CN" b="0" dirty="0"/>
              <a:t>=(CurrentSize-2)/2;i&gt;=0;i--) </a:t>
            </a:r>
            <a:r>
              <a:rPr lang="en-US" altLang="zh-CN" b="0" dirty="0" smtClean="0"/>
              <a:t>     	</a:t>
            </a:r>
            <a:r>
              <a:rPr lang="en-US" altLang="zh-CN" b="0" dirty="0" err="1" smtClean="0"/>
              <a:t>FilterDown</a:t>
            </a:r>
            <a:r>
              <a:rPr lang="en-US" altLang="zh-CN" b="0" dirty="0" smtClean="0"/>
              <a:t>(i,CurrentSize-1</a:t>
            </a:r>
            <a:r>
              <a:rPr lang="en-US" altLang="zh-CN" b="0" dirty="0"/>
              <a:t>);  //</a:t>
            </a:r>
            <a:r>
              <a:rPr lang="zh-CN" altLang="zh-CN" b="0" dirty="0"/>
              <a:t>建立初始大顶堆</a:t>
            </a:r>
          </a:p>
          <a:p>
            <a:pPr>
              <a:spcBef>
                <a:spcPts val="0"/>
              </a:spcBef>
            </a:pPr>
            <a:r>
              <a:rPr lang="en-US" altLang="zh-CN" b="0" dirty="0"/>
              <a:t>	</a:t>
            </a:r>
            <a:r>
              <a:rPr lang="en-US" altLang="zh-CN" b="0" dirty="0" smtClean="0"/>
              <a:t>for(</a:t>
            </a:r>
            <a:r>
              <a:rPr lang="en-US" altLang="zh-CN" b="0" dirty="0" err="1" smtClean="0"/>
              <a:t>int</a:t>
            </a:r>
            <a:r>
              <a:rPr lang="en-US" altLang="zh-CN" b="0" dirty="0" smtClean="0"/>
              <a:t> </a:t>
            </a:r>
            <a:r>
              <a:rPr lang="en-US" altLang="zh-CN" b="0" dirty="0" err="1"/>
              <a:t>i</a:t>
            </a:r>
            <a:r>
              <a:rPr lang="en-US" altLang="zh-CN" b="0" dirty="0"/>
              <a:t>=CurrentSize-1;i&gt;=1;i--){</a:t>
            </a:r>
            <a:endParaRPr lang="zh-CN" altLang="zh-CN" b="0" dirty="0"/>
          </a:p>
          <a:p>
            <a:pPr>
              <a:spcBef>
                <a:spcPts val="0"/>
              </a:spcBef>
            </a:pPr>
            <a:r>
              <a:rPr lang="en-US" altLang="zh-CN" b="0" dirty="0"/>
              <a:t>        </a:t>
            </a:r>
            <a:r>
              <a:rPr lang="en-US" altLang="zh-CN" b="0" dirty="0" smtClean="0"/>
              <a:t>	swap(heap[0</a:t>
            </a:r>
            <a:r>
              <a:rPr lang="en-US" altLang="zh-CN" b="0" dirty="0"/>
              <a:t>],heap[</a:t>
            </a:r>
            <a:r>
              <a:rPr lang="en-US" altLang="zh-CN" b="0" dirty="0" err="1"/>
              <a:t>i</a:t>
            </a:r>
            <a:r>
              <a:rPr lang="en-US" altLang="zh-CN" b="0" dirty="0"/>
              <a:t>]);     //</a:t>
            </a:r>
            <a:r>
              <a:rPr lang="zh-CN" altLang="zh-CN" b="0" dirty="0"/>
              <a:t>交换元素</a:t>
            </a:r>
          </a:p>
          <a:p>
            <a:pPr>
              <a:spcBef>
                <a:spcPts val="0"/>
              </a:spcBef>
            </a:pPr>
            <a:r>
              <a:rPr lang="en-US" altLang="zh-CN" b="0" dirty="0"/>
              <a:t>        </a:t>
            </a:r>
            <a:r>
              <a:rPr lang="en-US" altLang="zh-CN" b="0" dirty="0" smtClean="0"/>
              <a:t>	</a:t>
            </a:r>
            <a:r>
              <a:rPr lang="en-US" altLang="zh-CN" b="0" dirty="0" err="1" smtClean="0"/>
              <a:t>FilterDown</a:t>
            </a:r>
            <a:r>
              <a:rPr lang="en-US" altLang="zh-CN" b="0" dirty="0" smtClean="0"/>
              <a:t>(0,i-1</a:t>
            </a:r>
            <a:r>
              <a:rPr lang="en-US" altLang="zh-CN" b="0" dirty="0"/>
              <a:t>);        //</a:t>
            </a:r>
            <a:r>
              <a:rPr lang="zh-CN" altLang="zh-CN" b="0" dirty="0"/>
              <a:t>重新构建最大堆</a:t>
            </a:r>
          </a:p>
          <a:p>
            <a:pPr>
              <a:spcBef>
                <a:spcPts val="0"/>
              </a:spcBef>
            </a:pPr>
            <a:r>
              <a:rPr lang="en-US" altLang="zh-CN" b="0" dirty="0"/>
              <a:t>      }</a:t>
            </a:r>
            <a:endParaRPr lang="zh-CN" altLang="zh-CN" b="0" dirty="0"/>
          </a:p>
          <a:p>
            <a:pPr>
              <a:spcBef>
                <a:spcPts val="0"/>
              </a:spcBef>
            </a:pPr>
            <a:r>
              <a:rPr lang="en-US" altLang="zh-CN" b="0" dirty="0"/>
              <a:t> }</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24274338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227921"/>
          </a:xfrm>
        </p:spPr>
        <p:txBody>
          <a:bodyPr/>
          <a:lstStyle/>
          <a:p>
            <a:r>
              <a:rPr lang="zh-CN" altLang="zh-CN" b="0" dirty="0"/>
              <a:t>【例</a:t>
            </a:r>
            <a:r>
              <a:rPr lang="en-US" altLang="zh-CN" b="0" dirty="0"/>
              <a:t>7.8</a:t>
            </a:r>
            <a:r>
              <a:rPr lang="zh-CN" altLang="zh-CN" b="0" dirty="0"/>
              <a:t>】，给定关键字序列</a:t>
            </a:r>
            <a:r>
              <a:rPr lang="en-US" altLang="zh-CN" b="0" dirty="0"/>
              <a:t>{46,55,13,42,93,5,17,70}</a:t>
            </a:r>
            <a:r>
              <a:rPr lang="zh-CN" altLang="zh-CN" b="0" dirty="0"/>
              <a:t>，建立初始堆的过程如</a:t>
            </a:r>
            <a:r>
              <a:rPr lang="zh-CN" altLang="zh-CN" b="0" dirty="0" smtClean="0"/>
              <a:t>图所</a:t>
            </a:r>
            <a:r>
              <a:rPr lang="zh-CN" altLang="zh-CN" b="0" dirty="0"/>
              <a:t>示。建成</a:t>
            </a:r>
            <a:r>
              <a:rPr lang="zh-CN" altLang="zh-CN" b="0" dirty="0" smtClean="0"/>
              <a:t>如图</a:t>
            </a:r>
            <a:r>
              <a:rPr lang="zh-CN" altLang="en-US" b="0" dirty="0"/>
              <a:t>（</a:t>
            </a:r>
            <a:r>
              <a:rPr lang="en-US" altLang="zh-CN" b="0" dirty="0"/>
              <a:t>e</a:t>
            </a:r>
            <a:r>
              <a:rPr lang="zh-CN" altLang="en-US" b="0" dirty="0"/>
              <a:t>）</a:t>
            </a:r>
            <a:r>
              <a:rPr lang="zh-CN" altLang="zh-CN" b="0" dirty="0" smtClean="0"/>
              <a:t>所</a:t>
            </a:r>
            <a:r>
              <a:rPr lang="zh-CN" altLang="zh-CN" b="0" dirty="0"/>
              <a:t>示的大顶堆后，堆排序的过程如</a:t>
            </a:r>
            <a:r>
              <a:rPr lang="zh-CN" altLang="zh-CN" b="0" dirty="0" smtClean="0"/>
              <a:t>图所</a:t>
            </a:r>
            <a:r>
              <a:rPr lang="zh-CN" altLang="zh-CN" b="0" dirty="0"/>
              <a:t>示。</a:t>
            </a:r>
          </a:p>
          <a:p>
            <a:endParaRPr lang="zh-CN" altLang="en-US" dirty="0"/>
          </a:p>
        </p:txBody>
      </p:sp>
      <p:pic>
        <p:nvPicPr>
          <p:cNvPr id="2150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16" y="3140968"/>
            <a:ext cx="6489700" cy="2171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939789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971600" y="731836"/>
            <a:ext cx="7056784" cy="539432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5580112" y="5805264"/>
            <a:ext cx="3185487" cy="369332"/>
          </a:xfrm>
          <a:prstGeom prst="rect">
            <a:avLst/>
          </a:prstGeom>
        </p:spPr>
        <p:txBody>
          <a:bodyPr wrap="none">
            <a:spAutoFit/>
          </a:bodyPr>
          <a:lstStyle/>
          <a:p>
            <a:r>
              <a:rPr lang="zh-CN" altLang="zh-CN" dirty="0"/>
              <a:t>建立初始大顶堆的过程示意图</a:t>
            </a:r>
          </a:p>
        </p:txBody>
      </p:sp>
    </p:spTree>
    <p:extLst>
      <p:ext uri="{BB962C8B-B14F-4D97-AF65-F5344CB8AC3E}">
        <p14:creationId xmlns="" xmlns:p14="http://schemas.microsoft.com/office/powerpoint/2010/main" val="11645252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96753"/>
            <a:ext cx="2232248" cy="1080120"/>
          </a:xfrm>
        </p:spPr>
        <p:txBody>
          <a:bodyPr/>
          <a:lstStyle/>
          <a:p>
            <a:r>
              <a:rPr lang="zh-CN" altLang="zh-CN" dirty="0"/>
              <a:t>堆排序过程</a:t>
            </a:r>
            <a:endParaRPr lang="zh-CN" altLang="en-US" dirty="0"/>
          </a:p>
        </p:txBody>
      </p:sp>
      <p:pic>
        <p:nvPicPr>
          <p:cNvPr id="2355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83768" y="1052736"/>
            <a:ext cx="6660232" cy="472996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452181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7584" y="908720"/>
            <a:ext cx="7056784" cy="527958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336993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764704"/>
            <a:ext cx="7200800" cy="52465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925769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59632" y="908720"/>
            <a:ext cx="6480720" cy="25872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971600" y="4149080"/>
            <a:ext cx="7488832" cy="1569660"/>
          </a:xfrm>
          <a:prstGeom prst="rect">
            <a:avLst/>
          </a:prstGeom>
        </p:spPr>
        <p:txBody>
          <a:bodyPr wrap="square">
            <a:spAutoFit/>
          </a:bodyPr>
          <a:lstStyle/>
          <a:p>
            <a:pPr marL="342900" indent="-342900">
              <a:buFont typeface="Wingdings" panose="05000000000000000000" pitchFamily="2" charset="2"/>
              <a:buChar char="ü"/>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堆排序的时间复杂度为</a:t>
            </a: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O(nlog</a:t>
            </a:r>
            <a:r>
              <a:rPr lang="en-US" altLang="zh-CN" sz="240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buFont typeface="Wingdings" panose="05000000000000000000" pitchFamily="2" charset="2"/>
              <a:buChar char="ü"/>
            </a:pP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堆</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排序算法过程中，用到了一个临时记录的变量，故其空间复杂度为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O(1)</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marL="342900" indent="-342900">
              <a:buFont typeface="Wingdings" panose="05000000000000000000" pitchFamily="2" charset="2"/>
              <a:buChar char="ü"/>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堆排序是一种</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不稳定的</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排序算法。</a:t>
            </a:r>
          </a:p>
        </p:txBody>
      </p:sp>
    </p:spTree>
    <p:extLst>
      <p:ext uri="{BB962C8B-B14F-4D97-AF65-F5344CB8AC3E}">
        <p14:creationId xmlns="" xmlns:p14="http://schemas.microsoft.com/office/powerpoint/2010/main" val="19031258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 </a:t>
            </a:r>
            <a:r>
              <a:rPr lang="zh-CN" altLang="zh-CN" b="1" dirty="0"/>
              <a:t>关键字比较排序下界</a:t>
            </a:r>
            <a:r>
              <a:rPr lang="zh-CN" altLang="zh-CN" b="1" dirty="0" smtClean="0"/>
              <a:t>问题</a:t>
            </a:r>
            <a:endParaRPr lang="zh-CN" altLang="en-US" dirty="0"/>
          </a:p>
        </p:txBody>
      </p:sp>
      <p:sp>
        <p:nvSpPr>
          <p:cNvPr id="3" name="内容占位符 2"/>
          <p:cNvSpPr>
            <a:spLocks noGrp="1"/>
          </p:cNvSpPr>
          <p:nvPr>
            <p:ph idx="1"/>
          </p:nvPr>
        </p:nvSpPr>
        <p:spPr>
          <a:xfrm>
            <a:off x="467544" y="3861048"/>
            <a:ext cx="8352928" cy="2427721"/>
          </a:xfrm>
        </p:spPr>
        <p:txBody>
          <a:bodyPr>
            <a:normAutofit/>
          </a:bodyPr>
          <a:lstStyle/>
          <a:p>
            <a:r>
              <a:rPr lang="en-US" altLang="zh-CN" sz="2000" b="0" dirty="0" smtClean="0"/>
              <a:t>		n</a:t>
            </a:r>
            <a:r>
              <a:rPr lang="zh-CN" altLang="en-US" sz="2000" b="0" dirty="0" smtClean="0"/>
              <a:t>个元素关键字比较判定树有</a:t>
            </a:r>
            <a:r>
              <a:rPr lang="en-US" altLang="zh-CN" sz="2000" b="0" dirty="0" smtClean="0"/>
              <a:t>n!</a:t>
            </a:r>
            <a:r>
              <a:rPr lang="zh-CN" altLang="en-US" sz="2000" b="0" dirty="0" smtClean="0"/>
              <a:t>叶子结点，</a:t>
            </a:r>
            <a:r>
              <a:rPr lang="zh-CN" altLang="en-US" sz="2000" b="0" dirty="0" smtClean="0">
                <a:solidFill>
                  <a:srgbClr val="FF0000"/>
                </a:solidFill>
              </a:rPr>
              <a:t>判定树高度为</a:t>
            </a:r>
            <a:r>
              <a:rPr lang="en-US" altLang="zh-CN" sz="2000" b="0" dirty="0" smtClean="0">
                <a:solidFill>
                  <a:srgbClr val="FF0000"/>
                </a:solidFill>
              </a:rPr>
              <a:t>log</a:t>
            </a:r>
            <a:r>
              <a:rPr lang="en-US" altLang="zh-CN" sz="2000" b="0" baseline="-25000" dirty="0" smtClean="0">
                <a:solidFill>
                  <a:srgbClr val="FF0000"/>
                </a:solidFill>
              </a:rPr>
              <a:t>2</a:t>
            </a:r>
            <a:r>
              <a:rPr lang="en-US" altLang="zh-CN" sz="2000" b="0" dirty="0">
                <a:solidFill>
                  <a:srgbClr val="FF0000"/>
                </a:solidFill>
              </a:rPr>
              <a:t>(</a:t>
            </a:r>
            <a:r>
              <a:rPr lang="en-US" altLang="zh-CN" sz="2000" b="0" dirty="0" smtClean="0">
                <a:solidFill>
                  <a:srgbClr val="FF0000"/>
                </a:solidFill>
              </a:rPr>
              <a:t>n!)</a:t>
            </a:r>
            <a:r>
              <a:rPr lang="zh-CN" altLang="en-US" sz="2000" b="0" dirty="0" smtClean="0"/>
              <a:t>，可以推导证明</a:t>
            </a:r>
            <a:r>
              <a:rPr lang="en-US" altLang="zh-CN" sz="2000" dirty="0" smtClean="0">
                <a:solidFill>
                  <a:srgbClr val="FF0000"/>
                </a:solidFill>
              </a:rPr>
              <a:t>log</a:t>
            </a:r>
            <a:r>
              <a:rPr lang="en-US" altLang="zh-CN" sz="2000" baseline="-25000" dirty="0" smtClean="0">
                <a:solidFill>
                  <a:srgbClr val="FF0000"/>
                </a:solidFill>
              </a:rPr>
              <a:t>2</a:t>
            </a:r>
            <a:r>
              <a:rPr lang="en-US" altLang="zh-CN" sz="2000" dirty="0" smtClean="0">
                <a:solidFill>
                  <a:srgbClr val="FF0000"/>
                </a:solidFill>
              </a:rPr>
              <a:t>(n!)≈nlog</a:t>
            </a:r>
            <a:r>
              <a:rPr lang="en-US" altLang="zh-CN" sz="2000" baseline="-25000" dirty="0" smtClean="0">
                <a:solidFill>
                  <a:srgbClr val="FF0000"/>
                </a:solidFill>
              </a:rPr>
              <a:t>2</a:t>
            </a:r>
            <a:r>
              <a:rPr lang="en-US" altLang="zh-CN" sz="2000" dirty="0" smtClean="0">
                <a:solidFill>
                  <a:srgbClr val="FF0000"/>
                </a:solidFill>
              </a:rPr>
              <a:t>n</a:t>
            </a:r>
            <a:r>
              <a:rPr lang="zh-CN" altLang="en-US" sz="2000" b="0" dirty="0" smtClean="0"/>
              <a:t>。</a:t>
            </a:r>
            <a:r>
              <a:rPr lang="zh-CN" altLang="zh-CN" sz="2000" dirty="0" smtClean="0">
                <a:solidFill>
                  <a:srgbClr val="FF0000"/>
                </a:solidFill>
              </a:rPr>
              <a:t>基于</a:t>
            </a:r>
            <a:r>
              <a:rPr lang="zh-CN" altLang="en-US" sz="2000" dirty="0" smtClean="0">
                <a:solidFill>
                  <a:srgbClr val="FF0000"/>
                </a:solidFill>
              </a:rPr>
              <a:t>关键字</a:t>
            </a:r>
            <a:r>
              <a:rPr lang="zh-CN" altLang="zh-CN" sz="2000" dirty="0" smtClean="0">
                <a:solidFill>
                  <a:srgbClr val="FF0000"/>
                </a:solidFill>
              </a:rPr>
              <a:t>比较</a:t>
            </a:r>
            <a:r>
              <a:rPr lang="zh-CN" altLang="zh-CN" sz="2000" b="0" dirty="0">
                <a:solidFill>
                  <a:srgbClr val="FF0000"/>
                </a:solidFill>
              </a:rPr>
              <a:t>的排序算法都需要</a:t>
            </a:r>
            <a:r>
              <a:rPr lang="en-US" altLang="zh-CN" sz="2000" b="0" dirty="0">
                <a:solidFill>
                  <a:srgbClr val="FF0000"/>
                </a:solidFill>
              </a:rPr>
              <a:t>O(</a:t>
            </a:r>
            <a:r>
              <a:rPr lang="en-US" altLang="zh-CN" sz="2000" b="0" i="1" dirty="0" err="1">
                <a:solidFill>
                  <a:srgbClr val="FF0000"/>
                </a:solidFill>
              </a:rPr>
              <a:t>n</a:t>
            </a:r>
            <a:r>
              <a:rPr lang="en-US" altLang="zh-CN" sz="2000" b="0" dirty="0" err="1">
                <a:solidFill>
                  <a:srgbClr val="FF0000"/>
                </a:solidFill>
              </a:rPr>
              <a:t>log</a:t>
            </a:r>
            <a:r>
              <a:rPr lang="en-US" altLang="zh-CN" sz="2000" b="0" i="1" dirty="0" err="1">
                <a:solidFill>
                  <a:srgbClr val="FF0000"/>
                </a:solidFill>
              </a:rPr>
              <a:t>n</a:t>
            </a:r>
            <a:r>
              <a:rPr lang="en-US" altLang="zh-CN" sz="2000" b="0" dirty="0">
                <a:solidFill>
                  <a:srgbClr val="FF0000"/>
                </a:solidFill>
              </a:rPr>
              <a:t>)</a:t>
            </a:r>
            <a:r>
              <a:rPr lang="zh-CN" altLang="zh-CN" sz="2000" b="0" dirty="0">
                <a:solidFill>
                  <a:srgbClr val="FF0000"/>
                </a:solidFill>
              </a:rPr>
              <a:t>次关键字的比较</a:t>
            </a:r>
            <a:r>
              <a:rPr lang="zh-CN" altLang="zh-CN" sz="2000" b="0" dirty="0" smtClean="0"/>
              <a:t>。</a:t>
            </a:r>
            <a:r>
              <a:rPr lang="zh-CN" altLang="en-US" sz="2000" b="0" dirty="0" smtClean="0"/>
              <a:t>故关键字比较排序的</a:t>
            </a:r>
            <a:r>
              <a:rPr lang="zh-CN" altLang="en-US" sz="2000" dirty="0" smtClean="0">
                <a:solidFill>
                  <a:srgbClr val="FF0000"/>
                </a:solidFill>
              </a:rPr>
              <a:t>时间下界</a:t>
            </a:r>
            <a:r>
              <a:rPr lang="zh-CN" altLang="zh-CN" sz="2000" dirty="0" smtClean="0">
                <a:solidFill>
                  <a:srgbClr val="FF0000"/>
                </a:solidFill>
              </a:rPr>
              <a:t>是</a:t>
            </a:r>
            <a:r>
              <a:rPr lang="en-US" altLang="zh-CN" sz="2000" dirty="0">
                <a:solidFill>
                  <a:srgbClr val="FF0000"/>
                </a:solidFill>
              </a:rPr>
              <a:t>O(</a:t>
            </a:r>
            <a:r>
              <a:rPr lang="en-US" altLang="zh-CN" sz="2000" i="1" dirty="0" err="1">
                <a:solidFill>
                  <a:srgbClr val="FF0000"/>
                </a:solidFill>
              </a:rPr>
              <a:t>n</a:t>
            </a:r>
            <a:r>
              <a:rPr lang="en-US" altLang="zh-CN" sz="2000" dirty="0" err="1">
                <a:solidFill>
                  <a:srgbClr val="FF0000"/>
                </a:solidFill>
              </a:rPr>
              <a:t>log</a:t>
            </a:r>
            <a:r>
              <a:rPr lang="en-US" altLang="zh-CN" sz="2000" i="1" dirty="0" err="1">
                <a:solidFill>
                  <a:srgbClr val="FF0000"/>
                </a:solidFill>
              </a:rPr>
              <a:t>n</a:t>
            </a:r>
            <a:r>
              <a:rPr lang="en-US" altLang="zh-CN" sz="2000" dirty="0" smtClean="0">
                <a:solidFill>
                  <a:srgbClr val="FF0000"/>
                </a:solidFill>
              </a:rPr>
              <a:t>)</a:t>
            </a:r>
            <a:r>
              <a:rPr lang="zh-CN" altLang="zh-CN" sz="2000" b="0" dirty="0" smtClean="0"/>
              <a:t>。</a:t>
            </a:r>
            <a:endParaRPr lang="en-US" altLang="zh-CN" sz="2000" b="0" dirty="0" smtClean="0"/>
          </a:p>
          <a:p>
            <a:r>
              <a:rPr lang="en-US" altLang="zh-CN" sz="2000" b="0" dirty="0"/>
              <a:t>	</a:t>
            </a:r>
            <a:r>
              <a:rPr lang="en-US" altLang="zh-CN" sz="2000" b="0" dirty="0" smtClean="0"/>
              <a:t>	</a:t>
            </a:r>
            <a:r>
              <a:rPr lang="zh-CN" altLang="zh-CN" sz="2000" b="0" dirty="0" smtClean="0"/>
              <a:t>从</a:t>
            </a:r>
            <a:r>
              <a:rPr lang="zh-CN" altLang="zh-CN" sz="2000" b="0" dirty="0"/>
              <a:t>理论上说，</a:t>
            </a:r>
            <a:r>
              <a:rPr lang="zh-CN" altLang="zh-CN" sz="2000" b="0" dirty="0" smtClean="0"/>
              <a:t>基于</a:t>
            </a:r>
            <a:r>
              <a:rPr lang="zh-CN" altLang="en-US" sz="2000" b="0" dirty="0" smtClean="0"/>
              <a:t>非</a:t>
            </a:r>
            <a:r>
              <a:rPr lang="zh-CN" altLang="zh-CN" sz="2000" b="0" dirty="0" smtClean="0"/>
              <a:t>比较</a:t>
            </a:r>
            <a:r>
              <a:rPr lang="zh-CN" altLang="zh-CN" sz="2000" b="0" dirty="0"/>
              <a:t>的排序算法可以对现有的</a:t>
            </a:r>
            <a:r>
              <a:rPr lang="en-US" altLang="zh-CN" sz="2000" b="0" dirty="0"/>
              <a:t>O(</a:t>
            </a:r>
            <a:r>
              <a:rPr lang="en-US" altLang="zh-CN" sz="2000" b="0" i="1" dirty="0" err="1"/>
              <a:t>n</a:t>
            </a:r>
            <a:r>
              <a:rPr lang="en-US" altLang="zh-CN" sz="2000" b="0" dirty="0" err="1"/>
              <a:t>log</a:t>
            </a:r>
            <a:r>
              <a:rPr lang="en-US" altLang="zh-CN" sz="2000" b="0" i="1" dirty="0" err="1"/>
              <a:t>n</a:t>
            </a:r>
            <a:r>
              <a:rPr lang="en-US" altLang="zh-CN" sz="2000" b="0" dirty="0"/>
              <a:t>)</a:t>
            </a:r>
            <a:r>
              <a:rPr lang="zh-CN" altLang="zh-CN" sz="2000" b="0" dirty="0"/>
              <a:t>排序算法进行改进，这种改进有可能不只是常数因子。</a:t>
            </a:r>
          </a:p>
          <a:p>
            <a:endParaRPr lang="zh-CN" altLang="en-US" sz="2000" b="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55776" y="1700808"/>
            <a:ext cx="3240360" cy="186189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39123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7.5 </a:t>
            </a:r>
            <a:r>
              <a:rPr lang="zh-CN" altLang="zh-CN" b="1" dirty="0"/>
              <a:t>非关键字比较的排序</a:t>
            </a:r>
            <a:endParaRPr lang="zh-CN" altLang="en-US" dirty="0"/>
          </a:p>
        </p:txBody>
      </p:sp>
      <p:sp>
        <p:nvSpPr>
          <p:cNvPr id="3" name="内容占位符 2"/>
          <p:cNvSpPr>
            <a:spLocks noGrp="1"/>
          </p:cNvSpPr>
          <p:nvPr>
            <p:ph idx="1"/>
          </p:nvPr>
        </p:nvSpPr>
        <p:spPr/>
        <p:txBody>
          <a:bodyPr/>
          <a:lstStyle/>
          <a:p>
            <a:r>
              <a:rPr lang="en-US" altLang="zh-CN" dirty="0"/>
              <a:t>7.5.1 </a:t>
            </a:r>
            <a:r>
              <a:rPr lang="zh-CN" altLang="zh-CN" dirty="0"/>
              <a:t>桶排序（基数排序）</a:t>
            </a:r>
          </a:p>
          <a:p>
            <a:r>
              <a:rPr lang="en-US" altLang="zh-CN" b="0" dirty="0" smtClean="0"/>
              <a:t>	</a:t>
            </a:r>
            <a:r>
              <a:rPr lang="zh-CN" altLang="zh-CN" b="0" dirty="0" smtClean="0">
                <a:solidFill>
                  <a:srgbClr val="FF0000"/>
                </a:solidFill>
              </a:rPr>
              <a:t>基数</a:t>
            </a:r>
            <a:r>
              <a:rPr lang="zh-CN" altLang="zh-CN" b="0" dirty="0">
                <a:solidFill>
                  <a:srgbClr val="FF0000"/>
                </a:solidFill>
              </a:rPr>
              <a:t>排序</a:t>
            </a:r>
            <a:r>
              <a:rPr lang="zh-CN" altLang="zh-CN" b="0" dirty="0"/>
              <a:t>的本质是借助于</a:t>
            </a:r>
            <a:r>
              <a:rPr lang="en-US" altLang="zh-CN" b="0" dirty="0">
                <a:solidFill>
                  <a:srgbClr val="FF0000"/>
                </a:solidFill>
              </a:rPr>
              <a:t>“</a:t>
            </a:r>
            <a:r>
              <a:rPr lang="zh-CN" altLang="zh-CN" b="0" dirty="0">
                <a:solidFill>
                  <a:srgbClr val="FF0000"/>
                </a:solidFill>
              </a:rPr>
              <a:t>分配</a:t>
            </a:r>
            <a:r>
              <a:rPr lang="en-US" altLang="zh-CN" b="0" dirty="0">
                <a:solidFill>
                  <a:srgbClr val="FF0000"/>
                </a:solidFill>
              </a:rPr>
              <a:t>”</a:t>
            </a:r>
            <a:r>
              <a:rPr lang="zh-CN" altLang="zh-CN" b="0" dirty="0">
                <a:solidFill>
                  <a:srgbClr val="FF0000"/>
                </a:solidFill>
              </a:rPr>
              <a:t>和</a:t>
            </a:r>
            <a:r>
              <a:rPr lang="en-US" altLang="zh-CN" b="0" dirty="0">
                <a:solidFill>
                  <a:srgbClr val="FF0000"/>
                </a:solidFill>
              </a:rPr>
              <a:t>“</a:t>
            </a:r>
            <a:r>
              <a:rPr lang="zh-CN" altLang="zh-CN" b="0" dirty="0">
                <a:solidFill>
                  <a:srgbClr val="FF0000"/>
                </a:solidFill>
              </a:rPr>
              <a:t>收集</a:t>
            </a:r>
            <a:r>
              <a:rPr lang="en-US" altLang="zh-CN" b="0" dirty="0">
                <a:solidFill>
                  <a:srgbClr val="FF0000"/>
                </a:solidFill>
              </a:rPr>
              <a:t>”</a:t>
            </a:r>
            <a:r>
              <a:rPr lang="zh-CN" altLang="zh-CN" b="0" dirty="0"/>
              <a:t>算法对单关键字进行排序，基数排序是将关键字</a:t>
            </a:r>
            <a:r>
              <a:rPr lang="en-US" altLang="zh-CN" b="0" dirty="0"/>
              <a:t>K</a:t>
            </a:r>
            <a:r>
              <a:rPr lang="en-US" altLang="zh-CN" b="0" baseline="-25000" dirty="0"/>
              <a:t>i</a:t>
            </a:r>
            <a:r>
              <a:rPr lang="zh-CN" altLang="zh-CN" b="0" dirty="0"/>
              <a:t>在逻辑上看成是</a:t>
            </a:r>
            <a:r>
              <a:rPr lang="en-US" altLang="zh-CN" b="0" dirty="0"/>
              <a:t>d</a:t>
            </a:r>
            <a:r>
              <a:rPr lang="zh-CN" altLang="zh-CN" b="0" dirty="0"/>
              <a:t>个关键字（</a:t>
            </a:r>
            <a:r>
              <a:rPr lang="en-US" altLang="zh-CN" b="0" dirty="0"/>
              <a:t>K</a:t>
            </a:r>
            <a:r>
              <a:rPr lang="en-US" altLang="zh-CN" b="0" baseline="-25000" dirty="0"/>
              <a:t>i</a:t>
            </a:r>
            <a:r>
              <a:rPr lang="en-US" altLang="zh-CN" b="0" baseline="30000" dirty="0"/>
              <a:t>0</a:t>
            </a:r>
            <a:r>
              <a:rPr lang="zh-CN" altLang="zh-CN" b="0" dirty="0"/>
              <a:t>，</a:t>
            </a:r>
            <a:r>
              <a:rPr lang="en-US" altLang="zh-CN" b="0" dirty="0"/>
              <a:t>K</a:t>
            </a:r>
            <a:r>
              <a:rPr lang="en-US" altLang="zh-CN" b="0" baseline="-25000" dirty="0"/>
              <a:t>i</a:t>
            </a:r>
            <a:r>
              <a:rPr lang="en-US" altLang="zh-CN" b="0" baseline="30000" dirty="0"/>
              <a:t>1</a:t>
            </a:r>
            <a:r>
              <a:rPr lang="zh-CN" altLang="zh-CN" b="0" dirty="0"/>
              <a:t>，</a:t>
            </a:r>
            <a:r>
              <a:rPr lang="en-US" altLang="zh-CN" b="0" dirty="0"/>
              <a:t>…</a:t>
            </a:r>
            <a:r>
              <a:rPr lang="zh-CN" altLang="zh-CN" b="0" dirty="0"/>
              <a:t>，</a:t>
            </a:r>
            <a:r>
              <a:rPr lang="en-US" altLang="zh-CN" b="0" dirty="0"/>
              <a:t>K</a:t>
            </a:r>
            <a:r>
              <a:rPr lang="en-US" altLang="zh-CN" b="0" baseline="-25000" dirty="0"/>
              <a:t>i</a:t>
            </a:r>
            <a:r>
              <a:rPr lang="en-US" altLang="zh-CN" b="0" baseline="30000" dirty="0"/>
              <a:t>d-1</a:t>
            </a:r>
            <a:r>
              <a:rPr lang="zh-CN" altLang="zh-CN" b="0" dirty="0"/>
              <a:t>），如果</a:t>
            </a:r>
            <a:r>
              <a:rPr lang="en-US" altLang="zh-CN" b="0" dirty="0" err="1"/>
              <a:t>K</a:t>
            </a:r>
            <a:r>
              <a:rPr lang="en-US" altLang="zh-CN" b="0" baseline="-25000" dirty="0" err="1"/>
              <a:t>i</a:t>
            </a:r>
            <a:r>
              <a:rPr lang="en-US" altLang="zh-CN" b="0" baseline="30000" dirty="0" err="1"/>
              <a:t>j</a:t>
            </a:r>
            <a:r>
              <a:rPr lang="zh-CN" altLang="zh-CN" b="0" dirty="0"/>
              <a:t>（</a:t>
            </a:r>
            <a:r>
              <a:rPr lang="en-US" altLang="zh-CN" b="0" dirty="0"/>
              <a:t>0≤j≤d-1</a:t>
            </a:r>
            <a:r>
              <a:rPr lang="zh-CN" altLang="zh-CN" b="0" dirty="0"/>
              <a:t>）有</a:t>
            </a:r>
            <a:r>
              <a:rPr lang="en-US" altLang="zh-CN" b="0" dirty="0"/>
              <a:t>radix</a:t>
            </a:r>
            <a:r>
              <a:rPr lang="zh-CN" altLang="zh-CN" b="0" dirty="0"/>
              <a:t>种可能的取值，称</a:t>
            </a:r>
            <a:r>
              <a:rPr lang="en-US" altLang="zh-CN" b="0" dirty="0">
                <a:solidFill>
                  <a:srgbClr val="FF0000"/>
                </a:solidFill>
              </a:rPr>
              <a:t>radix</a:t>
            </a:r>
            <a:r>
              <a:rPr lang="zh-CN" altLang="zh-CN" b="0" dirty="0">
                <a:solidFill>
                  <a:srgbClr val="FF0000"/>
                </a:solidFill>
              </a:rPr>
              <a:t>为基数</a:t>
            </a:r>
            <a:r>
              <a:rPr lang="zh-CN" altLang="zh-CN" b="0" dirty="0"/>
              <a:t>。</a:t>
            </a:r>
            <a:endParaRPr lang="zh-CN" altLang="en-US" b="0" dirty="0"/>
          </a:p>
        </p:txBody>
      </p:sp>
    </p:spTree>
    <p:extLst>
      <p:ext uri="{BB962C8B-B14F-4D97-AF65-F5344CB8AC3E}">
        <p14:creationId xmlns="" xmlns:p14="http://schemas.microsoft.com/office/powerpoint/2010/main" val="31726743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3579849"/>
          </a:xfrm>
        </p:spPr>
        <p:txBody>
          <a:bodyPr/>
          <a:lstStyle/>
          <a:p>
            <a:r>
              <a:rPr lang="zh-CN" altLang="zh-CN" b="0" dirty="0"/>
              <a:t>【例</a:t>
            </a:r>
            <a:r>
              <a:rPr lang="en-US" altLang="zh-CN" b="0" dirty="0"/>
              <a:t>7.9</a:t>
            </a:r>
            <a:r>
              <a:rPr lang="zh-CN" altLang="zh-CN" b="0" dirty="0"/>
              <a:t>】对关键字序列（</a:t>
            </a:r>
            <a:r>
              <a:rPr lang="en-US" altLang="zh-CN" b="0" dirty="0"/>
              <a:t>27</a:t>
            </a:r>
            <a:r>
              <a:rPr lang="zh-CN" altLang="zh-CN" b="0" dirty="0"/>
              <a:t>，</a:t>
            </a:r>
            <a:r>
              <a:rPr lang="en-US" altLang="zh-CN" b="0" dirty="0"/>
              <a:t>81</a:t>
            </a:r>
            <a:r>
              <a:rPr lang="zh-CN" altLang="zh-CN" b="0" dirty="0"/>
              <a:t>，</a:t>
            </a:r>
            <a:r>
              <a:rPr lang="en-US" altLang="zh-CN" b="0" dirty="0"/>
              <a:t>01</a:t>
            </a:r>
            <a:r>
              <a:rPr lang="zh-CN" altLang="zh-CN" b="0" dirty="0"/>
              <a:t>，</a:t>
            </a:r>
            <a:r>
              <a:rPr lang="en-US" altLang="zh-CN" b="0" dirty="0"/>
              <a:t>97</a:t>
            </a:r>
            <a:r>
              <a:rPr lang="zh-CN" altLang="zh-CN" b="0" dirty="0"/>
              <a:t>，</a:t>
            </a:r>
            <a:r>
              <a:rPr lang="en-US" altLang="zh-CN" b="0" dirty="0"/>
              <a:t>17</a:t>
            </a:r>
            <a:r>
              <a:rPr lang="zh-CN" altLang="zh-CN" b="0" dirty="0"/>
              <a:t>，</a:t>
            </a:r>
            <a:r>
              <a:rPr lang="en-US" altLang="zh-CN" b="0" dirty="0"/>
              <a:t>23</a:t>
            </a:r>
            <a:r>
              <a:rPr lang="zh-CN" altLang="zh-CN" b="0" dirty="0"/>
              <a:t>，</a:t>
            </a:r>
            <a:r>
              <a:rPr lang="en-US" altLang="zh-CN" b="0" dirty="0"/>
              <a:t>72</a:t>
            </a:r>
            <a:r>
              <a:rPr lang="zh-CN" altLang="zh-CN" b="0" dirty="0"/>
              <a:t>，</a:t>
            </a:r>
            <a:r>
              <a:rPr lang="en-US" altLang="zh-CN" b="0" dirty="0"/>
              <a:t>25</a:t>
            </a:r>
            <a:r>
              <a:rPr lang="zh-CN" altLang="zh-CN" b="0" dirty="0"/>
              <a:t>，</a:t>
            </a:r>
            <a:r>
              <a:rPr lang="en-US" altLang="zh-CN" b="0" dirty="0"/>
              <a:t>05</a:t>
            </a:r>
            <a:r>
              <a:rPr lang="zh-CN" altLang="zh-CN" b="0" dirty="0"/>
              <a:t>，</a:t>
            </a:r>
            <a:r>
              <a:rPr lang="en-US" altLang="zh-CN" b="0" dirty="0"/>
              <a:t>67</a:t>
            </a:r>
            <a:r>
              <a:rPr lang="zh-CN" altLang="zh-CN" b="0" dirty="0"/>
              <a:t>，</a:t>
            </a:r>
            <a:r>
              <a:rPr lang="en-US" altLang="zh-CN" b="0" dirty="0"/>
              <a:t>84</a:t>
            </a:r>
            <a:r>
              <a:rPr lang="zh-CN" altLang="zh-CN" b="0" dirty="0"/>
              <a:t>，</a:t>
            </a:r>
            <a:r>
              <a:rPr lang="en-US" altLang="zh-CN" b="0" dirty="0"/>
              <a:t>07</a:t>
            </a:r>
            <a:r>
              <a:rPr lang="zh-CN" altLang="zh-CN" b="0" dirty="0"/>
              <a:t>，</a:t>
            </a:r>
            <a:r>
              <a:rPr lang="en-US" altLang="zh-CN" b="0" dirty="0"/>
              <a:t>21</a:t>
            </a:r>
            <a:r>
              <a:rPr lang="zh-CN" altLang="zh-CN" b="0" dirty="0"/>
              <a:t>，</a:t>
            </a:r>
            <a:r>
              <a:rPr lang="en-US" altLang="zh-CN" b="0" dirty="0"/>
              <a:t>31</a:t>
            </a:r>
            <a:r>
              <a:rPr lang="zh-CN" altLang="zh-CN" b="0" dirty="0"/>
              <a:t>）进行基数排序的过程如</a:t>
            </a:r>
            <a:r>
              <a:rPr lang="zh-CN" altLang="zh-CN" b="0" dirty="0" smtClean="0"/>
              <a:t>图所</a:t>
            </a:r>
            <a:r>
              <a:rPr lang="zh-CN" altLang="zh-CN" b="0" dirty="0"/>
              <a:t>示。</a:t>
            </a:r>
          </a:p>
          <a:p>
            <a:endParaRPr lang="zh-CN" altLang="en-US" dirty="0"/>
          </a:p>
        </p:txBody>
      </p:sp>
      <p:pic>
        <p:nvPicPr>
          <p:cNvPr id="276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63688" y="2348880"/>
            <a:ext cx="5390926" cy="391757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4335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764704"/>
            <a:ext cx="7632848" cy="5688632"/>
          </a:xfrm>
        </p:spPr>
        <p:txBody>
          <a:bodyPr>
            <a:normAutofit fontScale="70000" lnSpcReduction="20000"/>
          </a:bodyPr>
          <a:lstStyle/>
          <a:p>
            <a:pPr>
              <a:spcBef>
                <a:spcPts val="0"/>
              </a:spcBef>
            </a:pPr>
            <a:r>
              <a:rPr lang="zh-CN" altLang="zh-CN" dirty="0"/>
              <a:t>算法</a:t>
            </a:r>
            <a:r>
              <a:rPr lang="en-US" altLang="zh-CN" dirty="0"/>
              <a:t>7.1</a:t>
            </a:r>
            <a:r>
              <a:rPr lang="zh-CN" altLang="zh-CN" dirty="0"/>
              <a:t>：待排序记录的形式定义</a:t>
            </a:r>
          </a:p>
          <a:p>
            <a:pPr>
              <a:spcBef>
                <a:spcPts val="0"/>
              </a:spcBef>
            </a:pPr>
            <a:r>
              <a:rPr lang="en-US" altLang="zh-CN" b="0" dirty="0"/>
              <a:t>#define Element </a:t>
            </a:r>
            <a:r>
              <a:rPr lang="en-US" altLang="zh-CN" b="0" dirty="0" err="1"/>
              <a:t>RecType</a:t>
            </a:r>
            <a:endParaRPr lang="zh-CN" altLang="zh-CN" b="0" dirty="0"/>
          </a:p>
          <a:p>
            <a:pPr>
              <a:spcBef>
                <a:spcPts val="0"/>
              </a:spcBef>
            </a:pPr>
            <a:r>
              <a:rPr lang="en-US" altLang="zh-CN" b="0" dirty="0" err="1"/>
              <a:t>const</a:t>
            </a:r>
            <a:r>
              <a:rPr lang="en-US" altLang="zh-CN" b="0" dirty="0"/>
              <a:t> </a:t>
            </a:r>
            <a:r>
              <a:rPr lang="en-US" altLang="zh-CN" b="0" dirty="0" err="1"/>
              <a:t>int</a:t>
            </a:r>
            <a:r>
              <a:rPr lang="en-US" altLang="zh-CN" b="0" dirty="0"/>
              <a:t> </a:t>
            </a:r>
            <a:r>
              <a:rPr lang="en-US" altLang="zh-CN" b="0" dirty="0" err="1"/>
              <a:t>DefaultSize</a:t>
            </a:r>
            <a:r>
              <a:rPr lang="en-US" altLang="zh-CN" b="0" dirty="0"/>
              <a:t>=100;</a:t>
            </a:r>
            <a:endParaRPr lang="zh-CN" altLang="zh-CN" b="0" dirty="0"/>
          </a:p>
          <a:p>
            <a:pPr>
              <a:spcBef>
                <a:spcPts val="0"/>
              </a:spcBef>
            </a:pPr>
            <a:r>
              <a:rPr lang="en-US" altLang="zh-CN" b="0" dirty="0" err="1"/>
              <a:t>typedef</a:t>
            </a:r>
            <a:r>
              <a:rPr lang="en-US" altLang="zh-CN" b="0" dirty="0"/>
              <a:t> </a:t>
            </a:r>
            <a:r>
              <a:rPr lang="en-US" altLang="zh-CN" b="0" dirty="0" err="1"/>
              <a:t>struct</a:t>
            </a:r>
            <a:r>
              <a:rPr lang="en-US" altLang="zh-CN" b="0" dirty="0"/>
              <a:t> </a:t>
            </a:r>
            <a:r>
              <a:rPr lang="en-US" altLang="zh-CN" b="0" dirty="0" err="1"/>
              <a:t>RecType</a:t>
            </a:r>
            <a:r>
              <a:rPr lang="en-US" altLang="zh-CN" b="0" dirty="0"/>
              <a:t>{</a:t>
            </a:r>
            <a:endParaRPr lang="zh-CN" altLang="zh-CN" b="0" dirty="0"/>
          </a:p>
          <a:p>
            <a:pPr>
              <a:spcBef>
                <a:spcPts val="0"/>
              </a:spcBef>
            </a:pPr>
            <a:r>
              <a:rPr lang="en-US" altLang="zh-CN" b="0" dirty="0"/>
              <a:t>   </a:t>
            </a:r>
            <a:r>
              <a:rPr lang="en-US" altLang="zh-CN" b="0" dirty="0" err="1"/>
              <a:t>keytype</a:t>
            </a:r>
            <a:r>
              <a:rPr lang="en-US" altLang="zh-CN" b="0" dirty="0"/>
              <a:t> key;         //</a:t>
            </a:r>
            <a:r>
              <a:rPr lang="zh-CN" altLang="zh-CN" b="0" dirty="0"/>
              <a:t>关键字码</a:t>
            </a:r>
          </a:p>
          <a:p>
            <a:pPr>
              <a:spcBef>
                <a:spcPts val="0"/>
              </a:spcBef>
            </a:pPr>
            <a:r>
              <a:rPr lang="en-US" altLang="zh-CN" b="0" dirty="0"/>
              <a:t>   </a:t>
            </a:r>
            <a:r>
              <a:rPr lang="en-US" altLang="zh-CN" b="0" dirty="0" err="1"/>
              <a:t>Itemtype</a:t>
            </a:r>
            <a:r>
              <a:rPr lang="en-US" altLang="zh-CN" b="0" dirty="0"/>
              <a:t> </a:t>
            </a:r>
            <a:r>
              <a:rPr lang="en-US" altLang="zh-CN" b="0" dirty="0" err="1"/>
              <a:t>otherinfo</a:t>
            </a:r>
            <a:r>
              <a:rPr lang="en-US" altLang="zh-CN" b="0" dirty="0"/>
              <a:t>;    //</a:t>
            </a:r>
            <a:r>
              <a:rPr lang="zh-CN" altLang="zh-CN" b="0" dirty="0"/>
              <a:t>记录中的其他数据</a:t>
            </a:r>
          </a:p>
          <a:p>
            <a:pPr>
              <a:spcBef>
                <a:spcPts val="0"/>
              </a:spcBef>
            </a:pPr>
            <a:r>
              <a:rPr lang="en-US" altLang="zh-CN" b="0" dirty="0"/>
              <a:t>}</a:t>
            </a:r>
            <a:r>
              <a:rPr lang="en-US" altLang="zh-CN" b="0" dirty="0" err="1"/>
              <a:t>RecType</a:t>
            </a:r>
            <a:r>
              <a:rPr lang="en-US" altLang="zh-CN" b="0" dirty="0" smtClean="0"/>
              <a:t>;</a:t>
            </a:r>
          </a:p>
          <a:p>
            <a:pPr>
              <a:spcBef>
                <a:spcPts val="0"/>
              </a:spcBef>
            </a:pPr>
            <a:r>
              <a:rPr lang="en-US" altLang="zh-CN" b="0" dirty="0" smtClean="0"/>
              <a:t>  </a:t>
            </a:r>
            <a:endParaRPr lang="zh-CN" altLang="zh-CN" b="0" dirty="0"/>
          </a:p>
          <a:p>
            <a:pPr>
              <a:spcBef>
                <a:spcPts val="0"/>
              </a:spcBef>
            </a:pPr>
            <a:r>
              <a:rPr lang="en-US" altLang="zh-CN" b="0" dirty="0"/>
              <a:t>class </a:t>
            </a:r>
            <a:r>
              <a:rPr lang="en-US" altLang="zh-CN" b="0" dirty="0" err="1"/>
              <a:t>recordList</a:t>
            </a:r>
            <a:r>
              <a:rPr lang="en-US" altLang="zh-CN" b="0" dirty="0"/>
              <a:t>{//</a:t>
            </a:r>
            <a:r>
              <a:rPr lang="zh-CN" altLang="zh-CN" b="0" dirty="0"/>
              <a:t>用顺序表来存储待排序的记录</a:t>
            </a:r>
          </a:p>
          <a:p>
            <a:pPr>
              <a:spcBef>
                <a:spcPts val="0"/>
              </a:spcBef>
            </a:pPr>
            <a:r>
              <a:rPr lang="en-US" altLang="zh-CN" b="0" dirty="0"/>
              <a:t>private:</a:t>
            </a:r>
            <a:endParaRPr lang="zh-CN" altLang="zh-CN" b="0" dirty="0"/>
          </a:p>
          <a:p>
            <a:pPr>
              <a:spcBef>
                <a:spcPts val="0"/>
              </a:spcBef>
            </a:pPr>
            <a:r>
              <a:rPr lang="en-US" altLang="zh-CN" b="0" dirty="0"/>
              <a:t>	Element  *R;</a:t>
            </a:r>
            <a:endParaRPr lang="zh-CN" altLang="zh-CN" b="0" dirty="0"/>
          </a:p>
          <a:p>
            <a:pPr>
              <a:spcBef>
                <a:spcPts val="0"/>
              </a:spcBef>
            </a:pPr>
            <a:r>
              <a:rPr lang="en-US" altLang="zh-CN" b="0" dirty="0"/>
              <a:t>	</a:t>
            </a:r>
            <a:r>
              <a:rPr lang="en-US" altLang="zh-CN" b="0" dirty="0" err="1"/>
              <a:t>int</a:t>
            </a:r>
            <a:r>
              <a:rPr lang="en-US" altLang="zh-CN" b="0" dirty="0"/>
              <a:t> </a:t>
            </a:r>
            <a:r>
              <a:rPr lang="en-US" altLang="zh-CN" b="0" dirty="0" err="1"/>
              <a:t>MaxSize</a:t>
            </a:r>
            <a:r>
              <a:rPr lang="en-US" altLang="zh-CN" b="0" dirty="0"/>
              <a:t>;</a:t>
            </a:r>
            <a:endParaRPr lang="zh-CN" altLang="zh-CN" b="0" dirty="0"/>
          </a:p>
          <a:p>
            <a:pPr>
              <a:spcBef>
                <a:spcPts val="0"/>
              </a:spcBef>
            </a:pPr>
            <a:r>
              <a:rPr lang="en-US" altLang="zh-CN" b="0" dirty="0"/>
              <a:t>	</a:t>
            </a:r>
            <a:r>
              <a:rPr lang="en-US" altLang="zh-CN" b="0" dirty="0" err="1"/>
              <a:t>int</a:t>
            </a:r>
            <a:r>
              <a:rPr lang="en-US" altLang="zh-CN" b="0" dirty="0"/>
              <a:t> </a:t>
            </a:r>
            <a:r>
              <a:rPr lang="en-US" altLang="zh-CN" b="0" dirty="0" err="1"/>
              <a:t>CurrentSize</a:t>
            </a:r>
            <a:r>
              <a:rPr lang="en-US" altLang="zh-CN" b="0" dirty="0"/>
              <a:t>;</a:t>
            </a:r>
            <a:endParaRPr lang="zh-CN" altLang="zh-CN" b="0" dirty="0"/>
          </a:p>
          <a:p>
            <a:pPr>
              <a:spcBef>
                <a:spcPts val="0"/>
              </a:spcBef>
            </a:pPr>
            <a:r>
              <a:rPr lang="en-US" altLang="zh-CN" b="0" dirty="0"/>
              <a:t>public:</a:t>
            </a:r>
            <a:endParaRPr lang="zh-CN" altLang="zh-CN" b="0" dirty="0"/>
          </a:p>
          <a:p>
            <a:pPr>
              <a:spcBef>
                <a:spcPts val="0"/>
              </a:spcBef>
            </a:pPr>
            <a:r>
              <a:rPr lang="en-US" altLang="zh-CN" b="0" dirty="0"/>
              <a:t>	</a:t>
            </a:r>
            <a:r>
              <a:rPr lang="en-US" altLang="zh-CN" b="0" dirty="0" err="1" smtClean="0"/>
              <a:t>recordList</a:t>
            </a:r>
            <a:r>
              <a:rPr lang="en-US" altLang="zh-CN" b="0" dirty="0" smtClean="0"/>
              <a:t>(</a:t>
            </a:r>
            <a:r>
              <a:rPr lang="en-US" altLang="zh-CN" b="0" dirty="0" err="1" smtClean="0"/>
              <a:t>int</a:t>
            </a:r>
            <a:r>
              <a:rPr lang="en-US" altLang="zh-CN" b="0" dirty="0" smtClean="0"/>
              <a:t> </a:t>
            </a:r>
            <a:r>
              <a:rPr lang="en-US" altLang="zh-CN" b="0" dirty="0" err="1"/>
              <a:t>MaxSz</a:t>
            </a:r>
            <a:r>
              <a:rPr lang="en-US" altLang="zh-CN" b="0" dirty="0"/>
              <a:t>=</a:t>
            </a:r>
            <a:r>
              <a:rPr lang="en-US" altLang="zh-CN" b="0" dirty="0" err="1"/>
              <a:t>DefaultSize</a:t>
            </a:r>
            <a:r>
              <a:rPr lang="en-US" altLang="zh-CN" b="0" dirty="0"/>
              <a:t>){</a:t>
            </a:r>
            <a:endParaRPr lang="zh-CN" altLang="zh-CN" b="0" dirty="0"/>
          </a:p>
          <a:p>
            <a:pPr>
              <a:spcBef>
                <a:spcPts val="0"/>
              </a:spcBef>
            </a:pPr>
            <a:r>
              <a:rPr lang="en-US" altLang="zh-CN" b="0" dirty="0"/>
              <a:t>		R=new Element[</a:t>
            </a:r>
            <a:r>
              <a:rPr lang="en-US" altLang="zh-CN" b="0" dirty="0" err="1"/>
              <a:t>MaxSz</a:t>
            </a:r>
            <a:r>
              <a:rPr lang="en-US" altLang="zh-CN" b="0" dirty="0"/>
              <a:t>];</a:t>
            </a:r>
            <a:endParaRPr lang="zh-CN" altLang="zh-CN" b="0" dirty="0"/>
          </a:p>
          <a:p>
            <a:pPr>
              <a:spcBef>
                <a:spcPts val="0"/>
              </a:spcBef>
            </a:pPr>
            <a:r>
              <a:rPr lang="en-US" altLang="zh-CN" b="0" dirty="0"/>
              <a:t>		</a:t>
            </a:r>
            <a:r>
              <a:rPr lang="en-US" altLang="zh-CN" b="0" dirty="0" err="1"/>
              <a:t>MaxSize</a:t>
            </a:r>
            <a:r>
              <a:rPr lang="en-US" altLang="zh-CN" b="0" dirty="0"/>
              <a:t>=</a:t>
            </a:r>
            <a:r>
              <a:rPr lang="en-US" altLang="zh-CN" b="0" dirty="0" err="1"/>
              <a:t>MaxSz</a:t>
            </a:r>
            <a:r>
              <a:rPr lang="en-US" altLang="zh-CN" b="0" dirty="0"/>
              <a:t>;</a:t>
            </a:r>
            <a:endParaRPr lang="zh-CN" altLang="zh-CN" b="0" dirty="0"/>
          </a:p>
          <a:p>
            <a:pPr>
              <a:spcBef>
                <a:spcPts val="0"/>
              </a:spcBef>
            </a:pPr>
            <a:r>
              <a:rPr lang="en-US" altLang="zh-CN" b="0" dirty="0"/>
              <a:t>		</a:t>
            </a:r>
            <a:r>
              <a:rPr lang="en-US" altLang="zh-CN" b="0" dirty="0" err="1"/>
              <a:t>CurrentSize</a:t>
            </a:r>
            <a:r>
              <a:rPr lang="en-US" altLang="zh-CN" b="0" dirty="0"/>
              <a:t>=0;</a:t>
            </a:r>
            <a:endParaRPr lang="zh-CN" altLang="zh-CN" b="0" dirty="0"/>
          </a:p>
          <a:p>
            <a:pPr>
              <a:spcBef>
                <a:spcPts val="0"/>
              </a:spcBef>
            </a:pPr>
            <a:r>
              <a:rPr lang="en-US" altLang="zh-CN" b="0" dirty="0"/>
              <a:t>	</a:t>
            </a:r>
            <a:r>
              <a:rPr lang="en-US" altLang="zh-CN" b="0" dirty="0" smtClean="0"/>
              <a:t>}</a:t>
            </a:r>
            <a:endParaRPr lang="zh-CN" altLang="zh-CN" b="0" dirty="0"/>
          </a:p>
          <a:p>
            <a:pPr>
              <a:spcBef>
                <a:spcPts val="0"/>
              </a:spcBef>
            </a:pPr>
            <a:r>
              <a:rPr lang="en-US" altLang="zh-CN" b="0" dirty="0" smtClean="0"/>
              <a:t>	~</a:t>
            </a:r>
            <a:r>
              <a:rPr lang="en-US" altLang="zh-CN" b="0" dirty="0" err="1"/>
              <a:t>recordList</a:t>
            </a:r>
            <a:r>
              <a:rPr lang="en-US" altLang="zh-CN" b="0" dirty="0"/>
              <a:t>(){</a:t>
            </a:r>
            <a:r>
              <a:rPr lang="en-US" altLang="zh-CN" b="0" dirty="0" smtClean="0"/>
              <a:t>delete [] R</a:t>
            </a:r>
            <a:r>
              <a:rPr lang="en-US" altLang="zh-CN" b="0" dirty="0"/>
              <a:t>;}</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668841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91680" y="1124744"/>
            <a:ext cx="5742908" cy="468052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6238115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908720"/>
            <a:ext cx="7560840" cy="4392488"/>
          </a:xfrm>
        </p:spPr>
        <p:txBody>
          <a:bodyPr>
            <a:normAutofit/>
          </a:bodyPr>
          <a:lstStyle/>
          <a:p>
            <a:r>
              <a:rPr lang="zh-CN" altLang="zh-CN" dirty="0"/>
              <a:t>算法</a:t>
            </a:r>
            <a:r>
              <a:rPr lang="en-US" altLang="zh-CN" dirty="0"/>
              <a:t>7.12</a:t>
            </a:r>
            <a:r>
              <a:rPr lang="zh-CN" altLang="zh-CN" dirty="0"/>
              <a:t>：基数排序算法</a:t>
            </a:r>
          </a:p>
          <a:p>
            <a:r>
              <a:rPr lang="en-US" altLang="zh-CN" b="0" dirty="0" err="1"/>
              <a:t>int</a:t>
            </a:r>
            <a:r>
              <a:rPr lang="en-US" altLang="zh-CN" b="0" dirty="0"/>
              <a:t> </a:t>
            </a:r>
            <a:r>
              <a:rPr lang="en-US" altLang="zh-CN" b="0" dirty="0" err="1"/>
              <a:t>GetNDigit</a:t>
            </a:r>
            <a:r>
              <a:rPr lang="en-US" altLang="zh-CN" b="0" dirty="0"/>
              <a:t>(</a:t>
            </a:r>
            <a:r>
              <a:rPr lang="en-US" altLang="zh-CN" b="0" dirty="0" err="1"/>
              <a:t>int</a:t>
            </a:r>
            <a:r>
              <a:rPr lang="en-US" altLang="zh-CN" b="0" dirty="0"/>
              <a:t> </a:t>
            </a:r>
            <a:r>
              <a:rPr lang="en-US" altLang="zh-CN" b="0" dirty="0" err="1"/>
              <a:t>nNumber</a:t>
            </a:r>
            <a:r>
              <a:rPr lang="en-US" altLang="zh-CN" b="0" dirty="0"/>
              <a:t>, </a:t>
            </a:r>
            <a:r>
              <a:rPr lang="en-US" altLang="zh-CN" b="0" dirty="0" err="1"/>
              <a:t>int</a:t>
            </a:r>
            <a:r>
              <a:rPr lang="en-US" altLang="zh-CN" b="0" dirty="0"/>
              <a:t> </a:t>
            </a:r>
            <a:r>
              <a:rPr lang="en-US" altLang="zh-CN" b="0" dirty="0" err="1"/>
              <a:t>nIdx</a:t>
            </a:r>
            <a:r>
              <a:rPr lang="en-US" altLang="zh-CN" b="0" dirty="0"/>
              <a:t>)  {  </a:t>
            </a:r>
            <a:endParaRPr lang="zh-CN" altLang="zh-CN" b="0" dirty="0"/>
          </a:p>
          <a:p>
            <a:r>
              <a:rPr lang="en-US" altLang="zh-CN" b="0" dirty="0"/>
              <a:t>//</a:t>
            </a:r>
            <a:r>
              <a:rPr lang="zh-CN" altLang="zh-CN" b="0" dirty="0"/>
              <a:t>求出第</a:t>
            </a:r>
            <a:r>
              <a:rPr lang="en-US" altLang="zh-CN" b="0" dirty="0" err="1"/>
              <a:t>i</a:t>
            </a:r>
            <a:r>
              <a:rPr lang="zh-CN" altLang="zh-CN" b="0" dirty="0"/>
              <a:t>趟时，某一个元素的第</a:t>
            </a:r>
            <a:r>
              <a:rPr lang="en-US" altLang="zh-CN" b="0" dirty="0" err="1"/>
              <a:t>i</a:t>
            </a:r>
            <a:r>
              <a:rPr lang="zh-CN" altLang="zh-CN" b="0" dirty="0"/>
              <a:t>位数。</a:t>
            </a:r>
          </a:p>
          <a:p>
            <a:r>
              <a:rPr lang="en-US" altLang="zh-CN" b="0" dirty="0"/>
              <a:t>    for (</a:t>
            </a:r>
            <a:r>
              <a:rPr lang="en-US" altLang="zh-CN" b="0" dirty="0" err="1"/>
              <a:t>int</a:t>
            </a:r>
            <a:r>
              <a:rPr lang="en-US" altLang="zh-CN" b="0" dirty="0"/>
              <a:t> </a:t>
            </a:r>
            <a:r>
              <a:rPr lang="en-US" altLang="zh-CN" b="0" dirty="0" err="1"/>
              <a:t>i</a:t>
            </a:r>
            <a:r>
              <a:rPr lang="en-US" altLang="zh-CN" b="0" dirty="0"/>
              <a:t> = nIdx-1; </a:t>
            </a:r>
            <a:r>
              <a:rPr lang="en-US" altLang="zh-CN" b="0" dirty="0" err="1"/>
              <a:t>i</a:t>
            </a:r>
            <a:r>
              <a:rPr lang="en-US" altLang="zh-CN" b="0" dirty="0"/>
              <a:t> &gt; 0; </a:t>
            </a:r>
            <a:r>
              <a:rPr lang="en-US" altLang="zh-CN" b="0" dirty="0" err="1"/>
              <a:t>i</a:t>
            </a:r>
            <a:r>
              <a:rPr lang="en-US" altLang="zh-CN" b="0" dirty="0"/>
              <a:t>--) {  </a:t>
            </a:r>
            <a:endParaRPr lang="zh-CN" altLang="zh-CN" b="0" dirty="0"/>
          </a:p>
          <a:p>
            <a:r>
              <a:rPr lang="en-US" altLang="zh-CN" b="0" dirty="0"/>
              <a:t>        </a:t>
            </a:r>
            <a:r>
              <a:rPr lang="en-US" altLang="zh-CN" b="0" dirty="0" err="1"/>
              <a:t>nNumber</a:t>
            </a:r>
            <a:r>
              <a:rPr lang="en-US" altLang="zh-CN" b="0" dirty="0"/>
              <a:t> /= 10;  </a:t>
            </a:r>
            <a:endParaRPr lang="zh-CN" altLang="zh-CN" b="0" dirty="0"/>
          </a:p>
          <a:p>
            <a:r>
              <a:rPr lang="en-US" altLang="zh-CN" b="0" dirty="0"/>
              <a:t>    }  </a:t>
            </a:r>
            <a:endParaRPr lang="zh-CN" altLang="zh-CN" b="0" dirty="0"/>
          </a:p>
          <a:p>
            <a:r>
              <a:rPr lang="en-US" altLang="zh-CN" b="0" dirty="0"/>
              <a:t>    return </a:t>
            </a:r>
            <a:r>
              <a:rPr lang="en-US" altLang="zh-CN" b="0" dirty="0" err="1"/>
              <a:t>nNumber</a:t>
            </a:r>
            <a:r>
              <a:rPr lang="en-US" altLang="zh-CN" b="0" dirty="0"/>
              <a:t> % 10;  </a:t>
            </a:r>
            <a:endParaRPr lang="zh-CN" altLang="zh-CN" b="0" dirty="0"/>
          </a:p>
          <a:p>
            <a:r>
              <a:rPr lang="en-US" altLang="zh-CN" b="0" dirty="0"/>
              <a:t>} </a:t>
            </a:r>
            <a:endParaRPr lang="zh-CN" altLang="zh-CN" b="0" dirty="0"/>
          </a:p>
          <a:p>
            <a:endParaRPr lang="zh-CN" altLang="en-US" dirty="0"/>
          </a:p>
        </p:txBody>
      </p:sp>
    </p:spTree>
    <p:extLst>
      <p:ext uri="{BB962C8B-B14F-4D97-AF65-F5344CB8AC3E}">
        <p14:creationId xmlns="" xmlns:p14="http://schemas.microsoft.com/office/powerpoint/2010/main" val="3097691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4896544"/>
          </a:xfrm>
        </p:spPr>
        <p:txBody>
          <a:bodyPr>
            <a:normAutofit fontScale="92500" lnSpcReduction="20000"/>
          </a:bodyPr>
          <a:lstStyle/>
          <a:p>
            <a:r>
              <a:rPr lang="en-US" altLang="zh-CN" b="0" dirty="0"/>
              <a:t>void Distribute(Element rec[],</a:t>
            </a:r>
            <a:r>
              <a:rPr lang="en-US" altLang="zh-CN" b="0" dirty="0" err="1"/>
              <a:t>int</a:t>
            </a:r>
            <a:r>
              <a:rPr lang="en-US" altLang="zh-CN" b="0" dirty="0"/>
              <a:t> </a:t>
            </a:r>
            <a:r>
              <a:rPr lang="en-US" altLang="zh-CN" b="0" dirty="0" err="1"/>
              <a:t>n,int</a:t>
            </a:r>
            <a:r>
              <a:rPr lang="en-US" altLang="zh-CN" b="0" dirty="0"/>
              <a:t> </a:t>
            </a:r>
            <a:r>
              <a:rPr lang="en-US" altLang="zh-CN" b="0" dirty="0" err="1"/>
              <a:t>r,int</a:t>
            </a:r>
            <a:r>
              <a:rPr lang="en-US" altLang="zh-CN" b="0" dirty="0"/>
              <a:t> </a:t>
            </a:r>
            <a:r>
              <a:rPr lang="en-US" altLang="zh-CN" b="0" dirty="0" err="1"/>
              <a:t>d,int</a:t>
            </a:r>
            <a:r>
              <a:rPr lang="en-US" altLang="zh-CN" b="0" dirty="0"/>
              <a:t> i</a:t>
            </a:r>
            <a:r>
              <a:rPr lang="en-US" altLang="zh-CN" b="0" dirty="0" smtClean="0"/>
              <a:t>, </a:t>
            </a:r>
            <a:r>
              <a:rPr lang="en-US" altLang="zh-CN" b="0" dirty="0" err="1" smtClean="0"/>
              <a:t>LinkList</a:t>
            </a:r>
            <a:r>
              <a:rPr lang="en-US" altLang="zh-CN" b="0" dirty="0" smtClean="0"/>
              <a:t>&lt;Element&gt;list</a:t>
            </a:r>
            <a:r>
              <a:rPr lang="en-US" altLang="zh-CN" b="0" dirty="0"/>
              <a:t>[]){</a:t>
            </a:r>
            <a:endParaRPr lang="zh-CN" altLang="zh-CN" b="0" dirty="0"/>
          </a:p>
          <a:p>
            <a:r>
              <a:rPr lang="en-US" altLang="zh-CN" b="0" dirty="0"/>
              <a:t>// </a:t>
            </a:r>
            <a:r>
              <a:rPr lang="zh-CN" altLang="zh-CN" b="0" dirty="0"/>
              <a:t>初始条件：</a:t>
            </a:r>
            <a:r>
              <a:rPr lang="en-US" altLang="zh-CN" b="0" dirty="0"/>
              <a:t>r</a:t>
            </a:r>
            <a:r>
              <a:rPr lang="zh-CN" altLang="zh-CN" b="0" dirty="0"/>
              <a:t>为基数，</a:t>
            </a:r>
            <a:r>
              <a:rPr lang="en-US" altLang="zh-CN" b="0" dirty="0"/>
              <a:t>d</a:t>
            </a:r>
            <a:r>
              <a:rPr lang="zh-CN" altLang="zh-CN" b="0" dirty="0"/>
              <a:t>为关键字位数，</a:t>
            </a:r>
            <a:r>
              <a:rPr lang="en-US" altLang="zh-CN" b="0" dirty="0"/>
              <a:t>list[0..r-1]</a:t>
            </a:r>
            <a:r>
              <a:rPr lang="zh-CN" altLang="zh-CN" b="0" dirty="0"/>
              <a:t>为被分配的线性表数组</a:t>
            </a:r>
          </a:p>
          <a:p>
            <a:r>
              <a:rPr lang="en-US" altLang="zh-CN" b="0" dirty="0"/>
              <a:t>// </a:t>
            </a:r>
            <a:r>
              <a:rPr lang="zh-CN" altLang="zh-CN" b="0" dirty="0"/>
              <a:t>操作结果：进行第</a:t>
            </a:r>
            <a:r>
              <a:rPr lang="en-US" altLang="zh-CN" b="0" dirty="0" err="1"/>
              <a:t>i</a:t>
            </a:r>
            <a:r>
              <a:rPr lang="zh-CN" altLang="zh-CN" b="0" dirty="0"/>
              <a:t>趟分配</a:t>
            </a:r>
          </a:p>
          <a:p>
            <a:r>
              <a:rPr lang="en-US" altLang="zh-CN" b="0" dirty="0"/>
              <a:t>	for(</a:t>
            </a:r>
            <a:r>
              <a:rPr lang="en-US" altLang="zh-CN" b="0" dirty="0" err="1"/>
              <a:t>int</a:t>
            </a:r>
            <a:r>
              <a:rPr lang="en-US" altLang="zh-CN" b="0" dirty="0"/>
              <a:t> j=0</a:t>
            </a:r>
            <a:r>
              <a:rPr lang="en-US" altLang="zh-CN" b="0" dirty="0" smtClean="0"/>
              <a:t>; j&lt;n; j</a:t>
            </a:r>
            <a:r>
              <a:rPr lang="en-US" altLang="zh-CN" b="0" dirty="0"/>
              <a:t>++)  </a:t>
            </a:r>
            <a:endParaRPr lang="zh-CN" altLang="zh-CN" b="0" dirty="0"/>
          </a:p>
          <a:p>
            <a:r>
              <a:rPr lang="en-US" altLang="zh-CN" b="0" dirty="0"/>
              <a:t>	{   //</a:t>
            </a:r>
            <a:r>
              <a:rPr lang="zh-CN" altLang="zh-CN" b="0" dirty="0"/>
              <a:t>进行第</a:t>
            </a:r>
            <a:r>
              <a:rPr lang="en-US" altLang="zh-CN" b="0" dirty="0" err="1"/>
              <a:t>i</a:t>
            </a:r>
            <a:r>
              <a:rPr lang="zh-CN" altLang="zh-CN" b="0" dirty="0"/>
              <a:t>趟分配</a:t>
            </a:r>
          </a:p>
          <a:p>
            <a:r>
              <a:rPr lang="en-US" altLang="zh-CN" b="0" dirty="0"/>
              <a:t>		</a:t>
            </a:r>
            <a:r>
              <a:rPr lang="en-US" altLang="zh-CN" b="0" dirty="0" err="1"/>
              <a:t>int</a:t>
            </a:r>
            <a:r>
              <a:rPr lang="en-US" altLang="zh-CN" b="0" dirty="0"/>
              <a:t> index=</a:t>
            </a:r>
            <a:r>
              <a:rPr lang="en-US" altLang="zh-CN" b="0" dirty="0" err="1"/>
              <a:t>GetNDigit</a:t>
            </a:r>
            <a:r>
              <a:rPr lang="en-US" altLang="zh-CN" b="0" dirty="0"/>
              <a:t>((rec[j]),</a:t>
            </a:r>
            <a:r>
              <a:rPr lang="en-US" altLang="zh-CN" b="0" dirty="0" err="1"/>
              <a:t>i</a:t>
            </a:r>
            <a:r>
              <a:rPr lang="en-US" altLang="zh-CN" b="0" dirty="0"/>
              <a:t>);</a:t>
            </a:r>
            <a:endParaRPr lang="zh-CN" altLang="zh-CN" b="0" dirty="0"/>
          </a:p>
          <a:p>
            <a:r>
              <a:rPr lang="en-US" altLang="zh-CN" b="0" dirty="0"/>
              <a:t>		list[index].Insert(list[index].length()+1,rec[j]);</a:t>
            </a:r>
            <a:endParaRPr lang="zh-CN" altLang="zh-CN" b="0" dirty="0"/>
          </a:p>
          <a:p>
            <a:r>
              <a:rPr lang="en-US" altLang="zh-CN" b="0" dirty="0"/>
              <a:t>	}</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21834508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472608"/>
          </a:xfrm>
        </p:spPr>
        <p:txBody>
          <a:bodyPr>
            <a:normAutofit fontScale="92500" lnSpcReduction="20000"/>
          </a:bodyPr>
          <a:lstStyle/>
          <a:p>
            <a:pPr>
              <a:spcBef>
                <a:spcPts val="0"/>
              </a:spcBef>
            </a:pPr>
            <a:r>
              <a:rPr lang="en-US" altLang="zh-CN" b="0" dirty="0"/>
              <a:t>void </a:t>
            </a:r>
            <a:r>
              <a:rPr lang="en-US" altLang="zh-CN" b="0" dirty="0" err="1"/>
              <a:t>Colect</a:t>
            </a:r>
            <a:r>
              <a:rPr lang="en-US" altLang="zh-CN" b="0" dirty="0"/>
              <a:t>(Element rec[],</a:t>
            </a:r>
            <a:r>
              <a:rPr lang="en-US" altLang="zh-CN" b="0" dirty="0" err="1"/>
              <a:t>int</a:t>
            </a:r>
            <a:r>
              <a:rPr lang="en-US" altLang="zh-CN" b="0" dirty="0"/>
              <a:t> </a:t>
            </a:r>
            <a:r>
              <a:rPr lang="en-US" altLang="zh-CN" b="0" dirty="0" err="1"/>
              <a:t>n,int</a:t>
            </a:r>
            <a:r>
              <a:rPr lang="en-US" altLang="zh-CN" b="0" dirty="0"/>
              <a:t> </a:t>
            </a:r>
            <a:r>
              <a:rPr lang="en-US" altLang="zh-CN" b="0" dirty="0" err="1"/>
              <a:t>r,int</a:t>
            </a:r>
            <a:r>
              <a:rPr lang="en-US" altLang="zh-CN" b="0" dirty="0"/>
              <a:t> </a:t>
            </a:r>
            <a:r>
              <a:rPr lang="en-US" altLang="zh-CN" b="0" dirty="0" err="1"/>
              <a:t>d,int</a:t>
            </a:r>
            <a:r>
              <a:rPr lang="en-US" altLang="zh-CN" b="0" dirty="0"/>
              <a:t> </a:t>
            </a:r>
            <a:r>
              <a:rPr lang="en-US" altLang="zh-CN" b="0" dirty="0" err="1"/>
              <a:t>i,LinkList</a:t>
            </a:r>
            <a:r>
              <a:rPr lang="en-US" altLang="zh-CN" b="0" dirty="0"/>
              <a:t>&lt;Element&gt;list[]){</a:t>
            </a:r>
            <a:endParaRPr lang="zh-CN" altLang="zh-CN" b="0" dirty="0"/>
          </a:p>
          <a:p>
            <a:pPr>
              <a:spcBef>
                <a:spcPts val="0"/>
              </a:spcBef>
            </a:pPr>
            <a:r>
              <a:rPr lang="en-US" altLang="zh-CN" b="0" dirty="0"/>
              <a:t>//</a:t>
            </a:r>
            <a:r>
              <a:rPr lang="zh-CN" altLang="zh-CN" b="0" dirty="0"/>
              <a:t>初始条件：</a:t>
            </a:r>
            <a:r>
              <a:rPr lang="en-US" altLang="zh-CN" b="0" dirty="0"/>
              <a:t>r</a:t>
            </a:r>
            <a:r>
              <a:rPr lang="zh-CN" altLang="zh-CN" b="0" dirty="0"/>
              <a:t>为基数，</a:t>
            </a:r>
            <a:r>
              <a:rPr lang="en-US" altLang="zh-CN" b="0" dirty="0"/>
              <a:t>d</a:t>
            </a:r>
            <a:r>
              <a:rPr lang="zh-CN" altLang="zh-CN" b="0" dirty="0"/>
              <a:t>为关键字的位数，</a:t>
            </a:r>
            <a:r>
              <a:rPr lang="en-US" altLang="zh-CN" b="0" dirty="0"/>
              <a:t>list[0..r-1]</a:t>
            </a:r>
            <a:r>
              <a:rPr lang="zh-CN" altLang="zh-CN" b="0" dirty="0"/>
              <a:t>为被分配的线性表数组</a:t>
            </a:r>
          </a:p>
          <a:p>
            <a:pPr>
              <a:spcBef>
                <a:spcPts val="0"/>
              </a:spcBef>
            </a:pPr>
            <a:r>
              <a:rPr lang="en-US" altLang="zh-CN" b="0" dirty="0"/>
              <a:t>//</a:t>
            </a:r>
            <a:r>
              <a:rPr lang="zh-CN" altLang="zh-CN" b="0" dirty="0"/>
              <a:t>操作结果：进行第</a:t>
            </a:r>
            <a:r>
              <a:rPr lang="en-US" altLang="zh-CN" b="0" dirty="0" err="1"/>
              <a:t>i</a:t>
            </a:r>
            <a:r>
              <a:rPr lang="zh-CN" altLang="zh-CN" b="0" dirty="0"/>
              <a:t>趟收集</a:t>
            </a:r>
          </a:p>
          <a:p>
            <a:pPr>
              <a:spcBef>
                <a:spcPts val="0"/>
              </a:spcBef>
            </a:pPr>
            <a:r>
              <a:rPr lang="en-US" altLang="zh-CN" b="0" dirty="0"/>
              <a:t>	for(</a:t>
            </a:r>
            <a:r>
              <a:rPr lang="en-US" altLang="zh-CN" b="0" dirty="0" err="1"/>
              <a:t>int</a:t>
            </a:r>
            <a:r>
              <a:rPr lang="en-US" altLang="zh-CN" b="0" dirty="0"/>
              <a:t> </a:t>
            </a:r>
            <a:r>
              <a:rPr lang="en-US" altLang="zh-CN" b="0" dirty="0" smtClean="0"/>
              <a:t>k=0,j=0; j&lt;r; j</a:t>
            </a:r>
            <a:r>
              <a:rPr lang="en-US" altLang="zh-CN" b="0" dirty="0"/>
              <a:t>++)</a:t>
            </a:r>
            <a:endParaRPr lang="zh-CN" altLang="zh-CN" b="0" dirty="0"/>
          </a:p>
          <a:p>
            <a:pPr>
              <a:spcBef>
                <a:spcPts val="0"/>
              </a:spcBef>
            </a:pPr>
            <a:r>
              <a:rPr lang="en-US" altLang="zh-CN" b="0" dirty="0"/>
              <a:t>	{   //</a:t>
            </a:r>
            <a:r>
              <a:rPr lang="zh-CN" altLang="zh-CN" b="0" dirty="0"/>
              <a:t>进行第</a:t>
            </a:r>
            <a:r>
              <a:rPr lang="en-US" altLang="zh-CN" b="0" dirty="0" err="1"/>
              <a:t>i</a:t>
            </a:r>
            <a:r>
              <a:rPr lang="zh-CN" altLang="zh-CN" b="0" dirty="0"/>
              <a:t>趟收集</a:t>
            </a:r>
          </a:p>
          <a:p>
            <a:pPr>
              <a:spcBef>
                <a:spcPts val="0"/>
              </a:spcBef>
            </a:pPr>
            <a:r>
              <a:rPr lang="en-US" altLang="zh-CN" b="0" dirty="0"/>
              <a:t>		Element </a:t>
            </a:r>
            <a:r>
              <a:rPr lang="en-US" altLang="zh-CN" b="0" dirty="0" err="1"/>
              <a:t>tmpRec</a:t>
            </a:r>
            <a:r>
              <a:rPr lang="en-US" altLang="zh-CN" b="0" dirty="0"/>
              <a:t>;</a:t>
            </a:r>
            <a:endParaRPr lang="zh-CN" altLang="zh-CN" b="0" dirty="0"/>
          </a:p>
          <a:p>
            <a:pPr>
              <a:spcBef>
                <a:spcPts val="0"/>
              </a:spcBef>
            </a:pPr>
            <a:r>
              <a:rPr lang="en-US" altLang="zh-CN" b="0" dirty="0"/>
              <a:t>		while(!list[j].Empty())</a:t>
            </a:r>
            <a:endParaRPr lang="zh-CN" altLang="zh-CN" b="0" dirty="0"/>
          </a:p>
          <a:p>
            <a:pPr>
              <a:spcBef>
                <a:spcPts val="0"/>
              </a:spcBef>
            </a:pPr>
            <a:r>
              <a:rPr lang="en-US" altLang="zh-CN" b="0" dirty="0"/>
              <a:t>		{   //</a:t>
            </a:r>
            <a:r>
              <a:rPr lang="zh-CN" altLang="zh-CN" b="0" dirty="0"/>
              <a:t>收集</a:t>
            </a:r>
            <a:r>
              <a:rPr lang="en-US" altLang="zh-CN" b="0" dirty="0"/>
              <a:t>list[j]</a:t>
            </a:r>
            <a:endParaRPr lang="zh-CN" altLang="zh-CN" b="0" dirty="0"/>
          </a:p>
          <a:p>
            <a:pPr>
              <a:spcBef>
                <a:spcPts val="0"/>
              </a:spcBef>
            </a:pPr>
            <a:r>
              <a:rPr lang="en-US" altLang="zh-CN" b="0" dirty="0"/>
              <a:t>			list[j].Delete(1,tmpRec);</a:t>
            </a:r>
            <a:endParaRPr lang="zh-CN" altLang="zh-CN" b="0" dirty="0"/>
          </a:p>
          <a:p>
            <a:pPr>
              <a:spcBef>
                <a:spcPts val="0"/>
              </a:spcBef>
            </a:pPr>
            <a:r>
              <a:rPr lang="en-US" altLang="zh-CN" b="0" dirty="0"/>
              <a:t>			rec[k++]=</a:t>
            </a:r>
            <a:r>
              <a:rPr lang="en-US" altLang="zh-CN" b="0" dirty="0" err="1"/>
              <a:t>tmpRec</a:t>
            </a:r>
            <a:r>
              <a:rPr lang="en-US" altLang="zh-CN" b="0" dirty="0"/>
              <a:t>;</a:t>
            </a:r>
            <a:endParaRPr lang="zh-CN" altLang="zh-CN" b="0" dirty="0"/>
          </a:p>
          <a:p>
            <a:pPr>
              <a:spcBef>
                <a:spcPts val="0"/>
              </a:spcBef>
            </a:pPr>
            <a:r>
              <a:rPr lang="en-US" altLang="zh-CN" b="0" dirty="0"/>
              <a:t>		}</a:t>
            </a:r>
            <a:endParaRPr lang="zh-CN" altLang="zh-CN" b="0" dirty="0"/>
          </a:p>
          <a:p>
            <a:pPr>
              <a:spcBef>
                <a:spcPts val="0"/>
              </a:spcBef>
            </a:pPr>
            <a:r>
              <a:rPr lang="en-US" altLang="zh-CN" b="0" dirty="0"/>
              <a:t>	}</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36162081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992888" cy="5112568"/>
          </a:xfrm>
        </p:spPr>
        <p:txBody>
          <a:bodyPr>
            <a:normAutofit fontScale="85000" lnSpcReduction="20000"/>
          </a:bodyPr>
          <a:lstStyle/>
          <a:p>
            <a:r>
              <a:rPr lang="en-US" altLang="zh-CN" b="0" dirty="0"/>
              <a:t>void </a:t>
            </a:r>
            <a:r>
              <a:rPr lang="en-US" altLang="zh-CN" b="0" dirty="0" err="1"/>
              <a:t>RadixSort</a:t>
            </a:r>
            <a:r>
              <a:rPr lang="en-US" altLang="zh-CN" b="0" dirty="0"/>
              <a:t>(Element rec</a:t>
            </a:r>
            <a:r>
              <a:rPr lang="en-US" altLang="zh-CN" b="0" dirty="0" smtClean="0"/>
              <a:t>[], </a:t>
            </a:r>
            <a:r>
              <a:rPr lang="en-US" altLang="zh-CN" b="0" dirty="0" err="1" smtClean="0"/>
              <a:t>int</a:t>
            </a:r>
            <a:r>
              <a:rPr lang="en-US" altLang="zh-CN" b="0" dirty="0" smtClean="0"/>
              <a:t> </a:t>
            </a:r>
            <a:r>
              <a:rPr lang="en-US" altLang="zh-CN" b="0" dirty="0"/>
              <a:t>n</a:t>
            </a:r>
            <a:r>
              <a:rPr lang="en-US" altLang="zh-CN" b="0" dirty="0" smtClean="0"/>
              <a:t>, </a:t>
            </a:r>
            <a:r>
              <a:rPr lang="en-US" altLang="zh-CN" b="0" dirty="0" err="1" smtClean="0"/>
              <a:t>int</a:t>
            </a:r>
            <a:r>
              <a:rPr lang="en-US" altLang="zh-CN" b="0" dirty="0" smtClean="0"/>
              <a:t> </a:t>
            </a:r>
            <a:r>
              <a:rPr lang="en-US" altLang="zh-CN" b="0" dirty="0"/>
              <a:t>r</a:t>
            </a:r>
            <a:r>
              <a:rPr lang="en-US" altLang="zh-CN" b="0" dirty="0" smtClean="0"/>
              <a:t>, </a:t>
            </a:r>
            <a:r>
              <a:rPr lang="en-US" altLang="zh-CN" b="0" dirty="0" err="1" smtClean="0"/>
              <a:t>int</a:t>
            </a:r>
            <a:r>
              <a:rPr lang="en-US" altLang="zh-CN" b="0" dirty="0" smtClean="0"/>
              <a:t> </a:t>
            </a:r>
            <a:r>
              <a:rPr lang="en-US" altLang="zh-CN" b="0" dirty="0"/>
              <a:t>d){</a:t>
            </a:r>
            <a:endParaRPr lang="zh-CN" altLang="zh-CN" b="0" dirty="0"/>
          </a:p>
          <a:p>
            <a:r>
              <a:rPr lang="en-US" altLang="zh-CN" b="0" dirty="0"/>
              <a:t>//</a:t>
            </a:r>
            <a:r>
              <a:rPr lang="zh-CN" altLang="zh-CN" b="0" dirty="0"/>
              <a:t>初始条件：</a:t>
            </a:r>
            <a:r>
              <a:rPr lang="en-US" altLang="zh-CN" b="0" dirty="0"/>
              <a:t>r</a:t>
            </a:r>
            <a:r>
              <a:rPr lang="zh-CN" altLang="zh-CN" b="0" dirty="0"/>
              <a:t>为基数，</a:t>
            </a:r>
            <a:r>
              <a:rPr lang="en-US" altLang="zh-CN" b="0" dirty="0"/>
              <a:t>d</a:t>
            </a:r>
            <a:r>
              <a:rPr lang="zh-CN" altLang="zh-CN" b="0" dirty="0"/>
              <a:t>为关键字位数</a:t>
            </a:r>
          </a:p>
          <a:p>
            <a:r>
              <a:rPr lang="en-US" altLang="zh-CN" b="0" dirty="0"/>
              <a:t>//</a:t>
            </a:r>
            <a:r>
              <a:rPr lang="zh-CN" altLang="zh-CN" b="0" dirty="0"/>
              <a:t>操作结果：对</a:t>
            </a:r>
            <a:r>
              <a:rPr lang="en-US" altLang="zh-CN" b="0" dirty="0"/>
              <a:t>rec</a:t>
            </a:r>
            <a:r>
              <a:rPr lang="zh-CN" altLang="zh-CN" b="0" dirty="0"/>
              <a:t>进行基数排序</a:t>
            </a:r>
          </a:p>
          <a:p>
            <a:r>
              <a:rPr lang="en-US" altLang="zh-CN" b="0" dirty="0"/>
              <a:t>	</a:t>
            </a:r>
            <a:r>
              <a:rPr lang="en-US" altLang="zh-CN" b="0" dirty="0" err="1"/>
              <a:t>LinkList</a:t>
            </a:r>
            <a:r>
              <a:rPr lang="en-US" altLang="zh-CN" b="0" dirty="0"/>
              <a:t>&lt;Element&gt; *list;              //</a:t>
            </a:r>
            <a:r>
              <a:rPr lang="zh-CN" altLang="zh-CN" b="0" dirty="0"/>
              <a:t>用于存储被分配的线性表数组</a:t>
            </a:r>
          </a:p>
          <a:p>
            <a:r>
              <a:rPr lang="en-US" altLang="zh-CN" b="0" dirty="0"/>
              <a:t>	list=new </a:t>
            </a:r>
            <a:r>
              <a:rPr lang="en-US" altLang="zh-CN" b="0" dirty="0" err="1"/>
              <a:t>LinkList</a:t>
            </a:r>
            <a:r>
              <a:rPr lang="en-US" altLang="zh-CN" b="0" dirty="0"/>
              <a:t>&lt;Element&gt;[r];</a:t>
            </a:r>
            <a:endParaRPr lang="zh-CN" altLang="zh-CN" b="0" dirty="0"/>
          </a:p>
          <a:p>
            <a:r>
              <a:rPr lang="en-US" altLang="zh-CN" b="0" dirty="0"/>
              <a:t>	for(</a:t>
            </a:r>
            <a:r>
              <a:rPr lang="en-US" altLang="zh-CN" b="0" dirty="0" err="1"/>
              <a:t>int</a:t>
            </a:r>
            <a:r>
              <a:rPr lang="en-US" altLang="zh-CN" b="0" dirty="0"/>
              <a:t> </a:t>
            </a:r>
            <a:r>
              <a:rPr lang="en-US" altLang="zh-CN" b="0" dirty="0" err="1"/>
              <a:t>i</a:t>
            </a:r>
            <a:r>
              <a:rPr lang="en-US" altLang="zh-CN" b="0" dirty="0"/>
              <a:t>=1;i&lt;=</a:t>
            </a:r>
            <a:r>
              <a:rPr lang="en-US" altLang="zh-CN" b="0" dirty="0" err="1"/>
              <a:t>d;i</a:t>
            </a:r>
            <a:r>
              <a:rPr lang="en-US" altLang="zh-CN" b="0" dirty="0"/>
              <a:t>++)</a:t>
            </a:r>
            <a:endParaRPr lang="zh-CN" altLang="zh-CN" b="0" dirty="0"/>
          </a:p>
          <a:p>
            <a:r>
              <a:rPr lang="en-US" altLang="zh-CN" b="0" dirty="0"/>
              <a:t>	{   //</a:t>
            </a:r>
            <a:r>
              <a:rPr lang="zh-CN" altLang="zh-CN" b="0" dirty="0"/>
              <a:t>第</a:t>
            </a:r>
            <a:r>
              <a:rPr lang="en-US" altLang="zh-CN" b="0" dirty="0" err="1"/>
              <a:t>i</a:t>
            </a:r>
            <a:r>
              <a:rPr lang="zh-CN" altLang="zh-CN" b="0" dirty="0"/>
              <a:t>趟分配与收集</a:t>
            </a:r>
          </a:p>
          <a:p>
            <a:r>
              <a:rPr lang="en-US" altLang="zh-CN" b="0" dirty="0"/>
              <a:t>		Distribute</a:t>
            </a:r>
            <a:r>
              <a:rPr lang="zh-CN" altLang="zh-CN" b="0" dirty="0"/>
              <a:t>（</a:t>
            </a:r>
            <a:r>
              <a:rPr lang="en-US" altLang="zh-CN" b="0" dirty="0"/>
              <a:t>rec</a:t>
            </a:r>
            <a:r>
              <a:rPr lang="en-US" altLang="zh-CN" b="0" dirty="0" smtClean="0"/>
              <a:t>, n, r, d, i, list</a:t>
            </a:r>
            <a:r>
              <a:rPr lang="en-US" altLang="zh-CN" b="0" dirty="0"/>
              <a:t>);     //</a:t>
            </a:r>
            <a:r>
              <a:rPr lang="zh-CN" altLang="zh-CN" b="0" dirty="0"/>
              <a:t>分配</a:t>
            </a:r>
          </a:p>
          <a:p>
            <a:r>
              <a:rPr lang="en-US" altLang="zh-CN" b="0" dirty="0"/>
              <a:t>		</a:t>
            </a:r>
            <a:r>
              <a:rPr lang="en-US" altLang="zh-CN" b="0" dirty="0" err="1"/>
              <a:t>Colect</a:t>
            </a:r>
            <a:r>
              <a:rPr lang="en-US" altLang="zh-CN" b="0" dirty="0"/>
              <a:t>(rec</a:t>
            </a:r>
            <a:r>
              <a:rPr lang="en-US" altLang="zh-CN" b="0" dirty="0" smtClean="0"/>
              <a:t>, n, r, d, i, list</a:t>
            </a:r>
            <a:r>
              <a:rPr lang="en-US" altLang="zh-CN" b="0" dirty="0"/>
              <a:t>);         //</a:t>
            </a:r>
            <a:r>
              <a:rPr lang="zh-CN" altLang="zh-CN" b="0" dirty="0"/>
              <a:t>收集</a:t>
            </a:r>
          </a:p>
          <a:p>
            <a:r>
              <a:rPr lang="en-US" altLang="zh-CN" b="0" dirty="0"/>
              <a:t>	}</a:t>
            </a:r>
            <a:endParaRPr lang="zh-CN" altLang="zh-CN" b="0" dirty="0"/>
          </a:p>
          <a:p>
            <a:r>
              <a:rPr lang="en-US" altLang="zh-CN" b="0" dirty="0"/>
              <a:t>	delete []list;</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35647570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0" dirty="0" smtClean="0"/>
              <a:t>		</a:t>
            </a:r>
            <a:r>
              <a:rPr lang="zh-CN" altLang="zh-CN" b="0" dirty="0" smtClean="0"/>
              <a:t>假设</a:t>
            </a:r>
            <a:r>
              <a:rPr lang="zh-CN" altLang="zh-CN" b="0" dirty="0"/>
              <a:t>数组的长度为</a:t>
            </a:r>
            <a:r>
              <a:rPr lang="en-US" altLang="zh-CN" b="0" dirty="0"/>
              <a:t>n</a:t>
            </a:r>
            <a:r>
              <a:rPr lang="zh-CN" altLang="zh-CN" b="0" dirty="0"/>
              <a:t>，基数为</a:t>
            </a:r>
            <a:r>
              <a:rPr lang="en-US" altLang="zh-CN" b="0" dirty="0"/>
              <a:t>r</a:t>
            </a:r>
            <a:r>
              <a:rPr lang="zh-CN" altLang="zh-CN" b="0" dirty="0"/>
              <a:t>，关键字位数为</a:t>
            </a:r>
            <a:r>
              <a:rPr lang="en-US" altLang="zh-CN" b="0" dirty="0"/>
              <a:t>d</a:t>
            </a:r>
            <a:r>
              <a:rPr lang="zh-CN" altLang="zh-CN" b="0" dirty="0"/>
              <a:t>，则每趟分配的时间为</a:t>
            </a:r>
            <a:r>
              <a:rPr lang="en-US" altLang="zh-CN" b="0" dirty="0"/>
              <a:t>O(n)</a:t>
            </a:r>
            <a:r>
              <a:rPr lang="zh-CN" altLang="zh-CN" b="0" dirty="0"/>
              <a:t>，每趟收集的时间为</a:t>
            </a:r>
            <a:r>
              <a:rPr lang="en-US" altLang="zh-CN" b="0" dirty="0"/>
              <a:t>O(</a:t>
            </a:r>
            <a:r>
              <a:rPr lang="en-US" altLang="zh-CN" b="0" dirty="0" err="1"/>
              <a:t>n+r</a:t>
            </a:r>
            <a:r>
              <a:rPr lang="en-US" altLang="zh-CN" b="0" dirty="0"/>
              <a:t>)</a:t>
            </a:r>
            <a:r>
              <a:rPr lang="zh-CN" altLang="zh-CN" b="0" dirty="0"/>
              <a:t>，共需进行</a:t>
            </a:r>
            <a:r>
              <a:rPr lang="en-US" altLang="zh-CN" b="0" dirty="0"/>
              <a:t>d</a:t>
            </a:r>
            <a:r>
              <a:rPr lang="zh-CN" altLang="zh-CN" b="0" dirty="0"/>
              <a:t>趟分配与收集，因此总的时间代价为</a:t>
            </a:r>
            <a:r>
              <a:rPr lang="en-US" altLang="zh-CN" b="0" dirty="0">
                <a:solidFill>
                  <a:srgbClr val="FF0000"/>
                </a:solidFill>
              </a:rPr>
              <a:t>O(d(2n+r))</a:t>
            </a:r>
            <a:r>
              <a:rPr lang="zh-CN" altLang="zh-CN" b="0" dirty="0" smtClean="0"/>
              <a:t>。</a:t>
            </a:r>
            <a:endParaRPr lang="en-US" altLang="zh-CN" b="0" dirty="0" smtClean="0"/>
          </a:p>
          <a:p>
            <a:r>
              <a:rPr lang="en-US" altLang="zh-CN" b="0" dirty="0"/>
              <a:t>	</a:t>
            </a:r>
            <a:r>
              <a:rPr lang="en-US" altLang="zh-CN" b="0" dirty="0" smtClean="0"/>
              <a:t>	</a:t>
            </a:r>
            <a:r>
              <a:rPr lang="zh-CN" altLang="zh-CN" b="0" dirty="0" smtClean="0"/>
              <a:t>基数</a:t>
            </a:r>
            <a:r>
              <a:rPr lang="zh-CN" altLang="zh-CN" b="0" dirty="0"/>
              <a:t>排序是</a:t>
            </a:r>
            <a:r>
              <a:rPr lang="zh-CN" altLang="zh-CN" b="0" dirty="0">
                <a:solidFill>
                  <a:srgbClr val="FF0000"/>
                </a:solidFill>
              </a:rPr>
              <a:t>稳定的排序方法</a:t>
            </a:r>
            <a:r>
              <a:rPr lang="zh-CN" altLang="zh-CN" b="0" dirty="0"/>
              <a:t>，比较适合于</a:t>
            </a:r>
            <a:r>
              <a:rPr lang="en-US" altLang="zh-CN" b="0" dirty="0"/>
              <a:t>d</a:t>
            </a:r>
            <a:r>
              <a:rPr lang="zh-CN" altLang="zh-CN" b="0" dirty="0"/>
              <a:t>和</a:t>
            </a:r>
            <a:r>
              <a:rPr lang="en-US" altLang="zh-CN" b="0" dirty="0"/>
              <a:t>r</a:t>
            </a:r>
            <a:r>
              <a:rPr lang="zh-CN" altLang="zh-CN" b="0" dirty="0"/>
              <a:t>较小的数组。</a:t>
            </a:r>
          </a:p>
          <a:p>
            <a:endParaRPr lang="zh-CN" altLang="en-US" dirty="0"/>
          </a:p>
        </p:txBody>
      </p:sp>
    </p:spTree>
    <p:extLst>
      <p:ext uri="{BB962C8B-B14F-4D97-AF65-F5344CB8AC3E}">
        <p14:creationId xmlns="" xmlns:p14="http://schemas.microsoft.com/office/powerpoint/2010/main" val="16009252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7.5.2 </a:t>
            </a:r>
            <a:r>
              <a:rPr lang="zh-CN" altLang="zh-CN" b="1" dirty="0">
                <a:solidFill>
                  <a:srgbClr val="FF0000"/>
                </a:solidFill>
              </a:rPr>
              <a:t>多关键字</a:t>
            </a:r>
            <a:r>
              <a:rPr lang="zh-CN" altLang="zh-CN" b="1" dirty="0" smtClean="0">
                <a:solidFill>
                  <a:srgbClr val="FF0000"/>
                </a:solidFill>
              </a:rPr>
              <a:t>排序</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zh-CN" b="0" dirty="0"/>
              <a:t>假设有</a:t>
            </a:r>
            <a:r>
              <a:rPr lang="en-US" altLang="zh-CN" b="0" dirty="0"/>
              <a:t>n</a:t>
            </a:r>
            <a:r>
              <a:rPr lang="zh-CN" altLang="zh-CN" b="0" dirty="0"/>
              <a:t>个待排序记录序列</a:t>
            </a:r>
            <a:r>
              <a:rPr lang="en-US" altLang="zh-CN" b="0" dirty="0"/>
              <a:t>:</a:t>
            </a:r>
            <a:endParaRPr lang="zh-CN" altLang="zh-CN" b="0" dirty="0"/>
          </a:p>
          <a:p>
            <a:r>
              <a:rPr lang="en-US" altLang="zh-CN" b="0" dirty="0"/>
              <a:t>{ R[0]</a:t>
            </a:r>
            <a:r>
              <a:rPr lang="zh-CN" altLang="zh-CN" b="0" dirty="0"/>
              <a:t>，</a:t>
            </a:r>
            <a:r>
              <a:rPr lang="en-US" altLang="zh-CN" b="0" dirty="0"/>
              <a:t>R[1]</a:t>
            </a:r>
            <a:r>
              <a:rPr lang="zh-CN" altLang="zh-CN" b="0" dirty="0"/>
              <a:t>，</a:t>
            </a:r>
            <a:r>
              <a:rPr lang="en-US" altLang="zh-CN" b="0" dirty="0"/>
              <a:t>……</a:t>
            </a:r>
            <a:r>
              <a:rPr lang="zh-CN" altLang="zh-CN" b="0" dirty="0"/>
              <a:t>，</a:t>
            </a:r>
            <a:r>
              <a:rPr lang="en-US" altLang="zh-CN" b="0" dirty="0"/>
              <a:t>R[n-1]}</a:t>
            </a:r>
            <a:endParaRPr lang="zh-CN" altLang="zh-CN" b="0" dirty="0"/>
          </a:p>
          <a:p>
            <a:r>
              <a:rPr lang="en-US" altLang="zh-CN" b="0" dirty="0"/>
              <a:t>	</a:t>
            </a:r>
            <a:r>
              <a:rPr lang="zh-CN" altLang="zh-CN" b="0" dirty="0"/>
              <a:t>记录</a:t>
            </a:r>
            <a:r>
              <a:rPr lang="en-US" altLang="zh-CN" b="0" dirty="0"/>
              <a:t>R[</a:t>
            </a:r>
            <a:r>
              <a:rPr lang="en-US" altLang="zh-CN" b="0" dirty="0" err="1"/>
              <a:t>i</a:t>
            </a:r>
            <a:r>
              <a:rPr lang="en-US" altLang="zh-CN" b="0" dirty="0"/>
              <a:t>]</a:t>
            </a:r>
            <a:r>
              <a:rPr lang="zh-CN" altLang="zh-CN" b="0" dirty="0"/>
              <a:t>含有</a:t>
            </a:r>
            <a:r>
              <a:rPr lang="en-US" altLang="zh-CN" b="0" dirty="0"/>
              <a:t>d</a:t>
            </a:r>
            <a:r>
              <a:rPr lang="zh-CN" altLang="zh-CN" b="0" dirty="0"/>
              <a:t>个关键字（</a:t>
            </a:r>
            <a:r>
              <a:rPr lang="en-US" altLang="zh-CN" b="0" dirty="0"/>
              <a:t>K</a:t>
            </a:r>
            <a:r>
              <a:rPr lang="en-US" altLang="zh-CN" b="0" baseline="-25000" dirty="0"/>
              <a:t>i</a:t>
            </a:r>
            <a:r>
              <a:rPr lang="en-US" altLang="zh-CN" b="0" baseline="30000" dirty="0"/>
              <a:t>0</a:t>
            </a:r>
            <a:r>
              <a:rPr lang="zh-CN" altLang="zh-CN" b="0" dirty="0"/>
              <a:t>，</a:t>
            </a:r>
            <a:r>
              <a:rPr lang="en-US" altLang="zh-CN" b="0" dirty="0"/>
              <a:t>K</a:t>
            </a:r>
            <a:r>
              <a:rPr lang="en-US" altLang="zh-CN" b="0" baseline="-25000" dirty="0"/>
              <a:t>i</a:t>
            </a:r>
            <a:r>
              <a:rPr lang="en-US" altLang="zh-CN" b="0" baseline="30000" dirty="0"/>
              <a:t>1</a:t>
            </a:r>
            <a:r>
              <a:rPr lang="zh-CN" altLang="zh-CN" b="0" dirty="0"/>
              <a:t>，</a:t>
            </a:r>
            <a:r>
              <a:rPr lang="en-US" altLang="zh-CN" b="0" dirty="0"/>
              <a:t>…</a:t>
            </a:r>
            <a:r>
              <a:rPr lang="zh-CN" altLang="zh-CN" b="0" dirty="0"/>
              <a:t>，</a:t>
            </a:r>
            <a:r>
              <a:rPr lang="en-US" altLang="zh-CN" b="0" dirty="0"/>
              <a:t>K</a:t>
            </a:r>
            <a:r>
              <a:rPr lang="en-US" altLang="zh-CN" b="0" baseline="-25000" dirty="0"/>
              <a:t>i</a:t>
            </a:r>
            <a:r>
              <a:rPr lang="en-US" altLang="zh-CN" b="0" baseline="30000" dirty="0"/>
              <a:t>d-1</a:t>
            </a:r>
            <a:r>
              <a:rPr lang="zh-CN" altLang="zh-CN" b="0" dirty="0"/>
              <a:t>），其中</a:t>
            </a:r>
            <a:r>
              <a:rPr lang="en-US" altLang="zh-CN" b="0" dirty="0"/>
              <a:t>K</a:t>
            </a:r>
            <a:r>
              <a:rPr lang="en-US" altLang="zh-CN" b="0" baseline="-25000" dirty="0"/>
              <a:t>i</a:t>
            </a:r>
            <a:r>
              <a:rPr lang="en-US" altLang="zh-CN" b="0" baseline="30000" dirty="0"/>
              <a:t>0</a:t>
            </a:r>
            <a:r>
              <a:rPr lang="zh-CN" altLang="zh-CN" b="0" dirty="0"/>
              <a:t>称为最主位关键字，</a:t>
            </a:r>
            <a:r>
              <a:rPr lang="en-US" altLang="zh-CN" b="0" dirty="0"/>
              <a:t>K</a:t>
            </a:r>
            <a:r>
              <a:rPr lang="en-US" altLang="zh-CN" b="0" baseline="-25000" dirty="0"/>
              <a:t>i</a:t>
            </a:r>
            <a:r>
              <a:rPr lang="en-US" altLang="zh-CN" b="0" baseline="30000" dirty="0"/>
              <a:t>d-1</a:t>
            </a:r>
            <a:r>
              <a:rPr lang="zh-CN" altLang="zh-CN" b="0" dirty="0"/>
              <a:t>称为最次位关键字，如果对任意的两个记录</a:t>
            </a:r>
            <a:r>
              <a:rPr lang="en-US" altLang="zh-CN" b="0" dirty="0"/>
              <a:t>R[</a:t>
            </a:r>
            <a:r>
              <a:rPr lang="en-US" altLang="zh-CN" b="0" dirty="0" err="1"/>
              <a:t>i</a:t>
            </a:r>
            <a:r>
              <a:rPr lang="en-US" altLang="zh-CN" b="0" dirty="0"/>
              <a:t>]</a:t>
            </a:r>
            <a:r>
              <a:rPr lang="zh-CN" altLang="zh-CN" b="0" dirty="0"/>
              <a:t>和</a:t>
            </a:r>
            <a:r>
              <a:rPr lang="en-US" altLang="zh-CN" b="0" dirty="0"/>
              <a:t>R[j](0≤i&lt;j≤n-1)</a:t>
            </a:r>
            <a:r>
              <a:rPr lang="zh-CN" altLang="zh-CN" b="0" dirty="0"/>
              <a:t>都满足：</a:t>
            </a:r>
          </a:p>
          <a:p>
            <a:r>
              <a:rPr lang="zh-CN" altLang="zh-CN" b="0" dirty="0"/>
              <a:t>（</a:t>
            </a:r>
            <a:r>
              <a:rPr lang="en-US" altLang="zh-CN" b="0" dirty="0"/>
              <a:t>K</a:t>
            </a:r>
            <a:r>
              <a:rPr lang="en-US" altLang="zh-CN" b="0" baseline="-25000" dirty="0"/>
              <a:t>i</a:t>
            </a:r>
            <a:r>
              <a:rPr lang="en-US" altLang="zh-CN" b="0" baseline="30000" dirty="0"/>
              <a:t>0</a:t>
            </a:r>
            <a:r>
              <a:rPr lang="zh-CN" altLang="zh-CN" b="0" dirty="0"/>
              <a:t>，</a:t>
            </a:r>
            <a:r>
              <a:rPr lang="en-US" altLang="zh-CN" b="0" dirty="0"/>
              <a:t>K</a:t>
            </a:r>
            <a:r>
              <a:rPr lang="en-US" altLang="zh-CN" b="0" baseline="-25000" dirty="0"/>
              <a:t>i</a:t>
            </a:r>
            <a:r>
              <a:rPr lang="en-US" altLang="zh-CN" b="0" baseline="30000" dirty="0"/>
              <a:t>1</a:t>
            </a:r>
            <a:r>
              <a:rPr lang="zh-CN" altLang="zh-CN" b="0" dirty="0"/>
              <a:t>，</a:t>
            </a:r>
            <a:r>
              <a:rPr lang="en-US" altLang="zh-CN" b="0" dirty="0"/>
              <a:t>…</a:t>
            </a:r>
            <a:r>
              <a:rPr lang="zh-CN" altLang="zh-CN" b="0" dirty="0"/>
              <a:t>，</a:t>
            </a:r>
            <a:r>
              <a:rPr lang="en-US" altLang="zh-CN" b="0" dirty="0"/>
              <a:t>K</a:t>
            </a:r>
            <a:r>
              <a:rPr lang="en-US" altLang="zh-CN" b="0" baseline="-25000" dirty="0"/>
              <a:t>i</a:t>
            </a:r>
            <a:r>
              <a:rPr lang="en-US" altLang="zh-CN" b="0" baseline="30000" dirty="0"/>
              <a:t>d-1</a:t>
            </a:r>
            <a:r>
              <a:rPr lang="zh-CN" altLang="zh-CN" b="0" dirty="0"/>
              <a:t>）</a:t>
            </a:r>
            <a:r>
              <a:rPr lang="en-US" altLang="zh-CN" b="0" dirty="0"/>
              <a:t>≤</a:t>
            </a:r>
            <a:r>
              <a:rPr lang="zh-CN" altLang="zh-CN" b="0" dirty="0"/>
              <a:t>（</a:t>
            </a:r>
            <a:r>
              <a:rPr lang="en-US" altLang="zh-CN" b="0" dirty="0"/>
              <a:t>K</a:t>
            </a:r>
            <a:r>
              <a:rPr lang="en-US" altLang="zh-CN" b="0" baseline="-25000" dirty="0"/>
              <a:t>j</a:t>
            </a:r>
            <a:r>
              <a:rPr lang="en-US" altLang="zh-CN" b="0" baseline="30000" dirty="0"/>
              <a:t>0</a:t>
            </a:r>
            <a:r>
              <a:rPr lang="zh-CN" altLang="zh-CN" b="0" dirty="0"/>
              <a:t>，</a:t>
            </a:r>
            <a:r>
              <a:rPr lang="en-US" altLang="zh-CN" b="0" dirty="0"/>
              <a:t>K</a:t>
            </a:r>
            <a:r>
              <a:rPr lang="en-US" altLang="zh-CN" b="0" baseline="-25000" dirty="0"/>
              <a:t>j</a:t>
            </a:r>
            <a:r>
              <a:rPr lang="en-US" altLang="zh-CN" b="0" baseline="30000" dirty="0"/>
              <a:t>1</a:t>
            </a:r>
            <a:r>
              <a:rPr lang="zh-CN" altLang="zh-CN" b="0" dirty="0"/>
              <a:t>，</a:t>
            </a:r>
            <a:r>
              <a:rPr lang="en-US" altLang="zh-CN" b="0" dirty="0"/>
              <a:t>…</a:t>
            </a:r>
            <a:r>
              <a:rPr lang="zh-CN" altLang="zh-CN" b="0" dirty="0"/>
              <a:t>，</a:t>
            </a:r>
            <a:r>
              <a:rPr lang="en-US" altLang="zh-CN" b="0" dirty="0"/>
              <a:t>K</a:t>
            </a:r>
            <a:r>
              <a:rPr lang="en-US" altLang="zh-CN" b="0" baseline="-25000" dirty="0"/>
              <a:t>j</a:t>
            </a:r>
            <a:r>
              <a:rPr lang="en-US" altLang="zh-CN" b="0" baseline="30000" dirty="0"/>
              <a:t>d-1</a:t>
            </a:r>
            <a:r>
              <a:rPr lang="zh-CN" altLang="zh-CN" b="0" dirty="0"/>
              <a:t>）</a:t>
            </a:r>
          </a:p>
          <a:p>
            <a:r>
              <a:rPr lang="zh-CN" altLang="zh-CN" b="0" dirty="0"/>
              <a:t>则称记录序列按关键字（</a:t>
            </a:r>
            <a:r>
              <a:rPr lang="en-US" altLang="zh-CN" b="0" dirty="0"/>
              <a:t>K</a:t>
            </a:r>
            <a:r>
              <a:rPr lang="en-US" altLang="zh-CN" b="0" baseline="30000" dirty="0"/>
              <a:t>0</a:t>
            </a:r>
            <a:r>
              <a:rPr lang="zh-CN" altLang="zh-CN" b="0" dirty="0"/>
              <a:t>，</a:t>
            </a:r>
            <a:r>
              <a:rPr lang="en-US" altLang="zh-CN" b="0" dirty="0"/>
              <a:t>K</a:t>
            </a:r>
            <a:r>
              <a:rPr lang="en-US" altLang="zh-CN" b="0" baseline="30000" dirty="0"/>
              <a:t>1</a:t>
            </a:r>
            <a:r>
              <a:rPr lang="zh-CN" altLang="zh-CN" b="0" dirty="0"/>
              <a:t>，</a:t>
            </a:r>
            <a:r>
              <a:rPr lang="en-US" altLang="zh-CN" b="0" dirty="0"/>
              <a:t>…</a:t>
            </a:r>
            <a:r>
              <a:rPr lang="zh-CN" altLang="zh-CN" b="0" dirty="0"/>
              <a:t>，</a:t>
            </a:r>
            <a:r>
              <a:rPr lang="en-US" altLang="zh-CN" b="0" dirty="0"/>
              <a:t>K</a:t>
            </a:r>
            <a:r>
              <a:rPr lang="en-US" altLang="zh-CN" b="0" baseline="30000" dirty="0"/>
              <a:t>d-1</a:t>
            </a:r>
            <a:r>
              <a:rPr lang="zh-CN" altLang="zh-CN" b="0" dirty="0"/>
              <a:t>）有序。</a:t>
            </a:r>
          </a:p>
          <a:p>
            <a:endParaRPr lang="zh-CN" altLang="en-US" dirty="0"/>
          </a:p>
        </p:txBody>
      </p:sp>
    </p:spTree>
    <p:extLst>
      <p:ext uri="{BB962C8B-B14F-4D97-AF65-F5344CB8AC3E}">
        <p14:creationId xmlns="" xmlns:p14="http://schemas.microsoft.com/office/powerpoint/2010/main" val="2738928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4155913"/>
          </a:xfrm>
        </p:spPr>
        <p:txBody>
          <a:bodyPr/>
          <a:lstStyle/>
          <a:p>
            <a:r>
              <a:rPr lang="en-US" altLang="zh-CN" b="0" dirty="0" smtClean="0"/>
              <a:t>	</a:t>
            </a:r>
            <a:r>
              <a:rPr lang="zh-CN" altLang="zh-CN" b="0" dirty="0" smtClean="0"/>
              <a:t>多</a:t>
            </a:r>
            <a:r>
              <a:rPr lang="zh-CN" altLang="zh-CN" b="0" dirty="0"/>
              <a:t>关键字序列的排序通常有</a:t>
            </a:r>
            <a:r>
              <a:rPr lang="zh-CN" altLang="zh-CN" b="0" dirty="0">
                <a:solidFill>
                  <a:srgbClr val="FF0000"/>
                </a:solidFill>
              </a:rPr>
              <a:t>两种方法</a:t>
            </a:r>
            <a:r>
              <a:rPr lang="zh-CN" altLang="zh-CN" b="0" dirty="0"/>
              <a:t>，分别为</a:t>
            </a:r>
            <a:r>
              <a:rPr lang="zh-CN" altLang="zh-CN" b="0" dirty="0">
                <a:solidFill>
                  <a:srgbClr val="FF0000"/>
                </a:solidFill>
              </a:rPr>
              <a:t>最低位优先法</a:t>
            </a:r>
            <a:r>
              <a:rPr lang="en-US" altLang="zh-CN" b="0" dirty="0">
                <a:solidFill>
                  <a:srgbClr val="FF0000"/>
                </a:solidFill>
              </a:rPr>
              <a:t>LSF</a:t>
            </a:r>
            <a:r>
              <a:rPr lang="zh-CN" altLang="zh-CN" b="0" dirty="0">
                <a:solidFill>
                  <a:srgbClr val="FF0000"/>
                </a:solidFill>
              </a:rPr>
              <a:t>（</a:t>
            </a:r>
            <a:r>
              <a:rPr lang="en-US" altLang="zh-CN" b="0" dirty="0">
                <a:solidFill>
                  <a:srgbClr val="FF0000"/>
                </a:solidFill>
              </a:rPr>
              <a:t>Least Significant First</a:t>
            </a:r>
            <a:r>
              <a:rPr lang="zh-CN" altLang="zh-CN" b="0" dirty="0">
                <a:solidFill>
                  <a:srgbClr val="FF0000"/>
                </a:solidFill>
              </a:rPr>
              <a:t>）和最高位优先法</a:t>
            </a:r>
            <a:r>
              <a:rPr lang="en-US" altLang="zh-CN" b="0" dirty="0">
                <a:solidFill>
                  <a:srgbClr val="FF0000"/>
                </a:solidFill>
              </a:rPr>
              <a:t>MSF</a:t>
            </a:r>
            <a:r>
              <a:rPr lang="zh-CN" altLang="zh-CN" b="0" dirty="0">
                <a:solidFill>
                  <a:srgbClr val="FF0000"/>
                </a:solidFill>
              </a:rPr>
              <a:t>（</a:t>
            </a:r>
            <a:r>
              <a:rPr lang="en-US" altLang="zh-CN" b="0" dirty="0">
                <a:solidFill>
                  <a:srgbClr val="FF0000"/>
                </a:solidFill>
              </a:rPr>
              <a:t>Most Significant First</a:t>
            </a:r>
            <a:r>
              <a:rPr lang="zh-CN" altLang="zh-CN" b="0" dirty="0">
                <a:solidFill>
                  <a:srgbClr val="FF0000"/>
                </a:solidFill>
              </a:rPr>
              <a:t>）</a:t>
            </a:r>
            <a:r>
              <a:rPr lang="zh-CN" altLang="zh-CN" b="0" dirty="0"/>
              <a:t>。本节只介绍经常使用的最低位优先法</a:t>
            </a:r>
            <a:r>
              <a:rPr lang="zh-CN" altLang="zh-CN" b="0" dirty="0" smtClean="0"/>
              <a:t>。</a:t>
            </a:r>
            <a:endParaRPr lang="en-US" altLang="zh-CN" b="0" dirty="0" smtClean="0"/>
          </a:p>
          <a:p>
            <a:r>
              <a:rPr lang="en-US" altLang="zh-CN" b="0" dirty="0"/>
              <a:t>	</a:t>
            </a:r>
            <a:r>
              <a:rPr lang="en-US" altLang="zh-CN" b="0" dirty="0" smtClean="0"/>
              <a:t>	</a:t>
            </a:r>
            <a:r>
              <a:rPr lang="zh-CN" altLang="zh-CN" b="0" dirty="0" smtClean="0"/>
              <a:t>最低位</a:t>
            </a:r>
            <a:r>
              <a:rPr lang="zh-CN" altLang="zh-CN" b="0" dirty="0"/>
              <a:t>优先法的排序过程为：首先对最低位关键字</a:t>
            </a:r>
            <a:r>
              <a:rPr lang="en-US" altLang="zh-CN" b="0" dirty="0"/>
              <a:t>K</a:t>
            </a:r>
            <a:r>
              <a:rPr lang="en-US" altLang="zh-CN" b="0" baseline="30000" dirty="0"/>
              <a:t>d-1</a:t>
            </a:r>
            <a:r>
              <a:rPr lang="zh-CN" altLang="zh-CN" b="0" dirty="0"/>
              <a:t>进行排序，然后再对高一位关键字</a:t>
            </a:r>
            <a:r>
              <a:rPr lang="en-US" altLang="zh-CN" b="0" dirty="0"/>
              <a:t>K</a:t>
            </a:r>
            <a:r>
              <a:rPr lang="en-US" altLang="zh-CN" b="0" baseline="30000" dirty="0"/>
              <a:t>d-2</a:t>
            </a:r>
            <a:r>
              <a:rPr lang="zh-CN" altLang="zh-CN" b="0" dirty="0"/>
              <a:t>进行排序，依次类推，直到对</a:t>
            </a:r>
            <a:r>
              <a:rPr lang="en-US" altLang="zh-CN" b="0" dirty="0"/>
              <a:t>K</a:t>
            </a:r>
            <a:r>
              <a:rPr lang="en-US" altLang="zh-CN" b="0" baseline="30000" dirty="0"/>
              <a:t>0</a:t>
            </a:r>
            <a:r>
              <a:rPr lang="zh-CN" altLang="zh-CN" b="0" dirty="0"/>
              <a:t>进行排序为止。多关键字排序可以不比较关键字的大小，而是通过</a:t>
            </a:r>
            <a:r>
              <a:rPr lang="en-US" altLang="zh-CN" b="0" dirty="0">
                <a:solidFill>
                  <a:srgbClr val="FF0000"/>
                </a:solidFill>
              </a:rPr>
              <a:t>“</a:t>
            </a:r>
            <a:r>
              <a:rPr lang="zh-CN" altLang="zh-CN" b="0" dirty="0">
                <a:solidFill>
                  <a:srgbClr val="FF0000"/>
                </a:solidFill>
              </a:rPr>
              <a:t>分配</a:t>
            </a:r>
            <a:r>
              <a:rPr lang="en-US" altLang="zh-CN" b="0" dirty="0">
                <a:solidFill>
                  <a:srgbClr val="FF0000"/>
                </a:solidFill>
              </a:rPr>
              <a:t>”</a:t>
            </a:r>
            <a:r>
              <a:rPr lang="zh-CN" altLang="zh-CN" b="0" dirty="0">
                <a:solidFill>
                  <a:srgbClr val="FF0000"/>
                </a:solidFill>
              </a:rPr>
              <a:t>和</a:t>
            </a:r>
            <a:r>
              <a:rPr lang="en-US" altLang="zh-CN" b="0" dirty="0">
                <a:solidFill>
                  <a:srgbClr val="FF0000"/>
                </a:solidFill>
              </a:rPr>
              <a:t>“</a:t>
            </a:r>
            <a:r>
              <a:rPr lang="zh-CN" altLang="zh-CN" b="0" dirty="0">
                <a:solidFill>
                  <a:srgbClr val="FF0000"/>
                </a:solidFill>
              </a:rPr>
              <a:t>收集</a:t>
            </a:r>
            <a:r>
              <a:rPr lang="en-US" altLang="zh-CN" b="0" dirty="0">
                <a:solidFill>
                  <a:srgbClr val="FF0000"/>
                </a:solidFill>
              </a:rPr>
              <a:t>”</a:t>
            </a:r>
            <a:r>
              <a:rPr lang="zh-CN" altLang="zh-CN" b="0" dirty="0"/>
              <a:t>来实现的。</a:t>
            </a:r>
            <a:endParaRPr lang="zh-CN" altLang="en-US" b="0" dirty="0"/>
          </a:p>
        </p:txBody>
      </p:sp>
    </p:spTree>
    <p:extLst>
      <p:ext uri="{BB962C8B-B14F-4D97-AF65-F5344CB8AC3E}">
        <p14:creationId xmlns="" xmlns:p14="http://schemas.microsoft.com/office/powerpoint/2010/main" val="31695217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8064896" cy="4299929"/>
          </a:xfrm>
        </p:spPr>
        <p:txBody>
          <a:bodyPr/>
          <a:lstStyle/>
          <a:p>
            <a:r>
              <a:rPr lang="zh-CN" altLang="zh-CN" b="0" dirty="0" smtClean="0"/>
              <a:t>以扑克牌</a:t>
            </a:r>
            <a:r>
              <a:rPr lang="zh-CN" altLang="zh-CN" b="0" dirty="0"/>
              <a:t>排序为例解释多关键字排序思想</a:t>
            </a:r>
            <a:r>
              <a:rPr lang="zh-CN" altLang="zh-CN" b="0" dirty="0" smtClean="0"/>
              <a:t>。</a:t>
            </a:r>
            <a:endParaRPr lang="en-US" altLang="zh-CN" b="0" dirty="0" smtClean="0"/>
          </a:p>
          <a:p>
            <a:r>
              <a:rPr lang="en-US" altLang="zh-CN" b="0" dirty="0" smtClean="0"/>
              <a:t>	</a:t>
            </a:r>
            <a:r>
              <a:rPr lang="zh-CN" altLang="zh-CN" b="0" dirty="0" smtClean="0"/>
              <a:t>每</a:t>
            </a:r>
            <a:r>
              <a:rPr lang="zh-CN" altLang="zh-CN" b="0" dirty="0"/>
              <a:t>张扑克牌有两个</a:t>
            </a:r>
            <a:r>
              <a:rPr lang="en-US" altLang="zh-CN" b="0" dirty="0"/>
              <a:t>“</a:t>
            </a:r>
            <a:r>
              <a:rPr lang="zh-CN" altLang="zh-CN" b="0" dirty="0"/>
              <a:t>关键字</a:t>
            </a:r>
            <a:r>
              <a:rPr lang="en-US" altLang="zh-CN" b="0" dirty="0"/>
              <a:t>”</a:t>
            </a:r>
            <a:r>
              <a:rPr lang="zh-CN" altLang="zh-CN" b="0" dirty="0"/>
              <a:t>：花色和面值，花色是高位关键字，面值是低位关键字，假设有如下次序关系：</a:t>
            </a:r>
          </a:p>
          <a:p>
            <a:r>
              <a:rPr lang="en-US" altLang="zh-CN" b="0" dirty="0" smtClean="0"/>
              <a:t>	</a:t>
            </a:r>
            <a:r>
              <a:rPr lang="zh-CN" altLang="zh-CN" b="0" dirty="0" smtClean="0"/>
              <a:t>花色</a:t>
            </a:r>
            <a:r>
              <a:rPr lang="zh-CN" altLang="zh-CN" b="0" dirty="0"/>
              <a:t>：</a:t>
            </a:r>
            <a:r>
              <a:rPr lang="en-US" altLang="zh-CN" b="0" dirty="0"/>
              <a:t>♥&lt;♣&lt;♠&lt;♦</a:t>
            </a:r>
            <a:endParaRPr lang="zh-CN" altLang="zh-CN" b="0" dirty="0"/>
          </a:p>
          <a:p>
            <a:r>
              <a:rPr lang="en-US" altLang="zh-CN" b="0" dirty="0" smtClean="0"/>
              <a:t>	</a:t>
            </a:r>
            <a:r>
              <a:rPr lang="zh-CN" altLang="zh-CN" b="0" dirty="0" smtClean="0"/>
              <a:t>面值</a:t>
            </a:r>
            <a:r>
              <a:rPr lang="zh-CN" altLang="zh-CN" b="0" dirty="0"/>
              <a:t>：</a:t>
            </a:r>
            <a:r>
              <a:rPr lang="en-US" altLang="zh-CN" b="0" dirty="0"/>
              <a:t>2&lt;3&lt;4&lt;5&lt;6&lt;7&lt;8&lt;9&lt;10&lt;J&lt;Q&lt;K&lt;A</a:t>
            </a:r>
            <a:endParaRPr lang="zh-CN" altLang="zh-CN" b="0" dirty="0"/>
          </a:p>
          <a:p>
            <a:endParaRPr lang="zh-CN" altLang="en-US" dirty="0"/>
          </a:p>
        </p:txBody>
      </p:sp>
    </p:spTree>
    <p:extLst>
      <p:ext uri="{BB962C8B-B14F-4D97-AF65-F5344CB8AC3E}">
        <p14:creationId xmlns="" xmlns:p14="http://schemas.microsoft.com/office/powerpoint/2010/main" val="41796111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112568"/>
          </a:xfrm>
        </p:spPr>
        <p:txBody>
          <a:bodyPr>
            <a:normAutofit fontScale="92500" lnSpcReduction="20000"/>
          </a:bodyPr>
          <a:lstStyle/>
          <a:p>
            <a:r>
              <a:rPr lang="zh-CN" altLang="zh-CN" b="0" dirty="0"/>
              <a:t>可以通过采用如下的</a:t>
            </a:r>
            <a:r>
              <a:rPr lang="en-US" altLang="zh-CN" b="0" dirty="0"/>
              <a:t>“</a:t>
            </a:r>
            <a:r>
              <a:rPr lang="zh-CN" altLang="zh-CN" b="0" dirty="0"/>
              <a:t>分配</a:t>
            </a:r>
            <a:r>
              <a:rPr lang="en-US" altLang="zh-CN" b="0" dirty="0"/>
              <a:t>”</a:t>
            </a:r>
            <a:r>
              <a:rPr lang="zh-CN" altLang="zh-CN" b="0" dirty="0"/>
              <a:t>和</a:t>
            </a:r>
            <a:r>
              <a:rPr lang="en-US" altLang="zh-CN" b="0" dirty="0"/>
              <a:t>“</a:t>
            </a:r>
            <a:r>
              <a:rPr lang="zh-CN" altLang="zh-CN" b="0" dirty="0"/>
              <a:t>收集</a:t>
            </a:r>
            <a:r>
              <a:rPr lang="en-US" altLang="zh-CN" b="0" dirty="0"/>
              <a:t>”</a:t>
            </a:r>
            <a:r>
              <a:rPr lang="zh-CN" altLang="zh-CN" b="0" dirty="0"/>
              <a:t>来对扑克牌进行排序：</a:t>
            </a:r>
          </a:p>
          <a:p>
            <a:r>
              <a:rPr lang="zh-CN" altLang="zh-CN" b="0" dirty="0"/>
              <a:t>第</a:t>
            </a:r>
            <a:r>
              <a:rPr lang="en-US" altLang="zh-CN" b="0" dirty="0"/>
              <a:t>1</a:t>
            </a:r>
            <a:r>
              <a:rPr lang="zh-CN" altLang="zh-CN" b="0" dirty="0"/>
              <a:t>趟</a:t>
            </a:r>
            <a:r>
              <a:rPr lang="en-US" altLang="zh-CN" b="0" dirty="0"/>
              <a:t>“</a:t>
            </a:r>
            <a:r>
              <a:rPr lang="zh-CN" altLang="zh-CN" b="0" dirty="0"/>
              <a:t>分配</a:t>
            </a:r>
            <a:r>
              <a:rPr lang="en-US" altLang="zh-CN" b="0" dirty="0"/>
              <a:t>”</a:t>
            </a:r>
            <a:r>
              <a:rPr lang="zh-CN" altLang="zh-CN" b="0" dirty="0"/>
              <a:t>：按扑克牌的面值将扑克牌分配成不同面值的</a:t>
            </a:r>
            <a:r>
              <a:rPr lang="en-US" altLang="zh-CN" b="0" dirty="0"/>
              <a:t>13</a:t>
            </a:r>
            <a:r>
              <a:rPr lang="zh-CN" altLang="zh-CN" b="0" dirty="0"/>
              <a:t>堆。</a:t>
            </a:r>
          </a:p>
          <a:p>
            <a:r>
              <a:rPr lang="zh-CN" altLang="zh-CN" b="0" dirty="0"/>
              <a:t>第</a:t>
            </a:r>
            <a:r>
              <a:rPr lang="en-US" altLang="zh-CN" b="0" dirty="0"/>
              <a:t>1</a:t>
            </a:r>
            <a:r>
              <a:rPr lang="zh-CN" altLang="zh-CN" b="0" dirty="0"/>
              <a:t>趟</a:t>
            </a:r>
            <a:r>
              <a:rPr lang="en-US" altLang="zh-CN" b="0" dirty="0"/>
              <a:t>“</a:t>
            </a:r>
            <a:r>
              <a:rPr lang="zh-CN" altLang="zh-CN" b="0" dirty="0"/>
              <a:t>收集</a:t>
            </a:r>
            <a:r>
              <a:rPr lang="en-US" altLang="zh-CN" b="0" dirty="0"/>
              <a:t>”</a:t>
            </a:r>
            <a:r>
              <a:rPr lang="zh-CN" altLang="zh-CN" b="0" dirty="0"/>
              <a:t>：将这</a:t>
            </a:r>
            <a:r>
              <a:rPr lang="en-US" altLang="zh-CN" b="0" dirty="0"/>
              <a:t>13</a:t>
            </a:r>
            <a:r>
              <a:rPr lang="zh-CN" altLang="zh-CN" b="0" dirty="0"/>
              <a:t>堆扑克牌按面值自小到大收集起来（</a:t>
            </a:r>
            <a:r>
              <a:rPr lang="en-US" altLang="zh-CN" b="0" dirty="0"/>
              <a:t>3</a:t>
            </a:r>
            <a:r>
              <a:rPr lang="zh-CN" altLang="zh-CN" b="0" dirty="0"/>
              <a:t>收集在</a:t>
            </a:r>
            <a:r>
              <a:rPr lang="en-US" altLang="zh-CN" b="0" dirty="0"/>
              <a:t>2</a:t>
            </a:r>
            <a:r>
              <a:rPr lang="zh-CN" altLang="zh-CN" b="0" dirty="0"/>
              <a:t>的上面，</a:t>
            </a:r>
            <a:r>
              <a:rPr lang="en-US" altLang="zh-CN" b="0" dirty="0"/>
              <a:t>4</a:t>
            </a:r>
            <a:r>
              <a:rPr lang="zh-CN" altLang="zh-CN" b="0" dirty="0"/>
              <a:t>收集在</a:t>
            </a:r>
            <a:r>
              <a:rPr lang="en-US" altLang="zh-CN" b="0" dirty="0"/>
              <a:t>3</a:t>
            </a:r>
            <a:r>
              <a:rPr lang="zh-CN" altLang="zh-CN" b="0" dirty="0"/>
              <a:t>的上面，</a:t>
            </a:r>
            <a:r>
              <a:rPr lang="en-US" altLang="zh-CN" b="0" dirty="0"/>
              <a:t>……</a:t>
            </a:r>
            <a:r>
              <a:rPr lang="zh-CN" altLang="zh-CN" b="0" dirty="0"/>
              <a:t>，</a:t>
            </a:r>
            <a:r>
              <a:rPr lang="en-US" altLang="zh-CN" b="0" dirty="0"/>
              <a:t>A</a:t>
            </a:r>
            <a:r>
              <a:rPr lang="zh-CN" altLang="zh-CN" b="0" dirty="0"/>
              <a:t>收集在</a:t>
            </a:r>
            <a:r>
              <a:rPr lang="en-US" altLang="zh-CN" b="0" dirty="0"/>
              <a:t>“K”</a:t>
            </a:r>
            <a:r>
              <a:rPr lang="zh-CN" altLang="zh-CN" b="0" dirty="0"/>
              <a:t>的上面）。</a:t>
            </a:r>
          </a:p>
          <a:p>
            <a:r>
              <a:rPr lang="zh-CN" altLang="zh-CN" b="0" dirty="0"/>
              <a:t>第</a:t>
            </a:r>
            <a:r>
              <a:rPr lang="en-US" altLang="zh-CN" b="0" dirty="0"/>
              <a:t>2</a:t>
            </a:r>
            <a:r>
              <a:rPr lang="zh-CN" altLang="zh-CN" b="0" dirty="0"/>
              <a:t>趟</a:t>
            </a:r>
            <a:r>
              <a:rPr lang="en-US" altLang="zh-CN" b="0" dirty="0"/>
              <a:t>“</a:t>
            </a:r>
            <a:r>
              <a:rPr lang="zh-CN" altLang="zh-CN" b="0" dirty="0"/>
              <a:t>分配</a:t>
            </a:r>
            <a:r>
              <a:rPr lang="en-US" altLang="zh-CN" b="0" dirty="0"/>
              <a:t>”</a:t>
            </a:r>
            <a:r>
              <a:rPr lang="zh-CN" altLang="zh-CN" b="0" dirty="0"/>
              <a:t>：按扑克牌的花色分配成不同花色的</a:t>
            </a:r>
            <a:r>
              <a:rPr lang="en-US" altLang="zh-CN" b="0" dirty="0"/>
              <a:t>4</a:t>
            </a:r>
            <a:r>
              <a:rPr lang="zh-CN" altLang="zh-CN" b="0" dirty="0"/>
              <a:t>堆。</a:t>
            </a:r>
          </a:p>
          <a:p>
            <a:r>
              <a:rPr lang="zh-CN" altLang="zh-CN" b="0" dirty="0"/>
              <a:t>第</a:t>
            </a:r>
            <a:r>
              <a:rPr lang="en-US" altLang="zh-CN" b="0" dirty="0"/>
              <a:t>2</a:t>
            </a:r>
            <a:r>
              <a:rPr lang="zh-CN" altLang="zh-CN" b="0" dirty="0"/>
              <a:t>趟</a:t>
            </a:r>
            <a:r>
              <a:rPr lang="en-US" altLang="zh-CN" b="0" dirty="0"/>
              <a:t>“</a:t>
            </a:r>
            <a:r>
              <a:rPr lang="zh-CN" altLang="zh-CN" b="0" dirty="0"/>
              <a:t>收集</a:t>
            </a:r>
            <a:r>
              <a:rPr lang="en-US" altLang="zh-CN" b="0" dirty="0"/>
              <a:t>”</a:t>
            </a:r>
            <a:r>
              <a:rPr lang="zh-CN" altLang="zh-CN" b="0" dirty="0"/>
              <a:t>：将这</a:t>
            </a:r>
            <a:r>
              <a:rPr lang="en-US" altLang="zh-CN" b="0" dirty="0"/>
              <a:t>4</a:t>
            </a:r>
            <a:r>
              <a:rPr lang="zh-CN" altLang="zh-CN" b="0" dirty="0"/>
              <a:t>堆扑克牌按花色自小至大收集起来（</a:t>
            </a:r>
            <a:r>
              <a:rPr lang="en-US" altLang="zh-CN" b="0" dirty="0"/>
              <a:t>♣</a:t>
            </a:r>
            <a:r>
              <a:rPr lang="zh-CN" altLang="zh-CN" b="0" dirty="0"/>
              <a:t>收集在</a:t>
            </a:r>
            <a:r>
              <a:rPr lang="en-US" altLang="zh-CN" b="0" dirty="0"/>
              <a:t>♥</a:t>
            </a:r>
            <a:r>
              <a:rPr lang="zh-CN" altLang="zh-CN" b="0" dirty="0"/>
              <a:t>的上面，</a:t>
            </a:r>
            <a:r>
              <a:rPr lang="en-US" altLang="zh-CN" b="0" dirty="0"/>
              <a:t>♠</a:t>
            </a:r>
            <a:r>
              <a:rPr lang="zh-CN" altLang="zh-CN" b="0" dirty="0"/>
              <a:t>收集在</a:t>
            </a:r>
            <a:r>
              <a:rPr lang="en-US" altLang="zh-CN" b="0" dirty="0"/>
              <a:t>♣</a:t>
            </a:r>
            <a:r>
              <a:rPr lang="zh-CN" altLang="zh-CN" b="0" dirty="0"/>
              <a:t>的上面，</a:t>
            </a:r>
            <a:r>
              <a:rPr lang="en-US" altLang="zh-CN" b="0" dirty="0"/>
              <a:t>♦</a:t>
            </a:r>
            <a:r>
              <a:rPr lang="zh-CN" altLang="zh-CN" b="0" dirty="0"/>
              <a:t>收集在</a:t>
            </a:r>
            <a:r>
              <a:rPr lang="en-US" altLang="zh-CN" b="0" dirty="0"/>
              <a:t>♠</a:t>
            </a:r>
            <a:r>
              <a:rPr lang="zh-CN" altLang="zh-CN" b="0" dirty="0"/>
              <a:t>的上面）。</a:t>
            </a:r>
          </a:p>
          <a:p>
            <a:r>
              <a:rPr lang="zh-CN" altLang="zh-CN" b="0" dirty="0"/>
              <a:t>这样经过两趟</a:t>
            </a:r>
            <a:r>
              <a:rPr lang="en-US" altLang="zh-CN" b="0" dirty="0"/>
              <a:t>“</a:t>
            </a:r>
            <a:r>
              <a:rPr lang="zh-CN" altLang="zh-CN" b="0" dirty="0"/>
              <a:t>分配</a:t>
            </a:r>
            <a:r>
              <a:rPr lang="en-US" altLang="zh-CN" b="0" dirty="0"/>
              <a:t>”</a:t>
            </a:r>
            <a:r>
              <a:rPr lang="zh-CN" altLang="zh-CN" b="0" dirty="0"/>
              <a:t>和</a:t>
            </a:r>
            <a:r>
              <a:rPr lang="en-US" altLang="zh-CN" b="0" dirty="0"/>
              <a:t>“</a:t>
            </a:r>
            <a:r>
              <a:rPr lang="zh-CN" altLang="zh-CN" b="0" dirty="0"/>
              <a:t>收集</a:t>
            </a:r>
            <a:r>
              <a:rPr lang="en-US" altLang="zh-CN" b="0" dirty="0"/>
              <a:t>”</a:t>
            </a:r>
            <a:r>
              <a:rPr lang="zh-CN" altLang="zh-CN" b="0" dirty="0"/>
              <a:t>后便可得到如上次序关系的扑克牌。</a:t>
            </a:r>
          </a:p>
          <a:p>
            <a:r>
              <a:rPr lang="zh-CN" altLang="zh-CN" b="0" dirty="0"/>
              <a:t>使用这种排序方法对每一个关键字进行排序时，不需要再分组，而是整个记录组都参加排序。</a:t>
            </a:r>
          </a:p>
          <a:p>
            <a:endParaRPr lang="zh-CN" altLang="en-US" dirty="0"/>
          </a:p>
        </p:txBody>
      </p:sp>
    </p:spTree>
    <p:extLst>
      <p:ext uri="{BB962C8B-B14F-4D97-AF65-F5344CB8AC3E}">
        <p14:creationId xmlns="" xmlns:p14="http://schemas.microsoft.com/office/powerpoint/2010/main" val="300615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7.2 </a:t>
            </a:r>
            <a:r>
              <a:rPr lang="zh-CN" altLang="zh-CN" b="1" dirty="0"/>
              <a:t>简单</a:t>
            </a:r>
            <a:r>
              <a:rPr lang="zh-CN" altLang="zh-CN" b="1" dirty="0" smtClean="0"/>
              <a:t>排序</a:t>
            </a:r>
            <a:endParaRPr lang="zh-CN" altLang="en-US" dirty="0"/>
          </a:p>
        </p:txBody>
      </p:sp>
      <p:sp>
        <p:nvSpPr>
          <p:cNvPr id="3" name="内容占位符 2"/>
          <p:cNvSpPr>
            <a:spLocks noGrp="1"/>
          </p:cNvSpPr>
          <p:nvPr>
            <p:ph idx="1"/>
          </p:nvPr>
        </p:nvSpPr>
        <p:spPr>
          <a:xfrm>
            <a:off x="827584" y="1628800"/>
            <a:ext cx="7520940" cy="4680520"/>
          </a:xfrm>
        </p:spPr>
        <p:txBody>
          <a:bodyPr>
            <a:normAutofit/>
          </a:bodyPr>
          <a:lstStyle/>
          <a:p>
            <a:r>
              <a:rPr lang="zh-CN" altLang="zh-CN" b="0" dirty="0"/>
              <a:t>简单排序</a:t>
            </a:r>
            <a:r>
              <a:rPr lang="zh-CN" altLang="zh-CN" b="0" dirty="0" smtClean="0"/>
              <a:t>算法</a:t>
            </a:r>
            <a:r>
              <a:rPr lang="zh-CN" altLang="zh-CN" dirty="0" smtClean="0">
                <a:solidFill>
                  <a:srgbClr val="FF0000"/>
                </a:solidFill>
              </a:rPr>
              <a:t>时间</a:t>
            </a:r>
            <a:r>
              <a:rPr lang="zh-CN" altLang="zh-CN" dirty="0">
                <a:solidFill>
                  <a:srgbClr val="FF0000"/>
                </a:solidFill>
              </a:rPr>
              <a:t>复杂度均为</a:t>
            </a:r>
            <a:r>
              <a:rPr lang="en-US" altLang="zh-CN" dirty="0">
                <a:solidFill>
                  <a:srgbClr val="FF0000"/>
                </a:solidFill>
              </a:rPr>
              <a:t>O(n</a:t>
            </a:r>
            <a:r>
              <a:rPr lang="en-US" altLang="zh-CN" baseline="30000" dirty="0">
                <a:solidFill>
                  <a:srgbClr val="FF0000"/>
                </a:solidFill>
              </a:rPr>
              <a:t>2</a:t>
            </a:r>
            <a:r>
              <a:rPr lang="en-US" altLang="zh-CN" dirty="0" smtClean="0">
                <a:solidFill>
                  <a:srgbClr val="FF0000"/>
                </a:solidFill>
              </a:rPr>
              <a:t>)</a:t>
            </a:r>
          </a:p>
          <a:p>
            <a:r>
              <a:rPr lang="en-US" altLang="zh-CN" sz="2800" cap="all" dirty="0">
                <a:latin typeface="黑体" panose="02010609060101010101" pitchFamily="49" charset="-122"/>
                <a:ea typeface="黑体" panose="02010609060101010101" pitchFamily="49" charset="-122"/>
                <a:cs typeface="+mj-cs"/>
              </a:rPr>
              <a:t>7.2.1 </a:t>
            </a:r>
            <a:r>
              <a:rPr lang="zh-CN" altLang="zh-CN" sz="2800" cap="all" dirty="0">
                <a:latin typeface="黑体" panose="02010609060101010101" pitchFamily="49" charset="-122"/>
                <a:ea typeface="黑体" panose="02010609060101010101" pitchFamily="49" charset="-122"/>
                <a:cs typeface="+mj-cs"/>
              </a:rPr>
              <a:t>简单插入排序</a:t>
            </a:r>
          </a:p>
          <a:p>
            <a:r>
              <a:rPr lang="en-US" altLang="zh-CN" b="0" dirty="0" smtClean="0"/>
              <a:t>	</a:t>
            </a:r>
            <a:r>
              <a:rPr lang="zh-CN" altLang="zh-CN" dirty="0" smtClean="0">
                <a:solidFill>
                  <a:srgbClr val="FF0000"/>
                </a:solidFill>
              </a:rPr>
              <a:t>简单</a:t>
            </a:r>
            <a:r>
              <a:rPr lang="zh-CN" altLang="zh-CN" dirty="0">
                <a:solidFill>
                  <a:srgbClr val="FF0000"/>
                </a:solidFill>
              </a:rPr>
              <a:t>插入排序</a:t>
            </a:r>
            <a:r>
              <a:rPr lang="zh-CN" altLang="zh-CN" b="0" dirty="0"/>
              <a:t>通过顺序查找来确定待插入记录的位置。如果已经有若干个记录按照非递减排好序，则</a:t>
            </a:r>
            <a:r>
              <a:rPr lang="zh-CN" altLang="zh-CN" b="0" dirty="0" smtClean="0"/>
              <a:t>将</a:t>
            </a:r>
            <a:r>
              <a:rPr lang="zh-CN" altLang="en-US" b="0" dirty="0" smtClean="0"/>
              <a:t>下一个</a:t>
            </a:r>
            <a:r>
              <a:rPr lang="zh-CN" altLang="zh-CN" b="0" dirty="0" smtClean="0"/>
              <a:t>待</a:t>
            </a:r>
            <a:r>
              <a:rPr lang="zh-CN" altLang="zh-CN" b="0" dirty="0"/>
              <a:t>插入记录与已排好序的记录从后往前依次逐个进行比较，直到找到第一个不大于待排序记录的值，</a:t>
            </a:r>
            <a:r>
              <a:rPr lang="zh-CN" altLang="zh-CN" b="0" dirty="0" smtClean="0"/>
              <a:t>从而</a:t>
            </a:r>
            <a:r>
              <a:rPr lang="zh-CN" altLang="en-US" b="0" dirty="0" smtClean="0"/>
              <a:t>将待插记录</a:t>
            </a:r>
            <a:r>
              <a:rPr lang="zh-CN" altLang="zh-CN" b="0" dirty="0" smtClean="0"/>
              <a:t>插入</a:t>
            </a:r>
            <a:r>
              <a:rPr lang="zh-CN" altLang="en-US" b="0" dirty="0" smtClean="0"/>
              <a:t>到其后</a:t>
            </a:r>
            <a:r>
              <a:rPr lang="zh-CN" altLang="zh-CN" b="0" dirty="0" smtClean="0"/>
              <a:t>的</a:t>
            </a:r>
            <a:r>
              <a:rPr lang="zh-CN" altLang="zh-CN" b="0" dirty="0"/>
              <a:t>位置。按照上述方法把待排序记录序列全部插入到已经排好序的记录序列中。</a:t>
            </a:r>
          </a:p>
          <a:p>
            <a:endParaRPr lang="zh-CN" altLang="en-US" dirty="0"/>
          </a:p>
        </p:txBody>
      </p:sp>
    </p:spTree>
    <p:extLst>
      <p:ext uri="{BB962C8B-B14F-4D97-AF65-F5344CB8AC3E}">
        <p14:creationId xmlns="" xmlns:p14="http://schemas.microsoft.com/office/powerpoint/2010/main" val="31294466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7.6 </a:t>
            </a:r>
            <a:r>
              <a:rPr lang="zh-CN" altLang="zh-CN" b="1" dirty="0"/>
              <a:t>各种排序算法的比较</a:t>
            </a:r>
            <a:endParaRPr lang="zh-CN" altLang="en-US" dirty="0"/>
          </a:p>
        </p:txBody>
      </p:sp>
      <p:pic>
        <p:nvPicPr>
          <p:cNvPr id="2969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1844824"/>
            <a:ext cx="8301487" cy="364274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7308304" y="4797153"/>
            <a:ext cx="360040" cy="276999"/>
          </a:xfrm>
          <a:prstGeom prst="rect">
            <a:avLst/>
          </a:prstGeom>
          <a:solidFill>
            <a:schemeClr val="bg1"/>
          </a:solidFill>
        </p:spPr>
        <p:txBody>
          <a:bodyPr wrap="square" rtlCol="0">
            <a:spAutoFit/>
          </a:bodyPr>
          <a:lstStyle/>
          <a:p>
            <a:r>
              <a:rPr lang="zh-CN" altLang="en-US" sz="1200" dirty="0" smtClean="0">
                <a:latin typeface="Lucida Sans"/>
                <a:ea typeface="MS PMincho"/>
              </a:rPr>
              <a:t>√</a:t>
            </a:r>
            <a:endParaRPr lang="zh-CN" altLang="en-US" sz="1200" dirty="0"/>
          </a:p>
        </p:txBody>
      </p:sp>
    </p:spTree>
    <p:extLst>
      <p:ext uri="{BB962C8B-B14F-4D97-AF65-F5344CB8AC3E}">
        <p14:creationId xmlns="" xmlns:p14="http://schemas.microsoft.com/office/powerpoint/2010/main" val="16146519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0" dirty="0">
                <a:sym typeface="Webdings"/>
              </a:rPr>
              <a:t></a:t>
            </a:r>
            <a:r>
              <a:rPr lang="zh-CN" altLang="zh-CN" b="0" dirty="0"/>
              <a:t>结论：</a:t>
            </a:r>
          </a:p>
          <a:p>
            <a:r>
              <a:rPr lang="zh-CN" altLang="zh-CN" b="0" dirty="0"/>
              <a:t>（</a:t>
            </a:r>
            <a:r>
              <a:rPr lang="en-US" altLang="zh-CN" b="0" dirty="0"/>
              <a:t>1</a:t>
            </a:r>
            <a:r>
              <a:rPr lang="zh-CN" altLang="zh-CN" b="0" dirty="0"/>
              <a:t>）从平均时间性能而言，一般认为快速排序最佳，但快速排序在最坏情况下的时间性能不如堆排序和归并排序。对于</a:t>
            </a:r>
            <a:r>
              <a:rPr lang="en-US" altLang="zh-CN" b="0" dirty="0"/>
              <a:t>n</a:t>
            </a:r>
            <a:r>
              <a:rPr lang="zh-CN" altLang="zh-CN" b="0" dirty="0"/>
              <a:t>值很大而</a:t>
            </a:r>
            <a:r>
              <a:rPr lang="zh-CN" altLang="zh-CN" b="0" dirty="0" smtClean="0"/>
              <a:t>关键字</a:t>
            </a:r>
            <a:r>
              <a:rPr lang="zh-CN" altLang="en-US" b="0" dirty="0"/>
              <a:t>位数</a:t>
            </a:r>
            <a:r>
              <a:rPr lang="zh-CN" altLang="zh-CN" b="0" dirty="0" smtClean="0"/>
              <a:t>较小</a:t>
            </a:r>
            <a:r>
              <a:rPr lang="zh-CN" altLang="zh-CN" b="0" dirty="0"/>
              <a:t>的序列，基数排序的速度最快。</a:t>
            </a:r>
          </a:p>
          <a:p>
            <a:r>
              <a:rPr lang="zh-CN" altLang="zh-CN" b="0" dirty="0"/>
              <a:t>（</a:t>
            </a:r>
            <a:r>
              <a:rPr lang="en-US" altLang="zh-CN" b="0" dirty="0"/>
              <a:t>2</a:t>
            </a:r>
            <a:r>
              <a:rPr lang="zh-CN" altLang="zh-CN" b="0" dirty="0"/>
              <a:t>）从稳定性而言，一般简单排序算法是稳定的，高级排序算法不稳定，但归并排序是稳定的。</a:t>
            </a:r>
          </a:p>
          <a:p>
            <a:endParaRPr lang="zh-CN" altLang="en-US" dirty="0"/>
          </a:p>
        </p:txBody>
      </p:sp>
    </p:spTree>
    <p:extLst>
      <p:ext uri="{BB962C8B-B14F-4D97-AF65-F5344CB8AC3E}">
        <p14:creationId xmlns="" xmlns:p14="http://schemas.microsoft.com/office/powerpoint/2010/main" val="145439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920880" cy="5040560"/>
          </a:xfrm>
        </p:spPr>
        <p:txBody>
          <a:bodyPr>
            <a:normAutofit/>
          </a:bodyPr>
          <a:lstStyle/>
          <a:p>
            <a:r>
              <a:rPr lang="zh-CN" altLang="zh-CN" dirty="0">
                <a:solidFill>
                  <a:srgbClr val="FF0000"/>
                </a:solidFill>
              </a:rPr>
              <a:t>简单</a:t>
            </a:r>
            <a:r>
              <a:rPr lang="zh-CN" altLang="zh-CN" dirty="0" smtClean="0">
                <a:solidFill>
                  <a:srgbClr val="FF0000"/>
                </a:solidFill>
              </a:rPr>
              <a:t>插入排序</a:t>
            </a:r>
            <a:r>
              <a:rPr lang="zh-CN" altLang="zh-CN" dirty="0">
                <a:solidFill>
                  <a:srgbClr val="FF0000"/>
                </a:solidFill>
              </a:rPr>
              <a:t>过程可分为三步</a:t>
            </a:r>
            <a:r>
              <a:rPr lang="zh-CN" altLang="zh-CN" dirty="0" smtClean="0"/>
              <a:t>：</a:t>
            </a:r>
            <a:endParaRPr lang="en-US" altLang="zh-CN" dirty="0" smtClean="0"/>
          </a:p>
          <a:p>
            <a:r>
              <a:rPr lang="zh-CN" altLang="zh-CN" b="0" dirty="0"/>
              <a:t>（</a:t>
            </a:r>
            <a:r>
              <a:rPr lang="en-US" altLang="zh-CN" b="0" dirty="0"/>
              <a:t>1</a:t>
            </a:r>
            <a:r>
              <a:rPr lang="zh-CN" altLang="zh-CN" b="0" dirty="0"/>
              <a:t>）寻找插入位置。查找</a:t>
            </a:r>
            <a:r>
              <a:rPr lang="en-US" altLang="zh-CN" b="0" dirty="0"/>
              <a:t>R[</a:t>
            </a:r>
            <a:r>
              <a:rPr lang="en-US" altLang="zh-CN" b="0" dirty="0" err="1"/>
              <a:t>i</a:t>
            </a:r>
            <a:r>
              <a:rPr lang="en-US" altLang="zh-CN" b="0" dirty="0"/>
              <a:t>]</a:t>
            </a:r>
            <a:r>
              <a:rPr lang="zh-CN" altLang="zh-CN" b="0" dirty="0"/>
              <a:t>在序列</a:t>
            </a:r>
            <a:r>
              <a:rPr lang="en-US" altLang="zh-CN" b="0" dirty="0"/>
              <a:t>{R’[0]</a:t>
            </a:r>
            <a:r>
              <a:rPr lang="zh-CN" altLang="zh-CN" b="0" dirty="0"/>
              <a:t>，</a:t>
            </a:r>
            <a:r>
              <a:rPr lang="en-US" altLang="zh-CN" b="0" dirty="0"/>
              <a:t>......</a:t>
            </a:r>
            <a:r>
              <a:rPr lang="zh-CN" altLang="zh-CN" b="0" dirty="0"/>
              <a:t>，</a:t>
            </a:r>
            <a:r>
              <a:rPr lang="en-US" altLang="zh-CN" b="0" dirty="0"/>
              <a:t>R’[i-1]}</a:t>
            </a:r>
            <a:r>
              <a:rPr lang="zh-CN" altLang="zh-CN" b="0" dirty="0"/>
              <a:t>中的插入位置</a:t>
            </a:r>
            <a:r>
              <a:rPr lang="en-US" altLang="zh-CN" b="0" dirty="0"/>
              <a:t>j</a:t>
            </a:r>
            <a:r>
              <a:rPr lang="zh-CN" altLang="zh-CN" b="0" dirty="0"/>
              <a:t>，需要满足</a:t>
            </a:r>
            <a:r>
              <a:rPr lang="en-US" altLang="zh-CN" b="0" dirty="0"/>
              <a:t>R[j-1].key ≤ R[</a:t>
            </a:r>
            <a:r>
              <a:rPr lang="en-US" altLang="zh-CN" b="0" dirty="0" err="1"/>
              <a:t>i</a:t>
            </a:r>
            <a:r>
              <a:rPr lang="en-US" altLang="zh-CN" b="0" dirty="0"/>
              <a:t>].key &lt; R[j].key</a:t>
            </a:r>
            <a:r>
              <a:rPr lang="zh-CN" altLang="zh-CN" b="0" dirty="0"/>
              <a:t>。</a:t>
            </a:r>
          </a:p>
          <a:p>
            <a:r>
              <a:rPr lang="zh-CN" altLang="zh-CN" b="0" dirty="0"/>
              <a:t>（</a:t>
            </a:r>
            <a:r>
              <a:rPr lang="en-US" altLang="zh-CN" b="0" dirty="0"/>
              <a:t>2</a:t>
            </a:r>
            <a:r>
              <a:rPr lang="zh-CN" altLang="zh-CN" b="0" dirty="0"/>
              <a:t>）将</a:t>
            </a:r>
            <a:r>
              <a:rPr lang="en-US" altLang="zh-CN" b="0" dirty="0"/>
              <a:t>{R[j]</a:t>
            </a:r>
            <a:r>
              <a:rPr lang="zh-CN" altLang="zh-CN" b="0" dirty="0"/>
              <a:t>，</a:t>
            </a:r>
            <a:r>
              <a:rPr lang="en-US" altLang="zh-CN" b="0" dirty="0"/>
              <a:t>......</a:t>
            </a:r>
            <a:r>
              <a:rPr lang="zh-CN" altLang="zh-CN" b="0" dirty="0"/>
              <a:t>，</a:t>
            </a:r>
            <a:r>
              <a:rPr lang="en-US" altLang="zh-CN" b="0" dirty="0" smtClean="0"/>
              <a:t>R[i-1</a:t>
            </a:r>
            <a:r>
              <a:rPr lang="en-US" altLang="zh-CN" b="0" dirty="0"/>
              <a:t>]}</a:t>
            </a:r>
            <a:r>
              <a:rPr lang="zh-CN" altLang="zh-CN" b="0" dirty="0"/>
              <a:t>中的所有记录依次往后移动一个位置。从后往前比较，保证稳定性，即对于相等的记录保证其先后顺序不变。</a:t>
            </a:r>
          </a:p>
          <a:p>
            <a:r>
              <a:rPr lang="zh-CN" altLang="zh-CN" b="0" dirty="0"/>
              <a:t>（</a:t>
            </a:r>
            <a:r>
              <a:rPr lang="en-US" altLang="zh-CN" b="0" dirty="0"/>
              <a:t>3</a:t>
            </a:r>
            <a:r>
              <a:rPr lang="zh-CN" altLang="zh-CN" b="0" dirty="0"/>
              <a:t>）把</a:t>
            </a:r>
            <a:r>
              <a:rPr lang="en-US" altLang="zh-CN" b="0" dirty="0"/>
              <a:t>R[</a:t>
            </a:r>
            <a:r>
              <a:rPr lang="en-US" altLang="zh-CN" b="0" dirty="0" err="1"/>
              <a:t>i</a:t>
            </a:r>
            <a:r>
              <a:rPr lang="en-US" altLang="zh-CN" b="0" dirty="0"/>
              <a:t>]</a:t>
            </a:r>
            <a:r>
              <a:rPr lang="zh-CN" altLang="zh-CN" b="0" dirty="0"/>
              <a:t>插到位置</a:t>
            </a:r>
            <a:r>
              <a:rPr lang="en-US" altLang="zh-CN" b="0" dirty="0"/>
              <a:t>j</a:t>
            </a:r>
            <a:r>
              <a:rPr lang="zh-CN" altLang="zh-CN" b="0" dirty="0"/>
              <a:t>上。</a:t>
            </a:r>
          </a:p>
          <a:p>
            <a:r>
              <a:rPr lang="zh-CN" altLang="zh-CN" dirty="0"/>
              <a:t>★注：为提高算法的效率，可一边查找，一边移动。</a:t>
            </a:r>
          </a:p>
          <a:p>
            <a:endParaRPr lang="zh-CN" altLang="en-US" dirty="0"/>
          </a:p>
        </p:txBody>
      </p:sp>
    </p:spTree>
    <p:extLst>
      <p:ext uri="{BB962C8B-B14F-4D97-AF65-F5344CB8AC3E}">
        <p14:creationId xmlns="" xmlns:p14="http://schemas.microsoft.com/office/powerpoint/2010/main" val="22268617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1244</TotalTime>
  <Words>4057</Words>
  <Application>Microsoft Office PowerPoint</Application>
  <PresentationFormat>全屏显示(4:3)</PresentationFormat>
  <Paragraphs>462</Paragraphs>
  <Slides>81</Slides>
  <Notes>0</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角度</vt:lpstr>
      <vt:lpstr>第7章 排序算法</vt:lpstr>
      <vt:lpstr>7.1 排序的基本概念</vt:lpstr>
      <vt:lpstr>幻灯片 3</vt:lpstr>
      <vt:lpstr>幻灯片 4</vt:lpstr>
      <vt:lpstr>幻灯片 5</vt:lpstr>
      <vt:lpstr>幻灯片 6</vt:lpstr>
      <vt:lpstr>幻灯片 7</vt:lpstr>
      <vt:lpstr>7.2 简单排序</vt:lpstr>
      <vt:lpstr>幻灯片 9</vt:lpstr>
      <vt:lpstr>幻灯片 10</vt:lpstr>
      <vt:lpstr>幻灯片 11</vt:lpstr>
      <vt:lpstr>幻灯片 12</vt:lpstr>
      <vt:lpstr>幻灯片 13</vt:lpstr>
      <vt:lpstr>幻灯片 14</vt:lpstr>
      <vt:lpstr>幻灯片 15</vt:lpstr>
      <vt:lpstr>幻灯片 16</vt:lpstr>
      <vt:lpstr>7.2.2 冒泡排序</vt:lpstr>
      <vt:lpstr>幻灯片 18</vt:lpstr>
      <vt:lpstr>幻灯片 19</vt:lpstr>
      <vt:lpstr>幻灯片 20</vt:lpstr>
      <vt:lpstr>幻灯片 21</vt:lpstr>
      <vt:lpstr>对冒泡排序算法过程中的关键字比较次数和移动次数进行分析</vt:lpstr>
      <vt:lpstr>幻灯片 23</vt:lpstr>
      <vt:lpstr>7.2.3 简单选择排序</vt:lpstr>
      <vt:lpstr>幻灯片 25</vt:lpstr>
      <vt:lpstr>幻灯片 26</vt:lpstr>
      <vt:lpstr>幻灯片 27</vt:lpstr>
      <vt:lpstr>幻灯片 28</vt:lpstr>
      <vt:lpstr>7.3 高级排序</vt:lpstr>
      <vt:lpstr>幻灯片 30</vt:lpstr>
      <vt:lpstr>幻灯片 31</vt:lpstr>
      <vt:lpstr>幻灯片 32</vt:lpstr>
      <vt:lpstr>幻灯片 33</vt:lpstr>
      <vt:lpstr>幻灯片 34</vt:lpstr>
      <vt:lpstr>7.3.2 快速排序</vt:lpstr>
      <vt:lpstr>幻灯片 36</vt:lpstr>
      <vt:lpstr>幻灯片 37</vt:lpstr>
      <vt:lpstr>幻灯片 38</vt:lpstr>
      <vt:lpstr>幻灯片 39</vt:lpstr>
      <vt:lpstr>幻灯片 40</vt:lpstr>
      <vt:lpstr>幻灯片 41</vt:lpstr>
      <vt:lpstr>幻灯片 42</vt:lpstr>
      <vt:lpstr>7.3.3 归并排序</vt:lpstr>
      <vt:lpstr>幻灯片 44</vt:lpstr>
      <vt:lpstr>幻灯片 45</vt:lpstr>
      <vt:lpstr>幻灯片 46</vt:lpstr>
      <vt:lpstr>幻灯片 47</vt:lpstr>
      <vt:lpstr>幻灯片 48</vt:lpstr>
      <vt:lpstr>幻灯片 49</vt:lpstr>
      <vt:lpstr>幻灯片 50</vt:lpstr>
      <vt:lpstr>幻灯片 51</vt:lpstr>
      <vt:lpstr>7.3.4 树型选择排序1：锦标赛排序</vt:lpstr>
      <vt:lpstr>幻灯片 53</vt:lpstr>
      <vt:lpstr>幻灯片 54</vt:lpstr>
      <vt:lpstr>幻灯片 55</vt:lpstr>
      <vt:lpstr>幻灯片 56</vt:lpstr>
      <vt:lpstr>7.3.5 树型选择排序2：堆排序</vt:lpstr>
      <vt:lpstr>幻灯片 58</vt:lpstr>
      <vt:lpstr>幻灯片 59</vt:lpstr>
      <vt:lpstr>幻灯片 60</vt:lpstr>
      <vt:lpstr>幻灯片 61</vt:lpstr>
      <vt:lpstr>幻灯片 62</vt:lpstr>
      <vt:lpstr>幻灯片 63</vt:lpstr>
      <vt:lpstr>幻灯片 64</vt:lpstr>
      <vt:lpstr>幻灯片 65</vt:lpstr>
      <vt:lpstr>幻灯片 66</vt:lpstr>
      <vt:lpstr>7.4 关键字比较排序下界问题</vt:lpstr>
      <vt:lpstr>7.5 非关键字比较的排序</vt:lpstr>
      <vt:lpstr>幻灯片 69</vt:lpstr>
      <vt:lpstr>幻灯片 70</vt:lpstr>
      <vt:lpstr>幻灯片 71</vt:lpstr>
      <vt:lpstr>幻灯片 72</vt:lpstr>
      <vt:lpstr>幻灯片 73</vt:lpstr>
      <vt:lpstr>幻灯片 74</vt:lpstr>
      <vt:lpstr>幻灯片 75</vt:lpstr>
      <vt:lpstr>7.5.2 多关键字排序</vt:lpstr>
      <vt:lpstr>幻灯片 77</vt:lpstr>
      <vt:lpstr>幻灯片 78</vt:lpstr>
      <vt:lpstr>幻灯片 79</vt:lpstr>
      <vt:lpstr>7.6 各种排序算法的比较</vt:lpstr>
      <vt:lpstr>幻灯片 81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算法分析</dc:title>
  <dc:creator>Admin</dc:creator>
  <cp:lastModifiedBy>admin</cp:lastModifiedBy>
  <cp:revision>179</cp:revision>
  <dcterms:created xsi:type="dcterms:W3CDTF">2016-02-05T07:36:15Z</dcterms:created>
  <dcterms:modified xsi:type="dcterms:W3CDTF">2022-11-29T03:54:58Z</dcterms:modified>
</cp:coreProperties>
</file>