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tiff" ContentType="image/tiff"/>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96"/>
  </p:notesMasterIdLst>
  <p:sldIdLst>
    <p:sldId id="256" r:id="rId2"/>
    <p:sldId id="257" r:id="rId3"/>
    <p:sldId id="258" r:id="rId4"/>
    <p:sldId id="259" r:id="rId5"/>
    <p:sldId id="260" r:id="rId6"/>
    <p:sldId id="261" r:id="rId7"/>
    <p:sldId id="262" r:id="rId8"/>
    <p:sldId id="263" r:id="rId9"/>
    <p:sldId id="264" r:id="rId10"/>
    <p:sldId id="349" r:id="rId11"/>
    <p:sldId id="350" r:id="rId12"/>
    <p:sldId id="351" r:id="rId13"/>
    <p:sldId id="352" r:id="rId14"/>
    <p:sldId id="270" r:id="rId15"/>
    <p:sldId id="269" r:id="rId16"/>
    <p:sldId id="346" r:id="rId17"/>
    <p:sldId id="347" r:id="rId18"/>
    <p:sldId id="348" r:id="rId19"/>
    <p:sldId id="274" r:id="rId20"/>
    <p:sldId id="275" r:id="rId21"/>
    <p:sldId id="276" r:id="rId22"/>
    <p:sldId id="277" r:id="rId23"/>
    <p:sldId id="278" r:id="rId24"/>
    <p:sldId id="279" r:id="rId25"/>
    <p:sldId id="280" r:id="rId26"/>
    <p:sldId id="281" r:id="rId27"/>
    <p:sldId id="282" r:id="rId28"/>
    <p:sldId id="283" r:id="rId29"/>
    <p:sldId id="361" r:id="rId30"/>
    <p:sldId id="362" r:id="rId31"/>
    <p:sldId id="363" r:id="rId32"/>
    <p:sldId id="364" r:id="rId33"/>
    <p:sldId id="365" r:id="rId34"/>
    <p:sldId id="360" r:id="rId35"/>
    <p:sldId id="357" r:id="rId36"/>
    <p:sldId id="358" r:id="rId37"/>
    <p:sldId id="359" r:id="rId38"/>
    <p:sldId id="356" r:id="rId39"/>
    <p:sldId id="355" r:id="rId40"/>
    <p:sldId id="354" r:id="rId41"/>
    <p:sldId id="353" r:id="rId42"/>
    <p:sldId id="298" r:id="rId43"/>
    <p:sldId id="383"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66" r:id="rId58"/>
    <p:sldId id="367" r:id="rId59"/>
    <p:sldId id="385" r:id="rId60"/>
    <p:sldId id="368" r:id="rId61"/>
    <p:sldId id="369" r:id="rId62"/>
    <p:sldId id="370" r:id="rId63"/>
    <p:sldId id="317" r:id="rId64"/>
    <p:sldId id="318" r:id="rId65"/>
    <p:sldId id="319" r:id="rId66"/>
    <p:sldId id="320" r:id="rId67"/>
    <p:sldId id="321" r:id="rId68"/>
    <p:sldId id="322" r:id="rId69"/>
    <p:sldId id="323" r:id="rId70"/>
    <p:sldId id="324" r:id="rId71"/>
    <p:sldId id="376" r:id="rId72"/>
    <p:sldId id="377" r:id="rId73"/>
    <p:sldId id="330" r:id="rId74"/>
    <p:sldId id="331" r:id="rId75"/>
    <p:sldId id="371" r:id="rId76"/>
    <p:sldId id="372" r:id="rId77"/>
    <p:sldId id="373" r:id="rId78"/>
    <p:sldId id="374" r:id="rId79"/>
    <p:sldId id="375" r:id="rId80"/>
    <p:sldId id="332" r:id="rId81"/>
    <p:sldId id="333" r:id="rId82"/>
    <p:sldId id="334" r:id="rId83"/>
    <p:sldId id="335" r:id="rId84"/>
    <p:sldId id="336" r:id="rId85"/>
    <p:sldId id="337" r:id="rId86"/>
    <p:sldId id="378" r:id="rId87"/>
    <p:sldId id="379" r:id="rId88"/>
    <p:sldId id="380" r:id="rId89"/>
    <p:sldId id="381" r:id="rId90"/>
    <p:sldId id="382" r:id="rId91"/>
    <p:sldId id="343" r:id="rId92"/>
    <p:sldId id="344" r:id="rId93"/>
    <p:sldId id="345" r:id="rId94"/>
    <p:sldId id="384" r:id="rId9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85A02B-D9D6-4BC7-BD1A-0C439226DE41}" type="datetimeFigureOut">
              <a:rPr lang="zh-CN" altLang="en-US" smtClean="0"/>
              <a:pPr/>
              <a:t>2019/11/21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D460B-FCBF-4F68-A559-8E415D1DDEDB}" type="slidenum">
              <a:rPr lang="zh-CN" altLang="en-US" smtClean="0"/>
              <a:pPr/>
              <a:t>‹#›</a:t>
            </a:fld>
            <a:endParaRPr lang="zh-CN" altLang="en-US"/>
          </a:p>
        </p:txBody>
      </p:sp>
    </p:spTree>
    <p:extLst>
      <p:ext uri="{BB962C8B-B14F-4D97-AF65-F5344CB8AC3E}">
        <p14:creationId xmlns:p14="http://schemas.microsoft.com/office/powerpoint/2010/main" xmlns="" val="138902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8D460B-FCBF-4F68-A559-8E415D1DDEDB}" type="slidenum">
              <a:rPr lang="zh-CN" altLang="en-US" smtClean="0"/>
              <a:pPr/>
              <a:t>34</a:t>
            </a:fld>
            <a:endParaRPr lang="zh-CN" altLang="en-US"/>
          </a:p>
        </p:txBody>
      </p:sp>
    </p:spTree>
    <p:extLst>
      <p:ext uri="{BB962C8B-B14F-4D97-AF65-F5344CB8AC3E}">
        <p14:creationId xmlns:p14="http://schemas.microsoft.com/office/powerpoint/2010/main" xmlns="" val="212219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2019/11/21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2019/11/21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2019/11/21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endParaRPr lang="zh-CN" altLang="en-US" dirty="0">
              <a:solidFill>
                <a:schemeClr val="bg1"/>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96E4F326-64BA-411B-A3E2-178695AB5E51}" type="datetime1">
              <a:rPr lang="zh-CN" altLang="en-US" smtClean="0">
                <a:solidFill>
                  <a:schemeClr val="bg1"/>
                </a:solidFill>
                <a:latin typeface="黑体" panose="02010609060101010101" pitchFamily="49" charset="-122"/>
                <a:ea typeface="黑体" panose="02010609060101010101" pitchFamily="49" charset="-122"/>
              </a:rPr>
              <a:pPr/>
              <a:t>2019/11/21</a:t>
            </a:fld>
            <a:endParaRPr lang="zh-CN" altLang="en-US" dirty="0">
              <a:solidFill>
                <a:schemeClr val="bg1"/>
              </a:solidFill>
              <a:latin typeface="黑体" panose="02010609060101010101" pitchFamily="49" charset="-122"/>
              <a:ea typeface="黑体" panose="02010609060101010101" pitchFamily="49"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2019/11/21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2019/11/21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2019/11/21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2019/11/21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2019/11/21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2019/11/21</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2019/11/21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2019/11/21</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2.xml"/><Relationship Id="rId4" Type="http://schemas.openxmlformats.org/officeDocument/2006/relationships/image" Target="../media/image9.tiff"/></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7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7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6556" y="1628800"/>
            <a:ext cx="5648623" cy="1204306"/>
          </a:xfrm>
        </p:spPr>
        <p:txBody>
          <a:bodyPr/>
          <a:lstStyle/>
          <a:p>
            <a:r>
              <a:rPr lang="zh-CN" altLang="zh-CN" sz="4400" b="1" dirty="0"/>
              <a:t>第</a:t>
            </a:r>
            <a:r>
              <a:rPr lang="en-US" altLang="zh-CN" sz="4400" b="1" dirty="0"/>
              <a:t>8</a:t>
            </a:r>
            <a:r>
              <a:rPr lang="zh-CN" altLang="zh-CN" sz="4400" b="1" dirty="0"/>
              <a:t>章 查找算法</a:t>
            </a:r>
            <a:endParaRPr lang="zh-CN" altLang="zh-CN" sz="44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矩形 4"/>
          <p:cNvSpPr/>
          <p:nvPr/>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6" name="圆角矩形 5"/>
          <p:cNvSpPr/>
          <p:nvPr/>
        </p:nvSpPr>
        <p:spPr>
          <a:xfrm>
            <a:off x="5201746" y="2132856"/>
            <a:ext cx="3942254" cy="3168352"/>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nSpc>
                <a:spcPct val="120000"/>
              </a:lnSpc>
            </a:pPr>
            <a:r>
              <a:rPr lang="zh-CN" altLang="zh-CN" sz="3200" b="1" dirty="0">
                <a:effectLst>
                  <a:outerShdw blurRad="38100" dist="38100" dir="2700000" algn="tl">
                    <a:srgbClr val="000000">
                      <a:alpha val="43137"/>
                    </a:srgbClr>
                  </a:outerShdw>
                </a:effectLst>
              </a:rPr>
              <a:t>知识</a:t>
            </a:r>
            <a:r>
              <a:rPr lang="zh-CN" altLang="zh-CN" sz="3200" b="1" dirty="0" smtClean="0">
                <a:effectLst>
                  <a:outerShdw blurRad="38100" dist="38100" dir="2700000" algn="tl">
                    <a:srgbClr val="000000">
                      <a:alpha val="43137"/>
                    </a:srgbClr>
                  </a:outerShdw>
                </a:effectLst>
              </a:rPr>
              <a:t>要点</a:t>
            </a:r>
            <a:endParaRPr lang="en-US" altLang="zh-CN" sz="2400" dirty="0" smtClean="0"/>
          </a:p>
          <a:p>
            <a:r>
              <a:rPr lang="en-US" altLang="zh-CN" sz="2000" dirty="0"/>
              <a:t>(1) </a:t>
            </a:r>
            <a:r>
              <a:rPr lang="zh-CN" altLang="zh-CN" sz="2000" dirty="0"/>
              <a:t>理解查找的概念；</a:t>
            </a:r>
          </a:p>
          <a:p>
            <a:r>
              <a:rPr lang="en-US" altLang="zh-CN" sz="2000" dirty="0"/>
              <a:t>(2) </a:t>
            </a:r>
            <a:r>
              <a:rPr lang="zh-CN" altLang="zh-CN" sz="2000" dirty="0"/>
              <a:t>掌握静态查找表的方法；</a:t>
            </a:r>
          </a:p>
          <a:p>
            <a:r>
              <a:rPr lang="en-US" altLang="zh-CN" sz="2000" dirty="0"/>
              <a:t>(3) </a:t>
            </a:r>
            <a:r>
              <a:rPr lang="zh-CN" altLang="zh-CN" sz="2000" dirty="0"/>
              <a:t>熟悉并能运用散列技术解决实际问题；</a:t>
            </a:r>
          </a:p>
          <a:p>
            <a:r>
              <a:rPr lang="en-US" altLang="zh-CN" sz="2000" dirty="0"/>
              <a:t>(4) </a:t>
            </a:r>
            <a:r>
              <a:rPr lang="zh-CN" altLang="zh-CN" sz="2000" dirty="0"/>
              <a:t>熟悉线性索引以及树形索引。</a:t>
            </a:r>
          </a:p>
          <a:p>
            <a:pPr algn="ctr"/>
            <a:endParaRPr lang="zh-CN" altLang="en-US" dirty="0"/>
          </a:p>
        </p:txBody>
      </p:sp>
      <p:sp>
        <p:nvSpPr>
          <p:cNvPr id="7" name="副标题 2"/>
          <p:cNvSpPr txBox="1">
            <a:spLocks/>
          </p:cNvSpPr>
          <p:nvPr/>
        </p:nvSpPr>
        <p:spPr>
          <a:xfrm>
            <a:off x="3563889" y="5949280"/>
            <a:ext cx="5976664" cy="886002"/>
          </a:xfrm>
          <a:prstGeom prst="rect">
            <a:avLst/>
          </a:prstGeom>
        </p:spPr>
        <p:txBody>
          <a:bodyPr vert="horz" lIns="91440" tIns="9144" rIns="91440" bIns="45720" rtlCol="0">
            <a:normAutofit/>
          </a:bodyPr>
          <a:lstStyle>
            <a:lvl1pPr marL="0" indent="0" algn="l" defTabSz="914400" rtl="0" eaLnBrk="1" latinLnBrk="0" hangingPunct="1">
              <a:spcBef>
                <a:spcPts val="800"/>
              </a:spcBef>
              <a:buFont typeface="Arial" pitchFamily="34" charse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pPr algn="ctr"/>
            <a:r>
              <a:rPr lang="zh-CN" altLang="en-US" sz="1800" i="1" smtClean="0">
                <a:latin typeface="华文行楷" panose="02010800040101010101" pitchFamily="2" charset="-122"/>
                <a:ea typeface="华文行楷" panose="02010800040101010101" pitchFamily="2" charset="-122"/>
              </a:rPr>
              <a:t>西安交通大学计算机科学与技术系</a:t>
            </a:r>
          </a:p>
          <a:p>
            <a:pPr algn="ctr"/>
            <a:r>
              <a:rPr lang="en-US" altLang="zh-CN" sz="1800" i="1" smtClean="0">
                <a:latin typeface="华文行楷" panose="02010800040101010101" pitchFamily="2" charset="-122"/>
                <a:ea typeface="华文行楷" panose="02010800040101010101" pitchFamily="2" charset="-122"/>
              </a:rPr>
              <a:t>2016</a:t>
            </a:r>
            <a:endParaRPr lang="zh-CN" altLang="en-US" sz="1800" i="1">
              <a:latin typeface="华文行楷" panose="02010800040101010101" pitchFamily="2" charset="-122"/>
              <a:ea typeface="华文行楷" panose="02010800040101010101" pitchFamily="2" charset="-122"/>
            </a:endParaRPr>
          </a:p>
        </p:txBody>
      </p:sp>
      <p:sp>
        <p:nvSpPr>
          <p:cNvPr id="8" name="日期占位符 5"/>
          <p:cNvSpPr>
            <a:spLocks noGrp="1"/>
          </p:cNvSpPr>
          <p:nvPr>
            <p:ph type="dt" sz="half" idx="10"/>
          </p:nvPr>
        </p:nvSpPr>
        <p:spPr>
          <a:xfrm>
            <a:off x="-36512" y="6485577"/>
            <a:ext cx="1123132" cy="227149"/>
          </a:xfrm>
        </p:spPr>
        <p:txBody>
          <a:bodyPr/>
          <a:lstStyle/>
          <a:p>
            <a:fld id="{FE3E9456-702B-478D-AFB3-A22B853B09FE}" type="datetime1">
              <a:rPr lang="zh-CN" altLang="en-US" smtClean="0"/>
              <a:pPr/>
              <a:t>2019/11/21</a:t>
            </a:fld>
            <a:endParaRPr lang="zh-CN" altLang="en-US" dirty="0"/>
          </a:p>
        </p:txBody>
      </p:sp>
    </p:spTree>
    <p:extLst>
      <p:ext uri="{BB962C8B-B14F-4D97-AF65-F5344CB8AC3E}">
        <p14:creationId xmlns:p14="http://schemas.microsoft.com/office/powerpoint/2010/main" xmlns="" val="262741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8.2.2 </a:t>
            </a:r>
            <a:r>
              <a:rPr lang="zh-CN" altLang="zh-CN" b="1" dirty="0"/>
              <a:t>折半</a:t>
            </a:r>
            <a:r>
              <a:rPr lang="zh-CN" altLang="zh-CN" b="1" dirty="0" smtClean="0"/>
              <a:t>查找</a:t>
            </a:r>
            <a:endParaRPr lang="zh-CN" altLang="en-US" dirty="0"/>
          </a:p>
        </p:txBody>
      </p:sp>
      <p:sp>
        <p:nvSpPr>
          <p:cNvPr id="3" name="内容占位符 2"/>
          <p:cNvSpPr>
            <a:spLocks noGrp="1"/>
          </p:cNvSpPr>
          <p:nvPr>
            <p:ph idx="1"/>
          </p:nvPr>
        </p:nvSpPr>
        <p:spPr>
          <a:xfrm>
            <a:off x="611560" y="1628800"/>
            <a:ext cx="8280920" cy="4464496"/>
          </a:xfrm>
        </p:spPr>
        <p:txBody>
          <a:bodyPr>
            <a:normAutofit fontScale="92500"/>
          </a:bodyPr>
          <a:lstStyle/>
          <a:p>
            <a:r>
              <a:rPr lang="zh-CN" altLang="zh-CN" dirty="0">
                <a:solidFill>
                  <a:srgbClr val="FF0000"/>
                </a:solidFill>
              </a:rPr>
              <a:t>折半查找</a:t>
            </a:r>
            <a:r>
              <a:rPr lang="zh-CN" altLang="zh-CN" b="0" dirty="0"/>
              <a:t>又称</a:t>
            </a:r>
            <a:r>
              <a:rPr lang="zh-CN" altLang="zh-CN" dirty="0" smtClean="0"/>
              <a:t>二分</a:t>
            </a:r>
            <a:r>
              <a:rPr lang="zh-CN" altLang="en-US" dirty="0" smtClean="0"/>
              <a:t>法</a:t>
            </a:r>
            <a:r>
              <a:rPr lang="zh-CN" altLang="zh-CN" dirty="0" smtClean="0"/>
              <a:t>查找</a:t>
            </a:r>
            <a:r>
              <a:rPr lang="zh-CN" altLang="en-US" b="0" dirty="0" smtClean="0"/>
              <a:t>：</a:t>
            </a:r>
            <a:endParaRPr lang="en-US" altLang="zh-CN" b="0" dirty="0" smtClean="0"/>
          </a:p>
          <a:p>
            <a:r>
              <a:rPr lang="en-US" altLang="zh-CN" b="0" dirty="0" smtClean="0"/>
              <a:t>	</a:t>
            </a:r>
            <a:r>
              <a:rPr lang="zh-CN" altLang="zh-CN" b="0" dirty="0" smtClean="0"/>
              <a:t>折半</a:t>
            </a:r>
            <a:r>
              <a:rPr lang="zh-CN" altLang="zh-CN" b="0" dirty="0"/>
              <a:t>查找只适用于对</a:t>
            </a:r>
            <a:r>
              <a:rPr lang="zh-CN" altLang="zh-CN" dirty="0"/>
              <a:t>有序顺序表</a:t>
            </a:r>
            <a:r>
              <a:rPr lang="zh-CN" altLang="zh-CN" b="0" dirty="0"/>
              <a:t>进行查找的情况</a:t>
            </a:r>
            <a:r>
              <a:rPr lang="zh-CN" altLang="zh-CN" b="0" dirty="0" smtClean="0"/>
              <a:t>。</a:t>
            </a:r>
            <a:endParaRPr lang="en-US" altLang="zh-CN" b="0" dirty="0" smtClean="0"/>
          </a:p>
          <a:p>
            <a:r>
              <a:rPr lang="zh-CN" altLang="zh-CN" dirty="0">
                <a:solidFill>
                  <a:srgbClr val="FF0000"/>
                </a:solidFill>
              </a:rPr>
              <a:t>算法步骤：</a:t>
            </a:r>
          </a:p>
          <a:p>
            <a:r>
              <a:rPr lang="en-US" altLang="zh-CN" b="0" dirty="0" smtClean="0"/>
              <a:t>	</a:t>
            </a:r>
            <a:r>
              <a:rPr lang="zh-CN" altLang="zh-CN" b="0" dirty="0" smtClean="0"/>
              <a:t>给定</a:t>
            </a:r>
            <a:r>
              <a:rPr lang="zh-CN" altLang="zh-CN" b="0" dirty="0"/>
              <a:t>一</a:t>
            </a:r>
            <a:r>
              <a:rPr lang="zh-CN" altLang="zh-CN" b="0" dirty="0" smtClean="0"/>
              <a:t>个</a:t>
            </a:r>
            <a:r>
              <a:rPr lang="zh-CN" altLang="en-US" b="0" dirty="0" smtClean="0"/>
              <a:t>待查找</a:t>
            </a:r>
            <a:r>
              <a:rPr lang="zh-CN" altLang="zh-CN" dirty="0" smtClean="0"/>
              <a:t>关键</a:t>
            </a:r>
            <a:r>
              <a:rPr lang="zh-CN" altLang="zh-CN" dirty="0"/>
              <a:t>值</a:t>
            </a:r>
            <a:r>
              <a:rPr lang="en-US" altLang="zh-CN" dirty="0"/>
              <a:t>K</a:t>
            </a:r>
            <a:r>
              <a:rPr lang="zh-CN" altLang="zh-CN" b="0" dirty="0"/>
              <a:t>，在存储表</a:t>
            </a:r>
            <a:r>
              <a:rPr lang="en-US" altLang="zh-CN" dirty="0"/>
              <a:t>rec[</a:t>
            </a:r>
            <a:r>
              <a:rPr lang="en-US" altLang="zh-CN" dirty="0" err="1"/>
              <a:t>low..high</a:t>
            </a:r>
            <a:r>
              <a:rPr lang="en-US" altLang="zh-CN" dirty="0"/>
              <a:t>]</a:t>
            </a:r>
            <a:r>
              <a:rPr lang="zh-CN" altLang="zh-CN" b="0" dirty="0"/>
              <a:t>中</a:t>
            </a:r>
            <a:r>
              <a:rPr lang="zh-CN" altLang="zh-CN" b="0" dirty="0" smtClean="0"/>
              <a:t>查找</a:t>
            </a:r>
            <a:r>
              <a:rPr lang="zh-CN" altLang="en-US" b="0" dirty="0" smtClean="0"/>
              <a:t>。每次与</a:t>
            </a:r>
            <a:r>
              <a:rPr lang="en-US" altLang="zh-CN" dirty="0" smtClean="0"/>
              <a:t>mid=(</a:t>
            </a:r>
            <a:r>
              <a:rPr lang="en-US" altLang="zh-CN" dirty="0" err="1" smtClean="0"/>
              <a:t>low+high</a:t>
            </a:r>
            <a:r>
              <a:rPr lang="en-US" altLang="zh-CN" dirty="0" smtClean="0"/>
              <a:t>)/2</a:t>
            </a:r>
            <a:r>
              <a:rPr lang="zh-CN" altLang="en-US" b="0" dirty="0" smtClean="0"/>
              <a:t>的位置元素比较，</a:t>
            </a:r>
            <a:r>
              <a:rPr lang="zh-CN" altLang="zh-CN" b="0" dirty="0" smtClean="0"/>
              <a:t>根据</a:t>
            </a:r>
            <a:r>
              <a:rPr lang="zh-CN" altLang="zh-CN" b="0" dirty="0"/>
              <a:t>比较的结果可分为以下三种情况：</a:t>
            </a:r>
          </a:p>
          <a:p>
            <a:r>
              <a:rPr lang="zh-CN" altLang="zh-CN" b="0" dirty="0"/>
              <a:t>（</a:t>
            </a:r>
            <a:r>
              <a:rPr lang="en-US" altLang="zh-CN" b="0" dirty="0"/>
              <a:t>1</a:t>
            </a:r>
            <a:r>
              <a:rPr lang="zh-CN" altLang="zh-CN" b="0" dirty="0"/>
              <a:t>）如果</a:t>
            </a:r>
            <a:r>
              <a:rPr lang="en-US" altLang="zh-CN" dirty="0"/>
              <a:t>K</a:t>
            </a:r>
            <a:r>
              <a:rPr lang="zh-CN" altLang="zh-CN" dirty="0"/>
              <a:t>与</a:t>
            </a:r>
            <a:r>
              <a:rPr lang="en-US" altLang="zh-CN" dirty="0"/>
              <a:t>rec[mid]</a:t>
            </a:r>
            <a:r>
              <a:rPr lang="zh-CN" altLang="zh-CN" dirty="0"/>
              <a:t>的值相等</a:t>
            </a:r>
            <a:r>
              <a:rPr lang="zh-CN" altLang="zh-CN" b="0" dirty="0" smtClean="0"/>
              <a:t>，则</a:t>
            </a:r>
            <a:r>
              <a:rPr lang="en-US" altLang="zh-CN" b="0" dirty="0"/>
              <a:t>rec[mid]</a:t>
            </a:r>
            <a:r>
              <a:rPr lang="zh-CN" altLang="zh-CN" b="0" dirty="0"/>
              <a:t>的值为查找的记录；</a:t>
            </a:r>
          </a:p>
          <a:p>
            <a:r>
              <a:rPr lang="zh-CN" altLang="zh-CN" b="0" dirty="0"/>
              <a:t>（</a:t>
            </a:r>
            <a:r>
              <a:rPr lang="en-US" altLang="zh-CN" b="0" dirty="0"/>
              <a:t>2</a:t>
            </a:r>
            <a:r>
              <a:rPr lang="zh-CN" altLang="zh-CN" b="0" dirty="0"/>
              <a:t>）如果</a:t>
            </a:r>
            <a:r>
              <a:rPr lang="en-US" altLang="zh-CN" dirty="0"/>
              <a:t>K</a:t>
            </a:r>
            <a:r>
              <a:rPr lang="zh-CN" altLang="zh-CN" dirty="0"/>
              <a:t>小于</a:t>
            </a:r>
            <a:r>
              <a:rPr lang="en-US" altLang="zh-CN" dirty="0"/>
              <a:t>rec[mid]</a:t>
            </a:r>
            <a:r>
              <a:rPr lang="zh-CN" altLang="zh-CN" dirty="0"/>
              <a:t>的值</a:t>
            </a:r>
            <a:r>
              <a:rPr lang="zh-CN" altLang="zh-CN" b="0" dirty="0"/>
              <a:t>，则在</a:t>
            </a:r>
            <a:r>
              <a:rPr lang="en-US" altLang="zh-CN" b="0" dirty="0"/>
              <a:t>rec[low,mid-1]</a:t>
            </a:r>
            <a:r>
              <a:rPr lang="zh-CN" altLang="zh-CN" b="0" dirty="0"/>
              <a:t>中进行查找；</a:t>
            </a:r>
          </a:p>
          <a:p>
            <a:r>
              <a:rPr lang="zh-CN" altLang="zh-CN" b="0" dirty="0"/>
              <a:t>（</a:t>
            </a:r>
            <a:r>
              <a:rPr lang="en-US" altLang="zh-CN" b="0" dirty="0"/>
              <a:t>3</a:t>
            </a:r>
            <a:r>
              <a:rPr lang="zh-CN" altLang="zh-CN" b="0" dirty="0"/>
              <a:t>）如果</a:t>
            </a:r>
            <a:r>
              <a:rPr lang="en-US" altLang="zh-CN" dirty="0"/>
              <a:t>K</a:t>
            </a:r>
            <a:r>
              <a:rPr lang="zh-CN" altLang="zh-CN" dirty="0"/>
              <a:t>大于</a:t>
            </a:r>
            <a:r>
              <a:rPr lang="en-US" altLang="zh-CN" dirty="0"/>
              <a:t>rec[mid]</a:t>
            </a:r>
            <a:r>
              <a:rPr lang="zh-CN" altLang="zh-CN" dirty="0"/>
              <a:t>的值</a:t>
            </a:r>
            <a:r>
              <a:rPr lang="zh-CN" altLang="zh-CN" b="0" dirty="0"/>
              <a:t>，则在</a:t>
            </a:r>
            <a:r>
              <a:rPr lang="en-US" altLang="zh-CN" b="0" dirty="0"/>
              <a:t>rec[mid+1,high]</a:t>
            </a:r>
            <a:r>
              <a:rPr lang="zh-CN" altLang="zh-CN" b="0" dirty="0"/>
              <a:t>中进行查找。</a:t>
            </a:r>
          </a:p>
          <a:p>
            <a:endParaRPr lang="zh-CN" altLang="en-US" dirty="0"/>
          </a:p>
        </p:txBody>
      </p:sp>
      <p:pic>
        <p:nvPicPr>
          <p:cNvPr id="4" name="图片 3"/>
          <p:cNvPicPr/>
          <p:nvPr/>
        </p:nvPicPr>
        <p:blipFill>
          <a:blip r:embed="rId2" cstate="print">
            <a:extLst>
              <a:ext uri="{28A0092B-C50C-407E-A947-70E740481C1C}">
                <a14:useLocalDpi xmlns:a14="http://schemas.microsoft.com/office/drawing/2010/main" xmlns="" val="0"/>
              </a:ext>
            </a:extLst>
          </a:blip>
          <a:stretch>
            <a:fillRect/>
          </a:stretch>
        </p:blipFill>
        <p:spPr>
          <a:xfrm>
            <a:off x="8143900" y="285728"/>
            <a:ext cx="412098" cy="415255"/>
          </a:xfrm>
          <a:prstGeom prst="rect">
            <a:avLst/>
          </a:prstGeom>
        </p:spPr>
      </p:pic>
    </p:spTree>
    <p:extLst>
      <p:ext uri="{BB962C8B-B14F-4D97-AF65-F5344CB8AC3E}">
        <p14:creationId xmlns:p14="http://schemas.microsoft.com/office/powerpoint/2010/main" xmlns="" val="88671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484784"/>
            <a:ext cx="7520940" cy="3579849"/>
          </a:xfrm>
        </p:spPr>
        <p:txBody>
          <a:bodyPr/>
          <a:lstStyle/>
          <a:p>
            <a:r>
              <a:rPr lang="zh-CN" altLang="zh-CN" b="0" dirty="0"/>
              <a:t>【例</a:t>
            </a:r>
            <a:r>
              <a:rPr lang="en-US" altLang="zh-CN" b="0" dirty="0"/>
              <a:t>8.1</a:t>
            </a:r>
            <a:r>
              <a:rPr lang="zh-CN" altLang="zh-CN" b="0" dirty="0"/>
              <a:t>】已知一个有</a:t>
            </a:r>
            <a:r>
              <a:rPr lang="en-US" altLang="zh-CN" b="0" dirty="0"/>
              <a:t>11</a:t>
            </a:r>
            <a:r>
              <a:rPr lang="zh-CN" altLang="zh-CN" b="0" dirty="0"/>
              <a:t>个数据元素的有序表（关键字即为数据元素的值）：（</a:t>
            </a:r>
            <a:r>
              <a:rPr lang="en-US" altLang="zh-CN" b="0" dirty="0"/>
              <a:t>04</a:t>
            </a:r>
            <a:r>
              <a:rPr lang="zh-CN" altLang="zh-CN" b="0" dirty="0"/>
              <a:t>，</a:t>
            </a:r>
            <a:r>
              <a:rPr lang="en-US" altLang="zh-CN" b="0" dirty="0"/>
              <a:t>15</a:t>
            </a:r>
            <a:r>
              <a:rPr lang="zh-CN" altLang="zh-CN" b="0" dirty="0"/>
              <a:t>，</a:t>
            </a:r>
            <a:r>
              <a:rPr lang="en-US" altLang="zh-CN" b="0" dirty="0"/>
              <a:t>20</a:t>
            </a:r>
            <a:r>
              <a:rPr lang="zh-CN" altLang="zh-CN" b="0" dirty="0"/>
              <a:t>，</a:t>
            </a:r>
            <a:r>
              <a:rPr lang="en-US" altLang="zh-CN" b="0" dirty="0"/>
              <a:t>27</a:t>
            </a:r>
            <a:r>
              <a:rPr lang="zh-CN" altLang="zh-CN" b="0" dirty="0"/>
              <a:t>，</a:t>
            </a:r>
            <a:r>
              <a:rPr lang="en-US" altLang="zh-CN" b="0" dirty="0"/>
              <a:t>39</a:t>
            </a:r>
            <a:r>
              <a:rPr lang="zh-CN" altLang="zh-CN" b="0" dirty="0"/>
              <a:t>，</a:t>
            </a:r>
            <a:r>
              <a:rPr lang="en-US" altLang="zh-CN" b="0" dirty="0"/>
              <a:t>46</a:t>
            </a:r>
            <a:r>
              <a:rPr lang="zh-CN" altLang="zh-CN" b="0" dirty="0"/>
              <a:t>，</a:t>
            </a:r>
            <a:r>
              <a:rPr lang="en-US" altLang="zh-CN" b="0" dirty="0"/>
              <a:t>59</a:t>
            </a:r>
            <a:r>
              <a:rPr lang="zh-CN" altLang="zh-CN" b="0" dirty="0"/>
              <a:t>，</a:t>
            </a:r>
            <a:r>
              <a:rPr lang="en-US" altLang="zh-CN" b="0" dirty="0"/>
              <a:t>61</a:t>
            </a:r>
            <a:r>
              <a:rPr lang="zh-CN" altLang="zh-CN" b="0" dirty="0"/>
              <a:t>，</a:t>
            </a:r>
            <a:r>
              <a:rPr lang="en-US" altLang="zh-CN" b="0" dirty="0"/>
              <a:t>78</a:t>
            </a:r>
            <a:r>
              <a:rPr lang="zh-CN" altLang="zh-CN" b="0" dirty="0"/>
              <a:t>，</a:t>
            </a:r>
            <a:r>
              <a:rPr lang="en-US" altLang="zh-CN" b="0" dirty="0"/>
              <a:t>82</a:t>
            </a:r>
            <a:r>
              <a:rPr lang="zh-CN" altLang="zh-CN" b="0" dirty="0"/>
              <a:t>，</a:t>
            </a:r>
            <a:r>
              <a:rPr lang="en-US" altLang="zh-CN" b="0" dirty="0"/>
              <a:t>95</a:t>
            </a:r>
            <a:r>
              <a:rPr lang="zh-CN" altLang="zh-CN" b="0" dirty="0"/>
              <a:t>），以折半查找方法查找关键字为</a:t>
            </a:r>
            <a:r>
              <a:rPr lang="en-US" altLang="zh-CN" b="0" dirty="0"/>
              <a:t>27</a:t>
            </a:r>
            <a:r>
              <a:rPr lang="zh-CN" altLang="zh-CN" b="0" dirty="0"/>
              <a:t>和</a:t>
            </a:r>
            <a:r>
              <a:rPr lang="en-US" altLang="zh-CN" b="0" dirty="0"/>
              <a:t>86</a:t>
            </a:r>
            <a:r>
              <a:rPr lang="zh-CN" altLang="zh-CN" b="0" dirty="0"/>
              <a:t>的数据元素</a:t>
            </a:r>
            <a:r>
              <a:rPr lang="zh-CN" altLang="zh-CN" b="0" dirty="0" smtClean="0"/>
              <a:t>。</a:t>
            </a:r>
            <a:endParaRPr lang="en-US" altLang="zh-CN" b="0" dirty="0" smtClean="0"/>
          </a:p>
          <a:p>
            <a:r>
              <a:rPr lang="en-US" altLang="zh-CN" b="0" dirty="0" smtClean="0"/>
              <a:t>	</a:t>
            </a:r>
            <a:r>
              <a:rPr lang="zh-CN" altLang="zh-CN" b="0" dirty="0" smtClean="0"/>
              <a:t>其中</a:t>
            </a:r>
            <a:r>
              <a:rPr lang="zh-CN" altLang="en-US" b="0" dirty="0" smtClean="0"/>
              <a:t>：</a:t>
            </a:r>
            <a:r>
              <a:rPr lang="zh-CN" altLang="zh-CN" b="0" dirty="0" smtClean="0"/>
              <a:t>方括号</a:t>
            </a:r>
            <a:r>
              <a:rPr lang="zh-CN" altLang="zh-CN" b="0" dirty="0"/>
              <a:t>表示当前的查找区间，</a:t>
            </a:r>
            <a:r>
              <a:rPr lang="en-US" altLang="zh-CN" b="0" dirty="0"/>
              <a:t>“</a:t>
            </a:r>
            <a:r>
              <a:rPr lang="zh-CN" altLang="zh-CN" b="0" dirty="0"/>
              <a:t>↑</a:t>
            </a:r>
            <a:r>
              <a:rPr lang="en-US" altLang="zh-CN" b="0" dirty="0"/>
              <a:t>”</a:t>
            </a:r>
            <a:r>
              <a:rPr lang="zh-CN" altLang="zh-CN" b="0" dirty="0"/>
              <a:t>指向中间、下界和上界位置</a:t>
            </a:r>
            <a:r>
              <a:rPr lang="zh-CN" altLang="zh-CN" b="0" dirty="0" smtClean="0"/>
              <a:t>。</a:t>
            </a:r>
            <a:endParaRPr lang="zh-CN" altLang="zh-CN" b="0" dirty="0"/>
          </a:p>
          <a:p>
            <a:endParaRPr lang="zh-CN" altLang="en-US" dirty="0"/>
          </a:p>
        </p:txBody>
      </p:sp>
    </p:spTree>
    <p:extLst>
      <p:ext uri="{BB962C8B-B14F-4D97-AF65-F5344CB8AC3E}">
        <p14:creationId xmlns:p14="http://schemas.microsoft.com/office/powerpoint/2010/main" xmlns="" val="640450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980728"/>
            <a:ext cx="7704856" cy="648072"/>
          </a:xfrm>
        </p:spPr>
        <p:txBody>
          <a:bodyPr/>
          <a:lstStyle/>
          <a:p>
            <a:r>
              <a:rPr lang="zh-CN" altLang="zh-CN" dirty="0"/>
              <a:t>（</a:t>
            </a:r>
            <a:r>
              <a:rPr lang="en-US" altLang="zh-CN" dirty="0"/>
              <a:t>1</a:t>
            </a:r>
            <a:r>
              <a:rPr lang="zh-CN" altLang="zh-CN" dirty="0"/>
              <a:t>）如查找给定值</a:t>
            </a:r>
            <a:r>
              <a:rPr lang="en-US" altLang="zh-CN" dirty="0"/>
              <a:t>key=27</a:t>
            </a:r>
            <a:r>
              <a:rPr lang="zh-CN" altLang="zh-CN" dirty="0"/>
              <a:t>的元素</a:t>
            </a:r>
            <a:endParaRPr lang="zh-CN" altLang="en-US" dirty="0"/>
          </a:p>
        </p:txBody>
      </p:sp>
      <p:pic>
        <p:nvPicPr>
          <p:cNvPr id="4" name="图片 3" descr="C:\Users\xhb\Desktop\2014-11-17\例9.1-(1).tif"/>
          <p:cNvPicPr/>
          <p:nvPr/>
        </p:nvPicPr>
        <p:blipFill>
          <a:blip r:embed="rId2" cstate="print"/>
          <a:srcRect/>
          <a:stretch>
            <a:fillRect/>
          </a:stretch>
        </p:blipFill>
        <p:spPr bwMode="auto">
          <a:xfrm>
            <a:off x="2051720" y="1700808"/>
            <a:ext cx="4800303" cy="864096"/>
          </a:xfrm>
          <a:prstGeom prst="rect">
            <a:avLst/>
          </a:prstGeom>
          <a:noFill/>
          <a:ln w="9525">
            <a:noFill/>
            <a:miter lim="800000"/>
            <a:headEnd/>
            <a:tailEnd/>
          </a:ln>
        </p:spPr>
      </p:pic>
      <p:pic>
        <p:nvPicPr>
          <p:cNvPr id="5" name="图片 4" descr="C:\Users\xhb\Desktop\2014-11-17\例9.1-(2).tif"/>
          <p:cNvPicPr/>
          <p:nvPr/>
        </p:nvPicPr>
        <p:blipFill>
          <a:blip r:embed="rId3" cstate="print"/>
          <a:srcRect/>
          <a:stretch>
            <a:fillRect/>
          </a:stretch>
        </p:blipFill>
        <p:spPr bwMode="auto">
          <a:xfrm>
            <a:off x="2051720" y="2924944"/>
            <a:ext cx="4718560" cy="936104"/>
          </a:xfrm>
          <a:prstGeom prst="rect">
            <a:avLst/>
          </a:prstGeom>
          <a:noFill/>
          <a:ln w="9525">
            <a:noFill/>
            <a:miter lim="800000"/>
            <a:headEnd/>
            <a:tailEnd/>
          </a:ln>
        </p:spPr>
      </p:pic>
      <p:pic>
        <p:nvPicPr>
          <p:cNvPr id="6" name="图片 5" descr="C:\Users\xhb\Desktop\2014-11-17\例9.1-(3).tif"/>
          <p:cNvPicPr/>
          <p:nvPr/>
        </p:nvPicPr>
        <p:blipFill>
          <a:blip r:embed="rId4" cstate="print"/>
          <a:srcRect/>
          <a:stretch>
            <a:fillRect/>
          </a:stretch>
        </p:blipFill>
        <p:spPr bwMode="auto">
          <a:xfrm>
            <a:off x="2076861" y="4221088"/>
            <a:ext cx="4655379" cy="1100810"/>
          </a:xfrm>
          <a:prstGeom prst="rect">
            <a:avLst/>
          </a:prstGeom>
          <a:noFill/>
          <a:ln w="9525">
            <a:noFill/>
            <a:miter lim="800000"/>
            <a:headEnd/>
            <a:tailEnd/>
          </a:ln>
        </p:spPr>
      </p:pic>
      <p:sp>
        <p:nvSpPr>
          <p:cNvPr id="7" name="矩形 6"/>
          <p:cNvSpPr/>
          <p:nvPr/>
        </p:nvSpPr>
        <p:spPr>
          <a:xfrm>
            <a:off x="1907704" y="5589240"/>
            <a:ext cx="5184576" cy="400110"/>
          </a:xfrm>
          <a:prstGeom prst="rect">
            <a:avLst/>
          </a:prstGeom>
        </p:spPr>
        <p:txBody>
          <a:bodyPr wrap="square">
            <a:spAutoFit/>
          </a:bodyPr>
          <a:lstStyle/>
          <a:p>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由于</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Key == </a:t>
            </a:r>
            <a:r>
              <a:rPr lang="en-US" altLang="zh-CN" sz="2000" dirty="0" err="1" smtClean="0">
                <a:latin typeface="Times New Roman" panose="02020603050405020304" pitchFamily="18" charset="0"/>
                <a:ea typeface="楷体" panose="02010609060101010101" pitchFamily="49" charset="-122"/>
                <a:cs typeface="Times New Roman" panose="02020603050405020304" pitchFamily="18" charset="0"/>
              </a:rPr>
              <a:t>rec</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[mid</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查找成功</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xmlns="" val="3724014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836712"/>
            <a:ext cx="7488832" cy="576064"/>
          </a:xfrm>
        </p:spPr>
        <p:txBody>
          <a:bodyPr/>
          <a:lstStyle/>
          <a:p>
            <a:r>
              <a:rPr lang="zh-CN" altLang="zh-CN" dirty="0"/>
              <a:t>（</a:t>
            </a:r>
            <a:r>
              <a:rPr lang="en-US" altLang="zh-CN" dirty="0"/>
              <a:t>2</a:t>
            </a:r>
            <a:r>
              <a:rPr lang="zh-CN" altLang="zh-CN" dirty="0"/>
              <a:t>）如查找给定值</a:t>
            </a:r>
            <a:r>
              <a:rPr lang="en-US" altLang="zh-CN" dirty="0"/>
              <a:t>key=86</a:t>
            </a:r>
            <a:endParaRPr lang="zh-CN" altLang="en-US" dirty="0"/>
          </a:p>
        </p:txBody>
      </p:sp>
      <p:pic>
        <p:nvPicPr>
          <p:cNvPr id="4" name="图片 3"/>
          <p:cNvPicPr/>
          <p:nvPr/>
        </p:nvPicPr>
        <p:blipFill>
          <a:blip r:embed="rId2" cstate="print"/>
          <a:stretch>
            <a:fillRect/>
          </a:stretch>
        </p:blipFill>
        <p:spPr>
          <a:xfrm>
            <a:off x="1907704" y="1484784"/>
            <a:ext cx="5184576" cy="3744416"/>
          </a:xfrm>
          <a:prstGeom prst="rect">
            <a:avLst/>
          </a:prstGeom>
        </p:spPr>
      </p:pic>
      <p:sp>
        <p:nvSpPr>
          <p:cNvPr id="5" name="矩形 4"/>
          <p:cNvSpPr/>
          <p:nvPr/>
        </p:nvSpPr>
        <p:spPr>
          <a:xfrm>
            <a:off x="1043608" y="5373216"/>
            <a:ext cx="7776864" cy="646331"/>
          </a:xfrm>
          <a:prstGeom prst="rect">
            <a:avLst/>
          </a:prstGeom>
        </p:spPr>
        <p:txBody>
          <a:bodyPr wrap="square">
            <a:spAutoFit/>
          </a:bodyPr>
          <a:lstStyle/>
          <a:p>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Low</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high</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mid</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均指着</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95</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且不相等</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latin typeface="Times New Roman" panose="02020603050405020304" pitchFamily="18" charset="0"/>
                <a:ea typeface="楷体" panose="02010609060101010101" pitchFamily="49" charset="-122"/>
                <a:cs typeface="Times New Roman" panose="02020603050405020304" pitchFamily="18" charset="0"/>
              </a:rPr>
              <a:t>表明查找表中没有与</a:t>
            </a:r>
            <a:r>
              <a:rPr lang="en-US" altLang="zh-CN" dirty="0">
                <a:latin typeface="Times New Roman" panose="02020603050405020304" pitchFamily="18" charset="0"/>
                <a:ea typeface="楷体" panose="02010609060101010101" pitchFamily="49" charset="-122"/>
                <a:cs typeface="Times New Roman" panose="02020603050405020304" pitchFamily="18" charset="0"/>
              </a:rPr>
              <a:t>key</a:t>
            </a:r>
            <a:r>
              <a:rPr lang="zh-CN" altLang="zh-CN" dirty="0">
                <a:latin typeface="Times New Roman" panose="02020603050405020304" pitchFamily="18" charset="0"/>
                <a:ea typeface="楷体" panose="02010609060101010101" pitchFamily="49" charset="-122"/>
                <a:cs typeface="Times New Roman" panose="02020603050405020304" pitchFamily="18" charset="0"/>
              </a:rPr>
              <a:t>相等的关键字，即</a:t>
            </a:r>
            <a:r>
              <a:rPr lang="zh-CN"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查找不成功</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xmlns="" val="2927573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1268760"/>
            <a:ext cx="7520940" cy="3579849"/>
          </a:xfrm>
        </p:spPr>
        <p:txBody>
          <a:bodyPr>
            <a:normAutofit fontScale="92500" lnSpcReduction="20000"/>
          </a:bodyPr>
          <a:lstStyle/>
          <a:p>
            <a:r>
              <a:rPr lang="zh-CN" altLang="zh-CN" dirty="0"/>
              <a:t>算法</a:t>
            </a:r>
            <a:r>
              <a:rPr lang="en-US" altLang="zh-CN" dirty="0"/>
              <a:t>8.5</a:t>
            </a:r>
            <a:r>
              <a:rPr lang="zh-CN" altLang="zh-CN" dirty="0"/>
              <a:t>：折半查找的</a:t>
            </a:r>
            <a:r>
              <a:rPr lang="zh-CN" altLang="zh-CN" dirty="0">
                <a:solidFill>
                  <a:srgbClr val="FF0000"/>
                </a:solidFill>
              </a:rPr>
              <a:t>递归算法</a:t>
            </a:r>
          </a:p>
          <a:p>
            <a:r>
              <a:rPr lang="en-US" altLang="zh-CN" b="0" dirty="0" err="1" smtClean="0"/>
              <a:t>int</a:t>
            </a:r>
            <a:r>
              <a:rPr lang="en-US" altLang="zh-CN" b="0" dirty="0" smtClean="0"/>
              <a:t> </a:t>
            </a:r>
            <a:r>
              <a:rPr lang="en-US" altLang="zh-CN" b="0" dirty="0" err="1"/>
              <a:t>Sqtable</a:t>
            </a:r>
            <a:r>
              <a:rPr lang="en-US" altLang="zh-CN" b="0" dirty="0"/>
              <a:t>:: </a:t>
            </a:r>
            <a:r>
              <a:rPr lang="en-US" altLang="zh-CN" b="0" dirty="0" err="1"/>
              <a:t>binary_search</a:t>
            </a:r>
            <a:r>
              <a:rPr lang="en-US" altLang="zh-CN" b="0" dirty="0"/>
              <a:t>(</a:t>
            </a:r>
            <a:r>
              <a:rPr lang="en-US" altLang="zh-CN" b="0" dirty="0" err="1"/>
              <a:t>KeyType</a:t>
            </a:r>
            <a:r>
              <a:rPr lang="en-US" altLang="zh-CN" b="0" dirty="0"/>
              <a:t> </a:t>
            </a:r>
            <a:r>
              <a:rPr lang="en-US" altLang="zh-CN" b="0" dirty="0" smtClean="0"/>
              <a:t>k, </a:t>
            </a:r>
            <a:r>
              <a:rPr lang="en-US" altLang="zh-CN" b="0" dirty="0" err="1" smtClean="0"/>
              <a:t>int</a:t>
            </a:r>
            <a:r>
              <a:rPr lang="en-US" altLang="zh-CN" b="0" dirty="0" smtClean="0"/>
              <a:t> </a:t>
            </a:r>
            <a:r>
              <a:rPr lang="en-US" altLang="zh-CN" b="0" dirty="0"/>
              <a:t>low, </a:t>
            </a:r>
            <a:r>
              <a:rPr lang="en-US" altLang="zh-CN" b="0" dirty="0" err="1"/>
              <a:t>int</a:t>
            </a:r>
            <a:r>
              <a:rPr lang="en-US" altLang="zh-CN" b="0" dirty="0"/>
              <a:t> high){</a:t>
            </a:r>
            <a:endParaRPr lang="zh-CN" altLang="zh-CN" b="0" dirty="0"/>
          </a:p>
          <a:p>
            <a:r>
              <a:rPr lang="en-US" altLang="zh-CN" b="0" dirty="0"/>
              <a:t>	if  ( low &gt; high ) return –1;</a:t>
            </a:r>
            <a:endParaRPr lang="zh-CN" altLang="zh-CN" b="0" dirty="0"/>
          </a:p>
          <a:p>
            <a:r>
              <a:rPr lang="en-US" altLang="zh-CN" b="0" dirty="0"/>
              <a:t>	</a:t>
            </a:r>
            <a:r>
              <a:rPr lang="en-US" altLang="zh-CN" b="0" dirty="0" err="1"/>
              <a:t>int</a:t>
            </a:r>
            <a:r>
              <a:rPr lang="en-US" altLang="zh-CN" b="0" dirty="0"/>
              <a:t> mid = (low + high) / 2;</a:t>
            </a:r>
            <a:endParaRPr lang="zh-CN" altLang="zh-CN" b="0" dirty="0"/>
          </a:p>
          <a:p>
            <a:r>
              <a:rPr lang="en-US" altLang="zh-CN" b="0" dirty="0"/>
              <a:t>	if  ( k == </a:t>
            </a:r>
            <a:r>
              <a:rPr lang="en-US" altLang="zh-CN" b="0" dirty="0" smtClean="0"/>
              <a:t>r[mid</a:t>
            </a:r>
            <a:r>
              <a:rPr lang="en-US" altLang="zh-CN" b="0" dirty="0"/>
              <a:t>] ) return mid;</a:t>
            </a:r>
            <a:endParaRPr lang="zh-CN" altLang="zh-CN" b="0" dirty="0"/>
          </a:p>
          <a:p>
            <a:r>
              <a:rPr lang="en-US" altLang="zh-CN" b="0" dirty="0"/>
              <a:t>	else if  ( k &lt; </a:t>
            </a:r>
            <a:r>
              <a:rPr lang="en-US" altLang="zh-CN" b="0" dirty="0" smtClean="0"/>
              <a:t>r[mid</a:t>
            </a:r>
            <a:r>
              <a:rPr lang="en-US" altLang="zh-CN" b="0" dirty="0"/>
              <a:t>] ) return </a:t>
            </a:r>
            <a:r>
              <a:rPr lang="en-US" altLang="zh-CN" b="0" dirty="0" err="1" smtClean="0"/>
              <a:t>binary_search</a:t>
            </a:r>
            <a:r>
              <a:rPr lang="en-US" altLang="zh-CN" b="0" dirty="0" smtClean="0"/>
              <a:t>(k, </a:t>
            </a:r>
            <a:r>
              <a:rPr lang="en-US" altLang="zh-CN" b="0" dirty="0"/>
              <a:t>low, mid-1);</a:t>
            </a:r>
            <a:endParaRPr lang="zh-CN" altLang="zh-CN" b="0" dirty="0"/>
          </a:p>
          <a:p>
            <a:r>
              <a:rPr lang="en-US" altLang="zh-CN" b="0" dirty="0"/>
              <a:t>		else return </a:t>
            </a:r>
            <a:r>
              <a:rPr lang="en-US" altLang="zh-CN" b="0" dirty="0" err="1" smtClean="0"/>
              <a:t>binary_search</a:t>
            </a:r>
            <a:r>
              <a:rPr lang="en-US" altLang="zh-CN" b="0" dirty="0" smtClean="0"/>
              <a:t>(k</a:t>
            </a:r>
            <a:r>
              <a:rPr lang="en-US" altLang="zh-CN" b="0" dirty="0"/>
              <a:t>, mid+1, high);</a:t>
            </a:r>
            <a:endParaRPr lang="zh-CN" altLang="zh-CN" b="0" dirty="0"/>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xmlns="" val="679790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836712"/>
            <a:ext cx="7992888" cy="5256584"/>
          </a:xfrm>
        </p:spPr>
        <p:txBody>
          <a:bodyPr>
            <a:normAutofit fontScale="70000" lnSpcReduction="20000"/>
          </a:bodyPr>
          <a:lstStyle/>
          <a:p>
            <a:r>
              <a:rPr lang="zh-CN" altLang="zh-CN" dirty="0"/>
              <a:t>算法</a:t>
            </a:r>
            <a:r>
              <a:rPr lang="en-US" altLang="zh-CN" dirty="0"/>
              <a:t>8.4</a:t>
            </a:r>
            <a:r>
              <a:rPr lang="zh-CN" altLang="zh-CN" dirty="0"/>
              <a:t>：折半查找的</a:t>
            </a:r>
            <a:r>
              <a:rPr lang="zh-CN" altLang="zh-CN" dirty="0">
                <a:solidFill>
                  <a:srgbClr val="FF0000"/>
                </a:solidFill>
              </a:rPr>
              <a:t>非递归算法</a:t>
            </a:r>
          </a:p>
          <a:p>
            <a:r>
              <a:rPr lang="en-US" altLang="zh-CN" b="0" dirty="0" err="1" smtClean="0"/>
              <a:t>int</a:t>
            </a:r>
            <a:r>
              <a:rPr lang="en-US" altLang="zh-CN" b="0" dirty="0" smtClean="0"/>
              <a:t> </a:t>
            </a:r>
            <a:r>
              <a:rPr lang="en-US" altLang="zh-CN" b="0" dirty="0" err="1" smtClean="0"/>
              <a:t>Sqtable</a:t>
            </a:r>
            <a:r>
              <a:rPr lang="en-US" altLang="zh-CN" b="0" dirty="0"/>
              <a:t>:: </a:t>
            </a:r>
            <a:r>
              <a:rPr lang="en-US" altLang="zh-CN" b="0" dirty="0" err="1"/>
              <a:t>binary_search</a:t>
            </a:r>
            <a:r>
              <a:rPr lang="en-US" altLang="zh-CN" b="0" dirty="0"/>
              <a:t>(</a:t>
            </a:r>
            <a:r>
              <a:rPr lang="en-US" altLang="zh-CN" b="0" dirty="0" err="1"/>
              <a:t>KeyType</a:t>
            </a:r>
            <a:r>
              <a:rPr lang="en-US" altLang="zh-CN" b="0" dirty="0"/>
              <a:t> K){</a:t>
            </a:r>
            <a:endParaRPr lang="zh-CN" altLang="zh-CN" b="0" dirty="0"/>
          </a:p>
          <a:p>
            <a:r>
              <a:rPr lang="en-US" altLang="zh-CN" b="0" dirty="0"/>
              <a:t>	</a:t>
            </a:r>
            <a:r>
              <a:rPr lang="en-US" altLang="zh-CN" b="0" dirty="0" err="1"/>
              <a:t>int</a:t>
            </a:r>
            <a:r>
              <a:rPr lang="en-US" altLang="zh-CN" b="0" dirty="0"/>
              <a:t> </a:t>
            </a:r>
            <a:r>
              <a:rPr lang="en-US" altLang="zh-CN" b="0" dirty="0" err="1"/>
              <a:t>mid,low,high,find</a:t>
            </a:r>
            <a:r>
              <a:rPr lang="en-US" altLang="zh-CN" b="0" dirty="0"/>
              <a:t>;</a:t>
            </a:r>
            <a:endParaRPr lang="zh-CN" altLang="zh-CN" b="0" dirty="0"/>
          </a:p>
          <a:p>
            <a:r>
              <a:rPr lang="en-US" altLang="zh-CN" b="0" dirty="0"/>
              <a:t>	low=0;high=n-1;find=0;</a:t>
            </a:r>
            <a:endParaRPr lang="zh-CN" altLang="zh-CN" b="0" dirty="0"/>
          </a:p>
          <a:p>
            <a:r>
              <a:rPr lang="en-US" altLang="zh-CN" b="0" dirty="0"/>
              <a:t>	do{</a:t>
            </a:r>
            <a:endParaRPr lang="zh-CN" altLang="zh-CN" b="0" dirty="0"/>
          </a:p>
          <a:p>
            <a:r>
              <a:rPr lang="en-US" altLang="zh-CN" b="0" dirty="0"/>
              <a:t>		mid=(</a:t>
            </a:r>
            <a:r>
              <a:rPr lang="en-US" altLang="zh-CN" b="0" dirty="0" err="1"/>
              <a:t>low+high</a:t>
            </a:r>
            <a:r>
              <a:rPr lang="en-US" altLang="zh-CN" b="0" dirty="0"/>
              <a:t>)/2;</a:t>
            </a:r>
            <a:endParaRPr lang="zh-CN" altLang="zh-CN" b="0" dirty="0"/>
          </a:p>
          <a:p>
            <a:r>
              <a:rPr lang="en-US" altLang="zh-CN" b="0" dirty="0"/>
              <a:t>		if(K==r[mid].key){</a:t>
            </a:r>
            <a:endParaRPr lang="zh-CN" altLang="zh-CN" b="0" dirty="0"/>
          </a:p>
          <a:p>
            <a:r>
              <a:rPr lang="en-US" altLang="zh-CN" b="0" dirty="0"/>
              <a:t>			find=1;</a:t>
            </a:r>
            <a:endParaRPr lang="zh-CN" altLang="zh-CN" b="0" dirty="0"/>
          </a:p>
          <a:p>
            <a:r>
              <a:rPr lang="en-US" altLang="zh-CN" b="0" dirty="0"/>
              <a:t>		 	</a:t>
            </a:r>
            <a:r>
              <a:rPr lang="en-US" altLang="zh-CN" b="0" dirty="0" smtClean="0"/>
              <a:t>return mid;    //</a:t>
            </a:r>
            <a:r>
              <a:rPr lang="zh-CN" altLang="zh-CN" b="0" dirty="0" smtClean="0"/>
              <a:t>查找</a:t>
            </a:r>
            <a:r>
              <a:rPr lang="zh-CN" altLang="zh-CN" b="0" dirty="0"/>
              <a:t>成功，该</a:t>
            </a:r>
            <a:r>
              <a:rPr lang="zh-CN" altLang="zh-CN" b="0" dirty="0" smtClean="0"/>
              <a:t>记录下标为</a:t>
            </a:r>
            <a:r>
              <a:rPr lang="en-US" altLang="zh-CN" b="0" dirty="0" smtClean="0"/>
              <a:t>mid</a:t>
            </a:r>
            <a:endParaRPr lang="zh-CN" altLang="zh-CN" b="0" dirty="0"/>
          </a:p>
          <a:p>
            <a:r>
              <a:rPr lang="en-US" altLang="zh-CN" b="0" dirty="0"/>
              <a:t>		} else if(K&lt;r[mid].key) high=mid-1;</a:t>
            </a:r>
            <a:endParaRPr lang="zh-CN" altLang="zh-CN" b="0" dirty="0"/>
          </a:p>
          <a:p>
            <a:r>
              <a:rPr lang="en-US" altLang="zh-CN" b="0" dirty="0"/>
              <a:t>			else low=mid+1;</a:t>
            </a:r>
            <a:endParaRPr lang="zh-CN" altLang="zh-CN" b="0" dirty="0"/>
          </a:p>
          <a:p>
            <a:r>
              <a:rPr lang="en-US" altLang="zh-CN" b="0" dirty="0"/>
              <a:t>	}while(find==0&amp;&amp;low&lt;=high);</a:t>
            </a:r>
            <a:endParaRPr lang="zh-CN" altLang="zh-CN" b="0" dirty="0"/>
          </a:p>
          <a:p>
            <a:r>
              <a:rPr lang="en-US" altLang="zh-CN" b="0" dirty="0"/>
              <a:t>     </a:t>
            </a:r>
            <a:r>
              <a:rPr lang="en-US" altLang="zh-CN" b="0" dirty="0" smtClean="0"/>
              <a:t> if(find</a:t>
            </a:r>
            <a:r>
              <a:rPr lang="en-US" altLang="zh-CN" b="0" dirty="0"/>
              <a:t>==0) </a:t>
            </a:r>
            <a:r>
              <a:rPr lang="en-US" altLang="zh-CN" b="0" dirty="0" smtClean="0"/>
              <a:t>return -1; 	//</a:t>
            </a:r>
            <a:r>
              <a:rPr lang="zh-CN" altLang="zh-CN" b="0" dirty="0" smtClean="0"/>
              <a:t>查找</a:t>
            </a:r>
            <a:r>
              <a:rPr lang="zh-CN" altLang="zh-CN" b="0" dirty="0"/>
              <a:t>失败</a:t>
            </a:r>
            <a:r>
              <a:rPr lang="en-US" altLang="zh-CN" b="0" dirty="0" smtClean="0"/>
              <a:t>!</a:t>
            </a:r>
            <a:endParaRPr lang="zh-CN" altLang="zh-CN" b="0" dirty="0"/>
          </a:p>
          <a:p>
            <a:r>
              <a:rPr lang="en-US" altLang="zh-CN" b="0" dirty="0"/>
              <a:t>}	</a:t>
            </a:r>
            <a:endParaRPr lang="zh-CN" altLang="zh-CN" b="0" dirty="0"/>
          </a:p>
          <a:p>
            <a:endParaRPr lang="zh-CN" altLang="en-US" dirty="0"/>
          </a:p>
        </p:txBody>
      </p:sp>
    </p:spTree>
    <p:extLst>
      <p:ext uri="{BB962C8B-B14F-4D97-AF65-F5344CB8AC3E}">
        <p14:creationId xmlns:p14="http://schemas.microsoft.com/office/powerpoint/2010/main" xmlns="" val="1516829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8"/>
            <a:ext cx="8208912" cy="2448272"/>
          </a:xfrm>
        </p:spPr>
        <p:txBody>
          <a:bodyPr>
            <a:normAutofit lnSpcReduction="10000"/>
          </a:bodyPr>
          <a:lstStyle/>
          <a:p>
            <a:r>
              <a:rPr lang="zh-CN" altLang="en-US" sz="2000" dirty="0" smtClean="0"/>
              <a:t>折半查找算法的复杂度分析</a:t>
            </a:r>
            <a:r>
              <a:rPr lang="zh-CN" altLang="en-US" sz="2000" b="0" dirty="0" smtClean="0"/>
              <a:t>：</a:t>
            </a:r>
            <a:endParaRPr lang="en-US" altLang="zh-CN" sz="2000" b="0" dirty="0" smtClean="0"/>
          </a:p>
          <a:p>
            <a:r>
              <a:rPr lang="en-US" altLang="zh-CN" sz="2000" b="0" dirty="0" smtClean="0"/>
              <a:t>		</a:t>
            </a:r>
            <a:r>
              <a:rPr lang="zh-CN" altLang="zh-CN" sz="2000" b="0" dirty="0" smtClean="0"/>
              <a:t>折半</a:t>
            </a:r>
            <a:r>
              <a:rPr lang="zh-CN" altLang="zh-CN" sz="2000" b="0" dirty="0"/>
              <a:t>查找可描述为二叉树的形式，称为</a:t>
            </a:r>
            <a:r>
              <a:rPr lang="zh-CN" altLang="zh-CN" sz="2000" dirty="0">
                <a:solidFill>
                  <a:srgbClr val="FF0000"/>
                </a:solidFill>
              </a:rPr>
              <a:t>折半查找判定树</a:t>
            </a:r>
            <a:r>
              <a:rPr lang="zh-CN" altLang="zh-CN" sz="2000" b="0" dirty="0"/>
              <a:t>。设待查区间为</a:t>
            </a:r>
            <a:r>
              <a:rPr lang="en-US" altLang="zh-CN" sz="2000" b="0" dirty="0"/>
              <a:t>[</a:t>
            </a:r>
            <a:r>
              <a:rPr lang="en-US" altLang="zh-CN" sz="2000" b="0" dirty="0" err="1"/>
              <a:t>low..high</a:t>
            </a:r>
            <a:r>
              <a:rPr lang="en-US" altLang="zh-CN" sz="2000" b="0" dirty="0"/>
              <a:t>]</a:t>
            </a:r>
            <a:r>
              <a:rPr lang="zh-CN" altLang="zh-CN" sz="2000" b="0" dirty="0"/>
              <a:t>，则折半查找判定树递归定义如下：</a:t>
            </a:r>
          </a:p>
          <a:p>
            <a:r>
              <a:rPr lang="en-US" altLang="zh-CN" sz="2000" b="0" dirty="0"/>
              <a:t>	</a:t>
            </a:r>
            <a:r>
              <a:rPr lang="zh-CN" altLang="zh-CN" sz="2000" b="0" dirty="0"/>
              <a:t>（</a:t>
            </a:r>
            <a:r>
              <a:rPr lang="en-US" altLang="zh-CN" sz="2000" b="0" dirty="0"/>
              <a:t>1</a:t>
            </a:r>
            <a:r>
              <a:rPr lang="zh-CN" altLang="zh-CN" sz="2000" b="0" dirty="0"/>
              <a:t>）如果</a:t>
            </a:r>
            <a:r>
              <a:rPr lang="en-US" altLang="zh-CN" sz="2000" b="0" dirty="0"/>
              <a:t>low&gt;high</a:t>
            </a:r>
            <a:r>
              <a:rPr lang="zh-CN" altLang="zh-CN" sz="2000" b="0" dirty="0"/>
              <a:t>，则折半查找判定树为空。</a:t>
            </a:r>
          </a:p>
          <a:p>
            <a:r>
              <a:rPr lang="en-US" altLang="zh-CN" sz="2000" b="0" dirty="0"/>
              <a:t>	</a:t>
            </a:r>
            <a:r>
              <a:rPr lang="zh-CN" altLang="zh-CN" sz="2000" b="0" dirty="0"/>
              <a:t>（</a:t>
            </a:r>
            <a:r>
              <a:rPr lang="en-US" altLang="zh-CN" sz="2000" b="0" dirty="0"/>
              <a:t>2</a:t>
            </a:r>
            <a:r>
              <a:rPr lang="zh-CN" altLang="zh-CN" sz="2000" b="0" dirty="0"/>
              <a:t>）如果</a:t>
            </a:r>
            <a:r>
              <a:rPr lang="en-US" altLang="zh-CN" sz="2000" b="0" dirty="0"/>
              <a:t>low&lt;=high</a:t>
            </a:r>
            <a:r>
              <a:rPr lang="zh-CN" altLang="zh-CN" sz="2000" b="0" dirty="0"/>
              <a:t>，则折半查找判定树的根为</a:t>
            </a:r>
            <a:r>
              <a:rPr lang="en-US" altLang="zh-CN" sz="2000" b="0" dirty="0"/>
              <a:t>mid</a:t>
            </a:r>
            <a:r>
              <a:rPr lang="en-US" altLang="zh-CN" sz="2000" b="0" dirty="0" smtClean="0"/>
              <a:t>=(</a:t>
            </a:r>
            <a:r>
              <a:rPr lang="en-US" altLang="zh-CN" sz="2000" b="0" dirty="0" err="1" smtClean="0"/>
              <a:t>low+high</a:t>
            </a:r>
            <a:r>
              <a:rPr lang="en-US" altLang="zh-CN" sz="2000" b="0" dirty="0" smtClean="0"/>
              <a:t>)/</a:t>
            </a:r>
            <a:r>
              <a:rPr lang="en-US" altLang="zh-CN" sz="2000" b="0" dirty="0"/>
              <a:t>2</a:t>
            </a:r>
            <a:r>
              <a:rPr lang="zh-CN" altLang="zh-CN" sz="2000" b="0" dirty="0"/>
              <a:t>，左子树的查找区间为</a:t>
            </a:r>
            <a:r>
              <a:rPr lang="en-US" altLang="zh-CN" sz="2000" b="0" dirty="0"/>
              <a:t>[low..mid-1]</a:t>
            </a:r>
            <a:r>
              <a:rPr lang="zh-CN" altLang="zh-CN" sz="2000" b="0" dirty="0"/>
              <a:t>，右子树的查找区间为</a:t>
            </a:r>
            <a:r>
              <a:rPr lang="en-US" altLang="zh-CN" sz="2000" b="0" dirty="0"/>
              <a:t>[mid+1..high]</a:t>
            </a:r>
            <a:r>
              <a:rPr lang="zh-CN" altLang="zh-CN" sz="2000" b="0" dirty="0"/>
              <a:t>。</a:t>
            </a:r>
          </a:p>
          <a:p>
            <a:endParaRPr lang="zh-CN" altLang="en-US" sz="2000" b="0" dirty="0"/>
          </a:p>
        </p:txBody>
      </p:sp>
      <p:sp>
        <p:nvSpPr>
          <p:cNvPr id="4" name="矩形 3"/>
          <p:cNvSpPr/>
          <p:nvPr/>
        </p:nvSpPr>
        <p:spPr>
          <a:xfrm>
            <a:off x="323528" y="3861048"/>
            <a:ext cx="5616624" cy="400110"/>
          </a:xfrm>
          <a:prstGeom prst="rect">
            <a:avLst/>
          </a:prstGeom>
        </p:spPr>
        <p:txBody>
          <a:bodyPr wrap="square">
            <a:spAutoFit/>
          </a:bodyPr>
          <a:lstStyle/>
          <a:p>
            <a:r>
              <a:rPr lang="zh-CN" altLang="zh-CN" sz="2000" dirty="0" smtClean="0">
                <a:latin typeface="楷体" pitchFamily="49" charset="-122"/>
                <a:ea typeface="楷体" pitchFamily="49" charset="-122"/>
              </a:rPr>
              <a:t>【例</a:t>
            </a:r>
            <a:r>
              <a:rPr lang="en-US" altLang="zh-CN" sz="2000" dirty="0" smtClean="0">
                <a:latin typeface="楷体" pitchFamily="49" charset="-122"/>
                <a:ea typeface="楷体" pitchFamily="49" charset="-122"/>
              </a:rPr>
              <a:t>8.1</a:t>
            </a:r>
            <a:r>
              <a:rPr lang="zh-CN" altLang="zh-CN" sz="2000" dirty="0" smtClean="0">
                <a:latin typeface="楷体" pitchFamily="49" charset="-122"/>
                <a:ea typeface="楷体" pitchFamily="49" charset="-122"/>
              </a:rPr>
              <a:t>】的</a:t>
            </a:r>
            <a:r>
              <a:rPr lang="zh-CN" altLang="zh-CN" sz="2000" dirty="0">
                <a:latin typeface="楷体" pitchFamily="49" charset="-122"/>
                <a:ea typeface="楷体" pitchFamily="49" charset="-122"/>
              </a:rPr>
              <a:t>折半查找判定树如图</a:t>
            </a:r>
            <a:r>
              <a:rPr lang="en-US" altLang="zh-CN" sz="2000" dirty="0">
                <a:latin typeface="楷体" pitchFamily="49" charset="-122"/>
                <a:ea typeface="楷体" pitchFamily="49" charset="-122"/>
              </a:rPr>
              <a:t>8-2</a:t>
            </a:r>
            <a:r>
              <a:rPr lang="zh-CN" altLang="zh-CN" sz="2000" dirty="0">
                <a:latin typeface="楷体" pitchFamily="49" charset="-122"/>
                <a:ea typeface="楷体" pitchFamily="49" charset="-122"/>
              </a:rPr>
              <a:t>所示。</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80111" y="3573016"/>
            <a:ext cx="3368333" cy="266429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矩形 4"/>
          <p:cNvSpPr/>
          <p:nvPr/>
        </p:nvSpPr>
        <p:spPr>
          <a:xfrm>
            <a:off x="395536" y="5013176"/>
            <a:ext cx="4572000" cy="830997"/>
          </a:xfrm>
          <a:prstGeom prst="rect">
            <a:avLst/>
          </a:prstGeom>
        </p:spPr>
        <p:txBody>
          <a:bodyPr>
            <a:spAutoFit/>
          </a:bodyPr>
          <a:lstStyle/>
          <a:p>
            <a:r>
              <a:rPr lang="zh-CN" altLang="zh-CN" sz="2400" b="1" dirty="0">
                <a:solidFill>
                  <a:srgbClr val="FF0000"/>
                </a:solidFill>
                <a:latin typeface="楷体" panose="02010609060101010101" pitchFamily="49" charset="-122"/>
                <a:ea typeface="楷体" panose="02010609060101010101" pitchFamily="49" charset="-122"/>
              </a:rPr>
              <a:t>★注：折半查找中，最大的比较次数等于判定树的深度。</a:t>
            </a:r>
          </a:p>
        </p:txBody>
      </p:sp>
      <p:grpSp>
        <p:nvGrpSpPr>
          <p:cNvPr id="7" name="组合 6"/>
          <p:cNvGrpSpPr/>
          <p:nvPr/>
        </p:nvGrpSpPr>
        <p:grpSpPr>
          <a:xfrm>
            <a:off x="5508104" y="5301208"/>
            <a:ext cx="468054" cy="376590"/>
            <a:chOff x="5040050" y="5509815"/>
            <a:chExt cx="468054" cy="376590"/>
          </a:xfrm>
        </p:grpSpPr>
        <p:sp>
          <p:nvSpPr>
            <p:cNvPr id="2" name="椭圆 1"/>
            <p:cNvSpPr/>
            <p:nvPr/>
          </p:nvSpPr>
          <p:spPr>
            <a:xfrm>
              <a:off x="5076056" y="5509815"/>
              <a:ext cx="360041" cy="37659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6" name="TextBox 5"/>
            <p:cNvSpPr txBox="1"/>
            <p:nvPr/>
          </p:nvSpPr>
          <p:spPr>
            <a:xfrm>
              <a:off x="5040050" y="5569495"/>
              <a:ext cx="468054" cy="253916"/>
            </a:xfrm>
            <a:prstGeom prst="rect">
              <a:avLst/>
            </a:prstGeom>
            <a:noFill/>
          </p:spPr>
          <p:txBody>
            <a:bodyPr wrap="square" rtlCol="0">
              <a:spAutoFit/>
            </a:bodyPr>
            <a:lstStyle/>
            <a:p>
              <a:r>
                <a:rPr lang="en-US" altLang="zh-CN" sz="1050" dirty="0" smtClean="0"/>
                <a:t>04</a:t>
              </a:r>
              <a:endParaRPr lang="zh-CN" altLang="en-US" sz="1050" dirty="0"/>
            </a:p>
          </p:txBody>
        </p:sp>
      </p:grpSp>
      <p:grpSp>
        <p:nvGrpSpPr>
          <p:cNvPr id="9" name="组合 8"/>
          <p:cNvGrpSpPr/>
          <p:nvPr/>
        </p:nvGrpSpPr>
        <p:grpSpPr>
          <a:xfrm>
            <a:off x="6801413" y="5157192"/>
            <a:ext cx="362875" cy="263860"/>
            <a:chOff x="5032270" y="5509815"/>
            <a:chExt cx="468054" cy="476782"/>
          </a:xfrm>
        </p:grpSpPr>
        <p:sp>
          <p:nvSpPr>
            <p:cNvPr id="10" name="椭圆 9"/>
            <p:cNvSpPr/>
            <p:nvPr/>
          </p:nvSpPr>
          <p:spPr>
            <a:xfrm>
              <a:off x="5076056" y="5509815"/>
              <a:ext cx="360041" cy="37659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11" name="TextBox 10"/>
            <p:cNvSpPr txBox="1"/>
            <p:nvPr/>
          </p:nvSpPr>
          <p:spPr>
            <a:xfrm>
              <a:off x="5032270" y="5569495"/>
              <a:ext cx="468054" cy="417102"/>
            </a:xfrm>
            <a:prstGeom prst="rect">
              <a:avLst/>
            </a:prstGeom>
            <a:noFill/>
          </p:spPr>
          <p:txBody>
            <a:bodyPr wrap="square" rtlCol="0">
              <a:spAutoFit/>
            </a:bodyPr>
            <a:lstStyle/>
            <a:p>
              <a:r>
                <a:rPr lang="en-US" altLang="zh-CN" sz="900" dirty="0" smtClean="0"/>
                <a:t>39</a:t>
              </a:r>
              <a:endParaRPr lang="zh-CN" altLang="en-US" sz="900" dirty="0"/>
            </a:p>
          </p:txBody>
        </p:sp>
      </p:grpSp>
      <p:cxnSp>
        <p:nvCxnSpPr>
          <p:cNvPr id="12" name="直接连接符 11"/>
          <p:cNvCxnSpPr>
            <a:endCxn id="2" idx="7"/>
          </p:cNvCxnSpPr>
          <p:nvPr/>
        </p:nvCxnSpPr>
        <p:spPr>
          <a:xfrm flipH="1">
            <a:off x="5851424" y="5252459"/>
            <a:ext cx="88728" cy="103899"/>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876256" y="5085184"/>
            <a:ext cx="73746" cy="105036"/>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31530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内容占位符 2"/>
              <p:cNvSpPr>
                <a:spLocks noGrp="1"/>
              </p:cNvSpPr>
              <p:nvPr>
                <p:ph idx="1"/>
              </p:nvPr>
            </p:nvSpPr>
            <p:spPr>
              <a:xfrm>
                <a:off x="957263" y="1048525"/>
                <a:ext cx="7520940" cy="5044771"/>
              </a:xfrm>
            </p:spPr>
            <p:txBody>
              <a:bodyPr>
                <a:normAutofit/>
              </a:bodyPr>
              <a:lstStyle/>
              <a:p>
                <a:r>
                  <a:rPr lang="zh-CN" altLang="zh-CN" b="0" dirty="0" smtClean="0"/>
                  <a:t>假定</a:t>
                </a:r>
                <a:r>
                  <a:rPr lang="zh-CN" altLang="zh-CN" b="0" dirty="0"/>
                  <a:t>查找表中的每个记录的查找概率都相等（</a:t>
                </a:r>
                <a:r>
                  <a:rPr lang="en-US" altLang="zh-CN" b="0" dirty="0"/>
                  <a:t>P</a:t>
                </a:r>
                <a:r>
                  <a:rPr lang="en-US" altLang="zh-CN" b="0" baseline="-25000" dirty="0"/>
                  <a:t>i</a:t>
                </a:r>
                <a:r>
                  <a:rPr lang="en-US" altLang="zh-CN" b="0" dirty="0"/>
                  <a:t>=</a:t>
                </a:r>
                <a14:m>
                  <m:oMath xmlns:m="http://schemas.openxmlformats.org/officeDocument/2006/math">
                    <m:f>
                      <m:fPr>
                        <m:ctrlPr>
                          <a:rPr lang="zh-CN" altLang="zh-CN" b="0" i="1">
                            <a:latin typeface="Cambria Math"/>
                          </a:rPr>
                        </m:ctrlPr>
                      </m:fPr>
                      <m:num>
                        <m:r>
                          <a:rPr lang="en-US" altLang="zh-CN" b="0">
                            <a:latin typeface="Cambria Math"/>
                          </a:rPr>
                          <m:t>1</m:t>
                        </m:r>
                      </m:num>
                      <m:den>
                        <m:r>
                          <m:rPr>
                            <m:sty m:val="p"/>
                          </m:rPr>
                          <a:rPr lang="en-US" altLang="zh-CN" b="0">
                            <a:latin typeface="Cambria Math"/>
                          </a:rPr>
                          <m:t>n</m:t>
                        </m:r>
                      </m:den>
                    </m:f>
                  </m:oMath>
                </a14:m>
                <a:r>
                  <a:rPr lang="zh-CN" altLang="zh-CN" b="0" dirty="0"/>
                  <a:t>），则查找成功时折半查找的平均查找长度为：</a:t>
                </a:r>
              </a:p>
              <a:p>
                <a:endParaRPr lang="en-US" altLang="zh-CN" dirty="0" smtClean="0"/>
              </a:p>
              <a:p>
                <a:endParaRPr lang="en-US" altLang="zh-CN" dirty="0"/>
              </a:p>
              <a:p>
                <a:r>
                  <a:rPr lang="en-US" altLang="zh-CN" b="0" dirty="0" smtClean="0"/>
                  <a:t/>
                </a:r>
                <a:r>
                  <a:rPr lang="zh-CN" altLang="en-US" b="0" dirty="0" smtClean="0"/>
                  <a:t>即第</a:t>
                </a:r>
                <a:r>
                  <a:rPr lang="en-US" altLang="zh-CN" b="0" dirty="0" smtClean="0"/>
                  <a:t>j</a:t>
                </a:r>
                <a:r>
                  <a:rPr lang="zh-CN" altLang="en-US" b="0" dirty="0" smtClean="0"/>
                  <a:t>层最多有</a:t>
                </a:r>
                <a:r>
                  <a:rPr lang="en-US" altLang="zh-CN" b="0" dirty="0" smtClean="0"/>
                  <a:t>2</a:t>
                </a:r>
                <a:r>
                  <a:rPr lang="en-US" altLang="zh-CN" b="0" baseline="30000" dirty="0" smtClean="0"/>
                  <a:t>j-1</a:t>
                </a:r>
                <a:r>
                  <a:rPr lang="zh-CN" altLang="en-US" b="0" dirty="0" smtClean="0"/>
                  <a:t>个结点，每个结点比较次数为</a:t>
                </a:r>
                <a:r>
                  <a:rPr lang="en-US" altLang="zh-CN" b="0" dirty="0" smtClean="0"/>
                  <a:t>j</a:t>
                </a:r>
                <a:r>
                  <a:rPr lang="zh-CN" altLang="en-US" b="0" dirty="0" smtClean="0"/>
                  <a:t>。</a:t>
                </a:r>
                <a:endParaRPr lang="en-US" altLang="zh-CN" b="0" dirty="0" smtClean="0"/>
              </a:p>
              <a:p>
                <a:r>
                  <a:rPr lang="zh-CN" altLang="zh-CN" b="0" dirty="0" smtClean="0"/>
                  <a:t>对</a:t>
                </a:r>
                <a:r>
                  <a:rPr lang="zh-CN" altLang="zh-CN" b="0" dirty="0"/>
                  <a:t>任意的</a:t>
                </a:r>
                <a:r>
                  <a:rPr lang="en-US" altLang="zh-CN" b="0" dirty="0"/>
                  <a:t>n</a:t>
                </a:r>
                <a:r>
                  <a:rPr lang="zh-CN" altLang="zh-CN" b="0" dirty="0"/>
                  <a:t>，当</a:t>
                </a:r>
                <a:r>
                  <a:rPr lang="en-US" altLang="zh-CN" b="0" dirty="0"/>
                  <a:t>n</a:t>
                </a:r>
                <a:r>
                  <a:rPr lang="zh-CN" altLang="zh-CN" b="0" dirty="0"/>
                  <a:t>较大（</a:t>
                </a:r>
                <a:r>
                  <a:rPr lang="en-US" altLang="zh-CN" b="0" dirty="0"/>
                  <a:t>n&gt;50</a:t>
                </a:r>
                <a:r>
                  <a:rPr lang="zh-CN" altLang="zh-CN" b="0" dirty="0"/>
                  <a:t>）时，可有近似</a:t>
                </a:r>
                <a:r>
                  <a:rPr lang="zh-CN" altLang="zh-CN" b="0" dirty="0" smtClean="0"/>
                  <a:t>结果</a:t>
                </a:r>
                <a:r>
                  <a:rPr lang="en-US" altLang="zh-CN" b="0" dirty="0" err="1" smtClean="0"/>
                  <a:t>ASL</a:t>
                </a:r>
                <a:r>
                  <a:rPr lang="en-US" altLang="zh-CN" b="0" baseline="-25000" dirty="0" err="1" smtClean="0"/>
                  <a:t>bs</a:t>
                </a:r>
                <a:r>
                  <a:rPr lang="en-US" altLang="zh-CN" b="0" dirty="0"/>
                  <a:t>=log</a:t>
                </a:r>
                <a:r>
                  <a:rPr lang="en-US" altLang="zh-CN" b="0" baseline="-25000" dirty="0"/>
                  <a:t>2</a:t>
                </a:r>
                <a:r>
                  <a:rPr lang="en-US" altLang="zh-CN" b="0" dirty="0"/>
                  <a:t>(n+1)-</a:t>
                </a:r>
                <a:r>
                  <a:rPr lang="en-US" altLang="zh-CN" b="0" dirty="0" smtClean="0"/>
                  <a:t>1</a:t>
                </a:r>
              </a:p>
              <a:p>
                <a:endParaRPr lang="en-US" altLang="zh-CN" b="0" dirty="0" smtClean="0"/>
              </a:p>
              <a:p>
                <a:r>
                  <a:rPr lang="en-US" altLang="zh-CN" b="0" dirty="0" smtClean="0">
                    <a:solidFill>
                      <a:srgbClr val="FF0000"/>
                    </a:solidFill>
                  </a:rPr>
                  <a:t/>
                </a:r>
                <a:r>
                  <a:rPr lang="zh-CN" altLang="zh-CN" b="0" dirty="0" smtClean="0">
                    <a:solidFill>
                      <a:srgbClr val="FF0000"/>
                    </a:solidFill>
                  </a:rPr>
                  <a:t>折半</a:t>
                </a:r>
                <a:r>
                  <a:rPr lang="zh-CN" altLang="zh-CN" b="0" dirty="0">
                    <a:solidFill>
                      <a:srgbClr val="FF0000"/>
                    </a:solidFill>
                  </a:rPr>
                  <a:t>查找的平均时间复杂度为</a:t>
                </a:r>
                <a:r>
                  <a:rPr lang="en-US" altLang="zh-CN" b="0" dirty="0">
                    <a:solidFill>
                      <a:srgbClr val="FF0000"/>
                    </a:solidFill>
                  </a:rPr>
                  <a:t/>
                </a:r>
                <a:r>
                  <a:rPr lang="en-US" altLang="zh-CN" dirty="0">
                    <a:solidFill>
                      <a:srgbClr val="FF0000"/>
                    </a:solidFill>
                  </a:rPr>
                  <a:t>O(log</a:t>
                </a:r>
                <a:r>
                  <a:rPr lang="en-US" altLang="zh-CN" baseline="-25000" dirty="0">
                    <a:solidFill>
                      <a:srgbClr val="FF0000"/>
                    </a:solidFill>
                  </a:rPr>
                  <a:t>2</a:t>
                </a:r>
                <a:r>
                  <a:rPr lang="en-US" altLang="zh-CN" dirty="0">
                    <a:solidFill>
                      <a:srgbClr val="FF0000"/>
                    </a:solidFill>
                  </a:rPr>
                  <a:t>n)</a:t>
                </a:r>
                <a:r>
                  <a:rPr lang="zh-CN" altLang="zh-CN" b="0" dirty="0" smtClean="0">
                    <a:solidFill>
                      <a:srgbClr val="FF0000"/>
                    </a:solidFill>
                  </a:rPr>
                  <a:t>。</a:t>
                </a:r>
                <a:endParaRPr lang="zh-CN" altLang="zh-CN" b="0" dirty="0">
                  <a:solidFill>
                    <a:srgbClr val="FF0000"/>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957263" y="1048525"/>
                <a:ext cx="7520940" cy="5044771"/>
              </a:xfrm>
              <a:blipFill rotWithShape="1">
                <a:blip r:embed="rId2" cstate="print"/>
                <a:stretch>
                  <a:fillRect l="-1216"/>
                </a:stretch>
              </a:blipFill>
            </p:spPr>
            <p:txBody>
              <a:bodyPr/>
              <a:lstStyle/>
              <a:p>
                <a:r>
                  <a:rPr lang="zh-CN" altLang="en-US">
                    <a:noFill/>
                  </a:rPr>
                  <a:t> </a:t>
                </a:r>
              </a:p>
            </p:txBody>
          </p:sp>
        </mc:Fallback>
      </mc:AlternateContent>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35696" y="2132856"/>
            <a:ext cx="6170621" cy="10081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005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a:solidFill>
                  <a:srgbClr val="FF0000"/>
                </a:solidFill>
              </a:rPr>
              <a:t>折半</a:t>
            </a:r>
            <a:r>
              <a:rPr lang="zh-CN" altLang="zh-CN" sz="2400" dirty="0" smtClean="0">
                <a:solidFill>
                  <a:srgbClr val="FF0000"/>
                </a:solidFill>
              </a:rPr>
              <a:t>查找</a:t>
            </a:r>
            <a:r>
              <a:rPr lang="zh-CN" altLang="zh-CN" sz="2400" dirty="0">
                <a:solidFill>
                  <a:srgbClr val="FF0000"/>
                </a:solidFill>
              </a:rPr>
              <a:t>的优点与缺点</a:t>
            </a:r>
            <a:r>
              <a:rPr lang="zh-CN" altLang="zh-CN" sz="2400" dirty="0"/>
              <a:t>：</a:t>
            </a:r>
            <a:endParaRPr lang="zh-CN" altLang="en-US" sz="2400" dirty="0"/>
          </a:p>
        </p:txBody>
      </p:sp>
      <p:sp>
        <p:nvSpPr>
          <p:cNvPr id="3" name="内容占位符 2"/>
          <p:cNvSpPr>
            <a:spLocks noGrp="1"/>
          </p:cNvSpPr>
          <p:nvPr>
            <p:ph idx="1"/>
          </p:nvPr>
        </p:nvSpPr>
        <p:spPr>
          <a:xfrm>
            <a:off x="827584" y="1628800"/>
            <a:ext cx="7704856" cy="4608512"/>
          </a:xfrm>
        </p:spPr>
        <p:txBody>
          <a:bodyPr>
            <a:normAutofit/>
          </a:bodyPr>
          <a:lstStyle/>
          <a:p>
            <a:pPr>
              <a:buFont typeface="Wingdings" panose="05000000000000000000" pitchFamily="2" charset="2"/>
              <a:buChar char="n"/>
            </a:pPr>
            <a:r>
              <a:rPr lang="zh-CN" altLang="zh-CN" dirty="0" smtClean="0"/>
              <a:t>折半</a:t>
            </a:r>
            <a:r>
              <a:rPr lang="zh-CN" altLang="zh-CN" dirty="0"/>
              <a:t>查找的效率高，但是首先需要将表按关键字大小排序</a:t>
            </a:r>
            <a:r>
              <a:rPr lang="zh-CN" altLang="zh-CN" b="0" dirty="0"/>
              <a:t>，而排序本身又是一种非常费时的操作</a:t>
            </a:r>
            <a:r>
              <a:rPr lang="zh-CN" altLang="zh-CN" b="0" dirty="0" smtClean="0"/>
              <a:t>。</a:t>
            </a:r>
            <a:r>
              <a:rPr lang="zh-CN" altLang="en-US" b="0" dirty="0" smtClean="0"/>
              <a:t>即使</a:t>
            </a:r>
            <a:r>
              <a:rPr lang="zh-CN" altLang="zh-CN" b="0" dirty="0" smtClean="0"/>
              <a:t>采用</a:t>
            </a:r>
            <a:r>
              <a:rPr lang="zh-CN" altLang="zh-CN" b="0" dirty="0"/>
              <a:t>高效的排序方法也要花费</a:t>
            </a:r>
            <a:r>
              <a:rPr lang="en-US" altLang="zh-CN" b="0" dirty="0"/>
              <a:t>O(</a:t>
            </a:r>
            <a:r>
              <a:rPr lang="en-US" altLang="zh-CN" b="0" dirty="0" err="1"/>
              <a:t>nlogn</a:t>
            </a:r>
            <a:r>
              <a:rPr lang="en-US" altLang="zh-CN" b="0" dirty="0"/>
              <a:t>)</a:t>
            </a:r>
            <a:r>
              <a:rPr lang="zh-CN" altLang="zh-CN" b="0" dirty="0"/>
              <a:t>的时间。</a:t>
            </a:r>
          </a:p>
          <a:p>
            <a:pPr>
              <a:buFont typeface="Wingdings" panose="05000000000000000000" pitchFamily="2" charset="2"/>
              <a:buChar char="n"/>
            </a:pPr>
            <a:r>
              <a:rPr lang="zh-CN" altLang="zh-CN" dirty="0"/>
              <a:t>折半查找只适用于顺序存储结构</a:t>
            </a:r>
            <a:r>
              <a:rPr lang="zh-CN" altLang="zh-CN" b="0" dirty="0"/>
              <a:t>。为保持表的有序性，在顺序结构里插入和删除都必须移动大量的结点。因此，</a:t>
            </a:r>
            <a:r>
              <a:rPr lang="zh-CN" altLang="zh-CN" dirty="0"/>
              <a:t>折半查找特别适用于那种一经建立就很少改动</a:t>
            </a:r>
            <a:r>
              <a:rPr lang="zh-CN" altLang="zh-CN" b="0" dirty="0"/>
              <a:t>且经常需要进行查找的线性表</a:t>
            </a:r>
            <a:r>
              <a:rPr lang="zh-CN" altLang="zh-CN" b="0" dirty="0" smtClean="0"/>
              <a:t>。</a:t>
            </a:r>
            <a:endParaRPr lang="en-US" altLang="zh-CN" b="0" dirty="0" smtClean="0"/>
          </a:p>
          <a:p>
            <a:pPr>
              <a:buFont typeface="Wingdings" panose="05000000000000000000" pitchFamily="2" charset="2"/>
              <a:buChar char="n"/>
            </a:pPr>
            <a:r>
              <a:rPr lang="zh-CN" altLang="zh-CN" b="0" dirty="0" smtClean="0"/>
              <a:t>链式</a:t>
            </a:r>
            <a:r>
              <a:rPr lang="zh-CN" altLang="zh-CN" b="0" dirty="0"/>
              <a:t>结构</a:t>
            </a:r>
            <a:r>
              <a:rPr lang="zh-CN" altLang="zh-CN" b="0" dirty="0" smtClean="0"/>
              <a:t>不适合</a:t>
            </a:r>
            <a:r>
              <a:rPr lang="zh-CN" altLang="zh-CN" b="0" dirty="0"/>
              <a:t>实现二分查找算法。</a:t>
            </a:r>
          </a:p>
          <a:p>
            <a:endParaRPr lang="zh-CN" altLang="en-US" dirty="0"/>
          </a:p>
        </p:txBody>
      </p:sp>
    </p:spTree>
    <p:extLst>
      <p:ext uri="{BB962C8B-B14F-4D97-AF65-F5344CB8AC3E}">
        <p14:creationId xmlns:p14="http://schemas.microsoft.com/office/powerpoint/2010/main" xmlns="" val="6328252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8.3 </a:t>
            </a:r>
            <a:r>
              <a:rPr lang="en-US" altLang="zh-CN" b="1" dirty="0" smtClean="0"/>
              <a:t>Hash</a:t>
            </a:r>
            <a:r>
              <a:rPr lang="zh-CN" altLang="zh-CN" b="1" dirty="0" smtClean="0"/>
              <a:t>表</a:t>
            </a:r>
            <a:endParaRPr lang="zh-CN" altLang="en-US" dirty="0"/>
          </a:p>
        </p:txBody>
      </p:sp>
      <p:sp>
        <p:nvSpPr>
          <p:cNvPr id="3" name="内容占位符 2"/>
          <p:cNvSpPr>
            <a:spLocks noGrp="1"/>
          </p:cNvSpPr>
          <p:nvPr>
            <p:ph idx="1"/>
          </p:nvPr>
        </p:nvSpPr>
        <p:spPr>
          <a:xfrm>
            <a:off x="827584" y="1628800"/>
            <a:ext cx="7632848" cy="4176464"/>
          </a:xfrm>
        </p:spPr>
        <p:txBody>
          <a:bodyPr>
            <a:normAutofit lnSpcReduction="10000"/>
          </a:bodyPr>
          <a:lstStyle/>
          <a:p>
            <a:pPr>
              <a:buFont typeface="Wingdings" panose="05000000000000000000" pitchFamily="2" charset="2"/>
              <a:buChar char="l"/>
            </a:pPr>
            <a:r>
              <a:rPr lang="en-US" altLang="zh-CN" b="0" dirty="0" smtClean="0">
                <a:solidFill>
                  <a:srgbClr val="FF0000"/>
                </a:solidFill>
              </a:rPr>
              <a:t>Hash</a:t>
            </a:r>
            <a:r>
              <a:rPr lang="zh-CN" altLang="zh-CN" b="0" dirty="0" smtClean="0">
                <a:solidFill>
                  <a:srgbClr val="FF0000"/>
                </a:solidFill>
              </a:rPr>
              <a:t>表</a:t>
            </a:r>
            <a:r>
              <a:rPr lang="zh-CN" altLang="zh-CN" b="0" dirty="0"/>
              <a:t>是一种非关键字查找方法，可像数组检索一样实现随机查找</a:t>
            </a:r>
            <a:r>
              <a:rPr lang="zh-CN" altLang="zh-CN" b="0" dirty="0" smtClean="0"/>
              <a:t>。</a:t>
            </a:r>
            <a:endParaRPr lang="en-US" altLang="zh-CN" b="0" dirty="0" smtClean="0"/>
          </a:p>
          <a:p>
            <a:pPr>
              <a:buFont typeface="Wingdings" panose="05000000000000000000" pitchFamily="2" charset="2"/>
              <a:buChar char="l"/>
            </a:pPr>
            <a:r>
              <a:rPr lang="zh-CN" altLang="zh-CN" b="0" dirty="0" smtClean="0"/>
              <a:t>将</a:t>
            </a:r>
            <a:r>
              <a:rPr lang="zh-CN" altLang="zh-CN" b="0" dirty="0">
                <a:solidFill>
                  <a:srgbClr val="FF0000"/>
                </a:solidFill>
              </a:rPr>
              <a:t>关键字映射到表中的位置</a:t>
            </a:r>
            <a:r>
              <a:rPr lang="zh-CN" altLang="zh-CN" b="0" dirty="0"/>
              <a:t>来访问记录的过程称为</a:t>
            </a:r>
            <a:r>
              <a:rPr lang="zh-CN" altLang="zh-CN" b="0" dirty="0">
                <a:solidFill>
                  <a:srgbClr val="FF0000"/>
                </a:solidFill>
              </a:rPr>
              <a:t>散列，又称哈希</a:t>
            </a:r>
            <a:r>
              <a:rPr lang="zh-CN" altLang="zh-CN" b="0" dirty="0" smtClean="0"/>
              <a:t>。</a:t>
            </a:r>
            <a:endParaRPr lang="en-US" altLang="zh-CN" b="0" dirty="0" smtClean="0"/>
          </a:p>
          <a:p>
            <a:pPr>
              <a:buFont typeface="Wingdings" panose="05000000000000000000" pitchFamily="2" charset="2"/>
              <a:buChar char="l"/>
            </a:pPr>
            <a:r>
              <a:rPr lang="zh-CN" altLang="zh-CN" b="0" dirty="0" smtClean="0"/>
              <a:t>一</a:t>
            </a:r>
            <a:r>
              <a:rPr lang="zh-CN" altLang="zh-CN" b="0" dirty="0"/>
              <a:t>个哈希表使用一个</a:t>
            </a:r>
            <a:r>
              <a:rPr lang="zh-CN" altLang="zh-CN" b="0" dirty="0" smtClean="0">
                <a:solidFill>
                  <a:srgbClr val="FF0000"/>
                </a:solidFill>
              </a:rPr>
              <a:t>函数</a:t>
            </a:r>
            <a:r>
              <a:rPr lang="en-US" altLang="zh-CN" b="0" dirty="0" smtClean="0">
                <a:solidFill>
                  <a:srgbClr val="FF0000"/>
                </a:solidFill>
              </a:rPr>
              <a:t>H</a:t>
            </a:r>
            <a:r>
              <a:rPr lang="zh-CN" altLang="zh-CN" b="0" dirty="0">
                <a:solidFill>
                  <a:srgbClr val="FF0000"/>
                </a:solidFill>
              </a:rPr>
              <a:t>（称为哈希函数）</a:t>
            </a:r>
            <a:r>
              <a:rPr lang="zh-CN" altLang="zh-CN" b="0" dirty="0"/>
              <a:t>，把关键字映射到非负整数（或表的索引值）</a:t>
            </a:r>
            <a:r>
              <a:rPr lang="zh-CN" altLang="zh-CN" b="0" dirty="0" smtClean="0"/>
              <a:t>。</a:t>
            </a:r>
            <a:endParaRPr lang="en-US" altLang="zh-CN" b="0" dirty="0" smtClean="0"/>
          </a:p>
          <a:p>
            <a:pPr algn="ctr"/>
            <a:r>
              <a:rPr lang="en-US" altLang="zh-CN" b="0" dirty="0">
                <a:solidFill>
                  <a:srgbClr val="FF0000"/>
                </a:solidFill>
              </a:rPr>
              <a:t>Address=H(key)</a:t>
            </a:r>
            <a:endParaRPr lang="zh-CN" altLang="zh-CN" b="0" dirty="0">
              <a:solidFill>
                <a:srgbClr val="FF0000"/>
              </a:solidFill>
            </a:endParaRPr>
          </a:p>
          <a:p>
            <a:r>
              <a:rPr lang="zh-CN" altLang="zh-CN" dirty="0"/>
              <a:t>★注：按哈希表的存储范围来定义存储大小。哈希函数既是建存储表的函数也是哈希查找的函数。</a:t>
            </a:r>
          </a:p>
          <a:p>
            <a:endParaRPr lang="zh-CN" altLang="en-US" b="0" dirty="0"/>
          </a:p>
        </p:txBody>
      </p:sp>
    </p:spTree>
    <p:extLst>
      <p:ext uri="{BB962C8B-B14F-4D97-AF65-F5344CB8AC3E}">
        <p14:creationId xmlns:p14="http://schemas.microsoft.com/office/powerpoint/2010/main" xmlns="" val="1839867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8.1 </a:t>
            </a:r>
            <a:r>
              <a:rPr lang="zh-CN" altLang="zh-CN" b="1" dirty="0"/>
              <a:t>查找的基本</a:t>
            </a:r>
            <a:r>
              <a:rPr lang="zh-CN" altLang="zh-CN" b="1" dirty="0" smtClean="0"/>
              <a:t>概念</a:t>
            </a:r>
            <a:endParaRPr lang="zh-CN" altLang="en-US" dirty="0"/>
          </a:p>
        </p:txBody>
      </p:sp>
      <p:sp>
        <p:nvSpPr>
          <p:cNvPr id="3" name="内容占位符 2"/>
          <p:cNvSpPr>
            <a:spLocks noGrp="1"/>
          </p:cNvSpPr>
          <p:nvPr>
            <p:ph idx="1"/>
          </p:nvPr>
        </p:nvSpPr>
        <p:spPr>
          <a:xfrm>
            <a:off x="827584" y="1628800"/>
            <a:ext cx="7520940" cy="3300398"/>
          </a:xfrm>
        </p:spPr>
        <p:txBody>
          <a:bodyPr>
            <a:normAutofit lnSpcReduction="10000"/>
          </a:bodyPr>
          <a:lstStyle/>
          <a:p>
            <a:r>
              <a:rPr lang="zh-CN" altLang="zh-CN" dirty="0">
                <a:solidFill>
                  <a:srgbClr val="FF0000"/>
                </a:solidFill>
              </a:rPr>
              <a:t>查找</a:t>
            </a:r>
            <a:r>
              <a:rPr lang="zh-CN" altLang="zh-CN" b="0" dirty="0">
                <a:solidFill>
                  <a:srgbClr val="FF0000"/>
                </a:solidFill>
              </a:rPr>
              <a:t>又称为检索</a:t>
            </a:r>
            <a:r>
              <a:rPr lang="zh-CN" altLang="zh-CN" b="0" dirty="0"/>
              <a:t>，确定一个已经给出的数据是否出现在某个数据元素集合中</a:t>
            </a:r>
            <a:r>
              <a:rPr lang="zh-CN" altLang="zh-CN" b="0" dirty="0" smtClean="0"/>
              <a:t>。</a:t>
            </a:r>
            <a:endParaRPr lang="en-US" altLang="zh-CN" b="0" dirty="0" smtClean="0"/>
          </a:p>
          <a:p>
            <a:r>
              <a:rPr lang="zh-CN" altLang="zh-CN" dirty="0"/>
              <a:t>有关查找表的相关</a:t>
            </a:r>
            <a:r>
              <a:rPr lang="zh-CN" altLang="zh-CN" dirty="0" smtClean="0"/>
              <a:t>概念</a:t>
            </a:r>
            <a:r>
              <a:rPr lang="zh-CN" altLang="en-US" dirty="0" smtClean="0"/>
              <a:t>：</a:t>
            </a:r>
            <a:endParaRPr lang="en-US" altLang="zh-CN" dirty="0" smtClean="0"/>
          </a:p>
          <a:p>
            <a:r>
              <a:rPr lang="zh-CN" altLang="zh-CN" dirty="0"/>
              <a:t>（</a:t>
            </a:r>
            <a:r>
              <a:rPr lang="en-US" altLang="zh-CN" dirty="0"/>
              <a:t>1</a:t>
            </a:r>
            <a:r>
              <a:rPr lang="zh-CN" altLang="zh-CN" dirty="0"/>
              <a:t>）</a:t>
            </a:r>
            <a:r>
              <a:rPr lang="zh-CN" altLang="zh-CN" dirty="0">
                <a:solidFill>
                  <a:srgbClr val="FF0000"/>
                </a:solidFill>
              </a:rPr>
              <a:t>键</a:t>
            </a:r>
            <a:r>
              <a:rPr lang="zh-CN" altLang="zh-CN" b="0" dirty="0"/>
              <a:t>是数据元素中的某个项或者组合项的值，用来标识一个数据元素。能够唯一确定一个数据元素的键，称为</a:t>
            </a:r>
            <a:r>
              <a:rPr lang="zh-CN" altLang="zh-CN" b="0" dirty="0">
                <a:solidFill>
                  <a:srgbClr val="FF0000"/>
                </a:solidFill>
              </a:rPr>
              <a:t>主键</a:t>
            </a:r>
            <a:r>
              <a:rPr lang="zh-CN" altLang="zh-CN" b="0" dirty="0"/>
              <a:t>。而不能唯一确定一个数据元素的键，称为</a:t>
            </a:r>
            <a:r>
              <a:rPr lang="zh-CN" altLang="zh-CN" b="0" dirty="0">
                <a:solidFill>
                  <a:srgbClr val="FF0000"/>
                </a:solidFill>
              </a:rPr>
              <a:t>次键</a:t>
            </a:r>
            <a:r>
              <a:rPr lang="zh-CN" altLang="zh-CN" b="0" dirty="0"/>
              <a:t>。</a:t>
            </a:r>
            <a:endParaRPr lang="zh-CN" altLang="en-US" b="0" dirty="0"/>
          </a:p>
        </p:txBody>
      </p:sp>
    </p:spTree>
    <p:extLst>
      <p:ext uri="{BB962C8B-B14F-4D97-AF65-F5344CB8AC3E}">
        <p14:creationId xmlns:p14="http://schemas.microsoft.com/office/powerpoint/2010/main" xmlns="" val="1915953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8.3.1 </a:t>
            </a:r>
            <a:r>
              <a:rPr lang="zh-CN" altLang="zh-CN" b="1" dirty="0"/>
              <a:t>哈希函数的常用构建</a:t>
            </a:r>
            <a:r>
              <a:rPr lang="zh-CN" altLang="zh-CN" b="1" dirty="0" smtClean="0"/>
              <a:t>方法</a:t>
            </a:r>
            <a:endParaRPr lang="zh-CN" altLang="en-US" dirty="0"/>
          </a:p>
        </p:txBody>
      </p:sp>
      <p:sp>
        <p:nvSpPr>
          <p:cNvPr id="3" name="内容占位符 2"/>
          <p:cNvSpPr>
            <a:spLocks noGrp="1"/>
          </p:cNvSpPr>
          <p:nvPr>
            <p:ph idx="1"/>
          </p:nvPr>
        </p:nvSpPr>
        <p:spPr>
          <a:xfrm>
            <a:off x="467544" y="1628800"/>
            <a:ext cx="8352928" cy="4032448"/>
          </a:xfrm>
        </p:spPr>
        <p:txBody>
          <a:bodyPr/>
          <a:lstStyle/>
          <a:p>
            <a:r>
              <a:rPr lang="zh-CN" altLang="zh-CN" dirty="0"/>
              <a:t>构造哈希函数需要注意的</a:t>
            </a:r>
            <a:r>
              <a:rPr lang="zh-CN" altLang="zh-CN" dirty="0">
                <a:solidFill>
                  <a:srgbClr val="FF0000"/>
                </a:solidFill>
              </a:rPr>
              <a:t>几点要求：</a:t>
            </a:r>
          </a:p>
          <a:p>
            <a:r>
              <a:rPr lang="zh-CN" altLang="zh-CN" b="0" dirty="0"/>
              <a:t>（</a:t>
            </a:r>
            <a:r>
              <a:rPr lang="en-US" altLang="zh-CN" b="0" dirty="0"/>
              <a:t>1</a:t>
            </a:r>
            <a:r>
              <a:rPr lang="zh-CN" altLang="zh-CN" b="0" dirty="0"/>
              <a:t>）让哈希地址在哈希表中尽可能的</a:t>
            </a:r>
            <a:r>
              <a:rPr lang="zh-CN" altLang="zh-CN" b="0" dirty="0">
                <a:solidFill>
                  <a:srgbClr val="FF0000"/>
                </a:solidFill>
              </a:rPr>
              <a:t>分布均匀</a:t>
            </a:r>
            <a:r>
              <a:rPr lang="zh-CN" altLang="zh-CN" b="0" dirty="0"/>
              <a:t>，即减少冲突；</a:t>
            </a:r>
          </a:p>
          <a:p>
            <a:r>
              <a:rPr lang="zh-CN" altLang="zh-CN" b="0" dirty="0"/>
              <a:t>（</a:t>
            </a:r>
            <a:r>
              <a:rPr lang="en-US" altLang="zh-CN" b="0" dirty="0"/>
              <a:t>2</a:t>
            </a:r>
            <a:r>
              <a:rPr lang="zh-CN" altLang="zh-CN" b="0" dirty="0"/>
              <a:t>）哈希函数计算一定要</a:t>
            </a:r>
            <a:r>
              <a:rPr lang="zh-CN" altLang="zh-CN" b="0" dirty="0">
                <a:solidFill>
                  <a:srgbClr val="FF0000"/>
                </a:solidFill>
              </a:rPr>
              <a:t>简单且快速</a:t>
            </a:r>
            <a:r>
              <a:rPr lang="zh-CN" altLang="zh-CN" b="0" dirty="0"/>
              <a:t>；</a:t>
            </a:r>
          </a:p>
          <a:p>
            <a:r>
              <a:rPr lang="zh-CN" altLang="zh-CN" b="0" dirty="0"/>
              <a:t>（</a:t>
            </a:r>
            <a:r>
              <a:rPr lang="en-US" altLang="zh-CN" b="0" dirty="0"/>
              <a:t>3</a:t>
            </a:r>
            <a:r>
              <a:rPr lang="zh-CN" altLang="zh-CN" b="0" dirty="0"/>
              <a:t>）哈希函数的</a:t>
            </a:r>
            <a:r>
              <a:rPr lang="zh-CN" altLang="zh-CN" b="0" dirty="0">
                <a:solidFill>
                  <a:srgbClr val="FF0000"/>
                </a:solidFill>
              </a:rPr>
              <a:t>定义域</a:t>
            </a:r>
            <a:r>
              <a:rPr lang="zh-CN" altLang="zh-CN" dirty="0"/>
              <a:t>必须包括需要存储的全部关键字</a:t>
            </a:r>
            <a:r>
              <a:rPr lang="zh-CN" altLang="zh-CN" b="0" dirty="0"/>
              <a:t>，如果哈希表允许有</a:t>
            </a:r>
            <a:r>
              <a:rPr lang="en-US" altLang="zh-CN" b="0" dirty="0"/>
              <a:t>m</a:t>
            </a:r>
            <a:r>
              <a:rPr lang="zh-CN" altLang="zh-CN" b="0" dirty="0"/>
              <a:t>个地址时，</a:t>
            </a:r>
            <a:r>
              <a:rPr lang="zh-CN" altLang="zh-CN" b="0" dirty="0">
                <a:solidFill>
                  <a:srgbClr val="FF0000"/>
                </a:solidFill>
              </a:rPr>
              <a:t>其值域</a:t>
            </a:r>
            <a:r>
              <a:rPr lang="zh-CN" altLang="zh-CN" dirty="0"/>
              <a:t>必须在</a:t>
            </a:r>
            <a:r>
              <a:rPr lang="en-US" altLang="zh-CN" dirty="0"/>
              <a:t>[0..m-1]</a:t>
            </a:r>
            <a:r>
              <a:rPr lang="zh-CN" altLang="zh-CN" dirty="0"/>
              <a:t>之间</a:t>
            </a:r>
            <a:r>
              <a:rPr lang="zh-CN" altLang="zh-CN" b="0" dirty="0"/>
              <a:t>。</a:t>
            </a:r>
            <a:endParaRPr lang="zh-CN" altLang="en-US" b="0" dirty="0"/>
          </a:p>
        </p:txBody>
      </p:sp>
    </p:spTree>
    <p:extLst>
      <p:ext uri="{BB962C8B-B14F-4D97-AF65-F5344CB8AC3E}">
        <p14:creationId xmlns:p14="http://schemas.microsoft.com/office/powerpoint/2010/main" xmlns="" val="32363817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5184576"/>
          </a:xfrm>
        </p:spPr>
        <p:txBody>
          <a:bodyPr>
            <a:normAutofit lnSpcReduction="10000"/>
          </a:bodyPr>
          <a:lstStyle/>
          <a:p>
            <a:pPr marL="457200" indent="-457200">
              <a:buAutoNum type="arabicPeriod"/>
            </a:pPr>
            <a:r>
              <a:rPr lang="zh-CN" altLang="zh-CN" dirty="0" smtClean="0">
                <a:solidFill>
                  <a:srgbClr val="FF0000"/>
                </a:solidFill>
              </a:rPr>
              <a:t>直接</a:t>
            </a:r>
            <a:r>
              <a:rPr lang="zh-CN" altLang="zh-CN" dirty="0">
                <a:solidFill>
                  <a:srgbClr val="FF0000"/>
                </a:solidFill>
              </a:rPr>
              <a:t>定址</a:t>
            </a:r>
            <a:r>
              <a:rPr lang="zh-CN" altLang="zh-CN" dirty="0" smtClean="0">
                <a:solidFill>
                  <a:srgbClr val="FF0000"/>
                </a:solidFill>
              </a:rPr>
              <a:t>法</a:t>
            </a:r>
            <a:endParaRPr lang="zh-CN" altLang="zh-CN" dirty="0">
              <a:solidFill>
                <a:srgbClr val="FF0000"/>
              </a:solidFill>
            </a:endParaRPr>
          </a:p>
          <a:p>
            <a:pPr>
              <a:buFont typeface="Wingdings" panose="05000000000000000000" pitchFamily="2" charset="2"/>
              <a:buChar char="l"/>
            </a:pPr>
            <a:r>
              <a:rPr lang="zh-CN" altLang="zh-CN" b="0" dirty="0"/>
              <a:t>哈希函数</a:t>
            </a:r>
            <a:r>
              <a:rPr lang="en-US" altLang="zh-CN" b="0" dirty="0">
                <a:solidFill>
                  <a:srgbClr val="FF0000"/>
                </a:solidFill>
              </a:rPr>
              <a:t>Hash(key)=a*</a:t>
            </a:r>
            <a:r>
              <a:rPr lang="en-US" altLang="zh-CN" b="0" dirty="0" err="1">
                <a:solidFill>
                  <a:srgbClr val="FF0000"/>
                </a:solidFill>
              </a:rPr>
              <a:t>key+b</a:t>
            </a:r>
            <a:r>
              <a:rPr lang="zh-CN" altLang="zh-CN" b="0" dirty="0"/>
              <a:t>，其中</a:t>
            </a:r>
            <a:r>
              <a:rPr lang="en-US" altLang="zh-CN" b="0" dirty="0"/>
              <a:t>a</a:t>
            </a:r>
            <a:r>
              <a:rPr lang="zh-CN" altLang="zh-CN" b="0" dirty="0"/>
              <a:t>和</a:t>
            </a:r>
            <a:r>
              <a:rPr lang="en-US" altLang="zh-CN" b="0" dirty="0"/>
              <a:t>b</a:t>
            </a:r>
            <a:r>
              <a:rPr lang="zh-CN" altLang="zh-CN" b="0" dirty="0"/>
              <a:t>都为常数</a:t>
            </a:r>
            <a:r>
              <a:rPr lang="zh-CN" altLang="zh-CN" b="0" dirty="0" smtClean="0"/>
              <a:t>。</a:t>
            </a:r>
            <a:endParaRPr lang="en-US" altLang="zh-CN" b="0" dirty="0" smtClean="0"/>
          </a:p>
          <a:p>
            <a:pPr>
              <a:buFont typeface="Wingdings" panose="05000000000000000000" pitchFamily="2" charset="2"/>
              <a:buChar char="l"/>
            </a:pPr>
            <a:r>
              <a:rPr lang="zh-CN" altLang="zh-CN" b="0" dirty="0" smtClean="0"/>
              <a:t>直接</a:t>
            </a:r>
            <a:r>
              <a:rPr lang="zh-CN" altLang="zh-CN" b="0" dirty="0"/>
              <a:t>定址法取关键字的</a:t>
            </a:r>
            <a:r>
              <a:rPr lang="zh-CN" altLang="zh-CN" dirty="0"/>
              <a:t>某个线性函数</a:t>
            </a:r>
            <a:r>
              <a:rPr lang="zh-CN" altLang="zh-CN" b="0" dirty="0"/>
              <a:t>值为哈希地址</a:t>
            </a:r>
            <a:r>
              <a:rPr lang="zh-CN" altLang="zh-CN" b="0" dirty="0" smtClean="0"/>
              <a:t>。</a:t>
            </a:r>
            <a:endParaRPr lang="en-US" altLang="zh-CN" b="0" dirty="0" smtClean="0"/>
          </a:p>
          <a:p>
            <a:pPr>
              <a:buFont typeface="Wingdings" panose="05000000000000000000" pitchFamily="2" charset="2"/>
              <a:buChar char="l"/>
            </a:pPr>
            <a:r>
              <a:rPr lang="zh-CN" altLang="zh-CN" dirty="0" smtClean="0"/>
              <a:t>此</a:t>
            </a:r>
            <a:r>
              <a:rPr lang="zh-CN" altLang="zh-CN" dirty="0"/>
              <a:t>类哈希函数计算方法最简单，是一对一的映射，一般不会产生冲突。</a:t>
            </a:r>
            <a:r>
              <a:rPr lang="zh-CN" altLang="zh-CN" b="0" dirty="0"/>
              <a:t>但是，直接定址法要求所得的哈希地址空间的大小与关键字集合的大小相同。如果关键字的集合很大时，哈希地址空间不可能取到那么大。</a:t>
            </a:r>
          </a:p>
          <a:p>
            <a:pPr>
              <a:buFont typeface="Wingdings" panose="05000000000000000000" pitchFamily="2" charset="2"/>
              <a:buChar char="l"/>
            </a:pPr>
            <a:r>
              <a:rPr lang="zh-CN" altLang="zh-CN" dirty="0"/>
              <a:t>直接定址法适用于关键字分布基本连续的情况</a:t>
            </a:r>
            <a:r>
              <a:rPr lang="zh-CN" altLang="zh-CN" b="0" dirty="0"/>
              <a:t>，如果关键字分布不连续，空位较多，就会造成存储空间的浪费。实际中很少使用直接定址法。</a:t>
            </a:r>
          </a:p>
          <a:p>
            <a:endParaRPr lang="zh-CN" altLang="en-US" dirty="0"/>
          </a:p>
        </p:txBody>
      </p:sp>
    </p:spTree>
    <p:extLst>
      <p:ext uri="{BB962C8B-B14F-4D97-AF65-F5344CB8AC3E}">
        <p14:creationId xmlns:p14="http://schemas.microsoft.com/office/powerpoint/2010/main" xmlns="" val="18530909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920880" cy="4083905"/>
          </a:xfrm>
        </p:spPr>
        <p:txBody>
          <a:bodyPr/>
          <a:lstStyle/>
          <a:p>
            <a:r>
              <a:rPr lang="zh-CN" altLang="zh-CN" b="0" dirty="0"/>
              <a:t>【例</a:t>
            </a:r>
            <a:r>
              <a:rPr lang="en-US" altLang="zh-CN" b="0" dirty="0"/>
              <a:t>8.2</a:t>
            </a:r>
            <a:r>
              <a:rPr lang="zh-CN" altLang="zh-CN" b="0" dirty="0"/>
              <a:t>】有一组记录元素的关键字集合</a:t>
            </a:r>
            <a:r>
              <a:rPr lang="en-US" altLang="zh-CN" b="0" dirty="0"/>
              <a:t>{100</a:t>
            </a:r>
            <a:r>
              <a:rPr lang="zh-CN" altLang="zh-CN" b="0" dirty="0"/>
              <a:t>，</a:t>
            </a:r>
            <a:r>
              <a:rPr lang="en-US" altLang="zh-CN" b="0" dirty="0"/>
              <a:t>300</a:t>
            </a:r>
            <a:r>
              <a:rPr lang="zh-CN" altLang="zh-CN" b="0" dirty="0"/>
              <a:t>，</a:t>
            </a:r>
            <a:r>
              <a:rPr lang="en-US" altLang="zh-CN" b="0" dirty="0"/>
              <a:t>500</a:t>
            </a:r>
            <a:r>
              <a:rPr lang="zh-CN" altLang="zh-CN" b="0" dirty="0"/>
              <a:t>，</a:t>
            </a:r>
            <a:r>
              <a:rPr lang="en-US" altLang="zh-CN" b="0" dirty="0"/>
              <a:t>700</a:t>
            </a:r>
            <a:r>
              <a:rPr lang="zh-CN" altLang="zh-CN" b="0" dirty="0"/>
              <a:t>，</a:t>
            </a:r>
            <a:r>
              <a:rPr lang="en-US" altLang="zh-CN" b="0" dirty="0"/>
              <a:t>800</a:t>
            </a:r>
            <a:r>
              <a:rPr lang="zh-CN" altLang="zh-CN" b="0" dirty="0"/>
              <a:t>，</a:t>
            </a:r>
            <a:r>
              <a:rPr lang="en-US" altLang="zh-CN" b="0" dirty="0"/>
              <a:t>900}</a:t>
            </a:r>
            <a:r>
              <a:rPr lang="zh-CN" altLang="zh-CN" b="0" dirty="0"/>
              <a:t>，选取的哈希函数为</a:t>
            </a:r>
            <a:r>
              <a:rPr lang="en-US" altLang="zh-CN" b="0" dirty="0"/>
              <a:t>Hash(key)=key/100</a:t>
            </a:r>
            <a:r>
              <a:rPr lang="zh-CN" altLang="zh-CN" b="0" dirty="0"/>
              <a:t>，采用直接定址法后的存放如下所示：</a:t>
            </a:r>
          </a:p>
          <a:p>
            <a:endParaRPr lang="zh-CN" altLang="en-US" dirty="0"/>
          </a:p>
        </p:txBody>
      </p:sp>
      <p:pic>
        <p:nvPicPr>
          <p:cNvPr id="4" name="图片 3" descr="C:\Users\xhb\Pictures\第9章\例9.2.tif"/>
          <p:cNvPicPr/>
          <p:nvPr/>
        </p:nvPicPr>
        <p:blipFill>
          <a:blip r:embed="rId2" cstate="print"/>
          <a:srcRect/>
          <a:stretch>
            <a:fillRect/>
          </a:stretch>
        </p:blipFill>
        <p:spPr bwMode="auto">
          <a:xfrm>
            <a:off x="1403648" y="2780928"/>
            <a:ext cx="6480719" cy="823649"/>
          </a:xfrm>
          <a:prstGeom prst="rect">
            <a:avLst/>
          </a:prstGeom>
          <a:noFill/>
          <a:ln w="9525">
            <a:noFill/>
            <a:miter lim="800000"/>
            <a:headEnd/>
            <a:tailEnd/>
          </a:ln>
        </p:spPr>
      </p:pic>
    </p:spTree>
    <p:extLst>
      <p:ext uri="{BB962C8B-B14F-4D97-AF65-F5344CB8AC3E}">
        <p14:creationId xmlns:p14="http://schemas.microsoft.com/office/powerpoint/2010/main" xmlns="" val="1361787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848872" cy="5112568"/>
          </a:xfrm>
        </p:spPr>
        <p:txBody>
          <a:bodyPr>
            <a:normAutofit/>
          </a:bodyPr>
          <a:lstStyle/>
          <a:p>
            <a:r>
              <a:rPr lang="en-US" altLang="zh-CN" dirty="0"/>
              <a:t>2</a:t>
            </a:r>
            <a:r>
              <a:rPr lang="zh-CN" altLang="zh-CN" dirty="0"/>
              <a:t>．</a:t>
            </a:r>
            <a:r>
              <a:rPr lang="zh-CN" altLang="zh-CN" dirty="0">
                <a:solidFill>
                  <a:srgbClr val="FF0000"/>
                </a:solidFill>
              </a:rPr>
              <a:t>除留余数法</a:t>
            </a:r>
          </a:p>
          <a:p>
            <a:pPr>
              <a:buFont typeface="Wingdings" panose="05000000000000000000" pitchFamily="2" charset="2"/>
              <a:buChar char="l"/>
            </a:pPr>
            <a:r>
              <a:rPr lang="zh-CN" altLang="zh-CN" b="0" dirty="0"/>
              <a:t>哈希函数</a:t>
            </a:r>
            <a:r>
              <a:rPr lang="en-US" altLang="zh-CN" b="0" dirty="0">
                <a:solidFill>
                  <a:srgbClr val="FF0000"/>
                </a:solidFill>
              </a:rPr>
              <a:t>Hash(key)=key </a:t>
            </a:r>
            <a:r>
              <a:rPr lang="en-US" altLang="zh-CN" b="0" dirty="0" smtClean="0">
                <a:solidFill>
                  <a:srgbClr val="FF0000"/>
                </a:solidFill>
              </a:rPr>
              <a:t>% </a:t>
            </a:r>
            <a:r>
              <a:rPr lang="en-US" altLang="zh-CN" b="0" dirty="0">
                <a:solidFill>
                  <a:srgbClr val="FF0000"/>
                </a:solidFill>
              </a:rPr>
              <a:t>p</a:t>
            </a:r>
            <a:r>
              <a:rPr lang="zh-CN" altLang="zh-CN" b="0" dirty="0"/>
              <a:t>，如果哈希表中允许的地址数为</a:t>
            </a:r>
            <a:r>
              <a:rPr lang="en-US" altLang="zh-CN" b="0" dirty="0"/>
              <a:t>m</a:t>
            </a:r>
            <a:r>
              <a:rPr lang="zh-CN" altLang="zh-CN" b="0" dirty="0"/>
              <a:t>，</a:t>
            </a:r>
            <a:r>
              <a:rPr lang="en-US" altLang="zh-CN" b="0" dirty="0"/>
              <a:t>p</a:t>
            </a:r>
            <a:r>
              <a:rPr lang="zh-CN" altLang="zh-CN" b="0" dirty="0"/>
              <a:t>为不大于</a:t>
            </a:r>
            <a:r>
              <a:rPr lang="en-US" altLang="zh-CN" b="0" dirty="0"/>
              <a:t>m</a:t>
            </a:r>
            <a:r>
              <a:rPr lang="zh-CN" altLang="zh-CN" b="0" dirty="0"/>
              <a:t>的最大质数</a:t>
            </a:r>
            <a:r>
              <a:rPr lang="zh-CN" altLang="zh-CN" b="0" dirty="0" smtClean="0"/>
              <a:t>。</a:t>
            </a:r>
            <a:endParaRPr lang="en-US" altLang="zh-CN" b="0" dirty="0" smtClean="0"/>
          </a:p>
          <a:p>
            <a:pPr>
              <a:buFont typeface="Wingdings" panose="05000000000000000000" pitchFamily="2" charset="2"/>
              <a:buChar char="l"/>
            </a:pPr>
            <a:r>
              <a:rPr lang="zh-CN" altLang="zh-CN" dirty="0" smtClean="0"/>
              <a:t>除</a:t>
            </a:r>
            <a:r>
              <a:rPr lang="zh-CN" altLang="zh-CN" dirty="0"/>
              <a:t>留余数法是通过取关键字除以</a:t>
            </a:r>
            <a:r>
              <a:rPr lang="en-US" altLang="zh-CN" dirty="0"/>
              <a:t>p</a:t>
            </a:r>
            <a:r>
              <a:rPr lang="zh-CN" altLang="zh-CN" dirty="0"/>
              <a:t>的余数作为哈希地址。</a:t>
            </a:r>
            <a:r>
              <a:rPr lang="zh-CN" altLang="zh-CN" b="0" dirty="0"/>
              <a:t>为了减少冲突，在一般情况下，</a:t>
            </a:r>
            <a:r>
              <a:rPr lang="en-US" altLang="zh-CN" b="0" dirty="0"/>
              <a:t>p</a:t>
            </a:r>
            <a:r>
              <a:rPr lang="zh-CN" altLang="zh-CN" b="0" dirty="0"/>
              <a:t>最好为素数或不包含小于</a:t>
            </a:r>
            <a:r>
              <a:rPr lang="en-US" altLang="zh-CN" b="0" dirty="0"/>
              <a:t>20</a:t>
            </a:r>
            <a:r>
              <a:rPr lang="zh-CN" altLang="zh-CN" b="0" dirty="0"/>
              <a:t>的素数因子的合数。</a:t>
            </a:r>
          </a:p>
          <a:p>
            <a:pPr>
              <a:buFont typeface="Wingdings" panose="05000000000000000000" pitchFamily="2" charset="2"/>
              <a:buChar char="l"/>
            </a:pPr>
            <a:r>
              <a:rPr lang="zh-CN" altLang="zh-CN" b="0" dirty="0"/>
              <a:t>如有一个关键字</a:t>
            </a:r>
            <a:r>
              <a:rPr lang="en-US" altLang="zh-CN" b="0" dirty="0"/>
              <a:t>key=11516287</a:t>
            </a:r>
            <a:r>
              <a:rPr lang="zh-CN" altLang="zh-CN" b="0" dirty="0"/>
              <a:t>，哈希表大小</a:t>
            </a:r>
            <a:r>
              <a:rPr lang="en-US" altLang="zh-CN" b="0" dirty="0"/>
              <a:t>m=100</a:t>
            </a:r>
            <a:r>
              <a:rPr lang="zh-CN" altLang="zh-CN" b="0" dirty="0"/>
              <a:t>，取质数</a:t>
            </a:r>
            <a:r>
              <a:rPr lang="en-US" altLang="zh-CN" b="0" dirty="0"/>
              <a:t>p=97</a:t>
            </a:r>
            <a:r>
              <a:rPr lang="zh-CN" altLang="zh-CN" b="0" dirty="0"/>
              <a:t>，哈希函数</a:t>
            </a:r>
            <a:r>
              <a:rPr lang="en-US" altLang="zh-CN" b="0" dirty="0"/>
              <a:t>Hash(key)=key % p</a:t>
            </a:r>
            <a:r>
              <a:rPr lang="zh-CN" altLang="zh-CN" b="0" dirty="0"/>
              <a:t>，则哈希地址为</a:t>
            </a:r>
            <a:r>
              <a:rPr lang="en-US" altLang="zh-CN" b="0" dirty="0"/>
              <a:t>Hash(11516287)=11516287 % 97=59</a:t>
            </a:r>
            <a:r>
              <a:rPr lang="zh-CN" altLang="zh-CN" b="0" dirty="0"/>
              <a:t>。</a:t>
            </a:r>
          </a:p>
          <a:p>
            <a:endParaRPr lang="zh-CN" altLang="en-US" dirty="0"/>
          </a:p>
        </p:txBody>
      </p:sp>
    </p:spTree>
    <p:extLst>
      <p:ext uri="{BB962C8B-B14F-4D97-AF65-F5344CB8AC3E}">
        <p14:creationId xmlns:p14="http://schemas.microsoft.com/office/powerpoint/2010/main" xmlns="" val="1311279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7848872" cy="5544616"/>
          </a:xfrm>
        </p:spPr>
        <p:txBody>
          <a:bodyPr>
            <a:normAutofit lnSpcReduction="10000"/>
          </a:bodyPr>
          <a:lstStyle/>
          <a:p>
            <a:r>
              <a:rPr lang="en-US" altLang="zh-CN" dirty="0"/>
              <a:t>3</a:t>
            </a:r>
            <a:r>
              <a:rPr lang="zh-CN" altLang="zh-CN" dirty="0"/>
              <a:t>．</a:t>
            </a:r>
            <a:r>
              <a:rPr lang="zh-CN" altLang="zh-CN" dirty="0">
                <a:solidFill>
                  <a:srgbClr val="FF0000"/>
                </a:solidFill>
              </a:rPr>
              <a:t>平方取中法</a:t>
            </a:r>
          </a:p>
          <a:p>
            <a:pPr>
              <a:buFont typeface="Wingdings" panose="05000000000000000000" pitchFamily="2" charset="2"/>
              <a:buChar char="l"/>
            </a:pPr>
            <a:r>
              <a:rPr lang="zh-CN" altLang="zh-CN" dirty="0">
                <a:solidFill>
                  <a:srgbClr val="FF0000"/>
                </a:solidFill>
              </a:rPr>
              <a:t>平方取中法</a:t>
            </a:r>
            <a:r>
              <a:rPr lang="zh-CN" altLang="zh-CN" b="0" dirty="0"/>
              <a:t>首先通过计算关键字的平方值来扩大相近数之间的差别，然后按照哈希表的大小</a:t>
            </a:r>
            <a:r>
              <a:rPr lang="zh-CN" altLang="zh-CN" b="0" dirty="0">
                <a:solidFill>
                  <a:srgbClr val="FF0000"/>
                </a:solidFill>
              </a:rPr>
              <a:t>取中间的几位数</a:t>
            </a:r>
            <a:r>
              <a:rPr lang="zh-CN" altLang="zh-CN" b="0" dirty="0"/>
              <a:t>作为哈希地址</a:t>
            </a:r>
            <a:r>
              <a:rPr lang="zh-CN" altLang="zh-CN" b="0" dirty="0" smtClean="0"/>
              <a:t>。</a:t>
            </a:r>
            <a:endParaRPr lang="en-US" altLang="zh-CN" b="0" dirty="0" smtClean="0"/>
          </a:p>
          <a:p>
            <a:pPr>
              <a:buFont typeface="Wingdings" panose="05000000000000000000" pitchFamily="2" charset="2"/>
              <a:buChar char="l"/>
            </a:pPr>
            <a:r>
              <a:rPr lang="zh-CN" altLang="zh-CN" b="0" dirty="0" smtClean="0"/>
              <a:t>由于</a:t>
            </a:r>
            <a:r>
              <a:rPr lang="zh-CN" altLang="zh-CN" dirty="0"/>
              <a:t>一个乘积的中间几位数与乘数的每一位都相关</a:t>
            </a:r>
            <a:r>
              <a:rPr lang="zh-CN" altLang="zh-CN" b="0" dirty="0"/>
              <a:t>，从而由此产生的哈希地址比较均匀</a:t>
            </a:r>
            <a:r>
              <a:rPr lang="zh-CN" altLang="zh-CN" b="0" dirty="0" smtClean="0"/>
              <a:t>。</a:t>
            </a:r>
            <a:endParaRPr lang="en-US" altLang="zh-CN" b="0" dirty="0" smtClean="0"/>
          </a:p>
          <a:p>
            <a:pPr>
              <a:buFont typeface="Wingdings" panose="05000000000000000000" pitchFamily="2" charset="2"/>
              <a:buChar char="l"/>
            </a:pPr>
            <a:r>
              <a:rPr lang="zh-CN" altLang="zh-CN" b="0" dirty="0" smtClean="0"/>
              <a:t>这种</a:t>
            </a:r>
            <a:r>
              <a:rPr lang="zh-CN" altLang="zh-CN" b="0" dirty="0"/>
              <a:t>方法在词典处理中应用十分广泛。</a:t>
            </a:r>
          </a:p>
          <a:p>
            <a:r>
              <a:rPr lang="zh-CN" altLang="zh-CN" b="0" dirty="0"/>
              <a:t>【例</a:t>
            </a:r>
            <a:r>
              <a:rPr lang="en-US" altLang="zh-CN" b="0" dirty="0"/>
              <a:t>8.3</a:t>
            </a:r>
            <a:r>
              <a:rPr lang="zh-CN" altLang="zh-CN" b="0" dirty="0"/>
              <a:t>】有一组记录元素的关键字集合</a:t>
            </a:r>
            <a:r>
              <a:rPr lang="en-US" altLang="zh-CN" b="0" dirty="0"/>
              <a:t>{0100</a:t>
            </a:r>
            <a:r>
              <a:rPr lang="zh-CN" altLang="zh-CN" b="0" dirty="0"/>
              <a:t>，</a:t>
            </a:r>
            <a:r>
              <a:rPr lang="en-US" altLang="zh-CN" b="0" dirty="0"/>
              <a:t>0110</a:t>
            </a:r>
            <a:r>
              <a:rPr lang="zh-CN" altLang="zh-CN" b="0" dirty="0"/>
              <a:t>，</a:t>
            </a:r>
            <a:r>
              <a:rPr lang="en-US" altLang="zh-CN" b="0" dirty="0"/>
              <a:t>1010</a:t>
            </a:r>
            <a:r>
              <a:rPr lang="zh-CN" altLang="zh-CN" b="0" dirty="0"/>
              <a:t>，</a:t>
            </a:r>
            <a:r>
              <a:rPr lang="en-US" altLang="zh-CN" b="0" dirty="0"/>
              <a:t>1001</a:t>
            </a:r>
            <a:r>
              <a:rPr lang="zh-CN" altLang="zh-CN" b="0" dirty="0"/>
              <a:t>，</a:t>
            </a:r>
            <a:r>
              <a:rPr lang="en-US" altLang="zh-CN" b="0" dirty="0"/>
              <a:t>0111}</a:t>
            </a:r>
            <a:r>
              <a:rPr lang="zh-CN" altLang="zh-CN" b="0" dirty="0"/>
              <a:t>，将每个关键字平方后得到集合</a:t>
            </a:r>
            <a:r>
              <a:rPr lang="en-US" altLang="zh-CN" b="0" dirty="0"/>
              <a:t>{0010000</a:t>
            </a:r>
            <a:r>
              <a:rPr lang="zh-CN" altLang="zh-CN" b="0" dirty="0"/>
              <a:t>，</a:t>
            </a:r>
            <a:r>
              <a:rPr lang="en-US" altLang="zh-CN" b="0" dirty="0"/>
              <a:t>0012100</a:t>
            </a:r>
            <a:r>
              <a:rPr lang="zh-CN" altLang="zh-CN" b="0" dirty="0"/>
              <a:t>，</a:t>
            </a:r>
            <a:r>
              <a:rPr lang="en-US" altLang="zh-CN" b="0" dirty="0"/>
              <a:t>1020100</a:t>
            </a:r>
            <a:r>
              <a:rPr lang="zh-CN" altLang="zh-CN" b="0" dirty="0"/>
              <a:t>，</a:t>
            </a:r>
            <a:r>
              <a:rPr lang="en-US" altLang="zh-CN" b="0" dirty="0"/>
              <a:t>1002001</a:t>
            </a:r>
            <a:r>
              <a:rPr lang="zh-CN" altLang="zh-CN" b="0" dirty="0"/>
              <a:t>，</a:t>
            </a:r>
            <a:r>
              <a:rPr lang="en-US" altLang="zh-CN" b="0" dirty="0"/>
              <a:t>0012321}</a:t>
            </a:r>
            <a:r>
              <a:rPr lang="zh-CN" altLang="zh-CN" b="0" dirty="0"/>
              <a:t>，如果哈希表的长度为</a:t>
            </a:r>
            <a:r>
              <a:rPr lang="en-US" altLang="zh-CN" b="0" dirty="0"/>
              <a:t>1000</a:t>
            </a:r>
            <a:r>
              <a:rPr lang="zh-CN" altLang="zh-CN" b="0" dirty="0"/>
              <a:t>，则可以取第</a:t>
            </a:r>
            <a:r>
              <a:rPr lang="en-US" altLang="zh-CN" b="0" dirty="0"/>
              <a:t>3</a:t>
            </a:r>
            <a:r>
              <a:rPr lang="zh-CN" altLang="zh-CN" b="0" dirty="0"/>
              <a:t>，</a:t>
            </a:r>
            <a:r>
              <a:rPr lang="en-US" altLang="zh-CN" b="0" dirty="0"/>
              <a:t>4</a:t>
            </a:r>
            <a:r>
              <a:rPr lang="zh-CN" altLang="zh-CN" b="0" dirty="0"/>
              <a:t>，</a:t>
            </a:r>
            <a:r>
              <a:rPr lang="en-US" altLang="zh-CN" b="0" dirty="0"/>
              <a:t>5</a:t>
            </a:r>
            <a:r>
              <a:rPr lang="zh-CN" altLang="zh-CN" b="0" dirty="0"/>
              <a:t>位作为哈希地址，分别为</a:t>
            </a:r>
            <a:r>
              <a:rPr lang="en-US" altLang="zh-CN" b="0" dirty="0"/>
              <a:t>{100</a:t>
            </a:r>
            <a:r>
              <a:rPr lang="zh-CN" altLang="zh-CN" b="0" dirty="0"/>
              <a:t>，</a:t>
            </a:r>
            <a:r>
              <a:rPr lang="en-US" altLang="zh-CN" b="0" dirty="0"/>
              <a:t>121</a:t>
            </a:r>
            <a:r>
              <a:rPr lang="zh-CN" altLang="zh-CN" b="0" dirty="0"/>
              <a:t>，</a:t>
            </a:r>
            <a:r>
              <a:rPr lang="en-US" altLang="zh-CN" b="0" dirty="0"/>
              <a:t>201</a:t>
            </a:r>
            <a:r>
              <a:rPr lang="zh-CN" altLang="zh-CN" b="0" dirty="0"/>
              <a:t>，</a:t>
            </a:r>
            <a:r>
              <a:rPr lang="en-US" altLang="zh-CN" b="0" dirty="0"/>
              <a:t>020</a:t>
            </a:r>
            <a:r>
              <a:rPr lang="zh-CN" altLang="zh-CN" b="0" dirty="0"/>
              <a:t>，</a:t>
            </a:r>
            <a:r>
              <a:rPr lang="en-US" altLang="zh-CN" b="0" dirty="0"/>
              <a:t>123}</a:t>
            </a:r>
            <a:r>
              <a:rPr lang="zh-CN" altLang="zh-CN" b="0" dirty="0"/>
              <a:t>。</a:t>
            </a:r>
          </a:p>
          <a:p>
            <a:endParaRPr lang="zh-CN" altLang="en-US" dirty="0"/>
          </a:p>
        </p:txBody>
      </p:sp>
    </p:spTree>
    <p:extLst>
      <p:ext uri="{BB962C8B-B14F-4D97-AF65-F5344CB8AC3E}">
        <p14:creationId xmlns:p14="http://schemas.microsoft.com/office/powerpoint/2010/main" xmlns="" val="33822881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96752"/>
            <a:ext cx="7992888" cy="5256584"/>
          </a:xfrm>
        </p:spPr>
        <p:txBody>
          <a:bodyPr>
            <a:normAutofit/>
          </a:bodyPr>
          <a:lstStyle/>
          <a:p>
            <a:r>
              <a:rPr lang="en-US" altLang="zh-CN" dirty="0"/>
              <a:t>4</a:t>
            </a:r>
            <a:r>
              <a:rPr lang="zh-CN" altLang="zh-CN" dirty="0"/>
              <a:t>．</a:t>
            </a:r>
            <a:r>
              <a:rPr lang="zh-CN" altLang="zh-CN" dirty="0">
                <a:solidFill>
                  <a:srgbClr val="FF0000"/>
                </a:solidFill>
              </a:rPr>
              <a:t>随机数法</a:t>
            </a:r>
          </a:p>
          <a:p>
            <a:pPr>
              <a:buFont typeface="Wingdings" panose="05000000000000000000" pitchFamily="2" charset="2"/>
              <a:buChar char="l"/>
            </a:pPr>
            <a:r>
              <a:rPr lang="zh-CN" altLang="zh-CN" b="0" dirty="0"/>
              <a:t>哈希函数</a:t>
            </a:r>
            <a:r>
              <a:rPr lang="en-US" altLang="zh-CN" b="0" dirty="0">
                <a:solidFill>
                  <a:srgbClr val="FF0000"/>
                </a:solidFill>
              </a:rPr>
              <a:t>Hash(key)=Random(key</a:t>
            </a:r>
            <a:r>
              <a:rPr lang="en-US" altLang="zh-CN" b="0" dirty="0" smtClean="0">
                <a:solidFill>
                  <a:srgbClr val="FF0000"/>
                </a:solidFill>
              </a:rPr>
              <a:t>)</a:t>
            </a:r>
            <a:r>
              <a:rPr lang="zh-CN" altLang="zh-CN" b="0" dirty="0" smtClean="0"/>
              <a:t>，</a:t>
            </a:r>
            <a:r>
              <a:rPr lang="zh-CN" altLang="zh-CN" b="0" dirty="0"/>
              <a:t>即取关键字的随机函数值作为关键字的哈希地址。其中</a:t>
            </a:r>
            <a:r>
              <a:rPr lang="en-US" altLang="zh-CN" b="0" dirty="0">
                <a:solidFill>
                  <a:srgbClr val="FF0000"/>
                </a:solidFill>
              </a:rPr>
              <a:t>Random</a:t>
            </a:r>
            <a:r>
              <a:rPr lang="zh-CN" altLang="zh-CN" b="0" dirty="0">
                <a:solidFill>
                  <a:srgbClr val="FF0000"/>
                </a:solidFill>
              </a:rPr>
              <a:t>为</a:t>
            </a:r>
            <a:r>
              <a:rPr lang="zh-CN" altLang="zh-CN" dirty="0">
                <a:solidFill>
                  <a:srgbClr val="FF0000"/>
                </a:solidFill>
              </a:rPr>
              <a:t>伪随机</a:t>
            </a:r>
            <a:r>
              <a:rPr lang="zh-CN" altLang="zh-CN" b="0" dirty="0">
                <a:solidFill>
                  <a:srgbClr val="FF0000"/>
                </a:solidFill>
              </a:rPr>
              <a:t>函数</a:t>
            </a:r>
            <a:r>
              <a:rPr lang="zh-CN" altLang="zh-CN" b="0" dirty="0"/>
              <a:t>，其取值在</a:t>
            </a:r>
            <a:r>
              <a:rPr lang="en-US" altLang="zh-CN" b="0" dirty="0"/>
              <a:t>0</a:t>
            </a:r>
            <a:r>
              <a:rPr lang="zh-CN" altLang="zh-CN" b="0" dirty="0"/>
              <a:t>到</a:t>
            </a:r>
            <a:r>
              <a:rPr lang="en-US" altLang="zh-CN" b="0" dirty="0"/>
              <a:t>m-1</a:t>
            </a:r>
            <a:r>
              <a:rPr lang="zh-CN" altLang="zh-CN" b="0" dirty="0"/>
              <a:t>之间。</a:t>
            </a:r>
          </a:p>
          <a:p>
            <a:r>
              <a:rPr lang="en-US" altLang="zh-CN" dirty="0"/>
              <a:t>5</a:t>
            </a:r>
            <a:r>
              <a:rPr lang="zh-CN" altLang="zh-CN" dirty="0"/>
              <a:t>．</a:t>
            </a:r>
            <a:r>
              <a:rPr lang="zh-CN" altLang="zh-CN" dirty="0">
                <a:solidFill>
                  <a:srgbClr val="FF0000"/>
                </a:solidFill>
              </a:rPr>
              <a:t>截断法</a:t>
            </a:r>
          </a:p>
          <a:p>
            <a:pPr>
              <a:buFont typeface="Wingdings" panose="05000000000000000000" pitchFamily="2" charset="2"/>
              <a:buChar char="l"/>
            </a:pPr>
            <a:r>
              <a:rPr lang="zh-CN" altLang="zh-CN" b="0" dirty="0"/>
              <a:t>忽略关键字中的一部分</a:t>
            </a:r>
            <a:r>
              <a:rPr lang="zh-CN" altLang="zh-CN" b="0" dirty="0" smtClean="0"/>
              <a:t>，</a:t>
            </a:r>
            <a:r>
              <a:rPr lang="zh-CN" altLang="en-US" b="0" dirty="0">
                <a:solidFill>
                  <a:srgbClr val="FF0000"/>
                </a:solidFill>
              </a:rPr>
              <a:t>选取</a:t>
            </a:r>
            <a:r>
              <a:rPr lang="zh-CN" altLang="zh-CN" b="0" dirty="0" smtClean="0">
                <a:solidFill>
                  <a:srgbClr val="FF0000"/>
                </a:solidFill>
              </a:rPr>
              <a:t>剩余</a:t>
            </a:r>
            <a:r>
              <a:rPr lang="zh-CN" altLang="zh-CN" b="0" dirty="0">
                <a:solidFill>
                  <a:srgbClr val="FF0000"/>
                </a:solidFill>
              </a:rPr>
              <a:t>部分作为表</a:t>
            </a:r>
            <a:r>
              <a:rPr lang="zh-CN" altLang="zh-CN" b="0" dirty="0" smtClean="0">
                <a:solidFill>
                  <a:srgbClr val="FF0000"/>
                </a:solidFill>
              </a:rPr>
              <a:t>的</a:t>
            </a:r>
            <a:r>
              <a:rPr lang="zh-CN" altLang="en-US" b="0" dirty="0" smtClean="0">
                <a:solidFill>
                  <a:srgbClr val="FF0000"/>
                </a:solidFill>
              </a:rPr>
              <a:t>哈希</a:t>
            </a:r>
            <a:r>
              <a:rPr lang="zh-CN" altLang="zh-CN" b="0" dirty="0" smtClean="0">
                <a:solidFill>
                  <a:srgbClr val="FF0000"/>
                </a:solidFill>
              </a:rPr>
              <a:t>值</a:t>
            </a:r>
            <a:r>
              <a:rPr lang="zh-CN" altLang="zh-CN" b="0" dirty="0"/>
              <a:t>。如</a:t>
            </a:r>
            <a:r>
              <a:rPr lang="en-US" altLang="zh-CN" b="0" dirty="0"/>
              <a:t>key=11516287</a:t>
            </a:r>
            <a:r>
              <a:rPr lang="zh-CN" altLang="zh-CN" b="0" dirty="0"/>
              <a:t>保留第</a:t>
            </a:r>
            <a:r>
              <a:rPr lang="en-US" altLang="zh-CN" b="0" dirty="0"/>
              <a:t>3</a:t>
            </a:r>
            <a:r>
              <a:rPr lang="zh-CN" altLang="zh-CN" b="0" dirty="0"/>
              <a:t>，</a:t>
            </a:r>
            <a:r>
              <a:rPr lang="en-US" altLang="zh-CN" b="0" dirty="0"/>
              <a:t>4</a:t>
            </a:r>
            <a:r>
              <a:rPr lang="zh-CN" altLang="zh-CN" b="0" dirty="0"/>
              <a:t>，</a:t>
            </a:r>
            <a:r>
              <a:rPr lang="en-US" altLang="zh-CN" b="0" dirty="0"/>
              <a:t>8</a:t>
            </a:r>
            <a:r>
              <a:rPr lang="zh-CN" altLang="zh-CN" b="0" dirty="0"/>
              <a:t>位，则哈希地址为</a:t>
            </a:r>
            <a:r>
              <a:rPr lang="en-US" altLang="zh-CN" b="0" dirty="0"/>
              <a:t>517</a:t>
            </a:r>
            <a:r>
              <a:rPr lang="zh-CN" altLang="zh-CN" b="0" dirty="0"/>
              <a:t>。再如学号，采用学号的后三位。即寻找区分性好的段作为哈希地址。</a:t>
            </a:r>
          </a:p>
          <a:p>
            <a:endParaRPr lang="zh-CN" altLang="en-US" dirty="0"/>
          </a:p>
        </p:txBody>
      </p:sp>
    </p:spTree>
    <p:extLst>
      <p:ext uri="{BB962C8B-B14F-4D97-AF65-F5344CB8AC3E}">
        <p14:creationId xmlns:p14="http://schemas.microsoft.com/office/powerpoint/2010/main" xmlns="" val="42370020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560840" cy="4896544"/>
          </a:xfrm>
        </p:spPr>
        <p:txBody>
          <a:bodyPr>
            <a:normAutofit/>
          </a:bodyPr>
          <a:lstStyle/>
          <a:p>
            <a:r>
              <a:rPr lang="en-US" altLang="zh-CN" dirty="0"/>
              <a:t>6</a:t>
            </a:r>
            <a:r>
              <a:rPr lang="zh-CN" altLang="zh-CN" dirty="0"/>
              <a:t>．</a:t>
            </a:r>
            <a:r>
              <a:rPr lang="zh-CN" altLang="zh-CN" dirty="0">
                <a:solidFill>
                  <a:srgbClr val="FF0000"/>
                </a:solidFill>
              </a:rPr>
              <a:t>折叠法</a:t>
            </a:r>
          </a:p>
          <a:p>
            <a:pPr>
              <a:buFont typeface="Wingdings" panose="05000000000000000000" pitchFamily="2" charset="2"/>
              <a:buChar char="l"/>
            </a:pPr>
            <a:r>
              <a:rPr lang="zh-CN" altLang="zh-CN" dirty="0"/>
              <a:t>把关键字自左到右分成位数相等的几部分</a:t>
            </a:r>
            <a:r>
              <a:rPr lang="zh-CN" altLang="zh-CN" b="0" dirty="0"/>
              <a:t>，每一部分的位数应与哈希表地址位数相同，当关键字位数不能被哈希地址位数整除时，最后一部分的位数短一些。</a:t>
            </a:r>
            <a:r>
              <a:rPr lang="zh-CN" altLang="zh-CN" dirty="0"/>
              <a:t>把这些部分的数据叠加起来</a:t>
            </a:r>
            <a:r>
              <a:rPr lang="zh-CN" altLang="zh-CN" b="0" dirty="0"/>
              <a:t>，就可得到具有该关键字的记录的哈希地址</a:t>
            </a:r>
            <a:r>
              <a:rPr lang="zh-CN" altLang="zh-CN" b="0" dirty="0" smtClean="0"/>
              <a:t>。</a:t>
            </a:r>
            <a:endParaRPr lang="en-US" altLang="zh-CN" b="0" dirty="0" smtClean="0"/>
          </a:p>
          <a:p>
            <a:pPr>
              <a:buFont typeface="Wingdings" panose="05000000000000000000" pitchFamily="2" charset="2"/>
              <a:buChar char="l"/>
            </a:pPr>
            <a:r>
              <a:rPr lang="zh-CN" altLang="zh-CN" b="0" dirty="0" smtClean="0"/>
              <a:t>折叠</a:t>
            </a:r>
            <a:r>
              <a:rPr lang="zh-CN" altLang="zh-CN" b="0" dirty="0"/>
              <a:t>法有两种叠加方法：</a:t>
            </a:r>
          </a:p>
          <a:p>
            <a:r>
              <a:rPr lang="zh-CN" altLang="zh-CN" b="0" dirty="0"/>
              <a:t>①</a:t>
            </a:r>
            <a:r>
              <a:rPr lang="zh-CN" altLang="zh-CN" dirty="0">
                <a:solidFill>
                  <a:srgbClr val="FF0000"/>
                </a:solidFill>
              </a:rPr>
              <a:t>移位法</a:t>
            </a:r>
            <a:r>
              <a:rPr lang="zh-CN" altLang="zh-CN" b="0" dirty="0"/>
              <a:t>：</a:t>
            </a:r>
            <a:r>
              <a:rPr lang="zh-CN" altLang="zh-CN" dirty="0"/>
              <a:t>把各部分的最后一位对齐相加；</a:t>
            </a:r>
          </a:p>
          <a:p>
            <a:r>
              <a:rPr lang="zh-CN" altLang="zh-CN" b="0" dirty="0"/>
              <a:t>②</a:t>
            </a:r>
            <a:r>
              <a:rPr lang="zh-CN" altLang="zh-CN" dirty="0">
                <a:solidFill>
                  <a:srgbClr val="FF0000"/>
                </a:solidFill>
              </a:rPr>
              <a:t>分界法</a:t>
            </a:r>
            <a:r>
              <a:rPr lang="zh-CN" altLang="zh-CN" b="0" dirty="0"/>
              <a:t>：</a:t>
            </a:r>
            <a:r>
              <a:rPr lang="zh-CN" altLang="zh-CN" dirty="0"/>
              <a:t>各部分不折断，沿各部分的分界来回折叠，然后对齐相加</a:t>
            </a:r>
            <a:r>
              <a:rPr lang="zh-CN" altLang="zh-CN" b="0" dirty="0"/>
              <a:t>，将相加的结果作为哈希地址。</a:t>
            </a:r>
          </a:p>
          <a:p>
            <a:endParaRPr lang="zh-CN" altLang="en-US" dirty="0"/>
          </a:p>
        </p:txBody>
      </p:sp>
    </p:spTree>
    <p:extLst>
      <p:ext uri="{BB962C8B-B14F-4D97-AF65-F5344CB8AC3E}">
        <p14:creationId xmlns:p14="http://schemas.microsoft.com/office/powerpoint/2010/main" xmlns="" val="28409560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520940" cy="4083905"/>
          </a:xfrm>
        </p:spPr>
        <p:txBody>
          <a:bodyPr/>
          <a:lstStyle/>
          <a:p>
            <a:r>
              <a:rPr lang="en-US" altLang="zh-CN" b="0" dirty="0" smtClean="0"/>
              <a:t>	</a:t>
            </a:r>
            <a:r>
              <a:rPr lang="zh-CN" altLang="zh-CN" b="0" dirty="0" smtClean="0"/>
              <a:t>如</a:t>
            </a:r>
            <a:r>
              <a:rPr lang="en-US" altLang="zh-CN" b="0" dirty="0"/>
              <a:t>key=11516287</a:t>
            </a:r>
            <a:r>
              <a:rPr lang="zh-CN" altLang="zh-CN" b="0" dirty="0"/>
              <a:t>，若存储空间限定为</a:t>
            </a:r>
            <a:r>
              <a:rPr lang="en-US" altLang="zh-CN" b="0" dirty="0"/>
              <a:t>3</a:t>
            </a:r>
            <a:r>
              <a:rPr lang="zh-CN" altLang="zh-CN" b="0" dirty="0"/>
              <a:t>位，则划分结果为每段</a:t>
            </a:r>
            <a:r>
              <a:rPr lang="en-US" altLang="zh-CN" b="0" dirty="0"/>
              <a:t>3</a:t>
            </a:r>
            <a:r>
              <a:rPr lang="zh-CN" altLang="zh-CN" b="0" dirty="0"/>
              <a:t>位。将关键字划分为</a:t>
            </a:r>
            <a:r>
              <a:rPr lang="en-US" altLang="zh-CN" b="0" dirty="0"/>
              <a:t>3</a:t>
            </a:r>
            <a:r>
              <a:rPr lang="zh-CN" altLang="zh-CN" b="0" dirty="0"/>
              <a:t>段：</a:t>
            </a:r>
            <a:r>
              <a:rPr lang="en-US" altLang="zh-CN" b="0" dirty="0"/>
              <a:t>[1 1 5]</a:t>
            </a:r>
            <a:r>
              <a:rPr lang="zh-CN" altLang="zh-CN" b="0" dirty="0"/>
              <a:t>，</a:t>
            </a:r>
            <a:r>
              <a:rPr lang="en-US" altLang="zh-CN" b="0" dirty="0"/>
              <a:t>[1 6 2]</a:t>
            </a:r>
            <a:r>
              <a:rPr lang="zh-CN" altLang="zh-CN" b="0" dirty="0"/>
              <a:t>，</a:t>
            </a:r>
            <a:r>
              <a:rPr lang="en-US" altLang="zh-CN" b="0" dirty="0"/>
              <a:t>[8 7]</a:t>
            </a:r>
            <a:r>
              <a:rPr lang="zh-CN" altLang="zh-CN" b="0" dirty="0"/>
              <a:t>，累加结果如果超出地址位数的最高位则删除，仅保留最低的</a:t>
            </a:r>
            <a:r>
              <a:rPr lang="en-US" altLang="zh-CN" b="0" dirty="0"/>
              <a:t>3</a:t>
            </a:r>
            <a:r>
              <a:rPr lang="zh-CN" altLang="zh-CN" b="0" dirty="0"/>
              <a:t>位作为哈希地址，如图</a:t>
            </a:r>
            <a:r>
              <a:rPr lang="en-US" altLang="zh-CN" b="0" dirty="0"/>
              <a:t>8-3</a:t>
            </a:r>
            <a:r>
              <a:rPr lang="zh-CN" altLang="zh-CN" b="0" dirty="0"/>
              <a:t>所示。</a:t>
            </a:r>
          </a:p>
          <a:p>
            <a:r>
              <a:rPr lang="en-US" altLang="zh-CN" b="0" dirty="0" smtClean="0"/>
              <a:t>			[</a:t>
            </a:r>
            <a:r>
              <a:rPr lang="en-US" altLang="zh-CN" b="0" dirty="0"/>
              <a:t>1 1 5]</a:t>
            </a:r>
            <a:r>
              <a:rPr lang="zh-CN" altLang="zh-CN" b="0" dirty="0"/>
              <a:t>，</a:t>
            </a:r>
            <a:r>
              <a:rPr lang="en-US" altLang="zh-CN" b="0" dirty="0"/>
              <a:t>[1 6 2]</a:t>
            </a:r>
            <a:r>
              <a:rPr lang="zh-CN" altLang="zh-CN" b="0" dirty="0"/>
              <a:t>，</a:t>
            </a:r>
            <a:r>
              <a:rPr lang="en-US" altLang="zh-CN" b="0" dirty="0"/>
              <a:t>[8 7]</a:t>
            </a:r>
            <a:endParaRPr lang="zh-CN" altLang="zh-CN" b="0" dirty="0"/>
          </a:p>
          <a:p>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19672" y="3810875"/>
            <a:ext cx="5518184" cy="233026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239145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8136904" cy="4968552"/>
          </a:xfrm>
        </p:spPr>
        <p:txBody>
          <a:bodyPr>
            <a:normAutofit/>
          </a:bodyPr>
          <a:lstStyle/>
          <a:p>
            <a:r>
              <a:rPr lang="en-US" altLang="zh-CN" b="0" dirty="0" smtClean="0"/>
              <a:t>	</a:t>
            </a:r>
            <a:r>
              <a:rPr lang="zh-CN" altLang="zh-CN" b="0" dirty="0" smtClean="0"/>
              <a:t>在</a:t>
            </a:r>
            <a:r>
              <a:rPr lang="zh-CN" altLang="zh-CN" b="0" dirty="0"/>
              <a:t>实际工作中，需要根据不同的情况来采用不同的哈希函数。通常考虑的因素有：</a:t>
            </a:r>
          </a:p>
          <a:p>
            <a:pPr lvl="3"/>
            <a:r>
              <a:rPr lang="zh-CN" altLang="zh-CN" b="0" dirty="0" smtClean="0"/>
              <a:t>计算</a:t>
            </a:r>
            <a:r>
              <a:rPr lang="zh-CN" altLang="zh-CN" b="0" dirty="0"/>
              <a:t>哈希函数所需的时间；</a:t>
            </a:r>
          </a:p>
          <a:p>
            <a:pPr lvl="3"/>
            <a:r>
              <a:rPr lang="zh-CN" altLang="zh-CN" b="0" dirty="0" smtClean="0"/>
              <a:t>关键字</a:t>
            </a:r>
            <a:r>
              <a:rPr lang="zh-CN" altLang="zh-CN" b="0" dirty="0"/>
              <a:t>的长度；</a:t>
            </a:r>
          </a:p>
          <a:p>
            <a:pPr lvl="3"/>
            <a:r>
              <a:rPr lang="zh-CN" altLang="zh-CN" b="0" dirty="0" smtClean="0"/>
              <a:t>哈希</a:t>
            </a:r>
            <a:r>
              <a:rPr lang="zh-CN" altLang="zh-CN" b="0" dirty="0"/>
              <a:t>表空间的大小；</a:t>
            </a:r>
          </a:p>
          <a:p>
            <a:pPr lvl="3"/>
            <a:r>
              <a:rPr lang="zh-CN" altLang="zh-CN" b="0" dirty="0" smtClean="0"/>
              <a:t>关键字</a:t>
            </a:r>
            <a:r>
              <a:rPr lang="zh-CN" altLang="zh-CN" b="0" dirty="0"/>
              <a:t>的分布情况；</a:t>
            </a:r>
          </a:p>
          <a:p>
            <a:pPr lvl="3"/>
            <a:r>
              <a:rPr lang="zh-CN" altLang="zh-CN" b="0" dirty="0" smtClean="0"/>
              <a:t>记录</a:t>
            </a:r>
            <a:r>
              <a:rPr lang="zh-CN" altLang="zh-CN" b="0" dirty="0"/>
              <a:t>的查找频率。</a:t>
            </a:r>
          </a:p>
          <a:p>
            <a:endParaRPr lang="zh-CN" altLang="en-US" dirty="0"/>
          </a:p>
        </p:txBody>
      </p:sp>
      <p:sp>
        <p:nvSpPr>
          <p:cNvPr id="4" name="矩形 3"/>
          <p:cNvSpPr/>
          <p:nvPr/>
        </p:nvSpPr>
        <p:spPr>
          <a:xfrm>
            <a:off x="1043608" y="5013175"/>
            <a:ext cx="7344816" cy="830997"/>
          </a:xfrm>
          <a:prstGeom prst="rect">
            <a:avLst/>
          </a:prstGeom>
        </p:spPr>
        <p:txBody>
          <a:bodyPr wrap="square">
            <a:spAutoFit/>
          </a:bodyPr>
          <a:lstStyle/>
          <a:p>
            <a:r>
              <a:rPr lang="zh-CN" altLang="zh-CN" sz="2400" dirty="0"/>
              <a:t>★注：哈希函数不是一个完全的随机数，是与关键字的值相关的伪随机数。如此才能将存储与查找相对应。</a:t>
            </a:r>
          </a:p>
        </p:txBody>
      </p:sp>
    </p:spTree>
    <p:extLst>
      <p:ext uri="{BB962C8B-B14F-4D97-AF65-F5344CB8AC3E}">
        <p14:creationId xmlns:p14="http://schemas.microsoft.com/office/powerpoint/2010/main" xmlns="" val="29092555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8.3.2 </a:t>
            </a:r>
            <a:r>
              <a:rPr lang="zh-CN" altLang="zh-CN" b="1" dirty="0"/>
              <a:t>解决冲突的</a:t>
            </a:r>
            <a:r>
              <a:rPr lang="zh-CN" altLang="zh-CN" b="1" dirty="0" smtClean="0"/>
              <a:t>办法</a:t>
            </a:r>
            <a:endParaRPr lang="zh-CN" altLang="en-US" dirty="0"/>
          </a:p>
        </p:txBody>
      </p:sp>
      <p:sp>
        <p:nvSpPr>
          <p:cNvPr id="3" name="内容占位符 2"/>
          <p:cNvSpPr>
            <a:spLocks noGrp="1"/>
          </p:cNvSpPr>
          <p:nvPr>
            <p:ph idx="1"/>
          </p:nvPr>
        </p:nvSpPr>
        <p:spPr>
          <a:xfrm>
            <a:off x="827584" y="1628800"/>
            <a:ext cx="8064896" cy="3672408"/>
          </a:xfrm>
        </p:spPr>
        <p:txBody>
          <a:bodyPr/>
          <a:lstStyle/>
          <a:p>
            <a:pPr marL="0" indent="0">
              <a:spcBef>
                <a:spcPts val="1200"/>
              </a:spcBef>
            </a:pPr>
            <a:r>
              <a:rPr lang="zh-CN" altLang="zh-CN" dirty="0"/>
              <a:t>冲突解决技术可以分为两类：</a:t>
            </a:r>
            <a:r>
              <a:rPr lang="zh-CN" altLang="zh-CN" dirty="0">
                <a:solidFill>
                  <a:srgbClr val="FF0000"/>
                </a:solidFill>
              </a:rPr>
              <a:t>开放哈希和封闭</a:t>
            </a:r>
            <a:r>
              <a:rPr lang="zh-CN" altLang="zh-CN" dirty="0" smtClean="0">
                <a:solidFill>
                  <a:srgbClr val="FF0000"/>
                </a:solidFill>
              </a:rPr>
              <a:t>哈希</a:t>
            </a:r>
            <a:endParaRPr lang="en-US" altLang="zh-CN" dirty="0" smtClean="0">
              <a:solidFill>
                <a:srgbClr val="FF0000"/>
              </a:solidFill>
            </a:endParaRPr>
          </a:p>
          <a:p>
            <a:pPr marL="0" indent="0">
              <a:spcBef>
                <a:spcPts val="1200"/>
              </a:spcBef>
            </a:pPr>
            <a:r>
              <a:rPr lang="zh-CN" altLang="zh-CN" dirty="0" smtClean="0"/>
              <a:t>两种</a:t>
            </a:r>
            <a:r>
              <a:rPr lang="zh-CN" altLang="zh-CN" dirty="0"/>
              <a:t>解决冲突的方法</a:t>
            </a:r>
            <a:r>
              <a:rPr lang="zh-CN" altLang="zh-CN" dirty="0" smtClean="0"/>
              <a:t>的</a:t>
            </a:r>
            <a:r>
              <a:rPr lang="zh-CN" altLang="en-US" dirty="0" smtClean="0">
                <a:solidFill>
                  <a:srgbClr val="FF0000"/>
                </a:solidFill>
              </a:rPr>
              <a:t>区别</a:t>
            </a:r>
            <a:r>
              <a:rPr lang="zh-CN" altLang="zh-CN" b="0" dirty="0" smtClean="0"/>
              <a:t>：</a:t>
            </a:r>
            <a:endParaRPr lang="en-US" altLang="zh-CN" b="0" dirty="0" smtClean="0"/>
          </a:p>
          <a:p>
            <a:pPr lvl="2" indent="-216000">
              <a:spcBef>
                <a:spcPts val="1200"/>
              </a:spcBef>
              <a:buFont typeface="Wingdings" panose="05000000000000000000" pitchFamily="2" charset="2"/>
              <a:buChar char="l"/>
            </a:pPr>
            <a:r>
              <a:rPr lang="zh-CN" altLang="zh-CN" b="0" dirty="0" smtClean="0">
                <a:solidFill>
                  <a:srgbClr val="FF0000"/>
                </a:solidFill>
              </a:rPr>
              <a:t>开放</a:t>
            </a:r>
            <a:r>
              <a:rPr lang="zh-CN" altLang="zh-CN" b="0" dirty="0">
                <a:solidFill>
                  <a:srgbClr val="FF0000"/>
                </a:solidFill>
              </a:rPr>
              <a:t>哈希法是</a:t>
            </a:r>
            <a:r>
              <a:rPr lang="zh-CN" altLang="zh-CN" b="0" dirty="0" smtClean="0">
                <a:solidFill>
                  <a:srgbClr val="FF0000"/>
                </a:solidFill>
              </a:rPr>
              <a:t>冲突</a:t>
            </a:r>
            <a:r>
              <a:rPr lang="zh-CN" altLang="en-US" b="0" dirty="0" smtClean="0">
                <a:solidFill>
                  <a:srgbClr val="FF0000"/>
                </a:solidFill>
              </a:rPr>
              <a:t>元素</a:t>
            </a:r>
            <a:r>
              <a:rPr lang="zh-CN" altLang="zh-CN" b="0" dirty="0" smtClean="0">
                <a:solidFill>
                  <a:srgbClr val="FF0000"/>
                </a:solidFill>
              </a:rPr>
              <a:t>不</a:t>
            </a:r>
            <a:r>
              <a:rPr lang="zh-CN" altLang="zh-CN" b="0" dirty="0">
                <a:solidFill>
                  <a:srgbClr val="FF0000"/>
                </a:solidFill>
              </a:rPr>
              <a:t>占哈希表空间</a:t>
            </a:r>
            <a:r>
              <a:rPr lang="zh-CN" altLang="zh-CN" b="0" dirty="0"/>
              <a:t>，即不在哈希表中存放，而是存放到哈希表之外的空间中去</a:t>
            </a:r>
            <a:r>
              <a:rPr lang="zh-CN" altLang="zh-CN" b="0" dirty="0" smtClean="0"/>
              <a:t>；</a:t>
            </a:r>
            <a:endParaRPr lang="en-US" altLang="zh-CN" b="0" dirty="0" smtClean="0"/>
          </a:p>
          <a:p>
            <a:pPr lvl="2" indent="-216000">
              <a:spcBef>
                <a:spcPts val="1200"/>
              </a:spcBef>
              <a:buFont typeface="Wingdings" panose="05000000000000000000" pitchFamily="2" charset="2"/>
              <a:buChar char="l"/>
            </a:pPr>
            <a:r>
              <a:rPr lang="zh-CN" altLang="zh-CN" b="0" dirty="0" smtClean="0">
                <a:solidFill>
                  <a:srgbClr val="FF0000"/>
                </a:solidFill>
              </a:rPr>
              <a:t>封闭</a:t>
            </a:r>
            <a:r>
              <a:rPr lang="zh-CN" altLang="zh-CN" b="0" dirty="0">
                <a:solidFill>
                  <a:srgbClr val="FF0000"/>
                </a:solidFill>
              </a:rPr>
              <a:t>哈希法允许冲突元素存放到哈希表空间中</a:t>
            </a:r>
            <a:r>
              <a:rPr lang="zh-CN" altLang="zh-CN" b="0" dirty="0"/>
              <a:t>，即放到哈希表的空闲区域中。</a:t>
            </a:r>
            <a:endParaRPr lang="zh-CN" altLang="en-US" b="0" dirty="0"/>
          </a:p>
        </p:txBody>
      </p:sp>
      <p:pic>
        <p:nvPicPr>
          <p:cNvPr id="4" name="图片 3"/>
          <p:cNvPicPr/>
          <p:nvPr/>
        </p:nvPicPr>
        <p:blipFill>
          <a:blip r:embed="rId2" cstate="print">
            <a:extLst>
              <a:ext uri="{28A0092B-C50C-407E-A947-70E740481C1C}">
                <a14:useLocalDpi xmlns:a14="http://schemas.microsoft.com/office/drawing/2010/main" xmlns="" val="0"/>
              </a:ext>
            </a:extLst>
          </a:blip>
          <a:stretch>
            <a:fillRect/>
          </a:stretch>
        </p:blipFill>
        <p:spPr>
          <a:xfrm>
            <a:off x="8143900" y="357166"/>
            <a:ext cx="456583" cy="453006"/>
          </a:xfrm>
          <a:prstGeom prst="rect">
            <a:avLst/>
          </a:prstGeom>
        </p:spPr>
      </p:pic>
    </p:spTree>
    <p:extLst>
      <p:ext uri="{BB962C8B-B14F-4D97-AF65-F5344CB8AC3E}">
        <p14:creationId xmlns:p14="http://schemas.microsoft.com/office/powerpoint/2010/main" xmlns="" val="4089000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24744"/>
            <a:ext cx="8604448" cy="4083905"/>
          </a:xfrm>
        </p:spPr>
        <p:txBody>
          <a:bodyPr/>
          <a:lstStyle/>
          <a:p>
            <a:r>
              <a:rPr lang="zh-CN" altLang="zh-CN" b="0" dirty="0"/>
              <a:t>（</a:t>
            </a:r>
            <a:r>
              <a:rPr lang="en-US" altLang="zh-CN" b="0" dirty="0"/>
              <a:t>2</a:t>
            </a:r>
            <a:r>
              <a:rPr lang="zh-CN" altLang="zh-CN" b="0" dirty="0"/>
              <a:t>）</a:t>
            </a:r>
            <a:r>
              <a:rPr lang="zh-CN" altLang="zh-CN" dirty="0">
                <a:solidFill>
                  <a:srgbClr val="FF0000"/>
                </a:solidFill>
              </a:rPr>
              <a:t>查找表</a:t>
            </a:r>
            <a:r>
              <a:rPr lang="zh-CN" altLang="zh-CN" b="0" dirty="0"/>
              <a:t>指由具有同一类型（属性）的数据元素组成的集合</a:t>
            </a:r>
            <a:r>
              <a:rPr lang="zh-CN" altLang="zh-CN" b="0" dirty="0" smtClean="0"/>
              <a:t>。</a:t>
            </a:r>
            <a:endParaRPr lang="zh-CN" altLang="zh-CN" b="0" dirty="0"/>
          </a:p>
          <a:p>
            <a:pPr lvl="2"/>
            <a:r>
              <a:rPr lang="zh-CN" altLang="zh-CN" b="0" dirty="0" smtClean="0">
                <a:solidFill>
                  <a:srgbClr val="FF0000"/>
                </a:solidFill>
              </a:rPr>
              <a:t>静态</a:t>
            </a:r>
            <a:r>
              <a:rPr lang="zh-CN" altLang="zh-CN" b="0" dirty="0">
                <a:solidFill>
                  <a:srgbClr val="FF0000"/>
                </a:solidFill>
              </a:rPr>
              <a:t>查找表</a:t>
            </a:r>
            <a:r>
              <a:rPr lang="zh-CN" altLang="zh-CN" b="0" dirty="0"/>
              <a:t>只允许进行查找，不能改变表中的数据元素。</a:t>
            </a:r>
          </a:p>
          <a:p>
            <a:pPr lvl="2"/>
            <a:r>
              <a:rPr lang="zh-CN" altLang="zh-CN" b="0" dirty="0" smtClean="0">
                <a:solidFill>
                  <a:srgbClr val="FF0000"/>
                </a:solidFill>
              </a:rPr>
              <a:t>动态</a:t>
            </a:r>
            <a:r>
              <a:rPr lang="zh-CN" altLang="zh-CN" b="0" dirty="0">
                <a:solidFill>
                  <a:srgbClr val="FF0000"/>
                </a:solidFill>
              </a:rPr>
              <a:t>查找表</a:t>
            </a:r>
            <a:r>
              <a:rPr lang="zh-CN" altLang="zh-CN" b="0" dirty="0"/>
              <a:t>不仅可以实现查找，还允许向表中插入或删除数据元素。</a:t>
            </a:r>
          </a:p>
          <a:p>
            <a:r>
              <a:rPr lang="zh-CN" altLang="zh-CN" b="0" dirty="0"/>
              <a:t>（</a:t>
            </a:r>
            <a:r>
              <a:rPr lang="en-US" altLang="zh-CN" b="0" dirty="0"/>
              <a:t>3</a:t>
            </a:r>
            <a:r>
              <a:rPr lang="zh-CN" altLang="zh-CN" b="0" dirty="0"/>
              <a:t>）</a:t>
            </a:r>
            <a:r>
              <a:rPr lang="zh-CN" altLang="zh-CN" dirty="0" smtClean="0">
                <a:solidFill>
                  <a:srgbClr val="FF0000"/>
                </a:solidFill>
              </a:rPr>
              <a:t>查找</a:t>
            </a:r>
            <a:r>
              <a:rPr lang="zh-CN" altLang="zh-CN" b="0" dirty="0"/>
              <a:t>是指在查找表中查找键值与待查元素值相等的过程</a:t>
            </a:r>
            <a:r>
              <a:rPr lang="zh-CN" altLang="zh-CN" b="0" dirty="0" smtClean="0"/>
              <a:t>。</a:t>
            </a:r>
            <a:endParaRPr lang="en-US" altLang="zh-CN" b="0" dirty="0" smtClean="0"/>
          </a:p>
          <a:p>
            <a:r>
              <a:rPr lang="zh-CN" altLang="zh-CN" b="0" dirty="0"/>
              <a:t>（</a:t>
            </a:r>
            <a:r>
              <a:rPr lang="en-US" altLang="zh-CN" b="0" dirty="0"/>
              <a:t>4</a:t>
            </a:r>
            <a:r>
              <a:rPr lang="zh-CN" altLang="zh-CN" b="0" dirty="0"/>
              <a:t>）</a:t>
            </a:r>
            <a:r>
              <a:rPr lang="zh-CN" altLang="zh-CN" dirty="0">
                <a:solidFill>
                  <a:srgbClr val="FF0000"/>
                </a:solidFill>
              </a:rPr>
              <a:t>平均查找长度</a:t>
            </a:r>
            <a:r>
              <a:rPr lang="zh-CN" altLang="zh-CN" b="0" dirty="0"/>
              <a:t>是指查找过程中对键需要执行的平均比较次数，是一个查找算法优劣的衡量标准</a:t>
            </a:r>
            <a:r>
              <a:rPr lang="zh-CN" altLang="zh-CN" b="0" dirty="0" smtClean="0"/>
              <a:t>。</a:t>
            </a:r>
            <a:endParaRPr lang="en-US" altLang="zh-CN" b="0" dirty="0" smtClean="0"/>
          </a:p>
          <a:p>
            <a:r>
              <a:rPr lang="en-US" altLang="zh-CN" b="0" dirty="0" smtClean="0"/>
              <a:t>	</a:t>
            </a:r>
            <a:r>
              <a:rPr lang="zh-CN" altLang="zh-CN" b="0" dirty="0" smtClean="0"/>
              <a:t>对</a:t>
            </a:r>
            <a:r>
              <a:rPr lang="en-US" altLang="zh-CN" b="0" dirty="0"/>
              <a:t>n</a:t>
            </a:r>
            <a:r>
              <a:rPr lang="zh-CN" altLang="zh-CN" b="0" dirty="0"/>
              <a:t>个对象记录进行查找时，</a:t>
            </a:r>
            <a:r>
              <a:rPr lang="zh-CN" altLang="zh-CN" dirty="0">
                <a:solidFill>
                  <a:srgbClr val="FF0000"/>
                </a:solidFill>
              </a:rPr>
              <a:t>平均查找长度为</a:t>
            </a:r>
            <a:r>
              <a:rPr lang="zh-CN" altLang="zh-CN" dirty="0" smtClean="0">
                <a:solidFill>
                  <a:srgbClr val="FF0000"/>
                </a:solidFill>
              </a:rPr>
              <a:t>：</a:t>
            </a:r>
            <a:endParaRPr lang="zh-CN" altLang="zh-CN" dirty="0">
              <a:solidFill>
                <a:srgbClr val="FF0000"/>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75856" y="5085184"/>
            <a:ext cx="2324100" cy="1133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346807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632848" cy="4968552"/>
          </a:xfrm>
        </p:spPr>
        <p:txBody>
          <a:bodyPr>
            <a:normAutofit/>
          </a:bodyPr>
          <a:lstStyle/>
          <a:p>
            <a:r>
              <a:rPr lang="en-US" altLang="zh-CN" dirty="0"/>
              <a:t>1</a:t>
            </a:r>
            <a:r>
              <a:rPr lang="zh-CN" altLang="zh-CN" dirty="0"/>
              <a:t>．开放哈希法</a:t>
            </a:r>
          </a:p>
          <a:p>
            <a:r>
              <a:rPr lang="zh-CN" altLang="zh-CN" dirty="0">
                <a:solidFill>
                  <a:srgbClr val="FF0000"/>
                </a:solidFill>
              </a:rPr>
              <a:t>（</a:t>
            </a:r>
            <a:r>
              <a:rPr lang="en-US" altLang="zh-CN" dirty="0">
                <a:solidFill>
                  <a:srgbClr val="FF0000"/>
                </a:solidFill>
              </a:rPr>
              <a:t>1</a:t>
            </a:r>
            <a:r>
              <a:rPr lang="zh-CN" altLang="zh-CN" dirty="0">
                <a:solidFill>
                  <a:srgbClr val="FF0000"/>
                </a:solidFill>
              </a:rPr>
              <a:t>）链地址法</a:t>
            </a:r>
          </a:p>
          <a:p>
            <a:pPr>
              <a:buFont typeface="Wingdings" panose="05000000000000000000" pitchFamily="2" charset="2"/>
              <a:buChar char="u"/>
            </a:pPr>
            <a:r>
              <a:rPr lang="zh-CN" altLang="zh-CN" b="0" dirty="0"/>
              <a:t>链地址法首先对关键字集合用某一个哈希函数计算它们的存放位置</a:t>
            </a:r>
            <a:r>
              <a:rPr lang="zh-CN" altLang="zh-CN" b="0" dirty="0" smtClean="0"/>
              <a:t>。</a:t>
            </a:r>
            <a:endParaRPr lang="en-US" altLang="zh-CN" b="0" dirty="0" smtClean="0"/>
          </a:p>
          <a:p>
            <a:pPr>
              <a:buFont typeface="Wingdings" panose="05000000000000000000" pitchFamily="2" charset="2"/>
              <a:buChar char="u"/>
            </a:pPr>
            <a:r>
              <a:rPr lang="zh-CN" altLang="zh-CN" b="0" dirty="0" smtClean="0"/>
              <a:t>假设</a:t>
            </a:r>
            <a:r>
              <a:rPr lang="zh-CN" altLang="zh-CN" b="0" dirty="0"/>
              <a:t>哈希表的地址空间是从</a:t>
            </a:r>
            <a:r>
              <a:rPr lang="en-US" altLang="zh-CN" b="0" dirty="0"/>
              <a:t>0</a:t>
            </a:r>
            <a:r>
              <a:rPr lang="zh-CN" altLang="zh-CN" b="0" dirty="0"/>
              <a:t>到</a:t>
            </a:r>
            <a:r>
              <a:rPr lang="en-US" altLang="zh-CN" b="0" dirty="0"/>
              <a:t>m-1</a:t>
            </a:r>
            <a:r>
              <a:rPr lang="zh-CN" altLang="zh-CN" b="0" dirty="0"/>
              <a:t>，则关键字集合中的所有关键字被划分为</a:t>
            </a:r>
            <a:r>
              <a:rPr lang="en-US" altLang="zh-CN" b="0" dirty="0"/>
              <a:t>m</a:t>
            </a:r>
            <a:r>
              <a:rPr lang="zh-CN" altLang="zh-CN" b="0" dirty="0"/>
              <a:t>个子集，具有相同地址的关键字归于同一子集</a:t>
            </a:r>
            <a:r>
              <a:rPr lang="zh-CN" altLang="zh-CN" b="0" dirty="0" smtClean="0"/>
              <a:t>。</a:t>
            </a:r>
            <a:endParaRPr lang="en-US" altLang="zh-CN" b="0" dirty="0" smtClean="0"/>
          </a:p>
          <a:p>
            <a:pPr>
              <a:buFont typeface="Wingdings" panose="05000000000000000000" pitchFamily="2" charset="2"/>
              <a:buChar char="u"/>
            </a:pPr>
            <a:r>
              <a:rPr lang="zh-CN" altLang="zh-CN" b="0" dirty="0" smtClean="0"/>
              <a:t>将</a:t>
            </a:r>
            <a:r>
              <a:rPr lang="zh-CN" altLang="zh-CN" b="0" dirty="0"/>
              <a:t>所有关键字为同一子集的记录存储在同</a:t>
            </a:r>
            <a:r>
              <a:rPr lang="zh-CN" altLang="zh-CN" b="0" dirty="0" smtClean="0"/>
              <a:t>一</a:t>
            </a:r>
            <a:r>
              <a:rPr lang="zh-CN" altLang="en-US" b="0" dirty="0" smtClean="0"/>
              <a:t>个</a:t>
            </a:r>
            <a:r>
              <a:rPr lang="zh-CN" altLang="zh-CN" b="0" dirty="0" smtClean="0"/>
              <a:t>线性</a:t>
            </a:r>
            <a:r>
              <a:rPr lang="zh-CN" altLang="zh-CN" b="0" dirty="0"/>
              <a:t>链表中，各个链表的表头结点组成一个向量。</a:t>
            </a:r>
          </a:p>
          <a:p>
            <a:endParaRPr lang="zh-CN" altLang="en-US" dirty="0"/>
          </a:p>
        </p:txBody>
      </p:sp>
    </p:spTree>
    <p:extLst>
      <p:ext uri="{BB962C8B-B14F-4D97-AF65-F5344CB8AC3E}">
        <p14:creationId xmlns:p14="http://schemas.microsoft.com/office/powerpoint/2010/main" xmlns="" val="16766860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052736"/>
            <a:ext cx="7848872" cy="4968552"/>
          </a:xfrm>
        </p:spPr>
        <p:txBody>
          <a:bodyPr>
            <a:normAutofit/>
          </a:bodyPr>
          <a:lstStyle/>
          <a:p>
            <a:r>
              <a:rPr lang="zh-CN" altLang="zh-CN" b="0" dirty="0"/>
              <a:t>【例</a:t>
            </a:r>
            <a:r>
              <a:rPr lang="en-US" altLang="zh-CN" b="0" dirty="0"/>
              <a:t>8.8</a:t>
            </a:r>
            <a:r>
              <a:rPr lang="zh-CN" altLang="zh-CN" b="0" dirty="0"/>
              <a:t>】将一组记录元素的关键字集合</a:t>
            </a:r>
            <a:r>
              <a:rPr lang="en-US" altLang="zh-CN" b="0" dirty="0"/>
              <a:t>{11</a:t>
            </a:r>
            <a:r>
              <a:rPr lang="zh-CN" altLang="zh-CN" b="0" dirty="0"/>
              <a:t>，</a:t>
            </a:r>
            <a:r>
              <a:rPr lang="en-US" altLang="zh-CN" b="0" dirty="0"/>
              <a:t>21</a:t>
            </a:r>
            <a:r>
              <a:rPr lang="zh-CN" altLang="zh-CN" b="0" dirty="0"/>
              <a:t>，</a:t>
            </a:r>
            <a:r>
              <a:rPr lang="en-US" altLang="zh-CN" b="0" dirty="0"/>
              <a:t>35</a:t>
            </a:r>
            <a:r>
              <a:rPr lang="zh-CN" altLang="zh-CN" b="0" dirty="0"/>
              <a:t>，</a:t>
            </a:r>
            <a:r>
              <a:rPr lang="en-US" altLang="zh-CN" b="0" dirty="0"/>
              <a:t>41</a:t>
            </a:r>
            <a:r>
              <a:rPr lang="zh-CN" altLang="zh-CN" b="0" dirty="0"/>
              <a:t>，</a:t>
            </a:r>
            <a:r>
              <a:rPr lang="en-US" altLang="zh-CN" b="0" dirty="0"/>
              <a:t>43</a:t>
            </a:r>
            <a:r>
              <a:rPr lang="zh-CN" altLang="zh-CN" b="0" dirty="0"/>
              <a:t>，</a:t>
            </a:r>
            <a:r>
              <a:rPr lang="en-US" altLang="zh-CN" b="0" dirty="0"/>
              <a:t>55</a:t>
            </a:r>
            <a:r>
              <a:rPr lang="zh-CN" altLang="zh-CN" b="0" dirty="0"/>
              <a:t>，</a:t>
            </a:r>
            <a:r>
              <a:rPr lang="en-US" altLang="zh-CN" b="0" dirty="0"/>
              <a:t>61</a:t>
            </a:r>
            <a:r>
              <a:rPr lang="zh-CN" altLang="zh-CN" b="0" dirty="0"/>
              <a:t>，</a:t>
            </a:r>
            <a:r>
              <a:rPr lang="en-US" altLang="zh-CN" b="0" dirty="0"/>
              <a:t>66</a:t>
            </a:r>
            <a:r>
              <a:rPr lang="zh-CN" altLang="zh-CN" b="0" dirty="0"/>
              <a:t>，</a:t>
            </a:r>
            <a:r>
              <a:rPr lang="en-US" altLang="zh-CN" b="0" dirty="0"/>
              <a:t>75}</a:t>
            </a:r>
            <a:r>
              <a:rPr lang="zh-CN" altLang="zh-CN" b="0" dirty="0"/>
              <a:t>，按照哈希函数</a:t>
            </a:r>
            <a:r>
              <a:rPr lang="en-US" altLang="zh-CN" dirty="0">
                <a:solidFill>
                  <a:srgbClr val="FF0000"/>
                </a:solidFill>
              </a:rPr>
              <a:t>Hash(x)=</a:t>
            </a:r>
            <a:r>
              <a:rPr lang="en-US" altLang="zh-CN" dirty="0" smtClean="0">
                <a:solidFill>
                  <a:srgbClr val="FF0000"/>
                </a:solidFill>
              </a:rPr>
              <a:t>x%11</a:t>
            </a:r>
            <a:r>
              <a:rPr lang="zh-CN" altLang="zh-CN" b="0" dirty="0"/>
              <a:t>，采用链地址法表示关键字在哈希表中的位置，如图</a:t>
            </a:r>
            <a:r>
              <a:rPr lang="en-US" altLang="zh-CN" b="0" dirty="0"/>
              <a:t>8-4(a)</a:t>
            </a:r>
            <a:r>
              <a:rPr lang="zh-CN" altLang="zh-CN" b="0" dirty="0"/>
              <a:t>和</a:t>
            </a:r>
            <a:r>
              <a:rPr lang="en-US" altLang="zh-CN" b="0" dirty="0"/>
              <a:t>(b)</a:t>
            </a:r>
            <a:r>
              <a:rPr lang="zh-CN" altLang="zh-CN" b="0" dirty="0"/>
              <a:t>所示。</a:t>
            </a:r>
          </a:p>
          <a:p>
            <a:pPr marL="685800" lvl="4" indent="0">
              <a:buNone/>
            </a:pPr>
            <a:r>
              <a:rPr lang="en-US" altLang="zh-CN" b="0" dirty="0"/>
              <a:t>Hash(11)= Hash(55)= Hash(66)=0</a:t>
            </a:r>
            <a:endParaRPr lang="zh-CN" altLang="zh-CN" b="0" dirty="0"/>
          </a:p>
          <a:p>
            <a:pPr marL="685800" lvl="4" indent="0">
              <a:buNone/>
            </a:pPr>
            <a:r>
              <a:rPr lang="en-US" altLang="zh-CN" b="0" dirty="0"/>
              <a:t>Hash(35)=2</a:t>
            </a:r>
            <a:endParaRPr lang="zh-CN" altLang="zh-CN" b="0" dirty="0"/>
          </a:p>
          <a:p>
            <a:pPr marL="685800" lvl="4" indent="0">
              <a:buNone/>
            </a:pPr>
            <a:r>
              <a:rPr lang="en-US" altLang="zh-CN" b="0" dirty="0"/>
              <a:t>Hash(61)=6</a:t>
            </a:r>
            <a:endParaRPr lang="zh-CN" altLang="zh-CN" b="0" dirty="0"/>
          </a:p>
          <a:p>
            <a:pPr marL="685800" lvl="4" indent="0">
              <a:buNone/>
            </a:pPr>
            <a:r>
              <a:rPr lang="en-US" altLang="zh-CN" b="0" dirty="0"/>
              <a:t>Hash(41)=8 </a:t>
            </a:r>
            <a:endParaRPr lang="zh-CN" altLang="zh-CN" b="0" dirty="0"/>
          </a:p>
          <a:p>
            <a:pPr marL="685800" lvl="4" indent="0">
              <a:buNone/>
            </a:pPr>
            <a:r>
              <a:rPr lang="en-US" altLang="zh-CN" b="0" dirty="0"/>
              <a:t>Hash(75)=9</a:t>
            </a:r>
            <a:endParaRPr lang="zh-CN" altLang="zh-CN" b="0" dirty="0"/>
          </a:p>
          <a:p>
            <a:pPr marL="685800" lvl="4" indent="0">
              <a:buNone/>
            </a:pPr>
            <a:r>
              <a:rPr lang="en-US" altLang="zh-CN" b="0" dirty="0"/>
              <a:t>Hash(21)=Hash(43)=10</a:t>
            </a:r>
            <a:endParaRPr lang="zh-CN" altLang="zh-CN" b="0" dirty="0"/>
          </a:p>
          <a:p>
            <a:endParaRPr lang="zh-CN" altLang="en-US" dirty="0"/>
          </a:p>
        </p:txBody>
      </p:sp>
    </p:spTree>
    <p:extLst>
      <p:ext uri="{BB962C8B-B14F-4D97-AF65-F5344CB8AC3E}">
        <p14:creationId xmlns:p14="http://schemas.microsoft.com/office/powerpoint/2010/main" xmlns="" val="16146902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1268760"/>
            <a:ext cx="4617200" cy="3606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04048" y="1268760"/>
            <a:ext cx="4059572" cy="3606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矩形 3"/>
          <p:cNvSpPr/>
          <p:nvPr/>
        </p:nvSpPr>
        <p:spPr>
          <a:xfrm>
            <a:off x="1331640" y="5301208"/>
            <a:ext cx="6336704" cy="369332"/>
          </a:xfrm>
          <a:prstGeom prst="rect">
            <a:avLst/>
          </a:prstGeom>
        </p:spPr>
        <p:txBody>
          <a:bodyPr wrap="square">
            <a:spAutoFit/>
          </a:bodyPr>
          <a:lstStyle/>
          <a:p>
            <a:r>
              <a:rPr lang="zh-CN" altLang="zh-CN"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8-4 </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用</a:t>
            </a:r>
            <a:r>
              <a:rPr lang="zh-CN" altLang="zh-CN" dirty="0">
                <a:latin typeface="Times New Roman" panose="02020603050405020304" pitchFamily="18" charset="0"/>
                <a:ea typeface="楷体" panose="02010609060101010101" pitchFamily="49" charset="-122"/>
                <a:cs typeface="Times New Roman" panose="02020603050405020304" pitchFamily="18" charset="0"/>
              </a:rPr>
              <a:t>链地址法得到的哈希表结构（表头结点的表示方法）</a:t>
            </a:r>
          </a:p>
        </p:txBody>
      </p:sp>
    </p:spTree>
    <p:extLst>
      <p:ext uri="{BB962C8B-B14F-4D97-AF65-F5344CB8AC3E}">
        <p14:creationId xmlns:p14="http://schemas.microsoft.com/office/powerpoint/2010/main" xmlns="" val="16652699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124744"/>
            <a:ext cx="7520940" cy="3579849"/>
          </a:xfrm>
        </p:spPr>
        <p:txBody>
          <a:bodyPr/>
          <a:lstStyle/>
          <a:p>
            <a:r>
              <a:rPr lang="en-US" altLang="zh-CN" b="0" dirty="0" smtClean="0"/>
              <a:t>	</a:t>
            </a:r>
            <a:r>
              <a:rPr lang="zh-CN" altLang="zh-CN" dirty="0" smtClean="0">
                <a:solidFill>
                  <a:srgbClr val="FF0000"/>
                </a:solidFill>
              </a:rPr>
              <a:t>平均搜索长度</a:t>
            </a:r>
            <a:r>
              <a:rPr lang="en-US" altLang="zh-CN" dirty="0" smtClean="0">
                <a:solidFill>
                  <a:srgbClr val="FF0000"/>
                </a:solidFill>
              </a:rPr>
              <a:t>ASL</a:t>
            </a:r>
            <a:r>
              <a:rPr lang="zh-CN" altLang="en-US" dirty="0" smtClean="0">
                <a:solidFill>
                  <a:srgbClr val="FF0000"/>
                </a:solidFill>
              </a:rPr>
              <a:t>：</a:t>
            </a:r>
            <a:endParaRPr lang="en-US" altLang="zh-CN" dirty="0" smtClean="0">
              <a:solidFill>
                <a:srgbClr val="FF0000"/>
              </a:solidFill>
            </a:endParaRPr>
          </a:p>
          <a:p>
            <a:r>
              <a:rPr lang="en-US" altLang="zh-CN" b="0" dirty="0" smtClean="0"/>
              <a:t>	</a:t>
            </a:r>
            <a:r>
              <a:rPr lang="zh-CN" altLang="zh-CN" b="0" dirty="0" smtClean="0"/>
              <a:t>使用</a:t>
            </a:r>
            <a:r>
              <a:rPr lang="zh-CN" altLang="zh-CN" b="0" dirty="0"/>
              <a:t>平均搜索长度</a:t>
            </a:r>
            <a:r>
              <a:rPr lang="en-US" altLang="zh-CN" b="0" dirty="0"/>
              <a:t>ASL</a:t>
            </a:r>
            <a:r>
              <a:rPr lang="zh-CN" altLang="zh-CN" b="0" dirty="0"/>
              <a:t>来衡量哈希方法的搜索性能，即用搜索成功情况下的平均比较次数来表示</a:t>
            </a:r>
            <a:r>
              <a:rPr lang="zh-CN" altLang="zh-CN" b="0" dirty="0" smtClean="0"/>
              <a:t>。</a:t>
            </a:r>
            <a:endParaRPr lang="en-US" altLang="zh-CN" b="0" dirty="0" smtClean="0"/>
          </a:p>
          <a:p>
            <a:r>
              <a:rPr lang="en-US" altLang="zh-CN" b="0" dirty="0" smtClean="0"/>
              <a:t>	</a:t>
            </a:r>
            <a:r>
              <a:rPr lang="zh-CN" altLang="zh-CN" b="0" dirty="0" smtClean="0"/>
              <a:t> 【例</a:t>
            </a:r>
            <a:r>
              <a:rPr lang="en-US" altLang="zh-CN" b="0" dirty="0" smtClean="0"/>
              <a:t>8.8</a:t>
            </a:r>
            <a:r>
              <a:rPr lang="zh-CN" altLang="zh-CN" b="0" dirty="0" smtClean="0"/>
              <a:t>】</a:t>
            </a:r>
            <a:r>
              <a:rPr lang="zh-CN" altLang="zh-CN" dirty="0" smtClean="0"/>
              <a:t>搜索</a:t>
            </a:r>
            <a:r>
              <a:rPr lang="zh-CN" altLang="zh-CN" dirty="0">
                <a:solidFill>
                  <a:srgbClr val="FF0000"/>
                </a:solidFill>
              </a:rPr>
              <a:t>成功</a:t>
            </a:r>
            <a:r>
              <a:rPr lang="zh-CN" altLang="zh-CN" dirty="0"/>
              <a:t>的平均查找长度</a:t>
            </a:r>
            <a:r>
              <a:rPr lang="zh-CN" altLang="zh-CN" b="0" dirty="0"/>
              <a:t>为：</a:t>
            </a:r>
          </a:p>
          <a:p>
            <a:endParaRPr lang="zh-CN" altLang="en-US" dirty="0"/>
          </a:p>
        </p:txBody>
      </p:sp>
      <p:pic>
        <p:nvPicPr>
          <p:cNvPr id="27650" name="Picture 2"/>
          <p:cNvPicPr>
            <a:picLocks noChangeAspect="1" noChangeArrowheads="1"/>
          </p:cNvPicPr>
          <p:nvPr/>
        </p:nvPicPr>
        <p:blipFill>
          <a:blip r:embed="rId2" cstate="print"/>
          <a:srcRect/>
          <a:stretch>
            <a:fillRect/>
          </a:stretch>
        </p:blipFill>
        <p:spPr bwMode="auto">
          <a:xfrm>
            <a:off x="1259632" y="3356992"/>
            <a:ext cx="6984776" cy="852855"/>
          </a:xfrm>
          <a:prstGeom prst="rect">
            <a:avLst/>
          </a:prstGeom>
          <a:noFill/>
          <a:ln w="9525">
            <a:noFill/>
            <a:miter lim="800000"/>
            <a:headEnd/>
            <a:tailEnd/>
          </a:ln>
        </p:spPr>
      </p:pic>
    </p:spTree>
    <p:extLst>
      <p:ext uri="{BB962C8B-B14F-4D97-AF65-F5344CB8AC3E}">
        <p14:creationId xmlns:p14="http://schemas.microsoft.com/office/powerpoint/2010/main" xmlns="" val="3559263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4464496" cy="4176464"/>
          </a:xfrm>
        </p:spPr>
        <p:txBody>
          <a:bodyPr>
            <a:normAutofit/>
          </a:bodyPr>
          <a:lstStyle/>
          <a:p>
            <a:pPr>
              <a:spcBef>
                <a:spcPts val="1200"/>
              </a:spcBef>
            </a:pPr>
            <a:r>
              <a:rPr lang="zh-CN" altLang="zh-CN" sz="2800" dirty="0">
                <a:solidFill>
                  <a:srgbClr val="FF0000"/>
                </a:solidFill>
              </a:rPr>
              <a:t>（</a:t>
            </a:r>
            <a:r>
              <a:rPr lang="en-US" altLang="zh-CN" sz="2800" dirty="0">
                <a:solidFill>
                  <a:srgbClr val="FF0000"/>
                </a:solidFill>
              </a:rPr>
              <a:t>2</a:t>
            </a:r>
            <a:r>
              <a:rPr lang="zh-CN" altLang="zh-CN" sz="2800" dirty="0">
                <a:solidFill>
                  <a:srgbClr val="FF0000"/>
                </a:solidFill>
              </a:rPr>
              <a:t>）公共溢出</a:t>
            </a:r>
            <a:r>
              <a:rPr lang="zh-CN" altLang="zh-CN" sz="2800" dirty="0" smtClean="0">
                <a:solidFill>
                  <a:srgbClr val="FF0000"/>
                </a:solidFill>
              </a:rPr>
              <a:t>区</a:t>
            </a:r>
            <a:r>
              <a:rPr lang="zh-CN" altLang="en-US" sz="2800" dirty="0" smtClean="0">
                <a:solidFill>
                  <a:srgbClr val="FF0000"/>
                </a:solidFill>
              </a:rPr>
              <a:t>法</a:t>
            </a:r>
            <a:endParaRPr lang="zh-CN" altLang="zh-CN" sz="2800" dirty="0">
              <a:solidFill>
                <a:srgbClr val="FF0000"/>
              </a:solidFill>
            </a:endParaRPr>
          </a:p>
          <a:p>
            <a:pPr>
              <a:spcBef>
                <a:spcPts val="1200"/>
              </a:spcBef>
              <a:buFont typeface="Wingdings" panose="05000000000000000000" pitchFamily="2" charset="2"/>
              <a:buChar char="n"/>
            </a:pPr>
            <a:r>
              <a:rPr lang="zh-CN" altLang="zh-CN" sz="2000" dirty="0"/>
              <a:t>通过</a:t>
            </a:r>
            <a:r>
              <a:rPr lang="zh-CN" altLang="zh-CN" sz="2000" dirty="0" smtClean="0"/>
              <a:t>使用</a:t>
            </a:r>
            <a:r>
              <a:rPr lang="zh-CN" altLang="en-US" sz="2000" dirty="0" smtClean="0"/>
              <a:t>另外的</a:t>
            </a:r>
            <a:r>
              <a:rPr lang="zh-CN" altLang="zh-CN" sz="2000" dirty="0" smtClean="0"/>
              <a:t>一</a:t>
            </a:r>
            <a:r>
              <a:rPr lang="zh-CN" altLang="zh-CN" sz="2000" dirty="0"/>
              <a:t>维数组来存储发生冲突的元素，</a:t>
            </a:r>
            <a:r>
              <a:rPr lang="zh-CN" altLang="zh-CN" sz="2000" dirty="0">
                <a:solidFill>
                  <a:srgbClr val="FF0000"/>
                </a:solidFill>
              </a:rPr>
              <a:t>发生冲突的元素在溢出区内依次顺序存放</a:t>
            </a:r>
            <a:r>
              <a:rPr lang="zh-CN" altLang="zh-CN" sz="2000" dirty="0"/>
              <a:t>。</a:t>
            </a:r>
          </a:p>
          <a:p>
            <a:pPr>
              <a:spcBef>
                <a:spcPts val="1200"/>
              </a:spcBef>
              <a:buFont typeface="Wingdings" panose="05000000000000000000" pitchFamily="2" charset="2"/>
              <a:buChar char="n"/>
            </a:pPr>
            <a:r>
              <a:rPr lang="zh-CN" altLang="zh-CN" sz="2000" b="0" dirty="0"/>
              <a:t>假设使用的哈希函数为</a:t>
            </a:r>
            <a:r>
              <a:rPr lang="en-US" altLang="zh-CN" sz="2000" b="0" dirty="0"/>
              <a:t>H(key)=key%7</a:t>
            </a:r>
            <a:r>
              <a:rPr lang="zh-CN" altLang="zh-CN" sz="2000" b="0" dirty="0"/>
              <a:t>，需要插入的元素为</a:t>
            </a:r>
            <a:r>
              <a:rPr lang="en-US" altLang="zh-CN" sz="2000" b="0" dirty="0"/>
              <a:t>8</a:t>
            </a:r>
            <a:r>
              <a:rPr lang="zh-CN" altLang="zh-CN" sz="2000" b="0" dirty="0"/>
              <a:t>，</a:t>
            </a:r>
            <a:r>
              <a:rPr lang="en-US" altLang="zh-CN" sz="2000" b="0" dirty="0"/>
              <a:t>12</a:t>
            </a:r>
            <a:r>
              <a:rPr lang="zh-CN" altLang="zh-CN" sz="2000" b="0" dirty="0"/>
              <a:t>，</a:t>
            </a:r>
            <a:r>
              <a:rPr lang="en-US" altLang="zh-CN" sz="2000" b="0" dirty="0"/>
              <a:t>6</a:t>
            </a:r>
            <a:r>
              <a:rPr lang="zh-CN" altLang="zh-CN" sz="2000" b="0" dirty="0"/>
              <a:t>，</a:t>
            </a:r>
            <a:r>
              <a:rPr lang="en-US" altLang="zh-CN" sz="2000" b="0" dirty="0"/>
              <a:t>10</a:t>
            </a:r>
            <a:r>
              <a:rPr lang="zh-CN" altLang="zh-CN" sz="2000" b="0" dirty="0"/>
              <a:t>，</a:t>
            </a:r>
            <a:r>
              <a:rPr lang="en-US" altLang="zh-CN" sz="2000" b="0" dirty="0"/>
              <a:t>16</a:t>
            </a:r>
            <a:r>
              <a:rPr lang="zh-CN" altLang="zh-CN" sz="2000" b="0" dirty="0"/>
              <a:t>，</a:t>
            </a:r>
            <a:r>
              <a:rPr lang="en-US" altLang="zh-CN" sz="2000" b="0" dirty="0"/>
              <a:t>23</a:t>
            </a:r>
            <a:r>
              <a:rPr lang="zh-CN" altLang="zh-CN" sz="2000" b="0" dirty="0"/>
              <a:t>，</a:t>
            </a:r>
            <a:r>
              <a:rPr lang="en-US" altLang="zh-CN" sz="2000" b="0" dirty="0"/>
              <a:t>36</a:t>
            </a:r>
            <a:r>
              <a:rPr lang="zh-CN" altLang="zh-CN" sz="2000" b="0" dirty="0"/>
              <a:t>，</a:t>
            </a:r>
            <a:r>
              <a:rPr lang="en-US" altLang="zh-CN" sz="2000" b="0" dirty="0"/>
              <a:t>29</a:t>
            </a:r>
            <a:r>
              <a:rPr lang="zh-CN" altLang="zh-CN" sz="2000" b="0" dirty="0"/>
              <a:t>，存储结果如图</a:t>
            </a:r>
            <a:r>
              <a:rPr lang="en-US" altLang="zh-CN" sz="2000" b="0" dirty="0"/>
              <a:t>8-5</a:t>
            </a:r>
            <a:r>
              <a:rPr lang="zh-CN" altLang="zh-CN" sz="2000" b="0" dirty="0"/>
              <a:t>所示。</a:t>
            </a:r>
          </a:p>
          <a:p>
            <a:pPr>
              <a:spcBef>
                <a:spcPts val="1200"/>
              </a:spcBef>
            </a:pPr>
            <a:endParaRPr lang="zh-CN" altLang="en-US" sz="2000"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76056" y="1124744"/>
            <a:ext cx="3991719" cy="418918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矩形 3"/>
          <p:cNvSpPr/>
          <p:nvPr/>
        </p:nvSpPr>
        <p:spPr>
          <a:xfrm>
            <a:off x="251520" y="5013176"/>
            <a:ext cx="5136342" cy="461665"/>
          </a:xfrm>
          <a:prstGeom prst="rect">
            <a:avLst/>
          </a:prstGeom>
        </p:spPr>
        <p:txBody>
          <a:bodyPr wrap="none">
            <a:spAutoFit/>
          </a:bodyPr>
          <a:lstStyle/>
          <a:p>
            <a:r>
              <a:rPr lang="zh-CN" altLang="zh-CN" sz="2400" b="1" dirty="0">
                <a:latin typeface="楷体" panose="02010609060101010101" pitchFamily="49" charset="-122"/>
                <a:ea typeface="楷体" panose="02010609060101010101" pitchFamily="49" charset="-122"/>
              </a:rPr>
              <a:t>★注：溢出区长度</a:t>
            </a:r>
            <a:r>
              <a:rPr lang="en-US" altLang="zh-CN" sz="2400" b="1" dirty="0">
                <a:latin typeface="楷体" panose="02010609060101010101" pitchFamily="49" charset="-122"/>
                <a:ea typeface="楷体" panose="02010609060101010101" pitchFamily="49" charset="-122"/>
              </a:rPr>
              <a:t>+1</a:t>
            </a:r>
            <a:r>
              <a:rPr lang="zh-CN" altLang="zh-CN" sz="2400" b="1" dirty="0">
                <a:latin typeface="楷体" panose="02010609060101010101" pitchFamily="49" charset="-122"/>
                <a:ea typeface="楷体" panose="02010609060101010101" pitchFamily="49" charset="-122"/>
              </a:rPr>
              <a:t>为失败的次数。</a:t>
            </a:r>
          </a:p>
        </p:txBody>
      </p:sp>
    </p:spTree>
    <p:extLst>
      <p:ext uri="{BB962C8B-B14F-4D97-AF65-F5344CB8AC3E}">
        <p14:creationId xmlns:p14="http://schemas.microsoft.com/office/powerpoint/2010/main" xmlns="" val="27895486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2</a:t>
            </a:r>
            <a:r>
              <a:rPr lang="zh-CN" altLang="zh-CN" sz="2400" dirty="0"/>
              <a:t>．</a:t>
            </a:r>
            <a:r>
              <a:rPr lang="zh-CN" altLang="zh-CN" sz="2400" b="1" dirty="0">
                <a:solidFill>
                  <a:srgbClr val="FF0000"/>
                </a:solidFill>
              </a:rPr>
              <a:t>封闭</a:t>
            </a:r>
            <a:r>
              <a:rPr lang="zh-CN" altLang="zh-CN" sz="2400" b="1" dirty="0" smtClean="0">
                <a:solidFill>
                  <a:srgbClr val="FF0000"/>
                </a:solidFill>
              </a:rPr>
              <a:t>哈希</a:t>
            </a:r>
            <a:endParaRPr lang="zh-CN" altLang="en-US" sz="2400" b="1" dirty="0">
              <a:solidFill>
                <a:srgbClr val="FF0000"/>
              </a:solidFill>
            </a:endParaRPr>
          </a:p>
        </p:txBody>
      </p:sp>
      <p:sp>
        <p:nvSpPr>
          <p:cNvPr id="3" name="内容占位符 2"/>
          <p:cNvSpPr>
            <a:spLocks noGrp="1"/>
          </p:cNvSpPr>
          <p:nvPr>
            <p:ph idx="1"/>
          </p:nvPr>
        </p:nvSpPr>
        <p:spPr>
          <a:xfrm>
            <a:off x="827584" y="1628800"/>
            <a:ext cx="7488832" cy="3384375"/>
          </a:xfrm>
        </p:spPr>
        <p:txBody>
          <a:bodyPr/>
          <a:lstStyle/>
          <a:p>
            <a:r>
              <a:rPr lang="zh-CN" altLang="zh-CN" dirty="0">
                <a:solidFill>
                  <a:srgbClr val="FF0000"/>
                </a:solidFill>
              </a:rPr>
              <a:t>（</a:t>
            </a:r>
            <a:r>
              <a:rPr lang="en-US" altLang="zh-CN" dirty="0">
                <a:solidFill>
                  <a:srgbClr val="FF0000"/>
                </a:solidFill>
              </a:rPr>
              <a:t>1</a:t>
            </a:r>
            <a:r>
              <a:rPr lang="zh-CN" altLang="zh-CN" dirty="0">
                <a:solidFill>
                  <a:srgbClr val="FF0000"/>
                </a:solidFill>
              </a:rPr>
              <a:t>）线性探测法</a:t>
            </a:r>
            <a:r>
              <a:rPr lang="zh-CN" altLang="zh-CN" dirty="0"/>
              <a:t>（</a:t>
            </a:r>
            <a:r>
              <a:rPr lang="en-US" altLang="zh-CN" dirty="0"/>
              <a:t>linear probing</a:t>
            </a:r>
            <a:r>
              <a:rPr lang="zh-CN" altLang="zh-CN" dirty="0"/>
              <a:t>）</a:t>
            </a:r>
          </a:p>
          <a:p>
            <a:pPr>
              <a:spcBef>
                <a:spcPts val="1200"/>
              </a:spcBef>
              <a:buFont typeface="Wingdings" panose="05000000000000000000" pitchFamily="2" charset="2"/>
              <a:buChar char="u"/>
            </a:pPr>
            <a:r>
              <a:rPr lang="zh-CN" altLang="zh-CN" dirty="0" smtClean="0"/>
              <a:t>线性</a:t>
            </a:r>
            <a:r>
              <a:rPr lang="zh-CN" altLang="zh-CN" dirty="0"/>
              <a:t>探测法从发生冲突的地址单元开始，依次探测下一个地址单元</a:t>
            </a:r>
            <a:r>
              <a:rPr lang="zh-CN" altLang="zh-CN" b="0" dirty="0" smtClean="0"/>
              <a:t>（把</a:t>
            </a:r>
            <a:r>
              <a:rPr lang="zh-CN" altLang="zh-CN" b="0" dirty="0"/>
              <a:t>哈希表看成循环表，用表空间加</a:t>
            </a:r>
            <a:r>
              <a:rPr lang="en-US" altLang="zh-CN" b="0" dirty="0"/>
              <a:t>1</a:t>
            </a:r>
            <a:r>
              <a:rPr lang="zh-CN" altLang="zh-CN" b="0" dirty="0"/>
              <a:t>取模实现），直到遇到一个空闲单元或探测完所有地址单元时为止。</a:t>
            </a:r>
          </a:p>
          <a:p>
            <a:pPr>
              <a:spcBef>
                <a:spcPts val="1200"/>
              </a:spcBef>
              <a:buFont typeface="Wingdings" panose="05000000000000000000" pitchFamily="2" charset="2"/>
              <a:buChar char="u"/>
            </a:pPr>
            <a:r>
              <a:rPr lang="zh-CN" altLang="zh-CN" b="0" dirty="0" smtClean="0"/>
              <a:t>线性</a:t>
            </a:r>
            <a:r>
              <a:rPr lang="zh-CN" altLang="zh-CN" b="0" dirty="0"/>
              <a:t>探查法用递推公式表示为：</a:t>
            </a:r>
          </a:p>
          <a:p>
            <a:endParaRPr lang="zh-CN" alt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31640" y="4869160"/>
            <a:ext cx="4619625" cy="1133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9356898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836712"/>
            <a:ext cx="7992888" cy="3168352"/>
          </a:xfrm>
        </p:spPr>
        <p:txBody>
          <a:bodyPr>
            <a:noAutofit/>
          </a:bodyPr>
          <a:lstStyle/>
          <a:p>
            <a:r>
              <a:rPr lang="zh-CN" altLang="zh-CN" sz="2000" b="0" dirty="0"/>
              <a:t>【例</a:t>
            </a:r>
            <a:r>
              <a:rPr lang="en-US" altLang="zh-CN" sz="2000" b="0" dirty="0"/>
              <a:t>8.3</a:t>
            </a:r>
            <a:r>
              <a:rPr lang="zh-CN" altLang="zh-CN" sz="2000" b="0" dirty="0"/>
              <a:t>】给出一组关键字集合</a:t>
            </a:r>
            <a:r>
              <a:rPr lang="en-US" altLang="zh-CN" sz="2000" b="0" dirty="0"/>
              <a:t>{28</a:t>
            </a:r>
            <a:r>
              <a:rPr lang="zh-CN" altLang="zh-CN" sz="2000" b="0" dirty="0"/>
              <a:t>，</a:t>
            </a:r>
            <a:r>
              <a:rPr lang="en-US" altLang="zh-CN" sz="2000" b="0" dirty="0"/>
              <a:t>8</a:t>
            </a:r>
            <a:r>
              <a:rPr lang="zh-CN" altLang="zh-CN" sz="2000" b="0" dirty="0"/>
              <a:t>，</a:t>
            </a:r>
            <a:r>
              <a:rPr lang="en-US" altLang="zh-CN" sz="2000" b="0" dirty="0"/>
              <a:t>21</a:t>
            </a:r>
            <a:r>
              <a:rPr lang="zh-CN" altLang="zh-CN" sz="2000" b="0" dirty="0"/>
              <a:t>，</a:t>
            </a:r>
            <a:r>
              <a:rPr lang="en-US" altLang="zh-CN" sz="2000" b="0" dirty="0"/>
              <a:t>22</a:t>
            </a:r>
            <a:r>
              <a:rPr lang="zh-CN" altLang="zh-CN" sz="2000" b="0" dirty="0"/>
              <a:t>，</a:t>
            </a:r>
            <a:r>
              <a:rPr lang="en-US" altLang="zh-CN" sz="2000" b="0" dirty="0"/>
              <a:t>6</a:t>
            </a:r>
            <a:r>
              <a:rPr lang="zh-CN" altLang="zh-CN" sz="2000" b="0" dirty="0"/>
              <a:t>，</a:t>
            </a:r>
            <a:r>
              <a:rPr lang="en-US" altLang="zh-CN" sz="2000" b="0" dirty="0"/>
              <a:t>27}</a:t>
            </a:r>
            <a:r>
              <a:rPr lang="zh-CN" altLang="zh-CN" sz="2000" b="0" dirty="0"/>
              <a:t>，已知哈希表的地址空间为</a:t>
            </a:r>
            <a:r>
              <a:rPr lang="en-US" altLang="zh-CN" sz="2000" b="0" dirty="0"/>
              <a:t>[0..6]</a:t>
            </a:r>
            <a:r>
              <a:rPr lang="zh-CN" altLang="zh-CN" sz="2000" b="0" dirty="0"/>
              <a:t>，采用哈希函数</a:t>
            </a:r>
            <a:r>
              <a:rPr lang="en-US" altLang="zh-CN" sz="2000" b="0" dirty="0"/>
              <a:t>Hash(key)=key%7</a:t>
            </a:r>
            <a:r>
              <a:rPr lang="zh-CN" altLang="zh-CN" sz="2000" b="0" dirty="0"/>
              <a:t>，线性探测法处理冲突，将关键字依次映射到哈希表</a:t>
            </a:r>
            <a:r>
              <a:rPr lang="zh-CN" altLang="zh-CN" sz="2000" b="0" dirty="0" smtClean="0"/>
              <a:t>中</a:t>
            </a:r>
            <a:r>
              <a:rPr lang="zh-CN" altLang="en-US" sz="2000" b="0" dirty="0" smtClean="0"/>
              <a:t>。</a:t>
            </a:r>
            <a:endParaRPr lang="en-US" altLang="zh-CN" sz="2000" b="0" dirty="0" smtClean="0"/>
          </a:p>
          <a:p>
            <a:pPr algn="just"/>
            <a:r>
              <a:rPr lang="zh-CN" altLang="en-US" sz="2000" b="0" dirty="0" smtClean="0"/>
              <a:t>其中：</a:t>
            </a:r>
            <a:endParaRPr lang="en-US" altLang="zh-CN" sz="2000" b="0" dirty="0" smtClean="0"/>
          </a:p>
          <a:p>
            <a:pPr algn="just"/>
            <a:r>
              <a:rPr lang="en-US" altLang="zh-CN" sz="2000" b="0" dirty="0" smtClean="0"/>
              <a:t>Hash(28)=Hash(21)=0</a:t>
            </a:r>
          </a:p>
          <a:p>
            <a:pPr algn="just"/>
            <a:r>
              <a:rPr lang="en-US" altLang="zh-CN" sz="2000" b="0" dirty="0" smtClean="0"/>
              <a:t>Hash(8)=Hash(22)=1</a:t>
            </a:r>
          </a:p>
          <a:p>
            <a:pPr algn="just"/>
            <a:r>
              <a:rPr lang="en-US" altLang="zh-CN" sz="2000" b="0" dirty="0" smtClean="0"/>
              <a:t>Hash(6)=Hash(27)=6</a:t>
            </a:r>
            <a:endParaRPr lang="zh-CN" altLang="zh-CN" sz="2000" b="0" dirty="0" smtClean="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60032" y="2370073"/>
            <a:ext cx="4032448" cy="393924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矩形 5"/>
          <p:cNvSpPr/>
          <p:nvPr/>
        </p:nvSpPr>
        <p:spPr>
          <a:xfrm>
            <a:off x="467544" y="4725144"/>
            <a:ext cx="3960440" cy="830997"/>
          </a:xfrm>
          <a:prstGeom prst="rect">
            <a:avLst/>
          </a:prstGeom>
        </p:spPr>
        <p:txBody>
          <a:bodyPr wrap="square">
            <a:spAutoFit/>
          </a:bodyPr>
          <a:lstStyle/>
          <a:p>
            <a:r>
              <a:rPr lang="zh-CN" altLang="en-US" sz="2400" dirty="0" smtClean="0">
                <a:solidFill>
                  <a:srgbClr val="FF0000"/>
                </a:solidFill>
                <a:latin typeface="Times New Roman" pitchFamily="18" charset="0"/>
                <a:ea typeface="楷体" panose="02010609060101010101" pitchFamily="49" charset="-122"/>
                <a:cs typeface="Times New Roman" pitchFamily="18" charset="0"/>
              </a:rPr>
              <a:t>注：</a:t>
            </a:r>
            <a:r>
              <a:rPr lang="zh-CN" altLang="zh-CN" sz="2400" b="1" dirty="0" smtClean="0">
                <a:solidFill>
                  <a:srgbClr val="FF0000"/>
                </a:solidFill>
                <a:latin typeface="Times New Roman" pitchFamily="18" charset="0"/>
                <a:ea typeface="楷体" panose="02010609060101010101" pitchFamily="49" charset="-122"/>
                <a:cs typeface="Times New Roman" pitchFamily="18" charset="0"/>
              </a:rPr>
              <a:t>用</a:t>
            </a:r>
            <a:r>
              <a:rPr lang="zh-CN" altLang="zh-CN" sz="2400" b="1" dirty="0">
                <a:solidFill>
                  <a:srgbClr val="FF0000"/>
                </a:solidFill>
                <a:latin typeface="Times New Roman" pitchFamily="18" charset="0"/>
                <a:ea typeface="楷体" panose="02010609060101010101" pitchFamily="49" charset="-122"/>
                <a:cs typeface="Times New Roman" pitchFamily="18" charset="0"/>
              </a:rPr>
              <a:t>线性探测法解决冲突时，容易产生“堆积”现象</a:t>
            </a:r>
            <a:r>
              <a:rPr lang="zh-CN" altLang="zh-CN" sz="2400" b="1" dirty="0" smtClean="0">
                <a:solidFill>
                  <a:srgbClr val="FF0000"/>
                </a:solidFill>
                <a:latin typeface="Times New Roman" pitchFamily="18" charset="0"/>
                <a:ea typeface="楷体" panose="02010609060101010101" pitchFamily="49" charset="-122"/>
                <a:cs typeface="Times New Roman" pitchFamily="18" charset="0"/>
              </a:rPr>
              <a:t>。</a:t>
            </a:r>
            <a:endParaRPr lang="zh-CN" altLang="en-US" sz="2400" b="1" dirty="0">
              <a:solidFill>
                <a:srgbClr val="FF0000"/>
              </a:solidFill>
              <a:latin typeface="Times New Roman" pitchFamily="18" charset="0"/>
              <a:ea typeface="楷体" panose="02010609060101010101" pitchFamily="49" charset="-122"/>
              <a:cs typeface="Times New Roman" pitchFamily="18" charset="0"/>
            </a:endParaRPr>
          </a:p>
        </p:txBody>
      </p:sp>
    </p:spTree>
    <p:extLst>
      <p:ext uri="{BB962C8B-B14F-4D97-AF65-F5344CB8AC3E}">
        <p14:creationId xmlns:p14="http://schemas.microsoft.com/office/powerpoint/2010/main" xmlns="" val="30154184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7624" y="2743572"/>
            <a:ext cx="6496050" cy="1333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矩形 3"/>
          <p:cNvSpPr/>
          <p:nvPr/>
        </p:nvSpPr>
        <p:spPr>
          <a:xfrm>
            <a:off x="1403648" y="4341862"/>
            <a:ext cx="4968552" cy="461665"/>
          </a:xfrm>
          <a:prstGeom prst="rect">
            <a:avLst/>
          </a:prstGeom>
        </p:spPr>
        <p:txBody>
          <a:bodyPr wrap="square">
            <a:spAutoFit/>
          </a:bodyPr>
          <a:lstStyle/>
          <a:p>
            <a:r>
              <a:rPr lang="zh-CN" altLang="zh-CN" sz="2400" dirty="0">
                <a:latin typeface="楷体" panose="02010609060101010101" pitchFamily="49" charset="-122"/>
                <a:ea typeface="楷体" panose="02010609060101010101" pitchFamily="49" charset="-122"/>
                <a:cs typeface="Times New Roman" panose="02020603050405020304" pitchFamily="18" charset="0"/>
              </a:rPr>
              <a:t>所</a:t>
            </a:r>
            <a:r>
              <a:rPr lang="zh-CN" altLang="zh-CN" sz="2400" dirty="0" smtClean="0">
                <a:latin typeface="楷体" panose="02010609060101010101" pitchFamily="49" charset="-122"/>
                <a:ea typeface="楷体" panose="02010609060101010101" pitchFamily="49" charset="-122"/>
                <a:cs typeface="Times New Roman" panose="02020603050405020304" pitchFamily="18" charset="0"/>
              </a:rPr>
              <a:t>对应</a:t>
            </a:r>
            <a:r>
              <a:rPr lang="zh-CN" altLang="en-US"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查找成功的</a:t>
            </a:r>
            <a:r>
              <a:rPr lang="zh-CN" altLang="zh-CN"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平均</a:t>
            </a:r>
            <a:r>
              <a:rPr lang="zh-CN" altLang="zh-CN"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查找长度</a:t>
            </a:r>
            <a:r>
              <a:rPr lang="zh-CN" altLang="zh-CN" sz="2400" dirty="0">
                <a:latin typeface="楷体" panose="02010609060101010101" pitchFamily="49" charset="-122"/>
                <a:ea typeface="楷体" panose="02010609060101010101" pitchFamily="49" charset="-122"/>
                <a:cs typeface="Times New Roman" panose="02020603050405020304" pitchFamily="18" charset="0"/>
              </a:rPr>
              <a:t>为：</a:t>
            </a:r>
          </a:p>
        </p:txBody>
      </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19322" y="4917926"/>
            <a:ext cx="5920135" cy="10313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矩形 4"/>
          <p:cNvSpPr/>
          <p:nvPr/>
        </p:nvSpPr>
        <p:spPr>
          <a:xfrm>
            <a:off x="827584" y="1124744"/>
            <a:ext cx="8136904" cy="1421928"/>
          </a:xfrm>
          <a:prstGeom prst="rect">
            <a:avLst/>
          </a:prstGeom>
        </p:spPr>
        <p:txBody>
          <a:bodyPr wrap="square">
            <a:spAutoFit/>
          </a:bodyPr>
          <a:lstStyle/>
          <a:p>
            <a:pPr>
              <a:lnSpc>
                <a:spcPct val="120000"/>
              </a:lnSpc>
              <a:spcBef>
                <a:spcPts val="600"/>
              </a:spcBef>
            </a:pPr>
            <a:r>
              <a:rPr lang="zh-CN" altLang="en-US" sz="24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堆积现象</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将造成不是同一子集的结点也处在同一个探测序列之中，</a:t>
            </a:r>
            <a:r>
              <a:rPr lang="zh-CN" altLang="en-US" sz="24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产生冲突叠加效应</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从而增加了探测序列的长度，即增加了查找时间。</a:t>
            </a:r>
            <a:endPar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xmlns="" val="2332298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11560" y="1214422"/>
            <a:ext cx="8352928" cy="4734858"/>
          </a:xfrm>
        </p:spPr>
        <p:txBody>
          <a:bodyPr>
            <a:normAutofit/>
          </a:bodyPr>
          <a:lstStyle/>
          <a:p>
            <a:r>
              <a:rPr lang="zh-CN" altLang="en-US" dirty="0" smtClean="0">
                <a:solidFill>
                  <a:srgbClr val="FF0000"/>
                </a:solidFill>
              </a:rPr>
              <a:t>（</a:t>
            </a:r>
            <a:r>
              <a:rPr lang="en-US" dirty="0" smtClean="0">
                <a:solidFill>
                  <a:srgbClr val="FF0000"/>
                </a:solidFill>
              </a:rPr>
              <a:t>2</a:t>
            </a:r>
            <a:r>
              <a:rPr lang="zh-CN" altLang="en-US" dirty="0" smtClean="0">
                <a:solidFill>
                  <a:srgbClr val="FF0000"/>
                </a:solidFill>
              </a:rPr>
              <a:t>）平方探测法</a:t>
            </a:r>
            <a:r>
              <a:rPr lang="zh-CN" altLang="en-US" dirty="0" smtClean="0"/>
              <a:t>（</a:t>
            </a:r>
            <a:r>
              <a:rPr lang="en-US" dirty="0" smtClean="0"/>
              <a:t>quadratic probing</a:t>
            </a:r>
            <a:r>
              <a:rPr lang="zh-CN" altLang="en-US" dirty="0" smtClean="0"/>
              <a:t>）</a:t>
            </a:r>
          </a:p>
          <a:p>
            <a:pPr lvl="1">
              <a:buNone/>
            </a:pPr>
            <a:r>
              <a:rPr lang="en-US" altLang="zh-CN" dirty="0" smtClean="0"/>
              <a:t>	</a:t>
            </a:r>
            <a:r>
              <a:rPr lang="zh-CN" altLang="en-US" dirty="0" smtClean="0"/>
              <a:t>平方探测法也叫</a:t>
            </a:r>
            <a:r>
              <a:rPr lang="zh-CN" altLang="en-US" b="1" dirty="0" smtClean="0">
                <a:solidFill>
                  <a:srgbClr val="FF0000"/>
                </a:solidFill>
              </a:rPr>
              <a:t>二次探测法</a:t>
            </a:r>
            <a:r>
              <a:rPr lang="zh-CN" altLang="en-US" dirty="0" smtClean="0"/>
              <a:t>。为了减轻线性探测法产生的局部</a:t>
            </a:r>
            <a:r>
              <a:rPr lang="en-US" dirty="0" smtClean="0"/>
              <a:t>“</a:t>
            </a:r>
            <a:r>
              <a:rPr lang="zh-CN" altLang="en-US" dirty="0" smtClean="0"/>
              <a:t>堆积</a:t>
            </a:r>
            <a:r>
              <a:rPr lang="en-US" dirty="0" smtClean="0"/>
              <a:t>”</a:t>
            </a:r>
            <a:r>
              <a:rPr lang="zh-CN" altLang="en-US" dirty="0" smtClean="0"/>
              <a:t>问题。二次探测法采用如下探测方法：</a:t>
            </a:r>
            <a:endParaRPr lang="en-US" altLang="zh-CN" dirty="0" smtClean="0"/>
          </a:p>
          <a:p>
            <a:pPr lvl="1">
              <a:buNone/>
            </a:pPr>
            <a:r>
              <a:rPr lang="en-US" altLang="zh-CN" dirty="0"/>
              <a:t>	</a:t>
            </a:r>
            <a:r>
              <a:rPr lang="en-US" altLang="zh-CN" dirty="0" smtClean="0"/>
              <a:t>	h</a:t>
            </a:r>
            <a:r>
              <a:rPr lang="en-US" altLang="zh-CN" baseline="-25000" dirty="0" smtClean="0"/>
              <a:t>0</a:t>
            </a:r>
            <a:r>
              <a:rPr lang="en-US" altLang="zh-CN" dirty="0" smtClean="0"/>
              <a:t> = Hash(key</a:t>
            </a:r>
            <a:r>
              <a:rPr lang="en-US" altLang="zh-CN" dirty="0"/>
              <a:t>) </a:t>
            </a:r>
          </a:p>
          <a:p>
            <a:pPr lvl="1">
              <a:buNone/>
            </a:pPr>
            <a:r>
              <a:rPr lang="en-US" dirty="0" smtClean="0"/>
              <a:t>		h</a:t>
            </a:r>
            <a:r>
              <a:rPr lang="en-US" baseline="-25000" dirty="0" smtClean="0"/>
              <a:t>i </a:t>
            </a:r>
            <a:r>
              <a:rPr lang="en-US" dirty="0" smtClean="0"/>
              <a:t>= ( h</a:t>
            </a:r>
            <a:r>
              <a:rPr lang="en-US" baseline="-25000" dirty="0" smtClean="0"/>
              <a:t>0</a:t>
            </a:r>
            <a:r>
              <a:rPr lang="en-US" dirty="0" smtClean="0"/>
              <a:t> + d</a:t>
            </a:r>
            <a:r>
              <a:rPr lang="en-US" baseline="-25000" dirty="0" smtClean="0"/>
              <a:t>i</a:t>
            </a:r>
            <a:r>
              <a:rPr lang="en-US" dirty="0" smtClean="0"/>
              <a:t> ) % m</a:t>
            </a:r>
            <a:endParaRPr lang="zh-CN" altLang="en-US" dirty="0" smtClean="0"/>
          </a:p>
          <a:p>
            <a:pPr lvl="1">
              <a:buNone/>
            </a:pPr>
            <a:r>
              <a:rPr lang="en-US" altLang="zh-CN" b="0" dirty="0" smtClean="0"/>
              <a:t>	</a:t>
            </a:r>
            <a:r>
              <a:rPr lang="zh-CN" altLang="en-US" b="0" dirty="0" smtClean="0"/>
              <a:t>其中</a:t>
            </a:r>
            <a:r>
              <a:rPr lang="en-US" altLang="zh-CN" b="0" dirty="0" smtClean="0"/>
              <a:t>: </a:t>
            </a:r>
            <a:r>
              <a:rPr lang="en-US" b="0" dirty="0" smtClean="0"/>
              <a:t>Hash(key)</a:t>
            </a:r>
            <a:r>
              <a:rPr lang="zh-CN" altLang="en-US" b="0" dirty="0" smtClean="0"/>
              <a:t>为哈希函数；</a:t>
            </a:r>
            <a:endParaRPr lang="en-US" altLang="zh-CN" b="0" dirty="0" smtClean="0"/>
          </a:p>
          <a:p>
            <a:pPr lvl="1">
              <a:buNone/>
            </a:pPr>
            <a:r>
              <a:rPr lang="en-US" b="0" dirty="0" smtClean="0"/>
              <a:t>		m</a:t>
            </a:r>
            <a:r>
              <a:rPr lang="zh-CN" altLang="en-US" b="0" dirty="0" smtClean="0"/>
              <a:t>为哈希表长度</a:t>
            </a:r>
            <a:r>
              <a:rPr lang="zh-CN" altLang="en-US" dirty="0" smtClean="0"/>
              <a:t>。</a:t>
            </a:r>
            <a:endParaRPr lang="en-US" altLang="zh-CN" b="0" dirty="0" smtClean="0"/>
          </a:p>
          <a:p>
            <a:pPr lvl="1">
              <a:buNone/>
            </a:pPr>
            <a:r>
              <a:rPr lang="en-US" b="0" dirty="0" smtClean="0"/>
              <a:t>		d</a:t>
            </a:r>
            <a:r>
              <a:rPr lang="en-US" b="0" baseline="-25000" dirty="0" smtClean="0"/>
              <a:t>i</a:t>
            </a:r>
            <a:r>
              <a:rPr lang="zh-CN" altLang="en-US" b="0" dirty="0" smtClean="0"/>
              <a:t>为增量，</a:t>
            </a:r>
            <a:r>
              <a:rPr lang="en-US" b="0" dirty="0" err="1" smtClean="0">
                <a:solidFill>
                  <a:srgbClr val="FF0000"/>
                </a:solidFill>
              </a:rPr>
              <a:t>d</a:t>
            </a:r>
            <a:r>
              <a:rPr lang="en-US" b="0" baseline="-25000" dirty="0" err="1" smtClean="0">
                <a:solidFill>
                  <a:srgbClr val="FF0000"/>
                </a:solidFill>
              </a:rPr>
              <a:t>i</a:t>
            </a:r>
            <a:r>
              <a:rPr lang="en-US" b="0" dirty="0" smtClean="0">
                <a:solidFill>
                  <a:srgbClr val="FF0000"/>
                </a:solidFill>
              </a:rPr>
              <a:t>=i</a:t>
            </a:r>
            <a:r>
              <a:rPr lang="en-US" b="0" baseline="30000" dirty="0" smtClean="0">
                <a:solidFill>
                  <a:srgbClr val="FF0000"/>
                </a:solidFill>
              </a:rPr>
              <a:t>2</a:t>
            </a:r>
            <a:r>
              <a:rPr lang="zh-CN" altLang="en-US" b="0" dirty="0" smtClean="0"/>
              <a:t>。增量序列为</a:t>
            </a:r>
            <a:r>
              <a:rPr lang="en-US" b="0" dirty="0" smtClean="0"/>
              <a:t>1</a:t>
            </a:r>
            <a:r>
              <a:rPr lang="en-US" b="0" baseline="30000" dirty="0" smtClean="0"/>
              <a:t>2</a:t>
            </a:r>
            <a:r>
              <a:rPr lang="zh-CN" altLang="en-US" b="0" dirty="0" smtClean="0"/>
              <a:t>，</a:t>
            </a:r>
            <a:r>
              <a:rPr lang="en-US" b="0" dirty="0" smtClean="0"/>
              <a:t>2</a:t>
            </a:r>
            <a:r>
              <a:rPr lang="en-US" b="0" baseline="30000" dirty="0" smtClean="0"/>
              <a:t>2</a:t>
            </a:r>
            <a:r>
              <a:rPr lang="zh-CN" altLang="en-US" b="0" dirty="0" smtClean="0"/>
              <a:t>，</a:t>
            </a:r>
            <a:r>
              <a:rPr lang="en-US" b="0" dirty="0" smtClean="0"/>
              <a:t>…</a:t>
            </a:r>
            <a:r>
              <a:rPr lang="zh-CN" altLang="en-US" b="0" dirty="0" smtClean="0"/>
              <a:t>，</a:t>
            </a:r>
            <a:r>
              <a:rPr lang="en-US" b="0" dirty="0" smtClean="0"/>
              <a:t>q</a:t>
            </a:r>
            <a:r>
              <a:rPr lang="en-US" b="0" baseline="30000" dirty="0" smtClean="0"/>
              <a:t>2</a:t>
            </a:r>
            <a:r>
              <a:rPr lang="zh-CN" altLang="en-US" b="0" dirty="0" smtClean="0"/>
              <a:t>。</a:t>
            </a:r>
          </a:p>
          <a:p>
            <a:r>
              <a:rPr lang="zh-CN" altLang="en-US" b="0" dirty="0" smtClean="0"/>
              <a:t>或者，</a:t>
            </a:r>
            <a:r>
              <a:rPr lang="en-US" altLang="zh-CN" b="0" dirty="0" err="1" smtClean="0"/>
              <a:t>d</a:t>
            </a:r>
            <a:r>
              <a:rPr lang="en-US" altLang="zh-CN" b="0" baseline="-25000" dirty="0" err="1" smtClean="0"/>
              <a:t>i</a:t>
            </a:r>
            <a:r>
              <a:rPr lang="zh-CN" altLang="en-US" b="0" dirty="0" smtClean="0"/>
              <a:t>为增量，</a:t>
            </a:r>
            <a:r>
              <a:rPr lang="en-US" altLang="zh-CN" b="0" dirty="0" err="1" smtClean="0">
                <a:solidFill>
                  <a:srgbClr val="FF0000"/>
                </a:solidFill>
              </a:rPr>
              <a:t>d</a:t>
            </a:r>
            <a:r>
              <a:rPr lang="en-US" altLang="zh-CN" b="0" baseline="-25000" dirty="0" err="1" smtClean="0">
                <a:solidFill>
                  <a:srgbClr val="FF0000"/>
                </a:solidFill>
              </a:rPr>
              <a:t>i</a:t>
            </a:r>
            <a:r>
              <a:rPr lang="en-US" altLang="zh-CN" b="0" dirty="0" smtClean="0">
                <a:solidFill>
                  <a:srgbClr val="FF0000"/>
                </a:solidFill>
              </a:rPr>
              <a:t>= ± i</a:t>
            </a:r>
            <a:r>
              <a:rPr lang="en-US" altLang="zh-CN" b="0" baseline="30000" dirty="0" smtClean="0">
                <a:solidFill>
                  <a:srgbClr val="FF0000"/>
                </a:solidFill>
              </a:rPr>
              <a:t>2</a:t>
            </a:r>
            <a:r>
              <a:rPr lang="zh-CN" altLang="en-US" b="0" dirty="0" smtClean="0"/>
              <a:t>。增量序列为</a:t>
            </a:r>
            <a:r>
              <a:rPr lang="en-US" altLang="zh-CN" b="0" dirty="0" smtClean="0"/>
              <a:t>1</a:t>
            </a:r>
            <a:r>
              <a:rPr lang="en-US" altLang="zh-CN" b="0" baseline="30000" dirty="0" smtClean="0"/>
              <a:t>2</a:t>
            </a:r>
            <a:r>
              <a:rPr lang="en-US" altLang="zh-CN" b="0" dirty="0"/>
              <a:t>, </a:t>
            </a:r>
            <a:r>
              <a:rPr lang="en-US" altLang="zh-CN" b="0" dirty="0" smtClean="0"/>
              <a:t>-1</a:t>
            </a:r>
            <a:r>
              <a:rPr lang="en-US" altLang="zh-CN" b="0" baseline="30000" dirty="0" smtClean="0"/>
              <a:t>2</a:t>
            </a:r>
            <a:r>
              <a:rPr lang="en-US" altLang="zh-CN" b="0" dirty="0" smtClean="0"/>
              <a:t>,2</a:t>
            </a:r>
            <a:r>
              <a:rPr lang="en-US" altLang="zh-CN" b="0" baseline="30000" dirty="0" smtClean="0"/>
              <a:t>2</a:t>
            </a:r>
            <a:r>
              <a:rPr lang="en-US" altLang="zh-CN" b="0" dirty="0" smtClean="0"/>
              <a:t>,-2</a:t>
            </a:r>
            <a:r>
              <a:rPr lang="en-US" altLang="zh-CN" b="0" baseline="30000" dirty="0" smtClean="0"/>
              <a:t>2</a:t>
            </a:r>
            <a:r>
              <a:rPr lang="en-US" altLang="zh-CN" b="0" dirty="0" smtClean="0"/>
              <a:t>,…,q</a:t>
            </a:r>
            <a:r>
              <a:rPr lang="en-US" altLang="zh-CN" b="0" baseline="30000" dirty="0" smtClean="0"/>
              <a:t>2</a:t>
            </a:r>
            <a:r>
              <a:rPr lang="en-US" altLang="zh-CN" b="0" dirty="0" smtClean="0"/>
              <a:t>,-q</a:t>
            </a:r>
            <a:r>
              <a:rPr lang="en-US" altLang="zh-CN" b="0" baseline="30000" dirty="0" smtClean="0"/>
              <a:t>2 </a:t>
            </a:r>
            <a:r>
              <a:rPr lang="zh-CN" altLang="en-US" b="0" dirty="0" smtClean="0"/>
              <a:t>。</a:t>
            </a:r>
            <a:endParaRPr lang="zh-CN" altLang="en-US" b="0" dirty="0"/>
          </a:p>
        </p:txBody>
      </p:sp>
    </p:spTree>
    <p:extLst>
      <p:ext uri="{BB962C8B-B14F-4D97-AF65-F5344CB8AC3E}">
        <p14:creationId xmlns:p14="http://schemas.microsoft.com/office/powerpoint/2010/main" xmlns="" val="41290937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908720"/>
            <a:ext cx="7560840" cy="1296144"/>
          </a:xfrm>
        </p:spPr>
        <p:txBody>
          <a:bodyPr>
            <a:normAutofit/>
          </a:bodyPr>
          <a:lstStyle/>
          <a:p>
            <a:r>
              <a:rPr lang="zh-CN" altLang="zh-CN" sz="2000" dirty="0"/>
              <a:t>【例</a:t>
            </a:r>
            <a:r>
              <a:rPr lang="en-US" altLang="zh-CN" sz="2000" dirty="0"/>
              <a:t>8.4</a:t>
            </a:r>
            <a:r>
              <a:rPr lang="zh-CN" altLang="zh-CN" sz="2000" dirty="0"/>
              <a:t>】</a:t>
            </a:r>
            <a:r>
              <a:rPr lang="zh-CN" altLang="zh-CN" sz="2000" b="0" dirty="0"/>
              <a:t>对一组记录元素的关键字集合</a:t>
            </a:r>
            <a:r>
              <a:rPr lang="en-US" altLang="zh-CN" sz="2000" b="0" dirty="0"/>
              <a:t>{28</a:t>
            </a:r>
            <a:r>
              <a:rPr lang="zh-CN" altLang="zh-CN" sz="2000" b="0" dirty="0"/>
              <a:t>，</a:t>
            </a:r>
            <a:r>
              <a:rPr lang="en-US" altLang="zh-CN" sz="2000" b="0" dirty="0"/>
              <a:t>8</a:t>
            </a:r>
            <a:r>
              <a:rPr lang="zh-CN" altLang="zh-CN" sz="2000" b="0" dirty="0"/>
              <a:t>，</a:t>
            </a:r>
            <a:r>
              <a:rPr lang="en-US" altLang="zh-CN" sz="2000" b="0" dirty="0"/>
              <a:t>21</a:t>
            </a:r>
            <a:r>
              <a:rPr lang="zh-CN" altLang="zh-CN" sz="2000" b="0" dirty="0"/>
              <a:t>，</a:t>
            </a:r>
            <a:r>
              <a:rPr lang="en-US" altLang="zh-CN" sz="2000" b="0" dirty="0"/>
              <a:t>22</a:t>
            </a:r>
            <a:r>
              <a:rPr lang="zh-CN" altLang="zh-CN" sz="2000" b="0" dirty="0"/>
              <a:t>，</a:t>
            </a:r>
            <a:r>
              <a:rPr lang="en-US" altLang="zh-CN" sz="2000" b="0" dirty="0"/>
              <a:t>6</a:t>
            </a:r>
            <a:r>
              <a:rPr lang="zh-CN" altLang="zh-CN" sz="2000" b="0" dirty="0"/>
              <a:t>，</a:t>
            </a:r>
            <a:r>
              <a:rPr lang="en-US" altLang="zh-CN" sz="2000" b="0" dirty="0"/>
              <a:t>27}</a:t>
            </a:r>
            <a:r>
              <a:rPr lang="zh-CN" altLang="zh-CN" sz="2000" b="0" dirty="0"/>
              <a:t>，哈希函数为</a:t>
            </a:r>
            <a:r>
              <a:rPr lang="en-US" altLang="zh-CN" sz="2000" b="0" dirty="0"/>
              <a:t>Hash(key)=key%7</a:t>
            </a:r>
            <a:r>
              <a:rPr lang="zh-CN" altLang="zh-CN" sz="2000" b="0" dirty="0"/>
              <a:t>。利用二次探测法处理冲突，</a:t>
            </a:r>
            <a:r>
              <a:rPr lang="en-US" altLang="zh-CN" sz="2000" b="0" dirty="0"/>
              <a:t>d</a:t>
            </a:r>
            <a:r>
              <a:rPr lang="en-US" altLang="zh-CN" sz="2000" b="0" baseline="-25000" dirty="0"/>
              <a:t>i</a:t>
            </a:r>
            <a:r>
              <a:rPr lang="en-US" altLang="zh-CN" sz="2000" b="0" dirty="0"/>
              <a:t>=i</a:t>
            </a:r>
            <a:r>
              <a:rPr lang="en-US" altLang="zh-CN" sz="2000" b="0" baseline="30000" dirty="0"/>
              <a:t>2</a:t>
            </a:r>
            <a:r>
              <a:rPr lang="zh-CN" altLang="zh-CN" sz="2000" b="0" dirty="0"/>
              <a:t>，将关键字依次映射到哈希表中。</a:t>
            </a:r>
            <a:endParaRPr lang="zh-CN" altLang="en-US" sz="2000" b="0"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55776" y="2348880"/>
            <a:ext cx="4085423" cy="38164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0989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8.2 </a:t>
            </a:r>
            <a:r>
              <a:rPr lang="zh-CN" altLang="zh-CN" b="1" dirty="0"/>
              <a:t>静态查找</a:t>
            </a:r>
            <a:r>
              <a:rPr lang="zh-CN" altLang="zh-CN" b="1" dirty="0" smtClean="0"/>
              <a:t>表</a:t>
            </a:r>
            <a:endParaRPr lang="zh-CN" altLang="en-US" dirty="0"/>
          </a:p>
        </p:txBody>
      </p:sp>
      <p:sp>
        <p:nvSpPr>
          <p:cNvPr id="3" name="内容占位符 2"/>
          <p:cNvSpPr>
            <a:spLocks noGrp="1"/>
          </p:cNvSpPr>
          <p:nvPr>
            <p:ph idx="1"/>
          </p:nvPr>
        </p:nvSpPr>
        <p:spPr>
          <a:xfrm>
            <a:off x="827584" y="1628800"/>
            <a:ext cx="7520940" cy="4464496"/>
          </a:xfrm>
        </p:spPr>
        <p:txBody>
          <a:bodyPr>
            <a:normAutofit lnSpcReduction="10000"/>
          </a:bodyPr>
          <a:lstStyle/>
          <a:p>
            <a:r>
              <a:rPr lang="en-US" altLang="zh-CN" b="0" dirty="0" smtClean="0"/>
              <a:t>	</a:t>
            </a:r>
            <a:r>
              <a:rPr lang="zh-CN" altLang="zh-CN" b="0" dirty="0" smtClean="0"/>
              <a:t>静态</a:t>
            </a:r>
            <a:r>
              <a:rPr lang="zh-CN" altLang="zh-CN" b="0" dirty="0"/>
              <a:t>查找表大部分情况下采用</a:t>
            </a:r>
            <a:r>
              <a:rPr lang="zh-CN" altLang="zh-CN" b="0" dirty="0">
                <a:solidFill>
                  <a:srgbClr val="FF0000"/>
                </a:solidFill>
              </a:rPr>
              <a:t>顺序存储结构</a:t>
            </a:r>
            <a:r>
              <a:rPr lang="zh-CN" altLang="zh-CN" b="0" dirty="0"/>
              <a:t>，有时在</a:t>
            </a:r>
            <a:r>
              <a:rPr lang="zh-CN" altLang="zh-CN" b="0" dirty="0" smtClean="0"/>
              <a:t>概率</a:t>
            </a:r>
            <a:r>
              <a:rPr lang="zh-CN" altLang="zh-CN" b="0" dirty="0"/>
              <a:t>不等的复杂情况下也可以采用链表结构</a:t>
            </a:r>
            <a:r>
              <a:rPr lang="zh-CN" altLang="zh-CN" b="0" dirty="0" smtClean="0"/>
              <a:t>。</a:t>
            </a:r>
            <a:endParaRPr lang="en-US" altLang="zh-CN" b="0" dirty="0" smtClean="0"/>
          </a:p>
          <a:p>
            <a:r>
              <a:rPr lang="zh-CN" altLang="zh-CN" dirty="0"/>
              <a:t>算法</a:t>
            </a:r>
            <a:r>
              <a:rPr lang="en-US" altLang="zh-CN" dirty="0"/>
              <a:t>8.1</a:t>
            </a:r>
            <a:r>
              <a:rPr lang="zh-CN" altLang="zh-CN" dirty="0"/>
              <a:t>：定义记录的结构</a:t>
            </a:r>
          </a:p>
          <a:p>
            <a:r>
              <a:rPr lang="en-US" altLang="zh-CN" b="0" dirty="0" err="1"/>
              <a:t>const</a:t>
            </a:r>
            <a:r>
              <a:rPr lang="en-US" altLang="zh-CN" b="0" dirty="0"/>
              <a:t> </a:t>
            </a:r>
            <a:r>
              <a:rPr lang="en-US" altLang="zh-CN" b="0" dirty="0" err="1"/>
              <a:t>int</a:t>
            </a:r>
            <a:r>
              <a:rPr lang="en-US" altLang="zh-CN" b="0" dirty="0"/>
              <a:t> MAXSIZE=100;       //</a:t>
            </a:r>
            <a:r>
              <a:rPr lang="zh-CN" altLang="zh-CN" b="0" dirty="0"/>
              <a:t>静态表的最大长度</a:t>
            </a:r>
          </a:p>
          <a:p>
            <a:r>
              <a:rPr lang="en-US" altLang="zh-CN" b="0" dirty="0" err="1"/>
              <a:t>typedef</a:t>
            </a:r>
            <a:r>
              <a:rPr lang="en-US" altLang="zh-CN" b="0" dirty="0"/>
              <a:t> </a:t>
            </a:r>
            <a:r>
              <a:rPr lang="en-US" altLang="zh-CN" b="0" dirty="0" err="1"/>
              <a:t>int</a:t>
            </a:r>
            <a:r>
              <a:rPr lang="en-US" altLang="zh-CN" b="0" dirty="0"/>
              <a:t> </a:t>
            </a:r>
            <a:r>
              <a:rPr lang="en-US" altLang="zh-CN" b="0" dirty="0" err="1"/>
              <a:t>KeyType</a:t>
            </a:r>
            <a:r>
              <a:rPr lang="en-US" altLang="zh-CN" b="0" dirty="0"/>
              <a:t>;           //</a:t>
            </a:r>
            <a:r>
              <a:rPr lang="zh-CN" altLang="zh-CN" b="0" dirty="0"/>
              <a:t>关键字的类型</a:t>
            </a:r>
          </a:p>
          <a:p>
            <a:r>
              <a:rPr lang="en-US" altLang="zh-CN" b="0" dirty="0" err="1"/>
              <a:t>typedef</a:t>
            </a:r>
            <a:r>
              <a:rPr lang="en-US" altLang="zh-CN" b="0" dirty="0"/>
              <a:t> </a:t>
            </a:r>
            <a:r>
              <a:rPr lang="en-US" altLang="zh-CN" b="0" dirty="0" err="1"/>
              <a:t>struct</a:t>
            </a:r>
            <a:r>
              <a:rPr lang="en-US" altLang="zh-CN" b="0" dirty="0"/>
              <a:t> </a:t>
            </a:r>
            <a:r>
              <a:rPr lang="en-US" altLang="zh-CN" b="0" dirty="0" smtClean="0"/>
              <a:t>{              </a:t>
            </a:r>
            <a:r>
              <a:rPr lang="en-US" altLang="zh-CN" b="0" dirty="0"/>
              <a:t>//</a:t>
            </a:r>
            <a:r>
              <a:rPr lang="zh-CN" altLang="zh-CN" b="0" dirty="0"/>
              <a:t>记录</a:t>
            </a:r>
            <a:r>
              <a:rPr lang="en-US" altLang="zh-CN" b="0" dirty="0"/>
              <a:t>(</a:t>
            </a:r>
            <a:r>
              <a:rPr lang="zh-CN" altLang="zh-CN" b="0" dirty="0"/>
              <a:t>数据元素</a:t>
            </a:r>
            <a:r>
              <a:rPr lang="en-US" altLang="zh-CN" b="0" dirty="0"/>
              <a:t>)</a:t>
            </a:r>
            <a:r>
              <a:rPr lang="zh-CN" altLang="zh-CN" b="0" dirty="0"/>
              <a:t>的结构</a:t>
            </a:r>
          </a:p>
          <a:p>
            <a:r>
              <a:rPr lang="en-US" altLang="zh-CN" b="0" dirty="0" smtClean="0"/>
              <a:t>	</a:t>
            </a:r>
            <a:r>
              <a:rPr lang="en-US" altLang="zh-CN" b="0" dirty="0" err="1" smtClean="0"/>
              <a:t>KeyType</a:t>
            </a:r>
            <a:r>
              <a:rPr lang="en-US" altLang="zh-CN" b="0" dirty="0" smtClean="0"/>
              <a:t> </a:t>
            </a:r>
            <a:r>
              <a:rPr lang="en-US" altLang="zh-CN" b="0" dirty="0"/>
              <a:t>key;            //</a:t>
            </a:r>
            <a:r>
              <a:rPr lang="zh-CN" altLang="zh-CN" b="0" dirty="0"/>
              <a:t>关键字域</a:t>
            </a:r>
          </a:p>
          <a:p>
            <a:r>
              <a:rPr lang="en-US" altLang="zh-CN" b="0" dirty="0" smtClean="0"/>
              <a:t>	char </a:t>
            </a:r>
            <a:r>
              <a:rPr lang="en-US" altLang="zh-CN" b="0" dirty="0" err="1"/>
              <a:t>ch</a:t>
            </a:r>
            <a:r>
              <a:rPr lang="en-US" altLang="zh-CN" b="0" dirty="0"/>
              <a:t>;                 //</a:t>
            </a:r>
            <a:r>
              <a:rPr lang="zh-CN" altLang="zh-CN" b="0" dirty="0"/>
              <a:t>其他属性域</a:t>
            </a:r>
          </a:p>
          <a:p>
            <a:r>
              <a:rPr lang="en-US" altLang="zh-CN" b="0" dirty="0"/>
              <a:t>} </a:t>
            </a:r>
            <a:r>
              <a:rPr lang="en-US" altLang="zh-CN" b="0" dirty="0" err="1"/>
              <a:t>datanode</a:t>
            </a:r>
            <a:endParaRPr lang="zh-CN" altLang="zh-CN" b="0" dirty="0"/>
          </a:p>
          <a:p>
            <a:endParaRPr lang="zh-CN" altLang="en-US" b="0" dirty="0"/>
          </a:p>
        </p:txBody>
      </p:sp>
    </p:spTree>
    <p:extLst>
      <p:ext uri="{BB962C8B-B14F-4D97-AF65-F5344CB8AC3E}">
        <p14:creationId xmlns:p14="http://schemas.microsoft.com/office/powerpoint/2010/main" xmlns="" val="15080875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2492896"/>
            <a:ext cx="7344816" cy="3579849"/>
          </a:xfrm>
        </p:spPr>
        <p:txBody>
          <a:bodyPr/>
          <a:lstStyle/>
          <a:p>
            <a:r>
              <a:rPr lang="zh-CN" altLang="zh-CN" b="0" dirty="0"/>
              <a:t>采用二次探测法处理冲突时的平均搜索长度为：</a:t>
            </a:r>
          </a:p>
          <a:p>
            <a:endParaRPr lang="en-US" altLang="zh-CN" b="0" dirty="0" smtClean="0"/>
          </a:p>
          <a:p>
            <a:endParaRPr lang="en-US" altLang="zh-CN" b="0" dirty="0"/>
          </a:p>
          <a:p>
            <a:endParaRPr lang="en-US" altLang="zh-CN" b="0" dirty="0" smtClean="0"/>
          </a:p>
          <a:p>
            <a:r>
              <a:rPr lang="zh-CN" altLang="en-US" dirty="0" smtClean="0">
                <a:solidFill>
                  <a:srgbClr val="FF0000"/>
                </a:solidFill>
              </a:rPr>
              <a:t>注意：</a:t>
            </a:r>
            <a:r>
              <a:rPr lang="zh-CN" altLang="zh-CN" b="0" dirty="0" smtClean="0">
                <a:solidFill>
                  <a:srgbClr val="FF0000"/>
                </a:solidFill>
              </a:rPr>
              <a:t>二</a:t>
            </a:r>
            <a:r>
              <a:rPr lang="zh-CN" altLang="zh-CN" b="0" dirty="0">
                <a:solidFill>
                  <a:srgbClr val="FF0000"/>
                </a:solidFill>
              </a:rPr>
              <a:t>次探查法虽然部分解决了“堆积”的问题，但是二次探测的</a:t>
            </a:r>
            <a:r>
              <a:rPr lang="zh-CN" altLang="zh-CN" b="0" dirty="0" smtClean="0">
                <a:solidFill>
                  <a:srgbClr val="FF0000"/>
                </a:solidFill>
              </a:rPr>
              <a:t>缺点</a:t>
            </a:r>
            <a:r>
              <a:rPr lang="zh-CN" altLang="en-US" b="0" dirty="0" smtClean="0">
                <a:solidFill>
                  <a:srgbClr val="FF0000"/>
                </a:solidFill>
              </a:rPr>
              <a:t>是</a:t>
            </a:r>
            <a:r>
              <a:rPr lang="zh-CN" altLang="en-US" dirty="0" smtClean="0">
                <a:solidFill>
                  <a:srgbClr val="FF0000"/>
                </a:solidFill>
              </a:rPr>
              <a:t>不能保证</a:t>
            </a:r>
            <a:r>
              <a:rPr lang="zh-CN" altLang="zh-CN" b="0" dirty="0" smtClean="0">
                <a:solidFill>
                  <a:srgbClr val="FF0000"/>
                </a:solidFill>
              </a:rPr>
              <a:t>探测</a:t>
            </a:r>
            <a:r>
              <a:rPr lang="zh-CN" altLang="zh-CN" b="0" dirty="0">
                <a:solidFill>
                  <a:srgbClr val="FF0000"/>
                </a:solidFill>
              </a:rPr>
              <a:t>到整个哈希表的所有位置</a:t>
            </a:r>
            <a:r>
              <a:rPr lang="zh-CN" altLang="zh-CN" b="0" dirty="0" smtClean="0">
                <a:solidFill>
                  <a:srgbClr val="FF0000"/>
                </a:solidFill>
              </a:rPr>
              <a:t>。</a:t>
            </a:r>
            <a:endParaRPr lang="zh-CN" altLang="zh-CN" b="0" dirty="0">
              <a:solidFill>
                <a:srgbClr val="FF0000"/>
              </a:solidFill>
            </a:endParaRP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03648" y="928913"/>
            <a:ext cx="5942434" cy="139977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03648" y="3212976"/>
            <a:ext cx="6045100" cy="90051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5349357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8136904" cy="5328592"/>
          </a:xfrm>
        </p:spPr>
        <p:txBody>
          <a:bodyPr>
            <a:normAutofit/>
          </a:bodyPr>
          <a:lstStyle/>
          <a:p>
            <a:r>
              <a:rPr lang="zh-CN" altLang="zh-CN" dirty="0">
                <a:solidFill>
                  <a:srgbClr val="FF0000"/>
                </a:solidFill>
              </a:rPr>
              <a:t>（</a:t>
            </a:r>
            <a:r>
              <a:rPr lang="en-US" altLang="zh-CN" dirty="0">
                <a:solidFill>
                  <a:srgbClr val="FF0000"/>
                </a:solidFill>
              </a:rPr>
              <a:t>3</a:t>
            </a:r>
            <a:r>
              <a:rPr lang="zh-CN" altLang="zh-CN" dirty="0">
                <a:solidFill>
                  <a:srgbClr val="FF0000"/>
                </a:solidFill>
              </a:rPr>
              <a:t>）随机探测</a:t>
            </a:r>
            <a:r>
              <a:rPr lang="zh-CN" altLang="zh-CN" dirty="0" smtClean="0">
                <a:solidFill>
                  <a:srgbClr val="FF0000"/>
                </a:solidFill>
              </a:rPr>
              <a:t>法</a:t>
            </a:r>
            <a:r>
              <a:rPr lang="zh-CN" altLang="en-US" dirty="0" smtClean="0"/>
              <a:t>（也叫伪随机探测法）</a:t>
            </a:r>
            <a:endParaRPr lang="zh-CN" altLang="zh-CN" dirty="0"/>
          </a:p>
          <a:p>
            <a:pPr>
              <a:buFont typeface="Wingdings" panose="05000000000000000000" pitchFamily="2" charset="2"/>
              <a:buChar char="ü"/>
            </a:pPr>
            <a:r>
              <a:rPr lang="zh-CN" altLang="zh-CN" b="0" dirty="0"/>
              <a:t>解决线性探测法造成的堆积问题的原则是让哈希表中的每一空位接收下一记录的概率尽可能相等</a:t>
            </a:r>
            <a:r>
              <a:rPr lang="zh-CN" altLang="zh-CN" b="0" dirty="0" smtClean="0"/>
              <a:t>。</a:t>
            </a:r>
            <a:endParaRPr lang="en-US" altLang="zh-CN" b="0" dirty="0" smtClean="0"/>
          </a:p>
          <a:p>
            <a:pPr>
              <a:buFont typeface="Wingdings" panose="05000000000000000000" pitchFamily="2" charset="2"/>
              <a:buChar char="ü"/>
            </a:pPr>
            <a:r>
              <a:rPr lang="zh-CN" altLang="zh-CN" b="0" dirty="0" smtClean="0"/>
              <a:t>解决</a:t>
            </a:r>
            <a:r>
              <a:rPr lang="zh-CN" altLang="zh-CN" b="0" dirty="0"/>
              <a:t>方法之一是</a:t>
            </a:r>
            <a:r>
              <a:rPr lang="zh-CN" altLang="zh-CN" b="0" dirty="0" smtClean="0"/>
              <a:t>采用</a:t>
            </a:r>
            <a:r>
              <a:rPr lang="zh-CN" altLang="en-US" b="0" dirty="0" smtClean="0">
                <a:solidFill>
                  <a:srgbClr val="FF0000"/>
                </a:solidFill>
              </a:rPr>
              <a:t>伪</a:t>
            </a:r>
            <a:r>
              <a:rPr lang="zh-CN" altLang="zh-CN" b="0" dirty="0" smtClean="0">
                <a:solidFill>
                  <a:srgbClr val="FF0000"/>
                </a:solidFill>
              </a:rPr>
              <a:t>随机</a:t>
            </a:r>
            <a:r>
              <a:rPr lang="zh-CN" altLang="zh-CN" b="0" dirty="0">
                <a:solidFill>
                  <a:srgbClr val="FF0000"/>
                </a:solidFill>
              </a:rPr>
              <a:t>探测法来解决冲突</a:t>
            </a:r>
            <a:r>
              <a:rPr lang="zh-CN" altLang="zh-CN" b="0" dirty="0"/>
              <a:t>。此方法产生的再探测地址是从哈希</a:t>
            </a:r>
            <a:r>
              <a:rPr lang="zh-CN" altLang="zh-CN" b="0" dirty="0" smtClean="0"/>
              <a:t>表中</a:t>
            </a:r>
            <a:r>
              <a:rPr lang="zh-CN" altLang="zh-CN" b="0" dirty="0"/>
              <a:t>随机选取的</a:t>
            </a:r>
            <a:r>
              <a:rPr lang="zh-CN" altLang="zh-CN" b="0" dirty="0" smtClean="0"/>
              <a:t>。</a:t>
            </a:r>
            <a:endParaRPr lang="en-US" altLang="zh-CN" b="0" dirty="0" smtClean="0"/>
          </a:p>
          <a:p>
            <a:pPr>
              <a:buFont typeface="Wingdings" panose="05000000000000000000" pitchFamily="2" charset="2"/>
              <a:buChar char="ü"/>
            </a:pPr>
            <a:r>
              <a:rPr lang="zh-CN" altLang="en-US" b="0" dirty="0" smtClean="0"/>
              <a:t>随机</a:t>
            </a:r>
            <a:r>
              <a:rPr lang="zh-CN" altLang="zh-CN" b="0" dirty="0" smtClean="0"/>
              <a:t>探查</a:t>
            </a:r>
            <a:r>
              <a:rPr lang="zh-CN" altLang="zh-CN" b="0" dirty="0"/>
              <a:t>方法的定义如下</a:t>
            </a:r>
            <a:r>
              <a:rPr lang="zh-CN" altLang="zh-CN" b="0" dirty="0" smtClean="0"/>
              <a:t>：</a:t>
            </a:r>
            <a:endParaRPr lang="en-US" altLang="zh-CN" b="0" dirty="0" smtClean="0"/>
          </a:p>
          <a:p>
            <a:pPr marL="0" indent="0"/>
            <a:r>
              <a:rPr lang="en-US" altLang="zh-CN" b="0" dirty="0" smtClean="0"/>
              <a:t>	h</a:t>
            </a:r>
            <a:r>
              <a:rPr lang="en-US" altLang="zh-CN" b="0" baseline="-25000" dirty="0" smtClean="0"/>
              <a:t>0</a:t>
            </a:r>
            <a:r>
              <a:rPr lang="en-US" altLang="zh-CN" b="0" dirty="0" smtClean="0"/>
              <a:t> </a:t>
            </a:r>
            <a:r>
              <a:rPr lang="en-US" altLang="zh-CN" b="0" dirty="0"/>
              <a:t>= Hash(key)</a:t>
            </a:r>
            <a:endParaRPr lang="en-US" altLang="zh-CN" b="0" dirty="0" smtClean="0"/>
          </a:p>
          <a:p>
            <a:r>
              <a:rPr lang="en-US" altLang="zh-CN" b="0" dirty="0" smtClean="0"/>
              <a:t>		h</a:t>
            </a:r>
            <a:r>
              <a:rPr lang="en-US" altLang="zh-CN" b="0" baseline="-25000" dirty="0" smtClean="0"/>
              <a:t>i </a:t>
            </a:r>
            <a:r>
              <a:rPr lang="en-US" altLang="zh-CN" b="0" dirty="0" smtClean="0"/>
              <a:t>= ( h</a:t>
            </a:r>
            <a:r>
              <a:rPr lang="en-US" altLang="zh-CN" b="0" baseline="-25000" dirty="0" smtClean="0"/>
              <a:t>0</a:t>
            </a:r>
            <a:r>
              <a:rPr lang="en-US" altLang="zh-CN" b="0" dirty="0" smtClean="0"/>
              <a:t> + d</a:t>
            </a:r>
            <a:r>
              <a:rPr lang="en-US" altLang="zh-CN" b="0" baseline="-25000" dirty="0" smtClean="0"/>
              <a:t>i </a:t>
            </a:r>
            <a:r>
              <a:rPr lang="en-US" altLang="zh-CN" b="0" dirty="0" smtClean="0"/>
              <a:t>) % m</a:t>
            </a:r>
            <a:r>
              <a:rPr lang="zh-CN" altLang="zh-CN" b="0" dirty="0" smtClean="0"/>
              <a:t>，</a:t>
            </a:r>
            <a:endParaRPr lang="en-US" altLang="zh-CN" b="0" dirty="0" smtClean="0"/>
          </a:p>
          <a:p>
            <a:r>
              <a:rPr lang="en-US" altLang="zh-CN" b="0" dirty="0" smtClean="0"/>
              <a:t>		</a:t>
            </a:r>
            <a:r>
              <a:rPr lang="zh-CN" altLang="zh-CN" b="0" dirty="0" smtClean="0"/>
              <a:t>其中</a:t>
            </a:r>
            <a:r>
              <a:rPr lang="zh-CN" altLang="en-US" b="0" dirty="0" smtClean="0"/>
              <a:t>：</a:t>
            </a:r>
            <a:r>
              <a:rPr lang="en-US" altLang="zh-CN" b="0" dirty="0" err="1" smtClean="0"/>
              <a:t>i</a:t>
            </a:r>
            <a:r>
              <a:rPr lang="en-US" altLang="zh-CN" b="0" dirty="0" smtClean="0"/>
              <a:t>=1</a:t>
            </a:r>
            <a:r>
              <a:rPr lang="zh-CN" altLang="zh-CN" b="0" dirty="0"/>
              <a:t>，</a:t>
            </a:r>
            <a:r>
              <a:rPr lang="en-US" altLang="zh-CN" b="0" dirty="0"/>
              <a:t>2</a:t>
            </a:r>
            <a:r>
              <a:rPr lang="zh-CN" altLang="zh-CN" b="0" dirty="0"/>
              <a:t>，</a:t>
            </a:r>
            <a:r>
              <a:rPr lang="en-US" altLang="zh-CN" b="0" dirty="0"/>
              <a:t>…</a:t>
            </a:r>
            <a:r>
              <a:rPr lang="zh-CN" altLang="zh-CN" b="0" dirty="0"/>
              <a:t>，</a:t>
            </a:r>
            <a:r>
              <a:rPr lang="en-US" altLang="zh-CN" b="0" dirty="0" smtClean="0"/>
              <a:t>k</a:t>
            </a:r>
            <a:r>
              <a:rPr lang="zh-CN" altLang="en-US" b="0" dirty="0" smtClean="0"/>
              <a:t>；</a:t>
            </a:r>
            <a:endParaRPr lang="en-US" altLang="zh-CN" b="0" dirty="0" smtClean="0"/>
          </a:p>
          <a:p>
            <a:r>
              <a:rPr lang="en-US" altLang="zh-CN" b="0" dirty="0" smtClean="0"/>
              <a:t>			</a:t>
            </a:r>
            <a:r>
              <a:rPr lang="en-US" altLang="zh-CN" b="0" dirty="0" err="1" smtClean="0"/>
              <a:t>d</a:t>
            </a:r>
            <a:r>
              <a:rPr lang="en-US" altLang="zh-CN" b="0" baseline="-25000" dirty="0" err="1" smtClean="0"/>
              <a:t>i</a:t>
            </a:r>
            <a:r>
              <a:rPr lang="zh-CN" altLang="zh-CN" b="0" dirty="0"/>
              <a:t>为一组伪随机数</a:t>
            </a:r>
            <a:r>
              <a:rPr lang="zh-CN" altLang="zh-CN" b="0" dirty="0" smtClean="0"/>
              <a:t>序列</a:t>
            </a:r>
            <a:r>
              <a:rPr lang="en-US" altLang="zh-CN" b="0" dirty="0" smtClean="0"/>
              <a:t>(</a:t>
            </a:r>
            <a:r>
              <a:rPr lang="zh-CN" altLang="en-US" b="0" dirty="0" smtClean="0"/>
              <a:t>伪随机序列函数</a:t>
            </a:r>
            <a:r>
              <a:rPr lang="en-US" altLang="zh-CN" b="0" dirty="0" smtClean="0"/>
              <a:t>)</a:t>
            </a:r>
            <a:r>
              <a:rPr lang="zh-CN" altLang="en-US" b="0" dirty="0" smtClean="0"/>
              <a:t>。</a:t>
            </a:r>
            <a:endParaRPr lang="zh-CN" altLang="zh-CN" b="0" dirty="0"/>
          </a:p>
        </p:txBody>
      </p:sp>
    </p:spTree>
    <p:extLst>
      <p:ext uri="{BB962C8B-B14F-4D97-AF65-F5344CB8AC3E}">
        <p14:creationId xmlns:p14="http://schemas.microsoft.com/office/powerpoint/2010/main" xmlns="" val="8116472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340768"/>
            <a:ext cx="7560840" cy="1224136"/>
          </a:xfrm>
        </p:spPr>
        <p:txBody>
          <a:bodyPr/>
          <a:lstStyle/>
          <a:p>
            <a:r>
              <a:rPr lang="zh-CN" altLang="zh-CN" b="0" dirty="0" smtClean="0"/>
              <a:t>【例</a:t>
            </a:r>
            <a:r>
              <a:rPr lang="en-US" altLang="zh-CN" b="0" dirty="0" smtClean="0"/>
              <a:t>8.5</a:t>
            </a:r>
            <a:r>
              <a:rPr lang="zh-CN" altLang="zh-CN" b="0" dirty="0" smtClean="0"/>
              <a:t>】给定一组记录元素的关键字集合</a:t>
            </a:r>
            <a:r>
              <a:rPr lang="en-US" altLang="zh-CN" b="0" dirty="0" smtClean="0"/>
              <a:t>{11</a:t>
            </a:r>
            <a:r>
              <a:rPr lang="zh-CN" altLang="zh-CN" b="0" dirty="0" smtClean="0"/>
              <a:t>，</a:t>
            </a:r>
            <a:r>
              <a:rPr lang="en-US" altLang="zh-CN" b="0" dirty="0" smtClean="0"/>
              <a:t>31</a:t>
            </a:r>
            <a:r>
              <a:rPr lang="zh-CN" altLang="zh-CN" b="0" dirty="0" smtClean="0"/>
              <a:t>，</a:t>
            </a:r>
            <a:r>
              <a:rPr lang="en-US" altLang="zh-CN" b="0" dirty="0" smtClean="0"/>
              <a:t>35</a:t>
            </a:r>
            <a:r>
              <a:rPr lang="zh-CN" altLang="zh-CN" b="0" dirty="0" smtClean="0"/>
              <a:t>，</a:t>
            </a:r>
            <a:r>
              <a:rPr lang="en-US" altLang="zh-CN" b="0" dirty="0" smtClean="0"/>
              <a:t>41</a:t>
            </a:r>
            <a:r>
              <a:rPr lang="zh-CN" altLang="zh-CN" b="0" dirty="0" smtClean="0"/>
              <a:t>，</a:t>
            </a:r>
            <a:r>
              <a:rPr lang="en-US" altLang="zh-CN" b="0" dirty="0" smtClean="0"/>
              <a:t>43</a:t>
            </a:r>
            <a:r>
              <a:rPr lang="zh-CN" altLang="zh-CN" b="0" dirty="0" smtClean="0"/>
              <a:t>，</a:t>
            </a:r>
            <a:r>
              <a:rPr lang="en-US" altLang="zh-CN" b="0" dirty="0" smtClean="0"/>
              <a:t>55}</a:t>
            </a:r>
            <a:r>
              <a:rPr lang="zh-CN" altLang="zh-CN" b="0" dirty="0" smtClean="0"/>
              <a:t>，用随机探查法来解决冲突</a:t>
            </a:r>
            <a:r>
              <a:rPr lang="en-US" altLang="zh-CN" b="0" dirty="0" smtClean="0"/>
              <a:t>.</a:t>
            </a:r>
            <a:endParaRPr lang="zh-CN" altLang="en-US" b="0"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5616" y="3212976"/>
            <a:ext cx="7473316" cy="12241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64770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844824"/>
            <a:ext cx="8568952" cy="4081117"/>
          </a:xfrm>
          <a:prstGeom prst="rect">
            <a:avLst/>
          </a:prstGeom>
        </p:spPr>
        <p:txBody>
          <a:bodyPr wrap="square">
            <a:spAutoFit/>
          </a:bodyPr>
          <a:lstStyle/>
          <a:p>
            <a:pPr marL="342900" indent="-342900">
              <a:lnSpc>
                <a:spcPct val="120000"/>
              </a:lnSpc>
              <a:buFont typeface="Wingdings" panose="05000000000000000000" pitchFamily="2" charset="2"/>
              <a:buChar char="u"/>
            </a:pP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哈希表是一个动态</a:t>
            </a:r>
            <a:r>
              <a:rPr lang="zh-CN" altLang="zh-CN" sz="24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结构</a:t>
            </a:r>
            <a:r>
              <a:rPr lang="zh-CN" altLang="en-US" sz="24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的查找表。</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既可以通过哈希函数和冲突解决方案来实现记录元素的插入，可以进行</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记录</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元素的删除。</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nSpc>
                <a:spcPct val="120000"/>
              </a:lnSpc>
              <a:buFont typeface="Wingdings" panose="05000000000000000000" pitchFamily="2" charset="2"/>
              <a:buChar char="u"/>
            </a:pP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如果</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删除元素是具有冲突的元素，则这个元素被删除后就会破坏</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查找</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轨迹</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解决方法：伪删除！</a:t>
            </a:r>
            <a:endParaRPr lang="en-US" altLang="zh-CN" sz="24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nSpc>
                <a:spcPct val="120000"/>
              </a:lnSpc>
              <a:buFont typeface="Wingdings" panose="05000000000000000000" pitchFamily="2" charset="2"/>
              <a:buChar char="u"/>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伪</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删除是</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在删除</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一个</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元素</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时要</a:t>
            </a: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在该位置设一个</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墓碑标志</a:t>
            </a:r>
            <a:r>
              <a:rPr lang="en-US" altLang="zh-CN" sz="24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nSpc>
                <a:spcPct val="120000"/>
              </a:lnSpc>
              <a:buFont typeface="Wingdings" panose="05000000000000000000" pitchFamily="2" charset="2"/>
              <a:buChar char="u"/>
            </a:pPr>
            <a:r>
              <a:rPr lang="zh-CN" altLang="zh-CN" sz="24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在</a:t>
            </a: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查找</a:t>
            </a:r>
            <a:r>
              <a:rPr lang="zh-CN" altLang="zh-CN" sz="24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时</a:t>
            </a:r>
            <a:r>
              <a:rPr lang="zh-CN" altLang="en-US" sz="24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跳过</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墓碑标志</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”位置，即</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利用</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这个标志来查找与其冲突的元素存放位置，从而不会产生信息中断的情况</a:t>
            </a:r>
            <a:r>
              <a:rPr lang="zh-CN" altLang="zh-CN" sz="2400" dirty="0" smtClean="0"/>
              <a:t>。</a:t>
            </a:r>
            <a:endParaRPr lang="en-US" altLang="zh-CN" sz="2400" dirty="0" smtClean="0"/>
          </a:p>
          <a:p>
            <a:pPr marL="342900" indent="-342900">
              <a:lnSpc>
                <a:spcPct val="120000"/>
              </a:lnSpc>
              <a:buFont typeface="Wingdings" panose="05000000000000000000" pitchFamily="2" charset="2"/>
              <a:buChar char="u"/>
            </a:pP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在插入</a:t>
            </a:r>
            <a:r>
              <a:rPr lang="zh-CN" altLang="en-US" sz="24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时可利用</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墓碑标志</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”位置来存放待插入的元素。</a:t>
            </a:r>
            <a:endParaRPr lang="zh-CN"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标题 1"/>
          <p:cNvSpPr txBox="1">
            <a:spLocks/>
          </p:cNvSpPr>
          <p:nvPr/>
        </p:nvSpPr>
        <p:spPr>
          <a:xfrm>
            <a:off x="979984" y="1048107"/>
            <a:ext cx="752094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黑体" panose="02010609060101010101" pitchFamily="49" charset="-122"/>
                <a:ea typeface="黑体" panose="02010609060101010101" pitchFamily="49" charset="-122"/>
                <a:cs typeface="+mj-cs"/>
              </a:defRPr>
            </a:lvl1pPr>
          </a:lstStyle>
          <a:p>
            <a:r>
              <a:rPr lang="en-US" altLang="zh-CN" sz="2400" dirty="0" smtClean="0"/>
              <a:t>3</a:t>
            </a:r>
            <a:r>
              <a:rPr lang="zh-CN" altLang="zh-CN" sz="2400" dirty="0" smtClean="0"/>
              <a:t>．</a:t>
            </a:r>
            <a:r>
              <a:rPr lang="zh-CN" altLang="zh-CN" sz="2400" b="1" dirty="0" smtClean="0">
                <a:solidFill>
                  <a:srgbClr val="FF0000"/>
                </a:solidFill>
              </a:rPr>
              <a:t>哈希</a:t>
            </a:r>
            <a:r>
              <a:rPr lang="zh-CN" altLang="en-US" sz="2400" b="1" dirty="0" smtClean="0">
                <a:solidFill>
                  <a:srgbClr val="FF0000"/>
                </a:solidFill>
              </a:rPr>
              <a:t>表元素删除</a:t>
            </a:r>
            <a:endParaRPr lang="zh-CN" altLang="en-US" sz="2400" b="1" dirty="0">
              <a:solidFill>
                <a:srgbClr val="FF0000"/>
              </a:solidFill>
            </a:endParaRPr>
          </a:p>
        </p:txBody>
      </p:sp>
    </p:spTree>
    <p:extLst>
      <p:ext uri="{BB962C8B-B14F-4D97-AF65-F5344CB8AC3E}">
        <p14:creationId xmlns:p14="http://schemas.microsoft.com/office/powerpoint/2010/main" xmlns="" val="23803051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548680"/>
            <a:ext cx="7520940" cy="548640"/>
          </a:xfrm>
        </p:spPr>
        <p:txBody>
          <a:bodyPr/>
          <a:lstStyle/>
          <a:p>
            <a:r>
              <a:rPr lang="en-US" altLang="zh-CN" b="1" dirty="0"/>
              <a:t>8.3.3 </a:t>
            </a:r>
            <a:r>
              <a:rPr lang="zh-CN" altLang="zh-CN" b="1" dirty="0"/>
              <a:t>哈希表的</a:t>
            </a:r>
            <a:r>
              <a:rPr lang="zh-CN" altLang="zh-CN" b="1" dirty="0" smtClean="0"/>
              <a:t>实现</a:t>
            </a:r>
            <a:endParaRPr lang="zh-CN" altLang="en-US" dirty="0"/>
          </a:p>
        </p:txBody>
      </p:sp>
      <p:sp>
        <p:nvSpPr>
          <p:cNvPr id="3" name="内容占位符 2"/>
          <p:cNvSpPr>
            <a:spLocks noGrp="1"/>
          </p:cNvSpPr>
          <p:nvPr>
            <p:ph idx="1"/>
          </p:nvPr>
        </p:nvSpPr>
        <p:spPr>
          <a:xfrm>
            <a:off x="1259632" y="1052736"/>
            <a:ext cx="7488832" cy="5328592"/>
          </a:xfrm>
        </p:spPr>
        <p:txBody>
          <a:bodyPr>
            <a:noAutofit/>
          </a:bodyPr>
          <a:lstStyle/>
          <a:p>
            <a:pPr>
              <a:spcBef>
                <a:spcPts val="0"/>
              </a:spcBef>
            </a:pPr>
            <a:r>
              <a:rPr lang="zh-CN" altLang="zh-CN" sz="1600" dirty="0"/>
              <a:t>算法</a:t>
            </a:r>
            <a:r>
              <a:rPr lang="en-US" altLang="zh-CN" sz="1600" dirty="0"/>
              <a:t>8.6</a:t>
            </a:r>
            <a:r>
              <a:rPr lang="zh-CN" altLang="zh-CN" sz="1600" dirty="0"/>
              <a:t>： </a:t>
            </a:r>
            <a:r>
              <a:rPr lang="zh-CN" altLang="zh-CN" sz="1600" dirty="0">
                <a:solidFill>
                  <a:srgbClr val="FF0000"/>
                </a:solidFill>
              </a:rPr>
              <a:t>哈希表的类的声明以及部分函数实现</a:t>
            </a:r>
          </a:p>
          <a:p>
            <a:pPr>
              <a:spcBef>
                <a:spcPts val="0"/>
              </a:spcBef>
            </a:pPr>
            <a:r>
              <a:rPr lang="en-US" altLang="zh-CN" sz="1600" b="0" dirty="0" err="1"/>
              <a:t>struct</a:t>
            </a:r>
            <a:r>
              <a:rPr lang="en-US" altLang="zh-CN" sz="1600" b="0" dirty="0"/>
              <a:t> Element {                </a:t>
            </a:r>
            <a:r>
              <a:rPr lang="en-US" altLang="zh-CN" sz="1600" b="0" dirty="0" smtClean="0"/>
              <a:t>//</a:t>
            </a:r>
            <a:r>
              <a:rPr lang="zh-CN" altLang="zh-CN" sz="1600" b="0" dirty="0"/>
              <a:t>记录的定义</a:t>
            </a:r>
          </a:p>
          <a:p>
            <a:pPr>
              <a:spcBef>
                <a:spcPts val="0"/>
              </a:spcBef>
            </a:pPr>
            <a:r>
              <a:rPr lang="en-US" altLang="zh-CN" sz="1600" b="0" dirty="0"/>
              <a:t>	</a:t>
            </a:r>
            <a:r>
              <a:rPr lang="en-US" altLang="zh-CN" sz="1600" b="0" dirty="0" err="1"/>
              <a:t>KeyType</a:t>
            </a:r>
            <a:r>
              <a:rPr lang="en-US" altLang="zh-CN" sz="1600" b="0" dirty="0"/>
              <a:t> key;             </a:t>
            </a:r>
            <a:r>
              <a:rPr lang="en-US" altLang="zh-CN" sz="1600" b="0" dirty="0" smtClean="0"/>
              <a:t>//</a:t>
            </a:r>
            <a:r>
              <a:rPr lang="zh-CN" altLang="zh-CN" sz="1600" b="0" dirty="0"/>
              <a:t>关键字</a:t>
            </a:r>
          </a:p>
          <a:p>
            <a:pPr>
              <a:spcBef>
                <a:spcPts val="0"/>
              </a:spcBef>
            </a:pPr>
            <a:r>
              <a:rPr lang="en-US" altLang="zh-CN" sz="1600" b="0" dirty="0"/>
              <a:t>	field </a:t>
            </a:r>
            <a:r>
              <a:rPr lang="en-US" altLang="zh-CN" sz="1600" b="0" dirty="0" err="1" smtClean="0"/>
              <a:t>otherdata</a:t>
            </a:r>
            <a:r>
              <a:rPr lang="en-US" altLang="zh-CN" sz="1600" b="0" dirty="0" smtClean="0"/>
              <a:t>;           //</a:t>
            </a:r>
            <a:r>
              <a:rPr lang="zh-CN" altLang="zh-CN" sz="1600" b="0" dirty="0"/>
              <a:t>其他域</a:t>
            </a:r>
          </a:p>
          <a:p>
            <a:pPr>
              <a:spcBef>
                <a:spcPts val="0"/>
              </a:spcBef>
            </a:pPr>
            <a:r>
              <a:rPr lang="en-US" altLang="zh-CN" sz="1600" b="0" dirty="0"/>
              <a:t>};</a:t>
            </a:r>
            <a:endParaRPr lang="zh-CN" altLang="zh-CN" sz="1600" b="0" dirty="0"/>
          </a:p>
          <a:p>
            <a:pPr>
              <a:spcBef>
                <a:spcPts val="0"/>
              </a:spcBef>
            </a:pPr>
            <a:r>
              <a:rPr lang="en-US" altLang="zh-CN" sz="1600" b="0" dirty="0"/>
              <a:t>class </a:t>
            </a:r>
            <a:r>
              <a:rPr lang="en-US" altLang="zh-CN" sz="1600" b="0" dirty="0" err="1"/>
              <a:t>HashList</a:t>
            </a:r>
            <a:r>
              <a:rPr lang="en-US" altLang="zh-CN" sz="1600" b="0" dirty="0"/>
              <a:t>{                 </a:t>
            </a:r>
            <a:r>
              <a:rPr lang="en-US" altLang="zh-CN" sz="1600" b="0" dirty="0" smtClean="0"/>
              <a:t>//</a:t>
            </a:r>
            <a:r>
              <a:rPr lang="zh-CN" altLang="zh-CN" sz="1600" b="0" dirty="0"/>
              <a:t>用线性探查法处理冲突时哈希表类型的定义</a:t>
            </a:r>
          </a:p>
          <a:p>
            <a:pPr>
              <a:spcBef>
                <a:spcPts val="0"/>
              </a:spcBef>
            </a:pPr>
            <a:r>
              <a:rPr lang="en-US" altLang="zh-CN" sz="1600" b="0" dirty="0"/>
              <a:t>private:</a:t>
            </a:r>
            <a:endParaRPr lang="zh-CN" altLang="zh-CN" sz="1600" b="0" dirty="0"/>
          </a:p>
          <a:p>
            <a:pPr>
              <a:spcBef>
                <a:spcPts val="0"/>
              </a:spcBef>
            </a:pPr>
            <a:r>
              <a:rPr lang="en-US" altLang="zh-CN" sz="1600" b="0" dirty="0"/>
              <a:t>      Element *HT;             </a:t>
            </a:r>
            <a:r>
              <a:rPr lang="en-US" altLang="zh-CN" sz="1600" b="0" dirty="0" smtClean="0"/>
              <a:t>//</a:t>
            </a:r>
            <a:r>
              <a:rPr lang="zh-CN" altLang="zh-CN" sz="1600" b="0" dirty="0"/>
              <a:t>哈希表存储数组</a:t>
            </a:r>
          </a:p>
          <a:p>
            <a:pPr>
              <a:spcBef>
                <a:spcPts val="0"/>
              </a:spcBef>
            </a:pPr>
            <a:r>
              <a:rPr lang="en-US" altLang="zh-CN" sz="1600" b="0" dirty="0"/>
              <a:t>      </a:t>
            </a:r>
            <a:r>
              <a:rPr lang="en-US" altLang="zh-CN" sz="1600" b="0" dirty="0" err="1"/>
              <a:t>int</a:t>
            </a:r>
            <a:r>
              <a:rPr lang="en-US" altLang="zh-CN" sz="1600" b="0" dirty="0"/>
              <a:t>  </a:t>
            </a:r>
            <a:r>
              <a:rPr lang="en-US" altLang="zh-CN" sz="1600" b="0" dirty="0" err="1"/>
              <a:t>CurrentSize</a:t>
            </a:r>
            <a:r>
              <a:rPr lang="en-US" altLang="zh-CN" sz="1600" b="0" dirty="0" smtClean="0"/>
              <a:t>, </a:t>
            </a:r>
            <a:r>
              <a:rPr lang="en-US" altLang="zh-CN" sz="1600" b="0" dirty="0" err="1" smtClean="0"/>
              <a:t>MaxSize</a:t>
            </a:r>
            <a:r>
              <a:rPr lang="en-US" altLang="zh-CN" sz="1600" b="0" dirty="0"/>
              <a:t>;        //</a:t>
            </a:r>
            <a:r>
              <a:rPr lang="zh-CN" altLang="zh-CN" sz="1600" b="0" dirty="0"/>
              <a:t>当前哈希地址数及最大地址数</a:t>
            </a:r>
          </a:p>
          <a:p>
            <a:pPr>
              <a:spcBef>
                <a:spcPts val="0"/>
              </a:spcBef>
            </a:pPr>
            <a:r>
              <a:rPr lang="en-US" altLang="zh-CN" sz="1600" b="0" dirty="0"/>
              <a:t>public:</a:t>
            </a:r>
            <a:endParaRPr lang="zh-CN" altLang="zh-CN" sz="1600" b="0" dirty="0"/>
          </a:p>
          <a:p>
            <a:pPr>
              <a:spcBef>
                <a:spcPts val="0"/>
              </a:spcBef>
            </a:pPr>
            <a:r>
              <a:rPr lang="en-US" altLang="zh-CN" sz="1600" b="0" dirty="0"/>
              <a:t>      </a:t>
            </a:r>
            <a:r>
              <a:rPr lang="en-US" altLang="zh-CN" sz="1600" b="0" dirty="0" err="1"/>
              <a:t>HashList</a:t>
            </a:r>
            <a:r>
              <a:rPr lang="en-US" altLang="zh-CN" sz="1600" b="0" dirty="0"/>
              <a:t>(</a:t>
            </a:r>
            <a:r>
              <a:rPr lang="en-US" altLang="zh-CN" sz="1600" b="0" dirty="0" err="1"/>
              <a:t>int</a:t>
            </a:r>
            <a:r>
              <a:rPr lang="en-US" altLang="zh-CN" sz="1600" b="0" dirty="0"/>
              <a:t> </a:t>
            </a:r>
            <a:r>
              <a:rPr lang="en-US" altLang="zh-CN" sz="1600" b="0" dirty="0" err="1"/>
              <a:t>MaxSz</a:t>
            </a:r>
            <a:r>
              <a:rPr lang="en-US" altLang="zh-CN" sz="1600" b="0" dirty="0"/>
              <a:t>=</a:t>
            </a:r>
            <a:r>
              <a:rPr lang="en-US" altLang="zh-CN" sz="1600" b="0" dirty="0" err="1"/>
              <a:t>DefaultSize</a:t>
            </a:r>
            <a:r>
              <a:rPr lang="en-US" altLang="zh-CN" sz="1600" b="0" dirty="0"/>
              <a:t>); //</a:t>
            </a:r>
            <a:r>
              <a:rPr lang="zh-CN" altLang="zh-CN" sz="1600" b="0" dirty="0"/>
              <a:t>构造函数</a:t>
            </a:r>
          </a:p>
          <a:p>
            <a:pPr>
              <a:spcBef>
                <a:spcPts val="0"/>
              </a:spcBef>
            </a:pPr>
            <a:r>
              <a:rPr lang="en-US" altLang="zh-CN" sz="1600" b="0" dirty="0"/>
              <a:t>      ~</a:t>
            </a:r>
            <a:r>
              <a:rPr lang="en-US" altLang="zh-CN" sz="1600" b="0" dirty="0" err="1"/>
              <a:t>HashList</a:t>
            </a:r>
            <a:r>
              <a:rPr lang="en-US" altLang="zh-CN" sz="1600" b="0" dirty="0" smtClean="0"/>
              <a:t>(){ delete [] HT</a:t>
            </a:r>
            <a:r>
              <a:rPr lang="en-US" altLang="zh-CN" sz="1600" b="0" dirty="0"/>
              <a:t>; }	 </a:t>
            </a:r>
            <a:r>
              <a:rPr lang="en-US" altLang="zh-CN" sz="1600" b="0" dirty="0" smtClean="0"/>
              <a:t>//</a:t>
            </a:r>
            <a:r>
              <a:rPr lang="zh-CN" altLang="en-US" sz="1600" b="0" dirty="0" smtClean="0"/>
              <a:t>析构</a:t>
            </a:r>
            <a:r>
              <a:rPr lang="zh-CN" altLang="zh-CN" sz="1600" b="0" dirty="0" smtClean="0"/>
              <a:t>函数</a:t>
            </a:r>
            <a:endParaRPr lang="zh-CN" altLang="zh-CN" sz="1600" b="0" dirty="0"/>
          </a:p>
          <a:p>
            <a:pPr>
              <a:spcBef>
                <a:spcPts val="0"/>
              </a:spcBef>
            </a:pPr>
            <a:r>
              <a:rPr lang="en-US" altLang="zh-CN" sz="1600" b="0" dirty="0"/>
              <a:t>      void </a:t>
            </a:r>
            <a:r>
              <a:rPr lang="en-US" altLang="zh-CN" sz="1600" b="0" dirty="0" err="1"/>
              <a:t>ClearHashList</a:t>
            </a:r>
            <a:r>
              <a:rPr lang="en-US" altLang="zh-CN" sz="1600" b="0" dirty="0"/>
              <a:t>();            </a:t>
            </a:r>
            <a:r>
              <a:rPr lang="en-US" altLang="zh-CN" sz="1600" b="0" dirty="0" smtClean="0"/>
              <a:t>	//</a:t>
            </a:r>
            <a:r>
              <a:rPr lang="zh-CN" altLang="zh-CN" sz="1600" b="0" dirty="0"/>
              <a:t>清空哈希表的函数</a:t>
            </a:r>
          </a:p>
          <a:p>
            <a:pPr>
              <a:spcBef>
                <a:spcPts val="0"/>
              </a:spcBef>
            </a:pPr>
            <a:r>
              <a:rPr lang="en-US" altLang="zh-CN" sz="1600" b="0" dirty="0"/>
              <a:t>      bool Insert(Element item);     </a:t>
            </a:r>
            <a:r>
              <a:rPr lang="en-US" altLang="zh-CN" sz="1600" b="0" dirty="0" smtClean="0"/>
              <a:t>//</a:t>
            </a:r>
            <a:r>
              <a:rPr lang="zh-CN" altLang="zh-CN" sz="1600" b="0" dirty="0"/>
              <a:t>哈希表</a:t>
            </a:r>
            <a:r>
              <a:rPr lang="en-US" altLang="zh-CN" sz="1600" b="0" dirty="0"/>
              <a:t>HT</a:t>
            </a:r>
            <a:r>
              <a:rPr lang="zh-CN" altLang="zh-CN" sz="1600" b="0" dirty="0"/>
              <a:t>中插入一个元素</a:t>
            </a:r>
            <a:r>
              <a:rPr lang="en-US" altLang="zh-CN" sz="1600" b="0" dirty="0"/>
              <a:t>item</a:t>
            </a:r>
            <a:endParaRPr lang="zh-CN" altLang="zh-CN" sz="1600" b="0" dirty="0"/>
          </a:p>
          <a:p>
            <a:pPr>
              <a:spcBef>
                <a:spcPts val="0"/>
              </a:spcBef>
            </a:pPr>
            <a:r>
              <a:rPr lang="en-US" altLang="zh-CN" sz="1600" b="0" dirty="0"/>
              <a:t>      </a:t>
            </a:r>
            <a:r>
              <a:rPr lang="en-US" altLang="zh-CN" sz="1600" b="0" dirty="0" err="1"/>
              <a:t>int</a:t>
            </a:r>
            <a:r>
              <a:rPr lang="en-US" altLang="zh-CN" sz="1600" b="0" dirty="0"/>
              <a:t> Search(</a:t>
            </a:r>
            <a:r>
              <a:rPr lang="en-US" altLang="zh-CN" sz="1600" b="0" dirty="0" err="1"/>
              <a:t>KeyType</a:t>
            </a:r>
            <a:r>
              <a:rPr lang="en-US" altLang="zh-CN" sz="1600" b="0" dirty="0"/>
              <a:t> x);      //</a:t>
            </a:r>
            <a:r>
              <a:rPr lang="zh-CN" altLang="zh-CN" sz="1600" b="0" dirty="0"/>
              <a:t>从哈希表</a:t>
            </a:r>
            <a:r>
              <a:rPr lang="en-US" altLang="zh-CN" sz="1600" b="0" dirty="0"/>
              <a:t>HT</a:t>
            </a:r>
            <a:r>
              <a:rPr lang="zh-CN" altLang="zh-CN" sz="1600" b="0" dirty="0"/>
              <a:t>中查找元素，返回该元素的下标位置</a:t>
            </a:r>
          </a:p>
          <a:p>
            <a:pPr>
              <a:spcBef>
                <a:spcPts val="0"/>
              </a:spcBef>
            </a:pPr>
            <a:r>
              <a:rPr lang="en-US" altLang="zh-CN" sz="1600" b="0" dirty="0"/>
              <a:t>      bool Delete(</a:t>
            </a:r>
            <a:r>
              <a:rPr lang="en-US" altLang="zh-CN" sz="1600" b="0" dirty="0" err="1"/>
              <a:t>KeyType</a:t>
            </a:r>
            <a:r>
              <a:rPr lang="en-US" altLang="zh-CN" sz="1600" b="0" dirty="0"/>
              <a:t> x);   </a:t>
            </a:r>
            <a:r>
              <a:rPr lang="en-US" altLang="zh-CN" sz="1600" b="0" dirty="0" smtClean="0"/>
              <a:t>   </a:t>
            </a:r>
            <a:r>
              <a:rPr lang="en-US" altLang="zh-CN" sz="1600" b="0" dirty="0"/>
              <a:t>//</a:t>
            </a:r>
            <a:r>
              <a:rPr lang="zh-CN" altLang="zh-CN" sz="1600" b="0" dirty="0"/>
              <a:t>从哈希表</a:t>
            </a:r>
            <a:r>
              <a:rPr lang="en-US" altLang="zh-CN" sz="1600" b="0" dirty="0"/>
              <a:t>HT</a:t>
            </a:r>
            <a:r>
              <a:rPr lang="zh-CN" altLang="zh-CN" sz="1600" b="0" dirty="0"/>
              <a:t>中删除元素</a:t>
            </a:r>
          </a:p>
          <a:p>
            <a:pPr>
              <a:spcBef>
                <a:spcPts val="0"/>
              </a:spcBef>
            </a:pPr>
            <a:r>
              <a:rPr lang="en-US" altLang="zh-CN" sz="1600" b="0" dirty="0"/>
              <a:t>      void Create(</a:t>
            </a:r>
            <a:r>
              <a:rPr lang="en-US" altLang="zh-CN" sz="1600" b="0" dirty="0" err="1"/>
              <a:t>int</a:t>
            </a:r>
            <a:r>
              <a:rPr lang="en-US" altLang="zh-CN" sz="1600" b="0" dirty="0"/>
              <a:t> </a:t>
            </a:r>
            <a:r>
              <a:rPr lang="en-US" altLang="zh-CN" sz="1600" b="0" dirty="0" err="1"/>
              <a:t>num</a:t>
            </a:r>
            <a:r>
              <a:rPr lang="en-US" altLang="zh-CN" sz="1600" b="0" dirty="0"/>
              <a:t>);            //</a:t>
            </a:r>
            <a:r>
              <a:rPr lang="zh-CN" altLang="zh-CN" sz="1600" b="0" dirty="0"/>
              <a:t>建立哈希表</a:t>
            </a:r>
            <a:r>
              <a:rPr lang="en-US" altLang="zh-CN" sz="1600" b="0" dirty="0"/>
              <a:t>HT</a:t>
            </a:r>
            <a:endParaRPr lang="zh-CN" altLang="zh-CN" sz="1600" b="0" dirty="0"/>
          </a:p>
          <a:p>
            <a:pPr>
              <a:spcBef>
                <a:spcPts val="0"/>
              </a:spcBef>
            </a:pPr>
            <a:r>
              <a:rPr lang="en-US" altLang="zh-CN" sz="1600" b="0" dirty="0"/>
              <a:t>}</a:t>
            </a:r>
            <a:r>
              <a:rPr lang="zh-CN" altLang="zh-CN" sz="1600" b="0" dirty="0"/>
              <a:t>；</a:t>
            </a:r>
          </a:p>
          <a:p>
            <a:pPr>
              <a:spcBef>
                <a:spcPts val="0"/>
              </a:spcBef>
            </a:pPr>
            <a:endParaRPr lang="zh-CN" altLang="en-US" sz="1600" dirty="0"/>
          </a:p>
        </p:txBody>
      </p:sp>
    </p:spTree>
    <p:extLst>
      <p:ext uri="{BB962C8B-B14F-4D97-AF65-F5344CB8AC3E}">
        <p14:creationId xmlns:p14="http://schemas.microsoft.com/office/powerpoint/2010/main" xmlns="" val="15096166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87624" y="836712"/>
            <a:ext cx="7520940" cy="5256584"/>
          </a:xfrm>
        </p:spPr>
        <p:txBody>
          <a:bodyPr>
            <a:normAutofit fontScale="92500" lnSpcReduction="10000"/>
          </a:bodyPr>
          <a:lstStyle/>
          <a:p>
            <a:pPr>
              <a:spcBef>
                <a:spcPts val="0"/>
              </a:spcBef>
            </a:pPr>
            <a:r>
              <a:rPr lang="en-US" altLang="zh-CN" b="0" dirty="0" err="1" smtClean="0"/>
              <a:t>HashList</a:t>
            </a:r>
            <a:r>
              <a:rPr lang="en-US" altLang="zh-CN" b="0" dirty="0" smtClean="0"/>
              <a:t> :: </a:t>
            </a:r>
            <a:r>
              <a:rPr lang="en-US" altLang="zh-CN" b="0" dirty="0" err="1" smtClean="0"/>
              <a:t>HashList</a:t>
            </a:r>
            <a:r>
              <a:rPr lang="en-US" altLang="zh-CN" b="0" dirty="0" smtClean="0"/>
              <a:t>(</a:t>
            </a:r>
            <a:r>
              <a:rPr lang="en-US" altLang="zh-CN" b="0" dirty="0" err="1" smtClean="0"/>
              <a:t>int</a:t>
            </a:r>
            <a:r>
              <a:rPr lang="en-US" altLang="zh-CN" b="0" dirty="0" smtClean="0"/>
              <a:t> </a:t>
            </a:r>
            <a:r>
              <a:rPr lang="en-US" altLang="zh-CN" b="0" dirty="0" err="1"/>
              <a:t>MaxSz</a:t>
            </a:r>
            <a:r>
              <a:rPr lang="en-US" altLang="zh-CN" b="0" dirty="0" smtClean="0"/>
              <a:t>){    </a:t>
            </a:r>
            <a:r>
              <a:rPr lang="en-US" altLang="zh-CN" b="0" dirty="0" smtClean="0">
                <a:solidFill>
                  <a:srgbClr val="FF0000"/>
                </a:solidFill>
              </a:rPr>
              <a:t>//</a:t>
            </a:r>
            <a:r>
              <a:rPr lang="zh-CN" altLang="zh-CN" b="0" dirty="0">
                <a:solidFill>
                  <a:srgbClr val="FF0000"/>
                </a:solidFill>
              </a:rPr>
              <a:t>构造</a:t>
            </a:r>
            <a:r>
              <a:rPr lang="zh-CN" altLang="zh-CN" b="0" dirty="0" smtClean="0">
                <a:solidFill>
                  <a:srgbClr val="FF0000"/>
                </a:solidFill>
              </a:rPr>
              <a:t>函数</a:t>
            </a:r>
            <a:endParaRPr lang="zh-CN" altLang="zh-CN" b="0" dirty="0">
              <a:solidFill>
                <a:srgbClr val="FF0000"/>
              </a:solidFill>
            </a:endParaRPr>
          </a:p>
          <a:p>
            <a:pPr>
              <a:spcBef>
                <a:spcPts val="0"/>
              </a:spcBef>
            </a:pPr>
            <a:r>
              <a:rPr lang="en-US" altLang="zh-CN" b="0" dirty="0"/>
              <a:t>      HT=new Element[</a:t>
            </a:r>
            <a:r>
              <a:rPr lang="en-US" altLang="zh-CN" b="0" dirty="0" err="1"/>
              <a:t>MaxSz</a:t>
            </a:r>
            <a:r>
              <a:rPr lang="en-US" altLang="zh-CN" b="0" dirty="0"/>
              <a:t>];</a:t>
            </a:r>
            <a:endParaRPr lang="zh-CN" altLang="zh-CN" b="0" dirty="0"/>
          </a:p>
          <a:p>
            <a:pPr>
              <a:spcBef>
                <a:spcPts val="0"/>
              </a:spcBef>
            </a:pPr>
            <a:r>
              <a:rPr lang="en-US" altLang="zh-CN" b="0" dirty="0"/>
              <a:t>      </a:t>
            </a:r>
            <a:r>
              <a:rPr lang="en-US" altLang="zh-CN" b="0" dirty="0" err="1"/>
              <a:t>MaxSize</a:t>
            </a:r>
            <a:r>
              <a:rPr lang="en-US" altLang="zh-CN" b="0" dirty="0"/>
              <a:t>=</a:t>
            </a:r>
            <a:r>
              <a:rPr lang="en-US" altLang="zh-CN" b="0" dirty="0" err="1"/>
              <a:t>MaxSz</a:t>
            </a:r>
            <a:r>
              <a:rPr lang="en-US" altLang="zh-CN" b="0" dirty="0"/>
              <a:t>;</a:t>
            </a:r>
            <a:endParaRPr lang="zh-CN" altLang="zh-CN" b="0" dirty="0"/>
          </a:p>
          <a:p>
            <a:pPr>
              <a:spcBef>
                <a:spcPts val="0"/>
              </a:spcBef>
            </a:pPr>
            <a:r>
              <a:rPr lang="en-US" altLang="zh-CN" b="0" dirty="0"/>
              <a:t>      </a:t>
            </a:r>
            <a:r>
              <a:rPr lang="en-US" altLang="zh-CN" b="0" dirty="0" err="1"/>
              <a:t>CurrentSize</a:t>
            </a:r>
            <a:r>
              <a:rPr lang="en-US" altLang="zh-CN" b="0" dirty="0"/>
              <a:t>=0</a:t>
            </a:r>
            <a:r>
              <a:rPr lang="en-US" altLang="zh-CN" b="0" dirty="0" smtClean="0"/>
              <a:t>;</a:t>
            </a:r>
          </a:p>
          <a:p>
            <a:pPr>
              <a:spcBef>
                <a:spcPts val="0"/>
              </a:spcBef>
            </a:pPr>
            <a:r>
              <a:rPr lang="en-US" altLang="zh-CN" b="0" dirty="0" smtClean="0"/>
              <a:t>	//</a:t>
            </a:r>
            <a:r>
              <a:rPr lang="zh-CN" altLang="zh-CN" b="0" dirty="0"/>
              <a:t>将哈希表</a:t>
            </a:r>
            <a:r>
              <a:rPr lang="en-US" altLang="zh-CN" b="0" dirty="0"/>
              <a:t>HT</a:t>
            </a:r>
            <a:r>
              <a:rPr lang="zh-CN" altLang="zh-CN" b="0" dirty="0"/>
              <a:t>中每一单元的关键字</a:t>
            </a:r>
            <a:r>
              <a:rPr lang="en-US" altLang="zh-CN" b="0" dirty="0"/>
              <a:t>Key</a:t>
            </a:r>
            <a:r>
              <a:rPr lang="zh-CN" altLang="zh-CN" b="0" dirty="0"/>
              <a:t>域都设为空标志</a:t>
            </a:r>
          </a:p>
          <a:p>
            <a:pPr>
              <a:spcBef>
                <a:spcPts val="0"/>
              </a:spcBef>
            </a:pPr>
            <a:r>
              <a:rPr lang="en-US" altLang="zh-CN" b="0" dirty="0"/>
              <a:t>      for(</a:t>
            </a:r>
            <a:r>
              <a:rPr lang="en-US" altLang="zh-CN" b="0" dirty="0" err="1"/>
              <a:t>int</a:t>
            </a:r>
            <a:r>
              <a:rPr lang="en-US" altLang="zh-CN" b="0" dirty="0"/>
              <a:t> </a:t>
            </a:r>
            <a:r>
              <a:rPr lang="en-US" altLang="zh-CN" b="0" dirty="0" err="1"/>
              <a:t>i</a:t>
            </a:r>
            <a:r>
              <a:rPr lang="en-US" altLang="zh-CN" b="0" dirty="0"/>
              <a:t>=0</a:t>
            </a:r>
            <a:r>
              <a:rPr lang="en-US" altLang="zh-CN" b="0" dirty="0" smtClean="0"/>
              <a:t>; </a:t>
            </a:r>
            <a:r>
              <a:rPr lang="en-US" altLang="zh-CN" b="0" dirty="0" err="1" smtClean="0"/>
              <a:t>i</a:t>
            </a:r>
            <a:r>
              <a:rPr lang="en-US" altLang="zh-CN" b="0" dirty="0" smtClean="0"/>
              <a:t>&lt;</a:t>
            </a:r>
            <a:r>
              <a:rPr lang="en-US" altLang="zh-CN" b="0" dirty="0" err="1" smtClean="0"/>
              <a:t>MaxSize</a:t>
            </a:r>
            <a:r>
              <a:rPr lang="en-US" altLang="zh-CN" b="0" dirty="0" smtClean="0"/>
              <a:t>; </a:t>
            </a:r>
            <a:r>
              <a:rPr lang="en-US" altLang="zh-CN" b="0" dirty="0" err="1" smtClean="0"/>
              <a:t>i</a:t>
            </a:r>
            <a:r>
              <a:rPr lang="en-US" altLang="zh-CN" b="0" dirty="0" smtClean="0"/>
              <a:t>++)</a:t>
            </a:r>
            <a:endParaRPr lang="zh-CN" altLang="zh-CN" b="0" dirty="0"/>
          </a:p>
          <a:p>
            <a:pPr>
              <a:spcBef>
                <a:spcPts val="0"/>
              </a:spcBef>
            </a:pPr>
            <a:r>
              <a:rPr lang="en-US" altLang="zh-CN" b="0" dirty="0"/>
              <a:t>          HT[</a:t>
            </a:r>
            <a:r>
              <a:rPr lang="en-US" altLang="zh-CN" b="0" dirty="0" err="1"/>
              <a:t>i</a:t>
            </a:r>
            <a:r>
              <a:rPr lang="en-US" altLang="zh-CN" b="0" dirty="0"/>
              <a:t>].key=</a:t>
            </a:r>
            <a:r>
              <a:rPr lang="en-US" altLang="zh-CN" b="0" dirty="0" err="1"/>
              <a:t>NullTag</a:t>
            </a:r>
            <a:r>
              <a:rPr lang="en-US" altLang="zh-CN" b="0" dirty="0" smtClean="0"/>
              <a:t>;</a:t>
            </a:r>
            <a:endParaRPr lang="en-US" altLang="zh-CN" b="0" dirty="0"/>
          </a:p>
          <a:p>
            <a:pPr>
              <a:spcBef>
                <a:spcPts val="0"/>
              </a:spcBef>
            </a:pPr>
            <a:r>
              <a:rPr lang="en-US" altLang="zh-CN" b="0" dirty="0" smtClean="0"/>
              <a:t>}</a:t>
            </a:r>
            <a:endParaRPr lang="zh-CN" altLang="zh-CN" b="0" dirty="0"/>
          </a:p>
          <a:p>
            <a:pPr>
              <a:spcBef>
                <a:spcPts val="0"/>
              </a:spcBef>
            </a:pPr>
            <a:r>
              <a:rPr lang="en-US" altLang="zh-CN" b="0" dirty="0"/>
              <a:t>  </a:t>
            </a:r>
            <a:endParaRPr lang="zh-CN" altLang="zh-CN" b="0" dirty="0"/>
          </a:p>
          <a:p>
            <a:pPr>
              <a:spcBef>
                <a:spcPts val="0"/>
              </a:spcBef>
            </a:pPr>
            <a:r>
              <a:rPr lang="en-US" altLang="zh-CN" b="0" dirty="0"/>
              <a:t>void </a:t>
            </a:r>
            <a:r>
              <a:rPr lang="en-US" altLang="zh-CN" b="0" dirty="0" err="1"/>
              <a:t>HashList</a:t>
            </a:r>
            <a:r>
              <a:rPr lang="en-US" altLang="zh-CN" b="0" dirty="0"/>
              <a:t>::</a:t>
            </a:r>
            <a:r>
              <a:rPr lang="en-US" altLang="zh-CN" b="0" dirty="0" err="1"/>
              <a:t>ClearHashList</a:t>
            </a:r>
            <a:r>
              <a:rPr lang="en-US" altLang="zh-CN" b="0" dirty="0" smtClean="0"/>
              <a:t>(){    </a:t>
            </a:r>
            <a:r>
              <a:rPr lang="en-US" altLang="zh-CN" b="0" dirty="0" smtClean="0">
                <a:solidFill>
                  <a:srgbClr val="FF0000"/>
                </a:solidFill>
              </a:rPr>
              <a:t>//</a:t>
            </a:r>
            <a:r>
              <a:rPr lang="zh-CN" altLang="zh-CN" b="0" dirty="0">
                <a:solidFill>
                  <a:srgbClr val="FF0000"/>
                </a:solidFill>
              </a:rPr>
              <a:t>清空哈希表的函数</a:t>
            </a:r>
          </a:p>
          <a:p>
            <a:pPr>
              <a:spcBef>
                <a:spcPts val="0"/>
              </a:spcBef>
            </a:pPr>
            <a:r>
              <a:rPr lang="en-US" altLang="zh-CN" b="0" dirty="0"/>
              <a:t>  	//</a:t>
            </a:r>
            <a:r>
              <a:rPr lang="zh-CN" altLang="zh-CN" b="0" dirty="0"/>
              <a:t>将哈希表</a:t>
            </a:r>
            <a:r>
              <a:rPr lang="en-US" altLang="zh-CN" b="0" dirty="0"/>
              <a:t>HT</a:t>
            </a:r>
            <a:r>
              <a:rPr lang="zh-CN" altLang="zh-CN" b="0" dirty="0"/>
              <a:t>中每一单元的关键字</a:t>
            </a:r>
            <a:r>
              <a:rPr lang="en-US" altLang="zh-CN" b="0" dirty="0"/>
              <a:t>key</a:t>
            </a:r>
            <a:r>
              <a:rPr lang="zh-CN" altLang="zh-CN" b="0" dirty="0"/>
              <a:t>域都设置为空标志</a:t>
            </a:r>
          </a:p>
          <a:p>
            <a:pPr>
              <a:spcBef>
                <a:spcPts val="0"/>
              </a:spcBef>
            </a:pPr>
            <a:r>
              <a:rPr lang="en-US" altLang="zh-CN" b="0" dirty="0"/>
              <a:t>	for(</a:t>
            </a:r>
            <a:r>
              <a:rPr lang="en-US" altLang="zh-CN" b="0" dirty="0" err="1"/>
              <a:t>int</a:t>
            </a:r>
            <a:r>
              <a:rPr lang="en-US" altLang="zh-CN" b="0" dirty="0"/>
              <a:t> </a:t>
            </a:r>
            <a:r>
              <a:rPr lang="en-US" altLang="zh-CN" b="0" dirty="0" err="1"/>
              <a:t>i</a:t>
            </a:r>
            <a:r>
              <a:rPr lang="en-US" altLang="zh-CN" b="0" dirty="0"/>
              <a:t>=0</a:t>
            </a:r>
            <a:r>
              <a:rPr lang="en-US" altLang="zh-CN" b="0" dirty="0" smtClean="0"/>
              <a:t>; </a:t>
            </a:r>
            <a:r>
              <a:rPr lang="en-US" altLang="zh-CN" b="0" dirty="0" err="1" smtClean="0"/>
              <a:t>i</a:t>
            </a:r>
            <a:r>
              <a:rPr lang="en-US" altLang="zh-CN" b="0" dirty="0" smtClean="0"/>
              <a:t>&lt;</a:t>
            </a:r>
            <a:r>
              <a:rPr lang="en-US" altLang="zh-CN" b="0" dirty="0" err="1" smtClean="0"/>
              <a:t>MaxSize</a:t>
            </a:r>
            <a:r>
              <a:rPr lang="en-US" altLang="zh-CN" b="0" dirty="0" smtClean="0"/>
              <a:t>; </a:t>
            </a:r>
            <a:r>
              <a:rPr lang="en-US" altLang="zh-CN" b="0" dirty="0" err="1" smtClean="0"/>
              <a:t>i</a:t>
            </a:r>
            <a:r>
              <a:rPr lang="en-US" altLang="zh-CN" b="0" dirty="0"/>
              <a:t>++)</a:t>
            </a:r>
            <a:endParaRPr lang="zh-CN" altLang="zh-CN" b="0" dirty="0"/>
          </a:p>
          <a:p>
            <a:pPr>
              <a:spcBef>
                <a:spcPts val="0"/>
              </a:spcBef>
            </a:pPr>
            <a:r>
              <a:rPr lang="en-US" altLang="zh-CN" b="0" dirty="0"/>
              <a:t>         HT[</a:t>
            </a:r>
            <a:r>
              <a:rPr lang="en-US" altLang="zh-CN" b="0" dirty="0" err="1"/>
              <a:t>i</a:t>
            </a:r>
            <a:r>
              <a:rPr lang="en-US" altLang="zh-CN" b="0" dirty="0"/>
              <a:t>].key=</a:t>
            </a:r>
            <a:r>
              <a:rPr lang="en-US" altLang="zh-CN" b="0" dirty="0" err="1"/>
              <a:t>NullTag</a:t>
            </a:r>
            <a:r>
              <a:rPr lang="en-US" altLang="zh-CN" b="0" dirty="0"/>
              <a:t>;</a:t>
            </a:r>
            <a:endParaRPr lang="zh-CN" altLang="zh-CN" b="0" dirty="0"/>
          </a:p>
          <a:p>
            <a:pPr>
              <a:spcBef>
                <a:spcPts val="0"/>
              </a:spcBef>
            </a:pPr>
            <a:r>
              <a:rPr lang="en-US" altLang="zh-CN" b="0" dirty="0"/>
              <a:t>}</a:t>
            </a:r>
            <a:endParaRPr lang="zh-CN" altLang="zh-CN" b="0" dirty="0"/>
          </a:p>
          <a:p>
            <a:pPr>
              <a:spcBef>
                <a:spcPts val="0"/>
              </a:spcBef>
            </a:pPr>
            <a:endParaRPr lang="zh-CN" altLang="en-US" dirty="0"/>
          </a:p>
        </p:txBody>
      </p:sp>
    </p:spTree>
    <p:extLst>
      <p:ext uri="{BB962C8B-B14F-4D97-AF65-F5344CB8AC3E}">
        <p14:creationId xmlns:p14="http://schemas.microsoft.com/office/powerpoint/2010/main" xmlns="" val="39658237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96752"/>
            <a:ext cx="8496944" cy="5040560"/>
          </a:xfrm>
        </p:spPr>
        <p:txBody>
          <a:bodyPr>
            <a:normAutofit fontScale="92500"/>
          </a:bodyPr>
          <a:lstStyle/>
          <a:p>
            <a:pPr>
              <a:spcBef>
                <a:spcPts val="0"/>
              </a:spcBef>
            </a:pPr>
            <a:r>
              <a:rPr lang="en-US" altLang="zh-CN" b="0" dirty="0"/>
              <a:t>bool </a:t>
            </a:r>
            <a:r>
              <a:rPr lang="en-US" altLang="zh-CN" b="0" dirty="0" err="1"/>
              <a:t>HashList</a:t>
            </a:r>
            <a:r>
              <a:rPr lang="en-US" altLang="zh-CN" b="0" dirty="0"/>
              <a:t>::Insert(Element item</a:t>
            </a:r>
            <a:r>
              <a:rPr lang="en-US" altLang="zh-CN" b="0" dirty="0" smtClean="0"/>
              <a:t>){//</a:t>
            </a:r>
            <a:r>
              <a:rPr lang="zh-CN" altLang="zh-CN" b="0" dirty="0">
                <a:solidFill>
                  <a:srgbClr val="FF0000"/>
                </a:solidFill>
              </a:rPr>
              <a:t>向哈希表</a:t>
            </a:r>
            <a:r>
              <a:rPr lang="en-US" altLang="zh-CN" b="0" dirty="0">
                <a:solidFill>
                  <a:srgbClr val="FF0000"/>
                </a:solidFill>
              </a:rPr>
              <a:t>HT</a:t>
            </a:r>
            <a:r>
              <a:rPr lang="zh-CN" altLang="zh-CN" b="0" dirty="0">
                <a:solidFill>
                  <a:srgbClr val="FF0000"/>
                </a:solidFill>
              </a:rPr>
              <a:t>中</a:t>
            </a:r>
            <a:r>
              <a:rPr lang="zh-CN" altLang="zh-CN" b="0" dirty="0" smtClean="0">
                <a:solidFill>
                  <a:srgbClr val="FF0000"/>
                </a:solidFill>
              </a:rPr>
              <a:t>插入元素</a:t>
            </a:r>
            <a:r>
              <a:rPr lang="en-US" altLang="zh-CN" b="0" dirty="0">
                <a:solidFill>
                  <a:srgbClr val="FF0000"/>
                </a:solidFill>
              </a:rPr>
              <a:t>item</a:t>
            </a:r>
            <a:endParaRPr lang="zh-CN" altLang="zh-CN" b="0" dirty="0">
              <a:solidFill>
                <a:srgbClr val="FF0000"/>
              </a:solidFill>
            </a:endParaRPr>
          </a:p>
          <a:p>
            <a:pPr>
              <a:spcBef>
                <a:spcPts val="0"/>
              </a:spcBef>
            </a:pPr>
            <a:r>
              <a:rPr lang="en-US" altLang="zh-CN" b="0" dirty="0"/>
              <a:t>      </a:t>
            </a:r>
            <a:r>
              <a:rPr lang="en-US" altLang="zh-CN" b="0" dirty="0" err="1"/>
              <a:t>int</a:t>
            </a:r>
            <a:r>
              <a:rPr lang="en-US" altLang="zh-CN" b="0" dirty="0"/>
              <a:t> d=H(</a:t>
            </a:r>
            <a:r>
              <a:rPr lang="en-US" altLang="zh-CN" b="0" dirty="0" err="1"/>
              <a:t>item.key</a:t>
            </a:r>
            <a:r>
              <a:rPr lang="en-US" altLang="zh-CN" b="0" dirty="0"/>
              <a:t>);      </a:t>
            </a:r>
            <a:r>
              <a:rPr lang="en-US" altLang="zh-CN" b="0" dirty="0" smtClean="0"/>
              <a:t>//</a:t>
            </a:r>
            <a:r>
              <a:rPr lang="zh-CN" altLang="zh-CN" b="0" dirty="0"/>
              <a:t>用哈希函数计算哈希地址</a:t>
            </a:r>
          </a:p>
          <a:p>
            <a:pPr>
              <a:spcBef>
                <a:spcPts val="0"/>
              </a:spcBef>
            </a:pPr>
            <a:r>
              <a:rPr lang="en-US" altLang="zh-CN" b="0" dirty="0"/>
              <a:t>      </a:t>
            </a:r>
            <a:r>
              <a:rPr lang="en-US" altLang="zh-CN" b="0" dirty="0" err="1"/>
              <a:t>int</a:t>
            </a:r>
            <a:r>
              <a:rPr lang="en-US" altLang="zh-CN" b="0" dirty="0"/>
              <a:t> temp=d;                 //</a:t>
            </a:r>
            <a:r>
              <a:rPr lang="zh-CN" altLang="zh-CN" b="0" dirty="0"/>
              <a:t>用</a:t>
            </a:r>
            <a:r>
              <a:rPr lang="en-US" altLang="zh-CN" b="0" dirty="0"/>
              <a:t>temp</a:t>
            </a:r>
            <a:r>
              <a:rPr lang="zh-CN" altLang="zh-CN" b="0" dirty="0"/>
              <a:t>变量暂存哈希地址</a:t>
            </a:r>
            <a:r>
              <a:rPr lang="en-US" altLang="zh-CN" b="0" dirty="0"/>
              <a:t>d</a:t>
            </a:r>
            <a:endParaRPr lang="zh-CN" altLang="zh-CN" b="0" dirty="0"/>
          </a:p>
          <a:p>
            <a:pPr>
              <a:spcBef>
                <a:spcPts val="0"/>
              </a:spcBef>
            </a:pPr>
            <a:r>
              <a:rPr lang="en-US" altLang="zh-CN" b="0" dirty="0"/>
              <a:t>	 while(HT[d].</a:t>
            </a:r>
            <a:r>
              <a:rPr lang="en-US" altLang="zh-CN" b="0" dirty="0" smtClean="0"/>
              <a:t>key != </a:t>
            </a:r>
            <a:r>
              <a:rPr lang="en-US" altLang="zh-CN" b="0" dirty="0" err="1" smtClean="0"/>
              <a:t>NullTag</a:t>
            </a:r>
            <a:r>
              <a:rPr lang="en-US" altLang="zh-CN" b="0" dirty="0" smtClean="0"/>
              <a:t> &amp;&amp; HT[d</a:t>
            </a:r>
            <a:r>
              <a:rPr lang="en-US" altLang="zh-CN" b="0" dirty="0"/>
              <a:t>].</a:t>
            </a:r>
            <a:r>
              <a:rPr lang="en-US" altLang="zh-CN" b="0" dirty="0" smtClean="0"/>
              <a:t>key != </a:t>
            </a:r>
            <a:r>
              <a:rPr lang="en-US" altLang="zh-CN" b="0" dirty="0" err="1" smtClean="0"/>
              <a:t>DeleteTag</a:t>
            </a:r>
            <a:r>
              <a:rPr lang="en-US" altLang="zh-CN" b="0" dirty="0" smtClean="0"/>
              <a:t>){</a:t>
            </a:r>
          </a:p>
          <a:p>
            <a:pPr>
              <a:spcBef>
                <a:spcPts val="0"/>
              </a:spcBef>
            </a:pPr>
            <a:r>
              <a:rPr lang="en-US" altLang="zh-CN" b="0" dirty="0" smtClean="0"/>
              <a:t>           	//</a:t>
            </a:r>
            <a:r>
              <a:rPr lang="zh-CN" altLang="zh-CN" b="0" dirty="0"/>
              <a:t>继续向后查找空元素位置或者被删除元素的位置</a:t>
            </a:r>
          </a:p>
          <a:p>
            <a:pPr>
              <a:spcBef>
                <a:spcPts val="0"/>
              </a:spcBef>
            </a:pPr>
            <a:r>
              <a:rPr lang="en-US" altLang="zh-CN" b="0" dirty="0"/>
              <a:t>         </a:t>
            </a:r>
            <a:r>
              <a:rPr lang="en-US" altLang="zh-CN" b="0" dirty="0" smtClean="0"/>
              <a:t>	d = (</a:t>
            </a:r>
            <a:r>
              <a:rPr lang="en-US" altLang="zh-CN" b="0" dirty="0"/>
              <a:t>d+1</a:t>
            </a:r>
            <a:r>
              <a:rPr lang="en-US" altLang="zh-CN" b="0" dirty="0" smtClean="0"/>
              <a:t>) % </a:t>
            </a:r>
            <a:r>
              <a:rPr lang="en-US" altLang="zh-CN" b="0" dirty="0" err="1" smtClean="0"/>
              <a:t>MaxSize</a:t>
            </a:r>
            <a:r>
              <a:rPr lang="en-US" altLang="zh-CN" b="0" dirty="0"/>
              <a:t>;      //</a:t>
            </a:r>
            <a:r>
              <a:rPr lang="zh-CN" altLang="zh-CN" b="0" dirty="0"/>
              <a:t>假定采用线性探查法处理冲突</a:t>
            </a:r>
          </a:p>
          <a:p>
            <a:pPr>
              <a:spcBef>
                <a:spcPts val="0"/>
              </a:spcBef>
            </a:pPr>
            <a:r>
              <a:rPr lang="en-US" altLang="zh-CN" b="0" dirty="0"/>
              <a:t>         </a:t>
            </a:r>
            <a:r>
              <a:rPr lang="en-US" altLang="zh-CN" b="0" dirty="0" smtClean="0"/>
              <a:t>	if (d == temp</a:t>
            </a:r>
            <a:r>
              <a:rPr lang="en-US" altLang="zh-CN" b="0" dirty="0"/>
              <a:t>) return false;  //</a:t>
            </a:r>
            <a:r>
              <a:rPr lang="zh-CN" altLang="zh-CN" b="0" dirty="0"/>
              <a:t>查找完所有位置</a:t>
            </a:r>
            <a:r>
              <a:rPr lang="zh-CN" altLang="zh-CN" b="0" dirty="0" smtClean="0"/>
              <a:t>后表示</a:t>
            </a:r>
            <a:r>
              <a:rPr lang="zh-CN" altLang="zh-CN" b="0" dirty="0"/>
              <a:t>无法插入</a:t>
            </a:r>
          </a:p>
          <a:p>
            <a:pPr>
              <a:spcBef>
                <a:spcPts val="0"/>
              </a:spcBef>
            </a:pPr>
            <a:r>
              <a:rPr lang="en-US" altLang="zh-CN" b="0" dirty="0"/>
              <a:t>      }</a:t>
            </a:r>
            <a:endParaRPr lang="zh-CN" altLang="zh-CN" b="0" dirty="0"/>
          </a:p>
          <a:p>
            <a:pPr>
              <a:spcBef>
                <a:spcPts val="0"/>
              </a:spcBef>
            </a:pPr>
            <a:r>
              <a:rPr lang="en-US" altLang="zh-CN" b="0" dirty="0"/>
              <a:t>      HT[d</a:t>
            </a:r>
            <a:r>
              <a:rPr lang="en-US" altLang="zh-CN" b="0" dirty="0" smtClean="0"/>
              <a:t>] = item</a:t>
            </a:r>
            <a:r>
              <a:rPr lang="en-US" altLang="zh-CN" b="0" dirty="0"/>
              <a:t>;    </a:t>
            </a:r>
            <a:r>
              <a:rPr lang="en-US" altLang="zh-CN" b="0" dirty="0" smtClean="0"/>
              <a:t> </a:t>
            </a:r>
            <a:r>
              <a:rPr lang="en-US" altLang="zh-CN" b="0" dirty="0"/>
              <a:t>//</a:t>
            </a:r>
            <a:r>
              <a:rPr lang="zh-CN" altLang="zh-CN" b="0" dirty="0"/>
              <a:t>将新元素插入到下标为</a:t>
            </a:r>
            <a:r>
              <a:rPr lang="en-US" altLang="zh-CN" b="0" dirty="0"/>
              <a:t>d</a:t>
            </a:r>
            <a:r>
              <a:rPr lang="zh-CN" altLang="zh-CN" b="0" dirty="0"/>
              <a:t>的位置</a:t>
            </a:r>
          </a:p>
          <a:p>
            <a:pPr>
              <a:spcBef>
                <a:spcPts val="0"/>
              </a:spcBef>
            </a:pPr>
            <a:r>
              <a:rPr lang="en-US" altLang="zh-CN" b="0" dirty="0"/>
              <a:t>      return true;    </a:t>
            </a:r>
            <a:r>
              <a:rPr lang="en-US" altLang="zh-CN" b="0" dirty="0" smtClean="0"/>
              <a:t>     </a:t>
            </a:r>
            <a:r>
              <a:rPr lang="en-US" altLang="zh-CN" b="0" dirty="0"/>
              <a:t>//</a:t>
            </a:r>
            <a:r>
              <a:rPr lang="zh-CN" altLang="zh-CN" b="0" dirty="0"/>
              <a:t>插入成功，返回真</a:t>
            </a:r>
          </a:p>
          <a:p>
            <a:pPr>
              <a:spcBef>
                <a:spcPts val="0"/>
              </a:spcBef>
            </a:pPr>
            <a:r>
              <a:rPr lang="en-US" altLang="zh-CN" b="0" dirty="0"/>
              <a:t>}</a:t>
            </a:r>
            <a:endParaRPr lang="zh-CN" altLang="zh-CN" b="0" dirty="0"/>
          </a:p>
        </p:txBody>
      </p:sp>
    </p:spTree>
    <p:extLst>
      <p:ext uri="{BB962C8B-B14F-4D97-AF65-F5344CB8AC3E}">
        <p14:creationId xmlns:p14="http://schemas.microsoft.com/office/powerpoint/2010/main" xmlns="" val="32986213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8208912" cy="5328592"/>
          </a:xfrm>
        </p:spPr>
        <p:txBody>
          <a:bodyPr>
            <a:normAutofit lnSpcReduction="10000"/>
          </a:bodyPr>
          <a:lstStyle/>
          <a:p>
            <a:pPr>
              <a:spcBef>
                <a:spcPts val="0"/>
              </a:spcBef>
            </a:pPr>
            <a:r>
              <a:rPr lang="zh-CN" altLang="zh-CN" dirty="0"/>
              <a:t>算法</a:t>
            </a:r>
            <a:r>
              <a:rPr lang="en-US" altLang="zh-CN" dirty="0"/>
              <a:t>8.7</a:t>
            </a:r>
            <a:r>
              <a:rPr lang="zh-CN" altLang="zh-CN" dirty="0"/>
              <a:t>：</a:t>
            </a:r>
            <a:r>
              <a:rPr lang="zh-CN" altLang="zh-CN" dirty="0">
                <a:solidFill>
                  <a:srgbClr val="FF0000"/>
                </a:solidFill>
              </a:rPr>
              <a:t>从哈希表</a:t>
            </a:r>
            <a:r>
              <a:rPr lang="en-US" altLang="zh-CN" dirty="0">
                <a:solidFill>
                  <a:srgbClr val="FF0000"/>
                </a:solidFill>
              </a:rPr>
              <a:t>HT</a:t>
            </a:r>
            <a:r>
              <a:rPr lang="zh-CN" altLang="zh-CN" dirty="0">
                <a:solidFill>
                  <a:srgbClr val="FF0000"/>
                </a:solidFill>
              </a:rPr>
              <a:t>中查找元素</a:t>
            </a:r>
            <a:r>
              <a:rPr lang="zh-CN" altLang="zh-CN" dirty="0"/>
              <a:t>，返回该元素的下标位置</a:t>
            </a:r>
          </a:p>
          <a:p>
            <a:pPr>
              <a:spcBef>
                <a:spcPts val="0"/>
              </a:spcBef>
            </a:pPr>
            <a:r>
              <a:rPr lang="en-US" altLang="zh-CN" b="0" dirty="0" err="1"/>
              <a:t>int</a:t>
            </a:r>
            <a:r>
              <a:rPr lang="en-US" altLang="zh-CN" b="0" dirty="0"/>
              <a:t> </a:t>
            </a:r>
            <a:r>
              <a:rPr lang="en-US" altLang="zh-CN" b="0" dirty="0" err="1" smtClean="0"/>
              <a:t>HashList</a:t>
            </a:r>
            <a:r>
              <a:rPr lang="en-US" altLang="zh-CN" b="0" dirty="0" smtClean="0"/>
              <a:t> :: Search(</a:t>
            </a:r>
            <a:r>
              <a:rPr lang="en-US" altLang="zh-CN" b="0" dirty="0" err="1" smtClean="0"/>
              <a:t>KeyType</a:t>
            </a:r>
            <a:r>
              <a:rPr lang="en-US" altLang="zh-CN" b="0" dirty="0" smtClean="0"/>
              <a:t> </a:t>
            </a:r>
            <a:r>
              <a:rPr lang="en-US" altLang="zh-CN" b="0" dirty="0"/>
              <a:t>x) {</a:t>
            </a:r>
            <a:endParaRPr lang="zh-CN" altLang="zh-CN" b="0" dirty="0"/>
          </a:p>
          <a:p>
            <a:pPr>
              <a:spcBef>
                <a:spcPts val="0"/>
              </a:spcBef>
            </a:pPr>
            <a:r>
              <a:rPr lang="en-US" altLang="zh-CN" b="0" dirty="0"/>
              <a:t>      </a:t>
            </a:r>
            <a:r>
              <a:rPr lang="en-US" altLang="zh-CN" b="0" dirty="0" err="1"/>
              <a:t>int</a:t>
            </a:r>
            <a:r>
              <a:rPr lang="en-US" altLang="zh-CN" b="0" dirty="0"/>
              <a:t> d=H(x);       //</a:t>
            </a:r>
            <a:r>
              <a:rPr lang="zh-CN" altLang="zh-CN" b="0" dirty="0"/>
              <a:t>计算哈希地址</a:t>
            </a:r>
          </a:p>
          <a:p>
            <a:pPr>
              <a:spcBef>
                <a:spcPts val="0"/>
              </a:spcBef>
            </a:pPr>
            <a:r>
              <a:rPr lang="en-US" altLang="zh-CN" b="0" dirty="0"/>
              <a:t>      </a:t>
            </a:r>
            <a:r>
              <a:rPr lang="en-US" altLang="zh-CN" b="0" dirty="0" err="1"/>
              <a:t>int</a:t>
            </a:r>
            <a:r>
              <a:rPr lang="en-US" altLang="zh-CN" b="0" dirty="0"/>
              <a:t> temp=d;      </a:t>
            </a:r>
            <a:r>
              <a:rPr lang="en-US" altLang="zh-CN" b="0" dirty="0" smtClean="0"/>
              <a:t>//</a:t>
            </a:r>
            <a:r>
              <a:rPr lang="zh-CN" altLang="zh-CN" b="0" dirty="0"/>
              <a:t>保存初始哈希地址到</a:t>
            </a:r>
            <a:r>
              <a:rPr lang="en-US" altLang="zh-CN" b="0" dirty="0"/>
              <a:t>temp</a:t>
            </a:r>
            <a:endParaRPr lang="zh-CN" altLang="zh-CN" b="0" dirty="0"/>
          </a:p>
          <a:p>
            <a:pPr>
              <a:spcBef>
                <a:spcPts val="0"/>
              </a:spcBef>
            </a:pPr>
            <a:r>
              <a:rPr lang="en-US" altLang="zh-CN" b="0" dirty="0"/>
              <a:t>	 </a:t>
            </a:r>
            <a:r>
              <a:rPr lang="en-US" altLang="zh-CN" b="0" dirty="0" smtClean="0"/>
              <a:t>while(HT[d</a:t>
            </a:r>
            <a:r>
              <a:rPr lang="en-US" altLang="zh-CN" b="0" dirty="0"/>
              <a:t>].</a:t>
            </a:r>
            <a:r>
              <a:rPr lang="en-US" altLang="zh-CN" b="0" dirty="0" smtClean="0"/>
              <a:t>key != </a:t>
            </a:r>
            <a:r>
              <a:rPr lang="en-US" altLang="zh-CN" b="0" dirty="0" err="1" smtClean="0"/>
              <a:t>NullTag</a:t>
            </a:r>
            <a:r>
              <a:rPr lang="en-US" altLang="zh-CN" b="0" dirty="0"/>
              <a:t>) { </a:t>
            </a:r>
            <a:endParaRPr lang="en-US" altLang="zh-CN" b="0" dirty="0" smtClean="0"/>
          </a:p>
          <a:p>
            <a:pPr>
              <a:spcBef>
                <a:spcPts val="0"/>
              </a:spcBef>
            </a:pPr>
            <a:r>
              <a:rPr lang="en-US" altLang="zh-CN" b="0" dirty="0"/>
              <a:t>	</a:t>
            </a:r>
            <a:r>
              <a:rPr lang="en-US" altLang="zh-CN" b="0" dirty="0" smtClean="0"/>
              <a:t>	//</a:t>
            </a:r>
            <a:r>
              <a:rPr lang="zh-CN" altLang="zh-CN" b="0" dirty="0"/>
              <a:t>当哈希地址中的关键字域不为空则循环</a:t>
            </a:r>
          </a:p>
          <a:p>
            <a:pPr>
              <a:spcBef>
                <a:spcPts val="0"/>
              </a:spcBef>
            </a:pPr>
            <a:r>
              <a:rPr lang="en-US" altLang="zh-CN" b="0" dirty="0"/>
              <a:t>         </a:t>
            </a:r>
            <a:r>
              <a:rPr lang="en-US" altLang="zh-CN" b="0" dirty="0" smtClean="0"/>
              <a:t>	if(HT[d</a:t>
            </a:r>
            <a:r>
              <a:rPr lang="en-US" altLang="zh-CN" b="0" dirty="0"/>
              <a:t>].</a:t>
            </a:r>
            <a:r>
              <a:rPr lang="en-US" altLang="zh-CN" b="0" dirty="0" smtClean="0"/>
              <a:t>key == x</a:t>
            </a:r>
            <a:r>
              <a:rPr lang="en-US" altLang="zh-CN" b="0" dirty="0"/>
              <a:t>) return d; //</a:t>
            </a:r>
            <a:r>
              <a:rPr lang="zh-CN" altLang="zh-CN" b="0" dirty="0"/>
              <a:t>查找成功返回下标</a:t>
            </a:r>
            <a:r>
              <a:rPr lang="en-US" altLang="zh-CN" b="0" dirty="0"/>
              <a:t>d</a:t>
            </a:r>
            <a:endParaRPr lang="zh-CN" altLang="zh-CN" b="0" dirty="0"/>
          </a:p>
          <a:p>
            <a:pPr>
              <a:spcBef>
                <a:spcPts val="0"/>
              </a:spcBef>
            </a:pPr>
            <a:r>
              <a:rPr lang="en-US" altLang="zh-CN" b="0" dirty="0"/>
              <a:t>		else </a:t>
            </a:r>
            <a:r>
              <a:rPr lang="en-US" altLang="zh-CN" b="0" dirty="0" smtClean="0"/>
              <a:t>d = (</a:t>
            </a:r>
            <a:r>
              <a:rPr lang="en-US" altLang="zh-CN" b="0" dirty="0"/>
              <a:t>d+1</a:t>
            </a:r>
            <a:r>
              <a:rPr lang="en-US" altLang="zh-CN" b="0" dirty="0" smtClean="0"/>
              <a:t>) % </a:t>
            </a:r>
            <a:r>
              <a:rPr lang="en-US" altLang="zh-CN" b="0" dirty="0" err="1" smtClean="0"/>
              <a:t>MaxSize</a:t>
            </a:r>
            <a:r>
              <a:rPr lang="en-US" altLang="zh-CN" b="0" dirty="0"/>
              <a:t>;</a:t>
            </a:r>
            <a:endParaRPr lang="zh-CN" altLang="zh-CN" b="0" dirty="0"/>
          </a:p>
          <a:p>
            <a:pPr>
              <a:spcBef>
                <a:spcPts val="0"/>
              </a:spcBef>
            </a:pPr>
            <a:r>
              <a:rPr lang="en-US" altLang="zh-CN" b="0" dirty="0"/>
              <a:t>         </a:t>
            </a:r>
            <a:r>
              <a:rPr lang="en-US" altLang="zh-CN" b="0" dirty="0" smtClean="0"/>
              <a:t>	if(d</a:t>
            </a:r>
            <a:r>
              <a:rPr lang="en-US" altLang="zh-CN" b="0" dirty="0"/>
              <a:t>==temp) return -1;    //</a:t>
            </a:r>
            <a:r>
              <a:rPr lang="zh-CN" altLang="zh-CN" b="0" dirty="0"/>
              <a:t>查找失败</a:t>
            </a:r>
            <a:r>
              <a:rPr lang="zh-CN" altLang="zh-CN" b="0" dirty="0" smtClean="0"/>
              <a:t>返回</a:t>
            </a:r>
            <a:r>
              <a:rPr lang="zh-CN" altLang="en-US" b="0" dirty="0" smtClean="0"/>
              <a:t>“</a:t>
            </a:r>
            <a:r>
              <a:rPr lang="en-US" altLang="zh-CN" b="0" dirty="0" smtClean="0"/>
              <a:t>-1</a:t>
            </a:r>
            <a:r>
              <a:rPr lang="zh-CN" altLang="en-US" b="0" dirty="0" smtClean="0"/>
              <a:t>”</a:t>
            </a:r>
            <a:endParaRPr lang="zh-CN" altLang="zh-CN" b="0" dirty="0"/>
          </a:p>
          <a:p>
            <a:pPr>
              <a:spcBef>
                <a:spcPts val="0"/>
              </a:spcBef>
            </a:pPr>
            <a:r>
              <a:rPr lang="en-US" altLang="zh-CN" b="0" dirty="0"/>
              <a:t>      }</a:t>
            </a:r>
            <a:endParaRPr lang="zh-CN" altLang="zh-CN" b="0" dirty="0"/>
          </a:p>
          <a:p>
            <a:pPr>
              <a:spcBef>
                <a:spcPts val="0"/>
              </a:spcBef>
            </a:pPr>
            <a:r>
              <a:rPr lang="en-US" altLang="zh-CN" b="0" dirty="0"/>
              <a:t>      return -1</a:t>
            </a:r>
            <a:r>
              <a:rPr lang="zh-CN" altLang="zh-CN" b="0" dirty="0"/>
              <a:t>；</a:t>
            </a:r>
            <a:r>
              <a:rPr lang="en-US" altLang="zh-CN" b="0" dirty="0"/>
              <a:t>   </a:t>
            </a:r>
            <a:r>
              <a:rPr lang="en-US" altLang="zh-CN" b="0" dirty="0" smtClean="0"/>
              <a:t>//</a:t>
            </a:r>
            <a:r>
              <a:rPr lang="zh-CN" altLang="en-US" b="0" dirty="0" smtClean="0"/>
              <a:t>遇到关键字为空，</a:t>
            </a:r>
            <a:r>
              <a:rPr lang="zh-CN" altLang="zh-CN" b="0" dirty="0" smtClean="0"/>
              <a:t>查找</a:t>
            </a:r>
            <a:r>
              <a:rPr lang="zh-CN" altLang="zh-CN" b="0" dirty="0"/>
              <a:t>失败</a:t>
            </a:r>
            <a:r>
              <a:rPr lang="zh-CN" altLang="zh-CN" b="0" dirty="0" smtClean="0"/>
              <a:t>返回</a:t>
            </a:r>
            <a:r>
              <a:rPr lang="zh-CN" altLang="en-US" b="0" dirty="0" smtClean="0"/>
              <a:t>“</a:t>
            </a:r>
            <a:r>
              <a:rPr lang="en-US" altLang="zh-CN" b="0" dirty="0" smtClean="0"/>
              <a:t>-1</a:t>
            </a:r>
            <a:r>
              <a:rPr lang="zh-CN" altLang="en-US" b="0" dirty="0" smtClean="0"/>
              <a:t>”</a:t>
            </a:r>
            <a:endParaRPr lang="en-US" altLang="zh-CN" b="0" dirty="0" smtClean="0"/>
          </a:p>
          <a:p>
            <a:pPr>
              <a:spcBef>
                <a:spcPts val="0"/>
              </a:spcBef>
            </a:pPr>
            <a:r>
              <a:rPr lang="en-US" altLang="zh-CN" b="0" dirty="0" smtClean="0"/>
              <a:t>}</a:t>
            </a:r>
            <a:endParaRPr lang="zh-CN" altLang="zh-CN" b="0" dirty="0"/>
          </a:p>
          <a:p>
            <a:pPr>
              <a:spcBef>
                <a:spcPts val="0"/>
              </a:spcBef>
            </a:pPr>
            <a:endParaRPr lang="zh-CN" altLang="en-US" dirty="0"/>
          </a:p>
        </p:txBody>
      </p:sp>
    </p:spTree>
    <p:extLst>
      <p:ext uri="{BB962C8B-B14F-4D97-AF65-F5344CB8AC3E}">
        <p14:creationId xmlns:p14="http://schemas.microsoft.com/office/powerpoint/2010/main" xmlns="" val="63305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8064896" cy="5472608"/>
          </a:xfrm>
        </p:spPr>
        <p:txBody>
          <a:bodyPr>
            <a:normAutofit fontScale="85000" lnSpcReduction="10000"/>
          </a:bodyPr>
          <a:lstStyle/>
          <a:p>
            <a:pPr>
              <a:lnSpc>
                <a:spcPct val="140000"/>
              </a:lnSpc>
              <a:spcBef>
                <a:spcPts val="0"/>
              </a:spcBef>
            </a:pPr>
            <a:r>
              <a:rPr lang="zh-CN" altLang="zh-CN" dirty="0"/>
              <a:t>算法</a:t>
            </a:r>
            <a:r>
              <a:rPr lang="en-US" altLang="zh-CN" dirty="0"/>
              <a:t>8.8</a:t>
            </a:r>
            <a:r>
              <a:rPr lang="zh-CN" altLang="zh-CN" dirty="0"/>
              <a:t>：</a:t>
            </a:r>
            <a:r>
              <a:rPr lang="zh-CN" altLang="zh-CN" dirty="0">
                <a:solidFill>
                  <a:srgbClr val="FF0000"/>
                </a:solidFill>
              </a:rPr>
              <a:t>从哈希表</a:t>
            </a:r>
            <a:r>
              <a:rPr lang="en-US" altLang="zh-CN" dirty="0">
                <a:solidFill>
                  <a:srgbClr val="FF0000"/>
                </a:solidFill>
              </a:rPr>
              <a:t>HT</a:t>
            </a:r>
            <a:r>
              <a:rPr lang="zh-CN" altLang="zh-CN" dirty="0">
                <a:solidFill>
                  <a:srgbClr val="FF0000"/>
                </a:solidFill>
              </a:rPr>
              <a:t>中删除元素</a:t>
            </a:r>
          </a:p>
          <a:p>
            <a:pPr>
              <a:lnSpc>
                <a:spcPct val="140000"/>
              </a:lnSpc>
              <a:spcBef>
                <a:spcPts val="0"/>
              </a:spcBef>
            </a:pPr>
            <a:r>
              <a:rPr lang="en-US" altLang="zh-CN" b="0" dirty="0" err="1"/>
              <a:t>bool</a:t>
            </a:r>
            <a:r>
              <a:rPr lang="en-US" altLang="zh-CN" b="0" dirty="0"/>
              <a:t> </a:t>
            </a:r>
            <a:r>
              <a:rPr lang="en-US" altLang="zh-CN" b="0" dirty="0" err="1" smtClean="0"/>
              <a:t>HashList</a:t>
            </a:r>
            <a:r>
              <a:rPr lang="en-US" altLang="zh-CN" b="0" dirty="0" smtClean="0"/>
              <a:t> :: Delete(</a:t>
            </a:r>
            <a:r>
              <a:rPr lang="en-US" altLang="zh-CN" b="0" dirty="0" err="1" smtClean="0"/>
              <a:t>KeyType</a:t>
            </a:r>
            <a:r>
              <a:rPr lang="en-US" altLang="zh-CN" b="0" dirty="0" smtClean="0"/>
              <a:t> </a:t>
            </a:r>
            <a:r>
              <a:rPr lang="en-US" altLang="zh-CN" b="0" dirty="0"/>
              <a:t>x</a:t>
            </a:r>
            <a:r>
              <a:rPr lang="en-US" altLang="zh-CN" b="0" dirty="0" smtClean="0"/>
              <a:t>) {</a:t>
            </a:r>
            <a:endParaRPr lang="zh-CN" altLang="zh-CN" b="0" dirty="0"/>
          </a:p>
          <a:p>
            <a:pPr>
              <a:lnSpc>
                <a:spcPct val="140000"/>
              </a:lnSpc>
              <a:spcBef>
                <a:spcPts val="0"/>
              </a:spcBef>
            </a:pPr>
            <a:r>
              <a:rPr lang="en-US" altLang="zh-CN" b="0" dirty="0"/>
              <a:t>     </a:t>
            </a:r>
            <a:r>
              <a:rPr lang="en-US" altLang="zh-CN" b="0" dirty="0" err="1"/>
              <a:t>int</a:t>
            </a:r>
            <a:r>
              <a:rPr lang="en-US" altLang="zh-CN" b="0" dirty="0"/>
              <a:t> </a:t>
            </a:r>
            <a:r>
              <a:rPr lang="en-US" altLang="zh-CN" b="0" dirty="0" smtClean="0"/>
              <a:t>d = H(x</a:t>
            </a:r>
            <a:r>
              <a:rPr lang="en-US" altLang="zh-CN" b="0" dirty="0"/>
              <a:t>); </a:t>
            </a:r>
            <a:r>
              <a:rPr lang="en-US" altLang="zh-CN" b="0" dirty="0" smtClean="0"/>
              <a:t>    </a:t>
            </a:r>
            <a:r>
              <a:rPr lang="en-US" altLang="zh-CN" b="0" dirty="0"/>
              <a:t>//</a:t>
            </a:r>
            <a:r>
              <a:rPr lang="zh-CN" altLang="zh-CN" b="0" dirty="0"/>
              <a:t>计算哈希地址</a:t>
            </a:r>
          </a:p>
          <a:p>
            <a:pPr>
              <a:lnSpc>
                <a:spcPct val="140000"/>
              </a:lnSpc>
              <a:spcBef>
                <a:spcPts val="0"/>
              </a:spcBef>
            </a:pPr>
            <a:r>
              <a:rPr lang="en-US" altLang="zh-CN" b="0" dirty="0"/>
              <a:t>     </a:t>
            </a:r>
            <a:r>
              <a:rPr lang="en-US" altLang="zh-CN" b="0" dirty="0" err="1"/>
              <a:t>int</a:t>
            </a:r>
            <a:r>
              <a:rPr lang="en-US" altLang="zh-CN" b="0" dirty="0"/>
              <a:t> </a:t>
            </a:r>
            <a:r>
              <a:rPr lang="en-US" altLang="zh-CN" b="0" dirty="0" smtClean="0"/>
              <a:t>temp = d</a:t>
            </a:r>
            <a:r>
              <a:rPr lang="en-US" altLang="zh-CN" b="0" dirty="0"/>
              <a:t>;    //</a:t>
            </a:r>
            <a:r>
              <a:rPr lang="zh-CN" altLang="zh-CN" b="0" dirty="0"/>
              <a:t>保存哈希地址的初始值</a:t>
            </a:r>
          </a:p>
          <a:p>
            <a:pPr>
              <a:lnSpc>
                <a:spcPct val="140000"/>
              </a:lnSpc>
              <a:spcBef>
                <a:spcPts val="0"/>
              </a:spcBef>
            </a:pPr>
            <a:r>
              <a:rPr lang="en-US" altLang="zh-CN" b="0" dirty="0"/>
              <a:t>	while(HT[d].</a:t>
            </a:r>
            <a:r>
              <a:rPr lang="en-US" altLang="zh-CN" b="0" dirty="0" smtClean="0"/>
              <a:t>key != </a:t>
            </a:r>
            <a:r>
              <a:rPr lang="en-US" altLang="zh-CN" b="0" dirty="0" err="1" smtClean="0"/>
              <a:t>NullTag</a:t>
            </a:r>
            <a:r>
              <a:rPr lang="en-US" altLang="zh-CN" b="0" dirty="0"/>
              <a:t>) {	 //</a:t>
            </a:r>
            <a:r>
              <a:rPr lang="zh-CN" altLang="zh-CN" b="0" dirty="0"/>
              <a:t>不为空记录则循环</a:t>
            </a:r>
          </a:p>
          <a:p>
            <a:pPr>
              <a:lnSpc>
                <a:spcPct val="140000"/>
              </a:lnSpc>
              <a:spcBef>
                <a:spcPts val="0"/>
              </a:spcBef>
            </a:pPr>
            <a:r>
              <a:rPr lang="en-US" altLang="zh-CN" b="0" dirty="0"/>
              <a:t>		if(HT[d].</a:t>
            </a:r>
            <a:r>
              <a:rPr lang="en-US" altLang="zh-CN" b="0" dirty="0" smtClean="0"/>
              <a:t>key == x</a:t>
            </a:r>
            <a:r>
              <a:rPr lang="en-US" altLang="zh-CN" b="0" dirty="0"/>
              <a:t>) {</a:t>
            </a:r>
            <a:endParaRPr lang="zh-CN" altLang="zh-CN" b="0" dirty="0"/>
          </a:p>
          <a:p>
            <a:pPr>
              <a:lnSpc>
                <a:spcPct val="140000"/>
              </a:lnSpc>
              <a:spcBef>
                <a:spcPts val="0"/>
              </a:spcBef>
            </a:pPr>
            <a:r>
              <a:rPr lang="en-US" altLang="zh-CN" b="0" dirty="0"/>
              <a:t>			HT[d].</a:t>
            </a:r>
            <a:r>
              <a:rPr lang="en-US" altLang="zh-CN" b="0" dirty="0" smtClean="0"/>
              <a:t>key = </a:t>
            </a:r>
            <a:r>
              <a:rPr lang="en-US" altLang="zh-CN" b="0" dirty="0" err="1" smtClean="0"/>
              <a:t>DeleteTag</a:t>
            </a:r>
            <a:r>
              <a:rPr lang="en-US" altLang="zh-CN" b="0" dirty="0"/>
              <a:t>;   //</a:t>
            </a:r>
            <a:r>
              <a:rPr lang="zh-CN" altLang="zh-CN" b="0" dirty="0"/>
              <a:t>设置删除标记</a:t>
            </a:r>
          </a:p>
          <a:p>
            <a:pPr>
              <a:lnSpc>
                <a:spcPct val="140000"/>
              </a:lnSpc>
              <a:spcBef>
                <a:spcPts val="0"/>
              </a:spcBef>
            </a:pPr>
            <a:r>
              <a:rPr lang="en-US" altLang="zh-CN" b="0" dirty="0"/>
              <a:t>		  	return true;</a:t>
            </a:r>
            <a:endParaRPr lang="zh-CN" altLang="zh-CN" b="0" dirty="0"/>
          </a:p>
          <a:p>
            <a:pPr>
              <a:lnSpc>
                <a:spcPct val="140000"/>
              </a:lnSpc>
              <a:spcBef>
                <a:spcPts val="0"/>
              </a:spcBef>
            </a:pPr>
            <a:r>
              <a:rPr lang="en-US" altLang="zh-CN" b="0" dirty="0"/>
              <a:t>        	} else </a:t>
            </a:r>
            <a:r>
              <a:rPr lang="en-US" altLang="zh-CN" b="0" dirty="0" smtClean="0"/>
              <a:t>d = (</a:t>
            </a:r>
            <a:r>
              <a:rPr lang="en-US" altLang="zh-CN" b="0" dirty="0"/>
              <a:t>d+1)%</a:t>
            </a:r>
            <a:r>
              <a:rPr lang="en-US" altLang="zh-CN" b="0" dirty="0" err="1"/>
              <a:t>MaxSize</a:t>
            </a:r>
            <a:r>
              <a:rPr lang="en-US" altLang="zh-CN" b="0" dirty="0"/>
              <a:t>;  </a:t>
            </a:r>
            <a:r>
              <a:rPr lang="en-US" altLang="zh-CN" b="0" dirty="0" smtClean="0"/>
              <a:t>//</a:t>
            </a:r>
            <a:r>
              <a:rPr lang="zh-CN" altLang="zh-CN" b="0" dirty="0"/>
              <a:t>继续向后查找被删除的元素</a:t>
            </a:r>
          </a:p>
          <a:p>
            <a:pPr>
              <a:lnSpc>
                <a:spcPct val="140000"/>
              </a:lnSpc>
              <a:spcBef>
                <a:spcPts val="0"/>
              </a:spcBef>
            </a:pPr>
            <a:r>
              <a:rPr lang="en-US" altLang="zh-CN" b="0" dirty="0"/>
              <a:t>        	if(d==temp) return false;   //</a:t>
            </a:r>
            <a:r>
              <a:rPr lang="zh-CN" altLang="zh-CN" b="0" dirty="0" smtClean="0"/>
              <a:t>循环</a:t>
            </a:r>
            <a:r>
              <a:rPr lang="zh-CN" altLang="en-US" b="0" dirty="0" smtClean="0"/>
              <a:t>一圈</a:t>
            </a:r>
            <a:r>
              <a:rPr lang="zh-CN" altLang="zh-CN" b="0" dirty="0" smtClean="0"/>
              <a:t>后</a:t>
            </a:r>
            <a:r>
              <a:rPr lang="zh-CN" altLang="zh-CN" b="0" dirty="0"/>
              <a:t>返回假</a:t>
            </a:r>
            <a:r>
              <a:rPr lang="zh-CN" altLang="zh-CN" b="0" dirty="0" smtClean="0"/>
              <a:t>，删除</a:t>
            </a:r>
            <a:r>
              <a:rPr lang="zh-CN" altLang="zh-CN" b="0" dirty="0"/>
              <a:t>失败</a:t>
            </a:r>
          </a:p>
          <a:p>
            <a:pPr>
              <a:lnSpc>
                <a:spcPct val="140000"/>
              </a:lnSpc>
              <a:spcBef>
                <a:spcPts val="0"/>
              </a:spcBef>
            </a:pPr>
            <a:r>
              <a:rPr lang="en-US" altLang="zh-CN" b="0" dirty="0"/>
              <a:t>     }</a:t>
            </a:r>
            <a:endParaRPr lang="zh-CN" altLang="zh-CN" b="0" dirty="0"/>
          </a:p>
          <a:p>
            <a:pPr>
              <a:lnSpc>
                <a:spcPct val="140000"/>
              </a:lnSpc>
              <a:spcBef>
                <a:spcPts val="0"/>
              </a:spcBef>
            </a:pPr>
            <a:r>
              <a:rPr lang="en-US" altLang="zh-CN" b="0" dirty="0"/>
              <a:t>     return false;    </a:t>
            </a:r>
            <a:r>
              <a:rPr lang="en-US" altLang="zh-CN" b="0" dirty="0" smtClean="0"/>
              <a:t>//</a:t>
            </a:r>
            <a:r>
              <a:rPr lang="zh-CN" altLang="en-US" b="0" dirty="0" smtClean="0"/>
              <a:t>遇到空关键字，</a:t>
            </a:r>
            <a:r>
              <a:rPr lang="zh-CN" altLang="zh-CN" b="0" dirty="0" smtClean="0"/>
              <a:t>没有</a:t>
            </a:r>
            <a:r>
              <a:rPr lang="zh-CN" altLang="zh-CN" b="0" dirty="0"/>
              <a:t>找到被</a:t>
            </a:r>
            <a:r>
              <a:rPr lang="zh-CN" altLang="zh-CN" b="0" dirty="0" smtClean="0"/>
              <a:t>删除元素，删除失败</a:t>
            </a:r>
            <a:endParaRPr lang="zh-CN" altLang="zh-CN" b="0" dirty="0"/>
          </a:p>
          <a:p>
            <a:pPr>
              <a:lnSpc>
                <a:spcPct val="140000"/>
              </a:lnSpc>
              <a:spcBef>
                <a:spcPts val="0"/>
              </a:spcBef>
            </a:pPr>
            <a:r>
              <a:rPr lang="en-US" altLang="zh-CN" b="0" dirty="0"/>
              <a:t>}</a:t>
            </a:r>
            <a:endParaRPr lang="zh-CN" altLang="zh-CN" b="0" dirty="0"/>
          </a:p>
          <a:p>
            <a:pPr>
              <a:lnSpc>
                <a:spcPct val="140000"/>
              </a:lnSpc>
              <a:spcBef>
                <a:spcPts val="0"/>
              </a:spcBef>
            </a:pPr>
            <a:endParaRPr lang="zh-CN" altLang="en-US" dirty="0"/>
          </a:p>
        </p:txBody>
      </p:sp>
    </p:spTree>
    <p:extLst>
      <p:ext uri="{BB962C8B-B14F-4D97-AF65-F5344CB8AC3E}">
        <p14:creationId xmlns:p14="http://schemas.microsoft.com/office/powerpoint/2010/main" xmlns="" val="29636372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8.3.4 </a:t>
            </a:r>
            <a:r>
              <a:rPr lang="zh-CN" altLang="zh-CN" b="1" dirty="0"/>
              <a:t>哈希表的</a:t>
            </a:r>
            <a:r>
              <a:rPr lang="zh-CN" altLang="zh-CN" b="1" dirty="0" smtClean="0"/>
              <a:t>分析</a:t>
            </a:r>
            <a:endParaRPr lang="zh-CN" altLang="en-US" dirty="0"/>
          </a:p>
        </p:txBody>
      </p:sp>
      <p:sp>
        <p:nvSpPr>
          <p:cNvPr id="4" name="内容占位符 3"/>
          <p:cNvSpPr>
            <a:spLocks noGrp="1"/>
          </p:cNvSpPr>
          <p:nvPr>
            <p:ph idx="1"/>
          </p:nvPr>
        </p:nvSpPr>
        <p:spPr>
          <a:xfrm>
            <a:off x="827584" y="1628800"/>
            <a:ext cx="7520940" cy="4514844"/>
          </a:xfrm>
        </p:spPr>
        <p:txBody>
          <a:bodyPr>
            <a:normAutofit/>
          </a:bodyPr>
          <a:lstStyle/>
          <a:p>
            <a:pPr>
              <a:buFont typeface="Arial" pitchFamily="34" charset="0"/>
              <a:buChar char="•"/>
            </a:pPr>
            <a:r>
              <a:rPr lang="zh-CN" altLang="en-US" b="0" dirty="0" smtClean="0"/>
              <a:t>在查找过程中，</a:t>
            </a:r>
            <a:r>
              <a:rPr lang="zh-CN" altLang="en-US" b="0" dirty="0" smtClean="0">
                <a:solidFill>
                  <a:srgbClr val="FF0000"/>
                </a:solidFill>
              </a:rPr>
              <a:t>关键字的比较次数取决于产生冲突的多少</a:t>
            </a:r>
            <a:r>
              <a:rPr lang="zh-CN" altLang="en-US" b="0" dirty="0" smtClean="0"/>
              <a:t>。产生的冲突少，查找效率就高；否则，查找效率就低。所以，影响产生冲突多</a:t>
            </a:r>
            <a:r>
              <a:rPr lang="en-US" altLang="zh-CN" b="0" dirty="0" smtClean="0"/>
              <a:t>/</a:t>
            </a:r>
            <a:r>
              <a:rPr lang="zh-CN" altLang="en-US" b="0" dirty="0" smtClean="0"/>
              <a:t>少的因素也就是影响查找效率的因素。</a:t>
            </a:r>
            <a:endParaRPr lang="en-US" altLang="zh-CN" b="0" dirty="0" smtClean="0"/>
          </a:p>
          <a:p>
            <a:pPr>
              <a:buFont typeface="Arial" pitchFamily="34" charset="0"/>
              <a:buChar char="•"/>
            </a:pPr>
            <a:r>
              <a:rPr lang="zh-CN" altLang="en-US" dirty="0" smtClean="0"/>
              <a:t>影响产生冲突多少有以下</a:t>
            </a:r>
            <a:r>
              <a:rPr lang="en-US" dirty="0" smtClean="0"/>
              <a:t>3</a:t>
            </a:r>
            <a:r>
              <a:rPr lang="zh-CN" altLang="en-US" dirty="0" smtClean="0"/>
              <a:t>个因素：</a:t>
            </a:r>
            <a:endParaRPr lang="en-US" altLang="zh-CN" dirty="0" smtClean="0"/>
          </a:p>
          <a:p>
            <a:pPr lvl="3">
              <a:buFont typeface="Wingdings" pitchFamily="2" charset="2"/>
              <a:buChar char="ü"/>
            </a:pPr>
            <a:r>
              <a:rPr lang="zh-CN" altLang="en-US" dirty="0" smtClean="0">
                <a:solidFill>
                  <a:srgbClr val="FF0000"/>
                </a:solidFill>
              </a:rPr>
              <a:t>哈希函数是否均匀</a:t>
            </a:r>
            <a:r>
              <a:rPr lang="zh-CN" altLang="en-US" dirty="0" smtClean="0"/>
              <a:t>；</a:t>
            </a:r>
            <a:endParaRPr lang="en-US" altLang="zh-CN" dirty="0" smtClean="0"/>
          </a:p>
          <a:p>
            <a:pPr lvl="3">
              <a:buFont typeface="Wingdings" pitchFamily="2" charset="2"/>
              <a:buChar char="ü"/>
            </a:pPr>
            <a:r>
              <a:rPr lang="zh-CN" altLang="en-US" dirty="0" smtClean="0">
                <a:solidFill>
                  <a:srgbClr val="FF0000"/>
                </a:solidFill>
              </a:rPr>
              <a:t>解决冲突的方法是否合适</a:t>
            </a:r>
            <a:r>
              <a:rPr lang="zh-CN" altLang="en-US" dirty="0" smtClean="0"/>
              <a:t>；</a:t>
            </a:r>
            <a:endParaRPr lang="en-US" altLang="zh-CN" dirty="0" smtClean="0"/>
          </a:p>
          <a:p>
            <a:pPr lvl="3">
              <a:buFont typeface="Wingdings" pitchFamily="2" charset="2"/>
              <a:buChar char="ü"/>
            </a:pPr>
            <a:r>
              <a:rPr lang="zh-CN" altLang="en-US" dirty="0" smtClean="0"/>
              <a:t>哈希表的装填因子。</a:t>
            </a:r>
            <a:r>
              <a:rPr lang="zh-CN" altLang="en-US" b="1" dirty="0" smtClean="0">
                <a:solidFill>
                  <a:srgbClr val="FF0000"/>
                </a:solidFill>
              </a:rPr>
              <a:t>装填因子</a:t>
            </a:r>
            <a:r>
              <a:rPr lang="en-US" b="1" dirty="0" smtClean="0">
                <a:solidFill>
                  <a:srgbClr val="FF0000"/>
                </a:solidFill>
              </a:rPr>
              <a:t>α=n/m</a:t>
            </a:r>
            <a:r>
              <a:rPr lang="zh-CN" altLang="en-US" dirty="0" smtClean="0"/>
              <a:t>，其中</a:t>
            </a:r>
            <a:r>
              <a:rPr lang="en-US" dirty="0" smtClean="0"/>
              <a:t>n</a:t>
            </a:r>
            <a:r>
              <a:rPr lang="zh-CN" altLang="en-US" dirty="0" smtClean="0"/>
              <a:t>为关键字个数，</a:t>
            </a:r>
            <a:r>
              <a:rPr lang="en-US" dirty="0" smtClean="0"/>
              <a:t>m</a:t>
            </a:r>
            <a:r>
              <a:rPr lang="zh-CN" altLang="en-US" dirty="0" smtClean="0"/>
              <a:t>为哈希表的表长。</a:t>
            </a:r>
          </a:p>
          <a:p>
            <a:pPr>
              <a:buFont typeface="Arial" pitchFamily="34" charset="0"/>
              <a:buChar char="•"/>
            </a:pPr>
            <a:endParaRPr lang="zh-CN" altLang="en-US" dirty="0"/>
          </a:p>
        </p:txBody>
      </p:sp>
    </p:spTree>
    <p:extLst>
      <p:ext uri="{BB962C8B-B14F-4D97-AF65-F5344CB8AC3E}">
        <p14:creationId xmlns:p14="http://schemas.microsoft.com/office/powerpoint/2010/main" xmlns="" val="393839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184576"/>
          </a:xfrm>
        </p:spPr>
        <p:txBody>
          <a:bodyPr>
            <a:normAutofit fontScale="77500" lnSpcReduction="20000"/>
          </a:bodyPr>
          <a:lstStyle/>
          <a:p>
            <a:r>
              <a:rPr lang="zh-CN" altLang="zh-CN" dirty="0"/>
              <a:t>顺序表类的定义如下：</a:t>
            </a:r>
          </a:p>
          <a:p>
            <a:r>
              <a:rPr lang="zh-CN" altLang="zh-CN" dirty="0"/>
              <a:t>算法</a:t>
            </a:r>
            <a:r>
              <a:rPr lang="en-US" altLang="zh-CN" dirty="0"/>
              <a:t>8.2</a:t>
            </a:r>
            <a:r>
              <a:rPr lang="zh-CN" altLang="zh-CN" dirty="0"/>
              <a:t>：顺序表类的定义</a:t>
            </a:r>
          </a:p>
          <a:p>
            <a:r>
              <a:rPr lang="en-US" altLang="zh-CN" b="0" dirty="0"/>
              <a:t>class </a:t>
            </a:r>
            <a:r>
              <a:rPr lang="en-US" altLang="zh-CN" b="0" dirty="0" err="1"/>
              <a:t>Sqtable</a:t>
            </a:r>
            <a:r>
              <a:rPr lang="en-US" altLang="zh-CN" b="0" dirty="0"/>
              <a:t>{</a:t>
            </a:r>
            <a:endParaRPr lang="zh-CN" altLang="zh-CN" b="0" dirty="0"/>
          </a:p>
          <a:p>
            <a:r>
              <a:rPr lang="en-US" altLang="zh-CN" b="0" dirty="0"/>
              <a:t>private:</a:t>
            </a:r>
            <a:endParaRPr lang="zh-CN" altLang="zh-CN" b="0" dirty="0"/>
          </a:p>
          <a:p>
            <a:r>
              <a:rPr lang="en-US" altLang="zh-CN" b="0" dirty="0"/>
              <a:t>	</a:t>
            </a:r>
            <a:r>
              <a:rPr lang="en-US" altLang="zh-CN" b="0" dirty="0" err="1"/>
              <a:t>datanode</a:t>
            </a:r>
            <a:r>
              <a:rPr lang="en-US" altLang="zh-CN" b="0" dirty="0"/>
              <a:t> r[MAXSIZE];          //</a:t>
            </a:r>
            <a:r>
              <a:rPr lang="zh-CN" altLang="zh-CN" b="0" dirty="0"/>
              <a:t>数组，查找表</a:t>
            </a:r>
          </a:p>
          <a:p>
            <a:r>
              <a:rPr lang="en-US" altLang="zh-CN" b="0" dirty="0"/>
              <a:t>	</a:t>
            </a:r>
            <a:r>
              <a:rPr lang="en-US" altLang="zh-CN" b="0" dirty="0" err="1"/>
              <a:t>int</a:t>
            </a:r>
            <a:r>
              <a:rPr lang="en-US" altLang="zh-CN" b="0" dirty="0"/>
              <a:t> n;                         </a:t>
            </a:r>
            <a:r>
              <a:rPr lang="en-US" altLang="zh-CN" b="0" dirty="0" smtClean="0"/>
              <a:t>               //</a:t>
            </a:r>
            <a:r>
              <a:rPr lang="zh-CN" altLang="zh-CN" b="0" dirty="0"/>
              <a:t>数据元素个数，表长</a:t>
            </a:r>
          </a:p>
          <a:p>
            <a:r>
              <a:rPr lang="en-US" altLang="zh-CN" b="0" dirty="0"/>
              <a:t>public:</a:t>
            </a:r>
            <a:endParaRPr lang="zh-CN" altLang="zh-CN" b="0" dirty="0"/>
          </a:p>
          <a:p>
            <a:r>
              <a:rPr lang="en-US" altLang="zh-CN" b="0" dirty="0"/>
              <a:t>	</a:t>
            </a:r>
            <a:r>
              <a:rPr lang="en-US" altLang="zh-CN" b="0" dirty="0" err="1"/>
              <a:t>Sqtable</a:t>
            </a:r>
            <a:r>
              <a:rPr lang="en-US" altLang="zh-CN" b="0" dirty="0" smtClean="0"/>
              <a:t>();   //</a:t>
            </a:r>
            <a:r>
              <a:rPr lang="zh-CN" altLang="en-US" b="0" dirty="0" smtClean="0"/>
              <a:t>构造函数</a:t>
            </a:r>
            <a:endParaRPr lang="zh-CN" altLang="zh-CN" b="0" dirty="0"/>
          </a:p>
          <a:p>
            <a:r>
              <a:rPr lang="en-US" altLang="zh-CN" b="0" dirty="0"/>
              <a:t>	void create();</a:t>
            </a:r>
            <a:endParaRPr lang="zh-CN" altLang="zh-CN" b="0" dirty="0"/>
          </a:p>
          <a:p>
            <a:r>
              <a:rPr lang="en-US" altLang="zh-CN" b="0" dirty="0"/>
              <a:t>	void output();</a:t>
            </a:r>
            <a:endParaRPr lang="zh-CN" altLang="zh-CN" b="0" dirty="0"/>
          </a:p>
          <a:p>
            <a:r>
              <a:rPr lang="en-US" altLang="zh-CN" b="0" dirty="0"/>
              <a:t>	</a:t>
            </a:r>
            <a:r>
              <a:rPr lang="en-US" altLang="zh-CN" b="0" dirty="0" err="1" smtClean="0"/>
              <a:t>int</a:t>
            </a:r>
            <a:r>
              <a:rPr lang="en-US" altLang="zh-CN" b="0" dirty="0" smtClean="0"/>
              <a:t> </a:t>
            </a:r>
            <a:r>
              <a:rPr lang="en-US" altLang="zh-CN" b="0" dirty="0" err="1"/>
              <a:t>sq_search</a:t>
            </a:r>
            <a:r>
              <a:rPr lang="en-US" altLang="zh-CN" b="0" dirty="0"/>
              <a:t>(</a:t>
            </a:r>
            <a:r>
              <a:rPr lang="en-US" altLang="zh-CN" b="0" dirty="0" err="1"/>
              <a:t>KeyType</a:t>
            </a:r>
            <a:r>
              <a:rPr lang="en-US" altLang="zh-CN" b="0" dirty="0"/>
              <a:t> k);       </a:t>
            </a:r>
            <a:r>
              <a:rPr lang="en-US" altLang="zh-CN" b="0" dirty="0" smtClean="0"/>
              <a:t>   //</a:t>
            </a:r>
            <a:r>
              <a:rPr lang="zh-CN" altLang="zh-CN" b="0" dirty="0"/>
              <a:t>顺序查找</a:t>
            </a:r>
          </a:p>
          <a:p>
            <a:r>
              <a:rPr lang="en-US" altLang="zh-CN" b="0" dirty="0"/>
              <a:t>      </a:t>
            </a:r>
            <a:r>
              <a:rPr lang="en-US" altLang="zh-CN" b="0" dirty="0" err="1" smtClean="0"/>
              <a:t>int</a:t>
            </a:r>
            <a:r>
              <a:rPr lang="en-US" altLang="zh-CN" b="0" dirty="0" smtClean="0"/>
              <a:t> </a:t>
            </a:r>
            <a:r>
              <a:rPr lang="en-US" altLang="zh-CN" b="0" dirty="0" err="1"/>
              <a:t>binary_search</a:t>
            </a:r>
            <a:r>
              <a:rPr lang="en-US" altLang="zh-CN" b="0" dirty="0"/>
              <a:t>(</a:t>
            </a:r>
            <a:r>
              <a:rPr lang="en-US" altLang="zh-CN" b="0" dirty="0" err="1"/>
              <a:t>KeyType</a:t>
            </a:r>
            <a:r>
              <a:rPr lang="en-US" altLang="zh-CN" b="0" dirty="0"/>
              <a:t> k);   //</a:t>
            </a:r>
            <a:r>
              <a:rPr lang="zh-CN" altLang="zh-CN" b="0" dirty="0"/>
              <a:t>折半查找</a:t>
            </a:r>
          </a:p>
          <a:p>
            <a:r>
              <a:rPr lang="en-US" altLang="zh-CN" b="0" dirty="0"/>
              <a:t> };</a:t>
            </a:r>
            <a:endParaRPr lang="zh-CN" altLang="zh-CN" b="0" dirty="0"/>
          </a:p>
          <a:p>
            <a:endParaRPr lang="zh-CN" altLang="en-US" dirty="0"/>
          </a:p>
        </p:txBody>
      </p:sp>
    </p:spTree>
    <p:extLst>
      <p:ext uri="{BB962C8B-B14F-4D97-AF65-F5344CB8AC3E}">
        <p14:creationId xmlns:p14="http://schemas.microsoft.com/office/powerpoint/2010/main" xmlns="" val="6069163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908721"/>
            <a:ext cx="8073533" cy="1584176"/>
          </a:xfrm>
        </p:spPr>
        <p:txBody>
          <a:bodyPr/>
          <a:lstStyle/>
          <a:p>
            <a:r>
              <a:rPr lang="en-US" altLang="zh-CN" b="0" dirty="0" smtClean="0"/>
              <a:t>	  	</a:t>
            </a:r>
            <a:r>
              <a:rPr lang="zh-CN" altLang="zh-CN" b="0" dirty="0" smtClean="0"/>
              <a:t>实际上</a:t>
            </a:r>
            <a:r>
              <a:rPr lang="zh-CN" altLang="zh-CN" b="0" dirty="0"/>
              <a:t>，哈希表的平均查找长度是装填因子</a:t>
            </a:r>
            <a:r>
              <a:rPr lang="en-US" altLang="zh-CN" b="0" dirty="0"/>
              <a:t>α</a:t>
            </a:r>
            <a:r>
              <a:rPr lang="zh-CN" altLang="zh-CN" b="0" dirty="0"/>
              <a:t>的函数，只是不同处理冲突的方法有不同的函数。用不同的方法处理冲突时哈希表的平均搜索长度如表</a:t>
            </a:r>
            <a:r>
              <a:rPr lang="en-US" altLang="zh-CN" b="0" dirty="0"/>
              <a:t>8-4</a:t>
            </a:r>
            <a:r>
              <a:rPr lang="zh-CN" altLang="zh-CN" b="0" dirty="0"/>
              <a:t>所示。</a:t>
            </a:r>
          </a:p>
          <a:p>
            <a:endParaRPr lang="zh-CN" altLang="en-US" b="0"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75656" y="2420888"/>
            <a:ext cx="6119463" cy="234957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矩形 3"/>
          <p:cNvSpPr/>
          <p:nvPr/>
        </p:nvSpPr>
        <p:spPr>
          <a:xfrm>
            <a:off x="827584" y="4776589"/>
            <a:ext cx="7848872" cy="1631216"/>
          </a:xfrm>
          <a:prstGeom prst="rect">
            <a:avLst/>
          </a:prstGeom>
        </p:spPr>
        <p:txBody>
          <a:bodyPr wrap="square">
            <a:spAutoFit/>
          </a:bodyPr>
          <a:lstStyle/>
          <a:p>
            <a:r>
              <a:rPr lang="zh-CN" altLang="zh-CN" sz="2000" dirty="0">
                <a:latin typeface="楷体" panose="02010609060101010101" pitchFamily="49" charset="-122"/>
                <a:ea typeface="楷体" panose="02010609060101010101" pitchFamily="49" charset="-122"/>
              </a:rPr>
              <a:t>一般情况下，</a:t>
            </a:r>
            <a:r>
              <a:rPr lang="zh-CN" altLang="zh-CN" sz="2000" b="1" dirty="0">
                <a:solidFill>
                  <a:srgbClr val="FF0000"/>
                </a:solidFill>
                <a:latin typeface="楷体" panose="02010609060101010101" pitchFamily="49" charset="-122"/>
                <a:ea typeface="楷体" panose="02010609060101010101" pitchFamily="49" charset="-122"/>
              </a:rPr>
              <a:t>哈希表的装填因子</a:t>
            </a:r>
            <a:r>
              <a:rPr lang="en-US" altLang="zh-CN" sz="2000" b="1" dirty="0">
                <a:solidFill>
                  <a:srgbClr val="FF0000"/>
                </a:solidFill>
                <a:latin typeface="楷体" panose="02010609060101010101" pitchFamily="49" charset="-122"/>
                <a:ea typeface="楷体" panose="02010609060101010101" pitchFamily="49" charset="-122"/>
              </a:rPr>
              <a:t>α</a:t>
            </a:r>
            <a:r>
              <a:rPr lang="zh-CN" altLang="zh-CN" sz="2000" b="1" dirty="0">
                <a:solidFill>
                  <a:srgbClr val="FF0000"/>
                </a:solidFill>
                <a:latin typeface="楷体" panose="02010609060101010101" pitchFamily="49" charset="-122"/>
                <a:ea typeface="楷体" panose="02010609060101010101" pitchFamily="49" charset="-122"/>
              </a:rPr>
              <a:t>表明了哈希表中的装满程度。</a:t>
            </a:r>
            <a:r>
              <a:rPr lang="en-US" altLang="zh-CN" sz="2000" dirty="0">
                <a:latin typeface="楷体" panose="02010609060101010101" pitchFamily="49" charset="-122"/>
                <a:ea typeface="楷体" panose="02010609060101010101" pitchFamily="49" charset="-122"/>
              </a:rPr>
              <a:t>α</a:t>
            </a:r>
            <a:r>
              <a:rPr lang="zh-CN" altLang="zh-CN" sz="2000" dirty="0">
                <a:latin typeface="楷体" panose="02010609060101010101" pitchFamily="49" charset="-122"/>
                <a:ea typeface="楷体" panose="02010609060101010101" pitchFamily="49" charset="-122"/>
              </a:rPr>
              <a:t>越大，说明哈希表越满，在插入新元素时发生冲突的可能性就越大</a:t>
            </a:r>
            <a:r>
              <a:rPr lang="zh-CN" altLang="zh-CN"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endParaRPr lang="en-US" altLang="zh-CN" sz="2000" dirty="0" smtClean="0">
              <a:latin typeface="楷体" panose="02010609060101010101" pitchFamily="49" charset="-122"/>
              <a:ea typeface="楷体" panose="02010609060101010101" pitchFamily="49" charset="-122"/>
            </a:endParaRPr>
          </a:p>
          <a:p>
            <a:r>
              <a:rPr lang="zh-CN" altLang="zh-CN" sz="2000" dirty="0" smtClean="0">
                <a:latin typeface="楷体" panose="02010609060101010101" pitchFamily="49" charset="-122"/>
                <a:ea typeface="楷体" panose="02010609060101010101" pitchFamily="49" charset="-122"/>
              </a:rPr>
              <a:t>希望</a:t>
            </a:r>
            <a:r>
              <a:rPr lang="zh-CN" altLang="zh-CN" sz="2000" dirty="0">
                <a:latin typeface="楷体" panose="02010609060101010101" pitchFamily="49" charset="-122"/>
                <a:ea typeface="楷体" panose="02010609060101010101" pitchFamily="49" charset="-122"/>
              </a:rPr>
              <a:t>哈希表有一定的空余量，</a:t>
            </a:r>
            <a:r>
              <a:rPr lang="zh-CN" altLang="zh-CN" sz="2000" b="1" dirty="0">
                <a:solidFill>
                  <a:srgbClr val="FF0000"/>
                </a:solidFill>
                <a:latin typeface="楷体" panose="02010609060101010101" pitchFamily="49" charset="-122"/>
                <a:ea typeface="楷体" panose="02010609060101010101" pitchFamily="49" charset="-122"/>
              </a:rPr>
              <a:t>一般装填因子小于</a:t>
            </a:r>
            <a:r>
              <a:rPr lang="en-US" altLang="zh-CN" sz="2000" b="1" dirty="0">
                <a:solidFill>
                  <a:srgbClr val="FF0000"/>
                </a:solidFill>
                <a:latin typeface="楷体" panose="02010609060101010101" pitchFamily="49" charset="-122"/>
                <a:ea typeface="楷体" panose="02010609060101010101" pitchFamily="49" charset="-122"/>
              </a:rPr>
              <a:t>0.8</a:t>
            </a:r>
            <a:r>
              <a:rPr lang="zh-CN" altLang="zh-CN" sz="2000" dirty="0">
                <a:latin typeface="楷体" panose="02010609060101010101" pitchFamily="49" charset="-122"/>
                <a:ea typeface="楷体" panose="02010609060101010101" pitchFamily="49" charset="-122"/>
              </a:rPr>
              <a:t>。</a:t>
            </a:r>
          </a:p>
          <a:p>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41336059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8.4 </a:t>
            </a:r>
            <a:r>
              <a:rPr lang="zh-CN" altLang="zh-CN" b="1" dirty="0"/>
              <a:t>线性</a:t>
            </a:r>
            <a:r>
              <a:rPr lang="zh-CN" altLang="zh-CN" b="1" dirty="0" smtClean="0"/>
              <a:t>索引</a:t>
            </a:r>
            <a:endParaRPr lang="zh-CN" altLang="en-US" dirty="0"/>
          </a:p>
        </p:txBody>
      </p:sp>
      <p:sp>
        <p:nvSpPr>
          <p:cNvPr id="3" name="内容占位符 2"/>
          <p:cNvSpPr>
            <a:spLocks noGrp="1"/>
          </p:cNvSpPr>
          <p:nvPr>
            <p:ph idx="1"/>
          </p:nvPr>
        </p:nvSpPr>
        <p:spPr>
          <a:xfrm>
            <a:off x="827584" y="1628800"/>
            <a:ext cx="7520940" cy="4014778"/>
          </a:xfrm>
        </p:spPr>
        <p:txBody>
          <a:bodyPr>
            <a:normAutofit/>
          </a:bodyPr>
          <a:lstStyle/>
          <a:p>
            <a:pPr>
              <a:buFont typeface="Arial" panose="020B0604020202020204" pitchFamily="34" charset="0"/>
              <a:buChar char="•"/>
            </a:pPr>
            <a:r>
              <a:rPr lang="zh-CN" altLang="zh-CN" dirty="0">
                <a:solidFill>
                  <a:srgbClr val="FF0000"/>
                </a:solidFill>
              </a:rPr>
              <a:t>索引结构</a:t>
            </a:r>
            <a:r>
              <a:rPr lang="zh-CN" altLang="zh-CN" b="0" dirty="0"/>
              <a:t>通常由</a:t>
            </a:r>
            <a:r>
              <a:rPr lang="zh-CN" altLang="zh-CN" b="0" dirty="0">
                <a:solidFill>
                  <a:srgbClr val="FF0000"/>
                </a:solidFill>
              </a:rPr>
              <a:t>数据表和索引表</a:t>
            </a:r>
            <a:r>
              <a:rPr lang="zh-CN" altLang="zh-CN" dirty="0"/>
              <a:t>两部分</a:t>
            </a:r>
            <a:r>
              <a:rPr lang="zh-CN" altLang="zh-CN" dirty="0" smtClean="0"/>
              <a:t>组成</a:t>
            </a:r>
            <a:endParaRPr lang="en-US" altLang="zh-CN" b="0" dirty="0" smtClean="0"/>
          </a:p>
          <a:p>
            <a:pPr>
              <a:buFont typeface="Arial" panose="020B0604020202020204" pitchFamily="34" charset="0"/>
              <a:buChar char="•"/>
            </a:pPr>
            <a:r>
              <a:rPr lang="zh-CN" altLang="zh-CN" dirty="0" smtClean="0"/>
              <a:t>数据表</a:t>
            </a:r>
            <a:r>
              <a:rPr lang="zh-CN" altLang="zh-CN" dirty="0"/>
              <a:t>用于存储数据元素</a:t>
            </a:r>
            <a:r>
              <a:rPr lang="zh-CN" altLang="zh-CN" dirty="0" smtClean="0"/>
              <a:t>信息</a:t>
            </a:r>
            <a:endParaRPr lang="en-US" altLang="zh-CN" b="0" dirty="0" smtClean="0"/>
          </a:p>
          <a:p>
            <a:pPr>
              <a:buFont typeface="Arial" panose="020B0604020202020204" pitchFamily="34" charset="0"/>
              <a:buChar char="•"/>
            </a:pPr>
            <a:r>
              <a:rPr lang="zh-CN" altLang="zh-CN" dirty="0" smtClean="0"/>
              <a:t>索引</a:t>
            </a:r>
            <a:r>
              <a:rPr lang="zh-CN" altLang="zh-CN" dirty="0"/>
              <a:t>表用来记录关键字与记录存储地址之间的</a:t>
            </a:r>
            <a:r>
              <a:rPr lang="zh-CN" altLang="zh-CN" dirty="0" smtClean="0"/>
              <a:t>对照表</a:t>
            </a:r>
            <a:r>
              <a:rPr lang="zh-CN" altLang="en-US" dirty="0" smtClean="0"/>
              <a:t>。</a:t>
            </a:r>
            <a:r>
              <a:rPr lang="zh-CN" altLang="zh-CN" b="0" dirty="0" smtClean="0"/>
              <a:t>索引</a:t>
            </a:r>
            <a:r>
              <a:rPr lang="zh-CN" altLang="zh-CN" b="0" dirty="0"/>
              <a:t>表中的每个元素称为</a:t>
            </a:r>
            <a:r>
              <a:rPr lang="zh-CN" altLang="zh-CN" dirty="0">
                <a:solidFill>
                  <a:srgbClr val="FF0000"/>
                </a:solidFill>
              </a:rPr>
              <a:t>索引项</a:t>
            </a:r>
            <a:r>
              <a:rPr lang="zh-CN" altLang="zh-CN" b="0" dirty="0"/>
              <a:t>，索引项的一般形式为</a:t>
            </a:r>
            <a:r>
              <a:rPr lang="en-US" altLang="zh-CN" b="0" dirty="0">
                <a:solidFill>
                  <a:srgbClr val="FF0000"/>
                </a:solidFill>
              </a:rPr>
              <a:t>&lt;</a:t>
            </a:r>
            <a:r>
              <a:rPr lang="zh-CN" altLang="zh-CN" b="0" dirty="0">
                <a:solidFill>
                  <a:srgbClr val="FF0000"/>
                </a:solidFill>
              </a:rPr>
              <a:t>关键字，指针</a:t>
            </a:r>
            <a:r>
              <a:rPr lang="en-US" altLang="zh-CN" b="0" dirty="0">
                <a:solidFill>
                  <a:srgbClr val="FF0000"/>
                </a:solidFill>
              </a:rPr>
              <a:t>&gt;</a:t>
            </a:r>
            <a:r>
              <a:rPr lang="zh-CN" altLang="zh-CN" b="0" dirty="0"/>
              <a:t>，其中指针指向数据表中的包含该关键字的完整记录</a:t>
            </a:r>
            <a:r>
              <a:rPr lang="zh-CN" altLang="zh-CN" b="0" dirty="0" smtClean="0"/>
              <a:t>。</a:t>
            </a:r>
            <a:endParaRPr lang="en-US" altLang="zh-CN" b="0" dirty="0" smtClean="0"/>
          </a:p>
          <a:p>
            <a:pPr>
              <a:buFont typeface="Arial" panose="020B0604020202020204" pitchFamily="34" charset="0"/>
              <a:buChar char="•"/>
            </a:pPr>
            <a:r>
              <a:rPr lang="zh-CN" altLang="zh-CN" b="0" dirty="0" smtClean="0"/>
              <a:t>记录</a:t>
            </a:r>
            <a:r>
              <a:rPr lang="zh-CN" altLang="zh-CN" b="0" dirty="0"/>
              <a:t>的存储可以是无序的，但索引项是有序</a:t>
            </a:r>
            <a:r>
              <a:rPr lang="zh-CN" altLang="zh-CN" b="0" dirty="0" smtClean="0"/>
              <a:t>的。</a:t>
            </a:r>
            <a:endParaRPr lang="en-US" altLang="zh-CN" b="0" dirty="0" smtClean="0"/>
          </a:p>
          <a:p>
            <a:pPr>
              <a:buFont typeface="Arial" panose="020B0604020202020204" pitchFamily="34" charset="0"/>
              <a:buChar char="•"/>
            </a:pPr>
            <a:r>
              <a:rPr lang="zh-CN" altLang="zh-CN" b="0" dirty="0" smtClean="0"/>
              <a:t>以</a:t>
            </a:r>
            <a:r>
              <a:rPr lang="zh-CN" altLang="zh-CN" b="0" dirty="0"/>
              <a:t>索引结构组织的查找表称为</a:t>
            </a:r>
            <a:r>
              <a:rPr lang="zh-CN" altLang="zh-CN" dirty="0">
                <a:solidFill>
                  <a:srgbClr val="FF0000"/>
                </a:solidFill>
              </a:rPr>
              <a:t>索引查找表</a:t>
            </a:r>
            <a:r>
              <a:rPr lang="zh-CN" altLang="zh-CN" b="0" dirty="0"/>
              <a:t>。</a:t>
            </a:r>
          </a:p>
          <a:p>
            <a:endParaRPr lang="zh-CN" altLang="en-US" b="0" dirty="0"/>
          </a:p>
        </p:txBody>
      </p:sp>
    </p:spTree>
    <p:extLst>
      <p:ext uri="{BB962C8B-B14F-4D97-AF65-F5344CB8AC3E}">
        <p14:creationId xmlns:p14="http://schemas.microsoft.com/office/powerpoint/2010/main" xmlns="" val="9279966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1124745"/>
            <a:ext cx="7848872" cy="2875759"/>
          </a:xfrm>
        </p:spPr>
        <p:txBody>
          <a:bodyPr>
            <a:normAutofit/>
          </a:bodyPr>
          <a:lstStyle/>
          <a:p>
            <a:pPr lvl="0"/>
            <a:r>
              <a:rPr lang="en-US" altLang="zh-CN" dirty="0" smtClean="0"/>
              <a:t>1.</a:t>
            </a:r>
            <a:r>
              <a:rPr lang="zh-CN" altLang="zh-CN" dirty="0"/>
              <a:t>线性索引（</a:t>
            </a:r>
            <a:r>
              <a:rPr lang="en-US" altLang="zh-CN" dirty="0"/>
              <a:t>linear index</a:t>
            </a:r>
            <a:r>
              <a:rPr lang="zh-CN" altLang="zh-CN" dirty="0"/>
              <a:t>）</a:t>
            </a:r>
          </a:p>
          <a:p>
            <a:r>
              <a:rPr lang="en-US" altLang="zh-CN" b="0" dirty="0" smtClean="0"/>
              <a:t>	</a:t>
            </a:r>
            <a:r>
              <a:rPr lang="zh-CN" altLang="zh-CN" dirty="0" smtClean="0">
                <a:solidFill>
                  <a:srgbClr val="FF0000"/>
                </a:solidFill>
              </a:rPr>
              <a:t>线性</a:t>
            </a:r>
            <a:r>
              <a:rPr lang="zh-CN" altLang="zh-CN" dirty="0">
                <a:solidFill>
                  <a:srgbClr val="FF0000"/>
                </a:solidFill>
              </a:rPr>
              <a:t>索引</a:t>
            </a:r>
            <a:r>
              <a:rPr lang="zh-CN" altLang="zh-CN" b="0" dirty="0"/>
              <a:t>的索引文件被组织成一组简单的</a:t>
            </a:r>
            <a:r>
              <a:rPr lang="en-US" altLang="zh-CN" b="0" dirty="0"/>
              <a:t>&lt;</a:t>
            </a:r>
            <a:r>
              <a:rPr lang="zh-CN" altLang="zh-CN" b="0" dirty="0"/>
              <a:t>关键字，指针</a:t>
            </a:r>
            <a:r>
              <a:rPr lang="en-US" altLang="zh-CN" b="0" dirty="0"/>
              <a:t>&gt;</a:t>
            </a:r>
            <a:r>
              <a:rPr lang="zh-CN" altLang="zh-CN" b="0" dirty="0"/>
              <a:t>对的序列。在索引文件中，按照关键字的顺序进行排序，指针指向存储在磁盘上的文件记录</a:t>
            </a:r>
            <a:r>
              <a:rPr lang="zh-CN" altLang="zh-CN" b="0" dirty="0" smtClean="0"/>
              <a:t>的</a:t>
            </a:r>
            <a:r>
              <a:rPr lang="zh-CN" altLang="en-US" b="0" dirty="0" smtClean="0"/>
              <a:t>起始</a:t>
            </a:r>
            <a:r>
              <a:rPr lang="zh-CN" altLang="zh-CN" b="0" dirty="0" smtClean="0"/>
              <a:t>位置</a:t>
            </a:r>
            <a:r>
              <a:rPr lang="zh-CN" altLang="zh-CN" b="0" dirty="0"/>
              <a:t>或者主索引中关键字的起始位置。</a:t>
            </a:r>
            <a:r>
              <a:rPr lang="zh-CN" altLang="zh-CN" dirty="0">
                <a:solidFill>
                  <a:srgbClr val="FF0000"/>
                </a:solidFill>
              </a:rPr>
              <a:t>可用顺序查找或折半查找实现记录的定位</a:t>
            </a:r>
            <a:r>
              <a:rPr lang="zh-CN" altLang="zh-CN" b="0" dirty="0"/>
              <a:t>。</a:t>
            </a:r>
          </a:p>
          <a:p>
            <a:endParaRPr lang="zh-CN" altLang="en-US" dirty="0"/>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43042" y="4214818"/>
            <a:ext cx="5153575" cy="1709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04953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920880" cy="4896544"/>
          </a:xfrm>
        </p:spPr>
        <p:txBody>
          <a:bodyPr>
            <a:normAutofit/>
          </a:bodyPr>
          <a:lstStyle/>
          <a:p>
            <a:r>
              <a:rPr lang="zh-CN" altLang="zh-CN" dirty="0">
                <a:solidFill>
                  <a:srgbClr val="FF0000"/>
                </a:solidFill>
              </a:rPr>
              <a:t>线性索引的</a:t>
            </a:r>
            <a:r>
              <a:rPr lang="zh-CN" altLang="zh-CN" dirty="0" smtClean="0">
                <a:solidFill>
                  <a:srgbClr val="FF0000"/>
                </a:solidFill>
              </a:rPr>
              <a:t>优点</a:t>
            </a:r>
            <a:r>
              <a:rPr lang="en-US" altLang="zh-CN" dirty="0" smtClean="0">
                <a:solidFill>
                  <a:srgbClr val="FF0000"/>
                </a:solidFill>
              </a:rPr>
              <a:t>:</a:t>
            </a:r>
          </a:p>
          <a:p>
            <a:r>
              <a:rPr lang="en-US" altLang="zh-CN" b="0" dirty="0" smtClean="0"/>
              <a:t>	</a:t>
            </a:r>
            <a:r>
              <a:rPr lang="zh-CN" altLang="zh-CN" b="0" dirty="0" smtClean="0"/>
              <a:t>索引</a:t>
            </a:r>
            <a:r>
              <a:rPr lang="zh-CN" altLang="zh-CN" b="0" dirty="0"/>
              <a:t>文件</a:t>
            </a:r>
            <a:r>
              <a:rPr lang="zh-CN" altLang="zh-CN" b="0" dirty="0" smtClean="0"/>
              <a:t>中记录</a:t>
            </a:r>
            <a:r>
              <a:rPr lang="zh-CN" altLang="zh-CN" b="0" dirty="0"/>
              <a:t>是定长的，而且是按关键字有序，所以</a:t>
            </a:r>
            <a:r>
              <a:rPr lang="zh-CN" altLang="zh-CN" b="0" dirty="0">
                <a:solidFill>
                  <a:srgbClr val="FF0000"/>
                </a:solidFill>
              </a:rPr>
              <a:t>可以利用折半查找法来进行快速查找</a:t>
            </a:r>
            <a:r>
              <a:rPr lang="zh-CN" altLang="zh-CN" b="0" dirty="0"/>
              <a:t>，从而提高检索效率</a:t>
            </a:r>
            <a:r>
              <a:rPr lang="zh-CN" altLang="zh-CN" b="0" dirty="0" smtClean="0"/>
              <a:t>。</a:t>
            </a:r>
            <a:r>
              <a:rPr lang="zh-CN" altLang="en-US" b="0" dirty="0" smtClean="0"/>
              <a:t>此外，也可减少磁盘文件的读写次数。</a:t>
            </a:r>
            <a:endParaRPr lang="en-US" altLang="zh-CN" b="0" dirty="0" smtClean="0"/>
          </a:p>
          <a:p>
            <a:r>
              <a:rPr lang="zh-CN" altLang="zh-CN" dirty="0" smtClean="0">
                <a:solidFill>
                  <a:srgbClr val="FF0000"/>
                </a:solidFill>
              </a:rPr>
              <a:t>线性</a:t>
            </a:r>
            <a:r>
              <a:rPr lang="zh-CN" altLang="zh-CN" dirty="0">
                <a:solidFill>
                  <a:srgbClr val="FF0000"/>
                </a:solidFill>
              </a:rPr>
              <a:t>索引的</a:t>
            </a:r>
            <a:r>
              <a:rPr lang="zh-CN" altLang="zh-CN" dirty="0" smtClean="0">
                <a:solidFill>
                  <a:srgbClr val="FF0000"/>
                </a:solidFill>
              </a:rPr>
              <a:t>缺点</a:t>
            </a:r>
            <a:r>
              <a:rPr lang="en-US" altLang="zh-CN" dirty="0" smtClean="0"/>
              <a:t>:</a:t>
            </a:r>
          </a:p>
          <a:p>
            <a:r>
              <a:rPr lang="en-US" altLang="zh-CN" b="0" dirty="0" smtClean="0"/>
              <a:t>	</a:t>
            </a:r>
            <a:r>
              <a:rPr lang="zh-CN" altLang="zh-CN" b="0" dirty="0" smtClean="0"/>
              <a:t>假如</a:t>
            </a:r>
            <a:r>
              <a:rPr lang="zh-CN" altLang="zh-CN" b="0" dirty="0"/>
              <a:t>存在大量的数据记录，那么</a:t>
            </a:r>
            <a:r>
              <a:rPr lang="zh-CN" altLang="zh-CN" b="0" dirty="0">
                <a:solidFill>
                  <a:srgbClr val="FF0000"/>
                </a:solidFill>
              </a:rPr>
              <a:t>可能由于索引文件太大而不能存储到内存当中</a:t>
            </a:r>
            <a:r>
              <a:rPr lang="zh-CN" altLang="zh-CN" b="0" dirty="0"/>
              <a:t>。这样在检索过程中，需要多次访问磁盘，降低检索效率</a:t>
            </a:r>
            <a:r>
              <a:rPr lang="zh-CN" altLang="zh-CN" b="0" dirty="0" smtClean="0"/>
              <a:t>。</a:t>
            </a:r>
            <a:endParaRPr lang="en-US" altLang="zh-CN" b="0" dirty="0" smtClean="0"/>
          </a:p>
          <a:p>
            <a:r>
              <a:rPr lang="en-US" altLang="zh-CN" dirty="0" smtClean="0"/>
              <a:t>	</a:t>
            </a:r>
            <a:r>
              <a:rPr lang="zh-CN" altLang="en-US" dirty="0" smtClean="0"/>
              <a:t>注：</a:t>
            </a:r>
            <a:r>
              <a:rPr lang="zh-CN" altLang="zh-CN" dirty="0" smtClean="0"/>
              <a:t>可以</a:t>
            </a:r>
            <a:r>
              <a:rPr lang="zh-CN" altLang="zh-CN" dirty="0"/>
              <a:t>通过建立</a:t>
            </a:r>
            <a:r>
              <a:rPr lang="zh-CN" altLang="zh-CN" dirty="0">
                <a:solidFill>
                  <a:srgbClr val="FF0000"/>
                </a:solidFill>
              </a:rPr>
              <a:t>二级索引</a:t>
            </a:r>
            <a:r>
              <a:rPr lang="zh-CN" altLang="zh-CN" dirty="0" smtClean="0"/>
              <a:t>来</a:t>
            </a:r>
            <a:r>
              <a:rPr lang="zh-CN" altLang="en-US" dirty="0"/>
              <a:t>改善</a:t>
            </a:r>
            <a:r>
              <a:rPr lang="zh-CN" altLang="zh-CN" dirty="0" smtClean="0"/>
              <a:t>该问题</a:t>
            </a:r>
            <a:r>
              <a:rPr lang="zh-CN" altLang="en-US" dirty="0" smtClean="0"/>
              <a:t>（如下文）</a:t>
            </a:r>
            <a:r>
              <a:rPr lang="zh-CN" altLang="zh-CN" dirty="0" smtClean="0"/>
              <a:t>。</a:t>
            </a:r>
            <a:endParaRPr lang="zh-CN" altLang="zh-CN" dirty="0"/>
          </a:p>
          <a:p>
            <a:endParaRPr lang="zh-CN" altLang="en-US" dirty="0"/>
          </a:p>
        </p:txBody>
      </p:sp>
    </p:spTree>
    <p:extLst>
      <p:ext uri="{BB962C8B-B14F-4D97-AF65-F5344CB8AC3E}">
        <p14:creationId xmlns:p14="http://schemas.microsoft.com/office/powerpoint/2010/main" xmlns="" val="13623489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1052737"/>
            <a:ext cx="7560840" cy="2304825"/>
          </a:xfrm>
        </p:spPr>
        <p:txBody>
          <a:bodyPr/>
          <a:lstStyle/>
          <a:p>
            <a:r>
              <a:rPr lang="en-US" altLang="zh-CN" dirty="0" smtClean="0"/>
              <a:t>	</a:t>
            </a:r>
            <a:r>
              <a:rPr lang="zh-CN" altLang="zh-CN" b="0" dirty="0" smtClean="0"/>
              <a:t>二</a:t>
            </a:r>
            <a:r>
              <a:rPr lang="zh-CN" altLang="zh-CN" b="0" dirty="0"/>
              <a:t>级线性索引文件中同样是</a:t>
            </a:r>
            <a:r>
              <a:rPr lang="en-US" altLang="zh-CN" dirty="0"/>
              <a:t>&lt;</a:t>
            </a:r>
            <a:r>
              <a:rPr lang="zh-CN" altLang="zh-CN" dirty="0"/>
              <a:t>关键字，指针</a:t>
            </a:r>
            <a:r>
              <a:rPr lang="en-US" altLang="zh-CN" dirty="0"/>
              <a:t>&gt;</a:t>
            </a:r>
            <a:r>
              <a:rPr lang="zh-CN" altLang="zh-CN" b="0" dirty="0"/>
              <a:t>序列，二级索引表中的</a:t>
            </a:r>
            <a:r>
              <a:rPr lang="zh-CN" altLang="zh-CN" b="0" dirty="0">
                <a:solidFill>
                  <a:srgbClr val="FF0000"/>
                </a:solidFill>
              </a:rPr>
              <a:t>每条记录都对应于一个一级索引表的磁盘块</a:t>
            </a:r>
            <a:r>
              <a:rPr lang="zh-CN" altLang="zh-CN" b="0" dirty="0"/>
              <a:t>，二级索引表中的关键字值与对应的一级索引表的磁盘块中第一条记录的关键字值相同，而且指针指向相应一级索引表的磁盘块的起始位置。</a:t>
            </a:r>
            <a:endParaRPr lang="zh-CN" altLang="en-US" b="0" dirty="0"/>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95736" y="3501008"/>
            <a:ext cx="5112848" cy="25539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554267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9"/>
            <a:ext cx="7520940" cy="3519842"/>
          </a:xfrm>
        </p:spPr>
        <p:txBody>
          <a:bodyPr>
            <a:normAutofit lnSpcReduction="10000"/>
          </a:bodyPr>
          <a:lstStyle/>
          <a:p>
            <a:pPr lvl="0"/>
            <a:r>
              <a:rPr lang="en-US" altLang="zh-CN" dirty="0" smtClean="0"/>
              <a:t>2. </a:t>
            </a:r>
            <a:r>
              <a:rPr lang="zh-CN" altLang="zh-CN" dirty="0" smtClean="0"/>
              <a:t>分块</a:t>
            </a:r>
            <a:r>
              <a:rPr lang="zh-CN" altLang="zh-CN" dirty="0"/>
              <a:t>索引</a:t>
            </a:r>
          </a:p>
          <a:p>
            <a:r>
              <a:rPr lang="en-US" altLang="zh-CN" b="0" dirty="0" smtClean="0"/>
              <a:t>	</a:t>
            </a:r>
            <a:r>
              <a:rPr lang="zh-CN" altLang="zh-CN" dirty="0" smtClean="0">
                <a:solidFill>
                  <a:srgbClr val="FF0000"/>
                </a:solidFill>
              </a:rPr>
              <a:t>分块索引</a:t>
            </a:r>
            <a:r>
              <a:rPr lang="zh-CN" altLang="en-US" b="0" dirty="0" smtClean="0"/>
              <a:t>是指</a:t>
            </a:r>
            <a:r>
              <a:rPr lang="zh-CN" altLang="zh-CN" dirty="0" smtClean="0">
                <a:solidFill>
                  <a:srgbClr val="FF0000"/>
                </a:solidFill>
              </a:rPr>
              <a:t>块</a:t>
            </a:r>
            <a:r>
              <a:rPr lang="zh-CN" altLang="zh-CN" dirty="0">
                <a:solidFill>
                  <a:srgbClr val="FF0000"/>
                </a:solidFill>
              </a:rPr>
              <a:t>间有序</a:t>
            </a:r>
            <a:r>
              <a:rPr lang="zh-CN" altLang="zh-CN" b="0" dirty="0"/>
              <a:t>，即数据块之间按每个数据块中的最大（最小）关键字有序。</a:t>
            </a:r>
            <a:r>
              <a:rPr lang="zh-CN" altLang="zh-CN" dirty="0"/>
              <a:t>索引表中存储块中的最大值或最小值</a:t>
            </a:r>
            <a:r>
              <a:rPr lang="zh-CN" altLang="zh-CN" b="0" dirty="0"/>
              <a:t>。要求后一块的关键字大于（或小于</a:t>
            </a:r>
            <a:r>
              <a:rPr lang="zh-CN" altLang="zh-CN" b="0" dirty="0" smtClean="0"/>
              <a:t>）前</a:t>
            </a:r>
            <a:r>
              <a:rPr lang="zh-CN" altLang="zh-CN" b="0" dirty="0"/>
              <a:t>一块的关键字</a:t>
            </a:r>
            <a:r>
              <a:rPr lang="zh-CN" altLang="zh-CN" b="0" dirty="0" smtClean="0"/>
              <a:t>。</a:t>
            </a:r>
            <a:endParaRPr lang="en-US" altLang="zh-CN" b="0" dirty="0" smtClean="0"/>
          </a:p>
          <a:p>
            <a:r>
              <a:rPr lang="en-US" altLang="zh-CN" b="0" dirty="0" smtClean="0"/>
              <a:t>	</a:t>
            </a:r>
            <a:r>
              <a:rPr lang="zh-CN" altLang="en-US" dirty="0" smtClean="0">
                <a:solidFill>
                  <a:srgbClr val="FF0000"/>
                </a:solidFill>
              </a:rPr>
              <a:t>分</a:t>
            </a:r>
            <a:r>
              <a:rPr lang="zh-CN" altLang="zh-CN" dirty="0" smtClean="0">
                <a:solidFill>
                  <a:srgbClr val="FF0000"/>
                </a:solidFill>
              </a:rPr>
              <a:t>块</a:t>
            </a:r>
            <a:r>
              <a:rPr lang="zh-CN" altLang="zh-CN" dirty="0">
                <a:solidFill>
                  <a:srgbClr val="FF0000"/>
                </a:solidFill>
              </a:rPr>
              <a:t>索引是顺序存储的</a:t>
            </a:r>
            <a:r>
              <a:rPr lang="zh-CN" altLang="zh-CN" b="0" dirty="0"/>
              <a:t>，索引表为</a:t>
            </a:r>
            <a:r>
              <a:rPr lang="en-US" altLang="zh-CN" b="0" dirty="0"/>
              <a:t>n/s</a:t>
            </a:r>
            <a:r>
              <a:rPr lang="zh-CN" altLang="zh-CN" b="0" dirty="0"/>
              <a:t>，块内搜索</a:t>
            </a:r>
            <a:r>
              <a:rPr lang="en-US" altLang="zh-CN" b="0" dirty="0"/>
              <a:t>s</a:t>
            </a:r>
            <a:r>
              <a:rPr lang="zh-CN" altLang="zh-CN" b="0" dirty="0"/>
              <a:t>。</a:t>
            </a:r>
            <a:r>
              <a:rPr lang="en-US" altLang="zh-CN" b="0" dirty="0"/>
              <a:t>n</a:t>
            </a:r>
            <a:r>
              <a:rPr lang="zh-CN" altLang="zh-CN" b="0" dirty="0"/>
              <a:t>为总的记录数，</a:t>
            </a:r>
            <a:r>
              <a:rPr lang="en-US" altLang="zh-CN" b="0" dirty="0"/>
              <a:t>s </a:t>
            </a:r>
            <a:r>
              <a:rPr lang="zh-CN" altLang="zh-CN" b="0" dirty="0"/>
              <a:t>为块内元素数，则</a:t>
            </a:r>
            <a:r>
              <a:rPr lang="zh-CN" altLang="zh-CN" dirty="0">
                <a:solidFill>
                  <a:srgbClr val="FF0000"/>
                </a:solidFill>
              </a:rPr>
              <a:t>复杂度为</a:t>
            </a:r>
            <a:r>
              <a:rPr lang="en-US" altLang="zh-CN" dirty="0">
                <a:solidFill>
                  <a:srgbClr val="FF0000"/>
                </a:solidFill>
              </a:rPr>
              <a:t>O(n/</a:t>
            </a:r>
            <a:r>
              <a:rPr lang="en-US" altLang="zh-CN" dirty="0" err="1">
                <a:solidFill>
                  <a:srgbClr val="FF0000"/>
                </a:solidFill>
              </a:rPr>
              <a:t>s+s</a:t>
            </a:r>
            <a:r>
              <a:rPr lang="en-US" altLang="zh-CN" dirty="0">
                <a:solidFill>
                  <a:srgbClr val="FF0000"/>
                </a:solidFill>
              </a:rPr>
              <a:t>)</a:t>
            </a:r>
            <a:r>
              <a:rPr lang="zh-CN" altLang="zh-CN" b="0" dirty="0"/>
              <a:t>。</a:t>
            </a:r>
          </a:p>
          <a:p>
            <a:endParaRPr lang="zh-CN" altLang="en-US" b="0" dirty="0"/>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71604" y="4572008"/>
            <a:ext cx="5432276" cy="152207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21076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8.5 </a:t>
            </a:r>
            <a:r>
              <a:rPr lang="zh-CN" altLang="zh-CN" b="1" dirty="0"/>
              <a:t>树形</a:t>
            </a:r>
            <a:r>
              <a:rPr lang="zh-CN" altLang="zh-CN" b="1" dirty="0" smtClean="0"/>
              <a:t>索引</a:t>
            </a:r>
            <a:endParaRPr lang="zh-CN" altLang="en-US" dirty="0"/>
          </a:p>
        </p:txBody>
      </p:sp>
      <p:sp>
        <p:nvSpPr>
          <p:cNvPr id="3" name="内容占位符 2"/>
          <p:cNvSpPr>
            <a:spLocks noGrp="1"/>
          </p:cNvSpPr>
          <p:nvPr>
            <p:ph idx="1"/>
          </p:nvPr>
        </p:nvSpPr>
        <p:spPr>
          <a:xfrm>
            <a:off x="827584" y="1628801"/>
            <a:ext cx="7520940" cy="2514580"/>
          </a:xfrm>
        </p:spPr>
        <p:txBody>
          <a:bodyPr/>
          <a:lstStyle/>
          <a:p>
            <a:r>
              <a:rPr lang="en-US" altLang="zh-CN" dirty="0">
                <a:solidFill>
                  <a:srgbClr val="FF0000"/>
                </a:solidFill>
              </a:rPr>
              <a:t>B</a:t>
            </a:r>
            <a:r>
              <a:rPr lang="zh-CN" altLang="zh-CN" dirty="0">
                <a:solidFill>
                  <a:srgbClr val="FF0000"/>
                </a:solidFill>
              </a:rPr>
              <a:t>树</a:t>
            </a:r>
            <a:r>
              <a:rPr lang="zh-CN" altLang="zh-CN" b="0" dirty="0"/>
              <a:t>是目前使用</a:t>
            </a:r>
            <a:r>
              <a:rPr lang="zh-CN" altLang="zh-CN" dirty="0"/>
              <a:t>最为广泛的索引方法</a:t>
            </a:r>
            <a:r>
              <a:rPr lang="zh-CN" altLang="zh-CN" b="0" dirty="0"/>
              <a:t>，树结构更新之后仍能自动保持平衡，且适于按块存储</a:t>
            </a:r>
            <a:r>
              <a:rPr lang="zh-CN" altLang="zh-CN" b="0" dirty="0" smtClean="0"/>
              <a:t>。</a:t>
            </a:r>
            <a:endParaRPr lang="en-US" altLang="zh-CN" b="0" dirty="0" smtClean="0"/>
          </a:p>
          <a:p>
            <a:r>
              <a:rPr lang="zh-CN" altLang="en-US" b="0" dirty="0" smtClean="0"/>
              <a:t>为了更好地理解</a:t>
            </a:r>
            <a:r>
              <a:rPr lang="en-US" altLang="zh-CN" b="0" dirty="0" smtClean="0"/>
              <a:t>B</a:t>
            </a:r>
            <a:r>
              <a:rPr lang="zh-CN" altLang="en-US" b="0" dirty="0" smtClean="0"/>
              <a:t>树构造过程，此处先介绍一种叫</a:t>
            </a:r>
            <a:r>
              <a:rPr lang="en-US" altLang="zh-CN" dirty="0" smtClean="0">
                <a:solidFill>
                  <a:srgbClr val="FF0000"/>
                </a:solidFill>
              </a:rPr>
              <a:t>2-3</a:t>
            </a:r>
            <a:r>
              <a:rPr lang="zh-CN" altLang="en-US" dirty="0" smtClean="0">
                <a:solidFill>
                  <a:srgbClr val="FF0000"/>
                </a:solidFill>
              </a:rPr>
              <a:t>树</a:t>
            </a:r>
            <a:r>
              <a:rPr lang="zh-CN" altLang="en-US" b="0" dirty="0" smtClean="0"/>
              <a:t>的结构。实际上，</a:t>
            </a:r>
            <a:r>
              <a:rPr lang="en-US" altLang="zh-CN" dirty="0" smtClean="0"/>
              <a:t>2-3</a:t>
            </a:r>
            <a:r>
              <a:rPr lang="zh-CN" altLang="en-US" dirty="0" smtClean="0"/>
              <a:t>树是</a:t>
            </a:r>
            <a:r>
              <a:rPr lang="en-US" altLang="zh-CN" dirty="0" smtClean="0"/>
              <a:t>B</a:t>
            </a:r>
            <a:r>
              <a:rPr lang="zh-CN" altLang="en-US" dirty="0" smtClean="0"/>
              <a:t>树的特殊情况，</a:t>
            </a:r>
            <a:r>
              <a:rPr lang="zh-CN" altLang="en-US" dirty="0" smtClean="0">
                <a:solidFill>
                  <a:srgbClr val="FF0000"/>
                </a:solidFill>
              </a:rPr>
              <a:t>也就是</a:t>
            </a:r>
            <a:r>
              <a:rPr lang="en-US" altLang="zh-CN" dirty="0" smtClean="0">
                <a:solidFill>
                  <a:srgbClr val="FF0000"/>
                </a:solidFill>
              </a:rPr>
              <a:t>3</a:t>
            </a:r>
            <a:r>
              <a:rPr lang="zh-CN" altLang="en-US" dirty="0" smtClean="0">
                <a:solidFill>
                  <a:srgbClr val="FF0000"/>
                </a:solidFill>
              </a:rPr>
              <a:t>阶</a:t>
            </a:r>
            <a:r>
              <a:rPr lang="en-US" altLang="zh-CN" dirty="0" smtClean="0">
                <a:solidFill>
                  <a:srgbClr val="FF0000"/>
                </a:solidFill>
              </a:rPr>
              <a:t>B</a:t>
            </a:r>
            <a:r>
              <a:rPr lang="zh-CN" altLang="en-US" dirty="0" smtClean="0">
                <a:solidFill>
                  <a:srgbClr val="FF0000"/>
                </a:solidFill>
              </a:rPr>
              <a:t>树</a:t>
            </a:r>
            <a:r>
              <a:rPr lang="zh-CN" altLang="en-US" b="0" dirty="0" smtClean="0"/>
              <a:t>。</a:t>
            </a:r>
            <a:endParaRPr lang="zh-CN" altLang="zh-CN" b="0" dirty="0"/>
          </a:p>
        </p:txBody>
      </p:sp>
    </p:spTree>
    <p:extLst>
      <p:ext uri="{BB962C8B-B14F-4D97-AF65-F5344CB8AC3E}">
        <p14:creationId xmlns:p14="http://schemas.microsoft.com/office/powerpoint/2010/main" xmlns="" val="8816371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8.5.1 2-3</a:t>
            </a:r>
            <a:r>
              <a:rPr lang="zh-CN" altLang="zh-CN" b="1" dirty="0" smtClean="0"/>
              <a:t>树</a:t>
            </a:r>
            <a:endParaRPr lang="zh-CN" altLang="en-US" dirty="0"/>
          </a:p>
        </p:txBody>
      </p:sp>
      <p:sp>
        <p:nvSpPr>
          <p:cNvPr id="3" name="内容占位符 2"/>
          <p:cNvSpPr>
            <a:spLocks noGrp="1"/>
          </p:cNvSpPr>
          <p:nvPr>
            <p:ph idx="1"/>
          </p:nvPr>
        </p:nvSpPr>
        <p:spPr>
          <a:xfrm>
            <a:off x="683568" y="1628800"/>
            <a:ext cx="8208912" cy="3579849"/>
          </a:xfrm>
        </p:spPr>
        <p:txBody>
          <a:bodyPr/>
          <a:lstStyle/>
          <a:p>
            <a:r>
              <a:rPr lang="en-US" altLang="zh-CN" dirty="0">
                <a:solidFill>
                  <a:srgbClr val="FF0000"/>
                </a:solidFill>
              </a:rPr>
              <a:t>2-3</a:t>
            </a:r>
            <a:r>
              <a:rPr lang="zh-CN" altLang="zh-CN" dirty="0">
                <a:solidFill>
                  <a:srgbClr val="FF0000"/>
                </a:solidFill>
              </a:rPr>
              <a:t>树的定义</a:t>
            </a:r>
            <a:r>
              <a:rPr lang="zh-CN" altLang="zh-CN" dirty="0"/>
              <a:t>：</a:t>
            </a:r>
          </a:p>
          <a:p>
            <a:r>
              <a:rPr lang="en-US" altLang="zh-CN" b="0" dirty="0" smtClean="0"/>
              <a:t>1) </a:t>
            </a:r>
            <a:r>
              <a:rPr lang="zh-CN" altLang="zh-CN" b="0" dirty="0" smtClean="0"/>
              <a:t>每个</a:t>
            </a:r>
            <a:r>
              <a:rPr lang="zh-CN" altLang="zh-CN" b="0" dirty="0"/>
              <a:t>结点上的</a:t>
            </a:r>
            <a:r>
              <a:rPr lang="zh-CN" altLang="zh-CN" dirty="0">
                <a:solidFill>
                  <a:srgbClr val="FF0000"/>
                </a:solidFill>
              </a:rPr>
              <a:t>子树个数可以是</a:t>
            </a:r>
            <a:r>
              <a:rPr lang="en-US" altLang="zh-CN" dirty="0">
                <a:solidFill>
                  <a:srgbClr val="FF0000"/>
                </a:solidFill>
              </a:rPr>
              <a:t>2-3</a:t>
            </a:r>
            <a:r>
              <a:rPr lang="zh-CN" altLang="zh-CN" dirty="0">
                <a:solidFill>
                  <a:srgbClr val="FF0000"/>
                </a:solidFill>
              </a:rPr>
              <a:t>个</a:t>
            </a:r>
            <a:r>
              <a:rPr lang="zh-CN" altLang="zh-CN" b="0" dirty="0"/>
              <a:t>。每个结点包含一个或两个关键字的值；</a:t>
            </a:r>
          </a:p>
          <a:p>
            <a:r>
              <a:rPr lang="en-US" altLang="zh-CN" b="0" dirty="0" smtClean="0"/>
              <a:t>2) </a:t>
            </a:r>
            <a:r>
              <a:rPr lang="zh-CN" altLang="zh-CN" b="0" dirty="0" smtClean="0"/>
              <a:t>每个</a:t>
            </a:r>
            <a:r>
              <a:rPr lang="zh-CN" altLang="zh-CN" b="0" dirty="0"/>
              <a:t>内结点或有一个关键字两个子树，或有两个关键字三个子树；</a:t>
            </a:r>
          </a:p>
          <a:p>
            <a:r>
              <a:rPr lang="en-US" altLang="zh-CN" b="0" dirty="0" smtClean="0"/>
              <a:t>3) </a:t>
            </a:r>
            <a:r>
              <a:rPr lang="zh-CN" altLang="zh-CN" b="0" dirty="0" smtClean="0"/>
              <a:t>所有</a:t>
            </a:r>
            <a:r>
              <a:rPr lang="zh-CN" altLang="zh-CN" b="0" dirty="0"/>
              <a:t>的</a:t>
            </a:r>
            <a:r>
              <a:rPr lang="zh-CN" altLang="zh-CN" dirty="0">
                <a:solidFill>
                  <a:srgbClr val="FF0000"/>
                </a:solidFill>
              </a:rPr>
              <a:t>叶子结点在</a:t>
            </a:r>
            <a:r>
              <a:rPr lang="en-US" altLang="zh-CN" dirty="0">
                <a:solidFill>
                  <a:srgbClr val="FF0000"/>
                </a:solidFill>
              </a:rPr>
              <a:t>2-3</a:t>
            </a:r>
            <a:r>
              <a:rPr lang="zh-CN" altLang="zh-CN" dirty="0">
                <a:solidFill>
                  <a:srgbClr val="FF0000"/>
                </a:solidFill>
              </a:rPr>
              <a:t>树的同一层出现</a:t>
            </a:r>
            <a:r>
              <a:rPr lang="zh-CN" altLang="zh-CN" b="0" dirty="0"/>
              <a:t>。即高度是一样</a:t>
            </a:r>
            <a:r>
              <a:rPr lang="zh-CN" altLang="zh-CN" b="0" dirty="0" smtClean="0"/>
              <a:t>的</a:t>
            </a:r>
            <a:r>
              <a:rPr lang="zh-CN" altLang="en-US" b="0" dirty="0" smtClean="0"/>
              <a:t>。</a:t>
            </a:r>
            <a:endParaRPr lang="zh-CN" altLang="zh-CN" b="0" dirty="0"/>
          </a:p>
          <a:p>
            <a:endParaRPr lang="zh-CN" altLang="en-US" dirty="0"/>
          </a:p>
        </p:txBody>
      </p:sp>
      <p:pic>
        <p:nvPicPr>
          <p:cNvPr id="4" name="图片 3" descr="C:\Users\Admin\AppData\Roaming\Tencent\Users\422215495\QQ\WinTemp\RichOle\~02H`VNH%K~T0RIYBV8I_CA.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858149" y="285728"/>
            <a:ext cx="500066" cy="500066"/>
          </a:xfrm>
          <a:prstGeom prst="rect">
            <a:avLst/>
          </a:prstGeom>
          <a:noFill/>
          <a:ln>
            <a:noFill/>
          </a:ln>
        </p:spPr>
      </p:pic>
    </p:spTree>
    <p:extLst>
      <p:ext uri="{BB962C8B-B14F-4D97-AF65-F5344CB8AC3E}">
        <p14:creationId xmlns:p14="http://schemas.microsoft.com/office/powerpoint/2010/main" xmlns="" val="34966287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776864" cy="1008112"/>
          </a:xfrm>
        </p:spPr>
        <p:txBody>
          <a:bodyPr/>
          <a:lstStyle/>
          <a:p>
            <a:r>
              <a:rPr lang="en-US" altLang="zh-CN" b="0" dirty="0" smtClean="0"/>
              <a:t>	</a:t>
            </a:r>
            <a:r>
              <a:rPr lang="en-US" altLang="zh-CN" dirty="0" smtClean="0">
                <a:solidFill>
                  <a:srgbClr val="FF0000"/>
                </a:solidFill>
              </a:rPr>
              <a:t>2-3</a:t>
            </a:r>
            <a:r>
              <a:rPr lang="zh-CN" altLang="zh-CN" dirty="0">
                <a:solidFill>
                  <a:srgbClr val="FF0000"/>
                </a:solidFill>
              </a:rPr>
              <a:t>树更新代价更</a:t>
            </a:r>
            <a:r>
              <a:rPr lang="zh-CN" altLang="zh-CN" dirty="0" smtClean="0">
                <a:solidFill>
                  <a:srgbClr val="FF0000"/>
                </a:solidFill>
              </a:rPr>
              <a:t>小</a:t>
            </a:r>
            <a:r>
              <a:rPr lang="zh-CN" altLang="en-US" dirty="0" smtClean="0">
                <a:solidFill>
                  <a:srgbClr val="FF0000"/>
                </a:solidFill>
              </a:rPr>
              <a:t>。</a:t>
            </a:r>
            <a:r>
              <a:rPr lang="zh-CN" altLang="zh-CN" b="0" dirty="0" smtClean="0"/>
              <a:t>具有</a:t>
            </a:r>
            <a:r>
              <a:rPr lang="en-US" altLang="zh-CN" b="0" dirty="0"/>
              <a:t>N</a:t>
            </a:r>
            <a:r>
              <a:rPr lang="zh-CN" altLang="zh-CN" b="0" dirty="0"/>
              <a:t>个关键字的</a:t>
            </a:r>
            <a:r>
              <a:rPr lang="en-US" altLang="zh-CN" b="0" dirty="0"/>
              <a:t>2-3</a:t>
            </a:r>
            <a:r>
              <a:rPr lang="zh-CN" altLang="zh-CN" b="0" dirty="0"/>
              <a:t>树的高度比相应的二叉查找</a:t>
            </a:r>
            <a:r>
              <a:rPr lang="zh-CN" altLang="zh-CN" b="0" dirty="0" smtClean="0"/>
              <a:t>树</a:t>
            </a:r>
            <a:r>
              <a:rPr lang="zh-CN" altLang="en-US" b="0" dirty="0" smtClean="0"/>
              <a:t>的高度要</a:t>
            </a:r>
            <a:r>
              <a:rPr lang="zh-CN" altLang="zh-CN" b="0" dirty="0" smtClean="0"/>
              <a:t>低</a:t>
            </a:r>
            <a:r>
              <a:rPr lang="zh-CN" altLang="en-US" b="0" dirty="0" smtClean="0"/>
              <a:t>很多</a:t>
            </a:r>
            <a:r>
              <a:rPr lang="zh-CN" altLang="zh-CN" b="0" dirty="0" smtClean="0"/>
              <a:t>。</a:t>
            </a:r>
            <a:endParaRPr lang="zh-CN" altLang="en-US" b="0" dirty="0"/>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7704" y="1916832"/>
            <a:ext cx="5634278" cy="201223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矩形 3"/>
          <p:cNvSpPr/>
          <p:nvPr/>
        </p:nvSpPr>
        <p:spPr>
          <a:xfrm>
            <a:off x="743811" y="4077072"/>
            <a:ext cx="7992888" cy="1938992"/>
          </a:xfrm>
          <a:prstGeom prst="rect">
            <a:avLst/>
          </a:prstGeom>
        </p:spPr>
        <p:txBody>
          <a:bodyPr wrap="square">
            <a:spAutoFit/>
          </a:bodyPr>
          <a:lstStyle/>
          <a:p>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在</a:t>
            </a:r>
            <a:r>
              <a:rPr lang="en-US"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2-3</a:t>
            </a: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树</a:t>
            </a:r>
            <a:r>
              <a:rPr lang="zh-CN" altLang="zh-CN" sz="24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中</a:t>
            </a:r>
            <a:r>
              <a:rPr lang="zh-CN" altLang="en-US" sz="24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左边</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孩子中的结点值小于父结点中第一个关键字的值</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中间</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孩子中的结点值</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大于父</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结点中第一个关键字的值</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且</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小于</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第二个关键字的值</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右边</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孩子中的结点值</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大于父</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结点中第二个关键字的值。</a:t>
            </a:r>
          </a:p>
        </p:txBody>
      </p:sp>
    </p:spTree>
    <p:extLst>
      <p:ext uri="{BB962C8B-B14F-4D97-AF65-F5344CB8AC3E}">
        <p14:creationId xmlns:p14="http://schemas.microsoft.com/office/powerpoint/2010/main" xmlns="" val="22310182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8136904" cy="3168351"/>
          </a:xfrm>
        </p:spPr>
        <p:txBody>
          <a:bodyPr>
            <a:normAutofit fontScale="85000" lnSpcReduction="10000"/>
          </a:bodyPr>
          <a:lstStyle/>
          <a:p>
            <a:r>
              <a:rPr lang="en-US" altLang="zh-CN" dirty="0">
                <a:solidFill>
                  <a:srgbClr val="FF0000"/>
                </a:solidFill>
              </a:rPr>
              <a:t>2-3</a:t>
            </a:r>
            <a:r>
              <a:rPr lang="zh-CN" altLang="zh-CN" dirty="0">
                <a:solidFill>
                  <a:srgbClr val="FF0000"/>
                </a:solidFill>
              </a:rPr>
              <a:t>树</a:t>
            </a:r>
            <a:r>
              <a:rPr lang="zh-CN" altLang="zh-CN" dirty="0" smtClean="0">
                <a:solidFill>
                  <a:srgbClr val="FF0000"/>
                </a:solidFill>
              </a:rPr>
              <a:t>的</a:t>
            </a:r>
            <a:r>
              <a:rPr lang="zh-CN" altLang="en-US" dirty="0" smtClean="0">
                <a:solidFill>
                  <a:srgbClr val="FF0000"/>
                </a:solidFill>
              </a:rPr>
              <a:t>查找过程：</a:t>
            </a:r>
            <a:endParaRPr lang="zh-CN" altLang="zh-CN" dirty="0"/>
          </a:p>
          <a:p>
            <a:r>
              <a:rPr lang="en-US" altLang="zh-CN" dirty="0" smtClean="0">
                <a:solidFill>
                  <a:srgbClr val="FF0000"/>
                </a:solidFill>
              </a:rPr>
              <a:t>	</a:t>
            </a:r>
            <a:r>
              <a:rPr lang="zh-CN" altLang="en-US" dirty="0" smtClean="0">
                <a:solidFill>
                  <a:srgbClr val="FF0000"/>
                </a:solidFill>
              </a:rPr>
              <a:t>从根结点开始，按照</a:t>
            </a:r>
            <a:r>
              <a:rPr lang="en-US" altLang="zh-CN" dirty="0" smtClean="0">
                <a:solidFill>
                  <a:srgbClr val="FF0000"/>
                </a:solidFill>
              </a:rPr>
              <a:t>2-3</a:t>
            </a:r>
            <a:r>
              <a:rPr lang="zh-CN" altLang="en-US" dirty="0" smtClean="0">
                <a:solidFill>
                  <a:srgbClr val="FF0000"/>
                </a:solidFill>
              </a:rPr>
              <a:t>树定义中关键字关系，逐级向下确定待查找关键字。类似于二叉查找树，</a:t>
            </a:r>
            <a:r>
              <a:rPr lang="zh-CN" altLang="en-US" dirty="0" smtClean="0"/>
              <a:t>要么中途比较相等找到成功，要么直到叶子层失败。</a:t>
            </a:r>
            <a:endParaRPr lang="en-US" altLang="zh-CN" dirty="0" smtClean="0"/>
          </a:p>
          <a:p>
            <a:r>
              <a:rPr lang="en-US" altLang="zh-CN" b="0" dirty="0"/>
              <a:t>	</a:t>
            </a:r>
            <a:r>
              <a:rPr lang="en-US" altLang="zh-CN" b="0" dirty="0" smtClean="0"/>
              <a:t>	</a:t>
            </a:r>
            <a:r>
              <a:rPr lang="zh-CN" altLang="zh-CN" b="0" dirty="0" smtClean="0"/>
              <a:t>在</a:t>
            </a:r>
            <a:r>
              <a:rPr lang="zh-CN" altLang="zh-CN" b="0" dirty="0"/>
              <a:t>图</a:t>
            </a:r>
            <a:r>
              <a:rPr lang="en-US" altLang="zh-CN" b="0" dirty="0"/>
              <a:t>8-10</a:t>
            </a:r>
            <a:r>
              <a:rPr lang="zh-CN" altLang="zh-CN" b="0" dirty="0" smtClean="0"/>
              <a:t>中</a:t>
            </a:r>
            <a:r>
              <a:rPr lang="zh-CN" altLang="en-US" b="0" dirty="0" smtClean="0"/>
              <a:t>查找</a:t>
            </a:r>
            <a:r>
              <a:rPr lang="en-US" altLang="zh-CN" b="0" dirty="0" smtClean="0"/>
              <a:t>15</a:t>
            </a:r>
            <a:r>
              <a:rPr lang="zh-CN" altLang="zh-CN" b="0" dirty="0" smtClean="0"/>
              <a:t>时，</a:t>
            </a:r>
            <a:r>
              <a:rPr lang="zh-CN" altLang="en-US" b="0" dirty="0" smtClean="0"/>
              <a:t>先比较</a:t>
            </a:r>
            <a:r>
              <a:rPr lang="en-US" altLang="zh-CN" b="0" dirty="0" smtClean="0"/>
              <a:t>18</a:t>
            </a:r>
            <a:r>
              <a:rPr lang="zh-CN" altLang="en-US" b="0" dirty="0" smtClean="0"/>
              <a:t>不等且小于，则走左子树；再跟</a:t>
            </a:r>
            <a:r>
              <a:rPr lang="en-US" altLang="zh-CN" b="0" dirty="0" smtClean="0"/>
              <a:t>12</a:t>
            </a:r>
            <a:r>
              <a:rPr lang="zh-CN" altLang="en-US" b="0" dirty="0" smtClean="0"/>
              <a:t>比较不等且大于，则走中子树；跟</a:t>
            </a:r>
            <a:r>
              <a:rPr lang="en-US" altLang="zh-CN" b="0" dirty="0" smtClean="0"/>
              <a:t>15</a:t>
            </a:r>
            <a:r>
              <a:rPr lang="zh-CN" altLang="en-US" b="0" dirty="0" smtClean="0"/>
              <a:t>比较相等查找成功。</a:t>
            </a:r>
            <a:endParaRPr lang="en-US" altLang="zh-CN" b="0" dirty="0" smtClean="0"/>
          </a:p>
          <a:p>
            <a:r>
              <a:rPr lang="en-US" altLang="zh-CN" b="0" dirty="0"/>
              <a:t>	</a:t>
            </a:r>
            <a:r>
              <a:rPr lang="en-US" altLang="zh-CN" b="0" dirty="0" smtClean="0"/>
              <a:t>	</a:t>
            </a:r>
            <a:r>
              <a:rPr lang="zh-CN" altLang="en-US" b="0" dirty="0" smtClean="0"/>
              <a:t>又比如查找</a:t>
            </a:r>
            <a:r>
              <a:rPr lang="en-US" altLang="zh-CN" b="0" dirty="0" smtClean="0"/>
              <a:t>45</a:t>
            </a:r>
            <a:r>
              <a:rPr lang="zh-CN" altLang="en-US" b="0" dirty="0" smtClean="0"/>
              <a:t>，在根结点分别与</a:t>
            </a:r>
            <a:r>
              <a:rPr lang="en-US" altLang="zh-CN" b="0" dirty="0" smtClean="0"/>
              <a:t>18</a:t>
            </a:r>
            <a:r>
              <a:rPr lang="zh-CN" altLang="en-US" b="0" dirty="0" smtClean="0"/>
              <a:t>和</a:t>
            </a:r>
            <a:r>
              <a:rPr lang="en-US" altLang="zh-CN" b="0" dirty="0" smtClean="0"/>
              <a:t>33</a:t>
            </a:r>
            <a:r>
              <a:rPr lang="zh-CN" altLang="en-US" b="0" dirty="0" smtClean="0"/>
              <a:t>不等且大于，则走右子树；再跟</a:t>
            </a:r>
            <a:r>
              <a:rPr lang="en-US" altLang="zh-CN" b="0" dirty="0" smtClean="0"/>
              <a:t>48</a:t>
            </a:r>
            <a:r>
              <a:rPr lang="zh-CN" altLang="en-US" b="0" dirty="0" smtClean="0"/>
              <a:t>比较不等且小于，则走左子树；再跟</a:t>
            </a:r>
            <a:r>
              <a:rPr lang="en-US" altLang="zh-CN" b="0" dirty="0" smtClean="0"/>
              <a:t>45</a:t>
            </a:r>
            <a:r>
              <a:rPr lang="zh-CN" altLang="en-US" b="0" dirty="0" smtClean="0"/>
              <a:t>比较相等成功</a:t>
            </a:r>
            <a:r>
              <a:rPr lang="zh-CN" altLang="zh-CN" b="0" dirty="0" smtClean="0"/>
              <a:t>。</a:t>
            </a:r>
            <a:endParaRPr lang="zh-CN" altLang="zh-CN" b="0" dirty="0"/>
          </a:p>
          <a:p>
            <a:endParaRPr lang="zh-CN" alt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75656" y="4005064"/>
            <a:ext cx="5634278" cy="23042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615381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8.2.1 </a:t>
            </a:r>
            <a:r>
              <a:rPr lang="zh-CN" altLang="zh-CN" b="1" dirty="0"/>
              <a:t>顺序表的</a:t>
            </a:r>
            <a:r>
              <a:rPr lang="zh-CN" altLang="zh-CN" b="1" dirty="0" smtClean="0"/>
              <a:t>查找</a:t>
            </a:r>
            <a:endParaRPr lang="zh-CN" altLang="en-US" dirty="0"/>
          </a:p>
        </p:txBody>
      </p:sp>
      <p:sp>
        <p:nvSpPr>
          <p:cNvPr id="3" name="内容占位符 2"/>
          <p:cNvSpPr>
            <a:spLocks noGrp="1"/>
          </p:cNvSpPr>
          <p:nvPr>
            <p:ph idx="1"/>
          </p:nvPr>
        </p:nvSpPr>
        <p:spPr>
          <a:xfrm>
            <a:off x="827584" y="1628800"/>
            <a:ext cx="7520940" cy="4608512"/>
          </a:xfrm>
        </p:spPr>
        <p:txBody>
          <a:bodyPr>
            <a:normAutofit lnSpcReduction="10000"/>
          </a:bodyPr>
          <a:lstStyle/>
          <a:p>
            <a:r>
              <a:rPr lang="zh-CN" altLang="zh-CN" dirty="0">
                <a:solidFill>
                  <a:srgbClr val="FF0000"/>
                </a:solidFill>
              </a:rPr>
              <a:t>顺序查找</a:t>
            </a:r>
            <a:r>
              <a:rPr lang="zh-CN" altLang="zh-CN" b="0" dirty="0"/>
              <a:t>又称线性查找，是最基本的查找方法之一。将待查找的元素存放于数组或链表中。</a:t>
            </a:r>
          </a:p>
          <a:p>
            <a:r>
              <a:rPr lang="zh-CN" altLang="zh-CN" dirty="0">
                <a:solidFill>
                  <a:srgbClr val="FF0000"/>
                </a:solidFill>
              </a:rPr>
              <a:t>基本思想</a:t>
            </a:r>
            <a:r>
              <a:rPr lang="zh-CN" altLang="zh-CN" dirty="0" smtClean="0"/>
              <a:t>：</a:t>
            </a:r>
            <a:endParaRPr lang="en-US" altLang="zh-CN" dirty="0" smtClean="0"/>
          </a:p>
          <a:p>
            <a:pPr>
              <a:buFont typeface="Arial" pitchFamily="34" charset="0"/>
              <a:buChar char="•"/>
            </a:pPr>
            <a:r>
              <a:rPr lang="zh-CN" altLang="zh-CN" b="0" dirty="0" smtClean="0"/>
              <a:t>按照</a:t>
            </a:r>
            <a:r>
              <a:rPr lang="zh-CN" altLang="zh-CN" b="0" dirty="0"/>
              <a:t>元素存放位置顺序遍历所有元素，从而找到待查找的元素</a:t>
            </a:r>
            <a:r>
              <a:rPr lang="zh-CN" altLang="zh-CN" b="0" dirty="0" smtClean="0"/>
              <a:t>。</a:t>
            </a:r>
            <a:endParaRPr lang="en-US" altLang="zh-CN" b="0" dirty="0" smtClean="0"/>
          </a:p>
          <a:p>
            <a:pPr>
              <a:buFont typeface="Arial" pitchFamily="34" charset="0"/>
              <a:buChar char="•"/>
            </a:pPr>
            <a:r>
              <a:rPr lang="zh-CN" altLang="zh-CN" b="0" dirty="0" smtClean="0"/>
              <a:t>从</a:t>
            </a:r>
            <a:r>
              <a:rPr lang="zh-CN" altLang="zh-CN" b="0" dirty="0"/>
              <a:t>表中的第一个记录开始，逐个进行记录的关键字与给定值的比较，如果某个记录的关键字与给定值比较相等，则查找成功</a:t>
            </a:r>
            <a:r>
              <a:rPr lang="zh-CN" altLang="zh-CN" b="0" dirty="0" smtClean="0"/>
              <a:t>；</a:t>
            </a:r>
            <a:endParaRPr lang="en-US" altLang="zh-CN" b="0" dirty="0" smtClean="0"/>
          </a:p>
          <a:p>
            <a:pPr>
              <a:buFont typeface="Arial" pitchFamily="34" charset="0"/>
              <a:buChar char="•"/>
            </a:pPr>
            <a:r>
              <a:rPr lang="zh-CN" altLang="zh-CN" b="0" dirty="0" smtClean="0"/>
              <a:t>反之</a:t>
            </a:r>
            <a:r>
              <a:rPr lang="zh-CN" altLang="zh-CN" b="0" dirty="0"/>
              <a:t>，若直至最后一个记录，其关键字与给定值比较都不等，则表明表中没有所查记录，查找不成功。</a:t>
            </a:r>
          </a:p>
          <a:p>
            <a:endParaRPr lang="zh-CN" altLang="en-US" dirty="0"/>
          </a:p>
        </p:txBody>
      </p:sp>
    </p:spTree>
    <p:extLst>
      <p:ext uri="{BB962C8B-B14F-4D97-AF65-F5344CB8AC3E}">
        <p14:creationId xmlns:p14="http://schemas.microsoft.com/office/powerpoint/2010/main" xmlns="" val="16642220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268761"/>
            <a:ext cx="7560840" cy="2016224"/>
          </a:xfrm>
        </p:spPr>
        <p:txBody>
          <a:bodyPr/>
          <a:lstStyle/>
          <a:p>
            <a:r>
              <a:rPr lang="en-US" altLang="zh-CN" dirty="0">
                <a:solidFill>
                  <a:srgbClr val="FF0000"/>
                </a:solidFill>
              </a:rPr>
              <a:t>2-3</a:t>
            </a:r>
            <a:r>
              <a:rPr lang="zh-CN" altLang="zh-CN" dirty="0">
                <a:solidFill>
                  <a:srgbClr val="FF0000"/>
                </a:solidFill>
              </a:rPr>
              <a:t>树的插入的三种情况</a:t>
            </a:r>
            <a:r>
              <a:rPr lang="zh-CN" altLang="zh-CN" dirty="0"/>
              <a:t>：</a:t>
            </a:r>
          </a:p>
          <a:p>
            <a:r>
              <a:rPr lang="zh-CN" altLang="zh-CN" b="0" dirty="0"/>
              <a:t>（</a:t>
            </a:r>
            <a:r>
              <a:rPr lang="en-US" altLang="zh-CN" b="0" dirty="0"/>
              <a:t>1</a:t>
            </a:r>
            <a:r>
              <a:rPr lang="zh-CN" altLang="zh-CN" b="0" dirty="0"/>
              <a:t>）</a:t>
            </a:r>
            <a:r>
              <a:rPr lang="zh-CN" altLang="zh-CN" dirty="0">
                <a:solidFill>
                  <a:srgbClr val="FF0000"/>
                </a:solidFill>
              </a:rPr>
              <a:t>叶子结点中有空位置</a:t>
            </a:r>
            <a:r>
              <a:rPr lang="zh-CN" altLang="zh-CN" dirty="0"/>
              <a:t>，直接插入待插结点。</a:t>
            </a:r>
            <a:r>
              <a:rPr lang="zh-CN" altLang="zh-CN" b="0" dirty="0"/>
              <a:t>在图</a:t>
            </a:r>
            <a:r>
              <a:rPr lang="en-US" altLang="zh-CN" b="0" dirty="0"/>
              <a:t>8-10</a:t>
            </a:r>
            <a:r>
              <a:rPr lang="zh-CN" altLang="zh-CN" b="0" dirty="0"/>
              <a:t>中插入</a:t>
            </a:r>
            <a:r>
              <a:rPr lang="en-US" altLang="zh-CN" b="0" dirty="0"/>
              <a:t>14</a:t>
            </a:r>
            <a:r>
              <a:rPr lang="zh-CN" altLang="zh-CN" b="0" dirty="0"/>
              <a:t>时，由于</a:t>
            </a:r>
            <a:r>
              <a:rPr lang="en-US" altLang="zh-CN" b="0" dirty="0"/>
              <a:t>14</a:t>
            </a:r>
            <a:r>
              <a:rPr lang="zh-CN" altLang="zh-CN" b="0" dirty="0"/>
              <a:t>的插入位置处有一个空位置，所以直接插入</a:t>
            </a:r>
            <a:r>
              <a:rPr lang="en-US" altLang="zh-CN" b="0" dirty="0"/>
              <a:t>14</a:t>
            </a:r>
            <a:r>
              <a:rPr lang="zh-CN" altLang="zh-CN" b="0" dirty="0"/>
              <a:t>。如图</a:t>
            </a:r>
            <a:r>
              <a:rPr lang="en-US" altLang="zh-CN" b="0" dirty="0"/>
              <a:t>8-11</a:t>
            </a:r>
            <a:r>
              <a:rPr lang="zh-CN" altLang="zh-CN" b="0" dirty="0"/>
              <a:t>（</a:t>
            </a:r>
            <a:r>
              <a:rPr lang="en-US" altLang="zh-CN" b="0" dirty="0"/>
              <a:t>a</a:t>
            </a:r>
            <a:r>
              <a:rPr lang="zh-CN" altLang="zh-CN" b="0" dirty="0"/>
              <a:t>）所示。</a:t>
            </a:r>
          </a:p>
          <a:p>
            <a:endParaRPr lang="zh-CN" altLang="en-US" dirty="0"/>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75656" y="3429000"/>
            <a:ext cx="6048672" cy="20783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30695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9"/>
            <a:ext cx="7488832" cy="1944216"/>
          </a:xfrm>
        </p:spPr>
        <p:txBody>
          <a:bodyPr/>
          <a:lstStyle/>
          <a:p>
            <a:r>
              <a:rPr lang="zh-CN" altLang="zh-CN" b="0" dirty="0"/>
              <a:t>（</a:t>
            </a:r>
            <a:r>
              <a:rPr lang="en-US" altLang="zh-CN" b="0" dirty="0"/>
              <a:t>2</a:t>
            </a:r>
            <a:r>
              <a:rPr lang="zh-CN" altLang="zh-CN" b="0" dirty="0"/>
              <a:t>）</a:t>
            </a:r>
            <a:r>
              <a:rPr lang="zh-CN" altLang="zh-CN" dirty="0">
                <a:solidFill>
                  <a:srgbClr val="FF0000"/>
                </a:solidFill>
              </a:rPr>
              <a:t>叶子结点中已满</a:t>
            </a:r>
            <a:r>
              <a:rPr lang="zh-CN" altLang="zh-CN" b="0" dirty="0"/>
              <a:t>，此时需要将叶子结点中的中间元素提升到父结点中，并且叶子结点分裂为两个结点。如果此时父结点中有空位置，则直接插入待插元素，否则继续分裂</a:t>
            </a:r>
            <a:r>
              <a:rPr lang="zh-CN" altLang="zh-CN" b="0" dirty="0" smtClean="0"/>
              <a:t>。</a:t>
            </a:r>
            <a:r>
              <a:rPr lang="zh-CN" altLang="zh-CN" b="0" dirty="0"/>
              <a:t>在图</a:t>
            </a:r>
            <a:r>
              <a:rPr lang="en-US" altLang="zh-CN" b="0" dirty="0" smtClean="0"/>
              <a:t>8-11(a)</a:t>
            </a:r>
            <a:r>
              <a:rPr lang="zh-CN" altLang="zh-CN" b="0" dirty="0" smtClean="0"/>
              <a:t>中</a:t>
            </a:r>
            <a:r>
              <a:rPr lang="zh-CN" altLang="zh-CN" b="0" dirty="0"/>
              <a:t>插入</a:t>
            </a:r>
            <a:r>
              <a:rPr lang="en-US" altLang="zh-CN" b="0" dirty="0" smtClean="0"/>
              <a:t>55</a:t>
            </a:r>
            <a:r>
              <a:rPr lang="zh-CN" altLang="en-US" b="0" dirty="0" smtClean="0"/>
              <a:t>。</a:t>
            </a:r>
            <a:endParaRPr lang="zh-CN" altLang="en-US" b="0" dirty="0"/>
          </a:p>
        </p:txBody>
      </p:sp>
      <p:pic>
        <p:nvPicPr>
          <p:cNvPr id="1741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03823" y="3789040"/>
            <a:ext cx="6624736" cy="22031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496" y="2852936"/>
            <a:ext cx="3757837" cy="129117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846779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3"/>
            <a:ext cx="7920880" cy="1872208"/>
          </a:xfrm>
        </p:spPr>
        <p:txBody>
          <a:bodyPr>
            <a:normAutofit/>
          </a:bodyPr>
          <a:lstStyle/>
          <a:p>
            <a:r>
              <a:rPr lang="zh-CN" altLang="zh-CN" b="0" dirty="0"/>
              <a:t>（</a:t>
            </a:r>
            <a:r>
              <a:rPr lang="en-US" altLang="zh-CN" b="0" dirty="0"/>
              <a:t>3</a:t>
            </a:r>
            <a:r>
              <a:rPr lang="zh-CN" altLang="zh-CN" b="0" dirty="0" smtClean="0"/>
              <a:t>）</a:t>
            </a:r>
            <a:r>
              <a:rPr lang="zh-CN" altLang="en-US" dirty="0" smtClean="0">
                <a:solidFill>
                  <a:srgbClr val="FF0000"/>
                </a:solidFill>
              </a:rPr>
              <a:t>根结点分列导致树高度增加</a:t>
            </a:r>
            <a:r>
              <a:rPr lang="zh-CN" altLang="en-US" b="0" dirty="0" smtClean="0"/>
              <a:t>。</a:t>
            </a:r>
            <a:r>
              <a:rPr lang="zh-CN" altLang="zh-CN" b="0" dirty="0" smtClean="0"/>
              <a:t>假如</a:t>
            </a:r>
            <a:r>
              <a:rPr lang="zh-CN" altLang="zh-CN" b="0" dirty="0"/>
              <a:t>在叶子结点插入一个元素后，使得上面的结点</a:t>
            </a:r>
            <a:r>
              <a:rPr lang="zh-CN" altLang="zh-CN" b="0" dirty="0" smtClean="0"/>
              <a:t>不</a:t>
            </a:r>
            <a:r>
              <a:rPr lang="zh-CN" altLang="en-US" b="0" dirty="0" smtClean="0"/>
              <a:t>断地</a:t>
            </a:r>
            <a:r>
              <a:rPr lang="zh-CN" altLang="zh-CN" b="0" dirty="0" smtClean="0"/>
              <a:t>分裂</a:t>
            </a:r>
            <a:r>
              <a:rPr lang="zh-CN" altLang="zh-CN" b="0" dirty="0"/>
              <a:t>，最后使得根结点</a:t>
            </a:r>
            <a:r>
              <a:rPr lang="zh-CN" altLang="zh-CN" b="0" dirty="0" smtClean="0"/>
              <a:t>也</a:t>
            </a:r>
            <a:r>
              <a:rPr lang="zh-CN" altLang="en-US" b="0" dirty="0" smtClean="0"/>
              <a:t>被</a:t>
            </a:r>
            <a:r>
              <a:rPr lang="zh-CN" altLang="zh-CN" b="0" dirty="0" smtClean="0"/>
              <a:t>分裂</a:t>
            </a:r>
            <a:r>
              <a:rPr lang="zh-CN" altLang="zh-CN" b="0" dirty="0"/>
              <a:t>，此时</a:t>
            </a:r>
            <a:r>
              <a:rPr lang="en-US" altLang="zh-CN" b="0" dirty="0"/>
              <a:t>2-3</a:t>
            </a:r>
            <a:r>
              <a:rPr lang="zh-CN" altLang="zh-CN" b="0" dirty="0"/>
              <a:t>树的高度加</a:t>
            </a:r>
            <a:r>
              <a:rPr lang="en-US" altLang="zh-CN" b="0" dirty="0"/>
              <a:t>1</a:t>
            </a:r>
            <a:r>
              <a:rPr lang="zh-CN" altLang="zh-CN" b="0" dirty="0"/>
              <a:t>。在图</a:t>
            </a:r>
            <a:r>
              <a:rPr lang="en-US" altLang="zh-CN" b="0" dirty="0"/>
              <a:t>8-10</a:t>
            </a:r>
            <a:r>
              <a:rPr lang="zh-CN" altLang="zh-CN" b="0" dirty="0"/>
              <a:t>中插入</a:t>
            </a:r>
            <a:r>
              <a:rPr lang="en-US" altLang="zh-CN" b="0" dirty="0" smtClean="0"/>
              <a:t>21</a:t>
            </a:r>
            <a:r>
              <a:rPr lang="zh-CN" altLang="en-US" b="0" dirty="0" smtClean="0"/>
              <a:t>和</a:t>
            </a:r>
            <a:r>
              <a:rPr lang="en-US" altLang="zh-CN" b="0" dirty="0" smtClean="0"/>
              <a:t>19</a:t>
            </a:r>
            <a:r>
              <a:rPr lang="zh-CN" altLang="en-US" b="0" dirty="0" smtClean="0"/>
              <a:t>后，形成图</a:t>
            </a:r>
            <a:r>
              <a:rPr lang="en-US" altLang="zh-CN" b="0" dirty="0" smtClean="0"/>
              <a:t>8-11(c)</a:t>
            </a:r>
            <a:r>
              <a:rPr lang="zh-CN" altLang="en-US" b="0" dirty="0" smtClean="0"/>
              <a:t>。</a:t>
            </a:r>
            <a:endParaRPr lang="zh-CN" altLang="en-US" b="0" dirty="0"/>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6333" y="2924944"/>
            <a:ext cx="6700043" cy="296166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0113212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8.5.2 </a:t>
            </a:r>
            <a:r>
              <a:rPr lang="en-US" altLang="zh-CN" b="1" dirty="0">
                <a:solidFill>
                  <a:srgbClr val="FF0000"/>
                </a:solidFill>
              </a:rPr>
              <a:t>B</a:t>
            </a:r>
            <a:r>
              <a:rPr lang="zh-CN" altLang="zh-CN" b="1" dirty="0">
                <a:solidFill>
                  <a:srgbClr val="FF0000"/>
                </a:solidFill>
              </a:rPr>
              <a:t>树</a:t>
            </a:r>
            <a:endParaRPr lang="zh-CN" altLang="zh-CN" dirty="0">
              <a:solidFill>
                <a:srgbClr val="FF0000"/>
              </a:solidFill>
            </a:endParaRPr>
          </a:p>
        </p:txBody>
      </p:sp>
      <p:sp>
        <p:nvSpPr>
          <p:cNvPr id="3" name="内容占位符 2"/>
          <p:cNvSpPr>
            <a:spLocks noGrp="1"/>
          </p:cNvSpPr>
          <p:nvPr>
            <p:ph idx="1"/>
          </p:nvPr>
        </p:nvSpPr>
        <p:spPr>
          <a:xfrm>
            <a:off x="611560" y="1628800"/>
            <a:ext cx="8352928" cy="4608512"/>
          </a:xfrm>
        </p:spPr>
        <p:txBody>
          <a:bodyPr>
            <a:normAutofit lnSpcReduction="10000"/>
          </a:bodyPr>
          <a:lstStyle/>
          <a:p>
            <a:r>
              <a:rPr lang="en-US" altLang="zh-CN" b="0" dirty="0" smtClean="0"/>
              <a:t>	</a:t>
            </a:r>
            <a:r>
              <a:rPr lang="en-US" altLang="zh-CN" dirty="0" smtClean="0"/>
              <a:t>2-3</a:t>
            </a:r>
            <a:r>
              <a:rPr lang="zh-CN" altLang="zh-CN" dirty="0"/>
              <a:t>树是</a:t>
            </a:r>
            <a:r>
              <a:rPr lang="en-US" altLang="zh-CN" dirty="0"/>
              <a:t>B</a:t>
            </a:r>
            <a:r>
              <a:rPr lang="zh-CN" altLang="zh-CN" dirty="0"/>
              <a:t>树的一种特殊情况。</a:t>
            </a:r>
          </a:p>
          <a:p>
            <a:r>
              <a:rPr lang="en-US" altLang="zh-CN" b="0" dirty="0"/>
              <a:t> 	</a:t>
            </a:r>
            <a:r>
              <a:rPr lang="en-US" altLang="zh-CN" dirty="0">
                <a:solidFill>
                  <a:srgbClr val="FF0000"/>
                </a:solidFill>
              </a:rPr>
              <a:t>B</a:t>
            </a:r>
            <a:r>
              <a:rPr lang="zh-CN" altLang="zh-CN" dirty="0">
                <a:solidFill>
                  <a:srgbClr val="FF0000"/>
                </a:solidFill>
              </a:rPr>
              <a:t>树是一种平衡的多路搜索树</a:t>
            </a:r>
            <a:r>
              <a:rPr lang="zh-CN" altLang="zh-CN" b="0" dirty="0"/>
              <a:t>，它在文件系统中非常有用</a:t>
            </a:r>
            <a:r>
              <a:rPr lang="zh-CN" altLang="zh-CN" b="0" dirty="0" smtClean="0"/>
              <a:t>。</a:t>
            </a:r>
            <a:endParaRPr lang="en-US" altLang="zh-CN" b="0" dirty="0" smtClean="0"/>
          </a:p>
          <a:p>
            <a:r>
              <a:rPr lang="en-US" altLang="zh-CN" b="0" dirty="0">
                <a:solidFill>
                  <a:srgbClr val="FF0000"/>
                </a:solidFill>
              </a:rPr>
              <a:t>	</a:t>
            </a:r>
            <a:r>
              <a:rPr lang="en-US" altLang="zh-CN" b="0" dirty="0" smtClean="0">
                <a:solidFill>
                  <a:srgbClr val="FF0000"/>
                </a:solidFill>
              </a:rPr>
              <a:t>B</a:t>
            </a:r>
            <a:r>
              <a:rPr lang="zh-CN" altLang="en-US" b="0" dirty="0" smtClean="0">
                <a:solidFill>
                  <a:srgbClr val="FF0000"/>
                </a:solidFill>
              </a:rPr>
              <a:t>树的定义如下：</a:t>
            </a:r>
            <a:endParaRPr lang="zh-CN" altLang="zh-CN" b="0" dirty="0">
              <a:solidFill>
                <a:srgbClr val="FF0000"/>
              </a:solidFill>
            </a:endParaRPr>
          </a:p>
          <a:p>
            <a:r>
              <a:rPr lang="en-US" altLang="zh-CN" b="0" dirty="0" smtClean="0"/>
              <a:t>	</a:t>
            </a:r>
            <a:r>
              <a:rPr lang="zh-CN" altLang="zh-CN" b="0" dirty="0" smtClean="0"/>
              <a:t>一</a:t>
            </a:r>
            <a:r>
              <a:rPr lang="zh-CN" altLang="zh-CN" b="0" dirty="0"/>
              <a:t>棵</a:t>
            </a:r>
            <a:r>
              <a:rPr lang="en-US" altLang="zh-CN" b="0" dirty="0"/>
              <a:t>m</a:t>
            </a:r>
            <a:r>
              <a:rPr lang="zh-CN" altLang="zh-CN" b="0" dirty="0"/>
              <a:t>阶</a:t>
            </a:r>
            <a:r>
              <a:rPr lang="en-US" altLang="zh-CN" b="0" dirty="0"/>
              <a:t>B</a:t>
            </a:r>
            <a:r>
              <a:rPr lang="en-US" altLang="zh-CN" b="0" baseline="-25000" dirty="0"/>
              <a:t>-</a:t>
            </a:r>
            <a:r>
              <a:rPr lang="zh-CN" altLang="zh-CN" b="0" dirty="0"/>
              <a:t>树，或者是空树，或者是满足下列性质</a:t>
            </a:r>
            <a:r>
              <a:rPr lang="en-US" altLang="zh-CN" b="0" dirty="0"/>
              <a:t>B</a:t>
            </a:r>
            <a:r>
              <a:rPr lang="zh-CN" altLang="zh-CN" b="0" dirty="0"/>
              <a:t>的树：</a:t>
            </a:r>
          </a:p>
          <a:p>
            <a:r>
              <a:rPr lang="zh-CN" altLang="zh-CN" b="0" dirty="0"/>
              <a:t>（</a:t>
            </a:r>
            <a:r>
              <a:rPr lang="en-US" altLang="zh-CN" b="0" dirty="0"/>
              <a:t>1</a:t>
            </a:r>
            <a:r>
              <a:rPr lang="zh-CN" altLang="zh-CN" b="0" dirty="0"/>
              <a:t>）树中每个结点</a:t>
            </a:r>
            <a:r>
              <a:rPr lang="zh-CN" altLang="zh-CN" b="0" dirty="0">
                <a:solidFill>
                  <a:srgbClr val="FF0000"/>
                </a:solidFill>
              </a:rPr>
              <a:t>至多有</a:t>
            </a:r>
            <a:r>
              <a:rPr lang="en-US" altLang="zh-CN" b="0" dirty="0">
                <a:solidFill>
                  <a:srgbClr val="FF0000"/>
                </a:solidFill>
              </a:rPr>
              <a:t>m</a:t>
            </a:r>
            <a:r>
              <a:rPr lang="zh-CN" altLang="zh-CN" b="0" dirty="0">
                <a:solidFill>
                  <a:srgbClr val="FF0000"/>
                </a:solidFill>
              </a:rPr>
              <a:t>棵子树</a:t>
            </a:r>
            <a:r>
              <a:rPr lang="zh-CN" altLang="zh-CN" b="0" dirty="0"/>
              <a:t>，即每个结点中</a:t>
            </a:r>
            <a:r>
              <a:rPr lang="zh-CN" altLang="zh-CN" b="0" dirty="0">
                <a:solidFill>
                  <a:srgbClr val="FF0000"/>
                </a:solidFill>
              </a:rPr>
              <a:t>至多含有</a:t>
            </a:r>
            <a:r>
              <a:rPr lang="en-US" altLang="zh-CN" b="0" dirty="0">
                <a:solidFill>
                  <a:srgbClr val="FF0000"/>
                </a:solidFill>
              </a:rPr>
              <a:t>m-1</a:t>
            </a:r>
            <a:r>
              <a:rPr lang="zh-CN" altLang="zh-CN" b="0" dirty="0">
                <a:solidFill>
                  <a:srgbClr val="FF0000"/>
                </a:solidFill>
              </a:rPr>
              <a:t>个关键字</a:t>
            </a:r>
            <a:r>
              <a:rPr lang="zh-CN" altLang="zh-CN" b="0" dirty="0"/>
              <a:t>；</a:t>
            </a:r>
          </a:p>
          <a:p>
            <a:r>
              <a:rPr lang="zh-CN" altLang="zh-CN" b="0" dirty="0"/>
              <a:t>（</a:t>
            </a:r>
            <a:r>
              <a:rPr lang="en-US" altLang="zh-CN" b="0" dirty="0"/>
              <a:t>2</a:t>
            </a:r>
            <a:r>
              <a:rPr lang="zh-CN" altLang="zh-CN" b="0" dirty="0"/>
              <a:t>）如果根结点不是叶子结点，</a:t>
            </a:r>
            <a:r>
              <a:rPr lang="zh-CN" altLang="zh-CN" b="0" dirty="0" smtClean="0"/>
              <a:t>则</a:t>
            </a:r>
            <a:r>
              <a:rPr lang="zh-CN" altLang="en-US" b="0" dirty="0" smtClean="0">
                <a:solidFill>
                  <a:srgbClr val="FF0000"/>
                </a:solidFill>
              </a:rPr>
              <a:t>根结点</a:t>
            </a:r>
            <a:r>
              <a:rPr lang="zh-CN" altLang="zh-CN" b="0" dirty="0" smtClean="0">
                <a:solidFill>
                  <a:srgbClr val="FF0000"/>
                </a:solidFill>
              </a:rPr>
              <a:t>至少</a:t>
            </a:r>
            <a:r>
              <a:rPr lang="zh-CN" altLang="zh-CN" b="0" dirty="0">
                <a:solidFill>
                  <a:srgbClr val="FF0000"/>
                </a:solidFill>
              </a:rPr>
              <a:t>含有两棵子树</a:t>
            </a:r>
            <a:r>
              <a:rPr lang="zh-CN" altLang="zh-CN" b="0" dirty="0"/>
              <a:t>；</a:t>
            </a:r>
          </a:p>
          <a:p>
            <a:r>
              <a:rPr lang="zh-CN" altLang="zh-CN" b="0" dirty="0"/>
              <a:t>（</a:t>
            </a:r>
            <a:r>
              <a:rPr lang="en-US" altLang="zh-CN" b="0" dirty="0"/>
              <a:t>3</a:t>
            </a:r>
            <a:r>
              <a:rPr lang="zh-CN" altLang="zh-CN" b="0" dirty="0"/>
              <a:t>）除根结点和叶子结点之外的所有非终端结点，</a:t>
            </a:r>
            <a:r>
              <a:rPr lang="zh-CN" altLang="zh-CN" b="0" dirty="0">
                <a:solidFill>
                  <a:srgbClr val="FF0000"/>
                </a:solidFill>
              </a:rPr>
              <a:t>每个</a:t>
            </a:r>
            <a:r>
              <a:rPr lang="zh-CN" altLang="zh-CN" b="0" dirty="0" smtClean="0">
                <a:solidFill>
                  <a:srgbClr val="FF0000"/>
                </a:solidFill>
              </a:rPr>
              <a:t>结点</a:t>
            </a:r>
            <a:r>
              <a:rPr lang="zh-CN" altLang="en-US" b="0" dirty="0" smtClean="0">
                <a:solidFill>
                  <a:srgbClr val="FF0000"/>
                </a:solidFill>
              </a:rPr>
              <a:t>至少</a:t>
            </a:r>
            <a:r>
              <a:rPr lang="zh-CN" altLang="zh-CN" b="0" dirty="0" smtClean="0">
                <a:solidFill>
                  <a:srgbClr val="FF0000"/>
                </a:solidFill>
              </a:rPr>
              <a:t>有</a:t>
            </a:r>
            <a:r>
              <a:rPr lang="en-US" altLang="zh-CN" b="0" dirty="0">
                <a:solidFill>
                  <a:srgbClr val="FF0000"/>
                </a:solidFill>
              </a:rPr>
              <a:t>⌈m/2</a:t>
            </a:r>
            <a:r>
              <a:rPr lang="en-US" altLang="zh-CN" b="0" dirty="0" smtClean="0">
                <a:solidFill>
                  <a:srgbClr val="FF0000"/>
                </a:solidFill>
              </a:rPr>
              <a:t>⌉</a:t>
            </a:r>
            <a:r>
              <a:rPr lang="zh-CN" altLang="zh-CN" b="0" dirty="0" smtClean="0">
                <a:solidFill>
                  <a:srgbClr val="FF0000"/>
                </a:solidFill>
              </a:rPr>
              <a:t>棵子树</a:t>
            </a:r>
            <a:r>
              <a:rPr lang="zh-CN" altLang="en-US" b="0" dirty="0" smtClean="0">
                <a:solidFill>
                  <a:srgbClr val="FF0000"/>
                </a:solidFill>
              </a:rPr>
              <a:t>，有</a:t>
            </a:r>
            <a:r>
              <a:rPr lang="en-US" altLang="zh-CN" b="0" dirty="0">
                <a:solidFill>
                  <a:srgbClr val="FF0000"/>
                </a:solidFill>
              </a:rPr>
              <a:t>⌈m/2⌉ </a:t>
            </a:r>
            <a:r>
              <a:rPr lang="en-US" altLang="zh-CN" b="0" dirty="0" smtClean="0">
                <a:solidFill>
                  <a:srgbClr val="FF0000"/>
                </a:solidFill>
              </a:rPr>
              <a:t>-1</a:t>
            </a:r>
            <a:r>
              <a:rPr lang="zh-CN" altLang="en-US" b="0" dirty="0" smtClean="0">
                <a:solidFill>
                  <a:srgbClr val="FF0000"/>
                </a:solidFill>
              </a:rPr>
              <a:t>个关键字</a:t>
            </a:r>
            <a:r>
              <a:rPr lang="zh-CN" altLang="zh-CN" b="0" dirty="0" smtClean="0"/>
              <a:t>；</a:t>
            </a:r>
            <a:endParaRPr lang="zh-CN" altLang="zh-CN" b="0" dirty="0"/>
          </a:p>
          <a:p>
            <a:endParaRPr lang="zh-CN" altLang="en-US" dirty="0"/>
          </a:p>
        </p:txBody>
      </p:sp>
    </p:spTree>
    <p:extLst>
      <p:ext uri="{BB962C8B-B14F-4D97-AF65-F5344CB8AC3E}">
        <p14:creationId xmlns:p14="http://schemas.microsoft.com/office/powerpoint/2010/main" xmlns="" val="10701438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704856" cy="5256584"/>
          </a:xfrm>
        </p:spPr>
        <p:txBody>
          <a:bodyPr>
            <a:normAutofit/>
          </a:bodyPr>
          <a:lstStyle/>
          <a:p>
            <a:r>
              <a:rPr lang="zh-CN" altLang="zh-CN" b="0" dirty="0"/>
              <a:t>（</a:t>
            </a:r>
            <a:r>
              <a:rPr lang="en-US" altLang="zh-CN" b="0" dirty="0"/>
              <a:t>4</a:t>
            </a:r>
            <a:r>
              <a:rPr lang="zh-CN" altLang="zh-CN" b="0" dirty="0"/>
              <a:t>）</a:t>
            </a:r>
            <a:r>
              <a:rPr lang="zh-CN" altLang="zh-CN" b="0" dirty="0">
                <a:solidFill>
                  <a:srgbClr val="FF0000"/>
                </a:solidFill>
              </a:rPr>
              <a:t>所有的非终结点中包含下列信息数据：</a:t>
            </a:r>
          </a:p>
          <a:p>
            <a:r>
              <a:rPr lang="en-US" altLang="zh-CN" b="0" dirty="0" smtClean="0"/>
              <a:t>	</a:t>
            </a:r>
            <a:r>
              <a:rPr lang="zh-CN" altLang="zh-CN" b="0" dirty="0" smtClean="0">
                <a:solidFill>
                  <a:srgbClr val="FF0000"/>
                </a:solidFill>
              </a:rPr>
              <a:t>（</a:t>
            </a:r>
            <a:r>
              <a:rPr lang="en-US" altLang="zh-CN" b="0" dirty="0">
                <a:solidFill>
                  <a:srgbClr val="FF0000"/>
                </a:solidFill>
              </a:rPr>
              <a:t>n,P</a:t>
            </a:r>
            <a:r>
              <a:rPr lang="en-US" altLang="zh-CN" b="0" baseline="-25000" dirty="0">
                <a:solidFill>
                  <a:srgbClr val="FF0000"/>
                </a:solidFill>
              </a:rPr>
              <a:t>0</a:t>
            </a:r>
            <a:r>
              <a:rPr lang="en-US" altLang="zh-CN" b="0" dirty="0">
                <a:solidFill>
                  <a:srgbClr val="FF0000"/>
                </a:solidFill>
              </a:rPr>
              <a:t>,K</a:t>
            </a:r>
            <a:r>
              <a:rPr lang="en-US" altLang="zh-CN" b="0" baseline="-25000" dirty="0">
                <a:solidFill>
                  <a:srgbClr val="FF0000"/>
                </a:solidFill>
              </a:rPr>
              <a:t>1</a:t>
            </a:r>
            <a:r>
              <a:rPr lang="en-US" altLang="zh-CN" b="0" dirty="0">
                <a:solidFill>
                  <a:srgbClr val="FF0000"/>
                </a:solidFill>
              </a:rPr>
              <a:t>,P</a:t>
            </a:r>
            <a:r>
              <a:rPr lang="en-US" altLang="zh-CN" b="0" baseline="-25000" dirty="0">
                <a:solidFill>
                  <a:srgbClr val="FF0000"/>
                </a:solidFill>
              </a:rPr>
              <a:t>1</a:t>
            </a:r>
            <a:r>
              <a:rPr lang="en-US" altLang="zh-CN" b="0" dirty="0">
                <a:solidFill>
                  <a:srgbClr val="FF0000"/>
                </a:solidFill>
              </a:rPr>
              <a:t>,K</a:t>
            </a:r>
            <a:r>
              <a:rPr lang="en-US" altLang="zh-CN" b="0" baseline="-25000" dirty="0">
                <a:solidFill>
                  <a:srgbClr val="FF0000"/>
                </a:solidFill>
              </a:rPr>
              <a:t>2</a:t>
            </a:r>
            <a:r>
              <a:rPr lang="en-US" altLang="zh-CN" b="0" dirty="0">
                <a:solidFill>
                  <a:srgbClr val="FF0000"/>
                </a:solidFill>
              </a:rPr>
              <a:t>,P</a:t>
            </a:r>
            <a:r>
              <a:rPr lang="en-US" altLang="zh-CN" b="0" baseline="-25000" dirty="0">
                <a:solidFill>
                  <a:srgbClr val="FF0000"/>
                </a:solidFill>
              </a:rPr>
              <a:t>2</a:t>
            </a:r>
            <a:r>
              <a:rPr lang="en-US" altLang="zh-CN" b="0" dirty="0">
                <a:solidFill>
                  <a:srgbClr val="FF0000"/>
                </a:solidFill>
              </a:rPr>
              <a:t>,...,</a:t>
            </a:r>
            <a:r>
              <a:rPr lang="en-US" altLang="zh-CN" b="0" dirty="0" err="1">
                <a:solidFill>
                  <a:srgbClr val="FF0000"/>
                </a:solidFill>
              </a:rPr>
              <a:t>K</a:t>
            </a:r>
            <a:r>
              <a:rPr lang="en-US" altLang="zh-CN" b="0" baseline="-25000" dirty="0" err="1">
                <a:solidFill>
                  <a:srgbClr val="FF0000"/>
                </a:solidFill>
              </a:rPr>
              <a:t>n</a:t>
            </a:r>
            <a:r>
              <a:rPr lang="en-US" altLang="zh-CN" b="0" dirty="0" err="1">
                <a:solidFill>
                  <a:srgbClr val="FF0000"/>
                </a:solidFill>
              </a:rPr>
              <a:t>,P</a:t>
            </a:r>
            <a:r>
              <a:rPr lang="en-US" altLang="zh-CN" b="0" baseline="-25000" dirty="0" err="1">
                <a:solidFill>
                  <a:srgbClr val="FF0000"/>
                </a:solidFill>
              </a:rPr>
              <a:t>n</a:t>
            </a:r>
            <a:r>
              <a:rPr lang="en-US" altLang="zh-CN" b="0" dirty="0">
                <a:solidFill>
                  <a:srgbClr val="FF0000"/>
                </a:solidFill>
              </a:rPr>
              <a:t>)</a:t>
            </a:r>
            <a:endParaRPr lang="zh-CN" altLang="zh-CN" b="0" dirty="0">
              <a:solidFill>
                <a:srgbClr val="FF0000"/>
              </a:solidFill>
            </a:endParaRPr>
          </a:p>
          <a:p>
            <a:r>
              <a:rPr lang="en-US" altLang="zh-CN" b="0" dirty="0"/>
              <a:t>	</a:t>
            </a:r>
            <a:r>
              <a:rPr lang="zh-CN" altLang="zh-CN" b="0" dirty="0"/>
              <a:t>其中：</a:t>
            </a:r>
            <a:r>
              <a:rPr lang="en-US" altLang="zh-CN" b="0" dirty="0"/>
              <a:t>K</a:t>
            </a:r>
            <a:r>
              <a:rPr lang="en-US" altLang="zh-CN" b="0" baseline="-25000" dirty="0"/>
              <a:t>i</a:t>
            </a:r>
            <a:r>
              <a:rPr lang="en-US" altLang="zh-CN" b="0" dirty="0"/>
              <a:t>(</a:t>
            </a:r>
            <a:r>
              <a:rPr lang="en-US" altLang="zh-CN" b="0" dirty="0" err="1"/>
              <a:t>i</a:t>
            </a:r>
            <a:r>
              <a:rPr lang="en-US" altLang="zh-CN" b="0" dirty="0"/>
              <a:t>=1,...,n)</a:t>
            </a:r>
            <a:r>
              <a:rPr lang="zh-CN" altLang="zh-CN" b="0" dirty="0"/>
              <a:t>为关键字，并且</a:t>
            </a:r>
            <a:r>
              <a:rPr lang="en-US" altLang="zh-CN" b="0" dirty="0"/>
              <a:t>K</a:t>
            </a:r>
            <a:r>
              <a:rPr lang="en-US" altLang="zh-CN" b="0" baseline="-25000" dirty="0"/>
              <a:t>i</a:t>
            </a:r>
            <a:r>
              <a:rPr lang="en-US" altLang="zh-CN" b="0" dirty="0"/>
              <a:t>&lt;K</a:t>
            </a:r>
            <a:r>
              <a:rPr lang="en-US" altLang="zh-CN" b="0" baseline="-25000" dirty="0"/>
              <a:t>i+1</a:t>
            </a:r>
            <a:r>
              <a:rPr lang="en-US" altLang="zh-CN" b="0" dirty="0"/>
              <a:t>(</a:t>
            </a:r>
            <a:r>
              <a:rPr lang="en-US" altLang="zh-CN" b="0" dirty="0" err="1"/>
              <a:t>i</a:t>
            </a:r>
            <a:r>
              <a:rPr lang="en-US" altLang="zh-CN" b="0" dirty="0"/>
              <a:t>=1,...,n-1)</a:t>
            </a:r>
            <a:r>
              <a:rPr lang="zh-CN" altLang="zh-CN" b="0" dirty="0"/>
              <a:t>；</a:t>
            </a:r>
            <a:r>
              <a:rPr lang="en-US" altLang="zh-CN" b="0" dirty="0"/>
              <a:t>P</a:t>
            </a:r>
            <a:r>
              <a:rPr lang="en-US" altLang="zh-CN" b="0" baseline="-25000" dirty="0"/>
              <a:t>i</a:t>
            </a:r>
            <a:r>
              <a:rPr lang="en-US" altLang="zh-CN" b="0" dirty="0"/>
              <a:t>(</a:t>
            </a:r>
            <a:r>
              <a:rPr lang="en-US" altLang="zh-CN" b="0" dirty="0" err="1"/>
              <a:t>i</a:t>
            </a:r>
            <a:r>
              <a:rPr lang="en-US" altLang="zh-CN" b="0" dirty="0"/>
              <a:t>=0,...,n)</a:t>
            </a:r>
            <a:r>
              <a:rPr lang="zh-CN" altLang="zh-CN" b="0" dirty="0"/>
              <a:t>为指向子树根结点的指针，且指针</a:t>
            </a:r>
            <a:r>
              <a:rPr lang="en-US" altLang="zh-CN" b="0" dirty="0" smtClean="0"/>
              <a:t>P</a:t>
            </a:r>
            <a:r>
              <a:rPr lang="en-US" altLang="zh-CN" b="0" baseline="-25000" dirty="0" smtClean="0"/>
              <a:t>i-1</a:t>
            </a:r>
            <a:r>
              <a:rPr lang="zh-CN" altLang="zh-CN" b="0" dirty="0" smtClean="0"/>
              <a:t>所</a:t>
            </a:r>
            <a:r>
              <a:rPr lang="zh-CN" altLang="zh-CN" b="0" dirty="0"/>
              <a:t>指子树中所有结点的关键字均小于</a:t>
            </a:r>
            <a:r>
              <a:rPr lang="en-US" altLang="zh-CN" b="0" dirty="0"/>
              <a:t>K</a:t>
            </a:r>
            <a:r>
              <a:rPr lang="en-US" altLang="zh-CN" b="0" baseline="-25000" dirty="0"/>
              <a:t>i</a:t>
            </a:r>
            <a:r>
              <a:rPr lang="en-US" altLang="zh-CN" b="0" dirty="0"/>
              <a:t>(</a:t>
            </a:r>
            <a:r>
              <a:rPr lang="en-US" altLang="zh-CN" b="0" dirty="0" err="1"/>
              <a:t>i</a:t>
            </a:r>
            <a:r>
              <a:rPr lang="en-US" altLang="zh-CN" b="0" dirty="0"/>
              <a:t>=1,...n)</a:t>
            </a:r>
            <a:r>
              <a:rPr lang="zh-CN" altLang="zh-CN" b="0" dirty="0"/>
              <a:t>，</a:t>
            </a:r>
            <a:r>
              <a:rPr lang="en-US" altLang="zh-CN" b="0" dirty="0" err="1"/>
              <a:t>P</a:t>
            </a:r>
            <a:r>
              <a:rPr lang="en-US" altLang="zh-CN" b="0" baseline="-25000" dirty="0" err="1"/>
              <a:t>n</a:t>
            </a:r>
            <a:r>
              <a:rPr lang="zh-CN" altLang="zh-CN" b="0" dirty="0"/>
              <a:t>所指子树中所有结点的关键字均大于</a:t>
            </a:r>
            <a:r>
              <a:rPr lang="en-US" altLang="zh-CN" b="0" dirty="0" err="1"/>
              <a:t>K</a:t>
            </a:r>
            <a:r>
              <a:rPr lang="en-US" altLang="zh-CN" b="0" baseline="-25000" dirty="0" err="1"/>
              <a:t>n</a:t>
            </a:r>
            <a:r>
              <a:rPr lang="zh-CN" altLang="zh-CN" b="0" dirty="0"/>
              <a:t>，</a:t>
            </a:r>
            <a:r>
              <a:rPr lang="en-US" altLang="zh-CN" b="0" dirty="0">
                <a:solidFill>
                  <a:srgbClr val="FF0000"/>
                </a:solidFill>
              </a:rPr>
              <a:t>n(⌈m/2⌉-1≤n≤m-1)</a:t>
            </a:r>
            <a:r>
              <a:rPr lang="zh-CN" altLang="zh-CN" b="0" dirty="0">
                <a:solidFill>
                  <a:srgbClr val="FF0000"/>
                </a:solidFill>
              </a:rPr>
              <a:t>为关键字的个数（或</a:t>
            </a:r>
            <a:r>
              <a:rPr lang="en-US" altLang="zh-CN" b="0" dirty="0">
                <a:solidFill>
                  <a:srgbClr val="FF0000"/>
                </a:solidFill>
              </a:rPr>
              <a:t>n+1</a:t>
            </a:r>
            <a:r>
              <a:rPr lang="zh-CN" altLang="zh-CN" b="0" dirty="0">
                <a:solidFill>
                  <a:srgbClr val="FF0000"/>
                </a:solidFill>
              </a:rPr>
              <a:t>为子树的个数）</a:t>
            </a:r>
            <a:r>
              <a:rPr lang="zh-CN" altLang="zh-CN" b="0" dirty="0"/>
              <a:t>；</a:t>
            </a:r>
          </a:p>
          <a:p>
            <a:r>
              <a:rPr lang="zh-CN" altLang="zh-CN" b="0" dirty="0"/>
              <a:t>（</a:t>
            </a:r>
            <a:r>
              <a:rPr lang="en-US" altLang="zh-CN" b="0" dirty="0"/>
              <a:t>5</a:t>
            </a:r>
            <a:r>
              <a:rPr lang="zh-CN" altLang="zh-CN" b="0" dirty="0"/>
              <a:t>）</a:t>
            </a:r>
            <a:r>
              <a:rPr lang="zh-CN" altLang="zh-CN" b="0" dirty="0">
                <a:solidFill>
                  <a:srgbClr val="FF0000"/>
                </a:solidFill>
              </a:rPr>
              <a:t>所有的叶子结点都出现在同一层次上，并且不带信息</a:t>
            </a:r>
            <a:r>
              <a:rPr lang="zh-CN" altLang="zh-CN" b="0" dirty="0"/>
              <a:t>（可以看作是外部结点或查找失败的结点，实际上这些结点不存在，指向这些结点的指针为空）。</a:t>
            </a:r>
          </a:p>
          <a:p>
            <a:endParaRPr lang="zh-CN" altLang="en-US" dirty="0"/>
          </a:p>
        </p:txBody>
      </p:sp>
    </p:spTree>
    <p:extLst>
      <p:ext uri="{BB962C8B-B14F-4D97-AF65-F5344CB8AC3E}">
        <p14:creationId xmlns:p14="http://schemas.microsoft.com/office/powerpoint/2010/main" xmlns="" val="10527148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36712"/>
            <a:ext cx="8568952" cy="2592288"/>
          </a:xfrm>
        </p:spPr>
        <p:txBody>
          <a:bodyPr>
            <a:normAutofit/>
          </a:bodyPr>
          <a:lstStyle/>
          <a:p>
            <a:r>
              <a:rPr lang="en-US" altLang="zh-CN" sz="2000" b="0" dirty="0" smtClean="0"/>
              <a:t>	</a:t>
            </a:r>
            <a:r>
              <a:rPr lang="zh-CN" altLang="zh-CN" sz="2000" b="0" dirty="0" smtClean="0">
                <a:solidFill>
                  <a:srgbClr val="FF0000"/>
                </a:solidFill>
              </a:rPr>
              <a:t>在</a:t>
            </a:r>
            <a:r>
              <a:rPr lang="en-US" altLang="zh-CN" sz="2000" b="0" dirty="0">
                <a:solidFill>
                  <a:srgbClr val="FF0000"/>
                </a:solidFill>
              </a:rPr>
              <a:t>B</a:t>
            </a:r>
            <a:r>
              <a:rPr lang="en-US" altLang="zh-CN" sz="2000" b="0" baseline="-25000" dirty="0">
                <a:solidFill>
                  <a:srgbClr val="FF0000"/>
                </a:solidFill>
              </a:rPr>
              <a:t>-</a:t>
            </a:r>
            <a:r>
              <a:rPr lang="zh-CN" altLang="zh-CN" sz="2000" b="0" dirty="0">
                <a:solidFill>
                  <a:srgbClr val="FF0000"/>
                </a:solidFill>
              </a:rPr>
              <a:t>树中，每个结点内的关键字从小到大有序排列</a:t>
            </a:r>
            <a:r>
              <a:rPr lang="zh-CN" altLang="zh-CN" sz="2000" b="0" dirty="0" smtClean="0"/>
              <a:t>。</a:t>
            </a:r>
            <a:endParaRPr lang="en-US" altLang="zh-CN" sz="2000" b="0" dirty="0" smtClean="0"/>
          </a:p>
          <a:p>
            <a:r>
              <a:rPr lang="en-US" altLang="zh-CN" sz="2000" b="0" dirty="0"/>
              <a:t>	</a:t>
            </a:r>
            <a:r>
              <a:rPr lang="zh-CN" altLang="en-US" sz="2000" b="0" dirty="0" smtClean="0"/>
              <a:t>如</a:t>
            </a:r>
            <a:r>
              <a:rPr lang="zh-CN" altLang="zh-CN" sz="2000" b="0" dirty="0" smtClean="0"/>
              <a:t>图</a:t>
            </a:r>
            <a:r>
              <a:rPr lang="en-US" altLang="zh-CN" sz="2000" b="0" dirty="0"/>
              <a:t>8-12</a:t>
            </a:r>
            <a:r>
              <a:rPr lang="zh-CN" altLang="zh-CN" sz="2000" b="0" dirty="0"/>
              <a:t>是一棵</a:t>
            </a:r>
            <a:r>
              <a:rPr lang="en-US" altLang="zh-CN" sz="2000" b="0" dirty="0"/>
              <a:t>4</a:t>
            </a:r>
            <a:r>
              <a:rPr lang="zh-CN" altLang="zh-CN" sz="2000" b="0" dirty="0"/>
              <a:t>阶的</a:t>
            </a:r>
            <a:r>
              <a:rPr lang="en-US" altLang="zh-CN" sz="2000" b="0" dirty="0"/>
              <a:t>B</a:t>
            </a:r>
            <a:r>
              <a:rPr lang="en-US" altLang="zh-CN" sz="2000" b="0" baseline="-25000" dirty="0"/>
              <a:t>-</a:t>
            </a:r>
            <a:r>
              <a:rPr lang="zh-CN" altLang="zh-CN" sz="2000" b="0" dirty="0"/>
              <a:t>树，所有终端结点都在同一层上。该</a:t>
            </a:r>
            <a:r>
              <a:rPr lang="en-US" altLang="zh-CN" sz="2000" b="0" dirty="0"/>
              <a:t>B</a:t>
            </a:r>
            <a:r>
              <a:rPr lang="en-US" altLang="zh-CN" sz="2000" b="0" baseline="-25000" dirty="0"/>
              <a:t>-</a:t>
            </a:r>
            <a:r>
              <a:rPr lang="zh-CN" altLang="zh-CN" sz="2000" b="0" dirty="0"/>
              <a:t>树的每个结点（除根和终端结点之外）的孩子结点的个数在</a:t>
            </a:r>
            <a:r>
              <a:rPr lang="en-US" altLang="zh-CN" sz="2000" b="0" dirty="0"/>
              <a:t>⌈4/2⌉</a:t>
            </a:r>
            <a:r>
              <a:rPr lang="zh-CN" altLang="zh-CN" sz="2000" b="0" dirty="0"/>
              <a:t>和</a:t>
            </a:r>
            <a:r>
              <a:rPr lang="en-US" altLang="zh-CN" sz="2000" b="0" dirty="0"/>
              <a:t>4</a:t>
            </a:r>
            <a:r>
              <a:rPr lang="zh-CN" altLang="zh-CN" sz="2000" b="0" dirty="0"/>
              <a:t>之间，因此每个非终端结点可以包含</a:t>
            </a:r>
            <a:r>
              <a:rPr lang="en-US" altLang="zh-CN" sz="2000" b="0" dirty="0"/>
              <a:t>1</a:t>
            </a:r>
            <a:r>
              <a:rPr lang="zh-CN" altLang="zh-CN" sz="2000" b="0" dirty="0"/>
              <a:t>或</a:t>
            </a:r>
            <a:r>
              <a:rPr lang="en-US" altLang="zh-CN" sz="2000" b="0" dirty="0"/>
              <a:t>2</a:t>
            </a:r>
            <a:r>
              <a:rPr lang="zh-CN" altLang="zh-CN" sz="2000" b="0" dirty="0"/>
              <a:t>或</a:t>
            </a:r>
            <a:r>
              <a:rPr lang="en-US" altLang="zh-CN" sz="2000" b="0" dirty="0"/>
              <a:t>3</a:t>
            </a:r>
            <a:r>
              <a:rPr lang="zh-CN" altLang="zh-CN" sz="2000" b="0" dirty="0"/>
              <a:t>个关键字；根结点包含一个</a:t>
            </a:r>
            <a:r>
              <a:rPr lang="zh-CN" altLang="zh-CN" sz="2000" b="0" dirty="0" smtClean="0"/>
              <a:t>关键字</a:t>
            </a:r>
            <a:r>
              <a:rPr lang="zh-CN" altLang="en-US" sz="2000" b="0" dirty="0" smtClean="0"/>
              <a:t>、</a:t>
            </a:r>
            <a:r>
              <a:rPr lang="zh-CN" altLang="zh-CN" sz="2000" b="0" dirty="0" smtClean="0"/>
              <a:t>有</a:t>
            </a:r>
            <a:r>
              <a:rPr lang="zh-CN" altLang="zh-CN" sz="2000" b="0" dirty="0"/>
              <a:t>两个孩子结点；在每个结点内的关键字都是按由小到大的顺序排列的。</a:t>
            </a:r>
          </a:p>
          <a:p>
            <a:endParaRPr lang="zh-CN" altLang="en-US" dirty="0"/>
          </a:p>
        </p:txBody>
      </p:sp>
      <p:pic>
        <p:nvPicPr>
          <p:cNvPr id="1945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18840" y="2852936"/>
            <a:ext cx="6328338" cy="345638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4637939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7704856" cy="5400600"/>
          </a:xfrm>
        </p:spPr>
        <p:txBody>
          <a:bodyPr>
            <a:normAutofit lnSpcReduction="10000"/>
          </a:bodyPr>
          <a:lstStyle/>
          <a:p>
            <a:pPr>
              <a:lnSpc>
                <a:spcPct val="140000"/>
              </a:lnSpc>
              <a:spcBef>
                <a:spcPts val="0"/>
              </a:spcBef>
            </a:pPr>
            <a:r>
              <a:rPr lang="zh-CN" altLang="zh-CN" dirty="0"/>
              <a:t>算法</a:t>
            </a:r>
            <a:r>
              <a:rPr lang="en-US" altLang="zh-CN" dirty="0"/>
              <a:t>8.9</a:t>
            </a:r>
            <a:r>
              <a:rPr lang="zh-CN" altLang="zh-CN" dirty="0"/>
              <a:t>：</a:t>
            </a:r>
            <a:r>
              <a:rPr lang="en-US" altLang="zh-CN" dirty="0"/>
              <a:t>B</a:t>
            </a:r>
            <a:r>
              <a:rPr lang="en-US" altLang="zh-CN" baseline="-25000" dirty="0"/>
              <a:t>-</a:t>
            </a:r>
            <a:r>
              <a:rPr lang="zh-CN" altLang="zh-CN" dirty="0"/>
              <a:t>树的</a:t>
            </a:r>
            <a:r>
              <a:rPr lang="zh-CN" altLang="zh-CN" dirty="0">
                <a:solidFill>
                  <a:srgbClr val="FF0000"/>
                </a:solidFill>
              </a:rPr>
              <a:t>抽象数据</a:t>
            </a:r>
            <a:r>
              <a:rPr lang="zh-CN" altLang="zh-CN" dirty="0"/>
              <a:t>类型</a:t>
            </a:r>
          </a:p>
          <a:p>
            <a:pPr>
              <a:lnSpc>
                <a:spcPct val="140000"/>
              </a:lnSpc>
              <a:spcBef>
                <a:spcPts val="0"/>
              </a:spcBef>
            </a:pPr>
            <a:r>
              <a:rPr lang="en-US" altLang="zh-CN" b="0" dirty="0"/>
              <a:t>ADT  </a:t>
            </a:r>
            <a:r>
              <a:rPr lang="en-US" altLang="zh-CN" b="0" dirty="0" err="1"/>
              <a:t>MBBTree</a:t>
            </a:r>
            <a:r>
              <a:rPr lang="en-US" altLang="zh-CN" b="0" dirty="0"/>
              <a:t>{</a:t>
            </a:r>
            <a:endParaRPr lang="zh-CN" altLang="zh-CN" b="0" dirty="0"/>
          </a:p>
          <a:p>
            <a:pPr>
              <a:lnSpc>
                <a:spcPct val="140000"/>
              </a:lnSpc>
              <a:spcBef>
                <a:spcPts val="0"/>
              </a:spcBef>
            </a:pPr>
            <a:r>
              <a:rPr lang="en-US" altLang="zh-CN" b="0" dirty="0" smtClean="0"/>
              <a:t>	Data</a:t>
            </a:r>
            <a:r>
              <a:rPr lang="zh-CN" altLang="en-US" b="0" dirty="0" smtClean="0"/>
              <a:t>；</a:t>
            </a:r>
            <a:r>
              <a:rPr lang="en-US" altLang="zh-CN" b="0" dirty="0" smtClean="0"/>
              <a:t>   //</a:t>
            </a:r>
            <a:r>
              <a:rPr lang="en-US" altLang="zh-CN" b="0" dirty="0"/>
              <a:t>Data</a:t>
            </a:r>
            <a:r>
              <a:rPr lang="zh-CN" altLang="zh-CN" b="0" dirty="0"/>
              <a:t>是具有相同特性的数据元素的集合</a:t>
            </a:r>
          </a:p>
          <a:p>
            <a:pPr>
              <a:lnSpc>
                <a:spcPct val="140000"/>
              </a:lnSpc>
              <a:spcBef>
                <a:spcPts val="0"/>
              </a:spcBef>
            </a:pPr>
            <a:r>
              <a:rPr lang="en-US" altLang="zh-CN" b="0" dirty="0" smtClean="0"/>
              <a:t>	</a:t>
            </a:r>
            <a:r>
              <a:rPr lang="en-US" altLang="zh-CN" b="0" dirty="0" err="1" smtClean="0"/>
              <a:t>Opreation</a:t>
            </a:r>
            <a:r>
              <a:rPr lang="en-US" altLang="zh-CN" b="0" dirty="0"/>
              <a:t>:</a:t>
            </a:r>
            <a:endParaRPr lang="zh-CN" altLang="zh-CN" b="0" dirty="0"/>
          </a:p>
          <a:p>
            <a:pPr>
              <a:lnSpc>
                <a:spcPct val="140000"/>
              </a:lnSpc>
              <a:spcBef>
                <a:spcPts val="0"/>
              </a:spcBef>
            </a:pPr>
            <a:r>
              <a:rPr lang="en-US" altLang="zh-CN" b="0" dirty="0"/>
              <a:t>     </a:t>
            </a:r>
            <a:r>
              <a:rPr lang="en-US" altLang="zh-CN" b="0" dirty="0" smtClean="0"/>
              <a:t>	</a:t>
            </a:r>
            <a:r>
              <a:rPr lang="en-US" altLang="zh-CN" b="0" dirty="0" err="1" smtClean="0"/>
              <a:t>MB_Tree</a:t>
            </a:r>
            <a:r>
              <a:rPr lang="en-US" altLang="zh-CN" b="0" dirty="0"/>
              <a:t>();              		//</a:t>
            </a:r>
            <a:r>
              <a:rPr lang="zh-CN" altLang="zh-CN" b="0" dirty="0"/>
              <a:t>构造函数</a:t>
            </a:r>
          </a:p>
          <a:p>
            <a:pPr>
              <a:lnSpc>
                <a:spcPct val="140000"/>
              </a:lnSpc>
              <a:spcBef>
                <a:spcPts val="0"/>
              </a:spcBef>
            </a:pPr>
            <a:r>
              <a:rPr lang="en-US" altLang="zh-CN" b="0" dirty="0" smtClean="0"/>
              <a:t>		</a:t>
            </a:r>
            <a:r>
              <a:rPr lang="en-US" altLang="zh-CN" b="0" dirty="0" err="1" smtClean="0"/>
              <a:t>int</a:t>
            </a:r>
            <a:r>
              <a:rPr lang="en-US" altLang="zh-CN" b="0" dirty="0" smtClean="0"/>
              <a:t> </a:t>
            </a:r>
            <a:r>
              <a:rPr lang="en-US" altLang="zh-CN" b="0" dirty="0" err="1"/>
              <a:t>SearchMBTree</a:t>
            </a:r>
            <a:r>
              <a:rPr lang="en-US" altLang="zh-CN" b="0" dirty="0"/>
              <a:t>(</a:t>
            </a:r>
            <a:r>
              <a:rPr lang="en-US" altLang="zh-CN" b="0" dirty="0" err="1"/>
              <a:t>KeyType</a:t>
            </a:r>
            <a:r>
              <a:rPr lang="en-US" altLang="zh-CN" b="0" dirty="0"/>
              <a:t> K);   </a:t>
            </a:r>
            <a:r>
              <a:rPr lang="en-US" altLang="zh-CN" b="0" dirty="0" smtClean="0"/>
              <a:t>	//</a:t>
            </a:r>
            <a:r>
              <a:rPr lang="zh-CN" altLang="zh-CN" b="0" dirty="0"/>
              <a:t>查找</a:t>
            </a:r>
          </a:p>
          <a:p>
            <a:pPr>
              <a:lnSpc>
                <a:spcPct val="140000"/>
              </a:lnSpc>
              <a:spcBef>
                <a:spcPts val="0"/>
              </a:spcBef>
            </a:pPr>
            <a:r>
              <a:rPr lang="en-US" altLang="zh-CN" b="0" dirty="0"/>
              <a:t>     </a:t>
            </a:r>
            <a:r>
              <a:rPr lang="en-US" altLang="zh-CN" b="0" dirty="0" smtClean="0"/>
              <a:t>	</a:t>
            </a:r>
            <a:r>
              <a:rPr lang="en-US" altLang="zh-CN" b="0" dirty="0" err="1" smtClean="0"/>
              <a:t>bool</a:t>
            </a:r>
            <a:r>
              <a:rPr lang="en-US" altLang="zh-CN" b="0" dirty="0" smtClean="0"/>
              <a:t> </a:t>
            </a:r>
            <a:r>
              <a:rPr lang="en-US" altLang="zh-CN" b="0" dirty="0" err="1"/>
              <a:t>InsertMBTree</a:t>
            </a:r>
            <a:r>
              <a:rPr lang="en-US" altLang="zh-CN" b="0" dirty="0"/>
              <a:t>(</a:t>
            </a:r>
            <a:r>
              <a:rPr lang="en-US" altLang="zh-CN" b="0" dirty="0" err="1"/>
              <a:t>KeyType</a:t>
            </a:r>
            <a:r>
              <a:rPr lang="en-US" altLang="zh-CN" b="0" dirty="0"/>
              <a:t> K</a:t>
            </a:r>
            <a:r>
              <a:rPr lang="en-US" altLang="zh-CN" b="0" dirty="0" smtClean="0"/>
              <a:t>, </a:t>
            </a:r>
            <a:r>
              <a:rPr lang="en-US" altLang="zh-CN" b="0" dirty="0" err="1" smtClean="0"/>
              <a:t>int</a:t>
            </a:r>
            <a:r>
              <a:rPr lang="en-US" altLang="zh-CN" b="0" dirty="0" smtClean="0"/>
              <a:t> </a:t>
            </a:r>
            <a:r>
              <a:rPr lang="en-US" altLang="zh-CN" b="0" dirty="0" err="1" smtClean="0"/>
              <a:t>addr</a:t>
            </a:r>
            <a:r>
              <a:rPr lang="en-US" altLang="zh-CN" b="0" dirty="0" smtClean="0"/>
              <a:t>);  </a:t>
            </a:r>
            <a:r>
              <a:rPr lang="en-US" altLang="zh-CN" b="0" dirty="0"/>
              <a:t>//</a:t>
            </a:r>
            <a:r>
              <a:rPr lang="zh-CN" altLang="zh-CN" b="0" dirty="0"/>
              <a:t>插入</a:t>
            </a:r>
          </a:p>
          <a:p>
            <a:pPr>
              <a:lnSpc>
                <a:spcPct val="140000"/>
              </a:lnSpc>
              <a:spcBef>
                <a:spcPts val="0"/>
              </a:spcBef>
            </a:pPr>
            <a:r>
              <a:rPr lang="en-US" altLang="zh-CN" b="0" dirty="0" smtClean="0"/>
              <a:t>		</a:t>
            </a:r>
            <a:r>
              <a:rPr lang="en-US" altLang="zh-CN" b="0" dirty="0" err="1" smtClean="0"/>
              <a:t>bool</a:t>
            </a:r>
            <a:r>
              <a:rPr lang="en-US" altLang="zh-CN" b="0" dirty="0" smtClean="0"/>
              <a:t> </a:t>
            </a:r>
            <a:r>
              <a:rPr lang="en-US" altLang="zh-CN" b="0" dirty="0" err="1" smtClean="0"/>
              <a:t>DeleteMBTree</a:t>
            </a:r>
            <a:r>
              <a:rPr lang="en-US" altLang="zh-CN" b="0" dirty="0" smtClean="0"/>
              <a:t>(</a:t>
            </a:r>
            <a:r>
              <a:rPr lang="en-US" altLang="zh-CN" b="0" dirty="0" err="1" smtClean="0"/>
              <a:t>KeyType</a:t>
            </a:r>
            <a:r>
              <a:rPr lang="en-US" altLang="zh-CN" b="0" dirty="0" smtClean="0"/>
              <a:t> K);  	//</a:t>
            </a:r>
            <a:r>
              <a:rPr lang="zh-CN" altLang="en-US" b="0" dirty="0" smtClean="0"/>
              <a:t>删除</a:t>
            </a:r>
            <a:endParaRPr lang="zh-CN" altLang="zh-CN" b="0" dirty="0"/>
          </a:p>
          <a:p>
            <a:pPr>
              <a:lnSpc>
                <a:spcPct val="140000"/>
              </a:lnSpc>
              <a:spcBef>
                <a:spcPts val="0"/>
              </a:spcBef>
            </a:pPr>
            <a:r>
              <a:rPr lang="en-US" altLang="zh-CN" b="0" dirty="0" smtClean="0"/>
              <a:t>     	</a:t>
            </a:r>
            <a:r>
              <a:rPr lang="en-US" altLang="zh-CN" b="0" dirty="0" err="1" smtClean="0"/>
              <a:t>int</a:t>
            </a:r>
            <a:r>
              <a:rPr lang="en-US" altLang="zh-CN" b="0" dirty="0" smtClean="0"/>
              <a:t> </a:t>
            </a:r>
            <a:r>
              <a:rPr lang="en-US" altLang="zh-CN" b="0" dirty="0" err="1"/>
              <a:t>DepthMBTree</a:t>
            </a:r>
            <a:r>
              <a:rPr lang="en-US" altLang="zh-CN" b="0" dirty="0"/>
              <a:t>();                //</a:t>
            </a:r>
            <a:r>
              <a:rPr lang="zh-CN" altLang="zh-CN" b="0" dirty="0"/>
              <a:t>求深度</a:t>
            </a:r>
          </a:p>
          <a:p>
            <a:pPr>
              <a:lnSpc>
                <a:spcPct val="140000"/>
              </a:lnSpc>
              <a:spcBef>
                <a:spcPts val="0"/>
              </a:spcBef>
            </a:pPr>
            <a:r>
              <a:rPr lang="en-US" altLang="zh-CN" b="0" dirty="0"/>
              <a:t>     </a:t>
            </a:r>
            <a:r>
              <a:rPr lang="en-US" altLang="zh-CN" b="0" dirty="0" smtClean="0"/>
              <a:t>	</a:t>
            </a:r>
            <a:r>
              <a:rPr lang="en-US" altLang="zh-CN" b="0" dirty="0" err="1" smtClean="0"/>
              <a:t>int</a:t>
            </a:r>
            <a:r>
              <a:rPr lang="en-US" altLang="zh-CN" b="0" dirty="0" smtClean="0"/>
              <a:t> </a:t>
            </a:r>
            <a:r>
              <a:rPr lang="en-US" altLang="zh-CN" b="0" dirty="0" err="1"/>
              <a:t>CountMBTree</a:t>
            </a:r>
            <a:r>
              <a:rPr lang="en-US" altLang="zh-CN" b="0" dirty="0"/>
              <a:t>();                //</a:t>
            </a:r>
            <a:r>
              <a:rPr lang="zh-CN" altLang="zh-CN" b="0" dirty="0"/>
              <a:t>统计所有结点数</a:t>
            </a:r>
          </a:p>
          <a:p>
            <a:pPr>
              <a:lnSpc>
                <a:spcPct val="140000"/>
              </a:lnSpc>
              <a:spcBef>
                <a:spcPts val="0"/>
              </a:spcBef>
            </a:pPr>
            <a:r>
              <a:rPr lang="zh-CN" altLang="zh-CN" b="0" dirty="0"/>
              <a:t>｝</a:t>
            </a:r>
            <a:r>
              <a:rPr lang="en-US" altLang="zh-CN" b="0" dirty="0"/>
              <a:t>//ADT </a:t>
            </a:r>
            <a:r>
              <a:rPr lang="en-US" altLang="zh-CN" b="0" dirty="0" err="1" smtClean="0"/>
              <a:t>MBTree</a:t>
            </a:r>
            <a:endParaRPr lang="zh-CN" altLang="zh-CN" b="0" dirty="0"/>
          </a:p>
        </p:txBody>
      </p:sp>
    </p:spTree>
    <p:extLst>
      <p:ext uri="{BB962C8B-B14F-4D97-AF65-F5344CB8AC3E}">
        <p14:creationId xmlns:p14="http://schemas.microsoft.com/office/powerpoint/2010/main" xmlns="" val="30387546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8"/>
            <a:ext cx="8640960" cy="5184576"/>
          </a:xfrm>
        </p:spPr>
        <p:txBody>
          <a:bodyPr>
            <a:normAutofit/>
          </a:bodyPr>
          <a:lstStyle/>
          <a:p>
            <a:pPr>
              <a:lnSpc>
                <a:spcPct val="140000"/>
              </a:lnSpc>
              <a:spcBef>
                <a:spcPts val="0"/>
              </a:spcBef>
            </a:pPr>
            <a:r>
              <a:rPr lang="zh-CN" altLang="zh-CN" dirty="0"/>
              <a:t>用链式存储结构来存储</a:t>
            </a:r>
            <a:r>
              <a:rPr lang="en-US" altLang="zh-CN" dirty="0"/>
              <a:t>B</a:t>
            </a:r>
            <a:r>
              <a:rPr lang="zh-CN" altLang="zh-CN" dirty="0"/>
              <a:t>树，其结点和类声明如下所示：</a:t>
            </a:r>
          </a:p>
          <a:p>
            <a:pPr>
              <a:lnSpc>
                <a:spcPct val="140000"/>
              </a:lnSpc>
              <a:spcBef>
                <a:spcPts val="0"/>
              </a:spcBef>
            </a:pPr>
            <a:r>
              <a:rPr lang="en-US" altLang="zh-CN" b="0" dirty="0" err="1"/>
              <a:t>struct</a:t>
            </a:r>
            <a:r>
              <a:rPr lang="en-US" altLang="zh-CN" b="0" dirty="0"/>
              <a:t> </a:t>
            </a:r>
            <a:r>
              <a:rPr lang="en-US" altLang="zh-CN" b="0" dirty="0" err="1"/>
              <a:t>MBNode</a:t>
            </a:r>
            <a:r>
              <a:rPr lang="en-US" altLang="zh-CN" b="0" dirty="0"/>
              <a:t>{</a:t>
            </a:r>
            <a:endParaRPr lang="zh-CN" altLang="zh-CN" b="0" dirty="0"/>
          </a:p>
          <a:p>
            <a:pPr>
              <a:lnSpc>
                <a:spcPct val="140000"/>
              </a:lnSpc>
              <a:spcBef>
                <a:spcPts val="0"/>
              </a:spcBef>
            </a:pPr>
            <a:r>
              <a:rPr lang="en-US" altLang="zh-CN" b="0" dirty="0"/>
              <a:t>    </a:t>
            </a:r>
            <a:r>
              <a:rPr lang="en-US" altLang="zh-CN" b="0" dirty="0" err="1"/>
              <a:t>int</a:t>
            </a:r>
            <a:r>
              <a:rPr lang="en-US" altLang="zh-CN" b="0" dirty="0"/>
              <a:t> </a:t>
            </a:r>
            <a:r>
              <a:rPr lang="en-US" altLang="zh-CN" b="0" dirty="0" err="1"/>
              <a:t>keynum</a:t>
            </a:r>
            <a:r>
              <a:rPr lang="en-US" altLang="zh-CN" b="0" dirty="0"/>
              <a:t>;          	 </a:t>
            </a:r>
            <a:r>
              <a:rPr lang="en-US" altLang="zh-CN" b="0" dirty="0" smtClean="0"/>
              <a:t>  //</a:t>
            </a:r>
            <a:r>
              <a:rPr lang="zh-CN" altLang="zh-CN" b="0" dirty="0"/>
              <a:t>关键字个数域</a:t>
            </a:r>
          </a:p>
          <a:p>
            <a:pPr>
              <a:lnSpc>
                <a:spcPct val="140000"/>
              </a:lnSpc>
              <a:spcBef>
                <a:spcPts val="0"/>
              </a:spcBef>
            </a:pPr>
            <a:r>
              <a:rPr lang="en-US" altLang="zh-CN" b="0" dirty="0"/>
              <a:t>    </a:t>
            </a:r>
            <a:r>
              <a:rPr lang="en-US" altLang="zh-CN" b="0" dirty="0" err="1"/>
              <a:t>MBNode</a:t>
            </a:r>
            <a:r>
              <a:rPr lang="en-US" altLang="zh-CN" b="0" dirty="0"/>
              <a:t> *parent;      </a:t>
            </a:r>
            <a:r>
              <a:rPr lang="en-US" altLang="zh-CN" b="0" dirty="0" smtClean="0"/>
              <a:t>//</a:t>
            </a:r>
            <a:r>
              <a:rPr lang="zh-CN" altLang="zh-CN" b="0" dirty="0"/>
              <a:t>指向父结点的指针域</a:t>
            </a:r>
          </a:p>
          <a:p>
            <a:pPr>
              <a:lnSpc>
                <a:spcPct val="140000"/>
              </a:lnSpc>
              <a:spcBef>
                <a:spcPts val="0"/>
              </a:spcBef>
            </a:pPr>
            <a:r>
              <a:rPr lang="en-US" altLang="zh-CN" b="0" dirty="0"/>
              <a:t>    </a:t>
            </a:r>
            <a:r>
              <a:rPr lang="en-US" altLang="zh-CN" b="0" dirty="0" err="1"/>
              <a:t>KeyType</a:t>
            </a:r>
            <a:r>
              <a:rPr lang="en-US" altLang="zh-CN" b="0" dirty="0"/>
              <a:t> key[n+1];    </a:t>
            </a:r>
            <a:r>
              <a:rPr lang="en-US" altLang="zh-CN" b="0" dirty="0" smtClean="0"/>
              <a:t>//</a:t>
            </a:r>
            <a:r>
              <a:rPr lang="zh-CN" altLang="zh-CN" b="0" dirty="0"/>
              <a:t>保存</a:t>
            </a:r>
            <a:r>
              <a:rPr lang="en-US" altLang="zh-CN" b="0" dirty="0"/>
              <a:t>n</a:t>
            </a:r>
            <a:r>
              <a:rPr lang="zh-CN" altLang="zh-CN" b="0" dirty="0"/>
              <a:t>个关键字的域，下标</a:t>
            </a:r>
            <a:r>
              <a:rPr lang="en-US" altLang="zh-CN" b="0" dirty="0"/>
              <a:t>0</a:t>
            </a:r>
            <a:r>
              <a:rPr lang="zh-CN" altLang="zh-CN" b="0" dirty="0"/>
              <a:t>位置未用</a:t>
            </a:r>
          </a:p>
          <a:p>
            <a:pPr>
              <a:lnSpc>
                <a:spcPct val="140000"/>
              </a:lnSpc>
              <a:spcBef>
                <a:spcPts val="0"/>
              </a:spcBef>
            </a:pPr>
            <a:r>
              <a:rPr lang="en-US" altLang="zh-CN" b="0" dirty="0"/>
              <a:t>    </a:t>
            </a:r>
            <a:r>
              <a:rPr lang="en-US" altLang="zh-CN" b="0" dirty="0" err="1"/>
              <a:t>MBNode</a:t>
            </a:r>
            <a:r>
              <a:rPr lang="en-US" altLang="zh-CN" b="0" dirty="0"/>
              <a:t> *</a:t>
            </a:r>
            <a:r>
              <a:rPr lang="en-US" altLang="zh-CN" b="0" dirty="0" err="1"/>
              <a:t>ptr</a:t>
            </a:r>
            <a:r>
              <a:rPr lang="en-US" altLang="zh-CN" b="0" dirty="0"/>
              <a:t>[n+1];   </a:t>
            </a:r>
            <a:r>
              <a:rPr lang="en-US" altLang="zh-CN" b="0" dirty="0" smtClean="0"/>
              <a:t>//</a:t>
            </a:r>
            <a:r>
              <a:rPr lang="zh-CN" altLang="zh-CN" b="0" dirty="0"/>
              <a:t>保存</a:t>
            </a:r>
            <a:r>
              <a:rPr lang="en-US" altLang="zh-CN" b="0" dirty="0"/>
              <a:t>n+1</a:t>
            </a:r>
            <a:r>
              <a:rPr lang="zh-CN" altLang="zh-CN" b="0" dirty="0"/>
              <a:t>个指向子树的指针域</a:t>
            </a:r>
          </a:p>
          <a:p>
            <a:pPr>
              <a:lnSpc>
                <a:spcPct val="140000"/>
              </a:lnSpc>
              <a:spcBef>
                <a:spcPts val="0"/>
              </a:spcBef>
            </a:pPr>
            <a:r>
              <a:rPr lang="en-US" altLang="zh-CN" b="0" dirty="0"/>
              <a:t>    </a:t>
            </a:r>
            <a:r>
              <a:rPr lang="en-US" altLang="zh-CN" b="0" dirty="0" err="1"/>
              <a:t>int</a:t>
            </a:r>
            <a:r>
              <a:rPr lang="en-US" altLang="zh-CN" b="0" dirty="0"/>
              <a:t> </a:t>
            </a:r>
            <a:r>
              <a:rPr lang="en-US" altLang="zh-CN" b="0" dirty="0" err="1"/>
              <a:t>recptr</a:t>
            </a:r>
            <a:r>
              <a:rPr lang="en-US" altLang="zh-CN" b="0" dirty="0"/>
              <a:t>[n+1];           </a:t>
            </a:r>
            <a:r>
              <a:rPr lang="en-US" altLang="zh-CN" b="0" dirty="0" smtClean="0"/>
              <a:t>//</a:t>
            </a:r>
            <a:r>
              <a:rPr lang="zh-CN" altLang="zh-CN" b="0" dirty="0"/>
              <a:t>保存每个关键字对应记录的存储位置</a:t>
            </a:r>
          </a:p>
          <a:p>
            <a:pPr>
              <a:lnSpc>
                <a:spcPct val="140000"/>
              </a:lnSpc>
              <a:spcBef>
                <a:spcPts val="0"/>
              </a:spcBef>
            </a:pPr>
            <a:r>
              <a:rPr lang="en-US" altLang="zh-CN" b="0" dirty="0" smtClean="0"/>
              <a:t>};</a:t>
            </a:r>
            <a:endParaRPr lang="zh-CN" altLang="zh-CN" b="0" dirty="0"/>
          </a:p>
        </p:txBody>
      </p:sp>
    </p:spTree>
    <p:extLst>
      <p:ext uri="{BB962C8B-B14F-4D97-AF65-F5344CB8AC3E}">
        <p14:creationId xmlns:p14="http://schemas.microsoft.com/office/powerpoint/2010/main" xmlns="" val="31409139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908720"/>
            <a:ext cx="8136904" cy="5400600"/>
          </a:xfrm>
        </p:spPr>
        <p:txBody>
          <a:bodyPr>
            <a:normAutofit fontScale="77500" lnSpcReduction="20000"/>
          </a:bodyPr>
          <a:lstStyle/>
          <a:p>
            <a:pPr>
              <a:lnSpc>
                <a:spcPct val="140000"/>
              </a:lnSpc>
              <a:spcBef>
                <a:spcPts val="0"/>
              </a:spcBef>
            </a:pPr>
            <a:r>
              <a:rPr lang="en-US" altLang="zh-CN" b="0" dirty="0"/>
              <a:t>class </a:t>
            </a:r>
            <a:r>
              <a:rPr lang="en-US" altLang="zh-CN" b="0" dirty="0" err="1"/>
              <a:t>MBTree</a:t>
            </a:r>
            <a:r>
              <a:rPr lang="en-US" altLang="zh-CN" b="0" dirty="0"/>
              <a:t>{</a:t>
            </a:r>
            <a:endParaRPr lang="zh-CN" altLang="zh-CN" b="0" dirty="0"/>
          </a:p>
          <a:p>
            <a:pPr>
              <a:lnSpc>
                <a:spcPct val="140000"/>
              </a:lnSpc>
              <a:spcBef>
                <a:spcPts val="0"/>
              </a:spcBef>
            </a:pPr>
            <a:r>
              <a:rPr lang="en-US" altLang="zh-CN" b="0" dirty="0"/>
              <a:t>private:</a:t>
            </a:r>
            <a:endParaRPr lang="zh-CN" altLang="zh-CN" b="0" dirty="0"/>
          </a:p>
          <a:p>
            <a:pPr>
              <a:lnSpc>
                <a:spcPct val="140000"/>
              </a:lnSpc>
              <a:spcBef>
                <a:spcPts val="0"/>
              </a:spcBef>
            </a:pPr>
            <a:r>
              <a:rPr lang="en-US" altLang="zh-CN" b="0" dirty="0"/>
              <a:t>   </a:t>
            </a:r>
            <a:r>
              <a:rPr lang="en-US" altLang="zh-CN" b="0" dirty="0" err="1"/>
              <a:t>MBNode</a:t>
            </a:r>
            <a:r>
              <a:rPr lang="en-US" altLang="zh-CN" b="0" dirty="0"/>
              <a:t> *MT;</a:t>
            </a:r>
            <a:endParaRPr lang="zh-CN" altLang="zh-CN" b="0" dirty="0"/>
          </a:p>
          <a:p>
            <a:pPr>
              <a:lnSpc>
                <a:spcPct val="140000"/>
              </a:lnSpc>
              <a:spcBef>
                <a:spcPts val="0"/>
              </a:spcBef>
            </a:pPr>
            <a:r>
              <a:rPr lang="en-US" altLang="zh-CN" b="0" dirty="0"/>
              <a:t>public:</a:t>
            </a:r>
            <a:endParaRPr lang="zh-CN" altLang="zh-CN" b="0" dirty="0"/>
          </a:p>
          <a:p>
            <a:pPr>
              <a:lnSpc>
                <a:spcPct val="140000"/>
              </a:lnSpc>
              <a:spcBef>
                <a:spcPts val="0"/>
              </a:spcBef>
            </a:pPr>
            <a:r>
              <a:rPr lang="en-US" altLang="zh-CN" b="0" dirty="0"/>
              <a:t>   </a:t>
            </a:r>
            <a:r>
              <a:rPr lang="en-US" altLang="zh-CN" b="0" dirty="0" err="1"/>
              <a:t>MBTree</a:t>
            </a:r>
            <a:r>
              <a:rPr lang="en-US" altLang="zh-CN" b="0" dirty="0" smtClean="0"/>
              <a:t>() { MT=NULL; }</a:t>
            </a:r>
            <a:endParaRPr lang="zh-CN" altLang="zh-CN" b="0" dirty="0"/>
          </a:p>
          <a:p>
            <a:pPr>
              <a:lnSpc>
                <a:spcPct val="140000"/>
              </a:lnSpc>
              <a:spcBef>
                <a:spcPts val="0"/>
              </a:spcBef>
            </a:pPr>
            <a:r>
              <a:rPr lang="en-US" altLang="zh-CN" b="0" dirty="0"/>
              <a:t>   </a:t>
            </a:r>
            <a:r>
              <a:rPr lang="en-US" altLang="zh-CN" b="0" dirty="0" err="1"/>
              <a:t>int</a:t>
            </a:r>
            <a:r>
              <a:rPr lang="en-US" altLang="zh-CN" b="0" dirty="0"/>
              <a:t> </a:t>
            </a:r>
            <a:r>
              <a:rPr lang="en-US" altLang="zh-CN" b="0" dirty="0" err="1"/>
              <a:t>SearchMBTree</a:t>
            </a:r>
            <a:r>
              <a:rPr lang="en-US" altLang="zh-CN" b="0" dirty="0"/>
              <a:t>(</a:t>
            </a:r>
            <a:r>
              <a:rPr lang="en-US" altLang="zh-CN" b="0" dirty="0" err="1"/>
              <a:t>KeyType</a:t>
            </a:r>
            <a:r>
              <a:rPr lang="en-US" altLang="zh-CN" b="0" dirty="0"/>
              <a:t> K);  </a:t>
            </a:r>
            <a:r>
              <a:rPr lang="en-US" altLang="zh-CN" b="0" dirty="0" smtClean="0"/>
              <a:t>//</a:t>
            </a:r>
            <a:r>
              <a:rPr lang="zh-CN" altLang="zh-CN" b="0" dirty="0"/>
              <a:t>查找关键字为</a:t>
            </a:r>
            <a:r>
              <a:rPr lang="en-US" altLang="zh-CN" b="0" dirty="0"/>
              <a:t>K</a:t>
            </a:r>
            <a:r>
              <a:rPr lang="zh-CN" altLang="zh-CN" b="0" dirty="0"/>
              <a:t>的对应记录的存储位置</a:t>
            </a:r>
          </a:p>
          <a:p>
            <a:pPr>
              <a:lnSpc>
                <a:spcPct val="140000"/>
              </a:lnSpc>
              <a:spcBef>
                <a:spcPts val="0"/>
              </a:spcBef>
            </a:pPr>
            <a:r>
              <a:rPr lang="en-US" altLang="zh-CN" b="0" dirty="0"/>
              <a:t>   bool </a:t>
            </a:r>
            <a:r>
              <a:rPr lang="en-US" altLang="zh-CN" b="0" dirty="0" err="1"/>
              <a:t>InsertMBTree</a:t>
            </a:r>
            <a:r>
              <a:rPr lang="en-US" altLang="zh-CN" b="0" dirty="0"/>
              <a:t>(</a:t>
            </a:r>
            <a:r>
              <a:rPr lang="en-US" altLang="zh-CN" b="0" dirty="0" err="1"/>
              <a:t>KeyType</a:t>
            </a:r>
            <a:r>
              <a:rPr lang="en-US" altLang="zh-CN" b="0" dirty="0"/>
              <a:t> </a:t>
            </a:r>
            <a:r>
              <a:rPr lang="en-US" altLang="zh-CN" b="0" dirty="0" err="1"/>
              <a:t>K,int</a:t>
            </a:r>
            <a:r>
              <a:rPr lang="en-US" altLang="zh-CN" b="0" dirty="0"/>
              <a:t> </a:t>
            </a:r>
            <a:r>
              <a:rPr lang="en-US" altLang="zh-CN" b="0" dirty="0" err="1"/>
              <a:t>num</a:t>
            </a:r>
            <a:r>
              <a:rPr lang="en-US" altLang="zh-CN" b="0" dirty="0"/>
              <a:t>); </a:t>
            </a:r>
            <a:r>
              <a:rPr lang="en-US" altLang="zh-CN" b="0" dirty="0" smtClean="0"/>
              <a:t> //</a:t>
            </a:r>
            <a:r>
              <a:rPr lang="zh-CN" altLang="zh-CN" b="0" dirty="0"/>
              <a:t>插入索引项（</a:t>
            </a:r>
            <a:r>
              <a:rPr lang="en-US" altLang="zh-CN" b="0" dirty="0" err="1"/>
              <a:t>K,num,NULL</a:t>
            </a:r>
            <a:r>
              <a:rPr lang="en-US" altLang="zh-CN" b="0" dirty="0"/>
              <a:t>)</a:t>
            </a:r>
            <a:endParaRPr lang="zh-CN" altLang="zh-CN" b="0" dirty="0"/>
          </a:p>
          <a:p>
            <a:pPr>
              <a:lnSpc>
                <a:spcPct val="140000"/>
              </a:lnSpc>
              <a:spcBef>
                <a:spcPts val="0"/>
              </a:spcBef>
            </a:pPr>
            <a:r>
              <a:rPr lang="en-US" altLang="zh-CN" b="0" dirty="0"/>
              <a:t> </a:t>
            </a:r>
            <a:r>
              <a:rPr lang="en-US" altLang="zh-CN" b="0" dirty="0" smtClean="0"/>
              <a:t>  </a:t>
            </a:r>
            <a:r>
              <a:rPr lang="en-US" altLang="zh-CN" b="0" dirty="0" err="1" smtClean="0"/>
              <a:t>bool</a:t>
            </a:r>
            <a:r>
              <a:rPr lang="en-US" altLang="zh-CN" b="0" dirty="0" smtClean="0"/>
              <a:t> </a:t>
            </a:r>
            <a:r>
              <a:rPr lang="en-US" altLang="zh-CN" b="0" dirty="0" err="1" smtClean="0"/>
              <a:t>DeleteMBTree</a:t>
            </a:r>
            <a:r>
              <a:rPr lang="en-US" altLang="zh-CN" b="0" dirty="0" smtClean="0"/>
              <a:t>(</a:t>
            </a:r>
            <a:r>
              <a:rPr lang="en-US" altLang="zh-CN" b="0" dirty="0" err="1" smtClean="0"/>
              <a:t>KeyType</a:t>
            </a:r>
            <a:r>
              <a:rPr lang="en-US" altLang="zh-CN" b="0" dirty="0" smtClean="0"/>
              <a:t> K);  //</a:t>
            </a:r>
            <a:r>
              <a:rPr lang="zh-CN" altLang="en-US" b="0" dirty="0" smtClean="0"/>
              <a:t>删除关键字为</a:t>
            </a:r>
            <a:r>
              <a:rPr lang="en-US" altLang="zh-CN" b="0" dirty="0" smtClean="0"/>
              <a:t>K</a:t>
            </a:r>
            <a:r>
              <a:rPr lang="zh-CN" altLang="en-US" b="0" dirty="0" smtClean="0"/>
              <a:t>的记录</a:t>
            </a:r>
            <a:endParaRPr lang="zh-CN" altLang="zh-CN" b="0" dirty="0"/>
          </a:p>
          <a:p>
            <a:pPr>
              <a:lnSpc>
                <a:spcPct val="140000"/>
              </a:lnSpc>
              <a:spcBef>
                <a:spcPts val="0"/>
              </a:spcBef>
            </a:pPr>
            <a:r>
              <a:rPr lang="en-US" altLang="zh-CN" b="0" dirty="0" smtClean="0"/>
              <a:t>   </a:t>
            </a:r>
            <a:r>
              <a:rPr lang="en-US" altLang="zh-CN" b="0" dirty="0" err="1"/>
              <a:t>int</a:t>
            </a:r>
            <a:r>
              <a:rPr lang="en-US" altLang="zh-CN" b="0" dirty="0"/>
              <a:t> </a:t>
            </a:r>
            <a:r>
              <a:rPr lang="en-US" altLang="zh-CN" b="0" dirty="0" err="1"/>
              <a:t>DepthMBTree</a:t>
            </a:r>
            <a:r>
              <a:rPr lang="en-US" altLang="zh-CN" b="0" dirty="0"/>
              <a:t>(</a:t>
            </a:r>
            <a:r>
              <a:rPr lang="en-US" altLang="zh-CN" b="0" dirty="0" err="1"/>
              <a:t>MBNode</a:t>
            </a:r>
            <a:r>
              <a:rPr lang="en-US" altLang="zh-CN" b="0" dirty="0"/>
              <a:t> *T);       //</a:t>
            </a:r>
            <a:r>
              <a:rPr lang="zh-CN" altLang="zh-CN" b="0" dirty="0"/>
              <a:t>求深度</a:t>
            </a:r>
          </a:p>
          <a:p>
            <a:pPr>
              <a:lnSpc>
                <a:spcPct val="140000"/>
              </a:lnSpc>
              <a:spcBef>
                <a:spcPts val="0"/>
              </a:spcBef>
            </a:pPr>
            <a:r>
              <a:rPr lang="en-US" altLang="zh-CN" b="0" dirty="0"/>
              <a:t>   </a:t>
            </a:r>
            <a:r>
              <a:rPr lang="en-US" altLang="zh-CN" b="0" dirty="0" err="1"/>
              <a:t>int</a:t>
            </a:r>
            <a:r>
              <a:rPr lang="en-US" altLang="zh-CN" b="0" dirty="0"/>
              <a:t> </a:t>
            </a:r>
            <a:r>
              <a:rPr lang="en-US" altLang="zh-CN" b="0" dirty="0" err="1"/>
              <a:t>DepthMBTree</a:t>
            </a:r>
            <a:r>
              <a:rPr lang="en-US" altLang="zh-CN" b="0" dirty="0"/>
              <a:t>();</a:t>
            </a:r>
            <a:endParaRPr lang="zh-CN" altLang="zh-CN" b="0" dirty="0"/>
          </a:p>
          <a:p>
            <a:pPr>
              <a:lnSpc>
                <a:spcPct val="140000"/>
              </a:lnSpc>
              <a:spcBef>
                <a:spcPts val="0"/>
              </a:spcBef>
            </a:pPr>
            <a:r>
              <a:rPr lang="en-US" altLang="zh-CN" b="0" dirty="0"/>
              <a:t>   </a:t>
            </a:r>
            <a:r>
              <a:rPr lang="en-US" altLang="zh-CN" b="0" dirty="0" err="1"/>
              <a:t>int</a:t>
            </a:r>
            <a:r>
              <a:rPr lang="en-US" altLang="zh-CN" b="0" dirty="0"/>
              <a:t> </a:t>
            </a:r>
            <a:r>
              <a:rPr lang="en-US" altLang="zh-CN" b="0" dirty="0" err="1"/>
              <a:t>CountMBTree</a:t>
            </a:r>
            <a:r>
              <a:rPr lang="en-US" altLang="zh-CN" b="0" dirty="0"/>
              <a:t>(</a:t>
            </a:r>
            <a:r>
              <a:rPr lang="en-US" altLang="zh-CN" b="0" dirty="0" err="1"/>
              <a:t>MBNode</a:t>
            </a:r>
            <a:r>
              <a:rPr lang="en-US" altLang="zh-CN" b="0" dirty="0"/>
              <a:t> *T);       //</a:t>
            </a:r>
            <a:r>
              <a:rPr lang="zh-CN" altLang="zh-CN" b="0" dirty="0"/>
              <a:t>统计所有结点数</a:t>
            </a:r>
          </a:p>
          <a:p>
            <a:pPr>
              <a:lnSpc>
                <a:spcPct val="140000"/>
              </a:lnSpc>
              <a:spcBef>
                <a:spcPts val="0"/>
              </a:spcBef>
            </a:pPr>
            <a:r>
              <a:rPr lang="en-US" altLang="zh-CN" b="0" dirty="0"/>
              <a:t>   </a:t>
            </a:r>
            <a:r>
              <a:rPr lang="en-US" altLang="zh-CN" b="0" dirty="0" err="1"/>
              <a:t>int</a:t>
            </a:r>
            <a:r>
              <a:rPr lang="en-US" altLang="zh-CN" b="0" dirty="0"/>
              <a:t> </a:t>
            </a:r>
            <a:r>
              <a:rPr lang="en-US" altLang="zh-CN" b="0" dirty="0" err="1"/>
              <a:t>CountMBTree</a:t>
            </a:r>
            <a:r>
              <a:rPr lang="en-US" altLang="zh-CN" b="0" dirty="0"/>
              <a:t>();</a:t>
            </a:r>
            <a:endParaRPr lang="zh-CN" altLang="zh-CN" b="0" dirty="0"/>
          </a:p>
          <a:p>
            <a:pPr>
              <a:lnSpc>
                <a:spcPct val="140000"/>
              </a:lnSpc>
              <a:spcBef>
                <a:spcPts val="0"/>
              </a:spcBef>
            </a:pPr>
            <a:r>
              <a:rPr lang="en-US" altLang="zh-CN" b="0" dirty="0"/>
              <a:t>   void </a:t>
            </a:r>
            <a:r>
              <a:rPr lang="en-US" altLang="zh-CN" b="0" dirty="0" err="1"/>
              <a:t>PrintMBTree</a:t>
            </a:r>
            <a:r>
              <a:rPr lang="en-US" altLang="zh-CN" b="0" dirty="0"/>
              <a:t>(</a:t>
            </a:r>
            <a:r>
              <a:rPr lang="en-US" altLang="zh-CN" b="0" dirty="0" err="1"/>
              <a:t>MBNode</a:t>
            </a:r>
            <a:r>
              <a:rPr lang="en-US" altLang="zh-CN" b="0" dirty="0"/>
              <a:t> *T);</a:t>
            </a:r>
            <a:endParaRPr lang="zh-CN" altLang="zh-CN" b="0" dirty="0"/>
          </a:p>
          <a:p>
            <a:pPr>
              <a:lnSpc>
                <a:spcPct val="140000"/>
              </a:lnSpc>
              <a:spcBef>
                <a:spcPts val="0"/>
              </a:spcBef>
            </a:pPr>
            <a:r>
              <a:rPr lang="en-US" altLang="zh-CN" b="0" dirty="0"/>
              <a:t>   void </a:t>
            </a:r>
            <a:r>
              <a:rPr lang="en-US" altLang="zh-CN" b="0" dirty="0" err="1"/>
              <a:t>PrintMBTree</a:t>
            </a:r>
            <a:r>
              <a:rPr lang="en-US" altLang="zh-CN" b="0" dirty="0"/>
              <a:t>();</a:t>
            </a:r>
            <a:endParaRPr lang="zh-CN" altLang="zh-CN" b="0" dirty="0"/>
          </a:p>
          <a:p>
            <a:pPr>
              <a:lnSpc>
                <a:spcPct val="140000"/>
              </a:lnSpc>
              <a:spcBef>
                <a:spcPts val="0"/>
              </a:spcBef>
            </a:pPr>
            <a:r>
              <a:rPr lang="en-US" altLang="zh-CN" b="0" dirty="0"/>
              <a:t>};</a:t>
            </a:r>
            <a:endParaRPr lang="zh-CN" altLang="zh-CN" b="0" dirty="0"/>
          </a:p>
          <a:p>
            <a:pPr>
              <a:lnSpc>
                <a:spcPct val="140000"/>
              </a:lnSpc>
              <a:spcBef>
                <a:spcPts val="0"/>
              </a:spcBef>
            </a:pPr>
            <a:endParaRPr lang="zh-CN" altLang="en-US" dirty="0"/>
          </a:p>
        </p:txBody>
      </p:sp>
    </p:spTree>
    <p:extLst>
      <p:ext uri="{BB962C8B-B14F-4D97-AF65-F5344CB8AC3E}">
        <p14:creationId xmlns:p14="http://schemas.microsoft.com/office/powerpoint/2010/main" xmlns="" val="17472600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27584" y="1071546"/>
            <a:ext cx="7520940" cy="4857784"/>
          </a:xfrm>
        </p:spPr>
        <p:txBody>
          <a:bodyPr>
            <a:normAutofit/>
          </a:bodyPr>
          <a:lstStyle/>
          <a:p>
            <a:r>
              <a:rPr lang="en-US" dirty="0" smtClean="0"/>
              <a:t>1</a:t>
            </a:r>
            <a:r>
              <a:rPr lang="zh-CN" altLang="en-US" dirty="0" smtClean="0"/>
              <a:t>．</a:t>
            </a:r>
            <a:r>
              <a:rPr lang="en-US" dirty="0" smtClean="0"/>
              <a:t>B</a:t>
            </a:r>
            <a:r>
              <a:rPr lang="zh-CN" altLang="en-US" dirty="0" smtClean="0"/>
              <a:t>树的查找分析</a:t>
            </a:r>
          </a:p>
          <a:p>
            <a:pPr>
              <a:buFont typeface="Arial" pitchFamily="34" charset="0"/>
              <a:buChar char="•"/>
            </a:pPr>
            <a:r>
              <a:rPr lang="en-US" dirty="0" smtClean="0">
                <a:solidFill>
                  <a:srgbClr val="FF0000"/>
                </a:solidFill>
              </a:rPr>
              <a:t>B</a:t>
            </a:r>
            <a:r>
              <a:rPr lang="zh-CN" altLang="en-US" dirty="0" smtClean="0">
                <a:solidFill>
                  <a:srgbClr val="FF0000"/>
                </a:solidFill>
              </a:rPr>
              <a:t>树的查找过程</a:t>
            </a:r>
            <a:r>
              <a:rPr lang="zh-CN" altLang="en-US" b="0" dirty="0" smtClean="0"/>
              <a:t>是一个</a:t>
            </a:r>
            <a:r>
              <a:rPr lang="zh-CN" altLang="en-US" b="0" dirty="0" smtClean="0">
                <a:solidFill>
                  <a:srgbClr val="FF0000"/>
                </a:solidFill>
              </a:rPr>
              <a:t>在结点内查找和顺着某一条路径向下一层查找交替进行的过程</a:t>
            </a:r>
            <a:r>
              <a:rPr lang="zh-CN" altLang="en-US" dirty="0" smtClean="0"/>
              <a:t>。</a:t>
            </a:r>
            <a:endParaRPr lang="en-US" altLang="zh-CN" dirty="0" smtClean="0"/>
          </a:p>
          <a:p>
            <a:pPr>
              <a:buFont typeface="Arial" pitchFamily="34" charset="0"/>
              <a:buChar char="•"/>
            </a:pPr>
            <a:r>
              <a:rPr lang="en-US" b="0" dirty="0" smtClean="0"/>
              <a:t>B</a:t>
            </a:r>
            <a:r>
              <a:rPr lang="zh-CN" altLang="en-US" b="0" dirty="0" smtClean="0"/>
              <a:t>树的</a:t>
            </a:r>
            <a:r>
              <a:rPr lang="zh-CN" altLang="en-US" b="0" dirty="0" smtClean="0">
                <a:solidFill>
                  <a:srgbClr val="FF0000"/>
                </a:solidFill>
              </a:rPr>
              <a:t>查找时间复杂度与</a:t>
            </a:r>
            <a:r>
              <a:rPr lang="en-US" b="0" dirty="0" smtClean="0">
                <a:solidFill>
                  <a:srgbClr val="FF0000"/>
                </a:solidFill>
              </a:rPr>
              <a:t>B</a:t>
            </a:r>
            <a:r>
              <a:rPr lang="zh-CN" altLang="en-US" b="0" dirty="0" smtClean="0">
                <a:solidFill>
                  <a:srgbClr val="FF0000"/>
                </a:solidFill>
              </a:rPr>
              <a:t>树的阶数</a:t>
            </a:r>
            <a:r>
              <a:rPr lang="en-US" b="0" dirty="0" smtClean="0">
                <a:solidFill>
                  <a:srgbClr val="FF0000"/>
                </a:solidFill>
              </a:rPr>
              <a:t>m</a:t>
            </a:r>
            <a:r>
              <a:rPr lang="zh-CN" altLang="en-US" b="0" dirty="0" smtClean="0">
                <a:solidFill>
                  <a:srgbClr val="FF0000"/>
                </a:solidFill>
              </a:rPr>
              <a:t>和</a:t>
            </a:r>
            <a:r>
              <a:rPr lang="en-US" b="0" dirty="0" smtClean="0">
                <a:solidFill>
                  <a:srgbClr val="FF0000"/>
                </a:solidFill>
              </a:rPr>
              <a:t>B</a:t>
            </a:r>
            <a:r>
              <a:rPr lang="zh-CN" altLang="en-US" b="0" dirty="0" smtClean="0">
                <a:solidFill>
                  <a:srgbClr val="FF0000"/>
                </a:solidFill>
              </a:rPr>
              <a:t>树的高度</a:t>
            </a:r>
            <a:r>
              <a:rPr lang="en-US" b="0" dirty="0" smtClean="0">
                <a:solidFill>
                  <a:srgbClr val="FF0000"/>
                </a:solidFill>
              </a:rPr>
              <a:t>h</a:t>
            </a:r>
            <a:r>
              <a:rPr lang="zh-CN" altLang="en-US" b="0" dirty="0" smtClean="0">
                <a:solidFill>
                  <a:srgbClr val="FF0000"/>
                </a:solidFill>
              </a:rPr>
              <a:t>有关。</a:t>
            </a:r>
            <a:r>
              <a:rPr lang="zh-CN" altLang="en-US" b="0" dirty="0" smtClean="0"/>
              <a:t>在</a:t>
            </a:r>
            <a:r>
              <a:rPr lang="en-US" b="0" dirty="0" smtClean="0"/>
              <a:t>B</a:t>
            </a:r>
            <a:r>
              <a:rPr lang="zh-CN" altLang="en-US" b="0" dirty="0" smtClean="0"/>
              <a:t>树上进行查找时，查找成功所需的时间取决于关键字所在的层次，查找不成功所需的时间取决于树的高度。</a:t>
            </a:r>
            <a:endParaRPr lang="en-US" altLang="zh-CN" b="0" dirty="0" smtClean="0"/>
          </a:p>
          <a:p>
            <a:pPr>
              <a:buFont typeface="Arial" pitchFamily="34" charset="0"/>
              <a:buChar char="•"/>
            </a:pPr>
            <a:r>
              <a:rPr lang="zh-CN" altLang="en-US" b="0" dirty="0" smtClean="0"/>
              <a:t>在含有</a:t>
            </a:r>
            <a:r>
              <a:rPr lang="en-US" altLang="en-US" b="0" dirty="0" smtClean="0"/>
              <a:t>N</a:t>
            </a:r>
            <a:r>
              <a:rPr lang="zh-CN" altLang="en-US" b="0" dirty="0" smtClean="0"/>
              <a:t>个关键字的</a:t>
            </a:r>
            <a:r>
              <a:rPr lang="en-US" altLang="en-US" b="0" dirty="0" smtClean="0"/>
              <a:t>B</a:t>
            </a:r>
            <a:r>
              <a:rPr lang="zh-CN" altLang="en-US" b="0" dirty="0" smtClean="0"/>
              <a:t>树上进行查找时，从根结点到关键字所在结点的路径上涉及的结点数不超过</a:t>
            </a:r>
            <a:r>
              <a:rPr lang="en-US" altLang="en-US" dirty="0" err="1" smtClean="0">
                <a:solidFill>
                  <a:srgbClr val="FF0000"/>
                </a:solidFill>
              </a:rPr>
              <a:t>log</a:t>
            </a:r>
            <a:r>
              <a:rPr lang="en-US" altLang="en-US" baseline="-25000" dirty="0" err="1" smtClean="0">
                <a:solidFill>
                  <a:srgbClr val="FF0000"/>
                </a:solidFill>
              </a:rPr>
              <a:t>⌈m</a:t>
            </a:r>
            <a:r>
              <a:rPr lang="en-US" altLang="en-US" baseline="-25000" dirty="0" smtClean="0">
                <a:solidFill>
                  <a:srgbClr val="FF0000"/>
                </a:solidFill>
              </a:rPr>
              <a:t>/2⌉</a:t>
            </a:r>
            <a:r>
              <a:rPr lang="en-US" altLang="en-US" dirty="0" smtClean="0">
                <a:solidFill>
                  <a:srgbClr val="FF0000"/>
                </a:solidFill>
              </a:rPr>
              <a:t>((</a:t>
            </a:r>
            <a:r>
              <a:rPr lang="en-US" altLang="zh-CN" dirty="0" smtClean="0">
                <a:solidFill>
                  <a:srgbClr val="FF0000"/>
                </a:solidFill>
              </a:rPr>
              <a:t>N+1)/2</a:t>
            </a:r>
            <a:r>
              <a:rPr lang="en-US" altLang="en-US" dirty="0" smtClean="0">
                <a:solidFill>
                  <a:srgbClr val="FF0000"/>
                </a:solidFill>
              </a:rPr>
              <a:t>)+1</a:t>
            </a:r>
            <a:r>
              <a:rPr lang="zh-CN" altLang="en-US" b="0" dirty="0" smtClean="0"/>
              <a:t>。</a:t>
            </a:r>
          </a:p>
        </p:txBody>
      </p:sp>
    </p:spTree>
    <p:extLst>
      <p:ext uri="{BB962C8B-B14F-4D97-AF65-F5344CB8AC3E}">
        <p14:creationId xmlns:p14="http://schemas.microsoft.com/office/powerpoint/2010/main" xmlns="" val="3134369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992888" cy="5184576"/>
          </a:xfrm>
        </p:spPr>
        <p:txBody>
          <a:bodyPr>
            <a:normAutofit/>
          </a:bodyPr>
          <a:lstStyle/>
          <a:p>
            <a:r>
              <a:rPr lang="zh-CN" altLang="zh-CN" b="0" dirty="0"/>
              <a:t>已知表</a:t>
            </a:r>
            <a:r>
              <a:rPr lang="en-US" altLang="zh-CN" b="0" dirty="0"/>
              <a:t>r</a:t>
            </a:r>
            <a:r>
              <a:rPr lang="zh-CN" altLang="zh-CN" b="0" dirty="0"/>
              <a:t>，关键字数据</a:t>
            </a:r>
            <a:r>
              <a:rPr lang="en-US" altLang="zh-CN" b="0" dirty="0"/>
              <a:t>K</a:t>
            </a:r>
            <a:r>
              <a:rPr lang="zh-CN" altLang="zh-CN" b="0" dirty="0"/>
              <a:t>，表长</a:t>
            </a:r>
            <a:r>
              <a:rPr lang="en-US" altLang="zh-CN" b="0" dirty="0" smtClean="0"/>
              <a:t>n</a:t>
            </a:r>
            <a:r>
              <a:rPr lang="zh-CN" altLang="zh-CN" b="0" dirty="0" smtClean="0"/>
              <a:t>：</a:t>
            </a:r>
            <a:endParaRPr lang="zh-CN" altLang="zh-CN" b="0" dirty="0"/>
          </a:p>
          <a:p>
            <a:r>
              <a:rPr lang="zh-CN" altLang="zh-CN" dirty="0"/>
              <a:t>算法</a:t>
            </a:r>
            <a:r>
              <a:rPr lang="en-US" altLang="zh-CN" dirty="0"/>
              <a:t>8.3</a:t>
            </a:r>
            <a:r>
              <a:rPr lang="zh-CN" altLang="zh-CN" dirty="0"/>
              <a:t>：顺序查找算法</a:t>
            </a:r>
          </a:p>
          <a:p>
            <a:r>
              <a:rPr lang="en-US" altLang="zh-CN" b="0" dirty="0" err="1" smtClean="0"/>
              <a:t>int</a:t>
            </a:r>
            <a:r>
              <a:rPr lang="en-US" altLang="zh-CN" b="0" dirty="0" smtClean="0"/>
              <a:t> </a:t>
            </a:r>
            <a:r>
              <a:rPr lang="en-US" altLang="zh-CN" b="0" dirty="0" err="1"/>
              <a:t>Sqtable</a:t>
            </a:r>
            <a:r>
              <a:rPr lang="en-US" altLang="zh-CN" b="0" dirty="0"/>
              <a:t>::</a:t>
            </a:r>
            <a:r>
              <a:rPr lang="en-US" altLang="zh-CN" b="0" dirty="0" err="1"/>
              <a:t>sq_search</a:t>
            </a:r>
            <a:r>
              <a:rPr lang="en-US" altLang="zh-CN" b="0" dirty="0"/>
              <a:t>(</a:t>
            </a:r>
            <a:r>
              <a:rPr lang="en-US" altLang="zh-CN" b="0" dirty="0" err="1"/>
              <a:t>KeyType</a:t>
            </a:r>
            <a:r>
              <a:rPr lang="en-US" altLang="zh-CN" b="0" dirty="0"/>
              <a:t> K){</a:t>
            </a:r>
            <a:endParaRPr lang="zh-CN" altLang="zh-CN" b="0" dirty="0"/>
          </a:p>
          <a:p>
            <a:r>
              <a:rPr lang="en-US" altLang="zh-CN" b="0" dirty="0" smtClean="0"/>
              <a:t>	r[n</a:t>
            </a:r>
            <a:r>
              <a:rPr lang="en-US" altLang="zh-CN" b="0" dirty="0"/>
              <a:t>].key=K;        //</a:t>
            </a:r>
            <a:r>
              <a:rPr lang="zh-CN" altLang="zh-CN" b="0" dirty="0">
                <a:solidFill>
                  <a:srgbClr val="FF0000"/>
                </a:solidFill>
              </a:rPr>
              <a:t>设置监视哨</a:t>
            </a:r>
          </a:p>
          <a:p>
            <a:r>
              <a:rPr lang="en-US" altLang="zh-CN" b="0" dirty="0"/>
              <a:t>	</a:t>
            </a:r>
            <a:r>
              <a:rPr lang="en-US" altLang="zh-CN" b="0" dirty="0" err="1" smtClean="0"/>
              <a:t>int</a:t>
            </a:r>
            <a:r>
              <a:rPr lang="en-US" altLang="zh-CN" b="0" dirty="0" smtClean="0"/>
              <a:t> </a:t>
            </a:r>
            <a:r>
              <a:rPr lang="en-US" altLang="zh-CN" b="0" dirty="0" err="1"/>
              <a:t>i</a:t>
            </a:r>
            <a:r>
              <a:rPr lang="en-US" altLang="zh-CN" b="0" dirty="0"/>
              <a:t>=0;</a:t>
            </a:r>
            <a:endParaRPr lang="zh-CN" altLang="zh-CN" b="0" dirty="0"/>
          </a:p>
          <a:p>
            <a:r>
              <a:rPr lang="en-US" altLang="zh-CN" b="0" dirty="0" smtClean="0"/>
              <a:t>	while(r[</a:t>
            </a:r>
            <a:r>
              <a:rPr lang="en-US" altLang="zh-CN" b="0" dirty="0" err="1" smtClean="0"/>
              <a:t>i</a:t>
            </a:r>
            <a:r>
              <a:rPr lang="en-US" altLang="zh-CN" b="0" dirty="0"/>
              <a:t>].key!=K)  </a:t>
            </a:r>
            <a:r>
              <a:rPr lang="en-US" altLang="zh-CN" b="0" dirty="0" err="1"/>
              <a:t>i</a:t>
            </a:r>
            <a:r>
              <a:rPr lang="en-US" altLang="zh-CN" b="0" dirty="0"/>
              <a:t>++;</a:t>
            </a:r>
            <a:endParaRPr lang="zh-CN" altLang="zh-CN" b="0" dirty="0"/>
          </a:p>
          <a:p>
            <a:r>
              <a:rPr lang="en-US" altLang="zh-CN" b="0" dirty="0"/>
              <a:t>	if(</a:t>
            </a:r>
            <a:r>
              <a:rPr lang="en-US" altLang="zh-CN" b="0" dirty="0" err="1"/>
              <a:t>i</a:t>
            </a:r>
            <a:r>
              <a:rPr lang="en-US" altLang="zh-CN" b="0" dirty="0"/>
              <a:t>&lt;n</a:t>
            </a:r>
            <a:r>
              <a:rPr lang="en-US" altLang="zh-CN" b="0" dirty="0" smtClean="0"/>
              <a:t>) return </a:t>
            </a:r>
            <a:r>
              <a:rPr lang="en-US" altLang="zh-CN" b="0" dirty="0" err="1" smtClean="0"/>
              <a:t>i</a:t>
            </a:r>
            <a:r>
              <a:rPr lang="en-US" altLang="zh-CN" b="0" dirty="0" smtClean="0"/>
              <a:t>;  //</a:t>
            </a:r>
            <a:r>
              <a:rPr lang="zh-CN" altLang="zh-CN" b="0" dirty="0" smtClean="0"/>
              <a:t>查找</a:t>
            </a:r>
            <a:r>
              <a:rPr lang="zh-CN" altLang="zh-CN" b="0" dirty="0"/>
              <a:t>成功，该</a:t>
            </a:r>
            <a:r>
              <a:rPr lang="zh-CN" altLang="zh-CN" b="0" dirty="0" smtClean="0"/>
              <a:t>记录下标为</a:t>
            </a:r>
            <a:r>
              <a:rPr lang="en-US" altLang="zh-CN" b="0" dirty="0" err="1" smtClean="0"/>
              <a:t>i</a:t>
            </a:r>
            <a:endParaRPr lang="zh-CN" altLang="zh-CN" b="0" dirty="0"/>
          </a:p>
          <a:p>
            <a:r>
              <a:rPr lang="en-US" altLang="zh-CN" b="0" dirty="0"/>
              <a:t>	else </a:t>
            </a:r>
            <a:r>
              <a:rPr lang="en-US" altLang="zh-CN" b="0" dirty="0" smtClean="0"/>
              <a:t>return -1;    //</a:t>
            </a:r>
            <a:r>
              <a:rPr lang="zh-CN" altLang="zh-CN" b="0" dirty="0" smtClean="0"/>
              <a:t>查找失败</a:t>
            </a:r>
            <a:endParaRPr lang="zh-CN" altLang="zh-CN" b="0" dirty="0"/>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xmlns="" val="11527747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8064896" cy="5472608"/>
          </a:xfrm>
        </p:spPr>
        <p:txBody>
          <a:bodyPr>
            <a:normAutofit fontScale="85000" lnSpcReduction="20000"/>
          </a:bodyPr>
          <a:lstStyle/>
          <a:p>
            <a:pPr>
              <a:lnSpc>
                <a:spcPct val="140000"/>
              </a:lnSpc>
              <a:spcBef>
                <a:spcPts val="0"/>
              </a:spcBef>
            </a:pPr>
            <a:r>
              <a:rPr lang="zh-CN" altLang="zh-CN" dirty="0"/>
              <a:t>算法</a:t>
            </a:r>
            <a:r>
              <a:rPr lang="en-US" altLang="zh-CN" dirty="0"/>
              <a:t>8.10</a:t>
            </a:r>
            <a:r>
              <a:rPr lang="zh-CN" altLang="zh-CN" dirty="0"/>
              <a:t>：</a:t>
            </a:r>
            <a:r>
              <a:rPr lang="en-US" altLang="zh-CN" dirty="0">
                <a:solidFill>
                  <a:srgbClr val="FF0000"/>
                </a:solidFill>
              </a:rPr>
              <a:t>B</a:t>
            </a:r>
            <a:r>
              <a:rPr lang="zh-CN" altLang="zh-CN" dirty="0">
                <a:solidFill>
                  <a:srgbClr val="FF0000"/>
                </a:solidFill>
              </a:rPr>
              <a:t>树的查找算法</a:t>
            </a:r>
          </a:p>
          <a:p>
            <a:pPr>
              <a:lnSpc>
                <a:spcPct val="140000"/>
              </a:lnSpc>
              <a:spcBef>
                <a:spcPts val="0"/>
              </a:spcBef>
            </a:pPr>
            <a:r>
              <a:rPr lang="en-US" altLang="zh-CN" b="0" dirty="0" err="1"/>
              <a:t>int</a:t>
            </a:r>
            <a:r>
              <a:rPr lang="en-US" altLang="zh-CN" b="0" dirty="0"/>
              <a:t> </a:t>
            </a:r>
            <a:r>
              <a:rPr lang="en-US" altLang="zh-CN" b="0" dirty="0" err="1"/>
              <a:t>MBTree</a:t>
            </a:r>
            <a:r>
              <a:rPr lang="en-US" altLang="zh-CN" b="0" dirty="0"/>
              <a:t>::</a:t>
            </a:r>
            <a:r>
              <a:rPr lang="en-US" altLang="zh-CN" b="0" dirty="0" err="1"/>
              <a:t>SearchMBTree</a:t>
            </a:r>
            <a:r>
              <a:rPr lang="en-US" altLang="zh-CN" b="0" dirty="0"/>
              <a:t>(</a:t>
            </a:r>
            <a:r>
              <a:rPr lang="en-US" altLang="zh-CN" b="0" dirty="0" err="1"/>
              <a:t>KeyType</a:t>
            </a:r>
            <a:r>
              <a:rPr lang="en-US" altLang="zh-CN" b="0" dirty="0"/>
              <a:t> K){</a:t>
            </a:r>
            <a:endParaRPr lang="zh-CN" altLang="zh-CN" b="0" dirty="0"/>
          </a:p>
          <a:p>
            <a:pPr>
              <a:lnSpc>
                <a:spcPct val="140000"/>
              </a:lnSpc>
              <a:spcBef>
                <a:spcPts val="0"/>
              </a:spcBef>
            </a:pPr>
            <a:r>
              <a:rPr lang="en-US" altLang="zh-CN" b="0" dirty="0"/>
              <a:t>     //</a:t>
            </a:r>
            <a:r>
              <a:rPr lang="zh-CN" altLang="zh-CN" b="0" dirty="0"/>
              <a:t>从树根指针为</a:t>
            </a:r>
            <a:r>
              <a:rPr lang="en-US" altLang="zh-CN" b="0" dirty="0"/>
              <a:t>MT</a:t>
            </a:r>
            <a:r>
              <a:rPr lang="zh-CN" altLang="zh-CN" b="0" dirty="0"/>
              <a:t>的</a:t>
            </a:r>
            <a:r>
              <a:rPr lang="en-US" altLang="zh-CN" b="0" dirty="0"/>
              <a:t>B</a:t>
            </a:r>
            <a:r>
              <a:rPr lang="zh-CN" altLang="zh-CN" b="0" dirty="0"/>
              <a:t>树上查找关键字为</a:t>
            </a:r>
            <a:r>
              <a:rPr lang="en-US" altLang="zh-CN" b="0" dirty="0"/>
              <a:t>K</a:t>
            </a:r>
            <a:r>
              <a:rPr lang="zh-CN" altLang="zh-CN" b="0" dirty="0"/>
              <a:t>的对应记录的存储位置</a:t>
            </a:r>
          </a:p>
          <a:p>
            <a:pPr>
              <a:lnSpc>
                <a:spcPct val="140000"/>
              </a:lnSpc>
              <a:spcBef>
                <a:spcPts val="0"/>
              </a:spcBef>
            </a:pPr>
            <a:r>
              <a:rPr lang="en-US" altLang="zh-CN" b="0" dirty="0"/>
              <a:t>	</a:t>
            </a:r>
            <a:r>
              <a:rPr lang="en-US" altLang="zh-CN" b="0" dirty="0" err="1" smtClean="0"/>
              <a:t>int</a:t>
            </a:r>
            <a:r>
              <a:rPr lang="en-US" altLang="zh-CN" b="0" dirty="0" smtClean="0"/>
              <a:t> </a:t>
            </a:r>
            <a:r>
              <a:rPr lang="en-US" altLang="zh-CN" b="0" dirty="0" err="1"/>
              <a:t>i</a:t>
            </a:r>
            <a:r>
              <a:rPr lang="en-US" altLang="zh-CN" b="0" dirty="0"/>
              <a:t>;</a:t>
            </a:r>
            <a:endParaRPr lang="zh-CN" altLang="zh-CN" b="0" dirty="0"/>
          </a:p>
          <a:p>
            <a:pPr>
              <a:lnSpc>
                <a:spcPct val="140000"/>
              </a:lnSpc>
              <a:spcBef>
                <a:spcPts val="0"/>
              </a:spcBef>
            </a:pPr>
            <a:r>
              <a:rPr lang="en-US" altLang="zh-CN" b="0" dirty="0"/>
              <a:t>     </a:t>
            </a:r>
            <a:r>
              <a:rPr lang="en-US" altLang="zh-CN" b="0" dirty="0" err="1"/>
              <a:t>MBNode</a:t>
            </a:r>
            <a:r>
              <a:rPr lang="en-US" altLang="zh-CN" b="0" dirty="0"/>
              <a:t> *p=MT;</a:t>
            </a:r>
            <a:endParaRPr lang="zh-CN" altLang="zh-CN" b="0" dirty="0"/>
          </a:p>
          <a:p>
            <a:pPr>
              <a:lnSpc>
                <a:spcPct val="140000"/>
              </a:lnSpc>
              <a:spcBef>
                <a:spcPts val="0"/>
              </a:spcBef>
            </a:pPr>
            <a:r>
              <a:rPr lang="en-US" altLang="zh-CN" b="0" dirty="0"/>
              <a:t>	</a:t>
            </a:r>
            <a:r>
              <a:rPr lang="en-US" altLang="zh-CN" b="0" dirty="0" smtClean="0"/>
              <a:t>while(p != NULL){   </a:t>
            </a:r>
            <a:r>
              <a:rPr lang="en-US" altLang="zh-CN" b="0" dirty="0"/>
              <a:t>//</a:t>
            </a:r>
            <a:r>
              <a:rPr lang="zh-CN" altLang="zh-CN" b="0" dirty="0"/>
              <a:t>从树根结点起依次向下一层查找</a:t>
            </a:r>
          </a:p>
          <a:p>
            <a:pPr>
              <a:lnSpc>
                <a:spcPct val="140000"/>
              </a:lnSpc>
              <a:spcBef>
                <a:spcPts val="0"/>
              </a:spcBef>
            </a:pPr>
            <a:r>
              <a:rPr lang="en-US" altLang="zh-CN" b="0" dirty="0" smtClean="0"/>
              <a:t>        	</a:t>
            </a:r>
            <a:r>
              <a:rPr lang="en-US" altLang="zh-CN" b="0" dirty="0" err="1" smtClean="0"/>
              <a:t>i</a:t>
            </a:r>
            <a:r>
              <a:rPr lang="en-US" altLang="zh-CN" b="0" dirty="0" smtClean="0"/>
              <a:t>=1</a:t>
            </a:r>
            <a:r>
              <a:rPr lang="en-US" altLang="zh-CN" b="0" dirty="0"/>
              <a:t>;                </a:t>
            </a:r>
            <a:r>
              <a:rPr lang="en-US" altLang="zh-CN" b="0" dirty="0" smtClean="0"/>
              <a:t>  </a:t>
            </a:r>
            <a:r>
              <a:rPr lang="en-US" altLang="zh-CN" b="0" dirty="0"/>
              <a:t>//</a:t>
            </a:r>
            <a:r>
              <a:rPr lang="zh-CN" altLang="zh-CN" b="0" dirty="0"/>
              <a:t>用</a:t>
            </a:r>
            <a:r>
              <a:rPr lang="en-US" altLang="zh-CN" b="0" dirty="0" err="1"/>
              <a:t>i</a:t>
            </a:r>
            <a:r>
              <a:rPr lang="zh-CN" altLang="zh-CN" b="0" dirty="0"/>
              <a:t>表示待比较的关键字序号，初值为</a:t>
            </a:r>
            <a:r>
              <a:rPr lang="en-US" altLang="zh-CN" b="0" dirty="0"/>
              <a:t>1</a:t>
            </a:r>
            <a:endParaRPr lang="zh-CN" altLang="zh-CN" b="0" dirty="0"/>
          </a:p>
          <a:p>
            <a:pPr>
              <a:lnSpc>
                <a:spcPct val="140000"/>
              </a:lnSpc>
              <a:spcBef>
                <a:spcPts val="0"/>
              </a:spcBef>
            </a:pPr>
            <a:r>
              <a:rPr lang="en-US" altLang="zh-CN" b="0" dirty="0"/>
              <a:t>        </a:t>
            </a:r>
            <a:r>
              <a:rPr lang="en-US" altLang="zh-CN" b="0" dirty="0" smtClean="0"/>
              <a:t>	while(K &gt; p-</a:t>
            </a:r>
            <a:r>
              <a:rPr lang="en-US" altLang="zh-CN" b="0" dirty="0"/>
              <a:t>&gt;key[</a:t>
            </a:r>
            <a:r>
              <a:rPr lang="en-US" altLang="zh-CN" b="0" dirty="0" err="1"/>
              <a:t>i</a:t>
            </a:r>
            <a:r>
              <a:rPr lang="en-US" altLang="zh-CN" b="0" dirty="0" smtClean="0"/>
              <a:t>]) </a:t>
            </a:r>
            <a:r>
              <a:rPr lang="en-US" altLang="zh-CN" b="0" dirty="0" err="1" smtClean="0"/>
              <a:t>i</a:t>
            </a:r>
            <a:r>
              <a:rPr lang="en-US" altLang="zh-CN" b="0" dirty="0" smtClean="0"/>
              <a:t>++; </a:t>
            </a:r>
            <a:r>
              <a:rPr lang="en-US" altLang="zh-CN" b="0" dirty="0"/>
              <a:t>//</a:t>
            </a:r>
            <a:r>
              <a:rPr lang="zh-CN" altLang="zh-CN" b="0" dirty="0"/>
              <a:t>用</a:t>
            </a:r>
            <a:r>
              <a:rPr lang="en-US" altLang="zh-CN" b="0" dirty="0"/>
              <a:t>K</a:t>
            </a:r>
            <a:r>
              <a:rPr lang="zh-CN" altLang="zh-CN" b="0" dirty="0"/>
              <a:t>顺序同结点内关键字进行比较</a:t>
            </a:r>
          </a:p>
          <a:p>
            <a:pPr>
              <a:lnSpc>
                <a:spcPct val="140000"/>
              </a:lnSpc>
              <a:spcBef>
                <a:spcPts val="0"/>
              </a:spcBef>
            </a:pPr>
            <a:r>
              <a:rPr lang="en-US" altLang="zh-CN" b="0" dirty="0"/>
              <a:t>		</a:t>
            </a:r>
            <a:r>
              <a:rPr lang="en-US" altLang="zh-CN" b="0" dirty="0" smtClean="0"/>
              <a:t>if (K == p-</a:t>
            </a:r>
            <a:r>
              <a:rPr lang="en-US" altLang="zh-CN" b="0" dirty="0"/>
              <a:t>&gt;key[</a:t>
            </a:r>
            <a:r>
              <a:rPr lang="en-US" altLang="zh-CN" b="0" dirty="0" err="1"/>
              <a:t>i</a:t>
            </a:r>
            <a:r>
              <a:rPr lang="en-US" altLang="zh-CN" b="0" dirty="0"/>
              <a:t>])</a:t>
            </a:r>
            <a:endParaRPr lang="zh-CN" altLang="zh-CN" b="0" dirty="0"/>
          </a:p>
          <a:p>
            <a:pPr>
              <a:lnSpc>
                <a:spcPct val="140000"/>
              </a:lnSpc>
              <a:spcBef>
                <a:spcPts val="0"/>
              </a:spcBef>
            </a:pPr>
            <a:r>
              <a:rPr lang="en-US" altLang="zh-CN" b="0" dirty="0"/>
              <a:t>             </a:t>
            </a:r>
            <a:r>
              <a:rPr lang="en-US" altLang="zh-CN" b="0" dirty="0" smtClean="0"/>
              <a:t>		return </a:t>
            </a:r>
            <a:r>
              <a:rPr lang="en-US" altLang="zh-CN" b="0" dirty="0"/>
              <a:t>p-&gt;</a:t>
            </a:r>
            <a:r>
              <a:rPr lang="en-US" altLang="zh-CN" b="0" dirty="0" err="1"/>
              <a:t>recptr</a:t>
            </a:r>
            <a:r>
              <a:rPr lang="en-US" altLang="zh-CN" b="0" dirty="0"/>
              <a:t>[</a:t>
            </a:r>
            <a:r>
              <a:rPr lang="en-US" altLang="zh-CN" b="0" dirty="0" err="1"/>
              <a:t>i</a:t>
            </a:r>
            <a:r>
              <a:rPr lang="en-US" altLang="zh-CN" b="0" dirty="0"/>
              <a:t>]; //</a:t>
            </a:r>
            <a:r>
              <a:rPr lang="zh-CN" altLang="zh-CN" b="0" dirty="0"/>
              <a:t>查找成功返回记录的存储位置</a:t>
            </a:r>
          </a:p>
          <a:p>
            <a:pPr>
              <a:lnSpc>
                <a:spcPct val="140000"/>
              </a:lnSpc>
              <a:spcBef>
                <a:spcPts val="0"/>
              </a:spcBef>
            </a:pPr>
            <a:r>
              <a:rPr lang="en-US" altLang="zh-CN" b="0" dirty="0"/>
              <a:t>        </a:t>
            </a:r>
            <a:r>
              <a:rPr lang="en-US" altLang="zh-CN" b="0" dirty="0" smtClean="0"/>
              <a:t>	else </a:t>
            </a:r>
            <a:r>
              <a:rPr lang="en-US" altLang="zh-CN" b="0" dirty="0"/>
              <a:t>p=p-&gt;</a:t>
            </a:r>
            <a:r>
              <a:rPr lang="en-US" altLang="zh-CN" b="0" dirty="0" err="1"/>
              <a:t>ptr</a:t>
            </a:r>
            <a:r>
              <a:rPr lang="en-US" altLang="zh-CN" b="0" dirty="0"/>
              <a:t>[i-1];      //</a:t>
            </a:r>
            <a:r>
              <a:rPr lang="zh-CN" altLang="zh-CN" b="0" dirty="0"/>
              <a:t>继续向子树查找</a:t>
            </a:r>
          </a:p>
          <a:p>
            <a:pPr>
              <a:lnSpc>
                <a:spcPct val="140000"/>
              </a:lnSpc>
              <a:spcBef>
                <a:spcPts val="0"/>
              </a:spcBef>
            </a:pPr>
            <a:r>
              <a:rPr lang="en-US" altLang="zh-CN" b="0" dirty="0"/>
              <a:t>     }</a:t>
            </a:r>
            <a:endParaRPr lang="zh-CN" altLang="zh-CN" b="0" dirty="0"/>
          </a:p>
          <a:p>
            <a:pPr>
              <a:lnSpc>
                <a:spcPct val="140000"/>
              </a:lnSpc>
              <a:spcBef>
                <a:spcPts val="0"/>
              </a:spcBef>
            </a:pPr>
            <a:r>
              <a:rPr lang="en-US" altLang="zh-CN" b="0" dirty="0"/>
              <a:t>     return -1;               //</a:t>
            </a:r>
            <a:r>
              <a:rPr lang="zh-CN" altLang="zh-CN" b="0" dirty="0"/>
              <a:t>查找失败返回</a:t>
            </a:r>
            <a:r>
              <a:rPr lang="en-US" altLang="zh-CN" b="0" dirty="0"/>
              <a:t>-1</a:t>
            </a:r>
            <a:endParaRPr lang="zh-CN" altLang="zh-CN" b="0" dirty="0"/>
          </a:p>
          <a:p>
            <a:pPr>
              <a:lnSpc>
                <a:spcPct val="140000"/>
              </a:lnSpc>
              <a:spcBef>
                <a:spcPts val="0"/>
              </a:spcBef>
            </a:pPr>
            <a:r>
              <a:rPr lang="en-US" altLang="zh-CN" b="0" dirty="0"/>
              <a:t>  </a:t>
            </a:r>
            <a:r>
              <a:rPr lang="en-US" altLang="zh-CN" b="0" dirty="0" smtClean="0"/>
              <a:t>}</a:t>
            </a:r>
            <a:endParaRPr lang="zh-CN" altLang="zh-CN" b="0" dirty="0"/>
          </a:p>
        </p:txBody>
      </p:sp>
    </p:spTree>
    <p:extLst>
      <p:ext uri="{BB962C8B-B14F-4D97-AF65-F5344CB8AC3E}">
        <p14:creationId xmlns:p14="http://schemas.microsoft.com/office/powerpoint/2010/main" xmlns="" val="17583124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1124744"/>
            <a:ext cx="7776864" cy="3579849"/>
          </a:xfrm>
        </p:spPr>
        <p:txBody>
          <a:bodyPr>
            <a:normAutofit/>
          </a:bodyPr>
          <a:lstStyle/>
          <a:p>
            <a:r>
              <a:rPr lang="en-US" altLang="zh-CN" dirty="0"/>
              <a:t>2</a:t>
            </a:r>
            <a:r>
              <a:rPr lang="zh-CN" altLang="zh-CN" dirty="0"/>
              <a:t>．</a:t>
            </a:r>
            <a:r>
              <a:rPr lang="en-US" altLang="zh-CN" dirty="0"/>
              <a:t> B</a:t>
            </a:r>
            <a:r>
              <a:rPr lang="zh-CN" altLang="zh-CN" dirty="0"/>
              <a:t>树的插入</a:t>
            </a:r>
          </a:p>
          <a:p>
            <a:r>
              <a:rPr lang="en-US" altLang="zh-CN" b="0" dirty="0" smtClean="0"/>
              <a:t>		</a:t>
            </a:r>
            <a:r>
              <a:rPr lang="en-US" altLang="zh-CN" b="0" dirty="0" smtClean="0">
                <a:solidFill>
                  <a:srgbClr val="FF0000"/>
                </a:solidFill>
              </a:rPr>
              <a:t>B</a:t>
            </a:r>
            <a:r>
              <a:rPr lang="zh-CN" altLang="zh-CN" b="0" dirty="0">
                <a:solidFill>
                  <a:srgbClr val="FF0000"/>
                </a:solidFill>
              </a:rPr>
              <a:t>树的生成也是从空树开始，逐个插入关键字而得。</a:t>
            </a:r>
            <a:r>
              <a:rPr lang="zh-CN" altLang="zh-CN" b="0" dirty="0"/>
              <a:t>但是</a:t>
            </a:r>
            <a:r>
              <a:rPr lang="zh-CN" altLang="zh-CN" b="0" dirty="0" smtClean="0"/>
              <a:t>由于</a:t>
            </a:r>
            <a:r>
              <a:rPr lang="en-US" altLang="zh-CN" dirty="0" smtClean="0">
                <a:solidFill>
                  <a:srgbClr val="FF0000"/>
                </a:solidFill>
              </a:rPr>
              <a:t>m</a:t>
            </a:r>
            <a:r>
              <a:rPr lang="zh-CN" altLang="en-US" dirty="0" smtClean="0">
                <a:solidFill>
                  <a:srgbClr val="FF0000"/>
                </a:solidFill>
              </a:rPr>
              <a:t>阶</a:t>
            </a:r>
            <a:r>
              <a:rPr lang="en-US" altLang="zh-CN" dirty="0" smtClean="0">
                <a:solidFill>
                  <a:srgbClr val="FF0000"/>
                </a:solidFill>
              </a:rPr>
              <a:t>B</a:t>
            </a:r>
            <a:r>
              <a:rPr lang="zh-CN" altLang="zh-CN" dirty="0">
                <a:solidFill>
                  <a:srgbClr val="FF0000"/>
                </a:solidFill>
              </a:rPr>
              <a:t>树结点中的关键字个数必须</a:t>
            </a:r>
            <a:r>
              <a:rPr lang="en-US" altLang="zh-CN" dirty="0">
                <a:solidFill>
                  <a:srgbClr val="FF0000"/>
                </a:solidFill>
              </a:rPr>
              <a:t>≥⌈m/2⌉-1</a:t>
            </a:r>
            <a:r>
              <a:rPr lang="zh-CN" altLang="zh-CN" b="0" dirty="0"/>
              <a:t>，因此，每次插入一个关键字不是在树中添加一个叶子结点，而是首先在</a:t>
            </a:r>
            <a:r>
              <a:rPr lang="zh-CN" altLang="zh-CN" dirty="0">
                <a:solidFill>
                  <a:srgbClr val="FF0000"/>
                </a:solidFill>
              </a:rPr>
              <a:t>最低层的某个非终结点中添加一个关键字</a:t>
            </a:r>
            <a:r>
              <a:rPr lang="zh-CN" altLang="zh-CN" b="0" dirty="0"/>
              <a:t>，如果该结点的</a:t>
            </a:r>
            <a:r>
              <a:rPr lang="zh-CN" altLang="zh-CN" dirty="0">
                <a:solidFill>
                  <a:srgbClr val="FF0000"/>
                </a:solidFill>
              </a:rPr>
              <a:t>关键字个数不超过</a:t>
            </a:r>
            <a:r>
              <a:rPr lang="en-US" altLang="zh-CN" dirty="0">
                <a:solidFill>
                  <a:srgbClr val="FF0000"/>
                </a:solidFill>
              </a:rPr>
              <a:t>m-1</a:t>
            </a:r>
            <a:r>
              <a:rPr lang="zh-CN" altLang="zh-CN" b="0" dirty="0"/>
              <a:t>，则插入成功，否则需要</a:t>
            </a:r>
            <a:r>
              <a:rPr lang="zh-CN" altLang="zh-CN" b="0" dirty="0">
                <a:solidFill>
                  <a:srgbClr val="FF0000"/>
                </a:solidFill>
              </a:rPr>
              <a:t>产生结点的</a:t>
            </a:r>
            <a:r>
              <a:rPr lang="zh-CN" altLang="zh-CN" b="0" dirty="0" smtClean="0">
                <a:solidFill>
                  <a:srgbClr val="FF0000"/>
                </a:solidFill>
              </a:rPr>
              <a:t>“</a:t>
            </a:r>
            <a:r>
              <a:rPr lang="zh-CN" altLang="zh-CN" dirty="0" smtClean="0">
                <a:solidFill>
                  <a:srgbClr val="FF0000"/>
                </a:solidFill>
              </a:rPr>
              <a:t>分裂</a:t>
            </a:r>
            <a:r>
              <a:rPr lang="zh-CN" altLang="zh-CN" b="0" dirty="0" smtClean="0">
                <a:solidFill>
                  <a:srgbClr val="FF0000"/>
                </a:solidFill>
              </a:rPr>
              <a:t>”</a:t>
            </a:r>
            <a:r>
              <a:rPr lang="zh-CN" altLang="en-US" b="0" dirty="0" smtClean="0"/>
              <a:t>。</a:t>
            </a:r>
            <a:endParaRPr lang="zh-CN" altLang="en-US" b="0" dirty="0"/>
          </a:p>
        </p:txBody>
      </p:sp>
      <p:pic>
        <p:nvPicPr>
          <p:cNvPr id="5" name="图片 4"/>
          <p:cNvPicPr/>
          <p:nvPr/>
        </p:nvPicPr>
        <p:blipFill>
          <a:blip r:embed="rId2" cstate="print">
            <a:extLst>
              <a:ext uri="{28A0092B-C50C-407E-A947-70E740481C1C}">
                <a14:useLocalDpi xmlns:a14="http://schemas.microsoft.com/office/drawing/2010/main" xmlns="" val="0"/>
              </a:ext>
            </a:extLst>
          </a:blip>
          <a:stretch>
            <a:fillRect/>
          </a:stretch>
        </p:blipFill>
        <p:spPr>
          <a:xfrm>
            <a:off x="8143900" y="357166"/>
            <a:ext cx="566659" cy="566257"/>
          </a:xfrm>
          <a:prstGeom prst="rect">
            <a:avLst/>
          </a:prstGeom>
        </p:spPr>
      </p:pic>
    </p:spTree>
    <p:extLst>
      <p:ext uri="{BB962C8B-B14F-4D97-AF65-F5344CB8AC3E}">
        <p14:creationId xmlns:p14="http://schemas.microsoft.com/office/powerpoint/2010/main" xmlns="" val="24333297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632848" cy="4392488"/>
          </a:xfrm>
        </p:spPr>
        <p:txBody>
          <a:bodyPr>
            <a:normAutofit/>
          </a:bodyPr>
          <a:lstStyle/>
          <a:p>
            <a:r>
              <a:rPr lang="zh-CN" altLang="zh-CN" dirty="0">
                <a:solidFill>
                  <a:srgbClr val="FF0000"/>
                </a:solidFill>
              </a:rPr>
              <a:t>向</a:t>
            </a:r>
            <a:r>
              <a:rPr lang="en-US" altLang="zh-CN" dirty="0">
                <a:solidFill>
                  <a:srgbClr val="FF0000"/>
                </a:solidFill>
              </a:rPr>
              <a:t>B</a:t>
            </a:r>
            <a:r>
              <a:rPr lang="zh-CN" altLang="zh-CN" dirty="0">
                <a:solidFill>
                  <a:srgbClr val="FF0000"/>
                </a:solidFill>
              </a:rPr>
              <a:t>树中插入关键字的过程分两步完成</a:t>
            </a:r>
            <a:r>
              <a:rPr lang="zh-CN" altLang="zh-CN" dirty="0"/>
              <a:t>：</a:t>
            </a:r>
          </a:p>
          <a:p>
            <a:r>
              <a:rPr lang="zh-CN" altLang="zh-CN" b="0" dirty="0"/>
              <a:t>（</a:t>
            </a:r>
            <a:r>
              <a:rPr lang="en-US" altLang="zh-CN" b="0" dirty="0"/>
              <a:t>1</a:t>
            </a:r>
            <a:r>
              <a:rPr lang="zh-CN" altLang="zh-CN" b="0" dirty="0"/>
              <a:t>）</a:t>
            </a:r>
            <a:r>
              <a:rPr lang="zh-CN" altLang="zh-CN" b="0" dirty="0">
                <a:solidFill>
                  <a:srgbClr val="FF0000"/>
                </a:solidFill>
              </a:rPr>
              <a:t>利用前述的</a:t>
            </a:r>
            <a:r>
              <a:rPr lang="en-US" altLang="zh-CN" b="0" dirty="0">
                <a:solidFill>
                  <a:srgbClr val="FF0000"/>
                </a:solidFill>
              </a:rPr>
              <a:t>B</a:t>
            </a:r>
            <a:r>
              <a:rPr lang="zh-CN" altLang="zh-CN" b="0" dirty="0">
                <a:solidFill>
                  <a:srgbClr val="FF0000"/>
                </a:solidFill>
              </a:rPr>
              <a:t>树的查找算法查找关键字的插入位置</a:t>
            </a:r>
            <a:r>
              <a:rPr lang="zh-CN" altLang="zh-CN" b="0" dirty="0"/>
              <a:t>。若找到，则说明该关键字已经存在，直接返回。否则查找操作必失败于某个最底层的非终结点上。</a:t>
            </a:r>
          </a:p>
          <a:p>
            <a:r>
              <a:rPr lang="zh-CN" altLang="zh-CN" b="0" dirty="0"/>
              <a:t>（</a:t>
            </a:r>
            <a:r>
              <a:rPr lang="en-US" altLang="zh-CN" b="0" dirty="0"/>
              <a:t>2</a:t>
            </a:r>
            <a:r>
              <a:rPr lang="zh-CN" altLang="zh-CN" b="0" dirty="0"/>
              <a:t>）</a:t>
            </a:r>
            <a:r>
              <a:rPr lang="zh-CN" altLang="zh-CN" b="0" dirty="0">
                <a:solidFill>
                  <a:srgbClr val="FF0000"/>
                </a:solidFill>
              </a:rPr>
              <a:t>判断该结点是否还有空位置</a:t>
            </a:r>
            <a:r>
              <a:rPr lang="zh-CN" altLang="zh-CN" b="0" dirty="0"/>
              <a:t>。即判断该结点的关键字总数是否</a:t>
            </a:r>
            <a:r>
              <a:rPr lang="zh-CN" altLang="zh-CN" b="0" dirty="0">
                <a:solidFill>
                  <a:srgbClr val="FF0000"/>
                </a:solidFill>
              </a:rPr>
              <a:t>满足</a:t>
            </a:r>
            <a:r>
              <a:rPr lang="en-US" altLang="zh-CN" b="0" dirty="0">
                <a:solidFill>
                  <a:srgbClr val="FF0000"/>
                </a:solidFill>
              </a:rPr>
              <a:t>n≤m-1</a:t>
            </a:r>
            <a:r>
              <a:rPr lang="zh-CN" altLang="zh-CN" b="0" dirty="0"/>
              <a:t>。如果满足，则说明该结点还有空位置，直接把关键字</a:t>
            </a:r>
            <a:r>
              <a:rPr lang="en-US" altLang="zh-CN" b="0" dirty="0"/>
              <a:t>k</a:t>
            </a:r>
            <a:r>
              <a:rPr lang="zh-CN" altLang="zh-CN" b="0" dirty="0"/>
              <a:t>插入到该结点的合适位置上。若不满足，说明该结点已没有空位置，需要将结点分裂成两个。</a:t>
            </a:r>
            <a:endParaRPr lang="zh-CN" altLang="en-US" b="0" dirty="0"/>
          </a:p>
        </p:txBody>
      </p:sp>
    </p:spTree>
    <p:extLst>
      <p:ext uri="{BB962C8B-B14F-4D97-AF65-F5344CB8AC3E}">
        <p14:creationId xmlns:p14="http://schemas.microsoft.com/office/powerpoint/2010/main" xmlns="" val="34231865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1000100" y="1000108"/>
            <a:ext cx="7520940" cy="5286412"/>
          </a:xfrm>
        </p:spPr>
        <p:txBody>
          <a:bodyPr>
            <a:normAutofit fontScale="92500"/>
          </a:bodyPr>
          <a:lstStyle/>
          <a:p>
            <a:r>
              <a:rPr lang="zh-CN" altLang="en-US" dirty="0" smtClean="0">
                <a:solidFill>
                  <a:srgbClr val="FF0000"/>
                </a:solidFill>
              </a:rPr>
              <a:t>分裂的方法：</a:t>
            </a:r>
            <a:endParaRPr lang="en-US" altLang="zh-CN" dirty="0" smtClean="0">
              <a:solidFill>
                <a:srgbClr val="FF0000"/>
              </a:solidFill>
            </a:endParaRPr>
          </a:p>
          <a:p>
            <a:pPr>
              <a:buFont typeface="Arial" pitchFamily="34" charset="0"/>
              <a:buChar char="•"/>
            </a:pPr>
            <a:r>
              <a:rPr lang="zh-CN" altLang="en-US" b="0" dirty="0" smtClean="0">
                <a:solidFill>
                  <a:srgbClr val="FF0000"/>
                </a:solidFill>
              </a:rPr>
              <a:t>生成一个新结点</a:t>
            </a:r>
            <a:r>
              <a:rPr lang="zh-CN" altLang="en-US" b="0" dirty="0" smtClean="0"/>
              <a:t>。</a:t>
            </a:r>
            <a:endParaRPr lang="en-US" altLang="zh-CN" b="0" dirty="0" smtClean="0"/>
          </a:p>
          <a:p>
            <a:pPr>
              <a:buFont typeface="Arial" pitchFamily="34" charset="0"/>
              <a:buChar char="•"/>
            </a:pPr>
            <a:r>
              <a:rPr lang="zh-CN" altLang="en-US" b="0" dirty="0" smtClean="0"/>
              <a:t>把原结点上的关键字和插入的关键字</a:t>
            </a:r>
            <a:r>
              <a:rPr lang="en-US" b="0" dirty="0" smtClean="0"/>
              <a:t>k</a:t>
            </a:r>
            <a:r>
              <a:rPr lang="zh-CN" altLang="en-US" b="0" dirty="0" smtClean="0"/>
              <a:t>排序后，</a:t>
            </a:r>
            <a:r>
              <a:rPr lang="zh-CN" altLang="en-US" b="0" dirty="0" smtClean="0">
                <a:solidFill>
                  <a:srgbClr val="FF0000"/>
                </a:solidFill>
              </a:rPr>
              <a:t>从中间位置把关键字序列（不包含中间位置的关键字）分成两部分</a:t>
            </a:r>
            <a:r>
              <a:rPr lang="zh-CN" altLang="en-US" b="0" dirty="0" smtClean="0"/>
              <a:t>。</a:t>
            </a:r>
            <a:endParaRPr lang="en-US" altLang="zh-CN" b="0" dirty="0" smtClean="0"/>
          </a:p>
          <a:p>
            <a:pPr>
              <a:buFont typeface="Arial" pitchFamily="34" charset="0"/>
              <a:buChar char="•"/>
            </a:pPr>
            <a:r>
              <a:rPr lang="zh-CN" altLang="en-US" b="0" dirty="0" smtClean="0">
                <a:solidFill>
                  <a:srgbClr val="FF0000"/>
                </a:solidFill>
              </a:rPr>
              <a:t>左部分所含关键字放在旧结点中，右部分所含关键字放在新结点中，中间位置的关键字连同新结点的存储位置插入到双亲结点中。</a:t>
            </a:r>
            <a:endParaRPr lang="en-US" altLang="zh-CN" b="0" dirty="0" smtClean="0">
              <a:solidFill>
                <a:srgbClr val="FF0000"/>
              </a:solidFill>
            </a:endParaRPr>
          </a:p>
          <a:p>
            <a:pPr marL="0" indent="0"/>
            <a:r>
              <a:rPr lang="zh-CN" altLang="en-US" b="0" dirty="0" smtClean="0"/>
              <a:t>也就是说设结点</a:t>
            </a:r>
            <a:r>
              <a:rPr lang="en-US" b="0" dirty="0" smtClean="0"/>
              <a:t>p</a:t>
            </a:r>
            <a:r>
              <a:rPr lang="zh-CN" altLang="en-US" b="0" dirty="0" smtClean="0"/>
              <a:t>中已经有</a:t>
            </a:r>
            <a:r>
              <a:rPr lang="en-US" b="0" dirty="0" smtClean="0"/>
              <a:t>m-1</a:t>
            </a:r>
            <a:r>
              <a:rPr lang="zh-CN" altLang="en-US" b="0" dirty="0" smtClean="0"/>
              <a:t>个关键字，当再插入一个关键字后结点中的状态为：</a:t>
            </a:r>
          </a:p>
          <a:p>
            <a:pPr>
              <a:buFont typeface="Arial" pitchFamily="34" charset="0"/>
              <a:buChar char="•"/>
            </a:pPr>
            <a:endParaRPr lang="en-US" altLang="zh-CN" b="0" dirty="0" smtClean="0"/>
          </a:p>
          <a:p>
            <a:r>
              <a:rPr lang="zh-CN" altLang="en-US" b="0" dirty="0" smtClean="0"/>
              <a:t>               其中</a:t>
            </a:r>
            <a:r>
              <a:rPr lang="en-US" b="0" dirty="0" err="1" smtClean="0"/>
              <a:t>K</a:t>
            </a:r>
            <a:r>
              <a:rPr lang="en-US" b="0" baseline="-25000" dirty="0" err="1" smtClean="0"/>
              <a:t>i</a:t>
            </a:r>
            <a:r>
              <a:rPr lang="en-US" b="0" dirty="0" smtClean="0"/>
              <a:t>&lt;K</a:t>
            </a:r>
            <a:r>
              <a:rPr lang="en-US" b="0" baseline="-25000" dirty="0" smtClean="0"/>
              <a:t>i+1</a:t>
            </a:r>
            <a:r>
              <a:rPr lang="en-US" b="0" dirty="0" smtClean="0"/>
              <a:t>,1≤i&lt;m</a:t>
            </a:r>
            <a:r>
              <a:rPr lang="zh-CN" altLang="en-US" b="0" dirty="0" smtClean="0"/>
              <a:t>。</a:t>
            </a:r>
            <a:endParaRPr lang="zh-CN" altLang="en-US" b="0" dirty="0"/>
          </a:p>
        </p:txBody>
      </p:sp>
      <p:pic>
        <p:nvPicPr>
          <p:cNvPr id="1027" name="Picture 3"/>
          <p:cNvPicPr>
            <a:picLocks noChangeAspect="1" noChangeArrowheads="1"/>
          </p:cNvPicPr>
          <p:nvPr/>
        </p:nvPicPr>
        <p:blipFill>
          <a:blip r:embed="rId2" cstate="print"/>
          <a:srcRect/>
          <a:stretch>
            <a:fillRect/>
          </a:stretch>
        </p:blipFill>
        <p:spPr bwMode="auto">
          <a:xfrm>
            <a:off x="2643174" y="5072074"/>
            <a:ext cx="3981450" cy="485775"/>
          </a:xfrm>
          <a:prstGeom prst="rect">
            <a:avLst/>
          </a:prstGeom>
          <a:noFill/>
          <a:ln w="9525">
            <a:noFill/>
            <a:miter lim="800000"/>
            <a:headEnd/>
            <a:tailEnd/>
          </a:ln>
          <a:effectLst/>
        </p:spPr>
      </p:pic>
    </p:spTree>
    <p:extLst>
      <p:ext uri="{BB962C8B-B14F-4D97-AF65-F5344CB8AC3E}">
        <p14:creationId xmlns:p14="http://schemas.microsoft.com/office/powerpoint/2010/main" xmlns="" val="11538812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340768"/>
            <a:ext cx="8208912" cy="4608512"/>
          </a:xfrm>
        </p:spPr>
        <p:txBody>
          <a:bodyPr>
            <a:normAutofit/>
          </a:bodyPr>
          <a:lstStyle/>
          <a:p>
            <a:pPr>
              <a:buFont typeface="Arial" pitchFamily="34" charset="0"/>
              <a:buChar char="•"/>
            </a:pPr>
            <a:r>
              <a:rPr lang="zh-CN" altLang="zh-CN" b="0" dirty="0" smtClean="0">
                <a:solidFill>
                  <a:srgbClr val="FF0000"/>
                </a:solidFill>
              </a:rPr>
              <a:t>除</a:t>
            </a:r>
            <a:r>
              <a:rPr lang="en-US" altLang="zh-CN" b="0" dirty="0" err="1">
                <a:solidFill>
                  <a:srgbClr val="FF0000"/>
                </a:solidFill>
              </a:rPr>
              <a:t>K</a:t>
            </a:r>
            <a:r>
              <a:rPr lang="en-US" altLang="zh-CN" b="0" baseline="-25000" dirty="0" err="1">
                <a:solidFill>
                  <a:srgbClr val="FF0000"/>
                </a:solidFill>
              </a:rPr>
              <a:t>⌈m</a:t>
            </a:r>
            <a:r>
              <a:rPr lang="en-US" altLang="zh-CN" b="0" baseline="-25000" dirty="0">
                <a:solidFill>
                  <a:srgbClr val="FF0000"/>
                </a:solidFill>
              </a:rPr>
              <a:t>/2⌉</a:t>
            </a:r>
            <a:r>
              <a:rPr lang="zh-CN" altLang="zh-CN" b="0" dirty="0">
                <a:solidFill>
                  <a:srgbClr val="FF0000"/>
                </a:solidFill>
              </a:rPr>
              <a:t>结点之外，把</a:t>
            </a:r>
            <a:r>
              <a:rPr lang="en-US" altLang="zh-CN" b="0" dirty="0">
                <a:solidFill>
                  <a:srgbClr val="FF0000"/>
                </a:solidFill>
              </a:rPr>
              <a:t>p</a:t>
            </a:r>
            <a:r>
              <a:rPr lang="zh-CN" altLang="zh-CN" b="0" dirty="0">
                <a:solidFill>
                  <a:srgbClr val="FF0000"/>
                </a:solidFill>
              </a:rPr>
              <a:t>结点分为左右两部分</a:t>
            </a:r>
            <a:r>
              <a:rPr lang="zh-CN" altLang="zh-CN" b="0" dirty="0"/>
              <a:t>，左边的部分包含信息为</a:t>
            </a:r>
            <a:r>
              <a:rPr lang="en-US" altLang="zh-CN" sz="2000" b="0" dirty="0"/>
              <a:t>(⌈m/2⌉-1,P</a:t>
            </a:r>
            <a:r>
              <a:rPr lang="en-US" altLang="zh-CN" sz="2000" b="0" baseline="-25000" dirty="0"/>
              <a:t>0</a:t>
            </a:r>
            <a:r>
              <a:rPr lang="en-US" altLang="zh-CN" sz="2000" b="0" dirty="0"/>
              <a:t>,K</a:t>
            </a:r>
            <a:r>
              <a:rPr lang="en-US" altLang="zh-CN" sz="2000" b="0" baseline="-25000" dirty="0"/>
              <a:t>1</a:t>
            </a:r>
            <a:r>
              <a:rPr lang="en-US" altLang="zh-CN" sz="2000" b="0" dirty="0"/>
              <a:t>,P</a:t>
            </a:r>
            <a:r>
              <a:rPr lang="en-US" altLang="zh-CN" sz="2000" b="0" baseline="-25000" dirty="0"/>
              <a:t>1</a:t>
            </a:r>
            <a:r>
              <a:rPr lang="en-US" altLang="zh-CN" sz="2000" b="0" dirty="0"/>
              <a:t>, …,</a:t>
            </a:r>
            <a:r>
              <a:rPr lang="en-US" altLang="zh-CN" sz="2000" b="0" dirty="0" err="1"/>
              <a:t>K</a:t>
            </a:r>
            <a:r>
              <a:rPr lang="en-US" altLang="zh-CN" sz="2000" b="0" baseline="-25000" dirty="0" err="1"/>
              <a:t>⌈m</a:t>
            </a:r>
            <a:r>
              <a:rPr lang="en-US" altLang="zh-CN" sz="2000" b="0" baseline="-25000" dirty="0"/>
              <a:t>/2⌉-1</a:t>
            </a:r>
            <a:r>
              <a:rPr lang="en-US" altLang="zh-CN" sz="2000" b="0" dirty="0"/>
              <a:t>,P</a:t>
            </a:r>
            <a:r>
              <a:rPr lang="en-US" altLang="zh-CN" sz="2000" b="0" baseline="-25000" dirty="0"/>
              <a:t>⌈m/2⌉-1</a:t>
            </a:r>
            <a:r>
              <a:rPr lang="en-US" altLang="zh-CN" sz="2000" b="0" dirty="0"/>
              <a:t>)</a:t>
            </a:r>
            <a:r>
              <a:rPr lang="zh-CN" altLang="zh-CN" b="0" dirty="0"/>
              <a:t>，留在原</a:t>
            </a:r>
            <a:r>
              <a:rPr lang="en-US" altLang="zh-CN" b="0" dirty="0"/>
              <a:t>p</a:t>
            </a:r>
            <a:r>
              <a:rPr lang="zh-CN" altLang="zh-CN" b="0" dirty="0"/>
              <a:t>结点中</a:t>
            </a:r>
            <a:r>
              <a:rPr lang="zh-CN" altLang="zh-CN" b="0" dirty="0" smtClean="0"/>
              <a:t>；右边</a:t>
            </a:r>
            <a:r>
              <a:rPr lang="zh-CN" altLang="zh-CN" b="0" dirty="0"/>
              <a:t>的部分包含信息为</a:t>
            </a:r>
            <a:r>
              <a:rPr lang="en-US" altLang="zh-CN" sz="2000" b="0" dirty="0"/>
              <a:t>(</a:t>
            </a:r>
            <a:r>
              <a:rPr lang="en-US" altLang="zh-CN" sz="2000" b="0" dirty="0" smtClean="0"/>
              <a:t>m-⌈m/2</a:t>
            </a:r>
            <a:r>
              <a:rPr lang="en-US" altLang="zh-CN" sz="2000" b="0" dirty="0"/>
              <a:t>⌉,P</a:t>
            </a:r>
            <a:r>
              <a:rPr lang="en-US" altLang="zh-CN" sz="2000" b="0" baseline="-25000" dirty="0"/>
              <a:t>⌈m/2⌉</a:t>
            </a:r>
            <a:r>
              <a:rPr lang="en-US" altLang="zh-CN" sz="2000" b="0" dirty="0"/>
              <a:t>,K</a:t>
            </a:r>
            <a:r>
              <a:rPr lang="en-US" altLang="zh-CN" sz="2000" b="0" baseline="-25000" dirty="0"/>
              <a:t>⌈m/2⌉+1</a:t>
            </a:r>
            <a:r>
              <a:rPr lang="en-US" altLang="zh-CN" sz="2000" b="0" dirty="0"/>
              <a:t>,P</a:t>
            </a:r>
            <a:r>
              <a:rPr lang="en-US" altLang="zh-CN" sz="2000" b="0" baseline="-25000" dirty="0"/>
              <a:t>⌈m/2⌉+1</a:t>
            </a:r>
            <a:r>
              <a:rPr lang="en-US" altLang="zh-CN" sz="2000" b="0" dirty="0"/>
              <a:t>,…,</a:t>
            </a:r>
            <a:r>
              <a:rPr lang="en-US" altLang="zh-CN" sz="2000" b="0" dirty="0" err="1"/>
              <a:t>K</a:t>
            </a:r>
            <a:r>
              <a:rPr lang="en-US" altLang="zh-CN" sz="2000" b="0" baseline="-25000" dirty="0" err="1"/>
              <a:t>m</a:t>
            </a:r>
            <a:r>
              <a:rPr lang="en-US" altLang="zh-CN" sz="2000" b="0" dirty="0" err="1"/>
              <a:t>,P</a:t>
            </a:r>
            <a:r>
              <a:rPr lang="en-US" altLang="zh-CN" sz="2000" b="0" baseline="-25000" dirty="0" err="1"/>
              <a:t>m</a:t>
            </a:r>
            <a:r>
              <a:rPr lang="en-US" altLang="zh-CN" sz="2000" b="0" dirty="0"/>
              <a:t>)</a:t>
            </a:r>
            <a:r>
              <a:rPr lang="zh-CN" altLang="zh-CN" sz="2000" b="0" dirty="0"/>
              <a:t>，</a:t>
            </a:r>
            <a:r>
              <a:rPr lang="zh-CN" altLang="zh-CN" b="0" dirty="0"/>
              <a:t>存储到一个新建结点中，用指针</a:t>
            </a:r>
            <a:r>
              <a:rPr lang="en-US" altLang="zh-CN" b="0" dirty="0"/>
              <a:t>q</a:t>
            </a:r>
            <a:r>
              <a:rPr lang="zh-CN" altLang="zh-CN" b="0" dirty="0"/>
              <a:t>指向它</a:t>
            </a:r>
            <a:r>
              <a:rPr lang="zh-CN" altLang="zh-CN" b="0" dirty="0" smtClean="0"/>
              <a:t>；</a:t>
            </a:r>
            <a:endParaRPr lang="en-US" altLang="zh-CN" b="0" dirty="0" smtClean="0"/>
          </a:p>
          <a:p>
            <a:pPr>
              <a:buFont typeface="Arial" pitchFamily="34" charset="0"/>
              <a:buChar char="•"/>
            </a:pPr>
            <a:r>
              <a:rPr lang="zh-CN" altLang="zh-CN" b="0" dirty="0" smtClean="0">
                <a:solidFill>
                  <a:srgbClr val="FF0000"/>
                </a:solidFill>
              </a:rPr>
              <a:t>位于</a:t>
            </a:r>
            <a:r>
              <a:rPr lang="zh-CN" altLang="zh-CN" b="0" dirty="0">
                <a:solidFill>
                  <a:srgbClr val="FF0000"/>
                </a:solidFill>
              </a:rPr>
              <a:t>中间的关键字</a:t>
            </a:r>
            <a:r>
              <a:rPr lang="en-US" altLang="zh-CN" b="0" dirty="0" err="1">
                <a:solidFill>
                  <a:srgbClr val="FF0000"/>
                </a:solidFill>
              </a:rPr>
              <a:t>K</a:t>
            </a:r>
            <a:r>
              <a:rPr lang="en-US" altLang="zh-CN" b="0" baseline="-25000" dirty="0" err="1">
                <a:solidFill>
                  <a:srgbClr val="FF0000"/>
                </a:solidFill>
              </a:rPr>
              <a:t>⌈m</a:t>
            </a:r>
            <a:r>
              <a:rPr lang="en-US" altLang="zh-CN" b="0" baseline="-25000" dirty="0">
                <a:solidFill>
                  <a:srgbClr val="FF0000"/>
                </a:solidFill>
              </a:rPr>
              <a:t>/2⌉</a:t>
            </a:r>
            <a:r>
              <a:rPr lang="zh-CN" altLang="zh-CN" b="0" dirty="0">
                <a:solidFill>
                  <a:srgbClr val="FF0000"/>
                </a:solidFill>
              </a:rPr>
              <a:t>与指向新结点的指针</a:t>
            </a:r>
            <a:r>
              <a:rPr lang="en-US" altLang="zh-CN" b="0" dirty="0">
                <a:solidFill>
                  <a:srgbClr val="FF0000"/>
                </a:solidFill>
              </a:rPr>
              <a:t>q</a:t>
            </a:r>
            <a:r>
              <a:rPr lang="zh-CN" altLang="zh-CN" b="0" dirty="0">
                <a:solidFill>
                  <a:srgbClr val="FF0000"/>
                </a:solidFill>
              </a:rPr>
              <a:t>生成一个新二元组（</a:t>
            </a:r>
            <a:r>
              <a:rPr lang="en-US" altLang="zh-CN" b="0" dirty="0" err="1">
                <a:solidFill>
                  <a:srgbClr val="FF0000"/>
                </a:solidFill>
              </a:rPr>
              <a:t>K</a:t>
            </a:r>
            <a:r>
              <a:rPr lang="en-US" altLang="zh-CN" b="0" baseline="-25000" dirty="0" err="1">
                <a:solidFill>
                  <a:srgbClr val="FF0000"/>
                </a:solidFill>
              </a:rPr>
              <a:t>⌈m</a:t>
            </a:r>
            <a:r>
              <a:rPr lang="en-US" altLang="zh-CN" b="0" baseline="-25000" dirty="0">
                <a:solidFill>
                  <a:srgbClr val="FF0000"/>
                </a:solidFill>
              </a:rPr>
              <a:t>/2⌉</a:t>
            </a:r>
            <a:r>
              <a:rPr lang="zh-CN" altLang="zh-CN" b="0" dirty="0">
                <a:solidFill>
                  <a:srgbClr val="FF0000"/>
                </a:solidFill>
              </a:rPr>
              <a:t>，</a:t>
            </a:r>
            <a:r>
              <a:rPr lang="en-US" altLang="zh-CN" b="0" dirty="0">
                <a:solidFill>
                  <a:srgbClr val="FF0000"/>
                </a:solidFill>
              </a:rPr>
              <a:t>q</a:t>
            </a:r>
            <a:r>
              <a:rPr lang="zh-CN" altLang="zh-CN" b="0" dirty="0">
                <a:solidFill>
                  <a:srgbClr val="FF0000"/>
                </a:solidFill>
              </a:rPr>
              <a:t>）</a:t>
            </a:r>
            <a:r>
              <a:rPr lang="zh-CN" altLang="zh-CN" b="0" dirty="0"/>
              <a:t>按顺序插入到双亲结点当中</a:t>
            </a:r>
            <a:r>
              <a:rPr lang="zh-CN" altLang="zh-CN" b="0" dirty="0" smtClean="0"/>
              <a:t>。</a:t>
            </a:r>
            <a:endParaRPr lang="en-US" altLang="zh-CN" b="0" dirty="0" smtClean="0"/>
          </a:p>
          <a:p>
            <a:pPr>
              <a:buFont typeface="Arial" pitchFamily="34" charset="0"/>
              <a:buChar char="•"/>
            </a:pPr>
            <a:r>
              <a:rPr lang="zh-CN" altLang="zh-CN" b="0" dirty="0" smtClean="0">
                <a:solidFill>
                  <a:srgbClr val="FF0000"/>
                </a:solidFill>
              </a:rPr>
              <a:t>如果</a:t>
            </a:r>
            <a:r>
              <a:rPr lang="zh-CN" altLang="zh-CN" b="0" dirty="0">
                <a:solidFill>
                  <a:srgbClr val="FF0000"/>
                </a:solidFill>
              </a:rPr>
              <a:t>双亲结点的关键字个数也超过</a:t>
            </a:r>
            <a:r>
              <a:rPr lang="en-US" altLang="zh-CN" b="0" dirty="0">
                <a:solidFill>
                  <a:srgbClr val="FF0000"/>
                </a:solidFill>
              </a:rPr>
              <a:t>m-1</a:t>
            </a:r>
            <a:r>
              <a:rPr lang="zh-CN" altLang="zh-CN" b="0" dirty="0">
                <a:solidFill>
                  <a:srgbClr val="FF0000"/>
                </a:solidFill>
              </a:rPr>
              <a:t>，则要再分裂，再往上插。</a:t>
            </a:r>
            <a:r>
              <a:rPr lang="zh-CN" altLang="zh-CN" b="0" dirty="0"/>
              <a:t>直至这个过程传到根结点为止</a:t>
            </a:r>
            <a:r>
              <a:rPr lang="zh-CN" altLang="zh-CN" b="0" dirty="0" smtClean="0"/>
              <a:t>。</a:t>
            </a:r>
            <a:endParaRPr lang="zh-CN" altLang="zh-CN" b="0" dirty="0"/>
          </a:p>
        </p:txBody>
      </p:sp>
    </p:spTree>
    <p:extLst>
      <p:ext uri="{BB962C8B-B14F-4D97-AF65-F5344CB8AC3E}">
        <p14:creationId xmlns:p14="http://schemas.microsoft.com/office/powerpoint/2010/main" xmlns="" val="29100575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1124744"/>
            <a:ext cx="6696744" cy="830997"/>
          </a:xfrm>
          <a:prstGeom prst="rect">
            <a:avLst/>
          </a:prstGeom>
        </p:spPr>
        <p:txBody>
          <a:bodyPr wrap="square">
            <a:spAutoFit/>
          </a:bodyPr>
          <a:lstStyle/>
          <a:p>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8-13(a)</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所示为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阶的</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B</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树（图中略去叶子结点），假设需要依次插入关键字</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30</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26</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85</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7</a:t>
            </a:r>
            <a:r>
              <a:rPr lang="zh-CN" altLang="zh-CN" dirty="0"/>
              <a:t>。</a:t>
            </a:r>
            <a:endParaRPr lang="zh-CN" altLang="en-US" dirty="0"/>
          </a:p>
        </p:txBody>
      </p:sp>
      <p:pic>
        <p:nvPicPr>
          <p:cNvPr id="5"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7704" y="2276872"/>
            <a:ext cx="5836640" cy="291159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矩形 5"/>
          <p:cNvSpPr/>
          <p:nvPr/>
        </p:nvSpPr>
        <p:spPr>
          <a:xfrm>
            <a:off x="3707904" y="4725144"/>
            <a:ext cx="1941557" cy="507831"/>
          </a:xfrm>
          <a:prstGeom prst="rect">
            <a:avLst/>
          </a:prstGeom>
          <a:solidFill>
            <a:schemeClr val="bg1"/>
          </a:solidFill>
        </p:spPr>
        <p:txBody>
          <a:bodyPr wrap="none">
            <a:spAutoFit/>
          </a:bodyPr>
          <a:lstStyle/>
          <a:p>
            <a:pPr>
              <a:lnSpc>
                <a:spcPct val="150000"/>
              </a:lnSpc>
            </a:pPr>
            <a:r>
              <a:rPr lang="zh-CN"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a:t>
            </a:r>
            <a:r>
              <a:rPr lang="zh-CN" altLang="zh-CN" dirty="0" smtClean="0">
                <a:latin typeface="Times New Roman" panose="02020603050405020304" pitchFamily="18" charset="0"/>
                <a:cs typeface="Times New Roman" panose="02020603050405020304" pitchFamily="18" charset="0"/>
              </a:rPr>
              <a:t>）一棵</a:t>
            </a:r>
            <a:r>
              <a:rPr lang="en-US" altLang="zh-CN" dirty="0" smtClean="0">
                <a:latin typeface="Times New Roman" panose="02020603050405020304" pitchFamily="18" charset="0"/>
                <a:cs typeface="Times New Roman" panose="02020603050405020304" pitchFamily="18" charset="0"/>
              </a:rPr>
              <a:t>3</a:t>
            </a:r>
            <a:r>
              <a:rPr lang="zh-CN" altLang="zh-CN" dirty="0" smtClean="0">
                <a:latin typeface="Times New Roman" panose="02020603050405020304" pitchFamily="18" charset="0"/>
                <a:cs typeface="Times New Roman" panose="02020603050405020304" pitchFamily="18" charset="0"/>
              </a:rPr>
              <a:t>阶</a:t>
            </a:r>
            <a:r>
              <a:rPr lang="en-US" altLang="zh-CN" dirty="0" smtClean="0">
                <a:latin typeface="Times New Roman" panose="02020603050405020304" pitchFamily="18" charset="0"/>
                <a:cs typeface="Times New Roman" panose="02020603050405020304" pitchFamily="18" charset="0"/>
              </a:rPr>
              <a:t>B</a:t>
            </a:r>
            <a:r>
              <a:rPr lang="zh-CN" altLang="zh-CN" dirty="0" smtClean="0">
                <a:latin typeface="Times New Roman" panose="02020603050405020304" pitchFamily="18" charset="0"/>
                <a:cs typeface="Times New Roman" panose="02020603050405020304" pitchFamily="18" charset="0"/>
              </a:rPr>
              <a:t>树</a:t>
            </a:r>
            <a:endParaRPr lang="en-US" altLang="zh-CN"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51720" y="548680"/>
            <a:ext cx="5112568" cy="25503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23728" y="3861048"/>
            <a:ext cx="5158859" cy="247979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矩形 5"/>
          <p:cNvSpPr/>
          <p:nvPr/>
        </p:nvSpPr>
        <p:spPr>
          <a:xfrm>
            <a:off x="4788024" y="3356992"/>
            <a:ext cx="1338828" cy="369332"/>
          </a:xfrm>
          <a:prstGeom prst="rect">
            <a:avLst/>
          </a:prstGeom>
        </p:spPr>
        <p:txBody>
          <a:bodyPr wrap="none">
            <a:spAutoFit/>
          </a:bodyPr>
          <a:lstStyle/>
          <a:p>
            <a:r>
              <a:rPr lang="zh-CN" altLang="zh-CN" dirty="0" smtClean="0">
                <a:latin typeface="Times New Roman" panose="02020603050405020304" pitchFamily="18" charset="0"/>
                <a:cs typeface="Times New Roman" panose="02020603050405020304" pitchFamily="18" charset="0"/>
              </a:rPr>
              <a:t>插入</a:t>
            </a:r>
            <a:r>
              <a:rPr lang="en-US" altLang="zh-CN" dirty="0" smtClean="0">
                <a:latin typeface="Times New Roman" panose="02020603050405020304" pitchFamily="18" charset="0"/>
                <a:cs typeface="Times New Roman" panose="02020603050405020304" pitchFamily="18" charset="0"/>
              </a:rPr>
              <a:t>30</a:t>
            </a:r>
            <a:r>
              <a:rPr lang="zh-CN" altLang="zh-CN" dirty="0" smtClean="0">
                <a:latin typeface="Times New Roman" panose="02020603050405020304" pitchFamily="18" charset="0"/>
                <a:cs typeface="Times New Roman" panose="02020603050405020304" pitchFamily="18" charset="0"/>
              </a:rPr>
              <a:t>之后</a:t>
            </a:r>
            <a:endParaRPr lang="zh-CN" altLang="en-US" dirty="0"/>
          </a:p>
        </p:txBody>
      </p:sp>
      <p:sp>
        <p:nvSpPr>
          <p:cNvPr id="7" name="下箭头 6"/>
          <p:cNvSpPr/>
          <p:nvPr/>
        </p:nvSpPr>
        <p:spPr>
          <a:xfrm>
            <a:off x="4139952" y="3212976"/>
            <a:ext cx="576064" cy="72008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67744" y="188640"/>
            <a:ext cx="4680520" cy="224986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矩形 5"/>
          <p:cNvSpPr/>
          <p:nvPr/>
        </p:nvSpPr>
        <p:spPr>
          <a:xfrm>
            <a:off x="5004048" y="2564904"/>
            <a:ext cx="2557110" cy="369332"/>
          </a:xfrm>
          <a:prstGeom prst="rect">
            <a:avLst/>
          </a:prstGeom>
        </p:spPr>
        <p:txBody>
          <a:bodyPr wrap="none">
            <a:spAutoFit/>
          </a:bodyPr>
          <a:lstStyle/>
          <a:p>
            <a:r>
              <a:rPr lang="zh-CN"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c</a:t>
            </a:r>
            <a:r>
              <a:rPr lang="zh-CN"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r>
              <a:rPr lang="zh-CN"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d</a:t>
            </a:r>
            <a:r>
              <a:rPr lang="zh-CN" altLang="zh-CN" dirty="0" smtClean="0">
                <a:latin typeface="Times New Roman" panose="02020603050405020304" pitchFamily="18" charset="0"/>
                <a:cs typeface="Times New Roman" panose="02020603050405020304" pitchFamily="18" charset="0"/>
              </a:rPr>
              <a:t>）插入</a:t>
            </a:r>
            <a:r>
              <a:rPr lang="en-US" altLang="zh-CN" dirty="0" smtClean="0">
                <a:latin typeface="Times New Roman" panose="02020603050405020304" pitchFamily="18" charset="0"/>
                <a:cs typeface="Times New Roman" panose="02020603050405020304" pitchFamily="18" charset="0"/>
              </a:rPr>
              <a:t>26</a:t>
            </a:r>
            <a:r>
              <a:rPr lang="zh-CN" altLang="zh-CN" dirty="0" smtClean="0">
                <a:latin typeface="Times New Roman" panose="02020603050405020304" pitchFamily="18" charset="0"/>
                <a:cs typeface="Times New Roman" panose="02020603050405020304" pitchFamily="18" charset="0"/>
              </a:rPr>
              <a:t>之后</a:t>
            </a:r>
            <a:endParaRPr lang="zh-CN" altLang="en-US" dirty="0"/>
          </a:p>
        </p:txBody>
      </p:sp>
      <p:sp>
        <p:nvSpPr>
          <p:cNvPr id="7" name="下箭头 6"/>
          <p:cNvSpPr/>
          <p:nvPr/>
        </p:nvSpPr>
        <p:spPr>
          <a:xfrm>
            <a:off x="4355976" y="2492896"/>
            <a:ext cx="576064" cy="72008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520" y="3501008"/>
            <a:ext cx="4248471" cy="21829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932040" y="3346148"/>
            <a:ext cx="4115432" cy="233782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44008" y="2276872"/>
            <a:ext cx="2952328" cy="369332"/>
          </a:xfrm>
          <a:prstGeom prst="rect">
            <a:avLst/>
          </a:prstGeom>
        </p:spPr>
        <p:txBody>
          <a:bodyPr wrap="square">
            <a:spAutoFit/>
          </a:bodyPr>
          <a:lstStyle/>
          <a:p>
            <a:r>
              <a:rPr lang="zh-CN"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e</a:t>
            </a:r>
            <a:r>
              <a:rPr lang="zh-CN"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r>
              <a:rPr lang="zh-CN"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g</a:t>
            </a:r>
            <a:r>
              <a:rPr lang="zh-CN" altLang="zh-CN" dirty="0" smtClean="0">
                <a:latin typeface="Times New Roman" panose="02020603050405020304" pitchFamily="18" charset="0"/>
                <a:cs typeface="Times New Roman" panose="02020603050405020304" pitchFamily="18" charset="0"/>
              </a:rPr>
              <a:t>）插入</a:t>
            </a:r>
            <a:r>
              <a:rPr lang="en-US" altLang="zh-CN" dirty="0" smtClean="0">
                <a:latin typeface="Times New Roman" panose="02020603050405020304" pitchFamily="18" charset="0"/>
                <a:cs typeface="Times New Roman" panose="02020603050405020304" pitchFamily="18" charset="0"/>
              </a:rPr>
              <a:t>85</a:t>
            </a:r>
            <a:r>
              <a:rPr lang="zh-CN" altLang="zh-CN" dirty="0" smtClean="0">
                <a:latin typeface="Times New Roman" panose="02020603050405020304" pitchFamily="18" charset="0"/>
                <a:cs typeface="Times New Roman" panose="02020603050405020304" pitchFamily="18" charset="0"/>
              </a:rPr>
              <a:t>之后</a:t>
            </a:r>
            <a:endParaRPr lang="zh-CN" altLang="en-US" dirty="0"/>
          </a:p>
        </p:txBody>
      </p:sp>
      <p:sp>
        <p:nvSpPr>
          <p:cNvPr id="7" name="下箭头 6"/>
          <p:cNvSpPr/>
          <p:nvPr/>
        </p:nvSpPr>
        <p:spPr>
          <a:xfrm>
            <a:off x="4211960" y="2276872"/>
            <a:ext cx="576064" cy="72008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99792" y="83065"/>
            <a:ext cx="3744416" cy="21270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 name="Picture 2"/>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4968" y="2492896"/>
            <a:ext cx="3808960" cy="1800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850085" y="2755444"/>
            <a:ext cx="4114403" cy="182568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2"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979712" y="4293096"/>
            <a:ext cx="4765526" cy="19903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44008" y="2132856"/>
            <a:ext cx="2952328" cy="369332"/>
          </a:xfrm>
          <a:prstGeom prst="rect">
            <a:avLst/>
          </a:prstGeom>
        </p:spPr>
        <p:txBody>
          <a:bodyPr wrap="square">
            <a:spAutoFit/>
          </a:bodyPr>
          <a:lstStyle/>
          <a:p>
            <a:r>
              <a:rPr lang="zh-CN"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h</a:t>
            </a:r>
            <a:r>
              <a:rPr lang="zh-CN"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r>
              <a:rPr lang="zh-CN"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j</a:t>
            </a:r>
            <a:r>
              <a:rPr lang="zh-CN" altLang="zh-CN" dirty="0" smtClean="0">
                <a:latin typeface="Times New Roman" panose="02020603050405020304" pitchFamily="18" charset="0"/>
                <a:cs typeface="Times New Roman" panose="02020603050405020304" pitchFamily="18" charset="0"/>
              </a:rPr>
              <a:t>）插入</a:t>
            </a:r>
            <a:r>
              <a:rPr lang="en-US" altLang="zh-CN" dirty="0" smtClean="0">
                <a:latin typeface="Times New Roman" panose="02020603050405020304" pitchFamily="18" charset="0"/>
                <a:cs typeface="Times New Roman" panose="02020603050405020304" pitchFamily="18" charset="0"/>
              </a:rPr>
              <a:t>7</a:t>
            </a:r>
            <a:r>
              <a:rPr lang="zh-CN" altLang="zh-CN" dirty="0" smtClean="0">
                <a:latin typeface="Times New Roman" panose="02020603050405020304" pitchFamily="18" charset="0"/>
                <a:cs typeface="Times New Roman" panose="02020603050405020304" pitchFamily="18" charset="0"/>
              </a:rPr>
              <a:t>之后</a:t>
            </a:r>
            <a:endParaRPr lang="zh-CN" altLang="en-US" dirty="0"/>
          </a:p>
        </p:txBody>
      </p:sp>
      <p:sp>
        <p:nvSpPr>
          <p:cNvPr id="7" name="下箭头 6"/>
          <p:cNvSpPr/>
          <p:nvPr/>
        </p:nvSpPr>
        <p:spPr>
          <a:xfrm>
            <a:off x="4211960" y="2132856"/>
            <a:ext cx="576064" cy="72008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95736" y="142464"/>
            <a:ext cx="4680520" cy="19548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3"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496" y="2564904"/>
            <a:ext cx="3970387" cy="175291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4" name="Picture 2"/>
          <p:cNvPicPr>
            <a:picLocks noGrp="1" noChangeAspect="1" noChangeArrowheads="1"/>
          </p:cNvPicPr>
          <p:nvPr>
            <p:ph idx="1"/>
          </p:nvPr>
        </p:nvPicPr>
        <p:blipFill>
          <a:blip r:embed="rId4" cstate="print">
            <a:extLst>
              <a:ext uri="{28A0092B-C50C-407E-A947-70E740481C1C}">
                <a14:useLocalDpi xmlns:a14="http://schemas.microsoft.com/office/drawing/2010/main" xmlns="" val="0"/>
              </a:ext>
            </a:extLst>
          </a:blip>
          <a:srcRect/>
          <a:stretch>
            <a:fillRect/>
          </a:stretch>
        </p:blipFill>
        <p:spPr bwMode="auto">
          <a:xfrm>
            <a:off x="4910262" y="2492896"/>
            <a:ext cx="4233738" cy="19432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5"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195736" y="4149080"/>
            <a:ext cx="5112568" cy="22406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400" dirty="0"/>
              <a:t>顺序表的性能分析：</a:t>
            </a:r>
            <a:endParaRPr lang="zh-CN" altLang="en-US" sz="2400" dirty="0"/>
          </a:p>
        </p:txBody>
      </p:sp>
      <p:sp>
        <p:nvSpPr>
          <p:cNvPr id="5" name="内容占位符 4"/>
          <p:cNvSpPr>
            <a:spLocks noGrp="1"/>
          </p:cNvSpPr>
          <p:nvPr>
            <p:ph idx="1"/>
          </p:nvPr>
        </p:nvSpPr>
        <p:spPr>
          <a:xfrm>
            <a:off x="928662" y="1428736"/>
            <a:ext cx="7520940" cy="4729158"/>
          </a:xfrm>
        </p:spPr>
        <p:txBody>
          <a:bodyPr>
            <a:normAutofit/>
          </a:bodyPr>
          <a:lstStyle/>
          <a:p>
            <a:pPr>
              <a:buFont typeface="Arial" pitchFamily="34" charset="0"/>
              <a:buChar char="•"/>
            </a:pPr>
            <a:r>
              <a:rPr lang="zh-CN" altLang="en-US" b="0" dirty="0" smtClean="0"/>
              <a:t>假设顺序表中有</a:t>
            </a:r>
            <a:r>
              <a:rPr lang="en-US" b="0" dirty="0" smtClean="0"/>
              <a:t>n</a:t>
            </a:r>
            <a:r>
              <a:rPr lang="zh-CN" altLang="en-US" b="0" dirty="0" smtClean="0"/>
              <a:t>个记录，每个记录</a:t>
            </a:r>
            <a:r>
              <a:rPr lang="en-US" b="0" dirty="0" err="1" smtClean="0"/>
              <a:t>r</a:t>
            </a:r>
            <a:r>
              <a:rPr lang="en-US" b="0" baseline="-25000" dirty="0" err="1" smtClean="0"/>
              <a:t>i</a:t>
            </a:r>
            <a:r>
              <a:rPr lang="zh-CN" altLang="en-US" b="0" dirty="0" smtClean="0"/>
              <a:t>（</a:t>
            </a:r>
            <a:r>
              <a:rPr lang="en-US" b="0" dirty="0" err="1" smtClean="0"/>
              <a:t>i</a:t>
            </a:r>
            <a:r>
              <a:rPr lang="en-US" b="0" dirty="0" smtClean="0"/>
              <a:t>=0,1,…,n-1</a:t>
            </a:r>
            <a:r>
              <a:rPr lang="zh-CN" altLang="en-US" b="0" dirty="0" smtClean="0"/>
              <a:t>）被查找的概率为</a:t>
            </a:r>
            <a:r>
              <a:rPr lang="en-US" b="0" dirty="0" smtClean="0"/>
              <a:t>P</a:t>
            </a:r>
            <a:r>
              <a:rPr lang="en-US" b="0" baseline="-25000" dirty="0" smtClean="0"/>
              <a:t>i</a:t>
            </a:r>
            <a:r>
              <a:rPr lang="zh-CN" altLang="en-US" b="0" dirty="0" smtClean="0"/>
              <a:t>，查找</a:t>
            </a:r>
            <a:r>
              <a:rPr lang="en-US" b="0" dirty="0" err="1" smtClean="0"/>
              <a:t>r</a:t>
            </a:r>
            <a:r>
              <a:rPr lang="en-US" b="0" baseline="-25000" dirty="0" err="1" smtClean="0"/>
              <a:t>i</a:t>
            </a:r>
            <a:r>
              <a:rPr lang="zh-CN" altLang="en-US" b="0" dirty="0" smtClean="0"/>
              <a:t>所用比较次数为</a:t>
            </a:r>
            <a:r>
              <a:rPr lang="en-US" b="0" dirty="0" err="1" smtClean="0"/>
              <a:t>C</a:t>
            </a:r>
            <a:r>
              <a:rPr lang="en-US" b="0" baseline="-25000" dirty="0" err="1" smtClean="0"/>
              <a:t>i</a:t>
            </a:r>
            <a:r>
              <a:rPr lang="en-US" b="0" baseline="-25000" dirty="0" smtClean="0"/>
              <a:t> </a:t>
            </a:r>
            <a:r>
              <a:rPr lang="zh-CN" altLang="en-US" b="0" dirty="0" smtClean="0"/>
              <a:t>，查找到第</a:t>
            </a:r>
            <a:r>
              <a:rPr lang="en-US" b="0" dirty="0" err="1" smtClean="0"/>
              <a:t>i</a:t>
            </a:r>
            <a:r>
              <a:rPr lang="zh-CN" altLang="en-US" b="0" dirty="0" smtClean="0"/>
              <a:t>个元素需要比较</a:t>
            </a:r>
            <a:r>
              <a:rPr lang="en-US" b="0" dirty="0" smtClean="0"/>
              <a:t>i+1</a:t>
            </a:r>
            <a:r>
              <a:rPr lang="zh-CN" altLang="en-US" b="0" dirty="0" smtClean="0"/>
              <a:t>次，因此</a:t>
            </a:r>
            <a:r>
              <a:rPr lang="en-US" b="0" dirty="0" err="1" smtClean="0"/>
              <a:t>C</a:t>
            </a:r>
            <a:r>
              <a:rPr lang="en-US" b="0" baseline="-25000" dirty="0" err="1" smtClean="0"/>
              <a:t>i</a:t>
            </a:r>
            <a:r>
              <a:rPr lang="en-US" b="0" baseline="-25000" dirty="0" smtClean="0"/>
              <a:t> </a:t>
            </a:r>
            <a:r>
              <a:rPr lang="en-US" b="0" dirty="0" smtClean="0"/>
              <a:t>=i+1</a:t>
            </a:r>
            <a:r>
              <a:rPr lang="zh-CN" altLang="en-US" b="0" dirty="0" smtClean="0"/>
              <a:t>。</a:t>
            </a:r>
            <a:endParaRPr lang="en-US" altLang="zh-CN" b="0" dirty="0" smtClean="0"/>
          </a:p>
          <a:p>
            <a:pPr>
              <a:buFont typeface="Arial" pitchFamily="34" charset="0"/>
              <a:buChar char="•"/>
            </a:pPr>
            <a:r>
              <a:rPr lang="zh-CN" altLang="en-US" b="0" dirty="0" smtClean="0"/>
              <a:t>假设每个记录的查找机会都相等，即</a:t>
            </a:r>
            <a:r>
              <a:rPr lang="en-US" b="0" dirty="0" smtClean="0"/>
              <a:t>P</a:t>
            </a:r>
            <a:r>
              <a:rPr lang="en-US" b="0" baseline="-25000" dirty="0" smtClean="0"/>
              <a:t>i</a:t>
            </a:r>
            <a:r>
              <a:rPr lang="en-US" b="0" dirty="0" smtClean="0"/>
              <a:t>=</a:t>
            </a:r>
            <a:r>
              <a:rPr lang="zh-CN" altLang="en-US" b="0" dirty="0" smtClean="0"/>
              <a:t>，则在等概率情形下顺序查找的平均查找长度为：</a:t>
            </a:r>
          </a:p>
          <a:p>
            <a:r>
              <a:rPr lang="en-US" altLang="zh-CN" b="0" dirty="0" smtClean="0"/>
              <a:t>   </a:t>
            </a:r>
          </a:p>
          <a:p>
            <a:endParaRPr lang="en-US" altLang="zh-CN" b="0" dirty="0" smtClean="0"/>
          </a:p>
          <a:p>
            <a:pPr>
              <a:buFont typeface="Arial" pitchFamily="34" charset="0"/>
              <a:buChar char="•"/>
            </a:pPr>
            <a:r>
              <a:rPr lang="zh-CN" altLang="en-US" b="0" dirty="0" smtClean="0"/>
              <a:t>当查找不成功时，平均查找长度为</a:t>
            </a:r>
            <a:r>
              <a:rPr lang="en-US" b="0" dirty="0" smtClean="0"/>
              <a:t>n</a:t>
            </a:r>
            <a:r>
              <a:rPr lang="zh-CN" altLang="en-US" b="0" dirty="0" smtClean="0"/>
              <a:t>，故算法的时间复杂度为</a:t>
            </a:r>
            <a:r>
              <a:rPr lang="en-US" b="0" dirty="0" smtClean="0"/>
              <a:t>O(n)</a:t>
            </a:r>
            <a:r>
              <a:rPr lang="zh-CN" altLang="en-US" b="0" dirty="0" smtClean="0"/>
              <a:t>。</a:t>
            </a:r>
            <a:r>
              <a:rPr lang="en-US" dirty="0" smtClean="0"/>
              <a:t>	</a:t>
            </a:r>
            <a:endParaRPr lang="zh-CN" altLang="en-US" dirty="0" smtClean="0"/>
          </a:p>
          <a:p>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71736" y="3929066"/>
            <a:ext cx="5518603" cy="9426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6060196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7848872" cy="5256584"/>
          </a:xfrm>
        </p:spPr>
        <p:txBody>
          <a:bodyPr>
            <a:normAutofit fontScale="85000" lnSpcReduction="20000"/>
          </a:bodyPr>
          <a:lstStyle/>
          <a:p>
            <a:pPr>
              <a:lnSpc>
                <a:spcPct val="140000"/>
              </a:lnSpc>
              <a:spcBef>
                <a:spcPts val="0"/>
              </a:spcBef>
            </a:pPr>
            <a:r>
              <a:rPr lang="zh-CN" altLang="zh-CN" dirty="0"/>
              <a:t>算法</a:t>
            </a:r>
            <a:r>
              <a:rPr lang="en-US" altLang="zh-CN" dirty="0"/>
              <a:t>8.11</a:t>
            </a:r>
            <a:r>
              <a:rPr lang="zh-CN" altLang="zh-CN" dirty="0"/>
              <a:t>：</a:t>
            </a:r>
            <a:r>
              <a:rPr lang="en-US" altLang="zh-CN" dirty="0">
                <a:solidFill>
                  <a:srgbClr val="FF0000"/>
                </a:solidFill>
              </a:rPr>
              <a:t>B</a:t>
            </a:r>
            <a:r>
              <a:rPr lang="zh-CN" altLang="zh-CN" dirty="0">
                <a:solidFill>
                  <a:srgbClr val="FF0000"/>
                </a:solidFill>
              </a:rPr>
              <a:t>树的插入算法</a:t>
            </a:r>
          </a:p>
          <a:p>
            <a:pPr>
              <a:lnSpc>
                <a:spcPct val="140000"/>
              </a:lnSpc>
              <a:spcBef>
                <a:spcPts val="0"/>
              </a:spcBef>
            </a:pPr>
            <a:r>
              <a:rPr lang="en-US" altLang="zh-CN" b="0" dirty="0" err="1"/>
              <a:t>bool</a:t>
            </a:r>
            <a:r>
              <a:rPr lang="en-US" altLang="zh-CN" b="0" dirty="0"/>
              <a:t> </a:t>
            </a:r>
            <a:r>
              <a:rPr lang="en-US" altLang="zh-CN" b="0" dirty="0" err="1" smtClean="0"/>
              <a:t>MBTree</a:t>
            </a:r>
            <a:r>
              <a:rPr lang="en-US" altLang="zh-CN" b="0" dirty="0" smtClean="0"/>
              <a:t> :: </a:t>
            </a:r>
            <a:r>
              <a:rPr lang="en-US" altLang="zh-CN" b="0" dirty="0" err="1" smtClean="0"/>
              <a:t>InsertMBTree</a:t>
            </a:r>
            <a:r>
              <a:rPr lang="en-US" altLang="zh-CN" b="0" dirty="0" smtClean="0"/>
              <a:t>(</a:t>
            </a:r>
            <a:r>
              <a:rPr lang="en-US" altLang="zh-CN" b="0" dirty="0" err="1" smtClean="0"/>
              <a:t>KeyType</a:t>
            </a:r>
            <a:r>
              <a:rPr lang="en-US" altLang="zh-CN" b="0" dirty="0" smtClean="0"/>
              <a:t> </a:t>
            </a:r>
            <a:r>
              <a:rPr lang="en-US" altLang="zh-CN" b="0" dirty="0"/>
              <a:t>k</a:t>
            </a:r>
            <a:r>
              <a:rPr lang="en-US" altLang="zh-CN" b="0" dirty="0" smtClean="0"/>
              <a:t>, </a:t>
            </a:r>
            <a:r>
              <a:rPr lang="en-US" altLang="zh-CN" b="0" dirty="0" err="1" smtClean="0"/>
              <a:t>int</a:t>
            </a:r>
            <a:r>
              <a:rPr lang="en-US" altLang="zh-CN" b="0" dirty="0" smtClean="0"/>
              <a:t> </a:t>
            </a:r>
            <a:r>
              <a:rPr lang="en-US" altLang="zh-CN" b="0" dirty="0" err="1"/>
              <a:t>num</a:t>
            </a:r>
            <a:r>
              <a:rPr lang="en-US" altLang="zh-CN" b="0" dirty="0"/>
              <a:t>) {</a:t>
            </a:r>
            <a:endParaRPr lang="zh-CN" altLang="zh-CN" b="0" dirty="0"/>
          </a:p>
          <a:p>
            <a:pPr>
              <a:lnSpc>
                <a:spcPct val="140000"/>
              </a:lnSpc>
              <a:spcBef>
                <a:spcPts val="0"/>
              </a:spcBef>
            </a:pPr>
            <a:r>
              <a:rPr lang="en-US" altLang="zh-CN" b="0" dirty="0" smtClean="0"/>
              <a:t>	//</a:t>
            </a:r>
            <a:r>
              <a:rPr lang="zh-CN" altLang="zh-CN" b="0" dirty="0"/>
              <a:t>插入索引项（</a:t>
            </a:r>
            <a:r>
              <a:rPr lang="en-US" altLang="zh-CN" b="0" dirty="0"/>
              <a:t>k</a:t>
            </a:r>
            <a:r>
              <a:rPr lang="en-US" altLang="zh-CN" b="0" dirty="0" smtClean="0"/>
              <a:t>, </a:t>
            </a:r>
            <a:r>
              <a:rPr lang="en-US" altLang="zh-CN" b="0" dirty="0" err="1" smtClean="0"/>
              <a:t>num</a:t>
            </a:r>
            <a:r>
              <a:rPr lang="en-US" altLang="zh-CN" b="0" dirty="0" smtClean="0"/>
              <a:t>, NULL)---</a:t>
            </a:r>
            <a:r>
              <a:rPr lang="zh-CN" altLang="en-US" b="0" dirty="0" smtClean="0"/>
              <a:t>关键字、记录地址、双亲指针</a:t>
            </a:r>
            <a:endParaRPr lang="zh-CN" altLang="zh-CN" b="0" dirty="0"/>
          </a:p>
          <a:p>
            <a:pPr>
              <a:lnSpc>
                <a:spcPct val="140000"/>
              </a:lnSpc>
              <a:spcBef>
                <a:spcPts val="0"/>
              </a:spcBef>
            </a:pPr>
            <a:r>
              <a:rPr lang="en-US" altLang="zh-CN" b="0" dirty="0"/>
              <a:t>     </a:t>
            </a:r>
            <a:r>
              <a:rPr lang="en-US" altLang="zh-CN" b="0" dirty="0" smtClean="0">
                <a:solidFill>
                  <a:srgbClr val="FF0000"/>
                </a:solidFill>
              </a:rPr>
              <a:t>//</a:t>
            </a:r>
            <a:r>
              <a:rPr lang="zh-CN" altLang="zh-CN" b="0" dirty="0">
                <a:solidFill>
                  <a:srgbClr val="FF0000"/>
                </a:solidFill>
              </a:rPr>
              <a:t>当</a:t>
            </a:r>
            <a:r>
              <a:rPr lang="en-US" altLang="zh-CN" b="0" dirty="0">
                <a:solidFill>
                  <a:srgbClr val="FF0000"/>
                </a:solidFill>
              </a:rPr>
              <a:t>B</a:t>
            </a:r>
            <a:r>
              <a:rPr lang="zh-CN" altLang="zh-CN" b="0" dirty="0">
                <a:solidFill>
                  <a:srgbClr val="FF0000"/>
                </a:solidFill>
              </a:rPr>
              <a:t>树为空时的处理情况</a:t>
            </a:r>
          </a:p>
          <a:p>
            <a:pPr>
              <a:lnSpc>
                <a:spcPct val="140000"/>
              </a:lnSpc>
              <a:spcBef>
                <a:spcPts val="0"/>
              </a:spcBef>
            </a:pPr>
            <a:r>
              <a:rPr lang="en-US" altLang="zh-CN" b="0" dirty="0"/>
              <a:t>	if(MT==NULL</a:t>
            </a:r>
            <a:r>
              <a:rPr lang="en-US" altLang="zh-CN" b="0" dirty="0" smtClean="0"/>
              <a:t>){</a:t>
            </a:r>
            <a:endParaRPr lang="zh-CN" altLang="zh-CN" b="0" dirty="0"/>
          </a:p>
          <a:p>
            <a:pPr>
              <a:lnSpc>
                <a:spcPct val="140000"/>
              </a:lnSpc>
              <a:spcBef>
                <a:spcPts val="0"/>
              </a:spcBef>
            </a:pPr>
            <a:r>
              <a:rPr lang="en-US" altLang="zh-CN" b="0" dirty="0"/>
              <a:t>		MT=new </a:t>
            </a:r>
            <a:r>
              <a:rPr lang="en-US" altLang="zh-CN" b="0" dirty="0" err="1"/>
              <a:t>MBNode</a:t>
            </a:r>
            <a:r>
              <a:rPr lang="en-US" altLang="zh-CN" b="0" dirty="0"/>
              <a:t>;</a:t>
            </a:r>
            <a:endParaRPr lang="zh-CN" altLang="zh-CN" b="0" dirty="0"/>
          </a:p>
          <a:p>
            <a:pPr>
              <a:lnSpc>
                <a:spcPct val="140000"/>
              </a:lnSpc>
              <a:spcBef>
                <a:spcPts val="0"/>
              </a:spcBef>
            </a:pPr>
            <a:r>
              <a:rPr lang="en-US" altLang="zh-CN" b="0" dirty="0"/>
              <a:t>		MT-&gt;</a:t>
            </a:r>
            <a:r>
              <a:rPr lang="en-US" altLang="zh-CN" b="0" dirty="0" err="1"/>
              <a:t>keynum</a:t>
            </a:r>
            <a:r>
              <a:rPr lang="en-US" altLang="zh-CN" b="0" dirty="0"/>
              <a:t>=1</a:t>
            </a:r>
            <a:r>
              <a:rPr lang="en-US" altLang="zh-CN" b="0" dirty="0" smtClean="0"/>
              <a:t>; </a:t>
            </a:r>
          </a:p>
          <a:p>
            <a:pPr>
              <a:lnSpc>
                <a:spcPct val="140000"/>
              </a:lnSpc>
              <a:spcBef>
                <a:spcPts val="0"/>
              </a:spcBef>
            </a:pPr>
            <a:r>
              <a:rPr lang="en-US" altLang="zh-CN" b="0" dirty="0"/>
              <a:t>	</a:t>
            </a:r>
            <a:r>
              <a:rPr lang="en-US" altLang="zh-CN" b="0" dirty="0" smtClean="0"/>
              <a:t>	MT-</a:t>
            </a:r>
            <a:r>
              <a:rPr lang="en-US" altLang="zh-CN" b="0" dirty="0"/>
              <a:t>&gt;parent=NULL;</a:t>
            </a:r>
            <a:endParaRPr lang="zh-CN" altLang="zh-CN" b="0" dirty="0"/>
          </a:p>
          <a:p>
            <a:pPr>
              <a:lnSpc>
                <a:spcPct val="140000"/>
              </a:lnSpc>
              <a:spcBef>
                <a:spcPts val="0"/>
              </a:spcBef>
            </a:pPr>
            <a:r>
              <a:rPr lang="en-US" altLang="zh-CN" b="0" dirty="0"/>
              <a:t>		MT-&gt;key[1]=k</a:t>
            </a:r>
            <a:r>
              <a:rPr lang="en-US" altLang="zh-CN" b="0" dirty="0" smtClean="0"/>
              <a:t>;</a:t>
            </a:r>
          </a:p>
          <a:p>
            <a:pPr>
              <a:lnSpc>
                <a:spcPct val="140000"/>
              </a:lnSpc>
              <a:spcBef>
                <a:spcPts val="0"/>
              </a:spcBef>
            </a:pPr>
            <a:r>
              <a:rPr lang="en-US" altLang="zh-CN" b="0" dirty="0"/>
              <a:t>	</a:t>
            </a:r>
            <a:r>
              <a:rPr lang="en-US" altLang="zh-CN" b="0" dirty="0" smtClean="0"/>
              <a:t>	MT-</a:t>
            </a:r>
            <a:r>
              <a:rPr lang="en-US" altLang="zh-CN" b="0" dirty="0"/>
              <a:t>&gt;key[2]=</a:t>
            </a:r>
            <a:r>
              <a:rPr lang="en-US" altLang="zh-CN" b="0" dirty="0" err="1"/>
              <a:t>MaxKey</a:t>
            </a:r>
            <a:r>
              <a:rPr lang="en-US" altLang="zh-CN" b="0" dirty="0"/>
              <a:t>;</a:t>
            </a:r>
            <a:endParaRPr lang="zh-CN" altLang="zh-CN" b="0" dirty="0"/>
          </a:p>
          <a:p>
            <a:pPr>
              <a:lnSpc>
                <a:spcPct val="140000"/>
              </a:lnSpc>
              <a:spcBef>
                <a:spcPts val="0"/>
              </a:spcBef>
            </a:pPr>
            <a:r>
              <a:rPr lang="en-US" altLang="zh-CN" b="0" dirty="0"/>
              <a:t>		MT-&gt;</a:t>
            </a:r>
            <a:r>
              <a:rPr lang="en-US" altLang="zh-CN" b="0" dirty="0" err="1"/>
              <a:t>recptr</a:t>
            </a:r>
            <a:r>
              <a:rPr lang="en-US" altLang="zh-CN" b="0" dirty="0"/>
              <a:t>[1]=</a:t>
            </a:r>
            <a:r>
              <a:rPr lang="en-US" altLang="zh-CN" b="0" dirty="0" err="1"/>
              <a:t>num</a:t>
            </a:r>
            <a:r>
              <a:rPr lang="en-US" altLang="zh-CN" b="0" dirty="0"/>
              <a:t>;</a:t>
            </a:r>
            <a:endParaRPr lang="zh-CN" altLang="zh-CN" b="0" dirty="0"/>
          </a:p>
          <a:p>
            <a:pPr>
              <a:lnSpc>
                <a:spcPct val="140000"/>
              </a:lnSpc>
              <a:spcBef>
                <a:spcPts val="0"/>
              </a:spcBef>
            </a:pPr>
            <a:r>
              <a:rPr lang="en-US" altLang="zh-CN" b="0" dirty="0"/>
              <a:t>		MT-&gt;</a:t>
            </a:r>
            <a:r>
              <a:rPr lang="en-US" altLang="zh-CN" b="0" dirty="0" err="1"/>
              <a:t>ptr</a:t>
            </a:r>
            <a:r>
              <a:rPr lang="en-US" altLang="zh-CN" b="0" dirty="0"/>
              <a:t>[0]=MT-&gt;</a:t>
            </a:r>
            <a:r>
              <a:rPr lang="en-US" altLang="zh-CN" b="0" dirty="0" err="1"/>
              <a:t>ptr</a:t>
            </a:r>
            <a:r>
              <a:rPr lang="en-US" altLang="zh-CN" b="0" dirty="0"/>
              <a:t>[1]=NULL;</a:t>
            </a:r>
            <a:endParaRPr lang="zh-CN" altLang="zh-CN" b="0" dirty="0"/>
          </a:p>
          <a:p>
            <a:pPr>
              <a:lnSpc>
                <a:spcPct val="140000"/>
              </a:lnSpc>
              <a:spcBef>
                <a:spcPts val="0"/>
              </a:spcBef>
            </a:pPr>
            <a:r>
              <a:rPr lang="en-US" altLang="zh-CN" b="0" dirty="0"/>
              <a:t>		return true;</a:t>
            </a:r>
            <a:endParaRPr lang="zh-CN" altLang="zh-CN" b="0" dirty="0"/>
          </a:p>
          <a:p>
            <a:pPr>
              <a:lnSpc>
                <a:spcPct val="140000"/>
              </a:lnSpc>
              <a:spcBef>
                <a:spcPts val="0"/>
              </a:spcBef>
            </a:pPr>
            <a:r>
              <a:rPr lang="en-US" altLang="zh-CN" b="0" dirty="0"/>
              <a:t>	}</a:t>
            </a:r>
            <a:endParaRPr lang="zh-CN" altLang="zh-CN" b="0" dirty="0"/>
          </a:p>
          <a:p>
            <a:pPr>
              <a:lnSpc>
                <a:spcPct val="140000"/>
              </a:lnSpc>
              <a:spcBef>
                <a:spcPts val="0"/>
              </a:spcBef>
            </a:pPr>
            <a:endParaRPr lang="zh-CN" altLang="en-US" dirty="0"/>
          </a:p>
        </p:txBody>
      </p:sp>
    </p:spTree>
    <p:extLst>
      <p:ext uri="{BB962C8B-B14F-4D97-AF65-F5344CB8AC3E}">
        <p14:creationId xmlns:p14="http://schemas.microsoft.com/office/powerpoint/2010/main" xmlns="" val="24055196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764704"/>
            <a:ext cx="8064896" cy="5472608"/>
          </a:xfrm>
        </p:spPr>
        <p:txBody>
          <a:bodyPr>
            <a:normAutofit fontScale="85000" lnSpcReduction="10000"/>
          </a:bodyPr>
          <a:lstStyle/>
          <a:p>
            <a:pPr>
              <a:lnSpc>
                <a:spcPct val="140000"/>
              </a:lnSpc>
              <a:spcBef>
                <a:spcPts val="0"/>
              </a:spcBef>
            </a:pPr>
            <a:r>
              <a:rPr lang="en-US" altLang="zh-CN" b="0" dirty="0" smtClean="0">
                <a:solidFill>
                  <a:srgbClr val="FF0000"/>
                </a:solidFill>
              </a:rPr>
              <a:t>	//</a:t>
            </a:r>
            <a:r>
              <a:rPr lang="zh-CN" altLang="zh-CN" b="0" dirty="0">
                <a:solidFill>
                  <a:srgbClr val="FF0000"/>
                </a:solidFill>
              </a:rPr>
              <a:t>从</a:t>
            </a:r>
            <a:r>
              <a:rPr lang="en-US" altLang="zh-CN" b="0" dirty="0">
                <a:solidFill>
                  <a:srgbClr val="FF0000"/>
                </a:solidFill>
              </a:rPr>
              <a:t>B</a:t>
            </a:r>
            <a:r>
              <a:rPr lang="zh-CN" altLang="zh-CN" b="0" dirty="0">
                <a:solidFill>
                  <a:srgbClr val="FF0000"/>
                </a:solidFill>
              </a:rPr>
              <a:t>树上查找插入位置</a:t>
            </a:r>
          </a:p>
          <a:p>
            <a:pPr>
              <a:lnSpc>
                <a:spcPct val="140000"/>
              </a:lnSpc>
              <a:spcBef>
                <a:spcPts val="0"/>
              </a:spcBef>
            </a:pPr>
            <a:r>
              <a:rPr lang="en-US" altLang="zh-CN" b="0" dirty="0"/>
              <a:t>	</a:t>
            </a:r>
            <a:r>
              <a:rPr lang="en-US" altLang="zh-CN" b="0" dirty="0" err="1"/>
              <a:t>int</a:t>
            </a:r>
            <a:r>
              <a:rPr lang="en-US" altLang="zh-CN" b="0" dirty="0"/>
              <a:t> </a:t>
            </a:r>
            <a:r>
              <a:rPr lang="en-US" altLang="zh-CN" b="0" dirty="0" err="1"/>
              <a:t>i</a:t>
            </a:r>
            <a:r>
              <a:rPr lang="en-US" altLang="zh-CN" b="0" dirty="0"/>
              <a:t>;</a:t>
            </a:r>
            <a:endParaRPr lang="zh-CN" altLang="zh-CN" b="0" dirty="0"/>
          </a:p>
          <a:p>
            <a:pPr>
              <a:lnSpc>
                <a:spcPct val="140000"/>
              </a:lnSpc>
              <a:spcBef>
                <a:spcPts val="0"/>
              </a:spcBef>
            </a:pPr>
            <a:r>
              <a:rPr lang="en-US" altLang="zh-CN" b="0" dirty="0"/>
              <a:t>	</a:t>
            </a:r>
            <a:r>
              <a:rPr lang="en-US" altLang="zh-CN" b="0" dirty="0" err="1"/>
              <a:t>MBNode</a:t>
            </a:r>
            <a:r>
              <a:rPr lang="en-US" altLang="zh-CN" b="0" dirty="0"/>
              <a:t> *</a:t>
            </a:r>
            <a:r>
              <a:rPr lang="en-US" altLang="zh-CN" b="0" dirty="0" err="1"/>
              <a:t>xp</a:t>
            </a:r>
            <a:r>
              <a:rPr lang="en-US" altLang="zh-CN" b="0" dirty="0"/>
              <a:t>=MT</a:t>
            </a:r>
            <a:r>
              <a:rPr lang="en-US" altLang="zh-CN" b="0" dirty="0" smtClean="0"/>
              <a:t>, *</a:t>
            </a:r>
            <a:r>
              <a:rPr lang="en-US" altLang="zh-CN" b="0" dirty="0"/>
              <a:t>p=NULL;     </a:t>
            </a:r>
            <a:r>
              <a:rPr lang="en-US" altLang="zh-CN" b="0" dirty="0" smtClean="0"/>
              <a:t>//</a:t>
            </a:r>
            <a:r>
              <a:rPr lang="en-US" altLang="zh-CN" b="0" dirty="0" err="1"/>
              <a:t>xp</a:t>
            </a:r>
            <a:r>
              <a:rPr lang="zh-CN" altLang="zh-CN" b="0" dirty="0"/>
              <a:t>和</a:t>
            </a:r>
            <a:r>
              <a:rPr lang="en-US" altLang="zh-CN" b="0" dirty="0"/>
              <a:t>p</a:t>
            </a:r>
            <a:r>
              <a:rPr lang="zh-CN" altLang="zh-CN" b="0" dirty="0"/>
              <a:t>分别指向当前结点和父结点</a:t>
            </a:r>
          </a:p>
          <a:p>
            <a:pPr>
              <a:lnSpc>
                <a:spcPct val="140000"/>
              </a:lnSpc>
              <a:spcBef>
                <a:spcPts val="0"/>
              </a:spcBef>
            </a:pPr>
            <a:r>
              <a:rPr lang="en-US" altLang="zh-CN" b="0" dirty="0"/>
              <a:t>	</a:t>
            </a:r>
            <a:r>
              <a:rPr lang="en-US" altLang="zh-CN" b="0" dirty="0" smtClean="0"/>
              <a:t>while(</a:t>
            </a:r>
            <a:r>
              <a:rPr lang="en-US" altLang="zh-CN" b="0" dirty="0" err="1" smtClean="0"/>
              <a:t>xp</a:t>
            </a:r>
            <a:r>
              <a:rPr lang="en-US" altLang="zh-CN" b="0" dirty="0" smtClean="0"/>
              <a:t> != NULL) {</a:t>
            </a:r>
            <a:endParaRPr lang="zh-CN" altLang="zh-CN" b="0" dirty="0"/>
          </a:p>
          <a:p>
            <a:pPr>
              <a:lnSpc>
                <a:spcPct val="140000"/>
              </a:lnSpc>
              <a:spcBef>
                <a:spcPts val="0"/>
              </a:spcBef>
            </a:pPr>
            <a:r>
              <a:rPr lang="en-US" altLang="zh-CN" b="0" dirty="0"/>
              <a:t>		</a:t>
            </a:r>
            <a:r>
              <a:rPr lang="en-US" altLang="zh-CN" b="0" dirty="0" err="1"/>
              <a:t>i</a:t>
            </a:r>
            <a:r>
              <a:rPr lang="en-US" altLang="zh-CN" b="0" dirty="0"/>
              <a:t>=1;</a:t>
            </a:r>
            <a:endParaRPr lang="zh-CN" altLang="zh-CN" b="0" dirty="0"/>
          </a:p>
          <a:p>
            <a:pPr>
              <a:lnSpc>
                <a:spcPct val="140000"/>
              </a:lnSpc>
              <a:spcBef>
                <a:spcPts val="0"/>
              </a:spcBef>
            </a:pPr>
            <a:r>
              <a:rPr lang="en-US" altLang="zh-CN" b="0" dirty="0"/>
              <a:t>		</a:t>
            </a:r>
            <a:r>
              <a:rPr lang="en-US" altLang="zh-CN" b="0" dirty="0" smtClean="0"/>
              <a:t>while( K &gt; </a:t>
            </a:r>
            <a:r>
              <a:rPr lang="en-US" altLang="zh-CN" b="0" dirty="0" err="1" smtClean="0"/>
              <a:t>xp</a:t>
            </a:r>
            <a:r>
              <a:rPr lang="en-US" altLang="zh-CN" b="0" dirty="0" smtClean="0"/>
              <a:t>-</a:t>
            </a:r>
            <a:r>
              <a:rPr lang="en-US" altLang="zh-CN" b="0" dirty="0"/>
              <a:t>&gt;key[</a:t>
            </a:r>
            <a:r>
              <a:rPr lang="en-US" altLang="zh-CN" b="0" dirty="0" err="1"/>
              <a:t>i</a:t>
            </a:r>
            <a:r>
              <a:rPr lang="en-US" altLang="zh-CN" b="0" dirty="0" smtClean="0"/>
              <a:t>] ) </a:t>
            </a:r>
            <a:r>
              <a:rPr lang="en-US" altLang="zh-CN" b="0" dirty="0" err="1" smtClean="0"/>
              <a:t>i</a:t>
            </a:r>
            <a:r>
              <a:rPr lang="en-US" altLang="zh-CN" b="0" dirty="0"/>
              <a:t>++;</a:t>
            </a:r>
            <a:endParaRPr lang="zh-CN" altLang="zh-CN" b="0" dirty="0"/>
          </a:p>
          <a:p>
            <a:pPr>
              <a:lnSpc>
                <a:spcPct val="140000"/>
              </a:lnSpc>
              <a:spcBef>
                <a:spcPts val="0"/>
              </a:spcBef>
            </a:pPr>
            <a:r>
              <a:rPr lang="en-US" altLang="zh-CN" b="0" dirty="0"/>
              <a:t>		</a:t>
            </a:r>
            <a:r>
              <a:rPr lang="en-US" altLang="zh-CN" b="0" dirty="0" smtClean="0"/>
              <a:t>if(K == </a:t>
            </a:r>
            <a:r>
              <a:rPr lang="en-US" altLang="zh-CN" b="0" dirty="0" err="1" smtClean="0"/>
              <a:t>xp</a:t>
            </a:r>
            <a:r>
              <a:rPr lang="en-US" altLang="zh-CN" b="0" dirty="0" smtClean="0"/>
              <a:t>-</a:t>
            </a:r>
            <a:r>
              <a:rPr lang="en-US" altLang="zh-CN" b="0" dirty="0"/>
              <a:t>&gt;key[</a:t>
            </a:r>
            <a:r>
              <a:rPr lang="en-US" altLang="zh-CN" b="0" dirty="0" err="1"/>
              <a:t>i</a:t>
            </a:r>
            <a:r>
              <a:rPr lang="en-US" altLang="zh-CN" b="0" dirty="0"/>
              <a:t>]) </a:t>
            </a:r>
            <a:r>
              <a:rPr lang="en-US" altLang="zh-CN" b="0" dirty="0" smtClean="0"/>
              <a:t>         </a:t>
            </a:r>
            <a:r>
              <a:rPr lang="en-US" altLang="zh-CN" b="0" dirty="0"/>
              <a:t>//</a:t>
            </a:r>
            <a:r>
              <a:rPr lang="zh-CN" altLang="zh-CN" b="0" dirty="0"/>
              <a:t>关键字已经存在，插入失败</a:t>
            </a:r>
          </a:p>
          <a:p>
            <a:pPr>
              <a:lnSpc>
                <a:spcPct val="140000"/>
              </a:lnSpc>
              <a:spcBef>
                <a:spcPts val="0"/>
              </a:spcBef>
            </a:pPr>
            <a:r>
              <a:rPr lang="en-US" altLang="zh-CN" b="0" dirty="0"/>
              <a:t>			return false;</a:t>
            </a:r>
            <a:endParaRPr lang="zh-CN" altLang="zh-CN" b="0" dirty="0"/>
          </a:p>
          <a:p>
            <a:pPr>
              <a:lnSpc>
                <a:spcPct val="140000"/>
              </a:lnSpc>
              <a:spcBef>
                <a:spcPts val="0"/>
              </a:spcBef>
            </a:pPr>
            <a:r>
              <a:rPr lang="en-US" altLang="zh-CN" b="0" dirty="0"/>
              <a:t>		</a:t>
            </a:r>
            <a:r>
              <a:rPr lang="en-US" altLang="zh-CN" b="0" dirty="0" smtClean="0"/>
              <a:t>else {</a:t>
            </a:r>
            <a:endParaRPr lang="zh-CN" altLang="zh-CN" b="0" dirty="0"/>
          </a:p>
          <a:p>
            <a:pPr>
              <a:lnSpc>
                <a:spcPct val="140000"/>
              </a:lnSpc>
              <a:spcBef>
                <a:spcPts val="0"/>
              </a:spcBef>
            </a:pPr>
            <a:r>
              <a:rPr lang="en-US" altLang="zh-CN" b="0" dirty="0"/>
              <a:t>			p=</a:t>
            </a:r>
            <a:r>
              <a:rPr lang="en-US" altLang="zh-CN" b="0" dirty="0" err="1"/>
              <a:t>xp</a:t>
            </a:r>
            <a:r>
              <a:rPr lang="en-US" altLang="zh-CN" b="0" dirty="0" smtClean="0"/>
              <a:t>;</a:t>
            </a:r>
          </a:p>
          <a:p>
            <a:pPr>
              <a:lnSpc>
                <a:spcPct val="140000"/>
              </a:lnSpc>
              <a:spcBef>
                <a:spcPts val="0"/>
              </a:spcBef>
            </a:pPr>
            <a:r>
              <a:rPr lang="en-US" altLang="zh-CN" b="0" dirty="0"/>
              <a:t>	</a:t>
            </a:r>
            <a:r>
              <a:rPr lang="en-US" altLang="zh-CN" b="0" dirty="0" smtClean="0"/>
              <a:t>		</a:t>
            </a:r>
            <a:r>
              <a:rPr lang="en-US" altLang="zh-CN" b="0" dirty="0" err="1" smtClean="0"/>
              <a:t>xp</a:t>
            </a:r>
            <a:r>
              <a:rPr lang="en-US" altLang="zh-CN" b="0" dirty="0" smtClean="0"/>
              <a:t>=</a:t>
            </a:r>
            <a:r>
              <a:rPr lang="en-US" altLang="zh-CN" b="0" dirty="0" err="1" smtClean="0"/>
              <a:t>xp</a:t>
            </a:r>
            <a:r>
              <a:rPr lang="en-US" altLang="zh-CN" b="0" dirty="0" smtClean="0"/>
              <a:t>-</a:t>
            </a:r>
            <a:r>
              <a:rPr lang="en-US" altLang="zh-CN" b="0" dirty="0"/>
              <a:t>&gt;</a:t>
            </a:r>
            <a:r>
              <a:rPr lang="en-US" altLang="zh-CN" b="0" dirty="0" err="1"/>
              <a:t>ptr</a:t>
            </a:r>
            <a:r>
              <a:rPr lang="en-US" altLang="zh-CN" b="0" dirty="0"/>
              <a:t>[i-1];         //</a:t>
            </a:r>
            <a:r>
              <a:rPr lang="zh-CN" altLang="zh-CN" b="0" dirty="0"/>
              <a:t>下移一层查找</a:t>
            </a:r>
          </a:p>
          <a:p>
            <a:pPr>
              <a:lnSpc>
                <a:spcPct val="140000"/>
              </a:lnSpc>
              <a:spcBef>
                <a:spcPts val="0"/>
              </a:spcBef>
            </a:pPr>
            <a:r>
              <a:rPr lang="en-US" altLang="zh-CN" b="0" dirty="0"/>
              <a:t> 		}</a:t>
            </a:r>
            <a:endParaRPr lang="zh-CN" altLang="zh-CN" b="0" dirty="0"/>
          </a:p>
          <a:p>
            <a:pPr>
              <a:lnSpc>
                <a:spcPct val="140000"/>
              </a:lnSpc>
              <a:spcBef>
                <a:spcPts val="0"/>
              </a:spcBef>
            </a:pPr>
            <a:r>
              <a:rPr lang="en-US" altLang="zh-CN" b="0" dirty="0"/>
              <a:t> 	}</a:t>
            </a:r>
            <a:endParaRPr lang="zh-CN" altLang="zh-CN" b="0" dirty="0"/>
          </a:p>
          <a:p>
            <a:pPr>
              <a:lnSpc>
                <a:spcPct val="140000"/>
              </a:lnSpc>
              <a:spcBef>
                <a:spcPts val="0"/>
              </a:spcBef>
            </a:pPr>
            <a:endParaRPr lang="zh-CN" altLang="en-US" dirty="0"/>
          </a:p>
        </p:txBody>
      </p:sp>
    </p:spTree>
    <p:extLst>
      <p:ext uri="{BB962C8B-B14F-4D97-AF65-F5344CB8AC3E}">
        <p14:creationId xmlns:p14="http://schemas.microsoft.com/office/powerpoint/2010/main" xmlns="" val="2892896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992888" cy="5184576"/>
          </a:xfrm>
        </p:spPr>
        <p:txBody>
          <a:bodyPr>
            <a:normAutofit fontScale="85000" lnSpcReduction="20000"/>
          </a:bodyPr>
          <a:lstStyle/>
          <a:p>
            <a:pPr>
              <a:lnSpc>
                <a:spcPct val="140000"/>
              </a:lnSpc>
              <a:spcBef>
                <a:spcPts val="0"/>
              </a:spcBef>
            </a:pPr>
            <a:r>
              <a:rPr lang="en-US" altLang="zh-CN" dirty="0"/>
              <a:t>	</a:t>
            </a:r>
            <a:r>
              <a:rPr lang="en-US" altLang="zh-CN" b="0" dirty="0">
                <a:solidFill>
                  <a:srgbClr val="FF0000"/>
                </a:solidFill>
              </a:rPr>
              <a:t>//</a:t>
            </a:r>
            <a:r>
              <a:rPr lang="zh-CN" altLang="zh-CN" b="0" dirty="0">
                <a:solidFill>
                  <a:srgbClr val="FF0000"/>
                </a:solidFill>
              </a:rPr>
              <a:t>向非空的</a:t>
            </a:r>
            <a:r>
              <a:rPr lang="en-US" altLang="zh-CN" b="0" dirty="0">
                <a:solidFill>
                  <a:srgbClr val="FF0000"/>
                </a:solidFill>
              </a:rPr>
              <a:t>B</a:t>
            </a:r>
            <a:r>
              <a:rPr lang="zh-CN" altLang="zh-CN" b="0" dirty="0">
                <a:solidFill>
                  <a:srgbClr val="FF0000"/>
                </a:solidFill>
              </a:rPr>
              <a:t>树中插入索引项（</a:t>
            </a:r>
            <a:r>
              <a:rPr lang="en-US" altLang="zh-CN" b="0" dirty="0">
                <a:solidFill>
                  <a:srgbClr val="FF0000"/>
                </a:solidFill>
              </a:rPr>
              <a:t>K</a:t>
            </a:r>
            <a:r>
              <a:rPr lang="en-US" altLang="zh-CN" b="0" dirty="0" smtClean="0">
                <a:solidFill>
                  <a:srgbClr val="FF0000"/>
                </a:solidFill>
              </a:rPr>
              <a:t>, </a:t>
            </a:r>
            <a:r>
              <a:rPr lang="en-US" altLang="zh-CN" b="0" dirty="0" err="1" smtClean="0">
                <a:solidFill>
                  <a:srgbClr val="FF0000"/>
                </a:solidFill>
              </a:rPr>
              <a:t>num</a:t>
            </a:r>
            <a:r>
              <a:rPr lang="en-US" altLang="zh-CN" b="0" dirty="0" smtClean="0">
                <a:solidFill>
                  <a:srgbClr val="FF0000"/>
                </a:solidFill>
              </a:rPr>
              <a:t>, </a:t>
            </a:r>
            <a:r>
              <a:rPr lang="en-US" altLang="zh-CN" b="0" dirty="0" err="1" smtClean="0">
                <a:solidFill>
                  <a:srgbClr val="FF0000"/>
                </a:solidFill>
              </a:rPr>
              <a:t>ap</a:t>
            </a:r>
            <a:r>
              <a:rPr lang="en-US" altLang="zh-CN" b="0" dirty="0">
                <a:solidFill>
                  <a:srgbClr val="FF0000"/>
                </a:solidFill>
              </a:rPr>
              <a:t>)</a:t>
            </a:r>
            <a:endParaRPr lang="zh-CN" altLang="zh-CN" b="0" dirty="0">
              <a:solidFill>
                <a:srgbClr val="FF0000"/>
              </a:solidFill>
            </a:endParaRPr>
          </a:p>
          <a:p>
            <a:pPr>
              <a:lnSpc>
                <a:spcPct val="140000"/>
              </a:lnSpc>
              <a:spcBef>
                <a:spcPts val="0"/>
              </a:spcBef>
            </a:pPr>
            <a:r>
              <a:rPr lang="en-US" altLang="zh-CN" b="0" dirty="0"/>
              <a:t>	</a:t>
            </a:r>
            <a:r>
              <a:rPr lang="en-US" altLang="zh-CN" b="0" dirty="0" err="1"/>
              <a:t>MBNode</a:t>
            </a:r>
            <a:r>
              <a:rPr lang="en-US" altLang="zh-CN" b="0" dirty="0"/>
              <a:t> *</a:t>
            </a:r>
            <a:r>
              <a:rPr lang="en-US" altLang="zh-CN" b="0" dirty="0" err="1" smtClean="0"/>
              <a:t>ap</a:t>
            </a:r>
            <a:r>
              <a:rPr lang="en-US" altLang="zh-CN" b="0" dirty="0" smtClean="0"/>
              <a:t> = </a:t>
            </a:r>
            <a:r>
              <a:rPr lang="en-US" altLang="zh-CN" b="0" dirty="0" err="1" smtClean="0"/>
              <a:t>NUll</a:t>
            </a:r>
            <a:r>
              <a:rPr lang="en-US" altLang="zh-CN" b="0" dirty="0"/>
              <a:t>;      </a:t>
            </a:r>
            <a:r>
              <a:rPr lang="en-US" altLang="zh-CN" b="0" dirty="0" smtClean="0"/>
              <a:t>//</a:t>
            </a:r>
            <a:r>
              <a:rPr lang="en-US" altLang="zh-CN" b="0" dirty="0" err="1"/>
              <a:t>ap</a:t>
            </a:r>
            <a:r>
              <a:rPr lang="zh-CN" altLang="zh-CN" b="0" dirty="0"/>
              <a:t>的初值为空</a:t>
            </a:r>
          </a:p>
          <a:p>
            <a:pPr>
              <a:lnSpc>
                <a:spcPct val="140000"/>
              </a:lnSpc>
              <a:spcBef>
                <a:spcPts val="0"/>
              </a:spcBef>
            </a:pPr>
            <a:r>
              <a:rPr lang="en-US" altLang="zh-CN" b="0" dirty="0"/>
              <a:t>	while(1</a:t>
            </a:r>
            <a:r>
              <a:rPr lang="en-US" altLang="zh-CN" b="0" dirty="0" smtClean="0"/>
              <a:t>){</a:t>
            </a:r>
            <a:endParaRPr lang="zh-CN" altLang="zh-CN" b="0" dirty="0"/>
          </a:p>
          <a:p>
            <a:pPr>
              <a:lnSpc>
                <a:spcPct val="140000"/>
              </a:lnSpc>
              <a:spcBef>
                <a:spcPts val="0"/>
              </a:spcBef>
            </a:pPr>
            <a:r>
              <a:rPr lang="en-US" altLang="zh-CN" b="0" dirty="0"/>
              <a:t>		</a:t>
            </a:r>
            <a:r>
              <a:rPr lang="en-US" altLang="zh-CN" b="0" dirty="0" err="1"/>
              <a:t>int</a:t>
            </a:r>
            <a:r>
              <a:rPr lang="en-US" altLang="zh-CN" b="0" dirty="0"/>
              <a:t> j</a:t>
            </a:r>
            <a:r>
              <a:rPr lang="en-US" altLang="zh-CN" b="0" dirty="0" smtClean="0"/>
              <a:t>, c;   //</a:t>
            </a:r>
            <a:r>
              <a:rPr lang="zh-CN" altLang="zh-CN" b="0" dirty="0"/>
              <a:t>从最后到插入位置的所有索引项均后移一个位置</a:t>
            </a:r>
          </a:p>
          <a:p>
            <a:pPr>
              <a:lnSpc>
                <a:spcPct val="140000"/>
              </a:lnSpc>
              <a:spcBef>
                <a:spcPts val="0"/>
              </a:spcBef>
            </a:pPr>
            <a:r>
              <a:rPr lang="en-US" altLang="zh-CN" b="0" dirty="0"/>
              <a:t>		for(j=p-&gt;</a:t>
            </a:r>
            <a:r>
              <a:rPr lang="en-US" altLang="zh-CN" b="0" dirty="0" err="1"/>
              <a:t>keynum</a:t>
            </a:r>
            <a:r>
              <a:rPr lang="en-US" altLang="zh-CN" b="0" dirty="0" smtClean="0"/>
              <a:t>; j</a:t>
            </a:r>
            <a:r>
              <a:rPr lang="en-US" altLang="zh-CN" b="0" dirty="0"/>
              <a:t>&gt;=</a:t>
            </a:r>
            <a:r>
              <a:rPr lang="en-US" altLang="zh-CN" b="0" dirty="0" err="1"/>
              <a:t>i</a:t>
            </a:r>
            <a:r>
              <a:rPr lang="en-US" altLang="zh-CN" b="0" dirty="0" smtClean="0"/>
              <a:t>; j--) {</a:t>
            </a:r>
            <a:endParaRPr lang="zh-CN" altLang="zh-CN" b="0" dirty="0"/>
          </a:p>
          <a:p>
            <a:pPr>
              <a:lnSpc>
                <a:spcPct val="140000"/>
              </a:lnSpc>
              <a:spcBef>
                <a:spcPts val="0"/>
              </a:spcBef>
            </a:pPr>
            <a:r>
              <a:rPr lang="en-US" altLang="zh-CN" b="0" dirty="0"/>
              <a:t>			p-&gt;key[j+1</a:t>
            </a:r>
            <a:r>
              <a:rPr lang="en-US" altLang="zh-CN" b="0" dirty="0" smtClean="0"/>
              <a:t>] = p-</a:t>
            </a:r>
            <a:r>
              <a:rPr lang="en-US" altLang="zh-CN" b="0" dirty="0"/>
              <a:t>&gt;key[j];</a:t>
            </a:r>
            <a:endParaRPr lang="zh-CN" altLang="zh-CN" b="0" dirty="0"/>
          </a:p>
          <a:p>
            <a:pPr>
              <a:lnSpc>
                <a:spcPct val="140000"/>
              </a:lnSpc>
              <a:spcBef>
                <a:spcPts val="0"/>
              </a:spcBef>
            </a:pPr>
            <a:r>
              <a:rPr lang="en-US" altLang="zh-CN" b="0" dirty="0"/>
              <a:t>			p-&gt;</a:t>
            </a:r>
            <a:r>
              <a:rPr lang="en-US" altLang="zh-CN" b="0" dirty="0" err="1"/>
              <a:t>recptr</a:t>
            </a:r>
            <a:r>
              <a:rPr lang="en-US" altLang="zh-CN" b="0" dirty="0"/>
              <a:t>[j+1</a:t>
            </a:r>
            <a:r>
              <a:rPr lang="en-US" altLang="zh-CN" b="0" dirty="0" smtClean="0"/>
              <a:t>] = p-</a:t>
            </a:r>
            <a:r>
              <a:rPr lang="en-US" altLang="zh-CN" b="0" dirty="0"/>
              <a:t>&gt;</a:t>
            </a:r>
            <a:r>
              <a:rPr lang="en-US" altLang="zh-CN" b="0" dirty="0" err="1"/>
              <a:t>recptr</a:t>
            </a:r>
            <a:r>
              <a:rPr lang="en-US" altLang="zh-CN" b="0" dirty="0"/>
              <a:t>[j];</a:t>
            </a:r>
            <a:endParaRPr lang="zh-CN" altLang="zh-CN" b="0" dirty="0"/>
          </a:p>
          <a:p>
            <a:pPr>
              <a:lnSpc>
                <a:spcPct val="140000"/>
              </a:lnSpc>
              <a:spcBef>
                <a:spcPts val="0"/>
              </a:spcBef>
            </a:pPr>
            <a:r>
              <a:rPr lang="en-US" altLang="zh-CN" b="0" dirty="0"/>
              <a:t>			p-&gt;</a:t>
            </a:r>
            <a:r>
              <a:rPr lang="en-US" altLang="zh-CN" b="0" dirty="0" err="1"/>
              <a:t>ptr</a:t>
            </a:r>
            <a:r>
              <a:rPr lang="en-US" altLang="zh-CN" b="0" dirty="0"/>
              <a:t>[j+1</a:t>
            </a:r>
            <a:r>
              <a:rPr lang="en-US" altLang="zh-CN" b="0" dirty="0" smtClean="0"/>
              <a:t>] = p-</a:t>
            </a:r>
            <a:r>
              <a:rPr lang="en-US" altLang="zh-CN" b="0" dirty="0"/>
              <a:t>&gt;</a:t>
            </a:r>
            <a:r>
              <a:rPr lang="en-US" altLang="zh-CN" b="0" dirty="0" err="1"/>
              <a:t>ptr</a:t>
            </a:r>
            <a:r>
              <a:rPr lang="en-US" altLang="zh-CN" b="0" dirty="0"/>
              <a:t>[j];</a:t>
            </a:r>
            <a:endParaRPr lang="zh-CN" altLang="zh-CN" b="0" dirty="0"/>
          </a:p>
          <a:p>
            <a:pPr>
              <a:lnSpc>
                <a:spcPct val="140000"/>
              </a:lnSpc>
              <a:spcBef>
                <a:spcPts val="0"/>
              </a:spcBef>
            </a:pPr>
            <a:r>
              <a:rPr lang="en-US" altLang="zh-CN" b="0" dirty="0"/>
              <a:t>  		}</a:t>
            </a:r>
            <a:endParaRPr lang="zh-CN" altLang="zh-CN" b="0" dirty="0"/>
          </a:p>
          <a:p>
            <a:pPr>
              <a:lnSpc>
                <a:spcPct val="140000"/>
              </a:lnSpc>
              <a:spcBef>
                <a:spcPts val="0"/>
              </a:spcBef>
            </a:pPr>
            <a:r>
              <a:rPr lang="en-US" altLang="zh-CN" b="0" dirty="0"/>
              <a:t> 		//</a:t>
            </a:r>
            <a:r>
              <a:rPr lang="zh-CN" altLang="zh-CN" b="0" dirty="0"/>
              <a:t>把一个插入索引项（</a:t>
            </a:r>
            <a:r>
              <a:rPr lang="en-US" altLang="zh-CN" b="0" dirty="0" err="1"/>
              <a:t>K,num,ap</a:t>
            </a:r>
            <a:r>
              <a:rPr lang="zh-CN" altLang="zh-CN" b="0" dirty="0"/>
              <a:t>）放入</a:t>
            </a:r>
            <a:r>
              <a:rPr lang="en-US" altLang="zh-CN" b="0" dirty="0"/>
              <a:t>p</a:t>
            </a:r>
            <a:r>
              <a:rPr lang="zh-CN" altLang="zh-CN" b="0" dirty="0"/>
              <a:t>结点的</a:t>
            </a:r>
            <a:r>
              <a:rPr lang="en-US" altLang="zh-CN" b="0" dirty="0" err="1"/>
              <a:t>i</a:t>
            </a:r>
            <a:r>
              <a:rPr lang="zh-CN" altLang="zh-CN" b="0" dirty="0"/>
              <a:t>下标位置</a:t>
            </a:r>
          </a:p>
          <a:p>
            <a:pPr>
              <a:lnSpc>
                <a:spcPct val="140000"/>
              </a:lnSpc>
              <a:spcBef>
                <a:spcPts val="0"/>
              </a:spcBef>
            </a:pPr>
            <a:r>
              <a:rPr lang="en-US" altLang="zh-CN" b="0" dirty="0"/>
              <a:t>		p-&gt;key[</a:t>
            </a:r>
            <a:r>
              <a:rPr lang="en-US" altLang="zh-CN" b="0" dirty="0" err="1"/>
              <a:t>i</a:t>
            </a:r>
            <a:r>
              <a:rPr lang="en-US" altLang="zh-CN" b="0" dirty="0"/>
              <a:t>]=k</a:t>
            </a:r>
            <a:r>
              <a:rPr lang="en-US" altLang="zh-CN" b="0" dirty="0" smtClean="0"/>
              <a:t>; p-</a:t>
            </a:r>
            <a:r>
              <a:rPr lang="en-US" altLang="zh-CN" b="0" dirty="0"/>
              <a:t>&gt;</a:t>
            </a:r>
            <a:r>
              <a:rPr lang="en-US" altLang="zh-CN" b="0" dirty="0" err="1"/>
              <a:t>recptr</a:t>
            </a:r>
            <a:r>
              <a:rPr lang="en-US" altLang="zh-CN" b="0" dirty="0"/>
              <a:t>[</a:t>
            </a:r>
            <a:r>
              <a:rPr lang="en-US" altLang="zh-CN" b="0" dirty="0" err="1"/>
              <a:t>i</a:t>
            </a:r>
            <a:r>
              <a:rPr lang="en-US" altLang="zh-CN" b="0" dirty="0"/>
              <a:t>]=</a:t>
            </a:r>
            <a:r>
              <a:rPr lang="en-US" altLang="zh-CN" b="0" dirty="0" err="1"/>
              <a:t>num</a:t>
            </a:r>
            <a:r>
              <a:rPr lang="en-US" altLang="zh-CN" b="0" dirty="0" smtClean="0"/>
              <a:t>; p-</a:t>
            </a:r>
            <a:r>
              <a:rPr lang="en-US" altLang="zh-CN" b="0" dirty="0"/>
              <a:t>&gt;</a:t>
            </a:r>
            <a:r>
              <a:rPr lang="en-US" altLang="zh-CN" b="0" dirty="0" err="1"/>
              <a:t>ptr</a:t>
            </a:r>
            <a:r>
              <a:rPr lang="en-US" altLang="zh-CN" b="0" dirty="0"/>
              <a:t>[</a:t>
            </a:r>
            <a:r>
              <a:rPr lang="en-US" altLang="zh-CN" b="0" dirty="0" err="1"/>
              <a:t>i</a:t>
            </a:r>
            <a:r>
              <a:rPr lang="en-US" altLang="zh-CN" b="0" dirty="0"/>
              <a:t>]=</a:t>
            </a:r>
            <a:r>
              <a:rPr lang="en-US" altLang="zh-CN" b="0" dirty="0" err="1"/>
              <a:t>ap</a:t>
            </a:r>
            <a:r>
              <a:rPr lang="en-US" altLang="zh-CN" b="0" dirty="0"/>
              <a:t>;</a:t>
            </a:r>
            <a:endParaRPr lang="zh-CN" altLang="zh-CN" b="0" dirty="0"/>
          </a:p>
          <a:p>
            <a:pPr>
              <a:lnSpc>
                <a:spcPct val="140000"/>
              </a:lnSpc>
              <a:spcBef>
                <a:spcPts val="0"/>
              </a:spcBef>
            </a:pPr>
            <a:r>
              <a:rPr lang="en-US" altLang="zh-CN" b="0" dirty="0"/>
              <a:t> 		//</a:t>
            </a:r>
            <a:r>
              <a:rPr lang="zh-CN" altLang="zh-CN" b="0" dirty="0"/>
              <a:t>使</a:t>
            </a:r>
            <a:r>
              <a:rPr lang="en-US" altLang="zh-CN" b="0" dirty="0"/>
              <a:t>p</a:t>
            </a:r>
            <a:r>
              <a:rPr lang="zh-CN" altLang="zh-CN" b="0" dirty="0"/>
              <a:t>结点的关键字个数增</a:t>
            </a:r>
            <a:r>
              <a:rPr lang="en-US" altLang="zh-CN" b="0" dirty="0" smtClean="0"/>
              <a:t>1</a:t>
            </a:r>
          </a:p>
          <a:p>
            <a:pPr>
              <a:lnSpc>
                <a:spcPct val="140000"/>
              </a:lnSpc>
              <a:spcBef>
                <a:spcPts val="0"/>
              </a:spcBef>
            </a:pPr>
            <a:r>
              <a:rPr lang="en-US" altLang="zh-CN" b="0" dirty="0" smtClean="0"/>
              <a:t>		p-&gt;</a:t>
            </a:r>
            <a:r>
              <a:rPr lang="en-US" altLang="zh-CN" b="0" dirty="0"/>
              <a:t> </a:t>
            </a:r>
            <a:r>
              <a:rPr lang="en-US" altLang="zh-CN" b="0" dirty="0" err="1"/>
              <a:t>keynum</a:t>
            </a:r>
            <a:r>
              <a:rPr lang="en-US" altLang="zh-CN" b="0" dirty="0"/>
              <a:t> </a:t>
            </a:r>
            <a:r>
              <a:rPr lang="en-US" altLang="zh-CN" b="0" dirty="0" smtClean="0"/>
              <a:t>++;</a:t>
            </a:r>
            <a:endParaRPr lang="zh-CN" altLang="zh-CN" b="0" dirty="0"/>
          </a:p>
        </p:txBody>
      </p:sp>
    </p:spTree>
    <p:extLst>
      <p:ext uri="{BB962C8B-B14F-4D97-AF65-F5344CB8AC3E}">
        <p14:creationId xmlns:p14="http://schemas.microsoft.com/office/powerpoint/2010/main" xmlns="" val="9414341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764704"/>
            <a:ext cx="8136904" cy="5472608"/>
          </a:xfrm>
        </p:spPr>
        <p:txBody>
          <a:bodyPr>
            <a:noAutofit/>
          </a:bodyPr>
          <a:lstStyle/>
          <a:p>
            <a:pPr>
              <a:spcBef>
                <a:spcPts val="0"/>
              </a:spcBef>
            </a:pPr>
            <a:r>
              <a:rPr lang="en-US" altLang="zh-CN" sz="1800" dirty="0"/>
              <a:t>	</a:t>
            </a:r>
            <a:r>
              <a:rPr lang="en-US" altLang="zh-CN" sz="1800" b="0" dirty="0"/>
              <a:t>	//</a:t>
            </a:r>
            <a:r>
              <a:rPr lang="zh-CN" altLang="zh-CN" sz="1800" b="0" dirty="0"/>
              <a:t>若插入后结点中关键字个数不超过所允许的最大值，则插入完成</a:t>
            </a:r>
          </a:p>
          <a:p>
            <a:pPr>
              <a:spcBef>
                <a:spcPts val="0"/>
              </a:spcBef>
            </a:pPr>
            <a:r>
              <a:rPr lang="en-US" altLang="zh-CN" sz="1800" b="0" dirty="0"/>
              <a:t>		if(p-&gt;</a:t>
            </a:r>
            <a:r>
              <a:rPr lang="en-US" altLang="zh-CN" sz="1800" b="0" dirty="0" err="1"/>
              <a:t>keynum</a:t>
            </a:r>
            <a:r>
              <a:rPr lang="en-US" altLang="zh-CN" sz="1800" b="0" dirty="0"/>
              <a:t>&lt;=m-1</a:t>
            </a:r>
            <a:r>
              <a:rPr lang="en-US" altLang="zh-CN" sz="1800" b="0" dirty="0" smtClean="0"/>
              <a:t>) {</a:t>
            </a:r>
            <a:endParaRPr lang="zh-CN" altLang="zh-CN" sz="1800" b="0" dirty="0"/>
          </a:p>
          <a:p>
            <a:pPr>
              <a:spcBef>
                <a:spcPts val="0"/>
              </a:spcBef>
            </a:pPr>
            <a:r>
              <a:rPr lang="en-US" altLang="zh-CN" sz="1800" b="0" dirty="0"/>
              <a:t>			p-&gt;key[p-&gt;keynum+1</a:t>
            </a:r>
            <a:r>
              <a:rPr lang="en-US" altLang="zh-CN" sz="1800" b="0" dirty="0" smtClean="0"/>
              <a:t>] = </a:t>
            </a:r>
            <a:r>
              <a:rPr lang="en-US" altLang="zh-CN" sz="1800" b="0" dirty="0" err="1" smtClean="0"/>
              <a:t>MaxKey</a:t>
            </a:r>
            <a:r>
              <a:rPr lang="en-US" altLang="zh-CN" sz="1800" b="0" dirty="0" smtClean="0"/>
              <a:t>;</a:t>
            </a:r>
          </a:p>
          <a:p>
            <a:pPr>
              <a:spcBef>
                <a:spcPts val="0"/>
              </a:spcBef>
            </a:pPr>
            <a:r>
              <a:rPr lang="en-US" altLang="zh-CN" sz="1800" b="0" dirty="0"/>
              <a:t>	</a:t>
            </a:r>
            <a:r>
              <a:rPr lang="en-US" altLang="zh-CN" sz="1800" b="0" dirty="0" smtClean="0"/>
              <a:t>		return </a:t>
            </a:r>
            <a:r>
              <a:rPr lang="en-US" altLang="zh-CN" sz="1800" b="0" dirty="0"/>
              <a:t>true;</a:t>
            </a:r>
            <a:endParaRPr lang="zh-CN" altLang="zh-CN" sz="1800" b="0" dirty="0"/>
          </a:p>
          <a:p>
            <a:pPr>
              <a:spcBef>
                <a:spcPts val="0"/>
              </a:spcBef>
            </a:pPr>
            <a:r>
              <a:rPr lang="en-US" altLang="zh-CN" sz="1800" b="0" dirty="0"/>
              <a:t> 		}</a:t>
            </a:r>
            <a:endParaRPr lang="zh-CN" altLang="zh-CN" sz="1800" b="0" dirty="0"/>
          </a:p>
          <a:p>
            <a:pPr>
              <a:spcBef>
                <a:spcPts val="0"/>
              </a:spcBef>
            </a:pPr>
            <a:r>
              <a:rPr lang="en-US" altLang="zh-CN" sz="1800" b="0" dirty="0"/>
              <a:t>		//</a:t>
            </a:r>
            <a:r>
              <a:rPr lang="zh-CN" altLang="zh-CN" sz="1800" b="0" dirty="0"/>
              <a:t>计算出</a:t>
            </a:r>
            <a:r>
              <a:rPr lang="en-US" altLang="zh-CN" sz="1800" b="0" dirty="0"/>
              <a:t>m/2</a:t>
            </a:r>
            <a:r>
              <a:rPr lang="zh-CN" altLang="zh-CN" sz="1800" b="0" dirty="0"/>
              <a:t>的向上取整值</a:t>
            </a:r>
          </a:p>
          <a:p>
            <a:pPr>
              <a:spcBef>
                <a:spcPts val="0"/>
              </a:spcBef>
            </a:pPr>
            <a:r>
              <a:rPr lang="en-US" altLang="zh-CN" sz="1800" b="0" dirty="0"/>
              <a:t>		</a:t>
            </a:r>
            <a:r>
              <a:rPr lang="en-US" altLang="zh-CN" sz="1800" b="0" dirty="0" smtClean="0"/>
              <a:t>c = (m%2 ? (</a:t>
            </a:r>
            <a:r>
              <a:rPr lang="en-US" altLang="zh-CN" sz="1800" b="0" dirty="0"/>
              <a:t>m+1)/</a:t>
            </a:r>
            <a:r>
              <a:rPr lang="en-US" altLang="zh-CN" sz="1800" b="0" dirty="0" smtClean="0"/>
              <a:t>2 : m/2</a:t>
            </a:r>
            <a:r>
              <a:rPr lang="en-US" altLang="zh-CN" sz="1800" b="0" dirty="0"/>
              <a:t>);</a:t>
            </a:r>
            <a:endParaRPr lang="zh-CN" altLang="zh-CN" sz="1800" b="0" dirty="0"/>
          </a:p>
          <a:p>
            <a:pPr>
              <a:spcBef>
                <a:spcPts val="0"/>
              </a:spcBef>
            </a:pPr>
            <a:r>
              <a:rPr lang="en-US" altLang="zh-CN" sz="1800" b="0" dirty="0"/>
              <a:t>		//</a:t>
            </a:r>
            <a:r>
              <a:rPr lang="zh-CN" altLang="zh-CN" sz="1800" b="0" dirty="0"/>
              <a:t>建立新分裂的结点，该结点含有</a:t>
            </a:r>
            <a:r>
              <a:rPr lang="en-US" altLang="zh-CN" sz="1800" b="0" dirty="0"/>
              <a:t>m-c</a:t>
            </a:r>
            <a:r>
              <a:rPr lang="zh-CN" altLang="zh-CN" sz="1800" b="0" dirty="0"/>
              <a:t>个索引项</a:t>
            </a:r>
          </a:p>
          <a:p>
            <a:pPr>
              <a:spcBef>
                <a:spcPts val="0"/>
              </a:spcBef>
            </a:pPr>
            <a:r>
              <a:rPr lang="en-US" altLang="zh-CN" sz="1800" b="0" dirty="0"/>
              <a:t>		</a:t>
            </a:r>
            <a:r>
              <a:rPr lang="en-US" altLang="zh-CN" sz="1800" b="0" dirty="0" err="1"/>
              <a:t>ap</a:t>
            </a:r>
            <a:r>
              <a:rPr lang="en-US" altLang="zh-CN" sz="1800" b="0" dirty="0"/>
              <a:t>=new </a:t>
            </a:r>
            <a:r>
              <a:rPr lang="en-US" altLang="zh-CN" sz="1800" b="0" dirty="0" err="1"/>
              <a:t>MBNode</a:t>
            </a:r>
            <a:r>
              <a:rPr lang="en-US" altLang="zh-CN" sz="1800" b="0" dirty="0"/>
              <a:t>;</a:t>
            </a:r>
            <a:endParaRPr lang="zh-CN" altLang="zh-CN" sz="1800" b="0" dirty="0"/>
          </a:p>
          <a:p>
            <a:pPr>
              <a:spcBef>
                <a:spcPts val="0"/>
              </a:spcBef>
            </a:pPr>
            <a:r>
              <a:rPr lang="en-US" altLang="zh-CN" sz="1800" b="0" dirty="0"/>
              <a:t>		</a:t>
            </a:r>
            <a:r>
              <a:rPr lang="en-US" altLang="zh-CN" sz="1800" b="0" dirty="0" err="1"/>
              <a:t>ap</a:t>
            </a:r>
            <a:r>
              <a:rPr lang="en-US" altLang="zh-CN" sz="1800" b="0" dirty="0"/>
              <a:t>-&gt;</a:t>
            </a:r>
            <a:r>
              <a:rPr lang="en-US" altLang="zh-CN" sz="1800" b="0" dirty="0" err="1"/>
              <a:t>keynum</a:t>
            </a:r>
            <a:r>
              <a:rPr lang="en-US" altLang="zh-CN" sz="1800" b="0" dirty="0"/>
              <a:t>=m-c;</a:t>
            </a:r>
            <a:endParaRPr lang="zh-CN" altLang="zh-CN" sz="1800" b="0" dirty="0"/>
          </a:p>
          <a:p>
            <a:pPr>
              <a:spcBef>
                <a:spcPts val="0"/>
              </a:spcBef>
            </a:pPr>
            <a:r>
              <a:rPr lang="en-US" altLang="zh-CN" sz="1800" b="0" dirty="0"/>
              <a:t>		</a:t>
            </a:r>
            <a:r>
              <a:rPr lang="en-US" altLang="zh-CN" sz="1800" b="0" dirty="0" err="1"/>
              <a:t>ap</a:t>
            </a:r>
            <a:r>
              <a:rPr lang="en-US" altLang="zh-CN" sz="1800" b="0" dirty="0"/>
              <a:t>-&gt;parent=p-&gt;parent;</a:t>
            </a:r>
            <a:endParaRPr lang="zh-CN" altLang="zh-CN" sz="1800" b="0" dirty="0"/>
          </a:p>
          <a:p>
            <a:pPr>
              <a:spcBef>
                <a:spcPts val="0"/>
              </a:spcBef>
            </a:pPr>
            <a:r>
              <a:rPr lang="en-US" altLang="zh-CN" sz="1800" b="0" dirty="0"/>
              <a:t>		for(j=1</a:t>
            </a:r>
            <a:r>
              <a:rPr lang="en-US" altLang="zh-CN" sz="1800" b="0" dirty="0" smtClean="0"/>
              <a:t>; j</a:t>
            </a:r>
            <a:r>
              <a:rPr lang="en-US" altLang="zh-CN" sz="1800" b="0" dirty="0"/>
              <a:t>&lt;=</a:t>
            </a:r>
            <a:r>
              <a:rPr lang="en-US" altLang="zh-CN" sz="1800" b="0" dirty="0" err="1"/>
              <a:t>ap</a:t>
            </a:r>
            <a:r>
              <a:rPr lang="en-US" altLang="zh-CN" sz="1800" b="0" dirty="0"/>
              <a:t>-&gt;</a:t>
            </a:r>
            <a:r>
              <a:rPr lang="en-US" altLang="zh-CN" sz="1800" b="0" dirty="0" err="1"/>
              <a:t>keynum</a:t>
            </a:r>
            <a:r>
              <a:rPr lang="en-US" altLang="zh-CN" sz="1800" b="0" dirty="0" smtClean="0"/>
              <a:t>; j++){       </a:t>
            </a:r>
            <a:r>
              <a:rPr lang="en-US" altLang="zh-CN" sz="1800" b="0" dirty="0"/>
              <a:t>//</a:t>
            </a:r>
            <a:r>
              <a:rPr lang="zh-CN" altLang="zh-CN" sz="1800" b="0" dirty="0"/>
              <a:t>复制关键字和记录</a:t>
            </a:r>
            <a:r>
              <a:rPr lang="zh-CN" altLang="zh-CN" sz="1800" b="0" dirty="0" smtClean="0"/>
              <a:t>位置</a:t>
            </a:r>
            <a:endParaRPr lang="zh-CN" altLang="zh-CN" sz="1800" b="0" dirty="0"/>
          </a:p>
          <a:p>
            <a:pPr>
              <a:spcBef>
                <a:spcPts val="0"/>
              </a:spcBef>
            </a:pPr>
            <a:r>
              <a:rPr lang="en-US" altLang="zh-CN" sz="1800" b="0" dirty="0"/>
              <a:t>			</a:t>
            </a:r>
            <a:r>
              <a:rPr lang="en-US" altLang="zh-CN" sz="1800" b="0" dirty="0" err="1"/>
              <a:t>ap</a:t>
            </a:r>
            <a:r>
              <a:rPr lang="en-US" altLang="zh-CN" sz="1800" b="0" dirty="0"/>
              <a:t>-&gt;key[j</a:t>
            </a:r>
            <a:r>
              <a:rPr lang="en-US" altLang="zh-CN" sz="1800" b="0" dirty="0" smtClean="0"/>
              <a:t>] = p-</a:t>
            </a:r>
            <a:r>
              <a:rPr lang="en-US" altLang="zh-CN" sz="1800" b="0" dirty="0"/>
              <a:t>&gt;key[</a:t>
            </a:r>
            <a:r>
              <a:rPr lang="en-US" altLang="zh-CN" sz="1800" b="0" dirty="0" err="1"/>
              <a:t>j+c</a:t>
            </a:r>
            <a:r>
              <a:rPr lang="en-US" altLang="zh-CN" sz="1800" b="0" dirty="0"/>
              <a:t>];</a:t>
            </a:r>
            <a:endParaRPr lang="zh-CN" altLang="zh-CN" sz="1800" b="0" dirty="0"/>
          </a:p>
          <a:p>
            <a:pPr>
              <a:spcBef>
                <a:spcPts val="0"/>
              </a:spcBef>
            </a:pPr>
            <a:r>
              <a:rPr lang="en-US" altLang="zh-CN" sz="1800" b="0" dirty="0"/>
              <a:t>			</a:t>
            </a:r>
            <a:r>
              <a:rPr lang="en-US" altLang="zh-CN" sz="1800" b="0" dirty="0" err="1"/>
              <a:t>ap</a:t>
            </a:r>
            <a:r>
              <a:rPr lang="en-US" altLang="zh-CN" sz="1800" b="0" dirty="0"/>
              <a:t>-&gt;</a:t>
            </a:r>
            <a:r>
              <a:rPr lang="en-US" altLang="zh-CN" sz="1800" b="0" dirty="0" err="1"/>
              <a:t>recptr</a:t>
            </a:r>
            <a:r>
              <a:rPr lang="en-US" altLang="zh-CN" sz="1800" b="0" dirty="0"/>
              <a:t>[j</a:t>
            </a:r>
            <a:r>
              <a:rPr lang="en-US" altLang="zh-CN" sz="1800" b="0" dirty="0" smtClean="0"/>
              <a:t>] = p-</a:t>
            </a:r>
            <a:r>
              <a:rPr lang="en-US" altLang="zh-CN" sz="1800" b="0" dirty="0"/>
              <a:t>&gt;</a:t>
            </a:r>
            <a:r>
              <a:rPr lang="en-US" altLang="zh-CN" sz="1800" b="0" dirty="0" err="1"/>
              <a:t>recptr</a:t>
            </a:r>
            <a:r>
              <a:rPr lang="en-US" altLang="zh-CN" sz="1800" b="0" dirty="0"/>
              <a:t>[</a:t>
            </a:r>
            <a:r>
              <a:rPr lang="en-US" altLang="zh-CN" sz="1800" b="0" dirty="0" err="1"/>
              <a:t>j+c</a:t>
            </a:r>
            <a:r>
              <a:rPr lang="en-US" altLang="zh-CN" sz="1800" b="0" dirty="0" smtClean="0"/>
              <a:t>];</a:t>
            </a:r>
          </a:p>
          <a:p>
            <a:pPr>
              <a:spcBef>
                <a:spcPts val="0"/>
              </a:spcBef>
            </a:pPr>
            <a:r>
              <a:rPr lang="en-US" altLang="zh-CN" sz="1800" b="0" dirty="0" smtClean="0"/>
              <a:t> </a:t>
            </a:r>
            <a:r>
              <a:rPr lang="en-US" altLang="zh-CN" sz="1800" b="0" dirty="0"/>
              <a:t>		</a:t>
            </a:r>
            <a:r>
              <a:rPr lang="en-US" altLang="zh-CN" sz="1800" b="0" dirty="0" smtClean="0"/>
              <a:t>}</a:t>
            </a:r>
            <a:endParaRPr lang="zh-CN" altLang="zh-CN" sz="1800" b="0" dirty="0"/>
          </a:p>
        </p:txBody>
      </p:sp>
    </p:spTree>
    <p:extLst>
      <p:ext uri="{BB962C8B-B14F-4D97-AF65-F5344CB8AC3E}">
        <p14:creationId xmlns:p14="http://schemas.microsoft.com/office/powerpoint/2010/main" xmlns="" val="6991709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764704"/>
            <a:ext cx="8208912" cy="5328592"/>
          </a:xfrm>
        </p:spPr>
        <p:txBody>
          <a:bodyPr>
            <a:normAutofit fontScale="92500" lnSpcReduction="20000"/>
          </a:bodyPr>
          <a:lstStyle/>
          <a:p>
            <a:r>
              <a:rPr lang="en-US" altLang="zh-CN" b="0" dirty="0" smtClean="0"/>
              <a:t>		for(j=0; j</a:t>
            </a:r>
            <a:r>
              <a:rPr lang="en-US" altLang="zh-CN" b="0" dirty="0"/>
              <a:t>&lt;=</a:t>
            </a:r>
            <a:r>
              <a:rPr lang="en-US" altLang="zh-CN" b="0" dirty="0" err="1"/>
              <a:t>ap</a:t>
            </a:r>
            <a:r>
              <a:rPr lang="en-US" altLang="zh-CN" b="0" dirty="0"/>
              <a:t>-&gt;</a:t>
            </a:r>
            <a:r>
              <a:rPr lang="en-US" altLang="zh-CN" b="0" dirty="0" err="1"/>
              <a:t>keynum</a:t>
            </a:r>
            <a:r>
              <a:rPr lang="en-US" altLang="zh-CN" b="0" dirty="0" smtClean="0"/>
              <a:t>; j</a:t>
            </a:r>
            <a:r>
              <a:rPr lang="en-US" altLang="zh-CN" b="0" dirty="0"/>
              <a:t>++) </a:t>
            </a:r>
            <a:r>
              <a:rPr lang="en-US" altLang="zh-CN" b="0" dirty="0" smtClean="0"/>
              <a:t>{          </a:t>
            </a:r>
            <a:r>
              <a:rPr lang="en-US" altLang="zh-CN" b="0" dirty="0"/>
              <a:t>//</a:t>
            </a:r>
            <a:r>
              <a:rPr lang="zh-CN" altLang="zh-CN" b="0" dirty="0"/>
              <a:t>复制指针</a:t>
            </a:r>
          </a:p>
          <a:p>
            <a:r>
              <a:rPr lang="en-US" altLang="zh-CN" b="0" dirty="0"/>
              <a:t>			</a:t>
            </a:r>
            <a:r>
              <a:rPr lang="en-US" altLang="zh-CN" b="0" dirty="0" err="1"/>
              <a:t>ap</a:t>
            </a:r>
            <a:r>
              <a:rPr lang="en-US" altLang="zh-CN" b="0" dirty="0"/>
              <a:t>-&gt;</a:t>
            </a:r>
            <a:r>
              <a:rPr lang="en-US" altLang="zh-CN" b="0" dirty="0" err="1"/>
              <a:t>ptr</a:t>
            </a:r>
            <a:r>
              <a:rPr lang="en-US" altLang="zh-CN" b="0" dirty="0"/>
              <a:t>[j]=p-</a:t>
            </a:r>
            <a:r>
              <a:rPr lang="en-US" altLang="zh-CN" b="0" dirty="0" err="1"/>
              <a:t>ptr</a:t>
            </a:r>
            <a:r>
              <a:rPr lang="en-US" altLang="zh-CN" b="0" dirty="0"/>
              <a:t>[</a:t>
            </a:r>
            <a:r>
              <a:rPr lang="en-US" altLang="zh-CN" b="0" dirty="0" err="1"/>
              <a:t>j+c</a:t>
            </a:r>
            <a:r>
              <a:rPr lang="en-US" altLang="zh-CN" b="0" dirty="0"/>
              <a:t>];</a:t>
            </a:r>
            <a:endParaRPr lang="zh-CN" altLang="zh-CN" b="0" dirty="0"/>
          </a:p>
          <a:p>
            <a:r>
              <a:rPr lang="en-US" altLang="zh-CN" b="0" dirty="0"/>
              <a:t>			if(</a:t>
            </a:r>
            <a:r>
              <a:rPr lang="en-US" altLang="zh-CN" b="0" dirty="0" err="1"/>
              <a:t>ap</a:t>
            </a:r>
            <a:r>
              <a:rPr lang="en-US" altLang="zh-CN" b="0" dirty="0"/>
              <a:t>-&gt;</a:t>
            </a:r>
            <a:r>
              <a:rPr lang="en-US" altLang="zh-CN" b="0" dirty="0" err="1"/>
              <a:t>ptr</a:t>
            </a:r>
            <a:r>
              <a:rPr lang="en-US" altLang="zh-CN" b="0" dirty="0"/>
              <a:t>[j</a:t>
            </a:r>
            <a:r>
              <a:rPr lang="en-US" altLang="zh-CN" b="0" dirty="0" smtClean="0"/>
              <a:t>] != NULL)</a:t>
            </a:r>
            <a:r>
              <a:rPr lang="en-US" altLang="zh-CN" b="0" dirty="0"/>
              <a:t>	</a:t>
            </a:r>
            <a:r>
              <a:rPr lang="en-US" altLang="zh-CN" b="0" dirty="0" err="1"/>
              <a:t>ap</a:t>
            </a:r>
            <a:r>
              <a:rPr lang="en-US" altLang="zh-CN" b="0" dirty="0"/>
              <a:t>-&gt;</a:t>
            </a:r>
            <a:r>
              <a:rPr lang="en-US" altLang="zh-CN" b="0" dirty="0" err="1"/>
              <a:t>ptr</a:t>
            </a:r>
            <a:r>
              <a:rPr lang="en-US" altLang="zh-CN" b="0" dirty="0"/>
              <a:t>[j]-&gt;parent=</a:t>
            </a:r>
            <a:r>
              <a:rPr lang="en-US" altLang="zh-CN" b="0" dirty="0" err="1"/>
              <a:t>ap</a:t>
            </a:r>
            <a:r>
              <a:rPr lang="en-US" altLang="zh-CN" b="0" dirty="0"/>
              <a:t>;</a:t>
            </a:r>
            <a:endParaRPr lang="zh-CN" altLang="zh-CN" b="0" dirty="0"/>
          </a:p>
          <a:p>
            <a:r>
              <a:rPr lang="en-US" altLang="zh-CN" b="0" dirty="0"/>
              <a:t> 		}</a:t>
            </a:r>
            <a:endParaRPr lang="zh-CN" altLang="zh-CN" b="0" dirty="0"/>
          </a:p>
          <a:p>
            <a:r>
              <a:rPr lang="en-US" altLang="zh-CN" b="0" dirty="0"/>
              <a:t>		</a:t>
            </a:r>
            <a:r>
              <a:rPr lang="en-US" altLang="zh-CN" b="0" dirty="0" err="1"/>
              <a:t>ap</a:t>
            </a:r>
            <a:r>
              <a:rPr lang="en-US" altLang="zh-CN" b="0" dirty="0"/>
              <a:t>-&gt;key[m-c+1]=</a:t>
            </a:r>
            <a:r>
              <a:rPr lang="en-US" altLang="zh-CN" b="0" dirty="0" err="1"/>
              <a:t>MaxKey</a:t>
            </a:r>
            <a:r>
              <a:rPr lang="en-US" altLang="zh-CN" b="0" dirty="0"/>
              <a:t>;    </a:t>
            </a:r>
            <a:r>
              <a:rPr lang="en-US" altLang="zh-CN" b="0" dirty="0" smtClean="0"/>
              <a:t>//</a:t>
            </a:r>
            <a:r>
              <a:rPr lang="zh-CN" altLang="zh-CN" b="0" dirty="0"/>
              <a:t>最大值放入所有关键字之后</a:t>
            </a:r>
          </a:p>
          <a:p>
            <a:r>
              <a:rPr lang="en-US" altLang="zh-CN" b="0" dirty="0"/>
              <a:t>		//</a:t>
            </a:r>
            <a:r>
              <a:rPr lang="zh-CN" altLang="zh-CN" b="0" dirty="0"/>
              <a:t>修改</a:t>
            </a:r>
            <a:r>
              <a:rPr lang="en-US" altLang="zh-CN" b="0" dirty="0"/>
              <a:t>p</a:t>
            </a:r>
            <a:r>
              <a:rPr lang="zh-CN" altLang="zh-CN" b="0" dirty="0"/>
              <a:t>结点中的关键字个数</a:t>
            </a:r>
          </a:p>
          <a:p>
            <a:r>
              <a:rPr lang="en-US" altLang="zh-CN" b="0" dirty="0"/>
              <a:t>		p-&gt;</a:t>
            </a:r>
            <a:r>
              <a:rPr lang="en-US" altLang="zh-CN" b="0" dirty="0" err="1"/>
              <a:t>keynum</a:t>
            </a:r>
            <a:r>
              <a:rPr lang="en-US" altLang="zh-CN" b="0" dirty="0"/>
              <a:t>=c-1;</a:t>
            </a:r>
            <a:endParaRPr lang="zh-CN" altLang="zh-CN" b="0" dirty="0"/>
          </a:p>
          <a:p>
            <a:r>
              <a:rPr lang="en-US" altLang="zh-CN" b="0" dirty="0"/>
              <a:t>		//</a:t>
            </a:r>
            <a:r>
              <a:rPr lang="zh-CN" altLang="zh-CN" b="0" dirty="0"/>
              <a:t>建立新的待向双亲结点插入的索引项（</a:t>
            </a:r>
            <a:r>
              <a:rPr lang="en-US" altLang="zh-CN" b="0" dirty="0" err="1"/>
              <a:t>K,num,ap</a:t>
            </a:r>
            <a:r>
              <a:rPr lang="en-US" altLang="zh-CN" b="0" dirty="0"/>
              <a:t>)</a:t>
            </a:r>
            <a:endParaRPr lang="zh-CN" altLang="zh-CN" b="0" dirty="0"/>
          </a:p>
          <a:p>
            <a:r>
              <a:rPr lang="en-US" altLang="zh-CN" b="0" dirty="0"/>
              <a:t>		</a:t>
            </a:r>
            <a:r>
              <a:rPr lang="en-US" altLang="zh-CN" b="0" dirty="0" smtClean="0"/>
              <a:t>K = p-</a:t>
            </a:r>
            <a:r>
              <a:rPr lang="en-US" altLang="zh-CN" b="0" dirty="0"/>
              <a:t>&gt;key[c</a:t>
            </a:r>
            <a:r>
              <a:rPr lang="en-US" altLang="zh-CN" b="0" dirty="0" smtClean="0"/>
              <a:t>];</a:t>
            </a:r>
          </a:p>
          <a:p>
            <a:r>
              <a:rPr lang="en-US" altLang="zh-CN" b="0" dirty="0"/>
              <a:t>	</a:t>
            </a:r>
            <a:r>
              <a:rPr lang="en-US" altLang="zh-CN" b="0" dirty="0" smtClean="0"/>
              <a:t>	</a:t>
            </a:r>
            <a:r>
              <a:rPr lang="en-US" altLang="zh-CN" b="0" dirty="0" err="1" smtClean="0"/>
              <a:t>num</a:t>
            </a:r>
            <a:r>
              <a:rPr lang="en-US" altLang="zh-CN" b="0" dirty="0" smtClean="0"/>
              <a:t>=p-</a:t>
            </a:r>
            <a:r>
              <a:rPr lang="en-US" altLang="zh-CN" b="0" dirty="0"/>
              <a:t>&gt;</a:t>
            </a:r>
            <a:r>
              <a:rPr lang="en-US" altLang="zh-CN" b="0" dirty="0" err="1"/>
              <a:t>recptr</a:t>
            </a:r>
            <a:r>
              <a:rPr lang="en-US" altLang="zh-CN" b="0" dirty="0"/>
              <a:t>[c];</a:t>
            </a:r>
            <a:endParaRPr lang="zh-CN" altLang="zh-CN" b="0" dirty="0"/>
          </a:p>
          <a:p>
            <a:r>
              <a:rPr lang="en-US" altLang="zh-CN" b="0" dirty="0"/>
              <a:t>		//</a:t>
            </a:r>
            <a:r>
              <a:rPr lang="zh-CN" altLang="zh-CN" b="0" dirty="0"/>
              <a:t>在</a:t>
            </a:r>
            <a:r>
              <a:rPr lang="en-US" altLang="zh-CN" b="0" dirty="0"/>
              <a:t>p</a:t>
            </a:r>
            <a:r>
              <a:rPr lang="zh-CN" altLang="zh-CN" b="0" dirty="0"/>
              <a:t>结点的所有关键字最后放入最大关键字</a:t>
            </a:r>
          </a:p>
          <a:p>
            <a:r>
              <a:rPr lang="en-US" altLang="zh-CN" b="0" dirty="0"/>
              <a:t>		p-&gt;key[c]=</a:t>
            </a:r>
            <a:r>
              <a:rPr lang="en-US" altLang="zh-CN" b="0" dirty="0" err="1"/>
              <a:t>MaxKey</a:t>
            </a:r>
            <a:r>
              <a:rPr lang="en-US" altLang="zh-CN" b="0" dirty="0" smtClean="0"/>
              <a:t>;</a:t>
            </a:r>
            <a:endParaRPr lang="zh-CN" altLang="zh-CN" b="0" dirty="0"/>
          </a:p>
        </p:txBody>
      </p:sp>
    </p:spTree>
    <p:extLst>
      <p:ext uri="{BB962C8B-B14F-4D97-AF65-F5344CB8AC3E}">
        <p14:creationId xmlns:p14="http://schemas.microsoft.com/office/powerpoint/2010/main" xmlns="" val="42192126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7704856" cy="5472608"/>
          </a:xfrm>
        </p:spPr>
        <p:txBody>
          <a:bodyPr>
            <a:normAutofit fontScale="70000" lnSpcReduction="20000"/>
          </a:bodyPr>
          <a:lstStyle/>
          <a:p>
            <a:pPr>
              <a:lnSpc>
                <a:spcPct val="140000"/>
              </a:lnSpc>
              <a:spcBef>
                <a:spcPts val="0"/>
              </a:spcBef>
            </a:pPr>
            <a:r>
              <a:rPr lang="en-US" altLang="zh-CN" b="0" dirty="0" smtClean="0"/>
              <a:t>		//</a:t>
            </a:r>
            <a:r>
              <a:rPr lang="zh-CN" altLang="zh-CN" b="0" dirty="0"/>
              <a:t>建立新的树根结点</a:t>
            </a:r>
          </a:p>
          <a:p>
            <a:pPr>
              <a:lnSpc>
                <a:spcPct val="140000"/>
              </a:lnSpc>
              <a:spcBef>
                <a:spcPts val="0"/>
              </a:spcBef>
            </a:pPr>
            <a:r>
              <a:rPr lang="en-US" altLang="zh-CN" b="0" dirty="0"/>
              <a:t>		if(p-&gt;parent==NULL)</a:t>
            </a:r>
            <a:endParaRPr lang="zh-CN" altLang="zh-CN" b="0" dirty="0"/>
          </a:p>
          <a:p>
            <a:pPr>
              <a:lnSpc>
                <a:spcPct val="140000"/>
              </a:lnSpc>
              <a:spcBef>
                <a:spcPts val="0"/>
              </a:spcBef>
            </a:pPr>
            <a:r>
              <a:rPr lang="en-US" altLang="zh-CN" b="0" dirty="0"/>
              <a:t> 		{</a:t>
            </a:r>
            <a:endParaRPr lang="zh-CN" altLang="zh-CN" b="0" dirty="0"/>
          </a:p>
          <a:p>
            <a:pPr>
              <a:lnSpc>
                <a:spcPct val="140000"/>
              </a:lnSpc>
              <a:spcBef>
                <a:spcPts val="0"/>
              </a:spcBef>
            </a:pPr>
            <a:r>
              <a:rPr lang="en-US" altLang="zh-CN" b="0" dirty="0"/>
              <a:t>			MT=new </a:t>
            </a:r>
            <a:r>
              <a:rPr lang="en-US" altLang="zh-CN" b="0" dirty="0" err="1"/>
              <a:t>MBNode</a:t>
            </a:r>
            <a:r>
              <a:rPr lang="en-US" altLang="zh-CN" b="0" dirty="0"/>
              <a:t>;</a:t>
            </a:r>
            <a:endParaRPr lang="zh-CN" altLang="zh-CN" b="0" dirty="0"/>
          </a:p>
          <a:p>
            <a:pPr>
              <a:lnSpc>
                <a:spcPct val="140000"/>
              </a:lnSpc>
              <a:spcBef>
                <a:spcPts val="0"/>
              </a:spcBef>
            </a:pPr>
            <a:r>
              <a:rPr lang="en-US" altLang="zh-CN" b="0" dirty="0"/>
              <a:t>			MT-&gt;</a:t>
            </a:r>
            <a:r>
              <a:rPr lang="en-US" altLang="zh-CN" b="0" dirty="0" err="1" smtClean="0"/>
              <a:t>keynum</a:t>
            </a:r>
            <a:r>
              <a:rPr lang="en-US" altLang="zh-CN" b="0" dirty="0" smtClean="0"/>
              <a:t> = 1;  	MT-</a:t>
            </a:r>
            <a:r>
              <a:rPr lang="en-US" altLang="zh-CN" b="0" dirty="0"/>
              <a:t>&gt;</a:t>
            </a:r>
            <a:r>
              <a:rPr lang="en-US" altLang="zh-CN" b="0" dirty="0" smtClean="0"/>
              <a:t>parent = NULL</a:t>
            </a:r>
            <a:r>
              <a:rPr lang="en-US" altLang="zh-CN" b="0" dirty="0"/>
              <a:t>;</a:t>
            </a:r>
            <a:endParaRPr lang="zh-CN" altLang="zh-CN" b="0" dirty="0"/>
          </a:p>
          <a:p>
            <a:pPr>
              <a:lnSpc>
                <a:spcPct val="140000"/>
              </a:lnSpc>
              <a:spcBef>
                <a:spcPts val="0"/>
              </a:spcBef>
            </a:pPr>
            <a:r>
              <a:rPr lang="en-US" altLang="zh-CN" b="0" dirty="0"/>
              <a:t>			MT-&gt;key[1</a:t>
            </a:r>
            <a:r>
              <a:rPr lang="en-US" altLang="zh-CN" b="0" dirty="0" smtClean="0"/>
              <a:t>] = K;	MT-</a:t>
            </a:r>
            <a:r>
              <a:rPr lang="en-US" altLang="zh-CN" b="0" dirty="0"/>
              <a:t>&gt;key[2</a:t>
            </a:r>
            <a:r>
              <a:rPr lang="en-US" altLang="zh-CN" b="0" dirty="0" smtClean="0"/>
              <a:t>] = </a:t>
            </a:r>
            <a:r>
              <a:rPr lang="en-US" altLang="zh-CN" b="0" dirty="0" err="1" smtClean="0"/>
              <a:t>MaxKey</a:t>
            </a:r>
            <a:r>
              <a:rPr lang="en-US" altLang="zh-CN" b="0" dirty="0"/>
              <a:t>;</a:t>
            </a:r>
            <a:endParaRPr lang="zh-CN" altLang="zh-CN" b="0" dirty="0"/>
          </a:p>
          <a:p>
            <a:pPr>
              <a:lnSpc>
                <a:spcPct val="140000"/>
              </a:lnSpc>
              <a:spcBef>
                <a:spcPts val="0"/>
              </a:spcBef>
            </a:pPr>
            <a:r>
              <a:rPr lang="en-US" altLang="zh-CN" b="0" dirty="0"/>
              <a:t>			MT-&gt;</a:t>
            </a:r>
            <a:r>
              <a:rPr lang="en-US" altLang="zh-CN" b="0" dirty="0" err="1"/>
              <a:t>recptr</a:t>
            </a:r>
            <a:r>
              <a:rPr lang="en-US" altLang="zh-CN" b="0" dirty="0"/>
              <a:t>[1</a:t>
            </a:r>
            <a:r>
              <a:rPr lang="en-US" altLang="zh-CN" b="0" dirty="0" smtClean="0"/>
              <a:t>] = </a:t>
            </a:r>
            <a:r>
              <a:rPr lang="en-US" altLang="zh-CN" b="0" dirty="0" err="1" smtClean="0"/>
              <a:t>num</a:t>
            </a:r>
            <a:r>
              <a:rPr lang="en-US" altLang="zh-CN" b="0" dirty="0"/>
              <a:t>;</a:t>
            </a:r>
            <a:endParaRPr lang="zh-CN" altLang="zh-CN" b="0" dirty="0"/>
          </a:p>
          <a:p>
            <a:pPr>
              <a:lnSpc>
                <a:spcPct val="140000"/>
              </a:lnSpc>
              <a:spcBef>
                <a:spcPts val="0"/>
              </a:spcBef>
            </a:pPr>
            <a:r>
              <a:rPr lang="en-US" altLang="zh-CN" b="0" dirty="0"/>
              <a:t>			MT-&gt;</a:t>
            </a:r>
            <a:r>
              <a:rPr lang="en-US" altLang="zh-CN" b="0" dirty="0" err="1"/>
              <a:t>ptr</a:t>
            </a:r>
            <a:r>
              <a:rPr lang="en-US" altLang="zh-CN" b="0" dirty="0"/>
              <a:t>[0</a:t>
            </a:r>
            <a:r>
              <a:rPr lang="en-US" altLang="zh-CN" b="0" dirty="0" smtClean="0"/>
              <a:t>] = p;	MT-</a:t>
            </a:r>
            <a:r>
              <a:rPr lang="en-US" altLang="zh-CN" b="0" dirty="0"/>
              <a:t>&gt;</a:t>
            </a:r>
            <a:r>
              <a:rPr lang="en-US" altLang="zh-CN" b="0" dirty="0" err="1"/>
              <a:t>ptr</a:t>
            </a:r>
            <a:r>
              <a:rPr lang="en-US" altLang="zh-CN" b="0" dirty="0"/>
              <a:t>[1</a:t>
            </a:r>
            <a:r>
              <a:rPr lang="en-US" altLang="zh-CN" b="0" dirty="0" smtClean="0"/>
              <a:t>] = </a:t>
            </a:r>
            <a:r>
              <a:rPr lang="en-US" altLang="zh-CN" b="0" dirty="0" err="1" smtClean="0"/>
              <a:t>ap</a:t>
            </a:r>
            <a:r>
              <a:rPr lang="en-US" altLang="zh-CN" b="0" dirty="0"/>
              <a:t>;</a:t>
            </a:r>
            <a:endParaRPr lang="zh-CN" altLang="zh-CN" b="0" dirty="0"/>
          </a:p>
          <a:p>
            <a:pPr>
              <a:lnSpc>
                <a:spcPct val="140000"/>
              </a:lnSpc>
              <a:spcBef>
                <a:spcPts val="0"/>
              </a:spcBef>
            </a:pPr>
            <a:r>
              <a:rPr lang="en-US" altLang="zh-CN" b="0" dirty="0"/>
              <a:t>			p-&gt;parent=</a:t>
            </a:r>
            <a:r>
              <a:rPr lang="en-US" altLang="zh-CN" b="0" dirty="0" err="1"/>
              <a:t>ap</a:t>
            </a:r>
            <a:r>
              <a:rPr lang="en-US" altLang="zh-CN" b="0" dirty="0"/>
              <a:t>-&gt;</a:t>
            </a:r>
            <a:r>
              <a:rPr lang="en-US" altLang="zh-CN" b="0" dirty="0" smtClean="0"/>
              <a:t>parent = MT</a:t>
            </a:r>
            <a:r>
              <a:rPr lang="en-US" altLang="zh-CN" b="0" dirty="0"/>
              <a:t>;</a:t>
            </a:r>
            <a:endParaRPr lang="zh-CN" altLang="zh-CN" b="0" dirty="0"/>
          </a:p>
          <a:p>
            <a:pPr>
              <a:lnSpc>
                <a:spcPct val="140000"/>
              </a:lnSpc>
              <a:spcBef>
                <a:spcPts val="0"/>
              </a:spcBef>
            </a:pPr>
            <a:r>
              <a:rPr lang="en-US" altLang="zh-CN" b="0" dirty="0"/>
              <a:t>			return true;</a:t>
            </a:r>
            <a:endParaRPr lang="zh-CN" altLang="zh-CN" b="0" dirty="0"/>
          </a:p>
          <a:p>
            <a:pPr>
              <a:lnSpc>
                <a:spcPct val="140000"/>
              </a:lnSpc>
              <a:spcBef>
                <a:spcPts val="0"/>
              </a:spcBef>
            </a:pPr>
            <a:r>
              <a:rPr lang="en-US" altLang="zh-CN" b="0" dirty="0"/>
              <a:t>  		}</a:t>
            </a:r>
            <a:endParaRPr lang="zh-CN" altLang="zh-CN" b="0" dirty="0"/>
          </a:p>
          <a:p>
            <a:pPr>
              <a:lnSpc>
                <a:spcPct val="140000"/>
              </a:lnSpc>
              <a:spcBef>
                <a:spcPts val="0"/>
              </a:spcBef>
            </a:pPr>
            <a:r>
              <a:rPr lang="en-US" altLang="zh-CN" b="0" dirty="0"/>
              <a:t> 		//</a:t>
            </a:r>
            <a:r>
              <a:rPr lang="zh-CN" altLang="zh-CN" b="0" dirty="0"/>
              <a:t>求出新的索引项（</a:t>
            </a:r>
            <a:r>
              <a:rPr lang="en-US" altLang="zh-CN" b="0" dirty="0"/>
              <a:t>K</a:t>
            </a:r>
            <a:r>
              <a:rPr lang="en-US" altLang="zh-CN" b="0" dirty="0" smtClean="0"/>
              <a:t>, </a:t>
            </a:r>
            <a:r>
              <a:rPr lang="en-US" altLang="zh-CN" b="0" dirty="0" err="1" smtClean="0"/>
              <a:t>num</a:t>
            </a:r>
            <a:r>
              <a:rPr lang="en-US" altLang="zh-CN" b="0" dirty="0" smtClean="0"/>
              <a:t>, </a:t>
            </a:r>
            <a:r>
              <a:rPr lang="en-US" altLang="zh-CN" b="0" dirty="0" err="1" smtClean="0"/>
              <a:t>ap</a:t>
            </a:r>
            <a:r>
              <a:rPr lang="en-US" altLang="zh-CN" b="0" dirty="0"/>
              <a:t>)</a:t>
            </a:r>
            <a:r>
              <a:rPr lang="zh-CN" altLang="zh-CN" b="0" dirty="0"/>
              <a:t>在双亲结点的插入位置</a:t>
            </a:r>
          </a:p>
          <a:p>
            <a:pPr>
              <a:lnSpc>
                <a:spcPct val="140000"/>
              </a:lnSpc>
              <a:spcBef>
                <a:spcPts val="0"/>
              </a:spcBef>
            </a:pPr>
            <a:r>
              <a:rPr lang="en-US" altLang="zh-CN" b="0" dirty="0"/>
              <a:t> 		p=p-&gt;parent;</a:t>
            </a:r>
            <a:endParaRPr lang="zh-CN" altLang="zh-CN" b="0" dirty="0"/>
          </a:p>
          <a:p>
            <a:pPr>
              <a:lnSpc>
                <a:spcPct val="140000"/>
              </a:lnSpc>
              <a:spcBef>
                <a:spcPts val="0"/>
              </a:spcBef>
            </a:pPr>
            <a:r>
              <a:rPr lang="en-US" altLang="zh-CN" b="0" dirty="0"/>
              <a:t> 		</a:t>
            </a:r>
            <a:r>
              <a:rPr lang="en-US" altLang="zh-CN" b="0" dirty="0" err="1"/>
              <a:t>i</a:t>
            </a:r>
            <a:r>
              <a:rPr lang="en-US" altLang="zh-CN" b="0" dirty="0"/>
              <a:t>=1;</a:t>
            </a:r>
            <a:endParaRPr lang="zh-CN" altLang="zh-CN" b="0" dirty="0"/>
          </a:p>
          <a:p>
            <a:pPr>
              <a:lnSpc>
                <a:spcPct val="140000"/>
              </a:lnSpc>
              <a:spcBef>
                <a:spcPts val="0"/>
              </a:spcBef>
            </a:pPr>
            <a:r>
              <a:rPr lang="en-US" altLang="zh-CN" b="0" dirty="0"/>
              <a:t>		while(K&gt;p-&gt;key[</a:t>
            </a:r>
            <a:r>
              <a:rPr lang="en-US" altLang="zh-CN" b="0" dirty="0" err="1"/>
              <a:t>i</a:t>
            </a:r>
            <a:r>
              <a:rPr lang="en-US" altLang="zh-CN" b="0" dirty="0" smtClean="0"/>
              <a:t>]) </a:t>
            </a:r>
            <a:r>
              <a:rPr lang="en-US" altLang="zh-CN" b="0" dirty="0" err="1" smtClean="0"/>
              <a:t>i</a:t>
            </a:r>
            <a:r>
              <a:rPr lang="en-US" altLang="zh-CN" b="0" dirty="0"/>
              <a:t>++;</a:t>
            </a:r>
            <a:endParaRPr lang="zh-CN" altLang="zh-CN" b="0" dirty="0"/>
          </a:p>
          <a:p>
            <a:pPr>
              <a:lnSpc>
                <a:spcPct val="140000"/>
              </a:lnSpc>
              <a:spcBef>
                <a:spcPts val="0"/>
              </a:spcBef>
            </a:pPr>
            <a:r>
              <a:rPr lang="en-US" altLang="zh-CN" b="0" dirty="0"/>
              <a:t> 	}</a:t>
            </a:r>
            <a:endParaRPr lang="zh-CN" altLang="zh-CN" b="0" dirty="0"/>
          </a:p>
          <a:p>
            <a:pPr>
              <a:lnSpc>
                <a:spcPct val="140000"/>
              </a:lnSpc>
              <a:spcBef>
                <a:spcPts val="0"/>
              </a:spcBef>
            </a:pPr>
            <a:r>
              <a:rPr lang="en-US" altLang="zh-CN" b="0" dirty="0"/>
              <a:t> }</a:t>
            </a:r>
            <a:endParaRPr lang="zh-CN" altLang="zh-CN" b="0" dirty="0"/>
          </a:p>
          <a:p>
            <a:pPr>
              <a:lnSpc>
                <a:spcPct val="140000"/>
              </a:lnSpc>
              <a:spcBef>
                <a:spcPts val="0"/>
              </a:spcBef>
            </a:pPr>
            <a:endParaRPr lang="zh-CN" altLang="en-US" dirty="0"/>
          </a:p>
        </p:txBody>
      </p:sp>
    </p:spTree>
    <p:extLst>
      <p:ext uri="{BB962C8B-B14F-4D97-AF65-F5344CB8AC3E}">
        <p14:creationId xmlns:p14="http://schemas.microsoft.com/office/powerpoint/2010/main" xmlns="" val="40657430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488832" cy="5256584"/>
          </a:xfrm>
        </p:spPr>
        <p:txBody>
          <a:bodyPr>
            <a:normAutofit/>
          </a:bodyPr>
          <a:lstStyle/>
          <a:p>
            <a:r>
              <a:rPr lang="en-US" altLang="zh-CN" dirty="0"/>
              <a:t>3</a:t>
            </a:r>
            <a:r>
              <a:rPr lang="zh-CN" altLang="zh-CN" dirty="0"/>
              <a:t>．</a:t>
            </a:r>
            <a:r>
              <a:rPr lang="en-US" altLang="zh-CN" dirty="0"/>
              <a:t> B</a:t>
            </a:r>
            <a:r>
              <a:rPr lang="zh-CN" altLang="zh-CN" dirty="0"/>
              <a:t>树的删除</a:t>
            </a:r>
          </a:p>
          <a:p>
            <a:r>
              <a:rPr lang="en-US" altLang="zh-CN" b="0" dirty="0" smtClean="0"/>
              <a:t>		</a:t>
            </a:r>
            <a:r>
              <a:rPr lang="zh-CN" altLang="zh-CN" b="0" dirty="0" smtClean="0">
                <a:solidFill>
                  <a:srgbClr val="FF0000"/>
                </a:solidFill>
              </a:rPr>
              <a:t>在</a:t>
            </a:r>
            <a:r>
              <a:rPr lang="en-US" altLang="zh-CN" b="0" dirty="0">
                <a:solidFill>
                  <a:srgbClr val="FF0000"/>
                </a:solidFill>
              </a:rPr>
              <a:t>B</a:t>
            </a:r>
            <a:r>
              <a:rPr lang="zh-CN" altLang="zh-CN" b="0" dirty="0">
                <a:solidFill>
                  <a:srgbClr val="FF0000"/>
                </a:solidFill>
              </a:rPr>
              <a:t>树上删除一个关键字</a:t>
            </a:r>
            <a:r>
              <a:rPr lang="zh-CN" altLang="zh-CN" b="0" dirty="0"/>
              <a:t>，则首先应该利用前述的</a:t>
            </a:r>
            <a:r>
              <a:rPr lang="en-US" altLang="zh-CN" b="0" dirty="0"/>
              <a:t>B</a:t>
            </a:r>
            <a:r>
              <a:rPr lang="zh-CN" altLang="zh-CN" b="0" dirty="0"/>
              <a:t>树的查找算法</a:t>
            </a:r>
            <a:r>
              <a:rPr lang="zh-CN" altLang="zh-CN" dirty="0">
                <a:solidFill>
                  <a:srgbClr val="FF0000"/>
                </a:solidFill>
              </a:rPr>
              <a:t>找出该关键字所在的结点</a:t>
            </a:r>
            <a:r>
              <a:rPr lang="zh-CN" altLang="zh-CN" b="0" dirty="0"/>
              <a:t>，并从中删除</a:t>
            </a:r>
            <a:r>
              <a:rPr lang="zh-CN" altLang="zh-CN" b="0" dirty="0" smtClean="0"/>
              <a:t>之</a:t>
            </a:r>
            <a:r>
              <a:rPr lang="zh-CN" altLang="en-US" b="0" dirty="0" smtClean="0"/>
              <a:t>。</a:t>
            </a:r>
            <a:endParaRPr lang="en-US" altLang="zh-CN" b="0" dirty="0" smtClean="0"/>
          </a:p>
          <a:p>
            <a:r>
              <a:rPr lang="en-US" altLang="zh-CN" b="0" dirty="0" smtClean="0"/>
              <a:t>		</a:t>
            </a:r>
            <a:r>
              <a:rPr lang="zh-CN" altLang="zh-CN" b="0" dirty="0" smtClean="0"/>
              <a:t>若</a:t>
            </a:r>
            <a:r>
              <a:rPr lang="zh-CN" altLang="zh-CN" b="0" dirty="0"/>
              <a:t>该结点为</a:t>
            </a:r>
            <a:r>
              <a:rPr lang="zh-CN" altLang="zh-CN" dirty="0">
                <a:solidFill>
                  <a:srgbClr val="FF0000"/>
                </a:solidFill>
              </a:rPr>
              <a:t>最下层的非终结点</a:t>
            </a:r>
            <a:r>
              <a:rPr lang="zh-CN" altLang="zh-CN" b="0" dirty="0"/>
              <a:t>，且该结点内的</a:t>
            </a:r>
            <a:r>
              <a:rPr lang="zh-CN" altLang="zh-CN" b="0" dirty="0">
                <a:solidFill>
                  <a:srgbClr val="FF0000"/>
                </a:solidFill>
              </a:rPr>
              <a:t>关键字个数不少于</a:t>
            </a:r>
            <a:r>
              <a:rPr lang="en-US" altLang="zh-CN" b="0" dirty="0">
                <a:solidFill>
                  <a:srgbClr val="FF0000"/>
                </a:solidFill>
              </a:rPr>
              <a:t>⌈m/2⌉</a:t>
            </a:r>
            <a:r>
              <a:rPr lang="zh-CN" altLang="zh-CN" b="0" dirty="0">
                <a:solidFill>
                  <a:srgbClr val="FF0000"/>
                </a:solidFill>
              </a:rPr>
              <a:t>，则删除完成</a:t>
            </a:r>
            <a:r>
              <a:rPr lang="zh-CN" altLang="zh-CN" b="0" dirty="0"/>
              <a:t>，否则需要进行</a:t>
            </a:r>
            <a:r>
              <a:rPr lang="zh-CN" altLang="zh-CN" dirty="0">
                <a:solidFill>
                  <a:srgbClr val="FF0000"/>
                </a:solidFill>
              </a:rPr>
              <a:t>“合并”结点</a:t>
            </a:r>
            <a:r>
              <a:rPr lang="zh-CN" altLang="zh-CN" b="0" dirty="0"/>
              <a:t>的操作</a:t>
            </a:r>
            <a:r>
              <a:rPr lang="zh-CN" altLang="zh-CN" b="0" dirty="0" smtClean="0"/>
              <a:t>。</a:t>
            </a:r>
            <a:endParaRPr lang="en-US" altLang="zh-CN" b="0" dirty="0" smtClean="0"/>
          </a:p>
          <a:p>
            <a:r>
              <a:rPr lang="en-US" altLang="zh-CN" b="0" dirty="0" smtClean="0"/>
              <a:t>		</a:t>
            </a:r>
            <a:r>
              <a:rPr lang="zh-CN" altLang="zh-CN" b="0" dirty="0" smtClean="0"/>
              <a:t>假如</a:t>
            </a:r>
            <a:r>
              <a:rPr lang="zh-CN" altLang="zh-CN" b="0" dirty="0"/>
              <a:t>所删关键字为</a:t>
            </a:r>
            <a:r>
              <a:rPr lang="zh-CN" altLang="zh-CN" dirty="0" smtClean="0">
                <a:solidFill>
                  <a:srgbClr val="FF0000"/>
                </a:solidFill>
              </a:rPr>
              <a:t>非</a:t>
            </a:r>
            <a:r>
              <a:rPr lang="zh-CN" altLang="en-US" dirty="0" smtClean="0">
                <a:solidFill>
                  <a:srgbClr val="FF0000"/>
                </a:solidFill>
              </a:rPr>
              <a:t>底层</a:t>
            </a:r>
            <a:r>
              <a:rPr lang="zh-CN" altLang="zh-CN" dirty="0" smtClean="0">
                <a:solidFill>
                  <a:srgbClr val="FF0000"/>
                </a:solidFill>
              </a:rPr>
              <a:t>结点</a:t>
            </a:r>
            <a:r>
              <a:rPr lang="zh-CN" altLang="zh-CN" b="0" dirty="0">
                <a:solidFill>
                  <a:srgbClr val="FF0000"/>
                </a:solidFill>
              </a:rPr>
              <a:t>中的</a:t>
            </a:r>
            <a:r>
              <a:rPr lang="en-US" altLang="zh-CN" b="0" dirty="0">
                <a:solidFill>
                  <a:srgbClr val="FF0000"/>
                </a:solidFill>
              </a:rPr>
              <a:t>K</a:t>
            </a:r>
            <a:r>
              <a:rPr lang="en-US" altLang="zh-CN" b="0" baseline="-25000" dirty="0">
                <a:solidFill>
                  <a:srgbClr val="FF0000"/>
                </a:solidFill>
              </a:rPr>
              <a:t>i</a:t>
            </a:r>
            <a:r>
              <a:rPr lang="zh-CN" altLang="zh-CN" b="0" dirty="0"/>
              <a:t>，则可以</a:t>
            </a:r>
            <a:r>
              <a:rPr lang="zh-CN" altLang="zh-CN" b="0" dirty="0" smtClean="0"/>
              <a:t>将</a:t>
            </a:r>
            <a:r>
              <a:rPr lang="en-US" altLang="zh-CN" b="0" dirty="0" smtClean="0"/>
              <a:t>A</a:t>
            </a:r>
            <a:r>
              <a:rPr lang="en-US" altLang="zh-CN" b="0" baseline="-25000" dirty="0" smtClean="0"/>
              <a:t>i</a:t>
            </a:r>
            <a:r>
              <a:rPr lang="zh-CN" altLang="zh-CN" b="0" dirty="0"/>
              <a:t>所指子树中的</a:t>
            </a:r>
            <a:r>
              <a:rPr lang="zh-CN" altLang="zh-CN" dirty="0">
                <a:solidFill>
                  <a:srgbClr val="FF0000"/>
                </a:solidFill>
              </a:rPr>
              <a:t>最小关键字</a:t>
            </a:r>
            <a:r>
              <a:rPr lang="en-US" altLang="zh-CN" b="0" dirty="0">
                <a:solidFill>
                  <a:srgbClr val="FF0000"/>
                </a:solidFill>
              </a:rPr>
              <a:t>Y</a:t>
            </a:r>
            <a:r>
              <a:rPr lang="zh-CN" altLang="zh-CN" b="0" dirty="0">
                <a:solidFill>
                  <a:srgbClr val="FF0000"/>
                </a:solidFill>
              </a:rPr>
              <a:t>替代</a:t>
            </a:r>
            <a:r>
              <a:rPr lang="en-US" altLang="zh-CN" b="0" dirty="0">
                <a:solidFill>
                  <a:srgbClr val="FF0000"/>
                </a:solidFill>
              </a:rPr>
              <a:t>K</a:t>
            </a:r>
            <a:r>
              <a:rPr lang="en-US" altLang="zh-CN" b="0" baseline="-25000" dirty="0">
                <a:solidFill>
                  <a:srgbClr val="FF0000"/>
                </a:solidFill>
              </a:rPr>
              <a:t>i</a:t>
            </a:r>
            <a:r>
              <a:rPr lang="zh-CN" altLang="zh-CN" b="0" dirty="0"/>
              <a:t>，然后在相应的结点中</a:t>
            </a:r>
            <a:r>
              <a:rPr lang="zh-CN" altLang="zh-CN" b="0" dirty="0">
                <a:solidFill>
                  <a:srgbClr val="FF0000"/>
                </a:solidFill>
              </a:rPr>
              <a:t>删去</a:t>
            </a:r>
            <a:r>
              <a:rPr lang="en-US" altLang="zh-CN" b="0" dirty="0">
                <a:solidFill>
                  <a:srgbClr val="FF0000"/>
                </a:solidFill>
              </a:rPr>
              <a:t>Y</a:t>
            </a:r>
            <a:r>
              <a:rPr lang="zh-CN" altLang="zh-CN" b="0" dirty="0"/>
              <a:t>。</a:t>
            </a:r>
            <a:endParaRPr lang="zh-CN" altLang="en-US" b="0" dirty="0"/>
          </a:p>
        </p:txBody>
      </p:sp>
      <p:pic>
        <p:nvPicPr>
          <p:cNvPr id="4" name="图片 3"/>
          <p:cNvPicPr/>
          <p:nvPr/>
        </p:nvPicPr>
        <p:blipFill>
          <a:blip r:embed="rId2" cstate="print">
            <a:extLst>
              <a:ext uri="{28A0092B-C50C-407E-A947-70E740481C1C}">
                <a14:useLocalDpi xmlns:a14="http://schemas.microsoft.com/office/drawing/2010/main" xmlns="" val="0"/>
              </a:ext>
            </a:extLst>
          </a:blip>
          <a:stretch>
            <a:fillRect/>
          </a:stretch>
        </p:blipFill>
        <p:spPr>
          <a:xfrm>
            <a:off x="8143900" y="285728"/>
            <a:ext cx="511110" cy="511729"/>
          </a:xfrm>
          <a:prstGeom prst="rect">
            <a:avLst/>
          </a:prstGeom>
        </p:spPr>
      </p:pic>
    </p:spTree>
    <p:extLst>
      <p:ext uri="{BB962C8B-B14F-4D97-AF65-F5344CB8AC3E}">
        <p14:creationId xmlns:p14="http://schemas.microsoft.com/office/powerpoint/2010/main" xmlns="" val="382574325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764704"/>
            <a:ext cx="8280920" cy="2736304"/>
          </a:xfrm>
        </p:spPr>
        <p:txBody>
          <a:bodyPr>
            <a:normAutofit fontScale="92500"/>
          </a:bodyPr>
          <a:lstStyle/>
          <a:p>
            <a:r>
              <a:rPr lang="en-US" altLang="zh-CN" b="0" dirty="0" smtClean="0"/>
              <a:t>	</a:t>
            </a:r>
            <a:r>
              <a:rPr lang="zh-CN" altLang="zh-CN" b="0" dirty="0" smtClean="0"/>
              <a:t>讨论</a:t>
            </a:r>
            <a:r>
              <a:rPr lang="zh-CN" altLang="zh-CN" dirty="0">
                <a:solidFill>
                  <a:srgbClr val="FF0000"/>
                </a:solidFill>
              </a:rPr>
              <a:t>删除最下层非终端结点</a:t>
            </a:r>
            <a:r>
              <a:rPr lang="zh-CN" altLang="zh-CN" b="0" dirty="0" smtClean="0"/>
              <a:t>中关键字</a:t>
            </a:r>
            <a:r>
              <a:rPr lang="zh-CN" altLang="zh-CN" b="0" dirty="0"/>
              <a:t>的情形</a:t>
            </a:r>
            <a:r>
              <a:rPr lang="zh-CN" altLang="zh-CN" b="0" dirty="0" smtClean="0"/>
              <a:t>。</a:t>
            </a:r>
            <a:endParaRPr lang="en-US" altLang="zh-CN" b="0" dirty="0" smtClean="0"/>
          </a:p>
          <a:p>
            <a:r>
              <a:rPr lang="zh-CN" altLang="zh-CN" dirty="0" smtClean="0">
                <a:solidFill>
                  <a:srgbClr val="FF0000"/>
                </a:solidFill>
              </a:rPr>
              <a:t>有</a:t>
            </a:r>
            <a:r>
              <a:rPr lang="zh-CN" altLang="zh-CN" dirty="0">
                <a:solidFill>
                  <a:srgbClr val="FF0000"/>
                </a:solidFill>
              </a:rPr>
              <a:t>下列三种可能</a:t>
            </a:r>
            <a:r>
              <a:rPr lang="zh-CN" altLang="zh-CN" b="0" dirty="0" smtClean="0">
                <a:solidFill>
                  <a:srgbClr val="FF0000"/>
                </a:solidFill>
              </a:rPr>
              <a:t>：</a:t>
            </a:r>
            <a:endParaRPr lang="en-US" altLang="zh-CN" b="0" dirty="0" smtClean="0">
              <a:solidFill>
                <a:srgbClr val="FF0000"/>
              </a:solidFill>
            </a:endParaRPr>
          </a:p>
          <a:p>
            <a:r>
              <a:rPr lang="zh-CN" altLang="zh-CN" b="0" dirty="0"/>
              <a:t>（</a:t>
            </a:r>
            <a:r>
              <a:rPr lang="en-US" altLang="zh-CN" b="0" dirty="0"/>
              <a:t>1</a:t>
            </a:r>
            <a:r>
              <a:rPr lang="zh-CN" altLang="zh-CN" b="0" dirty="0"/>
              <a:t>）被删除关键字所在结点中的</a:t>
            </a:r>
            <a:r>
              <a:rPr lang="zh-CN" altLang="zh-CN" dirty="0">
                <a:solidFill>
                  <a:srgbClr val="FF0000"/>
                </a:solidFill>
              </a:rPr>
              <a:t>关键字</a:t>
            </a:r>
            <a:r>
              <a:rPr lang="zh-CN" altLang="zh-CN" dirty="0" smtClean="0">
                <a:solidFill>
                  <a:srgbClr val="FF0000"/>
                </a:solidFill>
              </a:rPr>
              <a:t>数目</a:t>
            </a:r>
            <a:r>
              <a:rPr lang="zh-CN" altLang="en-US" dirty="0" smtClean="0">
                <a:solidFill>
                  <a:srgbClr val="FF0000"/>
                </a:solidFill>
              </a:rPr>
              <a:t>不小于</a:t>
            </a:r>
            <a:r>
              <a:rPr lang="en-US" altLang="zh-CN" dirty="0" smtClean="0">
                <a:solidFill>
                  <a:srgbClr val="FF0000"/>
                </a:solidFill>
              </a:rPr>
              <a:t>⌈</a:t>
            </a:r>
            <a:r>
              <a:rPr lang="en-US" altLang="zh-CN" dirty="0">
                <a:solidFill>
                  <a:srgbClr val="FF0000"/>
                </a:solidFill>
              </a:rPr>
              <a:t>m/2⌉</a:t>
            </a:r>
            <a:r>
              <a:rPr lang="zh-CN" altLang="zh-CN" b="0" dirty="0"/>
              <a:t>，则只需从该结点中删去该关键字</a:t>
            </a:r>
            <a:r>
              <a:rPr lang="en-US" altLang="zh-CN" b="0" dirty="0"/>
              <a:t>K</a:t>
            </a:r>
            <a:r>
              <a:rPr lang="en-US" altLang="zh-CN" b="0" baseline="-25000" dirty="0"/>
              <a:t>i</a:t>
            </a:r>
            <a:r>
              <a:rPr lang="zh-CN" altLang="zh-CN" b="0" dirty="0"/>
              <a:t>和相应指针</a:t>
            </a:r>
            <a:r>
              <a:rPr lang="en-US" altLang="zh-CN" b="0" dirty="0"/>
              <a:t>A</a:t>
            </a:r>
            <a:r>
              <a:rPr lang="en-US" altLang="zh-CN" b="0" baseline="-25000" dirty="0"/>
              <a:t>i</a:t>
            </a:r>
            <a:r>
              <a:rPr lang="zh-CN" altLang="zh-CN" b="0" dirty="0"/>
              <a:t>，树的其它部分不变</a:t>
            </a:r>
            <a:r>
              <a:rPr lang="zh-CN" altLang="zh-CN" b="0" dirty="0" smtClean="0"/>
              <a:t>。</a:t>
            </a:r>
            <a:endParaRPr lang="en-US" altLang="zh-CN" b="0" dirty="0" smtClean="0"/>
          </a:p>
          <a:p>
            <a:r>
              <a:rPr lang="zh-CN" altLang="zh-CN" b="0" dirty="0" smtClean="0"/>
              <a:t>例如，</a:t>
            </a:r>
            <a:r>
              <a:rPr lang="zh-CN" altLang="en-US" b="0" dirty="0" smtClean="0"/>
              <a:t>从左图</a:t>
            </a:r>
            <a:r>
              <a:rPr lang="en-US" altLang="zh-CN" b="0" dirty="0" smtClean="0"/>
              <a:t>B</a:t>
            </a:r>
            <a:r>
              <a:rPr lang="zh-CN" altLang="zh-CN" b="0" dirty="0"/>
              <a:t>树中</a:t>
            </a:r>
            <a:r>
              <a:rPr lang="zh-CN" altLang="zh-CN" dirty="0"/>
              <a:t>删去关键字</a:t>
            </a:r>
            <a:r>
              <a:rPr lang="en-US" altLang="zh-CN" dirty="0"/>
              <a:t>12</a:t>
            </a:r>
            <a:r>
              <a:rPr lang="zh-CN" altLang="zh-CN" b="0" dirty="0"/>
              <a:t>，删除后的</a:t>
            </a:r>
            <a:r>
              <a:rPr lang="en-US" altLang="zh-CN" b="0" dirty="0"/>
              <a:t>B</a:t>
            </a:r>
            <a:r>
              <a:rPr lang="zh-CN" altLang="zh-CN" b="0" dirty="0"/>
              <a:t>树如</a:t>
            </a:r>
            <a:r>
              <a:rPr lang="zh-CN" altLang="zh-CN" b="0" dirty="0" smtClean="0"/>
              <a:t>图（</a:t>
            </a:r>
            <a:r>
              <a:rPr lang="en-US" altLang="zh-CN" b="0" dirty="0"/>
              <a:t>a</a:t>
            </a:r>
            <a:r>
              <a:rPr lang="zh-CN" altLang="zh-CN" b="0" dirty="0"/>
              <a:t>）所示。</a:t>
            </a:r>
          </a:p>
          <a:p>
            <a:endParaRPr lang="zh-CN" altLang="en-US" dirty="0"/>
          </a:p>
        </p:txBody>
      </p:sp>
      <p:pic>
        <p:nvPicPr>
          <p:cNvPr id="2355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13895" y="3789040"/>
            <a:ext cx="4222601" cy="228660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4" name="Picture 2"/>
          <p:cNvPicPr>
            <a:picLocks noChangeAspect="1" noChangeArrowheads="1"/>
          </p:cNvPicPr>
          <p:nvPr/>
        </p:nvPicPr>
        <p:blipFill>
          <a:blip r:embed="rId3" cstate="print"/>
          <a:srcRect/>
          <a:stretch>
            <a:fillRect/>
          </a:stretch>
        </p:blipFill>
        <p:spPr bwMode="auto">
          <a:xfrm>
            <a:off x="35496" y="3861048"/>
            <a:ext cx="4312780" cy="1792044"/>
          </a:xfrm>
          <a:prstGeom prst="rect">
            <a:avLst/>
          </a:prstGeom>
          <a:noFill/>
          <a:ln w="9525">
            <a:noFill/>
            <a:miter lim="800000"/>
            <a:headEnd/>
            <a:tailEnd/>
          </a:ln>
          <a:effectLst/>
        </p:spPr>
      </p:pic>
      <p:sp>
        <p:nvSpPr>
          <p:cNvPr id="5" name="燕尾形箭头 4"/>
          <p:cNvSpPr/>
          <p:nvPr/>
        </p:nvSpPr>
        <p:spPr>
          <a:xfrm>
            <a:off x="4067944" y="4653136"/>
            <a:ext cx="864096" cy="288032"/>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635896" y="4221088"/>
            <a:ext cx="1608133" cy="369332"/>
          </a:xfrm>
          <a:prstGeom prst="rect">
            <a:avLst/>
          </a:prstGeom>
        </p:spPr>
        <p:txBody>
          <a:bodyPr wrap="none">
            <a:spAutoFit/>
          </a:bodyPr>
          <a:lstStyle/>
          <a:p>
            <a:r>
              <a:rPr lang="zh-CN" altLang="zh-CN" dirty="0" smtClean="0"/>
              <a:t>删去关键字</a:t>
            </a:r>
            <a:r>
              <a:rPr lang="en-US" altLang="zh-CN" dirty="0" smtClean="0"/>
              <a:t>12</a:t>
            </a:r>
            <a:endParaRPr lang="zh-CN" altLang="en-US" dirty="0"/>
          </a:p>
        </p:txBody>
      </p:sp>
    </p:spTree>
    <p:extLst>
      <p:ext uri="{BB962C8B-B14F-4D97-AF65-F5344CB8AC3E}">
        <p14:creationId xmlns:p14="http://schemas.microsoft.com/office/powerpoint/2010/main" xmlns="" val="37375548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52736"/>
            <a:ext cx="8640960" cy="2952328"/>
          </a:xfrm>
        </p:spPr>
        <p:txBody>
          <a:bodyPr>
            <a:normAutofit/>
          </a:bodyPr>
          <a:lstStyle/>
          <a:p>
            <a:r>
              <a:rPr lang="zh-CN" altLang="zh-CN" b="0" dirty="0"/>
              <a:t>（</a:t>
            </a:r>
            <a:r>
              <a:rPr lang="en-US" altLang="zh-CN" b="0" dirty="0"/>
              <a:t>2</a:t>
            </a:r>
            <a:r>
              <a:rPr lang="zh-CN" altLang="zh-CN" b="0" dirty="0"/>
              <a:t>）被删除关键字所在结点中的</a:t>
            </a:r>
            <a:r>
              <a:rPr lang="zh-CN" altLang="zh-CN" dirty="0">
                <a:solidFill>
                  <a:srgbClr val="FF0000"/>
                </a:solidFill>
              </a:rPr>
              <a:t>关键字数目等于</a:t>
            </a:r>
            <a:r>
              <a:rPr lang="en-US" altLang="zh-CN" dirty="0">
                <a:solidFill>
                  <a:srgbClr val="FF0000"/>
                </a:solidFill>
              </a:rPr>
              <a:t>⌈m/2⌉-1</a:t>
            </a:r>
            <a:r>
              <a:rPr lang="zh-CN" altLang="zh-CN" b="0" dirty="0"/>
              <a:t>，而与该结点相邻的</a:t>
            </a:r>
            <a:r>
              <a:rPr lang="zh-CN" altLang="zh-CN" b="0" dirty="0">
                <a:solidFill>
                  <a:srgbClr val="FF0000"/>
                </a:solidFill>
              </a:rPr>
              <a:t>右兄弟（或左兄弟）结点中的关键字数目大于</a:t>
            </a:r>
            <a:r>
              <a:rPr lang="en-US" altLang="zh-CN" b="0" dirty="0">
                <a:solidFill>
                  <a:srgbClr val="FF0000"/>
                </a:solidFill>
              </a:rPr>
              <a:t>⌈m/2⌉-1</a:t>
            </a:r>
            <a:r>
              <a:rPr lang="zh-CN" altLang="zh-CN" b="0" dirty="0"/>
              <a:t>，则需将其兄弟结点中的最小（或最大）的关键字上移至双亲结点中，而将双亲结点中小于（或大于）且紧靠该上移关键字的关键字下移至被删关键字所在结点中</a:t>
            </a:r>
            <a:r>
              <a:rPr lang="zh-CN" altLang="zh-CN" b="0" dirty="0" smtClean="0"/>
              <a:t>。</a:t>
            </a:r>
            <a:endParaRPr lang="en-US" altLang="zh-CN" b="0" dirty="0" smtClean="0"/>
          </a:p>
          <a:p>
            <a:r>
              <a:rPr lang="en-US" altLang="zh-CN" b="0" dirty="0" smtClean="0"/>
              <a:t>	</a:t>
            </a:r>
            <a:r>
              <a:rPr lang="zh-CN" altLang="zh-CN" b="0" dirty="0" smtClean="0"/>
              <a:t>例如</a:t>
            </a:r>
            <a:r>
              <a:rPr lang="zh-CN" altLang="en-US" b="0" dirty="0" smtClean="0"/>
              <a:t>，在图</a:t>
            </a:r>
            <a:r>
              <a:rPr lang="en-US" altLang="zh-CN" b="0" dirty="0" smtClean="0"/>
              <a:t>(a)</a:t>
            </a:r>
            <a:r>
              <a:rPr lang="zh-CN" altLang="en-US" b="0" dirty="0" smtClean="0"/>
              <a:t>中删除</a:t>
            </a:r>
            <a:r>
              <a:rPr lang="en-US" altLang="zh-CN" b="0" dirty="0" smtClean="0"/>
              <a:t>50</a:t>
            </a:r>
            <a:r>
              <a:rPr lang="zh-CN" altLang="en-US" b="0" dirty="0" smtClean="0"/>
              <a:t>之后，得到图</a:t>
            </a:r>
            <a:r>
              <a:rPr lang="en-US" altLang="zh-CN" b="0" dirty="0" smtClean="0"/>
              <a:t>(b)</a:t>
            </a:r>
            <a:r>
              <a:rPr lang="zh-CN" altLang="en-US" b="0" dirty="0" smtClean="0"/>
              <a:t>。</a:t>
            </a:r>
            <a:endParaRPr lang="zh-CN" altLang="en-US" b="0" dirty="0"/>
          </a:p>
        </p:txBody>
      </p:sp>
      <p:pic>
        <p:nvPicPr>
          <p:cNvPr id="2050" name="Picture 2"/>
          <p:cNvPicPr>
            <a:picLocks noChangeAspect="1" noChangeArrowheads="1"/>
          </p:cNvPicPr>
          <p:nvPr/>
        </p:nvPicPr>
        <p:blipFill>
          <a:blip r:embed="rId2" cstate="print"/>
          <a:srcRect/>
          <a:stretch>
            <a:fillRect/>
          </a:stretch>
        </p:blipFill>
        <p:spPr bwMode="auto">
          <a:xfrm>
            <a:off x="4929158" y="4077072"/>
            <a:ext cx="4214842" cy="2123808"/>
          </a:xfrm>
          <a:prstGeom prst="rect">
            <a:avLst/>
          </a:prstGeom>
          <a:noFill/>
          <a:ln w="9525">
            <a:noFill/>
            <a:miter lim="800000"/>
            <a:headEnd/>
            <a:tailEnd/>
          </a:ln>
          <a:effectLst/>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520" y="4131663"/>
            <a:ext cx="3888432" cy="21056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燕尾形箭头 4"/>
          <p:cNvSpPr/>
          <p:nvPr/>
        </p:nvSpPr>
        <p:spPr>
          <a:xfrm>
            <a:off x="4067944" y="4941168"/>
            <a:ext cx="864096" cy="288032"/>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016405" y="4509120"/>
            <a:ext cx="915635" cy="369332"/>
          </a:xfrm>
          <a:prstGeom prst="rect">
            <a:avLst/>
          </a:prstGeom>
        </p:spPr>
        <p:txBody>
          <a:bodyPr wrap="none">
            <a:spAutoFit/>
          </a:bodyPr>
          <a:lstStyle/>
          <a:p>
            <a:r>
              <a:rPr lang="zh-CN" altLang="zh-CN" dirty="0" smtClean="0"/>
              <a:t>删除</a:t>
            </a:r>
            <a:r>
              <a:rPr lang="en-US" altLang="zh-CN" dirty="0" smtClean="0"/>
              <a:t>50</a:t>
            </a:r>
            <a:endParaRPr lang="zh-CN" altLang="en-US" dirty="0"/>
          </a:p>
        </p:txBody>
      </p:sp>
    </p:spTree>
    <p:extLst>
      <p:ext uri="{BB962C8B-B14F-4D97-AF65-F5344CB8AC3E}">
        <p14:creationId xmlns:p14="http://schemas.microsoft.com/office/powerpoint/2010/main" xmlns="" val="20497700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980728"/>
            <a:ext cx="8964488" cy="2880320"/>
          </a:xfrm>
        </p:spPr>
        <p:txBody>
          <a:bodyPr>
            <a:normAutofit/>
          </a:bodyPr>
          <a:lstStyle/>
          <a:p>
            <a:r>
              <a:rPr lang="zh-CN" altLang="zh-CN" b="0" dirty="0"/>
              <a:t>（</a:t>
            </a:r>
            <a:r>
              <a:rPr lang="en-US" altLang="zh-CN" b="0" dirty="0"/>
              <a:t>3</a:t>
            </a:r>
            <a:r>
              <a:rPr lang="zh-CN" altLang="zh-CN" b="0" dirty="0"/>
              <a:t>）被删除关键字所在结点和</a:t>
            </a:r>
            <a:r>
              <a:rPr lang="zh-CN" altLang="zh-CN" b="0" dirty="0">
                <a:solidFill>
                  <a:srgbClr val="FF0000"/>
                </a:solidFill>
              </a:rPr>
              <a:t>其相邻的兄弟结点中的</a:t>
            </a:r>
            <a:r>
              <a:rPr lang="zh-CN" altLang="zh-CN" dirty="0">
                <a:solidFill>
                  <a:srgbClr val="FF0000"/>
                </a:solidFill>
              </a:rPr>
              <a:t>关键字数目均等于</a:t>
            </a:r>
            <a:r>
              <a:rPr lang="en-US" altLang="zh-CN" dirty="0">
                <a:solidFill>
                  <a:srgbClr val="FF0000"/>
                </a:solidFill>
              </a:rPr>
              <a:t>⌈m/2⌉-1</a:t>
            </a:r>
            <a:r>
              <a:rPr lang="zh-CN" altLang="zh-CN" b="0" dirty="0"/>
              <a:t>。假设该结点有右兄弟，且其右兄弟结点地址由双亲结点中的</a:t>
            </a:r>
            <a:r>
              <a:rPr lang="zh-CN" altLang="zh-CN" b="0" dirty="0" smtClean="0"/>
              <a:t>关键字</a:t>
            </a:r>
            <a:r>
              <a:rPr lang="en-US" altLang="zh-CN" b="0" dirty="0" smtClean="0"/>
              <a:t>A</a:t>
            </a:r>
            <a:r>
              <a:rPr lang="en-US" altLang="zh-CN" b="0" baseline="-25000" dirty="0" smtClean="0"/>
              <a:t>i</a:t>
            </a:r>
            <a:r>
              <a:rPr lang="zh-CN" altLang="zh-CN" b="0" dirty="0"/>
              <a:t>所指，则在删去关键字之后，它所在结点中剩余的关键字和指针，加上双亲结点中的关键字</a:t>
            </a:r>
            <a:r>
              <a:rPr lang="en-US" altLang="zh-CN" b="0" dirty="0"/>
              <a:t>K</a:t>
            </a:r>
            <a:r>
              <a:rPr lang="en-US" altLang="zh-CN" b="0" baseline="-25000" dirty="0"/>
              <a:t>i</a:t>
            </a:r>
            <a:r>
              <a:rPr lang="zh-CN" altLang="zh-CN" b="0" dirty="0"/>
              <a:t>一起，合并</a:t>
            </a:r>
            <a:r>
              <a:rPr lang="zh-CN" altLang="zh-CN" b="0" dirty="0" smtClean="0"/>
              <a:t>到</a:t>
            </a:r>
            <a:r>
              <a:rPr lang="en-US" altLang="zh-CN" b="0" dirty="0" smtClean="0"/>
              <a:t>A</a:t>
            </a:r>
            <a:r>
              <a:rPr lang="en-US" altLang="zh-CN" b="0" baseline="-25000" dirty="0" smtClean="0"/>
              <a:t>i</a:t>
            </a:r>
            <a:r>
              <a:rPr lang="zh-CN" altLang="zh-CN" b="0" dirty="0"/>
              <a:t>所指兄弟结点中（</a:t>
            </a:r>
            <a:r>
              <a:rPr lang="zh-CN" altLang="zh-CN" b="0" dirty="0">
                <a:solidFill>
                  <a:srgbClr val="FF0000"/>
                </a:solidFill>
              </a:rPr>
              <a:t>若没有右兄弟，则合并至</a:t>
            </a:r>
            <a:r>
              <a:rPr lang="zh-CN" altLang="zh-CN" b="0" dirty="0" smtClean="0">
                <a:solidFill>
                  <a:srgbClr val="FF0000"/>
                </a:solidFill>
              </a:rPr>
              <a:t>左兄弟</a:t>
            </a:r>
            <a:r>
              <a:rPr lang="zh-CN" altLang="zh-CN" b="0" dirty="0" smtClean="0"/>
              <a:t>）</a:t>
            </a:r>
            <a:r>
              <a:rPr lang="zh-CN" altLang="zh-CN" b="0" dirty="0"/>
              <a:t>。例如</a:t>
            </a:r>
            <a:r>
              <a:rPr lang="zh-CN" altLang="zh-CN" b="0" dirty="0" smtClean="0"/>
              <a:t>，</a:t>
            </a:r>
            <a:r>
              <a:rPr lang="zh-CN" altLang="en-US" b="0" dirty="0" smtClean="0"/>
              <a:t>图</a:t>
            </a:r>
            <a:r>
              <a:rPr lang="en-US" altLang="zh-CN" b="0" dirty="0" smtClean="0"/>
              <a:t>(b)B</a:t>
            </a:r>
            <a:r>
              <a:rPr lang="zh-CN" altLang="zh-CN" b="0" dirty="0"/>
              <a:t>树中</a:t>
            </a:r>
            <a:r>
              <a:rPr lang="zh-CN" altLang="zh-CN" dirty="0">
                <a:solidFill>
                  <a:srgbClr val="FF0000"/>
                </a:solidFill>
              </a:rPr>
              <a:t>删去</a:t>
            </a:r>
            <a:r>
              <a:rPr lang="en-US" altLang="zh-CN" dirty="0" smtClean="0">
                <a:solidFill>
                  <a:srgbClr val="FF0000"/>
                </a:solidFill>
              </a:rPr>
              <a:t>53</a:t>
            </a:r>
            <a:r>
              <a:rPr lang="zh-CN" altLang="en-US" b="0" dirty="0" smtClean="0"/>
              <a:t>之后，得到结果图</a:t>
            </a:r>
            <a:r>
              <a:rPr lang="en-US" altLang="zh-CN" b="0" dirty="0" smtClean="0"/>
              <a:t>(c)</a:t>
            </a:r>
            <a:r>
              <a:rPr lang="zh-CN" altLang="en-US" dirty="0" smtClean="0"/>
              <a:t>。</a:t>
            </a:r>
            <a:endParaRPr lang="zh-CN" altLang="en-US" b="0" dirty="0"/>
          </a:p>
        </p:txBody>
      </p:sp>
      <p:pic>
        <p:nvPicPr>
          <p:cNvPr id="2560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48064" y="3861048"/>
            <a:ext cx="3971323" cy="23042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 name="Picture 2"/>
          <p:cNvPicPr>
            <a:picLocks noChangeAspect="1" noChangeArrowheads="1"/>
          </p:cNvPicPr>
          <p:nvPr/>
        </p:nvPicPr>
        <p:blipFill>
          <a:blip r:embed="rId3" cstate="print"/>
          <a:srcRect/>
          <a:stretch>
            <a:fillRect/>
          </a:stretch>
        </p:blipFill>
        <p:spPr bwMode="auto">
          <a:xfrm>
            <a:off x="323528" y="4005064"/>
            <a:ext cx="4214842" cy="2123808"/>
          </a:xfrm>
          <a:prstGeom prst="rect">
            <a:avLst/>
          </a:prstGeom>
          <a:noFill/>
          <a:ln w="9525">
            <a:noFill/>
            <a:miter lim="800000"/>
            <a:headEnd/>
            <a:tailEnd/>
          </a:ln>
          <a:effectLst/>
        </p:spPr>
      </p:pic>
      <p:sp>
        <p:nvSpPr>
          <p:cNvPr id="5" name="燕尾形箭头 4"/>
          <p:cNvSpPr/>
          <p:nvPr/>
        </p:nvSpPr>
        <p:spPr>
          <a:xfrm>
            <a:off x="4479523" y="4941168"/>
            <a:ext cx="864096" cy="288032"/>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427984" y="4509120"/>
            <a:ext cx="915635" cy="369332"/>
          </a:xfrm>
          <a:prstGeom prst="rect">
            <a:avLst/>
          </a:prstGeom>
        </p:spPr>
        <p:txBody>
          <a:bodyPr wrap="none">
            <a:spAutoFit/>
          </a:bodyPr>
          <a:lstStyle/>
          <a:p>
            <a:r>
              <a:rPr lang="zh-CN" altLang="zh-CN" dirty="0" smtClean="0"/>
              <a:t>删除</a:t>
            </a:r>
            <a:r>
              <a:rPr lang="en-US" altLang="zh-CN" dirty="0" smtClean="0"/>
              <a:t>53</a:t>
            </a:r>
            <a:endParaRPr lang="zh-CN" altLang="en-US" dirty="0"/>
          </a:p>
        </p:txBody>
      </p:sp>
    </p:spTree>
    <p:extLst>
      <p:ext uri="{BB962C8B-B14F-4D97-AF65-F5344CB8AC3E}">
        <p14:creationId xmlns:p14="http://schemas.microsoft.com/office/powerpoint/2010/main" xmlns="" val="349782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196752"/>
            <a:ext cx="7848872" cy="4680520"/>
          </a:xfrm>
        </p:spPr>
        <p:txBody>
          <a:bodyPr/>
          <a:lstStyle/>
          <a:p>
            <a:pPr algn="ctr"/>
            <a:r>
              <a:rPr lang="zh-CN" altLang="en-US" sz="3200" dirty="0" smtClean="0">
                <a:solidFill>
                  <a:srgbClr val="FF0000"/>
                </a:solidFill>
              </a:rPr>
              <a:t>改进：自组织</a:t>
            </a:r>
            <a:r>
              <a:rPr lang="zh-CN" altLang="en-US" sz="3200" dirty="0">
                <a:solidFill>
                  <a:srgbClr val="FF0000"/>
                </a:solidFill>
              </a:rPr>
              <a:t>表</a:t>
            </a:r>
            <a:endParaRPr lang="en-US" altLang="zh-CN" sz="3200" dirty="0" smtClean="0"/>
          </a:p>
          <a:p>
            <a:r>
              <a:rPr lang="zh-CN" altLang="zh-CN" dirty="0" smtClean="0"/>
              <a:t>对</a:t>
            </a:r>
            <a:r>
              <a:rPr lang="zh-CN" altLang="zh-CN" dirty="0"/>
              <a:t>顺序表的查找有如下</a:t>
            </a:r>
            <a:r>
              <a:rPr lang="zh-CN" altLang="zh-CN" dirty="0">
                <a:solidFill>
                  <a:srgbClr val="FF0000"/>
                </a:solidFill>
              </a:rPr>
              <a:t>三种改进</a:t>
            </a:r>
            <a:r>
              <a:rPr lang="zh-CN" altLang="zh-CN" dirty="0" smtClean="0">
                <a:solidFill>
                  <a:srgbClr val="FF0000"/>
                </a:solidFill>
              </a:rPr>
              <a:t>策略</a:t>
            </a:r>
            <a:r>
              <a:rPr lang="zh-CN" altLang="en-US" dirty="0" smtClean="0">
                <a:solidFill>
                  <a:srgbClr val="FF0000"/>
                </a:solidFill>
              </a:rPr>
              <a:t>（自组织表）</a:t>
            </a:r>
            <a:r>
              <a:rPr lang="zh-CN" altLang="zh-CN" dirty="0" smtClean="0"/>
              <a:t>：</a:t>
            </a:r>
            <a:endParaRPr lang="zh-CN" altLang="zh-CN" dirty="0"/>
          </a:p>
          <a:p>
            <a:r>
              <a:rPr lang="en-US" altLang="zh-CN" dirty="0"/>
              <a:t>	</a:t>
            </a:r>
            <a:r>
              <a:rPr lang="zh-CN" altLang="zh-CN" b="0" dirty="0"/>
              <a:t>① 每次成功查找将被查元素移动到查找表的表头；</a:t>
            </a:r>
          </a:p>
          <a:p>
            <a:r>
              <a:rPr lang="en-US" altLang="zh-CN" b="0" dirty="0"/>
              <a:t>	</a:t>
            </a:r>
            <a:r>
              <a:rPr lang="zh-CN" altLang="zh-CN" b="0" dirty="0"/>
              <a:t>② 每次成功查找将被查元素向前移动一个位置；</a:t>
            </a:r>
          </a:p>
          <a:p>
            <a:r>
              <a:rPr lang="en-US" altLang="zh-CN" b="0" dirty="0"/>
              <a:t>	</a:t>
            </a:r>
            <a:r>
              <a:rPr lang="zh-CN" altLang="zh-CN" b="0" dirty="0"/>
              <a:t>③ 给每个元素增加一个频率域，每次成功查找时，更新该元素的频率并且移动元素的位置，以保持查找表中的元素按频率从大到小存储</a:t>
            </a:r>
            <a:r>
              <a:rPr lang="zh-CN" altLang="zh-CN" b="0" dirty="0" smtClean="0"/>
              <a:t>。</a:t>
            </a:r>
            <a:endParaRPr lang="en-US" altLang="zh-CN" b="0" dirty="0" smtClean="0"/>
          </a:p>
          <a:p>
            <a:r>
              <a:rPr lang="zh-CN" altLang="en-US" b="0" dirty="0" smtClean="0"/>
              <a:t>根据</a:t>
            </a:r>
            <a:r>
              <a:rPr lang="zh-CN" altLang="en-US" b="0" dirty="0" smtClean="0">
                <a:solidFill>
                  <a:srgbClr val="FF0000"/>
                </a:solidFill>
              </a:rPr>
              <a:t>“二八规律”</a:t>
            </a:r>
            <a:r>
              <a:rPr lang="zh-CN" altLang="en-US" b="0" dirty="0" smtClean="0"/>
              <a:t>，</a:t>
            </a:r>
            <a:r>
              <a:rPr lang="en-US" altLang="zh-CN" b="0" dirty="0" smtClean="0"/>
              <a:t>80%</a:t>
            </a:r>
            <a:r>
              <a:rPr lang="zh-CN" altLang="en-US" b="0" dirty="0" smtClean="0"/>
              <a:t>的查找都会在前</a:t>
            </a:r>
            <a:r>
              <a:rPr lang="en-US" altLang="zh-CN" b="0" dirty="0" smtClean="0"/>
              <a:t>20%</a:t>
            </a:r>
            <a:r>
              <a:rPr lang="zh-CN" altLang="en-US" b="0" dirty="0" smtClean="0"/>
              <a:t>部分成功。</a:t>
            </a:r>
            <a:endParaRPr lang="zh-CN" altLang="zh-CN" b="0" dirty="0"/>
          </a:p>
          <a:p>
            <a:endParaRPr lang="zh-CN" altLang="en-US" dirty="0"/>
          </a:p>
        </p:txBody>
      </p:sp>
    </p:spTree>
    <p:extLst>
      <p:ext uri="{BB962C8B-B14F-4D97-AF65-F5344CB8AC3E}">
        <p14:creationId xmlns:p14="http://schemas.microsoft.com/office/powerpoint/2010/main" xmlns="" val="153788709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052736"/>
            <a:ext cx="8064896" cy="1440160"/>
          </a:xfrm>
        </p:spPr>
        <p:txBody>
          <a:bodyPr>
            <a:normAutofit/>
          </a:bodyPr>
          <a:lstStyle/>
          <a:p>
            <a:r>
              <a:rPr lang="en-US" altLang="zh-CN" b="0" dirty="0" smtClean="0"/>
              <a:t>    </a:t>
            </a:r>
            <a:r>
              <a:rPr lang="zh-CN" altLang="zh-CN" b="0" dirty="0" smtClean="0"/>
              <a:t>在</a:t>
            </a:r>
            <a:r>
              <a:rPr lang="zh-CN" altLang="en-US" b="0" dirty="0" smtClean="0"/>
              <a:t>图</a:t>
            </a:r>
            <a:r>
              <a:rPr lang="en-US" altLang="zh-CN" b="0" dirty="0" smtClean="0"/>
              <a:t>(c)B</a:t>
            </a:r>
            <a:r>
              <a:rPr lang="zh-CN" altLang="zh-CN" b="0" dirty="0"/>
              <a:t>树中</a:t>
            </a:r>
            <a:r>
              <a:rPr lang="zh-CN" altLang="zh-CN" dirty="0">
                <a:solidFill>
                  <a:srgbClr val="FF0000"/>
                </a:solidFill>
              </a:rPr>
              <a:t>删去关键字</a:t>
            </a:r>
            <a:r>
              <a:rPr lang="en-US" altLang="zh-CN" dirty="0">
                <a:solidFill>
                  <a:srgbClr val="FF0000"/>
                </a:solidFill>
              </a:rPr>
              <a:t>37</a:t>
            </a:r>
            <a:r>
              <a:rPr lang="zh-CN" altLang="zh-CN" b="0" dirty="0"/>
              <a:t>之后，</a:t>
            </a:r>
            <a:r>
              <a:rPr lang="zh-CN" altLang="zh-CN" b="0" dirty="0" smtClean="0"/>
              <a:t>双亲</a:t>
            </a:r>
            <a:r>
              <a:rPr lang="en-US" altLang="zh-CN" b="0" dirty="0" smtClean="0"/>
              <a:t>B</a:t>
            </a:r>
            <a:r>
              <a:rPr lang="zh-CN" altLang="zh-CN" b="0" dirty="0" smtClean="0"/>
              <a:t>结点</a:t>
            </a:r>
            <a:r>
              <a:rPr lang="zh-CN" altLang="zh-CN" b="0" dirty="0"/>
              <a:t>中剩余信息（</a:t>
            </a:r>
            <a:r>
              <a:rPr lang="en-US" altLang="zh-CN" b="0" dirty="0"/>
              <a:t>“</a:t>
            </a:r>
            <a:r>
              <a:rPr lang="zh-CN" altLang="zh-CN" b="0" dirty="0" smtClean="0"/>
              <a:t>指针</a:t>
            </a:r>
            <a:r>
              <a:rPr lang="en-US" altLang="zh-CN" b="0" dirty="0" smtClean="0"/>
              <a:t>C”</a:t>
            </a:r>
            <a:r>
              <a:rPr lang="zh-CN" altLang="zh-CN" b="0" dirty="0"/>
              <a:t>）应和其</a:t>
            </a:r>
            <a:r>
              <a:rPr lang="zh-CN" altLang="zh-CN" b="0" dirty="0" smtClean="0"/>
              <a:t>双亲</a:t>
            </a:r>
            <a:r>
              <a:rPr lang="en-US" altLang="zh-CN" b="0" dirty="0" smtClean="0"/>
              <a:t>*A</a:t>
            </a:r>
            <a:r>
              <a:rPr lang="zh-CN" altLang="zh-CN" b="0" dirty="0" smtClean="0"/>
              <a:t>结点</a:t>
            </a:r>
            <a:r>
              <a:rPr lang="zh-CN" altLang="zh-CN" b="0" dirty="0"/>
              <a:t>中关键字</a:t>
            </a:r>
            <a:r>
              <a:rPr lang="en-US" altLang="zh-CN" b="0" dirty="0"/>
              <a:t>45</a:t>
            </a:r>
            <a:r>
              <a:rPr lang="zh-CN" altLang="zh-CN" b="0" dirty="0"/>
              <a:t>一起合并至右兄弟结点</a:t>
            </a:r>
            <a:r>
              <a:rPr lang="en-US" altLang="zh-CN" b="0" dirty="0" smtClean="0"/>
              <a:t>*E</a:t>
            </a:r>
            <a:r>
              <a:rPr lang="zh-CN" altLang="zh-CN" b="0" dirty="0" smtClean="0"/>
              <a:t>中。</a:t>
            </a:r>
            <a:r>
              <a:rPr lang="zh-CN" altLang="en-US" b="0" dirty="0" smtClean="0"/>
              <a:t>从而导致跟被合并，树的高度降低。</a:t>
            </a:r>
            <a:endParaRPr lang="zh-CN" altLang="zh-CN" b="0" dirty="0"/>
          </a:p>
          <a:p>
            <a:endParaRPr lang="zh-CN" altLang="en-US" dirty="0"/>
          </a:p>
        </p:txBody>
      </p:sp>
      <p:grpSp>
        <p:nvGrpSpPr>
          <p:cNvPr id="2" name="组合 24"/>
          <p:cNvGrpSpPr/>
          <p:nvPr/>
        </p:nvGrpSpPr>
        <p:grpSpPr>
          <a:xfrm>
            <a:off x="5652120" y="3231786"/>
            <a:ext cx="3096344" cy="2141430"/>
            <a:chOff x="4929190" y="3429000"/>
            <a:chExt cx="3500462" cy="2357454"/>
          </a:xfrm>
        </p:grpSpPr>
        <p:sp>
          <p:nvSpPr>
            <p:cNvPr id="5" name="矩形 4"/>
            <p:cNvSpPr/>
            <p:nvPr/>
          </p:nvSpPr>
          <p:spPr>
            <a:xfrm>
              <a:off x="6215074" y="4214818"/>
              <a:ext cx="1143008" cy="357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45   90</a:t>
              </a:r>
              <a:endParaRPr lang="zh-CN" altLang="en-US" dirty="0"/>
            </a:p>
          </p:txBody>
        </p:sp>
        <p:cxnSp>
          <p:nvCxnSpPr>
            <p:cNvPr id="7" name="直接连接符 6"/>
            <p:cNvCxnSpPr>
              <a:stCxn id="5" idx="0"/>
            </p:cNvCxnSpPr>
            <p:nvPr/>
          </p:nvCxnSpPr>
          <p:spPr>
            <a:xfrm rot="16200000" flipV="1">
              <a:off x="6072199" y="3500439"/>
              <a:ext cx="500066" cy="928692"/>
            </a:xfrm>
            <a:prstGeom prst="line">
              <a:avLst/>
            </a:prstGeom>
          </p:spPr>
          <p:style>
            <a:lnRef idx="2">
              <a:schemeClr val="dk1"/>
            </a:lnRef>
            <a:fillRef idx="0">
              <a:schemeClr val="dk1"/>
            </a:fillRef>
            <a:effectRef idx="1">
              <a:schemeClr val="dk1"/>
            </a:effectRef>
            <a:fontRef idx="minor">
              <a:schemeClr val="tx1"/>
            </a:fontRef>
          </p:style>
        </p:cxnSp>
        <p:sp>
          <p:nvSpPr>
            <p:cNvPr id="8" name="矩形 7"/>
            <p:cNvSpPr/>
            <p:nvPr/>
          </p:nvSpPr>
          <p:spPr>
            <a:xfrm>
              <a:off x="5429256" y="3429000"/>
              <a:ext cx="571504" cy="28575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bt</a:t>
              </a:r>
              <a:endParaRPr lang="zh-CN" altLang="en-US" dirty="0"/>
            </a:p>
          </p:txBody>
        </p:sp>
        <p:sp>
          <p:nvSpPr>
            <p:cNvPr id="9" name="矩形 8"/>
            <p:cNvSpPr/>
            <p:nvPr/>
          </p:nvSpPr>
          <p:spPr>
            <a:xfrm>
              <a:off x="6572264" y="5500702"/>
              <a:ext cx="571504" cy="28575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G</a:t>
              </a:r>
              <a:endParaRPr lang="zh-CN" altLang="en-US" dirty="0"/>
            </a:p>
          </p:txBody>
        </p:sp>
        <p:cxnSp>
          <p:nvCxnSpPr>
            <p:cNvPr id="11" name="直接连接符 10"/>
            <p:cNvCxnSpPr/>
            <p:nvPr/>
          </p:nvCxnSpPr>
          <p:spPr>
            <a:xfrm rot="10800000" flipV="1">
              <a:off x="5500694" y="4572007"/>
              <a:ext cx="785818" cy="428627"/>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p:cNvCxnSpPr>
              <a:stCxn id="5" idx="2"/>
            </p:cNvCxnSpPr>
            <p:nvPr/>
          </p:nvCxnSpPr>
          <p:spPr>
            <a:xfrm rot="16200000" flipH="1">
              <a:off x="6500825" y="4857761"/>
              <a:ext cx="642942" cy="71436"/>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a:off x="7358082" y="4572008"/>
              <a:ext cx="642942" cy="428628"/>
            </a:xfrm>
            <a:prstGeom prst="line">
              <a:avLst/>
            </a:prstGeom>
          </p:spPr>
          <p:style>
            <a:lnRef idx="2">
              <a:schemeClr val="dk1"/>
            </a:lnRef>
            <a:fillRef idx="0">
              <a:schemeClr val="dk1"/>
            </a:fillRef>
            <a:effectRef idx="1">
              <a:schemeClr val="dk1"/>
            </a:effectRef>
            <a:fontRef idx="minor">
              <a:schemeClr val="tx1"/>
            </a:fontRef>
          </p:style>
        </p:cxnSp>
        <p:sp>
          <p:nvSpPr>
            <p:cNvPr id="17" name="矩形 16"/>
            <p:cNvSpPr/>
            <p:nvPr/>
          </p:nvSpPr>
          <p:spPr>
            <a:xfrm>
              <a:off x="4929190" y="5000636"/>
              <a:ext cx="1000132" cy="357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3   24</a:t>
              </a:r>
              <a:endParaRPr lang="zh-CN" altLang="en-US" dirty="0"/>
            </a:p>
          </p:txBody>
        </p:sp>
        <p:sp>
          <p:nvSpPr>
            <p:cNvPr id="18" name="矩形 17"/>
            <p:cNvSpPr/>
            <p:nvPr/>
          </p:nvSpPr>
          <p:spPr>
            <a:xfrm>
              <a:off x="6357950" y="5072074"/>
              <a:ext cx="1000132" cy="357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61  70</a:t>
              </a:r>
              <a:endParaRPr lang="zh-CN" altLang="en-US" dirty="0"/>
            </a:p>
          </p:txBody>
        </p:sp>
        <p:sp>
          <p:nvSpPr>
            <p:cNvPr id="19" name="矩形 18"/>
            <p:cNvSpPr/>
            <p:nvPr/>
          </p:nvSpPr>
          <p:spPr>
            <a:xfrm>
              <a:off x="7715272" y="5072074"/>
              <a:ext cx="714380" cy="357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100</a:t>
              </a:r>
              <a:endParaRPr lang="zh-CN" altLang="en-US" dirty="0"/>
            </a:p>
          </p:txBody>
        </p:sp>
        <p:sp>
          <p:nvSpPr>
            <p:cNvPr id="22" name="矩形 21"/>
            <p:cNvSpPr/>
            <p:nvPr/>
          </p:nvSpPr>
          <p:spPr>
            <a:xfrm>
              <a:off x="5143504" y="5500702"/>
              <a:ext cx="571504" cy="28575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C</a:t>
              </a:r>
              <a:endParaRPr lang="zh-CN" altLang="en-US" dirty="0"/>
            </a:p>
          </p:txBody>
        </p:sp>
        <p:sp>
          <p:nvSpPr>
            <p:cNvPr id="23" name="矩形 22"/>
            <p:cNvSpPr/>
            <p:nvPr/>
          </p:nvSpPr>
          <p:spPr>
            <a:xfrm>
              <a:off x="5581656" y="4367218"/>
              <a:ext cx="571504" cy="28575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E</a:t>
              </a:r>
              <a:endParaRPr lang="zh-CN" altLang="en-US" dirty="0"/>
            </a:p>
          </p:txBody>
        </p:sp>
        <p:sp>
          <p:nvSpPr>
            <p:cNvPr id="24" name="矩形 23"/>
            <p:cNvSpPr/>
            <p:nvPr/>
          </p:nvSpPr>
          <p:spPr>
            <a:xfrm>
              <a:off x="7858148" y="5500702"/>
              <a:ext cx="571504" cy="28575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H</a:t>
              </a:r>
              <a:endParaRPr lang="zh-CN" altLang="en-US" dirty="0"/>
            </a:p>
          </p:txBody>
        </p:sp>
      </p:grpSp>
      <p:pic>
        <p:nvPicPr>
          <p:cNvPr id="2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3068960"/>
            <a:ext cx="4095427" cy="237626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1" name="燕尾形箭头 20"/>
          <p:cNvSpPr/>
          <p:nvPr/>
        </p:nvSpPr>
        <p:spPr>
          <a:xfrm>
            <a:off x="4407515" y="4077072"/>
            <a:ext cx="864096" cy="288032"/>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355976" y="3645024"/>
            <a:ext cx="904158" cy="369332"/>
          </a:xfrm>
          <a:prstGeom prst="rect">
            <a:avLst/>
          </a:prstGeom>
        </p:spPr>
        <p:txBody>
          <a:bodyPr wrap="none">
            <a:spAutoFit/>
          </a:bodyPr>
          <a:lstStyle/>
          <a:p>
            <a:r>
              <a:rPr lang="zh-CN" altLang="zh-CN" dirty="0" smtClean="0"/>
              <a:t>删除</a:t>
            </a:r>
            <a:r>
              <a:rPr lang="en-US" altLang="zh-CN" dirty="0" smtClean="0"/>
              <a:t>37</a:t>
            </a:r>
            <a:endParaRPr lang="zh-CN" altLang="en-US" dirty="0"/>
          </a:p>
        </p:txBody>
      </p:sp>
    </p:spTree>
    <p:extLst>
      <p:ext uri="{BB962C8B-B14F-4D97-AF65-F5344CB8AC3E}">
        <p14:creationId xmlns:p14="http://schemas.microsoft.com/office/powerpoint/2010/main" xmlns="" val="34458871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8.5.3 B</a:t>
            </a:r>
            <a:r>
              <a:rPr lang="en-US" altLang="zh-CN" b="1" baseline="30000" dirty="0"/>
              <a:t>+</a:t>
            </a:r>
            <a:r>
              <a:rPr lang="zh-CN" altLang="zh-CN" b="1" dirty="0" smtClean="0"/>
              <a:t>树</a:t>
            </a:r>
            <a:endParaRPr lang="zh-CN" altLang="en-US" dirty="0"/>
          </a:p>
        </p:txBody>
      </p:sp>
      <p:sp>
        <p:nvSpPr>
          <p:cNvPr id="3" name="内容占位符 2"/>
          <p:cNvSpPr>
            <a:spLocks noGrp="1"/>
          </p:cNvSpPr>
          <p:nvPr>
            <p:ph idx="1"/>
          </p:nvPr>
        </p:nvSpPr>
        <p:spPr>
          <a:xfrm>
            <a:off x="827584" y="1628800"/>
            <a:ext cx="8136904" cy="4320480"/>
          </a:xfrm>
        </p:spPr>
        <p:txBody>
          <a:bodyPr>
            <a:normAutofit/>
          </a:bodyPr>
          <a:lstStyle/>
          <a:p>
            <a:r>
              <a:rPr lang="zh-CN" altLang="zh-CN" b="0" dirty="0">
                <a:solidFill>
                  <a:srgbClr val="FF0000"/>
                </a:solidFill>
              </a:rPr>
              <a:t>一棵</a:t>
            </a:r>
            <a:r>
              <a:rPr lang="en-US" altLang="zh-CN" b="0" dirty="0">
                <a:solidFill>
                  <a:srgbClr val="FF0000"/>
                </a:solidFill>
              </a:rPr>
              <a:t>m</a:t>
            </a:r>
            <a:r>
              <a:rPr lang="zh-CN" altLang="zh-CN" b="0" dirty="0">
                <a:solidFill>
                  <a:srgbClr val="FF0000"/>
                </a:solidFill>
              </a:rPr>
              <a:t>阶</a:t>
            </a:r>
            <a:r>
              <a:rPr lang="en-US" altLang="zh-CN" b="0" dirty="0">
                <a:solidFill>
                  <a:srgbClr val="FF0000"/>
                </a:solidFill>
              </a:rPr>
              <a:t>B</a:t>
            </a:r>
            <a:r>
              <a:rPr lang="en-US" altLang="zh-CN" b="0" baseline="30000" dirty="0">
                <a:solidFill>
                  <a:srgbClr val="FF0000"/>
                </a:solidFill>
              </a:rPr>
              <a:t>+</a:t>
            </a:r>
            <a:r>
              <a:rPr lang="zh-CN" altLang="zh-CN" b="0" dirty="0">
                <a:solidFill>
                  <a:srgbClr val="FF0000"/>
                </a:solidFill>
              </a:rPr>
              <a:t>树可以定义如下：</a:t>
            </a:r>
          </a:p>
          <a:p>
            <a:r>
              <a:rPr lang="zh-CN" altLang="zh-CN" b="0" dirty="0"/>
              <a:t>（</a:t>
            </a:r>
            <a:r>
              <a:rPr lang="en-US" altLang="zh-CN" b="0" dirty="0"/>
              <a:t>1</a:t>
            </a:r>
            <a:r>
              <a:rPr lang="zh-CN" altLang="zh-CN" b="0" dirty="0"/>
              <a:t>）每个结点</a:t>
            </a:r>
            <a:r>
              <a:rPr lang="zh-CN" altLang="zh-CN" b="0" dirty="0">
                <a:solidFill>
                  <a:srgbClr val="FF0000"/>
                </a:solidFill>
              </a:rPr>
              <a:t>至多有</a:t>
            </a:r>
            <a:r>
              <a:rPr lang="en-US" altLang="zh-CN" b="0" dirty="0">
                <a:solidFill>
                  <a:srgbClr val="FF0000"/>
                </a:solidFill>
              </a:rPr>
              <a:t>m</a:t>
            </a:r>
            <a:r>
              <a:rPr lang="zh-CN" altLang="zh-CN" b="0" dirty="0">
                <a:solidFill>
                  <a:srgbClr val="FF0000"/>
                </a:solidFill>
              </a:rPr>
              <a:t>个子结点</a:t>
            </a:r>
            <a:r>
              <a:rPr lang="zh-CN" altLang="zh-CN" b="0" dirty="0"/>
              <a:t>。</a:t>
            </a:r>
          </a:p>
          <a:p>
            <a:r>
              <a:rPr lang="zh-CN" altLang="zh-CN" b="0" dirty="0"/>
              <a:t>（</a:t>
            </a:r>
            <a:r>
              <a:rPr lang="en-US" altLang="zh-CN" b="0" dirty="0"/>
              <a:t>2</a:t>
            </a:r>
            <a:r>
              <a:rPr lang="zh-CN" altLang="zh-CN" b="0" dirty="0"/>
              <a:t>）每个结点</a:t>
            </a:r>
            <a:r>
              <a:rPr lang="zh-CN" altLang="zh-CN" b="0" dirty="0">
                <a:solidFill>
                  <a:srgbClr val="FF0000"/>
                </a:solidFill>
              </a:rPr>
              <a:t>（除根结点外）至少有</a:t>
            </a:r>
            <a:r>
              <a:rPr lang="en-US" altLang="zh-CN" b="0" dirty="0">
                <a:solidFill>
                  <a:srgbClr val="FF0000"/>
                </a:solidFill>
              </a:rPr>
              <a:t>⌈m/2⌉</a:t>
            </a:r>
            <a:r>
              <a:rPr lang="zh-CN" altLang="zh-CN" b="0" dirty="0">
                <a:solidFill>
                  <a:srgbClr val="FF0000"/>
                </a:solidFill>
              </a:rPr>
              <a:t>个子结点</a:t>
            </a:r>
            <a:r>
              <a:rPr lang="zh-CN" altLang="zh-CN" b="0" dirty="0"/>
              <a:t>。</a:t>
            </a:r>
          </a:p>
          <a:p>
            <a:r>
              <a:rPr lang="zh-CN" altLang="zh-CN" b="0" dirty="0"/>
              <a:t>（</a:t>
            </a:r>
            <a:r>
              <a:rPr lang="en-US" altLang="zh-CN" b="0" dirty="0"/>
              <a:t>3</a:t>
            </a:r>
            <a:r>
              <a:rPr lang="zh-CN" altLang="zh-CN" b="0" dirty="0"/>
              <a:t>）</a:t>
            </a:r>
            <a:r>
              <a:rPr lang="zh-CN" altLang="zh-CN" b="0" dirty="0">
                <a:solidFill>
                  <a:srgbClr val="FF0000"/>
                </a:solidFill>
              </a:rPr>
              <a:t>根结点至少有两个子结点</a:t>
            </a:r>
            <a:r>
              <a:rPr lang="zh-CN" altLang="zh-CN" b="0" dirty="0"/>
              <a:t>（空树或独根的情况除外）。</a:t>
            </a:r>
          </a:p>
          <a:p>
            <a:r>
              <a:rPr lang="zh-CN" altLang="zh-CN" b="0" dirty="0"/>
              <a:t>（</a:t>
            </a:r>
            <a:r>
              <a:rPr lang="en-US" altLang="zh-CN" b="0" dirty="0"/>
              <a:t>4</a:t>
            </a:r>
            <a:r>
              <a:rPr lang="zh-CN" altLang="zh-CN" b="0" dirty="0"/>
              <a:t>）</a:t>
            </a:r>
            <a:r>
              <a:rPr lang="zh-CN" altLang="zh-CN" b="0" dirty="0">
                <a:solidFill>
                  <a:srgbClr val="FF0000"/>
                </a:solidFill>
              </a:rPr>
              <a:t>所有的终端结点在同一层</a:t>
            </a:r>
            <a:r>
              <a:rPr lang="zh-CN" altLang="zh-CN" b="0" dirty="0"/>
              <a:t>，可以有</a:t>
            </a:r>
            <a:r>
              <a:rPr lang="en-US" altLang="zh-CN" b="0" dirty="0"/>
              <a:t>⌈m/2⌉~m</a:t>
            </a:r>
            <a:r>
              <a:rPr lang="zh-CN" altLang="zh-CN" b="0" dirty="0"/>
              <a:t>个关键字，终端结点包含全部关键字以及相应的记录信息，终端结点之间可以用双链表顺序链接。</a:t>
            </a:r>
          </a:p>
          <a:p>
            <a:r>
              <a:rPr lang="zh-CN" altLang="zh-CN" b="0" dirty="0"/>
              <a:t>（</a:t>
            </a:r>
            <a:r>
              <a:rPr lang="en-US" altLang="zh-CN" b="0" dirty="0"/>
              <a:t>5</a:t>
            </a:r>
            <a:r>
              <a:rPr lang="zh-CN" altLang="zh-CN" b="0" dirty="0"/>
              <a:t>）</a:t>
            </a:r>
            <a:r>
              <a:rPr lang="zh-CN" altLang="zh-CN" b="0" dirty="0">
                <a:solidFill>
                  <a:srgbClr val="FF0000"/>
                </a:solidFill>
              </a:rPr>
              <a:t>有</a:t>
            </a:r>
            <a:r>
              <a:rPr lang="en-US" altLang="zh-CN" b="0" dirty="0">
                <a:solidFill>
                  <a:srgbClr val="FF0000"/>
                </a:solidFill>
              </a:rPr>
              <a:t>k</a:t>
            </a:r>
            <a:r>
              <a:rPr lang="zh-CN" altLang="zh-CN" b="0" dirty="0">
                <a:solidFill>
                  <a:srgbClr val="FF0000"/>
                </a:solidFill>
              </a:rPr>
              <a:t>个子结点的结点（分支结点）必有</a:t>
            </a:r>
            <a:r>
              <a:rPr lang="en-US" altLang="zh-CN" b="0" dirty="0">
                <a:solidFill>
                  <a:srgbClr val="FF0000"/>
                </a:solidFill>
              </a:rPr>
              <a:t>k</a:t>
            </a:r>
            <a:r>
              <a:rPr lang="zh-CN" altLang="zh-CN" b="0" dirty="0">
                <a:solidFill>
                  <a:srgbClr val="FF0000"/>
                </a:solidFill>
              </a:rPr>
              <a:t>个关键字</a:t>
            </a:r>
            <a:r>
              <a:rPr lang="zh-CN" altLang="zh-CN" b="0" dirty="0" smtClean="0"/>
              <a:t>。</a:t>
            </a:r>
            <a:endParaRPr lang="zh-CN" altLang="zh-CN" b="0" dirty="0"/>
          </a:p>
        </p:txBody>
      </p:sp>
    </p:spTree>
    <p:extLst>
      <p:ext uri="{BB962C8B-B14F-4D97-AF65-F5344CB8AC3E}">
        <p14:creationId xmlns:p14="http://schemas.microsoft.com/office/powerpoint/2010/main" xmlns="" val="4454254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solidFill>
                  <a:srgbClr val="FF0000"/>
                </a:solidFill>
              </a:rPr>
              <a:t>一棵</a:t>
            </a:r>
            <a:r>
              <a:rPr lang="en-US" altLang="zh-CN" dirty="0">
                <a:solidFill>
                  <a:srgbClr val="FF0000"/>
                </a:solidFill>
              </a:rPr>
              <a:t>m</a:t>
            </a:r>
            <a:r>
              <a:rPr lang="zh-CN" altLang="zh-CN" dirty="0">
                <a:solidFill>
                  <a:srgbClr val="FF0000"/>
                </a:solidFill>
              </a:rPr>
              <a:t>阶的</a:t>
            </a:r>
            <a:r>
              <a:rPr lang="en-US" altLang="zh-CN" dirty="0">
                <a:solidFill>
                  <a:srgbClr val="FF0000"/>
                </a:solidFill>
              </a:rPr>
              <a:t>B</a:t>
            </a:r>
            <a:r>
              <a:rPr lang="en-US" altLang="zh-CN" baseline="30000" dirty="0">
                <a:solidFill>
                  <a:srgbClr val="FF0000"/>
                </a:solidFill>
              </a:rPr>
              <a:t>+</a:t>
            </a:r>
            <a:r>
              <a:rPr lang="zh-CN" altLang="zh-CN" dirty="0">
                <a:solidFill>
                  <a:srgbClr val="FF0000"/>
                </a:solidFill>
              </a:rPr>
              <a:t>树和</a:t>
            </a:r>
            <a:r>
              <a:rPr lang="en-US" altLang="zh-CN" dirty="0">
                <a:solidFill>
                  <a:srgbClr val="FF0000"/>
                </a:solidFill>
              </a:rPr>
              <a:t>m</a:t>
            </a:r>
            <a:r>
              <a:rPr lang="zh-CN" altLang="zh-CN" dirty="0">
                <a:solidFill>
                  <a:srgbClr val="FF0000"/>
                </a:solidFill>
              </a:rPr>
              <a:t>阶的</a:t>
            </a:r>
            <a:r>
              <a:rPr lang="en-US" altLang="zh-CN" dirty="0">
                <a:solidFill>
                  <a:srgbClr val="FF0000"/>
                </a:solidFill>
              </a:rPr>
              <a:t>B</a:t>
            </a:r>
            <a:r>
              <a:rPr lang="zh-CN" altLang="zh-CN" dirty="0">
                <a:solidFill>
                  <a:srgbClr val="FF0000"/>
                </a:solidFill>
              </a:rPr>
              <a:t>树的差异在于：</a:t>
            </a:r>
          </a:p>
          <a:p>
            <a:r>
              <a:rPr lang="zh-CN" altLang="zh-CN" b="0" dirty="0"/>
              <a:t>（</a:t>
            </a:r>
            <a:r>
              <a:rPr lang="en-US" altLang="zh-CN" b="0" dirty="0"/>
              <a:t>1</a:t>
            </a:r>
            <a:r>
              <a:rPr lang="zh-CN" altLang="zh-CN" b="0" dirty="0"/>
              <a:t>）有</a:t>
            </a:r>
            <a:r>
              <a:rPr lang="en-US" altLang="zh-CN" b="0" dirty="0"/>
              <a:t>n</a:t>
            </a:r>
            <a:r>
              <a:rPr lang="zh-CN" altLang="zh-CN" b="0" dirty="0"/>
              <a:t>棵子树的结点中含有</a:t>
            </a:r>
            <a:r>
              <a:rPr lang="en-US" altLang="zh-CN" b="0" dirty="0"/>
              <a:t>n</a:t>
            </a:r>
            <a:r>
              <a:rPr lang="zh-CN" altLang="zh-CN" b="0" dirty="0"/>
              <a:t>个关键字；</a:t>
            </a:r>
          </a:p>
          <a:p>
            <a:r>
              <a:rPr lang="zh-CN" altLang="zh-CN" b="0" dirty="0"/>
              <a:t>（</a:t>
            </a:r>
            <a:r>
              <a:rPr lang="en-US" altLang="zh-CN" b="0" dirty="0"/>
              <a:t>2</a:t>
            </a:r>
            <a:r>
              <a:rPr lang="zh-CN" altLang="zh-CN" b="0" dirty="0"/>
              <a:t>）</a:t>
            </a:r>
            <a:r>
              <a:rPr lang="zh-CN" altLang="zh-CN" b="0" dirty="0">
                <a:solidFill>
                  <a:srgbClr val="FF0000"/>
                </a:solidFill>
              </a:rPr>
              <a:t>所有的叶子结点中包含了全部关键字的信息</a:t>
            </a:r>
            <a:r>
              <a:rPr lang="zh-CN" altLang="zh-CN" b="0" dirty="0"/>
              <a:t>，及指向含这些关键字记录的指针，且叶子结点本身依关键字的大小自小到大顺序链接；</a:t>
            </a:r>
          </a:p>
          <a:p>
            <a:r>
              <a:rPr lang="zh-CN" altLang="zh-CN" b="0" dirty="0"/>
              <a:t>（</a:t>
            </a:r>
            <a:r>
              <a:rPr lang="en-US" altLang="zh-CN" b="0" dirty="0"/>
              <a:t>3</a:t>
            </a:r>
            <a:r>
              <a:rPr lang="zh-CN" altLang="zh-CN" b="0" dirty="0"/>
              <a:t>）</a:t>
            </a:r>
            <a:r>
              <a:rPr lang="zh-CN" altLang="zh-CN" b="0" dirty="0">
                <a:solidFill>
                  <a:srgbClr val="FF0000"/>
                </a:solidFill>
              </a:rPr>
              <a:t>所有的非终结点可以看成是索引部分</a:t>
            </a:r>
            <a:r>
              <a:rPr lang="zh-CN" altLang="zh-CN" b="0" dirty="0"/>
              <a:t>，结点中仅含有其子树（根结点）中的最大（或最小）关键字</a:t>
            </a:r>
            <a:r>
              <a:rPr lang="zh-CN" altLang="zh-CN" b="0" dirty="0" smtClean="0"/>
              <a:t>。</a:t>
            </a:r>
            <a:endParaRPr lang="zh-CN" altLang="zh-CN" b="0" dirty="0"/>
          </a:p>
        </p:txBody>
      </p:sp>
    </p:spTree>
    <p:extLst>
      <p:ext uri="{BB962C8B-B14F-4D97-AF65-F5344CB8AC3E}">
        <p14:creationId xmlns:p14="http://schemas.microsoft.com/office/powerpoint/2010/main" xmlns="" val="14559509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992888" cy="5400600"/>
          </a:xfrm>
        </p:spPr>
        <p:txBody>
          <a:bodyPr>
            <a:normAutofit/>
          </a:bodyPr>
          <a:lstStyle/>
          <a:p>
            <a:pPr>
              <a:buFont typeface="Wingdings" panose="05000000000000000000" pitchFamily="2" charset="2"/>
              <a:buChar char="Ø"/>
            </a:pPr>
            <a:r>
              <a:rPr lang="zh-CN" altLang="zh-CN" b="0" dirty="0">
                <a:solidFill>
                  <a:srgbClr val="FF0000"/>
                </a:solidFill>
              </a:rPr>
              <a:t>在</a:t>
            </a:r>
            <a:r>
              <a:rPr lang="en-US" altLang="zh-CN" b="0" dirty="0">
                <a:solidFill>
                  <a:srgbClr val="FF0000"/>
                </a:solidFill>
              </a:rPr>
              <a:t>B</a:t>
            </a:r>
            <a:r>
              <a:rPr lang="en-US" altLang="zh-CN" b="0" baseline="30000" dirty="0">
                <a:solidFill>
                  <a:srgbClr val="FF0000"/>
                </a:solidFill>
              </a:rPr>
              <a:t>+</a:t>
            </a:r>
            <a:r>
              <a:rPr lang="zh-CN" altLang="zh-CN" b="0" dirty="0">
                <a:solidFill>
                  <a:srgbClr val="FF0000"/>
                </a:solidFill>
              </a:rPr>
              <a:t>树上进行随机查找时，不管查找成功与否，每次查找都是走了一条从根到终端结点的路径</a:t>
            </a:r>
            <a:r>
              <a:rPr lang="zh-CN" altLang="zh-CN" b="0" dirty="0" smtClean="0">
                <a:solidFill>
                  <a:srgbClr val="FF0000"/>
                </a:solidFill>
              </a:rPr>
              <a:t>。</a:t>
            </a:r>
            <a:endParaRPr lang="en-US" altLang="zh-CN" b="0" dirty="0" smtClean="0">
              <a:solidFill>
                <a:srgbClr val="FF0000"/>
              </a:solidFill>
            </a:endParaRPr>
          </a:p>
          <a:p>
            <a:pPr>
              <a:buFont typeface="Wingdings" panose="05000000000000000000" pitchFamily="2" charset="2"/>
              <a:buChar char="Ø"/>
            </a:pPr>
            <a:r>
              <a:rPr lang="en-US" altLang="zh-CN" b="0" dirty="0">
                <a:solidFill>
                  <a:srgbClr val="FF0000"/>
                </a:solidFill>
              </a:rPr>
              <a:t>B</a:t>
            </a:r>
            <a:r>
              <a:rPr lang="en-US" altLang="zh-CN" b="0" baseline="30000" dirty="0">
                <a:solidFill>
                  <a:srgbClr val="FF0000"/>
                </a:solidFill>
              </a:rPr>
              <a:t>+</a:t>
            </a:r>
            <a:r>
              <a:rPr lang="zh-CN" altLang="zh-CN" b="0" dirty="0">
                <a:solidFill>
                  <a:srgbClr val="FF0000"/>
                </a:solidFill>
              </a:rPr>
              <a:t>树的插入仅在终端结点上进行</a:t>
            </a:r>
            <a:r>
              <a:rPr lang="zh-CN" altLang="zh-CN" b="0" dirty="0"/>
              <a:t>，当结点中的关键字个数大于</a:t>
            </a:r>
            <a:r>
              <a:rPr lang="en-US" altLang="zh-CN" b="0" dirty="0"/>
              <a:t>m</a:t>
            </a:r>
            <a:r>
              <a:rPr lang="zh-CN" altLang="zh-CN" b="0" dirty="0"/>
              <a:t>时要分裂成两个结点，它们所含关键字的个数分别为</a:t>
            </a:r>
            <a:r>
              <a:rPr lang="en-US" altLang="zh-CN" b="0" dirty="0"/>
              <a:t>⌈(m+1)/2⌉</a:t>
            </a:r>
            <a:r>
              <a:rPr lang="zh-CN" altLang="zh-CN" b="0" dirty="0"/>
              <a:t>和</a:t>
            </a:r>
            <a:r>
              <a:rPr lang="en-US" altLang="zh-CN" b="0" dirty="0"/>
              <a:t>⌊(m+1)/2⌋</a:t>
            </a:r>
            <a:r>
              <a:rPr lang="zh-CN" altLang="zh-CN" b="0" dirty="0"/>
              <a:t>。并且，它们的双亲结点中应同时包含这两个结点中的最大关键字</a:t>
            </a:r>
            <a:r>
              <a:rPr lang="zh-CN" altLang="zh-CN" b="0" dirty="0" smtClean="0"/>
              <a:t>。</a:t>
            </a:r>
            <a:endParaRPr lang="en-US" altLang="zh-CN" b="0" dirty="0" smtClean="0"/>
          </a:p>
          <a:p>
            <a:pPr>
              <a:buFont typeface="Wingdings" panose="05000000000000000000" pitchFamily="2" charset="2"/>
              <a:buChar char="Ø"/>
            </a:pPr>
            <a:r>
              <a:rPr lang="en-US" altLang="zh-CN" b="0" dirty="0">
                <a:solidFill>
                  <a:srgbClr val="FF0000"/>
                </a:solidFill>
              </a:rPr>
              <a:t>B</a:t>
            </a:r>
            <a:r>
              <a:rPr lang="en-US" altLang="zh-CN" b="0" baseline="30000" dirty="0">
                <a:solidFill>
                  <a:srgbClr val="FF0000"/>
                </a:solidFill>
              </a:rPr>
              <a:t>+</a:t>
            </a:r>
            <a:r>
              <a:rPr lang="zh-CN" altLang="zh-CN" b="0" dirty="0">
                <a:solidFill>
                  <a:srgbClr val="FF0000"/>
                </a:solidFill>
              </a:rPr>
              <a:t>树的删除也仅在终端结点上进行</a:t>
            </a:r>
            <a:r>
              <a:rPr lang="zh-CN" altLang="zh-CN" b="0" dirty="0"/>
              <a:t>，当终端结点中的最大关键字被删除时，其在非终结点中的值可以作为一个“</a:t>
            </a:r>
            <a:r>
              <a:rPr lang="zh-CN" altLang="zh-CN" b="0" dirty="0">
                <a:solidFill>
                  <a:srgbClr val="FF0000"/>
                </a:solidFill>
              </a:rPr>
              <a:t>分界关键字</a:t>
            </a:r>
            <a:r>
              <a:rPr lang="zh-CN" altLang="zh-CN" b="0" dirty="0"/>
              <a:t>”存在。如果因删除而使得结点中的关键字个数少于</a:t>
            </a:r>
            <a:r>
              <a:rPr lang="en-US" altLang="zh-CN" b="0" dirty="0"/>
              <a:t>⌈m/2⌉</a:t>
            </a:r>
            <a:r>
              <a:rPr lang="zh-CN" altLang="zh-CN" b="0" dirty="0"/>
              <a:t>时，其和兄弟结点的合并过程也与</a:t>
            </a:r>
            <a:r>
              <a:rPr lang="en-US" altLang="zh-CN" b="0" dirty="0"/>
              <a:t>B</a:t>
            </a:r>
            <a:r>
              <a:rPr lang="zh-CN" altLang="zh-CN" b="0" dirty="0"/>
              <a:t>树类似</a:t>
            </a:r>
            <a:r>
              <a:rPr lang="zh-CN" altLang="zh-CN" b="0" dirty="0" smtClean="0"/>
              <a:t>。</a:t>
            </a:r>
            <a:endParaRPr lang="en-US" altLang="zh-CN" b="0" dirty="0" smtClean="0"/>
          </a:p>
        </p:txBody>
      </p:sp>
    </p:spTree>
    <p:extLst>
      <p:ext uri="{BB962C8B-B14F-4D97-AF65-F5344CB8AC3E}">
        <p14:creationId xmlns:p14="http://schemas.microsoft.com/office/powerpoint/2010/main" xmlns="" val="556138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876300" y="2620962"/>
            <a:ext cx="7391400" cy="161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9pPr>
          </a:lstStyle>
          <a:p>
            <a:pPr algn="ctr">
              <a:spcBef>
                <a:spcPct val="50000"/>
              </a:spcBef>
            </a:pPr>
            <a:r>
              <a:rPr lang="zh-CN" altLang="en-US" sz="4000" dirty="0">
                <a:solidFill>
                  <a:srgbClr val="FF0000"/>
                </a:solidFill>
              </a:rPr>
              <a:t>本课程授课到此结束！</a:t>
            </a:r>
          </a:p>
          <a:p>
            <a:pPr algn="ctr">
              <a:spcBef>
                <a:spcPct val="50000"/>
              </a:spcBef>
            </a:pPr>
            <a:r>
              <a:rPr lang="zh-CN" altLang="en-US" sz="4000" dirty="0">
                <a:solidFill>
                  <a:srgbClr val="FF0000"/>
                </a:solidFill>
              </a:rPr>
              <a:t>谢谢大家！</a:t>
            </a:r>
          </a:p>
        </p:txBody>
      </p:sp>
    </p:spTree>
    <p:extLst>
      <p:ext uri="{BB962C8B-B14F-4D97-AF65-F5344CB8AC3E}">
        <p14:creationId xmlns:p14="http://schemas.microsoft.com/office/powerpoint/2010/main" xmlns="" val="38407282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2064</TotalTime>
  <Words>4969</Words>
  <Application>Microsoft Office PowerPoint</Application>
  <PresentationFormat>全屏显示(4:3)</PresentationFormat>
  <Paragraphs>559</Paragraphs>
  <Slides>94</Slides>
  <Notes>1</Notes>
  <HiddenSlides>0</HiddenSlides>
  <MMClips>0</MMClips>
  <ScaleCrop>false</ScaleCrop>
  <HeadingPairs>
    <vt:vector size="4" baseType="variant">
      <vt:variant>
        <vt:lpstr>主题</vt:lpstr>
      </vt:variant>
      <vt:variant>
        <vt:i4>1</vt:i4>
      </vt:variant>
      <vt:variant>
        <vt:lpstr>幻灯片标题</vt:lpstr>
      </vt:variant>
      <vt:variant>
        <vt:i4>94</vt:i4>
      </vt:variant>
    </vt:vector>
  </HeadingPairs>
  <TitlesOfParts>
    <vt:vector size="95" baseType="lpstr">
      <vt:lpstr>角度</vt:lpstr>
      <vt:lpstr>第8章 查找算法</vt:lpstr>
      <vt:lpstr>8.1 查找的基本概念</vt:lpstr>
      <vt:lpstr>幻灯片 3</vt:lpstr>
      <vt:lpstr>8.2 静态查找表</vt:lpstr>
      <vt:lpstr>幻灯片 5</vt:lpstr>
      <vt:lpstr>8.2.1 顺序表的查找</vt:lpstr>
      <vt:lpstr>幻灯片 7</vt:lpstr>
      <vt:lpstr>顺序表的性能分析：</vt:lpstr>
      <vt:lpstr>幻灯片 9</vt:lpstr>
      <vt:lpstr>8.2.2 折半查找</vt:lpstr>
      <vt:lpstr>幻灯片 11</vt:lpstr>
      <vt:lpstr>幻灯片 12</vt:lpstr>
      <vt:lpstr>幻灯片 13</vt:lpstr>
      <vt:lpstr>幻灯片 14</vt:lpstr>
      <vt:lpstr>幻灯片 15</vt:lpstr>
      <vt:lpstr>幻灯片 16</vt:lpstr>
      <vt:lpstr>幻灯片 17</vt:lpstr>
      <vt:lpstr>折半查找的优点与缺点：</vt:lpstr>
      <vt:lpstr>8.3 Hash表</vt:lpstr>
      <vt:lpstr>8.3.1 哈希函数的常用构建方法</vt:lpstr>
      <vt:lpstr>幻灯片 21</vt:lpstr>
      <vt:lpstr>幻灯片 22</vt:lpstr>
      <vt:lpstr>幻灯片 23</vt:lpstr>
      <vt:lpstr>幻灯片 24</vt:lpstr>
      <vt:lpstr>幻灯片 25</vt:lpstr>
      <vt:lpstr>幻灯片 26</vt:lpstr>
      <vt:lpstr>幻灯片 27</vt:lpstr>
      <vt:lpstr>幻灯片 28</vt:lpstr>
      <vt:lpstr>8.3.2 解决冲突的办法</vt:lpstr>
      <vt:lpstr>幻灯片 30</vt:lpstr>
      <vt:lpstr>幻灯片 31</vt:lpstr>
      <vt:lpstr>幻灯片 32</vt:lpstr>
      <vt:lpstr>幻灯片 33</vt:lpstr>
      <vt:lpstr>幻灯片 34</vt:lpstr>
      <vt:lpstr>2．封闭哈希</vt:lpstr>
      <vt:lpstr>幻灯片 36</vt:lpstr>
      <vt:lpstr>幻灯片 37</vt:lpstr>
      <vt:lpstr>幻灯片 38</vt:lpstr>
      <vt:lpstr>幻灯片 39</vt:lpstr>
      <vt:lpstr>幻灯片 40</vt:lpstr>
      <vt:lpstr>幻灯片 41</vt:lpstr>
      <vt:lpstr>幻灯片 42</vt:lpstr>
      <vt:lpstr>幻灯片 43</vt:lpstr>
      <vt:lpstr>8.3.3 哈希表的实现</vt:lpstr>
      <vt:lpstr>幻灯片 45</vt:lpstr>
      <vt:lpstr>幻灯片 46</vt:lpstr>
      <vt:lpstr>幻灯片 47</vt:lpstr>
      <vt:lpstr>幻灯片 48</vt:lpstr>
      <vt:lpstr>8.3.4 哈希表的分析</vt:lpstr>
      <vt:lpstr>幻灯片 50</vt:lpstr>
      <vt:lpstr>8.4 线性索引</vt:lpstr>
      <vt:lpstr>幻灯片 52</vt:lpstr>
      <vt:lpstr>幻灯片 53</vt:lpstr>
      <vt:lpstr>幻灯片 54</vt:lpstr>
      <vt:lpstr>幻灯片 55</vt:lpstr>
      <vt:lpstr>8.5 树形索引</vt:lpstr>
      <vt:lpstr>8.5.1 2-3树</vt:lpstr>
      <vt:lpstr>幻灯片 58</vt:lpstr>
      <vt:lpstr>幻灯片 59</vt:lpstr>
      <vt:lpstr>幻灯片 60</vt:lpstr>
      <vt:lpstr>幻灯片 61</vt:lpstr>
      <vt:lpstr>幻灯片 62</vt:lpstr>
      <vt:lpstr>8.5.2 B树</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8.5.3 B+树</vt:lpstr>
      <vt:lpstr>幻灯片 92</vt:lpstr>
      <vt:lpstr>幻灯片 93</vt:lpstr>
      <vt:lpstr>幻灯片 94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算法分析</dc:title>
  <dc:creator>Admin</dc:creator>
  <cp:lastModifiedBy>admin</cp:lastModifiedBy>
  <cp:revision>223</cp:revision>
  <dcterms:created xsi:type="dcterms:W3CDTF">2016-02-05T07:36:15Z</dcterms:created>
  <dcterms:modified xsi:type="dcterms:W3CDTF">2019-11-21T13:40:37Z</dcterms:modified>
</cp:coreProperties>
</file>