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2" r:id="rId3"/>
    <p:sldId id="273" r:id="rId4"/>
    <p:sldId id="274" r:id="rId5"/>
    <p:sldId id="275" r:id="rId6"/>
    <p:sldId id="276" r:id="rId7"/>
    <p:sldId id="277" r:id="rId8"/>
    <p:sldId id="280" r:id="rId9"/>
    <p:sldId id="281" r:id="rId10"/>
    <p:sldId id="282" r:id="rId11"/>
    <p:sldId id="283" r:id="rId12"/>
    <p:sldId id="284" r:id="rId13"/>
    <p:sldId id="278" r:id="rId14"/>
    <p:sldId id="286" r:id="rId15"/>
    <p:sldId id="279"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0" d="100"/>
          <a:sy n="110" d="100"/>
        </p:scale>
        <p:origin x="6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5/15/23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574335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5/15/23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84617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5/15/23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8687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5/15/23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57658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5/15/23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6205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5/15/23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060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5/15/23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8216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5/15/23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8142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5/15/23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8146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5/15/23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7961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5/15/23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2309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5/15/23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26651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78991" y="893935"/>
            <a:ext cx="5364937" cy="3339390"/>
          </a:xfrm>
        </p:spPr>
        <p:txBody>
          <a:bodyPr anchor="ctr">
            <a:normAutofit/>
          </a:bodyPr>
          <a:lstStyle/>
          <a:p>
            <a:r>
              <a:rPr lang="en-US" sz="6000" dirty="0"/>
              <a:t>Cloud Computing Presentation</a:t>
            </a:r>
          </a:p>
        </p:txBody>
      </p:sp>
      <p:cxnSp>
        <p:nvCxnSpPr>
          <p:cNvPr id="20" name="Straight Connector 19">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font, graphics, logo, graphic design&#10;&#10;Description automatically generated">
            <a:extLst>
              <a:ext uri="{FF2B5EF4-FFF2-40B4-BE49-F238E27FC236}">
                <a16:creationId xmlns:a16="http://schemas.microsoft.com/office/drawing/2014/main" id="{6B7D7BA9-0532-A642-B78F-A04FFBC0F53C}"/>
              </a:ext>
            </a:extLst>
          </p:cNvPr>
          <p:cNvPicPr>
            <a:picLocks noChangeAspect="1"/>
          </p:cNvPicPr>
          <p:nvPr/>
        </p:nvPicPr>
        <p:blipFill rotWithShape="1">
          <a:blip r:embed="rId2">
            <a:extLst>
              <a:ext uri="{28A0092B-C50C-407E-A947-70E740481C1C}">
                <a14:useLocalDpi xmlns:a14="http://schemas.microsoft.com/office/drawing/2010/main" val="0"/>
              </a:ext>
            </a:extLst>
          </a:blip>
          <a:srcRect l="11373" r="12583"/>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22"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86825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6" name="Rectangle 15">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89566B-2106-45B5-A929-69C7B9554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alpha val="7000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descr="A screenshot of a computer&#10;&#10;Description automatically generated with medium confidence">
            <a:extLst>
              <a:ext uri="{FF2B5EF4-FFF2-40B4-BE49-F238E27FC236}">
                <a16:creationId xmlns:a16="http://schemas.microsoft.com/office/drawing/2014/main" id="{7F5281DE-15D0-C945-D242-AFD943D71E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1111"/>
          <a:stretch/>
        </p:blipFill>
        <p:spPr>
          <a:xfrm>
            <a:off x="1" y="1"/>
            <a:ext cx="12191998" cy="6857999"/>
          </a:xfrm>
          <a:prstGeom prst="rect">
            <a:avLst/>
          </a:prstGeom>
        </p:spPr>
      </p:pic>
      <p:cxnSp>
        <p:nvCxnSpPr>
          <p:cNvPr id="20" name="Straight Connector 19">
            <a:extLst>
              <a:ext uri="{FF2B5EF4-FFF2-40B4-BE49-F238E27FC236}">
                <a16:creationId xmlns:a16="http://schemas.microsoft.com/office/drawing/2014/main" id="{7475FE6E-6FF0-42EB-B0A8-117D063568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854"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73EE46CA-12A6-4A17-947D-6393F7BB5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77913"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11" name="Picture 10" descr="A picture containing text, screenshot, diagram, plot&#10;&#10;Description automatically generated">
            <a:extLst>
              <a:ext uri="{FF2B5EF4-FFF2-40B4-BE49-F238E27FC236}">
                <a16:creationId xmlns:a16="http://schemas.microsoft.com/office/drawing/2014/main" id="{E8B056EE-49B7-BDB7-1891-746ABE0D4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6635" y="-2"/>
            <a:ext cx="5339265" cy="1962445"/>
          </a:xfrm>
          <a:prstGeom prst="rect">
            <a:avLst/>
          </a:prstGeom>
        </p:spPr>
      </p:pic>
    </p:spTree>
    <p:extLst>
      <p:ext uri="{BB962C8B-B14F-4D97-AF65-F5344CB8AC3E}">
        <p14:creationId xmlns:p14="http://schemas.microsoft.com/office/powerpoint/2010/main" val="188593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5504FB94-ED6F-CC2F-D605-74C79A51F02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1778"/>
          <a:stretch/>
        </p:blipFill>
        <p:spPr>
          <a:xfrm>
            <a:off x="1" y="10"/>
            <a:ext cx="12191999" cy="6857990"/>
          </a:xfrm>
          <a:prstGeom prst="rect">
            <a:avLst/>
          </a:prstGeom>
        </p:spPr>
      </p:pic>
      <p:sp>
        <p:nvSpPr>
          <p:cNvPr id="16" name="Rectangle 15">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B4D9C5-7B1C-C54F-D1A8-8E9E6B30D537}"/>
              </a:ext>
            </a:extLst>
          </p:cNvPr>
          <p:cNvSpPr>
            <a:spLocks noGrp="1"/>
          </p:cNvSpPr>
          <p:nvPr>
            <p:ph type="title"/>
          </p:nvPr>
        </p:nvSpPr>
        <p:spPr>
          <a:xfrm>
            <a:off x="758952" y="1143000"/>
            <a:ext cx="4572000" cy="2984701"/>
          </a:xfrm>
        </p:spPr>
        <p:txBody>
          <a:bodyPr vert="horz" lIns="91440" tIns="45720" rIns="91440" bIns="45720" rtlCol="0" anchor="b">
            <a:normAutofit/>
          </a:bodyPr>
          <a:lstStyle/>
          <a:p>
            <a:r>
              <a:rPr lang="en-US" dirty="0">
                <a:solidFill>
                  <a:srgbClr val="FFFFFF"/>
                </a:solidFill>
              </a:rPr>
              <a:t>Uploading to a Bucket</a:t>
            </a:r>
          </a:p>
        </p:txBody>
      </p:sp>
      <p:cxnSp>
        <p:nvCxnSpPr>
          <p:cNvPr id="18" name="Straight Connector 17">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347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2" name="Rectangle 11">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89566B-2106-45B5-A929-69C7B9554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alpha val="70000"/>
                </a:srgb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3E93F867-0752-8030-1428-4BA7295F130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1778"/>
          <a:stretch/>
        </p:blipFill>
        <p:spPr>
          <a:xfrm>
            <a:off x="1" y="1"/>
            <a:ext cx="12191998" cy="6857999"/>
          </a:xfrm>
          <a:prstGeom prst="rect">
            <a:avLst/>
          </a:prstGeom>
        </p:spPr>
      </p:pic>
      <p:cxnSp>
        <p:nvCxnSpPr>
          <p:cNvPr id="16" name="Straight Connector 15">
            <a:extLst>
              <a:ext uri="{FF2B5EF4-FFF2-40B4-BE49-F238E27FC236}">
                <a16:creationId xmlns:a16="http://schemas.microsoft.com/office/drawing/2014/main" id="{7475FE6E-6FF0-42EB-B0A8-117D063568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854"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Freeform 6">
            <a:extLst>
              <a:ext uri="{FF2B5EF4-FFF2-40B4-BE49-F238E27FC236}">
                <a16:creationId xmlns:a16="http://schemas.microsoft.com/office/drawing/2014/main" id="{73EE46CA-12A6-4A17-947D-6393F7BB5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77913"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 name="Picture 6" descr="A picture containing text, screenshot, plot, diagram&#10;&#10;Description automatically generated">
            <a:extLst>
              <a:ext uri="{FF2B5EF4-FFF2-40B4-BE49-F238E27FC236}">
                <a16:creationId xmlns:a16="http://schemas.microsoft.com/office/drawing/2014/main" id="{509BD877-7341-A174-3040-62B5D0AB9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0"/>
            <a:ext cx="6202387" cy="1680450"/>
          </a:xfrm>
          <a:prstGeom prst="rect">
            <a:avLst/>
          </a:prstGeom>
        </p:spPr>
      </p:pic>
    </p:spTree>
    <p:extLst>
      <p:ext uri="{BB962C8B-B14F-4D97-AF65-F5344CB8AC3E}">
        <p14:creationId xmlns:p14="http://schemas.microsoft.com/office/powerpoint/2010/main" val="56011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877532" y="1063255"/>
            <a:ext cx="5312254" cy="1806727"/>
          </a:xfrm>
        </p:spPr>
        <p:txBody>
          <a:bodyPr>
            <a:normAutofit/>
          </a:bodyPr>
          <a:lstStyle/>
          <a:p>
            <a:r>
              <a:rPr lang="en-US" dirty="0"/>
              <a:t>Estimated Cost</a:t>
            </a:r>
          </a:p>
        </p:txBody>
      </p:sp>
      <p:pic>
        <p:nvPicPr>
          <p:cNvPr id="6" name="Picture 5" descr="Calculator, pen, compass, money and a paper with graphs printed on it">
            <a:extLst>
              <a:ext uri="{FF2B5EF4-FFF2-40B4-BE49-F238E27FC236}">
                <a16:creationId xmlns:a16="http://schemas.microsoft.com/office/drawing/2014/main" id="{531A2F81-C1AE-958B-9082-E3E6E80423E1}"/>
              </a:ext>
            </a:extLst>
          </p:cNvPr>
          <p:cNvPicPr>
            <a:picLocks noChangeAspect="1"/>
          </p:cNvPicPr>
          <p:nvPr/>
        </p:nvPicPr>
        <p:blipFill rotWithShape="1">
          <a:blip r:embed="rId2"/>
          <a:srcRect l="27704" r="26407" b="8"/>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2" name="Straight Connector 11">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877532" y="3309582"/>
            <a:ext cx="5312254" cy="2485157"/>
          </a:xfrm>
        </p:spPr>
        <p:txBody>
          <a:bodyPr>
            <a:normAutofit/>
          </a:bodyPr>
          <a:lstStyle/>
          <a:p>
            <a:pPr lvl="0">
              <a:lnSpc>
                <a:spcPct val="100000"/>
              </a:lnSpc>
            </a:pPr>
            <a:r>
              <a:rPr lang="en-US" sz="1700" dirty="0"/>
              <a:t>The estimated cost for this project, which includes the use of various AWS services and other resources, is as follows based on the assumption that there will be 5000 API calls per month: Upfront cost: $0.00 Monthly cost: $21.55 Total cost for 12 months: $256.80 This cost estimation is subject to change based on the actual usage of AWS services and potential modifications in their pricing</a:t>
            </a:r>
          </a:p>
        </p:txBody>
      </p:sp>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342649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0B415-8168-1A7D-50C6-6357D5AD4B85}"/>
              </a:ext>
            </a:extLst>
          </p:cNvPr>
          <p:cNvSpPr>
            <a:spLocks noGrp="1"/>
          </p:cNvSpPr>
          <p:nvPr>
            <p:ph type="title"/>
          </p:nvPr>
        </p:nvSpPr>
        <p:spPr>
          <a:xfrm>
            <a:off x="5148335" y="758952"/>
            <a:ext cx="6281663" cy="1952716"/>
          </a:xfrm>
        </p:spPr>
        <p:txBody>
          <a:bodyPr anchor="ctr">
            <a:normAutofit/>
          </a:bodyPr>
          <a:lstStyle/>
          <a:p>
            <a:r>
              <a:rPr lang="en-US" dirty="0"/>
              <a:t>What we would like to expand upon</a:t>
            </a:r>
          </a:p>
        </p:txBody>
      </p:sp>
      <p:pic>
        <p:nvPicPr>
          <p:cNvPr id="5" name="Picture 4" descr="Blue and orange gradient with arrows">
            <a:extLst>
              <a:ext uri="{FF2B5EF4-FFF2-40B4-BE49-F238E27FC236}">
                <a16:creationId xmlns:a16="http://schemas.microsoft.com/office/drawing/2014/main" id="{CA364306-A33F-D2DA-BF6C-EF2EDED40511}"/>
              </a:ext>
            </a:extLst>
          </p:cNvPr>
          <p:cNvPicPr>
            <a:picLocks noChangeAspect="1"/>
          </p:cNvPicPr>
          <p:nvPr/>
        </p:nvPicPr>
        <p:blipFill rotWithShape="1">
          <a:blip r:embed="rId2"/>
          <a:srcRect l="42926" r="16865"/>
          <a:stretch/>
        </p:blipFill>
        <p:spPr>
          <a:xfrm>
            <a:off x="20" y="10"/>
            <a:ext cx="4595888" cy="6857990"/>
          </a:xfrm>
          <a:prstGeom prst="rect">
            <a:avLst/>
          </a:prstGeom>
        </p:spPr>
      </p:pic>
      <p:cxnSp>
        <p:nvCxnSpPr>
          <p:cNvPr id="11" name="Straight Connector 10">
            <a:extLst>
              <a:ext uri="{FF2B5EF4-FFF2-40B4-BE49-F238E27FC236}">
                <a16:creationId xmlns:a16="http://schemas.microsoft.com/office/drawing/2014/main" id="{DF96FA98-52E5-4AA7-98B9-BE6200CF01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181601" y="2933080"/>
            <a:ext cx="624839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4037EA-DBA1-A9A3-82C1-829437D4E382}"/>
              </a:ext>
            </a:extLst>
          </p:cNvPr>
          <p:cNvSpPr>
            <a:spLocks noGrp="1"/>
          </p:cNvSpPr>
          <p:nvPr>
            <p:ph idx="1"/>
          </p:nvPr>
        </p:nvSpPr>
        <p:spPr>
          <a:xfrm>
            <a:off x="5148208" y="3161680"/>
            <a:ext cx="6281663" cy="2620409"/>
          </a:xfrm>
        </p:spPr>
        <p:txBody>
          <a:bodyPr>
            <a:normAutofit fontScale="92500" lnSpcReduction="10000"/>
          </a:bodyPr>
          <a:lstStyle/>
          <a:p>
            <a:r>
              <a:rPr lang="en-US" dirty="0"/>
              <a:t>Intergrade a login feature and allow uploading only to users that is logged in.</a:t>
            </a:r>
          </a:p>
          <a:p>
            <a:r>
              <a:rPr lang="en-US" dirty="0"/>
              <a:t>Allow for larger files to be uploaded.</a:t>
            </a:r>
          </a:p>
          <a:p>
            <a:r>
              <a:rPr lang="en-US" dirty="0"/>
              <a:t>Make the web pages look better.</a:t>
            </a:r>
          </a:p>
          <a:p>
            <a:r>
              <a:rPr lang="en-US" dirty="0"/>
              <a:t>Allow for quick editing and reuploaded of already uploaded files.</a:t>
            </a:r>
          </a:p>
          <a:p>
            <a:r>
              <a:rPr lang="en-US" dirty="0"/>
              <a:t>Make the User experience nicer</a:t>
            </a:r>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19562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8335" y="758952"/>
            <a:ext cx="6281663" cy="1952716"/>
          </a:xfrm>
        </p:spPr>
        <p:txBody>
          <a:bodyPr anchor="ctr">
            <a:normAutofit/>
          </a:bodyPr>
          <a:lstStyle/>
          <a:p>
            <a:r>
              <a:rPr lang="en-US" dirty="0"/>
              <a:t>Conclusion</a:t>
            </a:r>
          </a:p>
        </p:txBody>
      </p:sp>
      <p:pic>
        <p:nvPicPr>
          <p:cNvPr id="6" name="Picture 5" descr="Light bulb on yellow background with sketched light beams and cord">
            <a:extLst>
              <a:ext uri="{FF2B5EF4-FFF2-40B4-BE49-F238E27FC236}">
                <a16:creationId xmlns:a16="http://schemas.microsoft.com/office/drawing/2014/main" id="{0A42DE7E-E132-FDF2-85D7-C7C9660751F1}"/>
              </a:ext>
            </a:extLst>
          </p:cNvPr>
          <p:cNvPicPr>
            <a:picLocks noChangeAspect="1"/>
          </p:cNvPicPr>
          <p:nvPr/>
        </p:nvPicPr>
        <p:blipFill rotWithShape="1">
          <a:blip r:embed="rId2"/>
          <a:srcRect l="50548" r="8223" b="3"/>
          <a:stretch/>
        </p:blipFill>
        <p:spPr>
          <a:xfrm>
            <a:off x="20" y="10"/>
            <a:ext cx="4595888" cy="6857990"/>
          </a:xfrm>
          <a:prstGeom prst="rect">
            <a:avLst/>
          </a:prstGeom>
        </p:spPr>
      </p:pic>
      <p:cxnSp>
        <p:nvCxnSpPr>
          <p:cNvPr id="12" name="Straight Connector 11">
            <a:extLst>
              <a:ext uri="{FF2B5EF4-FFF2-40B4-BE49-F238E27FC236}">
                <a16:creationId xmlns:a16="http://schemas.microsoft.com/office/drawing/2014/main" id="{DF96FA98-52E5-4AA7-98B9-BE6200CF01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181601" y="2933080"/>
            <a:ext cx="624839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48208" y="3161680"/>
            <a:ext cx="6281663" cy="2620409"/>
          </a:xfrm>
        </p:spPr>
        <p:txBody>
          <a:bodyPr>
            <a:normAutofit/>
          </a:bodyPr>
          <a:lstStyle/>
          <a:p>
            <a:pPr lvl="0">
              <a:lnSpc>
                <a:spcPct val="100000"/>
              </a:lnSpc>
            </a:pPr>
            <a:r>
              <a:rPr lang="en-US" sz="1600" dirty="0"/>
              <a:t>In conclusion, this project aims to provide a robust and easy-to-use platform for students to access and share study guides</a:t>
            </a:r>
          </a:p>
          <a:p>
            <a:pPr lvl="0">
              <a:lnSpc>
                <a:spcPct val="100000"/>
              </a:lnSpc>
            </a:pPr>
            <a:r>
              <a:rPr lang="en-US" sz="1600" dirty="0"/>
              <a:t>The use of AWS services ensures scalability and reliability, allowing the platform to handle a growing number of users and data</a:t>
            </a:r>
          </a:p>
          <a:p>
            <a:pPr lvl="0">
              <a:lnSpc>
                <a:spcPct val="100000"/>
              </a:lnSpc>
            </a:pPr>
            <a:r>
              <a:rPr lang="en-US" sz="1600" dirty="0"/>
              <a:t>With a clear timeline and role distribution, we aim to deliver this project on time and within budget, providing maximum value to our end users - the students</a:t>
            </a:r>
          </a:p>
        </p:txBody>
      </p:sp>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69033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8FF7FD-30FC-C2B1-35D3-4E985DFA87F5}"/>
              </a:ext>
            </a:extLst>
          </p:cNvPr>
          <p:cNvSpPr>
            <a:spLocks noGrp="1"/>
          </p:cNvSpPr>
          <p:nvPr>
            <p:ph idx="1"/>
          </p:nvPr>
        </p:nvSpPr>
        <p:spPr>
          <a:xfrm>
            <a:off x="758826" y="3161684"/>
            <a:ext cx="4782166" cy="2620405"/>
          </a:xfrm>
        </p:spPr>
        <p:txBody>
          <a:bodyPr>
            <a:normAutofit/>
          </a:bodyPr>
          <a:lstStyle/>
          <a:p>
            <a:pPr marL="0" indent="0">
              <a:buNone/>
            </a:pPr>
            <a:r>
              <a:rPr lang="en-US" sz="3600" b="0" i="0" dirty="0">
                <a:effectLst/>
                <a:latin typeface="Times"/>
              </a:rPr>
              <a:t>Cloud Computing Web App Project Created By Tahj, </a:t>
            </a:r>
            <a:r>
              <a:rPr lang="en-US" sz="3600" b="0" i="0" dirty="0" err="1">
                <a:effectLst/>
                <a:latin typeface="Times"/>
              </a:rPr>
              <a:t>Xiuyi</a:t>
            </a:r>
            <a:r>
              <a:rPr lang="en-US" sz="3600" b="0" i="0" dirty="0">
                <a:effectLst/>
                <a:latin typeface="Times"/>
              </a:rPr>
              <a:t>, Fahad and </a:t>
            </a:r>
            <a:r>
              <a:rPr lang="en-US" sz="3600" b="0" i="0" dirty="0" err="1">
                <a:effectLst/>
                <a:latin typeface="Times"/>
              </a:rPr>
              <a:t>Arif</a:t>
            </a:r>
            <a:endParaRPr lang="en-US" sz="3600" dirty="0"/>
          </a:p>
        </p:txBody>
      </p:sp>
      <p:pic>
        <p:nvPicPr>
          <p:cNvPr id="5" name="Picture 4" descr="Sphere of mesh and nodes">
            <a:extLst>
              <a:ext uri="{FF2B5EF4-FFF2-40B4-BE49-F238E27FC236}">
                <a16:creationId xmlns:a16="http://schemas.microsoft.com/office/drawing/2014/main" id="{53F31079-EA8F-A80B-96A5-E8201FB5735A}"/>
              </a:ext>
            </a:extLst>
          </p:cNvPr>
          <p:cNvPicPr>
            <a:picLocks noChangeAspect="1"/>
          </p:cNvPicPr>
          <p:nvPr/>
        </p:nvPicPr>
        <p:blipFill rotWithShape="1">
          <a:blip r:embed="rId2"/>
          <a:srcRect l="32161" r="1172"/>
          <a:stretch/>
        </p:blipFill>
        <p:spPr>
          <a:xfrm>
            <a:off x="6096000" y="10"/>
            <a:ext cx="6095998" cy="6857990"/>
          </a:xfrm>
          <a:prstGeom prst="rect">
            <a:avLst/>
          </a:prstGeom>
        </p:spPr>
      </p:pic>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4317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8335" y="758952"/>
            <a:ext cx="6281663" cy="1952716"/>
          </a:xfrm>
        </p:spPr>
        <p:txBody>
          <a:bodyPr anchor="ctr">
            <a:normAutofit/>
          </a:bodyPr>
          <a:lstStyle/>
          <a:p>
            <a:r>
              <a:rPr lang="en-US" sz="5600" dirty="0"/>
              <a:t>Background/Context</a:t>
            </a:r>
          </a:p>
        </p:txBody>
      </p:sp>
      <p:pic>
        <p:nvPicPr>
          <p:cNvPr id="6" name="Picture 5" descr="Glasses on top of a book">
            <a:extLst>
              <a:ext uri="{FF2B5EF4-FFF2-40B4-BE49-F238E27FC236}">
                <a16:creationId xmlns:a16="http://schemas.microsoft.com/office/drawing/2014/main" id="{46329EE1-039F-927C-41D2-981589F23191}"/>
              </a:ext>
            </a:extLst>
          </p:cNvPr>
          <p:cNvPicPr>
            <a:picLocks noChangeAspect="1"/>
          </p:cNvPicPr>
          <p:nvPr/>
        </p:nvPicPr>
        <p:blipFill rotWithShape="1">
          <a:blip r:embed="rId2"/>
          <a:srcRect l="17382" r="38250" b="10"/>
          <a:stretch/>
        </p:blipFill>
        <p:spPr>
          <a:xfrm>
            <a:off x="20" y="10"/>
            <a:ext cx="4595888" cy="6857990"/>
          </a:xfrm>
          <a:prstGeom prst="rect">
            <a:avLst/>
          </a:prstGeom>
        </p:spPr>
      </p:pic>
      <p:cxnSp>
        <p:nvCxnSpPr>
          <p:cNvPr id="12" name="Straight Connector 11">
            <a:extLst>
              <a:ext uri="{FF2B5EF4-FFF2-40B4-BE49-F238E27FC236}">
                <a16:creationId xmlns:a16="http://schemas.microsoft.com/office/drawing/2014/main" id="{DF96FA98-52E5-4AA7-98B9-BE6200CF01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181601" y="2933080"/>
            <a:ext cx="624839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48208" y="3161680"/>
            <a:ext cx="6281663" cy="2620409"/>
          </a:xfrm>
        </p:spPr>
        <p:txBody>
          <a:bodyPr>
            <a:normAutofit/>
          </a:bodyPr>
          <a:lstStyle/>
          <a:p>
            <a:pPr lvl="0">
              <a:lnSpc>
                <a:spcPct val="100000"/>
              </a:lnSpc>
            </a:pPr>
            <a:r>
              <a:rPr lang="en-US" sz="1600" dirty="0"/>
              <a:t>In the world of academia, the start of a new semester often brings with it a wave of stress and uncertainty</a:t>
            </a:r>
          </a:p>
          <a:p>
            <a:pPr lvl="0">
              <a:lnSpc>
                <a:spcPct val="100000"/>
              </a:lnSpc>
            </a:pPr>
            <a:r>
              <a:rPr lang="en-US" sz="1600" dirty="0"/>
              <a:t>To help alleviate such stress, our web application aims to provide a platform where students can find study guides for their selected courses, uploaded by their fellow students</a:t>
            </a:r>
          </a:p>
          <a:p>
            <a:pPr lvl="0">
              <a:lnSpc>
                <a:spcPct val="100000"/>
              </a:lnSpc>
            </a:pPr>
            <a:r>
              <a:rPr lang="en-US" sz="1600" dirty="0"/>
              <a:t>These guides could include advice on what topics to focus on, potential questions for midterms and finals, personal interpretations of challenging subjects, and resources that have been helpful in understanding various topics</a:t>
            </a:r>
          </a:p>
        </p:txBody>
      </p:sp>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0909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877532" y="1063255"/>
            <a:ext cx="5312254" cy="1806727"/>
          </a:xfrm>
        </p:spPr>
        <p:txBody>
          <a:bodyPr>
            <a:normAutofit/>
          </a:bodyPr>
          <a:lstStyle/>
          <a:p>
            <a:r>
              <a:rPr lang="en-US" dirty="0"/>
              <a:t>Problem Statement</a:t>
            </a:r>
          </a:p>
        </p:txBody>
      </p:sp>
      <p:pic>
        <p:nvPicPr>
          <p:cNvPr id="6" name="Picture 5" descr="Glasses on top of a book">
            <a:extLst>
              <a:ext uri="{FF2B5EF4-FFF2-40B4-BE49-F238E27FC236}">
                <a16:creationId xmlns:a16="http://schemas.microsoft.com/office/drawing/2014/main" id="{2C35F4F6-B2A4-F75A-9BE9-BB74E49D6AD1}"/>
              </a:ext>
            </a:extLst>
          </p:cNvPr>
          <p:cNvPicPr>
            <a:picLocks noChangeAspect="1"/>
          </p:cNvPicPr>
          <p:nvPr/>
        </p:nvPicPr>
        <p:blipFill rotWithShape="1">
          <a:blip r:embed="rId2"/>
          <a:srcRect l="14394" r="35262" b="10"/>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2" name="Straight Connector 11">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877532" y="3309582"/>
            <a:ext cx="5312254" cy="2485157"/>
          </a:xfrm>
        </p:spPr>
        <p:txBody>
          <a:bodyPr>
            <a:normAutofit/>
          </a:bodyPr>
          <a:lstStyle/>
          <a:p>
            <a:pPr lvl="0">
              <a:lnSpc>
                <a:spcPct val="100000"/>
              </a:lnSpc>
            </a:pPr>
            <a:r>
              <a:rPr lang="en-US" sz="1700" dirty="0"/>
              <a:t>The problem we are addressing is the lack of a centralized platform for students to access peer-created study guides for specific courses</a:t>
            </a:r>
          </a:p>
          <a:p>
            <a:pPr lvl="0">
              <a:lnSpc>
                <a:spcPct val="100000"/>
              </a:lnSpc>
            </a:pPr>
            <a:r>
              <a:rPr lang="en-US" sz="1700" dirty="0"/>
              <a:t>With our solution, we aim to provide an accessible, easy-to-use, and efficient means for students to find the information they need to succeed in their academic journey</a:t>
            </a:r>
          </a:p>
        </p:txBody>
      </p:sp>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7792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877532" y="1063255"/>
            <a:ext cx="5312254" cy="1806727"/>
          </a:xfrm>
        </p:spPr>
        <p:txBody>
          <a:bodyPr>
            <a:normAutofit/>
          </a:bodyPr>
          <a:lstStyle/>
          <a:p>
            <a:r>
              <a:rPr lang="en-US" dirty="0"/>
              <a:t>Web Application Summary</a:t>
            </a:r>
          </a:p>
        </p:txBody>
      </p:sp>
      <p:pic>
        <p:nvPicPr>
          <p:cNvPr id="6" name="Picture 5" descr="Glasses on top of a book">
            <a:extLst>
              <a:ext uri="{FF2B5EF4-FFF2-40B4-BE49-F238E27FC236}">
                <a16:creationId xmlns:a16="http://schemas.microsoft.com/office/drawing/2014/main" id="{557FDF60-2D4C-715E-AF0D-A43E1A0F530F}"/>
              </a:ext>
            </a:extLst>
          </p:cNvPr>
          <p:cNvPicPr>
            <a:picLocks noChangeAspect="1"/>
          </p:cNvPicPr>
          <p:nvPr/>
        </p:nvPicPr>
        <p:blipFill rotWithShape="1">
          <a:blip r:embed="rId2"/>
          <a:srcRect l="14394" r="35262" b="10"/>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2" name="Straight Connector 11">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877532" y="3309582"/>
            <a:ext cx="5312254" cy="2485157"/>
          </a:xfrm>
        </p:spPr>
        <p:txBody>
          <a:bodyPr>
            <a:normAutofit/>
          </a:bodyPr>
          <a:lstStyle/>
          <a:p>
            <a:pPr lvl="0">
              <a:lnSpc>
                <a:spcPct val="100000"/>
              </a:lnSpc>
            </a:pPr>
            <a:r>
              <a:rPr lang="en-US" sz="1300" dirty="0"/>
              <a:t>Our web application is an application that allows a user to find study guides for a selected course, study guides that have been uploaded by other students for a particular course</a:t>
            </a:r>
          </a:p>
          <a:p>
            <a:pPr lvl="0">
              <a:lnSpc>
                <a:spcPct val="100000"/>
              </a:lnSpc>
            </a:pPr>
            <a:r>
              <a:rPr lang="en-US" sz="1300" dirty="0"/>
              <a:t>The study guides are stored in a database using different AWS S3 buckets , and within the database, the study guides will be contained in a specific S3 bucket base on courses they are intended for</a:t>
            </a:r>
          </a:p>
          <a:p>
            <a:pPr lvl="0">
              <a:lnSpc>
                <a:spcPct val="100000"/>
              </a:lnSpc>
            </a:pPr>
            <a:r>
              <a:rPr lang="en-US" sz="1300" dirty="0"/>
              <a:t>We will use an AWS API Gateway that acts as an intermediary to retrieve and load the study guide on the web app because we don’t want direct access to the Database from the web application</a:t>
            </a:r>
          </a:p>
        </p:txBody>
      </p:sp>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313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877532" y="1063255"/>
            <a:ext cx="5312254" cy="1806727"/>
          </a:xfrm>
        </p:spPr>
        <p:txBody>
          <a:bodyPr>
            <a:normAutofit/>
          </a:bodyPr>
          <a:lstStyle/>
          <a:p>
            <a:r>
              <a:rPr lang="en-US" dirty="0"/>
              <a:t>Technical Stack</a:t>
            </a:r>
          </a:p>
        </p:txBody>
      </p:sp>
      <p:pic>
        <p:nvPicPr>
          <p:cNvPr id="6" name="Picture 5" descr="Exclamation mark on a yellow background">
            <a:extLst>
              <a:ext uri="{FF2B5EF4-FFF2-40B4-BE49-F238E27FC236}">
                <a16:creationId xmlns:a16="http://schemas.microsoft.com/office/drawing/2014/main" id="{6A98DF17-8350-5CC8-4D2E-75240275CEC0}"/>
              </a:ext>
            </a:extLst>
          </p:cNvPr>
          <p:cNvPicPr>
            <a:picLocks noChangeAspect="1"/>
          </p:cNvPicPr>
          <p:nvPr/>
        </p:nvPicPr>
        <p:blipFill rotWithShape="1">
          <a:blip r:embed="rId2"/>
          <a:srcRect l="28019" r="14951" b="4"/>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2" name="Straight Connector 11">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877532" y="3309582"/>
            <a:ext cx="5312254" cy="2485157"/>
          </a:xfrm>
        </p:spPr>
        <p:txBody>
          <a:bodyPr>
            <a:normAutofit/>
          </a:bodyPr>
          <a:lstStyle/>
          <a:p>
            <a:pPr lvl="0">
              <a:lnSpc>
                <a:spcPct val="100000"/>
              </a:lnSpc>
            </a:pPr>
            <a:r>
              <a:rPr lang="en-US" sz="1700" dirty="0"/>
              <a:t>AWS Amplify : This is your front-end, where users interact with your application</a:t>
            </a:r>
          </a:p>
          <a:p>
            <a:pPr lvl="0">
              <a:lnSpc>
                <a:spcPct val="100000"/>
              </a:lnSpc>
            </a:pPr>
            <a:r>
              <a:rPr lang="en-US" sz="1700" dirty="0"/>
              <a:t>AWS API Gateway: This service is directly linked to your Amplify application</a:t>
            </a:r>
          </a:p>
          <a:p>
            <a:pPr lvl="0">
              <a:lnSpc>
                <a:spcPct val="100000"/>
              </a:lnSpc>
            </a:pPr>
            <a:r>
              <a:rPr lang="en-US" sz="1700" dirty="0"/>
              <a:t>AWS Lambda: Two Lambda functions are present</a:t>
            </a:r>
          </a:p>
          <a:p>
            <a:pPr lvl="0">
              <a:lnSpc>
                <a:spcPct val="100000"/>
              </a:lnSpc>
            </a:pPr>
            <a:r>
              <a:rPr lang="en-US" sz="1700" dirty="0"/>
              <a:t>AWS S3 Buckets: There are multiple S3 buckets, each containing study guides for a specific class</a:t>
            </a:r>
          </a:p>
        </p:txBody>
      </p:sp>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0317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8462" y="530353"/>
            <a:ext cx="6281663" cy="1952716"/>
          </a:xfrm>
        </p:spPr>
        <p:txBody>
          <a:bodyPr anchor="ctr">
            <a:normAutofit/>
          </a:bodyPr>
          <a:lstStyle/>
          <a:p>
            <a:r>
              <a:rPr lang="en-US" sz="5600" dirty="0"/>
              <a:t>Technical Architecture Diagram</a:t>
            </a:r>
          </a:p>
        </p:txBody>
      </p:sp>
      <p:pic>
        <p:nvPicPr>
          <p:cNvPr id="6" name="Picture 5" descr="Cubes connected with a red line">
            <a:extLst>
              <a:ext uri="{FF2B5EF4-FFF2-40B4-BE49-F238E27FC236}">
                <a16:creationId xmlns:a16="http://schemas.microsoft.com/office/drawing/2014/main" id="{4CF2280E-5552-FF94-06AF-368866EDE535}"/>
              </a:ext>
            </a:extLst>
          </p:cNvPr>
          <p:cNvPicPr>
            <a:picLocks noChangeAspect="1"/>
          </p:cNvPicPr>
          <p:nvPr/>
        </p:nvPicPr>
        <p:blipFill rotWithShape="1">
          <a:blip r:embed="rId2"/>
          <a:srcRect l="29621" r="18838" b="-6"/>
          <a:stretch/>
        </p:blipFill>
        <p:spPr>
          <a:xfrm>
            <a:off x="20" y="10"/>
            <a:ext cx="4595888" cy="6857990"/>
          </a:xfrm>
          <a:prstGeom prst="rect">
            <a:avLst/>
          </a:prstGeom>
        </p:spPr>
      </p:pic>
      <p:cxnSp>
        <p:nvCxnSpPr>
          <p:cNvPr id="12" name="Straight Connector 11">
            <a:extLst>
              <a:ext uri="{FF2B5EF4-FFF2-40B4-BE49-F238E27FC236}">
                <a16:creationId xmlns:a16="http://schemas.microsoft.com/office/drawing/2014/main" id="{DF96FA98-52E5-4AA7-98B9-BE6200CF01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181601" y="2933080"/>
            <a:ext cx="624839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48335" y="2933081"/>
            <a:ext cx="6281663" cy="2620409"/>
          </a:xfrm>
        </p:spPr>
        <p:txBody>
          <a:bodyPr>
            <a:normAutofit/>
          </a:bodyPr>
          <a:lstStyle/>
          <a:p>
            <a:pPr lvl="0"/>
            <a:r>
              <a:rPr lang="en-US" dirty="0"/>
              <a:t>Our application's technical architecture is as follows: User Interface -&gt; AWS Amplify -&gt; AWS API Gateway -&gt; AWS Lambda -&gt; AWS S3</a:t>
            </a:r>
          </a:p>
        </p:txBody>
      </p:sp>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5" name="Picture 4" descr="A picture containing text, screenshot, number, plot&#10;&#10;Description automatically generated">
            <a:extLst>
              <a:ext uri="{FF2B5EF4-FFF2-40B4-BE49-F238E27FC236}">
                <a16:creationId xmlns:a16="http://schemas.microsoft.com/office/drawing/2014/main" id="{80081F1A-E422-AB3E-8050-70B4ADCFF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749" y="4006450"/>
            <a:ext cx="5372100" cy="2819400"/>
          </a:xfrm>
          <a:prstGeom prst="rect">
            <a:avLst/>
          </a:prstGeom>
        </p:spPr>
      </p:pic>
    </p:spTree>
    <p:extLst>
      <p:ext uri="{BB962C8B-B14F-4D97-AF65-F5344CB8AC3E}">
        <p14:creationId xmlns:p14="http://schemas.microsoft.com/office/powerpoint/2010/main" val="74222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877532" y="1063255"/>
            <a:ext cx="5312254" cy="1806727"/>
          </a:xfrm>
        </p:spPr>
        <p:txBody>
          <a:bodyPr>
            <a:normAutofit/>
          </a:bodyPr>
          <a:lstStyle/>
          <a:p>
            <a:r>
              <a:rPr lang="en-US" dirty="0"/>
              <a:t>Deliverables</a:t>
            </a:r>
          </a:p>
        </p:txBody>
      </p:sp>
      <p:pic>
        <p:nvPicPr>
          <p:cNvPr id="6" name="Picture 5" descr="Person writing on a notepad">
            <a:extLst>
              <a:ext uri="{FF2B5EF4-FFF2-40B4-BE49-F238E27FC236}">
                <a16:creationId xmlns:a16="http://schemas.microsoft.com/office/drawing/2014/main" id="{26BE226C-C0AD-4293-21C6-C79477E6C752}"/>
              </a:ext>
            </a:extLst>
          </p:cNvPr>
          <p:cNvPicPr>
            <a:picLocks noChangeAspect="1"/>
          </p:cNvPicPr>
          <p:nvPr/>
        </p:nvPicPr>
        <p:blipFill rotWithShape="1">
          <a:blip r:embed="rId2"/>
          <a:srcRect l="22686" r="16972" b="-7"/>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2" name="Straight Connector 11">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877532" y="3309582"/>
            <a:ext cx="5312254" cy="2485157"/>
          </a:xfrm>
        </p:spPr>
        <p:txBody>
          <a:bodyPr>
            <a:normAutofit/>
          </a:bodyPr>
          <a:lstStyle/>
          <a:p>
            <a:pPr lvl="0"/>
            <a:r>
              <a:rPr lang="en-US" dirty="0"/>
              <a:t>AWS Account Setup and S3 Bucket Creation</a:t>
            </a:r>
          </a:p>
          <a:p>
            <a:pPr lvl="0"/>
            <a:r>
              <a:rPr lang="en-US" dirty="0"/>
              <a:t>AWS Lambda Function Creation</a:t>
            </a:r>
          </a:p>
          <a:p>
            <a:pPr lvl="0"/>
            <a:r>
              <a:rPr lang="en-US" dirty="0"/>
              <a:t>API Gateway Endpoint Creation</a:t>
            </a:r>
          </a:p>
          <a:p>
            <a:pPr lvl="0"/>
            <a:r>
              <a:rPr lang="en-US" dirty="0"/>
              <a:t>Web Application Development and Testing</a:t>
            </a:r>
          </a:p>
        </p:txBody>
      </p:sp>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2868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6" name="Straight Connector 1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D9D544-23E0-E504-6E15-4F28B5B963CE}"/>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4200" i="1" kern="1200" spc="100" baseline="0">
                <a:solidFill>
                  <a:schemeClr val="bg1"/>
                </a:solidFill>
                <a:latin typeface="+mj-lt"/>
                <a:ea typeface="+mj-ea"/>
                <a:cs typeface="+mj-cs"/>
              </a:rPr>
              <a:t>AWS Functionalities</a:t>
            </a:r>
          </a:p>
        </p:txBody>
      </p:sp>
      <p:pic>
        <p:nvPicPr>
          <p:cNvPr id="7" name="Picture 6" descr="A screenshot of a computer&#10;&#10;Description automatically generated with medium confidence">
            <a:extLst>
              <a:ext uri="{FF2B5EF4-FFF2-40B4-BE49-F238E27FC236}">
                <a16:creationId xmlns:a16="http://schemas.microsoft.com/office/drawing/2014/main" id="{DA62F9F0-BCFD-3940-A6D9-A935484C7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501" y="1571601"/>
            <a:ext cx="2653236" cy="1326617"/>
          </a:xfrm>
          <a:prstGeom prst="rect">
            <a:avLst/>
          </a:prstGeom>
        </p:spPr>
      </p:pic>
      <p:pic>
        <p:nvPicPr>
          <p:cNvPr id="9" name="Picture 8" descr="A screenshot of a computer program&#10;&#10;Description automatically generated with low confidence">
            <a:extLst>
              <a:ext uri="{FF2B5EF4-FFF2-40B4-BE49-F238E27FC236}">
                <a16:creationId xmlns:a16="http://schemas.microsoft.com/office/drawing/2014/main" id="{4AE7E4D4-FF29-91C4-8337-089158822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7565" y="1570078"/>
            <a:ext cx="2659332" cy="1329665"/>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A259D27C-8163-EF6D-0AC3-BC7CB35EFFB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225136" y="3662741"/>
            <a:ext cx="4783126" cy="2212195"/>
          </a:xfrm>
          <a:prstGeom prst="rect">
            <a:avLst/>
          </a:prstGeom>
        </p:spPr>
      </p:pic>
      <p:sp>
        <p:nvSpPr>
          <p:cNvPr id="22"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8293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2" name="Straight Connector 2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3" name="Rectangle 2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screenshot of a computer&#10;&#10;Description automatically generated with medium confidence">
            <a:extLst>
              <a:ext uri="{FF2B5EF4-FFF2-40B4-BE49-F238E27FC236}">
                <a16:creationId xmlns:a16="http://schemas.microsoft.com/office/drawing/2014/main" id="{F817A545-19C9-99C5-A129-966E137AC0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1111"/>
          <a:stretch/>
        </p:blipFill>
        <p:spPr>
          <a:xfrm>
            <a:off x="1" y="10"/>
            <a:ext cx="12191999" cy="6857990"/>
          </a:xfrm>
          <a:prstGeom prst="rect">
            <a:avLst/>
          </a:prstGeom>
        </p:spPr>
      </p:pic>
      <p:sp>
        <p:nvSpPr>
          <p:cNvPr id="34" name="Rectangle 26">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40FE6C-B087-777F-8CED-4F9646ACD5B5}"/>
              </a:ext>
            </a:extLst>
          </p:cNvPr>
          <p:cNvSpPr>
            <a:spLocks noGrp="1"/>
          </p:cNvSpPr>
          <p:nvPr>
            <p:ph type="title"/>
          </p:nvPr>
        </p:nvSpPr>
        <p:spPr>
          <a:xfrm>
            <a:off x="758952" y="1143000"/>
            <a:ext cx="4572000" cy="2984701"/>
          </a:xfrm>
        </p:spPr>
        <p:txBody>
          <a:bodyPr vert="horz" lIns="91440" tIns="45720" rIns="91440" bIns="45720" rtlCol="0" anchor="b">
            <a:normAutofit/>
          </a:bodyPr>
          <a:lstStyle/>
          <a:p>
            <a:r>
              <a:rPr lang="en-US">
                <a:solidFill>
                  <a:srgbClr val="FFFFFF"/>
                </a:solidFill>
              </a:rPr>
              <a:t>Retrieving objects from </a:t>
            </a:r>
            <a:br>
              <a:rPr lang="en-US">
                <a:solidFill>
                  <a:srgbClr val="FFFFFF"/>
                </a:solidFill>
              </a:rPr>
            </a:br>
            <a:r>
              <a:rPr lang="en-US">
                <a:solidFill>
                  <a:srgbClr val="FFFFFF"/>
                </a:solidFill>
              </a:rPr>
              <a:t>a buckets</a:t>
            </a:r>
          </a:p>
        </p:txBody>
      </p:sp>
      <p:cxnSp>
        <p:nvCxnSpPr>
          <p:cNvPr id="29" name="Straight Connector 28">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1"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0637938"/>
      </p:ext>
    </p:extLst>
  </p:cSld>
  <p:clrMapOvr>
    <a:masterClrMapping/>
  </p:clrMapOvr>
</p:sld>
</file>

<file path=ppt/theme/theme1.xml><?xml version="1.0" encoding="utf-8"?>
<a:theme xmlns:a="http://schemas.openxmlformats.org/drawingml/2006/main" name="HeadlinesVTI">
  <a:themeElements>
    <a:clrScheme name="AnalogousFromLightSeed_2SEEDS">
      <a:dk1>
        <a:srgbClr val="000000"/>
      </a:dk1>
      <a:lt1>
        <a:srgbClr val="FFFFFF"/>
      </a:lt1>
      <a:dk2>
        <a:srgbClr val="41242C"/>
      </a:dk2>
      <a:lt2>
        <a:srgbClr val="E2E8E6"/>
      </a:lt2>
      <a:accent1>
        <a:srgbClr val="DC5C7D"/>
      </a:accent1>
      <a:accent2>
        <a:srgbClr val="E37AC1"/>
      </a:accent2>
      <a:accent3>
        <a:srgbClr val="E38A7A"/>
      </a:accent3>
      <a:accent4>
        <a:srgbClr val="5AB64C"/>
      </a:accent4>
      <a:accent5>
        <a:srgbClr val="4EB76C"/>
      </a:accent5>
      <a:accent6>
        <a:srgbClr val="4BB395"/>
      </a:accent6>
      <a:hlink>
        <a:srgbClr val="568F80"/>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144</TotalTime>
  <Words>587</Words>
  <Application>Microsoft Macintosh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Times</vt:lpstr>
      <vt:lpstr>Arial</vt:lpstr>
      <vt:lpstr>Avenir Next LT Pro</vt:lpstr>
      <vt:lpstr>Sitka Banner</vt:lpstr>
      <vt:lpstr>HeadlinesVTI</vt:lpstr>
      <vt:lpstr>Cloud Computing Presentation</vt:lpstr>
      <vt:lpstr>Background/Context</vt:lpstr>
      <vt:lpstr>Problem Statement</vt:lpstr>
      <vt:lpstr>Web Application Summary</vt:lpstr>
      <vt:lpstr>Technical Stack</vt:lpstr>
      <vt:lpstr>Technical Architecture Diagram</vt:lpstr>
      <vt:lpstr>Deliverables</vt:lpstr>
      <vt:lpstr>AWS Functionalities</vt:lpstr>
      <vt:lpstr>Retrieving objects from  a buckets</vt:lpstr>
      <vt:lpstr>PowerPoint Presentation</vt:lpstr>
      <vt:lpstr>Uploading to a Bucket</vt:lpstr>
      <vt:lpstr>PowerPoint Presentation</vt:lpstr>
      <vt:lpstr>Estimated Cost</vt:lpstr>
      <vt:lpstr>What we would like to expand upon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Tahj Serieux</cp:lastModifiedBy>
  <cp:revision>6</cp:revision>
  <dcterms:created xsi:type="dcterms:W3CDTF">2023-05-15T15:14:09Z</dcterms:created>
  <dcterms:modified xsi:type="dcterms:W3CDTF">2023-05-15T17:51:52Z</dcterms:modified>
</cp:coreProperties>
</file>