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78" r:id="rId6"/>
    <p:sldId id="274" r:id="rId7"/>
    <p:sldId id="279" r:id="rId8"/>
    <p:sldId id="276" r:id="rId9"/>
    <p:sldId id="280" r:id="rId10"/>
    <p:sldId id="281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宋体" panose="02010600030101010101" pitchFamily="2" charset="-122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3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9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8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5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3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verage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verage" panose="020B060402020202020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77783-2D94-4A8E-A146-33C16279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6BB0-216C-460B-89AC-5865958B4F8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12371-C84C-4024-A974-A37A4496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6A0D5-CF08-40B1-9D75-C3BC7B4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8C3-7BC5-4E1E-AF5F-6C2767E3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2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verage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18EE3C1B-D847-4599-95C5-CBBC921806B5}"/>
              </a:ext>
            </a:extLst>
          </p:cNvPr>
          <p:cNvSpPr/>
          <p:nvPr userDrawn="1"/>
        </p:nvSpPr>
        <p:spPr>
          <a:xfrm>
            <a:off x="195931" y="183141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Average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verage" panose="020B0604020202020204" charset="0"/>
          <a:ea typeface="Average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verage" panose="020B0604020202020204" charset="0"/>
          <a:ea typeface="Average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77E686-1CF6-45C4-837A-E34ED250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080" y="3265179"/>
            <a:ext cx="8520600" cy="1245824"/>
          </a:xfrm>
        </p:spPr>
        <p:txBody>
          <a:bodyPr/>
          <a:lstStyle/>
          <a:p>
            <a:r>
              <a:rPr lang="en-US" sz="1600" b="1" dirty="0"/>
              <a:t>Presented by:</a:t>
            </a:r>
          </a:p>
          <a:p>
            <a:r>
              <a:rPr lang="en-US" sz="1600" b="1" dirty="0"/>
              <a:t>Andi Liao,  </a:t>
            </a:r>
            <a:r>
              <a:rPr lang="en-US" sz="1600" b="1" dirty="0" err="1"/>
              <a:t>Yuqian</a:t>
            </a:r>
            <a:r>
              <a:rPr lang="en-US" sz="1600" b="1" dirty="0"/>
              <a:t> Gong,  </a:t>
            </a:r>
            <a:r>
              <a:rPr lang="en-US" sz="1600" b="1" dirty="0" err="1"/>
              <a:t>Xiuyuan</a:t>
            </a:r>
            <a:r>
              <a:rPr lang="en-US" sz="1600" b="1" dirty="0"/>
              <a:t> Zhang</a:t>
            </a:r>
          </a:p>
          <a:p>
            <a:endParaRPr lang="en-US" sz="1800" b="1" dirty="0"/>
          </a:p>
          <a:p>
            <a:r>
              <a:rPr lang="en-US" sz="1600" b="1" dirty="0"/>
              <a:t>2018. 01. 23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8BC91-0B3D-4350-BF6C-9A2F4B164E5B}"/>
              </a:ext>
            </a:extLst>
          </p:cNvPr>
          <p:cNvSpPr txBox="1"/>
          <p:nvPr/>
        </p:nvSpPr>
        <p:spPr>
          <a:xfrm>
            <a:off x="2906232" y="1254869"/>
            <a:ext cx="33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2800"/>
            </a:pPr>
            <a:r>
              <a:rPr lang="en-US" b="1" dirty="0">
                <a:solidFill>
                  <a:schemeClr val="dk2"/>
                </a:solidFill>
                <a:latin typeface="Average" panose="020B0604020202020204" charset="0"/>
              </a:rPr>
              <a:t>P R O J E C T       P R O P O S A 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244C590-51F9-4669-923C-6C4CEFA80460}"/>
              </a:ext>
            </a:extLst>
          </p:cNvPr>
          <p:cNvSpPr txBox="1"/>
          <p:nvPr/>
        </p:nvSpPr>
        <p:spPr>
          <a:xfrm>
            <a:off x="514030" y="1939475"/>
            <a:ext cx="838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6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How to be an Ethical Consumer</a:t>
            </a:r>
            <a:endParaRPr lang="zh-CN" altLang="en-US" sz="36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cxnSp>
        <p:nvCxnSpPr>
          <p:cNvPr id="8" name="直接连接符 12">
            <a:extLst>
              <a:ext uri="{FF2B5EF4-FFF2-40B4-BE49-F238E27FC236}">
                <a16:creationId xmlns:a16="http://schemas.microsoft.com/office/drawing/2014/main" id="{43B22338-B085-4A6C-8B88-4F37B5AB7E14}"/>
              </a:ext>
            </a:extLst>
          </p:cNvPr>
          <p:cNvCxnSpPr>
            <a:cxnSpLocks/>
          </p:cNvCxnSpPr>
          <p:nvPr/>
        </p:nvCxnSpPr>
        <p:spPr>
          <a:xfrm>
            <a:off x="865293" y="1703263"/>
            <a:ext cx="76809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2EF0F010-132F-4401-BE91-54473993EFFA}"/>
              </a:ext>
            </a:extLst>
          </p:cNvPr>
          <p:cNvCxnSpPr>
            <a:cxnSpLocks/>
          </p:cNvCxnSpPr>
          <p:nvPr/>
        </p:nvCxnSpPr>
        <p:spPr>
          <a:xfrm>
            <a:off x="865293" y="2878920"/>
            <a:ext cx="76809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77E686-1CF6-45C4-837A-E34ED250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15" y="2878920"/>
            <a:ext cx="8520600" cy="1245824"/>
          </a:xfrm>
        </p:spPr>
        <p:txBody>
          <a:bodyPr/>
          <a:lstStyle/>
          <a:p>
            <a:endParaRPr lang="en-US" sz="1800" b="1" dirty="0"/>
          </a:p>
          <a:p>
            <a:r>
              <a:rPr lang="en-US" sz="1600" b="1" dirty="0"/>
              <a:t>2018. 01. 23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8BC91-0B3D-4350-BF6C-9A2F4B164E5B}"/>
              </a:ext>
            </a:extLst>
          </p:cNvPr>
          <p:cNvSpPr txBox="1"/>
          <p:nvPr/>
        </p:nvSpPr>
        <p:spPr>
          <a:xfrm>
            <a:off x="2906232" y="1254869"/>
            <a:ext cx="33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2800"/>
            </a:pPr>
            <a:r>
              <a:rPr lang="en-US" b="1" dirty="0">
                <a:solidFill>
                  <a:schemeClr val="dk2"/>
                </a:solidFill>
                <a:latin typeface="Average" panose="020B0604020202020204" charset="0"/>
              </a:rPr>
              <a:t>P R O J E C T       P R O P O S A 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244C590-51F9-4669-923C-6C4CEFA80460}"/>
              </a:ext>
            </a:extLst>
          </p:cNvPr>
          <p:cNvSpPr txBox="1"/>
          <p:nvPr/>
        </p:nvSpPr>
        <p:spPr>
          <a:xfrm>
            <a:off x="592002" y="1915516"/>
            <a:ext cx="838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6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Any question or suggestion?</a:t>
            </a:r>
          </a:p>
        </p:txBody>
      </p:sp>
      <p:cxnSp>
        <p:nvCxnSpPr>
          <p:cNvPr id="8" name="直接连接符 12">
            <a:extLst>
              <a:ext uri="{FF2B5EF4-FFF2-40B4-BE49-F238E27FC236}">
                <a16:creationId xmlns:a16="http://schemas.microsoft.com/office/drawing/2014/main" id="{43B22338-B085-4A6C-8B88-4F37B5AB7E14}"/>
              </a:ext>
            </a:extLst>
          </p:cNvPr>
          <p:cNvCxnSpPr>
            <a:cxnSpLocks/>
          </p:cNvCxnSpPr>
          <p:nvPr/>
        </p:nvCxnSpPr>
        <p:spPr>
          <a:xfrm>
            <a:off x="865293" y="1703263"/>
            <a:ext cx="76809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2EF0F010-132F-4401-BE91-54473993EFFA}"/>
              </a:ext>
            </a:extLst>
          </p:cNvPr>
          <p:cNvCxnSpPr>
            <a:cxnSpLocks/>
          </p:cNvCxnSpPr>
          <p:nvPr/>
        </p:nvCxnSpPr>
        <p:spPr>
          <a:xfrm>
            <a:off x="865293" y="2878920"/>
            <a:ext cx="76809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1915270" y="961560"/>
            <a:ext cx="530352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705329" y="376785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An Intro to our project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AA7E2A-635E-4C45-98CF-21C9EDB15B9E}"/>
              </a:ext>
            </a:extLst>
          </p:cNvPr>
          <p:cNvGrpSpPr/>
          <p:nvPr/>
        </p:nvGrpSpPr>
        <p:grpSpPr>
          <a:xfrm>
            <a:off x="630034" y="1252856"/>
            <a:ext cx="8315184" cy="3409387"/>
            <a:chOff x="2777795" y="1817137"/>
            <a:chExt cx="8315184" cy="3409387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E16EFFF4-662F-4734-ABFC-907C9D3CCCE4}"/>
                </a:ext>
              </a:extLst>
            </p:cNvPr>
            <p:cNvSpPr txBox="1"/>
            <p:nvPr/>
          </p:nvSpPr>
          <p:spPr>
            <a:xfrm>
              <a:off x="2777795" y="1817137"/>
              <a:ext cx="348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dk2"/>
                  </a:solidFill>
                  <a:latin typeface="Average" panose="020B0604020202020204" charset="0"/>
                </a:rPr>
                <a:t># </a:t>
              </a:r>
              <a:r>
                <a:rPr lang="en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Who made my clothes? </a:t>
              </a:r>
              <a:endParaRPr lang="zh-CN" altLang="en-US" sz="1800" b="1" dirty="0">
                <a:solidFill>
                  <a:schemeClr val="dk2"/>
                </a:solidFill>
                <a:latin typeface="Average" panose="020B0604020202020204" charset="0"/>
              </a:endParaRPr>
            </a:p>
          </p:txBody>
        </p:sp>
        <p:cxnSp>
          <p:nvCxnSpPr>
            <p:cNvPr id="23" name="直接连接符 15">
              <a:extLst>
                <a:ext uri="{FF2B5EF4-FFF2-40B4-BE49-F238E27FC236}">
                  <a16:creationId xmlns:a16="http://schemas.microsoft.com/office/drawing/2014/main" id="{51A187BA-BE86-4419-8F90-1ACDD15FD485}"/>
                </a:ext>
              </a:extLst>
            </p:cNvPr>
            <p:cNvCxnSpPr/>
            <p:nvPr/>
          </p:nvCxnSpPr>
          <p:spPr>
            <a:xfrm>
              <a:off x="2904351" y="1839981"/>
              <a:ext cx="0" cy="2265784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8863F71B-C858-49C0-A716-EBD3B9957494}"/>
                </a:ext>
              </a:extLst>
            </p:cNvPr>
            <p:cNvSpPr txBox="1"/>
            <p:nvPr/>
          </p:nvSpPr>
          <p:spPr>
            <a:xfrm>
              <a:off x="2777795" y="2316387"/>
              <a:ext cx="7848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dk2"/>
                  </a:solidFill>
                  <a:latin typeface="Average" panose="020B0604020202020204" charset="0"/>
                </a:rPr>
                <a:t># </a:t>
              </a:r>
              <a:r>
                <a:rPr lang="en-US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What is my sweater made out of? Is it bad for the planet?  Is it cruelty-free?</a:t>
              </a:r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6D814A2E-D33D-476D-9ACA-0BECA22CFB81}"/>
                </a:ext>
              </a:extLst>
            </p:cNvPr>
            <p:cNvSpPr txBox="1"/>
            <p:nvPr/>
          </p:nvSpPr>
          <p:spPr>
            <a:xfrm>
              <a:off x="2777795" y="2815637"/>
              <a:ext cx="8315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dk2"/>
                  </a:solidFill>
                  <a:latin typeface="Average" panose="020B0604020202020204" charset="0"/>
                </a:rPr>
                <a:t># </a:t>
              </a:r>
              <a:r>
                <a:rPr lang="en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Is xxx brand treating their workers (not just their employees in fancy office buildings in the U.S.) fairly? </a:t>
              </a:r>
              <a:endParaRPr lang="zh-CN" altLang="en-US" sz="1800" b="1" dirty="0">
                <a:solidFill>
                  <a:schemeClr val="dk2"/>
                </a:solidFill>
                <a:latin typeface="Average" panose="020B0604020202020204" charset="0"/>
              </a:endParaRP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A2E0DA15-10DE-4DB9-A626-200079120E01}"/>
                </a:ext>
              </a:extLst>
            </p:cNvPr>
            <p:cNvSpPr txBox="1"/>
            <p:nvPr/>
          </p:nvSpPr>
          <p:spPr>
            <a:xfrm>
              <a:off x="2777795" y="3591885"/>
              <a:ext cx="8255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# How do I know that, if xxx brand says that they are an ethical and eco-friendly company, it is true?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66B22F3F-E608-441F-8D63-7857B93CFB1D}"/>
                </a:ext>
              </a:extLst>
            </p:cNvPr>
            <p:cNvSpPr txBox="1"/>
            <p:nvPr/>
          </p:nvSpPr>
          <p:spPr>
            <a:xfrm>
              <a:off x="2834502" y="4487860"/>
              <a:ext cx="79523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i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“Shoppers have the right to know that their money is not supporting exploitation, human rights abuses and environmental destruction.</a:t>
              </a:r>
            </a:p>
            <a:p>
              <a:pPr lvl="0" algn="r"/>
              <a:r>
                <a:rPr lang="en-US" b="1" i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- Fashion Transparency Index, April 2016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2461067" y="961560"/>
            <a:ext cx="41148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705329" y="383873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Which leads us to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16EFFF4-662F-4734-ABFC-907C9D3CCCE4}"/>
              </a:ext>
            </a:extLst>
          </p:cNvPr>
          <p:cNvSpPr txBox="1"/>
          <p:nvPr/>
        </p:nvSpPr>
        <p:spPr>
          <a:xfrm>
            <a:off x="2557178" y="1162237"/>
            <a:ext cx="428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dk2"/>
                </a:solidFill>
                <a:latin typeface="Average" panose="020B0604020202020204" charset="0"/>
              </a:rPr>
              <a:t>design a web application that:</a:t>
            </a:r>
            <a:endParaRPr lang="zh-CN" altLang="en-US" sz="2400" b="1" dirty="0">
              <a:solidFill>
                <a:schemeClr val="dk2"/>
              </a:solidFill>
              <a:latin typeface="Average" panose="020B060402020202020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6B6BF7-93AA-4261-9AAD-2724AA616C5A}"/>
              </a:ext>
            </a:extLst>
          </p:cNvPr>
          <p:cNvGrpSpPr/>
          <p:nvPr/>
        </p:nvGrpSpPr>
        <p:grpSpPr>
          <a:xfrm>
            <a:off x="757658" y="1994001"/>
            <a:ext cx="7887870" cy="2190807"/>
            <a:chOff x="914403" y="1758214"/>
            <a:chExt cx="7887870" cy="21908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A1D9B8-59E4-4CC9-ADB7-F46FE57F4CCD}"/>
                </a:ext>
              </a:extLst>
            </p:cNvPr>
            <p:cNvGrpSpPr/>
            <p:nvPr/>
          </p:nvGrpSpPr>
          <p:grpSpPr>
            <a:xfrm>
              <a:off x="968493" y="1758214"/>
              <a:ext cx="7830231" cy="646331"/>
              <a:chOff x="1134874" y="1932786"/>
              <a:chExt cx="7830231" cy="646331"/>
            </a:xfrm>
          </p:grpSpPr>
          <p:cxnSp>
            <p:nvCxnSpPr>
              <p:cNvPr id="12" name="直接连接符 36">
                <a:extLst>
                  <a:ext uri="{FF2B5EF4-FFF2-40B4-BE49-F238E27FC236}">
                    <a16:creationId xmlns:a16="http://schemas.microsoft.com/office/drawing/2014/main" id="{2E2C3C30-F236-49F2-972F-72A47706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910" y="2020574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CB267F8-2CEC-4ECE-B83F-86ABEFF8069E}"/>
                  </a:ext>
                </a:extLst>
              </p:cNvPr>
              <p:cNvGrpSpPr/>
              <p:nvPr/>
            </p:nvGrpSpPr>
            <p:grpSpPr>
              <a:xfrm>
                <a:off x="1134874" y="1932786"/>
                <a:ext cx="7830231" cy="646331"/>
                <a:chOff x="1234111" y="1688724"/>
                <a:chExt cx="7830231" cy="646331"/>
              </a:xfrm>
            </p:grpSpPr>
            <p:sp>
              <p:nvSpPr>
                <p:cNvPr id="24" name="TextBox 8">
                  <a:extLst>
                    <a:ext uri="{FF2B5EF4-FFF2-40B4-BE49-F238E27FC236}">
                      <a16:creationId xmlns:a16="http://schemas.microsoft.com/office/drawing/2014/main" id="{8863F71B-C858-49C0-A716-EBD3B9957494}"/>
                    </a:ext>
                  </a:extLst>
                </p:cNvPr>
                <p:cNvSpPr txBox="1"/>
                <p:nvPr/>
              </p:nvSpPr>
              <p:spPr>
                <a:xfrm>
                  <a:off x="2742917" y="1688724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answers (or the data leads to the answers) to questions concerning ethical consumerism</a:t>
                  </a:r>
                  <a:endPara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endParaRPr>
                </a:p>
              </p:txBody>
            </p:sp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04D1BDC0-5459-4D8B-827A-8616F06A8D8D}"/>
                    </a:ext>
                  </a:extLst>
                </p:cNvPr>
                <p:cNvSpPr txBox="1"/>
                <p:nvPr/>
              </p:nvSpPr>
              <p:spPr>
                <a:xfrm>
                  <a:off x="1234111" y="1827223"/>
                  <a:ext cx="1171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integrates</a:t>
                  </a:r>
                  <a:endParaRPr lang="zh-CN" altLang="en-US" sz="1800" b="1" dirty="0">
                    <a:solidFill>
                      <a:schemeClr val="dk2"/>
                    </a:solidFill>
                    <a:latin typeface="Average" panose="020B0604020202020204" charset="0"/>
                  </a:endParaRP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27DD61-EB6C-4286-B600-0AD7FE9D8C95}"/>
                </a:ext>
              </a:extLst>
            </p:cNvPr>
            <p:cNvGrpSpPr/>
            <p:nvPr/>
          </p:nvGrpSpPr>
          <p:grpSpPr>
            <a:xfrm>
              <a:off x="972042" y="2513124"/>
              <a:ext cx="7830231" cy="646331"/>
              <a:chOff x="1134874" y="1932786"/>
              <a:chExt cx="7830231" cy="646331"/>
            </a:xfrm>
          </p:grpSpPr>
          <p:cxnSp>
            <p:nvCxnSpPr>
              <p:cNvPr id="50" name="直接连接符 36">
                <a:extLst>
                  <a:ext uri="{FF2B5EF4-FFF2-40B4-BE49-F238E27FC236}">
                    <a16:creationId xmlns:a16="http://schemas.microsoft.com/office/drawing/2014/main" id="{3C0D2EA6-CB84-43AB-8DE0-1EBF75F12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361" y="2020574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0B935AF-A450-4A6D-BB5A-542713CB21FB}"/>
                  </a:ext>
                </a:extLst>
              </p:cNvPr>
              <p:cNvGrpSpPr/>
              <p:nvPr/>
            </p:nvGrpSpPr>
            <p:grpSpPr>
              <a:xfrm>
                <a:off x="1134874" y="1932786"/>
                <a:ext cx="7830231" cy="646331"/>
                <a:chOff x="1234111" y="1688724"/>
                <a:chExt cx="7830231" cy="646331"/>
              </a:xfrm>
            </p:grpSpPr>
            <p:sp>
              <p:nvSpPr>
                <p:cNvPr id="52" name="TextBox 8">
                  <a:extLst>
                    <a:ext uri="{FF2B5EF4-FFF2-40B4-BE49-F238E27FC236}">
                      <a16:creationId xmlns:a16="http://schemas.microsoft.com/office/drawing/2014/main" id="{35F0FF0F-5BD4-459C-8ED0-C6ED09A5FB2F}"/>
                    </a:ext>
                  </a:extLst>
                </p:cNvPr>
                <p:cNvSpPr txBox="1"/>
                <p:nvPr/>
              </p:nvSpPr>
              <p:spPr>
                <a:xfrm>
                  <a:off x="2742917" y="1688724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users to search a brand of their interests and get feedback on this brand’s ethical performance</a:t>
                  </a:r>
                </a:p>
              </p:txBody>
            </p:sp>
            <p:sp>
              <p:nvSpPr>
                <p:cNvPr id="53" name="TextBox 8">
                  <a:extLst>
                    <a:ext uri="{FF2B5EF4-FFF2-40B4-BE49-F238E27FC236}">
                      <a16:creationId xmlns:a16="http://schemas.microsoft.com/office/drawing/2014/main" id="{524ED11F-C916-4546-AC46-9A3010DF4B0A}"/>
                    </a:ext>
                  </a:extLst>
                </p:cNvPr>
                <p:cNvSpPr txBox="1"/>
                <p:nvPr/>
              </p:nvSpPr>
              <p:spPr>
                <a:xfrm>
                  <a:off x="1234111" y="1827223"/>
                  <a:ext cx="1171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allows </a:t>
                  </a:r>
                  <a:endParaRPr lang="zh-CN" altLang="en-US" sz="1800" b="1" dirty="0">
                    <a:solidFill>
                      <a:schemeClr val="dk2"/>
                    </a:solidFill>
                    <a:latin typeface="Average" panose="020B0604020202020204" charset="0"/>
                  </a:endParaRP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118E1BE-0FFE-4E56-BF98-C8A128B28759}"/>
                </a:ext>
              </a:extLst>
            </p:cNvPr>
            <p:cNvGrpSpPr/>
            <p:nvPr/>
          </p:nvGrpSpPr>
          <p:grpSpPr>
            <a:xfrm>
              <a:off x="914403" y="3302690"/>
              <a:ext cx="7884321" cy="646331"/>
              <a:chOff x="1080784" y="1932786"/>
              <a:chExt cx="7884321" cy="646331"/>
            </a:xfrm>
          </p:grpSpPr>
          <p:cxnSp>
            <p:nvCxnSpPr>
              <p:cNvPr id="61" name="直接连接符 36">
                <a:extLst>
                  <a:ext uri="{FF2B5EF4-FFF2-40B4-BE49-F238E27FC236}">
                    <a16:creationId xmlns:a16="http://schemas.microsoft.com/office/drawing/2014/main" id="{FEA08A81-5F5A-4E3D-8A0C-B11474ED0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910" y="2020574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5B89CC2-9354-4297-A071-C5E1A01A24EA}"/>
                  </a:ext>
                </a:extLst>
              </p:cNvPr>
              <p:cNvGrpSpPr/>
              <p:nvPr/>
            </p:nvGrpSpPr>
            <p:grpSpPr>
              <a:xfrm>
                <a:off x="1080784" y="1932786"/>
                <a:ext cx="7884321" cy="646331"/>
                <a:chOff x="1180021" y="1688724"/>
                <a:chExt cx="7884321" cy="646331"/>
              </a:xfrm>
            </p:grpSpPr>
            <p:sp>
              <p:nvSpPr>
                <p:cNvPr id="63" name="TextBox 8">
                  <a:extLst>
                    <a:ext uri="{FF2B5EF4-FFF2-40B4-BE49-F238E27FC236}">
                      <a16:creationId xmlns:a16="http://schemas.microsoft.com/office/drawing/2014/main" id="{8A45E55A-6143-4EEF-9BB2-58D97286A047}"/>
                    </a:ext>
                  </a:extLst>
                </p:cNvPr>
                <p:cNvSpPr txBox="1"/>
                <p:nvPr/>
              </p:nvSpPr>
              <p:spPr>
                <a:xfrm>
                  <a:off x="2742917" y="1688724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to interested visitors the importance of being an ethical consumer and where to start</a:t>
                  </a:r>
                </a:p>
              </p:txBody>
            </p:sp>
            <p:sp>
              <p:nvSpPr>
                <p:cNvPr id="64" name="TextBox 8">
                  <a:extLst>
                    <a:ext uri="{FF2B5EF4-FFF2-40B4-BE49-F238E27FC236}">
                      <a16:creationId xmlns:a16="http://schemas.microsoft.com/office/drawing/2014/main" id="{ABF650BE-7B34-4F00-BA17-2AE076628CA8}"/>
                    </a:ext>
                  </a:extLst>
                </p:cNvPr>
                <p:cNvSpPr txBox="1"/>
                <p:nvPr/>
              </p:nvSpPr>
              <p:spPr>
                <a:xfrm>
                  <a:off x="1180021" y="1827223"/>
                  <a:ext cx="12254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introduces </a:t>
                  </a:r>
                  <a:endParaRPr lang="zh-CN" altLang="en-US" sz="1800" b="1" dirty="0">
                    <a:solidFill>
                      <a:schemeClr val="dk2"/>
                    </a:solidFill>
                    <a:latin typeface="Average" panose="020B060402020202020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334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3130899" y="1064887"/>
            <a:ext cx="292608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260248" y="431832"/>
            <a:ext cx="662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To quantify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40" name="Shape 72">
            <a:extLst>
              <a:ext uri="{FF2B5EF4-FFF2-40B4-BE49-F238E27FC236}">
                <a16:creationId xmlns:a16="http://schemas.microsoft.com/office/drawing/2014/main" id="{88B4EBCE-C588-443D-95B8-861481097B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53" t="16528" r="5033" b="20792"/>
          <a:stretch/>
        </p:blipFill>
        <p:spPr>
          <a:xfrm>
            <a:off x="2548943" y="1756773"/>
            <a:ext cx="4089991" cy="28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8">
            <a:extLst>
              <a:ext uri="{FF2B5EF4-FFF2-40B4-BE49-F238E27FC236}">
                <a16:creationId xmlns:a16="http://schemas.microsoft.com/office/drawing/2014/main" id="{2EEB87C8-53E5-4718-AD4D-118382525972}"/>
              </a:ext>
            </a:extLst>
          </p:cNvPr>
          <p:cNvSpPr txBox="1"/>
          <p:nvPr/>
        </p:nvSpPr>
        <p:spPr>
          <a:xfrm>
            <a:off x="2626425" y="4641629"/>
            <a:ext cx="408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dk2"/>
                </a:solidFill>
                <a:latin typeface="Average" panose="020B0604020202020204" charset="0"/>
              </a:rPr>
              <a:t>A simulation of the five dimensions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2936AC0-BF31-40A1-9F96-5503312C0C60}"/>
              </a:ext>
            </a:extLst>
          </p:cNvPr>
          <p:cNvSpPr txBox="1"/>
          <p:nvPr/>
        </p:nvSpPr>
        <p:spPr>
          <a:xfrm>
            <a:off x="2455872" y="1130457"/>
            <a:ext cx="428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dk2"/>
                </a:solidFill>
                <a:latin typeface="Average" panose="020B0604020202020204" charset="0"/>
              </a:rPr>
              <a:t>“ethical consumerism”</a:t>
            </a:r>
            <a:endParaRPr lang="zh-CN" altLang="en-US" sz="2400" b="1" dirty="0">
              <a:solidFill>
                <a:schemeClr val="dk2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4148104" y="961560"/>
            <a:ext cx="100584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319067" y="409344"/>
            <a:ext cx="662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Goal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764950-A659-4520-A28F-DA72BCCABA96}"/>
              </a:ext>
            </a:extLst>
          </p:cNvPr>
          <p:cNvGrpSpPr/>
          <p:nvPr/>
        </p:nvGrpSpPr>
        <p:grpSpPr>
          <a:xfrm>
            <a:off x="3348020" y="1404369"/>
            <a:ext cx="5265401" cy="3303181"/>
            <a:chOff x="1994144" y="1353878"/>
            <a:chExt cx="5265401" cy="3303181"/>
          </a:xfrm>
        </p:grpSpPr>
        <p:pic>
          <p:nvPicPr>
            <p:cNvPr id="40" name="Shape 72">
              <a:extLst>
                <a:ext uri="{FF2B5EF4-FFF2-40B4-BE49-F238E27FC236}">
                  <a16:creationId xmlns:a16="http://schemas.microsoft.com/office/drawing/2014/main" id="{88B4EBCE-C588-443D-95B8-861481097B6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1453" t="16528" r="5033" b="20792"/>
            <a:stretch/>
          </p:blipFill>
          <p:spPr>
            <a:xfrm>
              <a:off x="1994144" y="2774207"/>
              <a:ext cx="2326004" cy="1620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B33E21-8B8A-45A8-9D26-8AA9E616AAE8}"/>
                </a:ext>
              </a:extLst>
            </p:cNvPr>
            <p:cNvSpPr/>
            <p:nvPr/>
          </p:nvSpPr>
          <p:spPr>
            <a:xfrm>
              <a:off x="2042503" y="1353878"/>
              <a:ext cx="5217042" cy="3303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B88E11-7417-4F6D-A888-6F0967BE3DBE}"/>
                </a:ext>
              </a:extLst>
            </p:cNvPr>
            <p:cNvSpPr txBox="1"/>
            <p:nvPr/>
          </p:nvSpPr>
          <p:spPr>
            <a:xfrm>
              <a:off x="3706173" y="1573640"/>
              <a:ext cx="1021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dk2"/>
                  </a:solidFill>
                  <a:latin typeface="Average" panose="020B0604020202020204" charset="0"/>
                </a:rPr>
                <a:t>Search: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7046B6-8E2B-4F37-B63B-A5F1D25D0118}"/>
                </a:ext>
              </a:extLst>
            </p:cNvPr>
            <p:cNvSpPr txBox="1"/>
            <p:nvPr/>
          </p:nvSpPr>
          <p:spPr>
            <a:xfrm>
              <a:off x="4732901" y="1573640"/>
              <a:ext cx="1144563" cy="369332"/>
            </a:xfrm>
            <a:prstGeom prst="rect">
              <a:avLst/>
            </a:prstGeom>
            <a:noFill/>
            <a:ln w="12700"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dk2"/>
                  </a:solidFill>
                  <a:latin typeface="Average" panose="020B0604020202020204" charset="0"/>
                </a:rPr>
                <a:t>Zara</a:t>
              </a:r>
            </a:p>
          </p:txBody>
        </p:sp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E6B4181A-57EB-4C43-AC6E-80DDA26B823A}"/>
                </a:ext>
              </a:extLst>
            </p:cNvPr>
            <p:cNvSpPr/>
            <p:nvPr/>
          </p:nvSpPr>
          <p:spPr>
            <a:xfrm>
              <a:off x="3790012" y="2209317"/>
              <a:ext cx="2788628" cy="965726"/>
            </a:xfrm>
            <a:prstGeom prst="wedgeRectCallout">
              <a:avLst/>
            </a:prstGeom>
            <a:noFill/>
            <a:ln w="127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F76C9-1C97-455E-A146-F6761E963F28}"/>
                </a:ext>
              </a:extLst>
            </p:cNvPr>
            <p:cNvSpPr txBox="1"/>
            <p:nvPr/>
          </p:nvSpPr>
          <p:spPr>
            <a:xfrm>
              <a:off x="3824415" y="2209316"/>
              <a:ext cx="2754226" cy="9541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dk2"/>
                  </a:solidFill>
                  <a:latin typeface="Average" panose="020B0604020202020204" charset="0"/>
                </a:rPr>
                <a:t>Transparency Score: 4</a:t>
              </a:r>
            </a:p>
            <a:p>
              <a:r>
                <a:rPr lang="en-US" b="1" dirty="0">
                  <a:solidFill>
                    <a:schemeClr val="dk2"/>
                  </a:solidFill>
                  <a:latin typeface="Average" panose="020B0604020202020204" charset="0"/>
                </a:rPr>
                <a:t>Relative ranking: 14</a:t>
              </a:r>
            </a:p>
            <a:p>
              <a:r>
                <a:rPr lang="en-US" b="1" dirty="0">
                  <a:solidFill>
                    <a:schemeClr val="dk2"/>
                  </a:solidFill>
                  <a:latin typeface="Average" panose="020B0604020202020204" charset="0"/>
                </a:rPr>
                <a:t>Keyword: supply chain </a:t>
              </a:r>
            </a:p>
            <a:p>
              <a:r>
                <a:rPr lang="en-US" b="1" dirty="0">
                  <a:solidFill>
                    <a:schemeClr val="dk2"/>
                  </a:solidFill>
                  <a:latin typeface="Average" panose="020B0604020202020204" charset="0"/>
                </a:rPr>
                <a:t>Relevant Links: </a:t>
              </a:r>
              <a:r>
                <a:rPr lang="en-US" b="1" u="sng" dirty="0">
                  <a:solidFill>
                    <a:schemeClr val="dk2"/>
                  </a:solidFill>
                  <a:latin typeface="Average" panose="020B0604020202020204" charset="0"/>
                </a:rPr>
                <a:t>www.zara.com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1A882F-B086-482C-B37E-DBDD10ABEE0B}"/>
              </a:ext>
            </a:extLst>
          </p:cNvPr>
          <p:cNvGrpSpPr/>
          <p:nvPr/>
        </p:nvGrpSpPr>
        <p:grpSpPr>
          <a:xfrm>
            <a:off x="964958" y="1234498"/>
            <a:ext cx="1702157" cy="3465771"/>
            <a:chOff x="954851" y="1340818"/>
            <a:chExt cx="1702157" cy="34657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C5E90F-B5C5-4DFC-9672-4EE1F9572371}"/>
                </a:ext>
              </a:extLst>
            </p:cNvPr>
            <p:cNvGrpSpPr/>
            <p:nvPr/>
          </p:nvGrpSpPr>
          <p:grpSpPr>
            <a:xfrm>
              <a:off x="954851" y="1340818"/>
              <a:ext cx="1702157" cy="1590200"/>
              <a:chOff x="1616765" y="2774160"/>
              <a:chExt cx="1702157" cy="1590200"/>
            </a:xfrm>
          </p:grpSpPr>
          <p:sp>
            <p:nvSpPr>
              <p:cNvPr id="13" name="矩形 25">
                <a:extLst>
                  <a:ext uri="{FF2B5EF4-FFF2-40B4-BE49-F238E27FC236}">
                    <a16:creationId xmlns:a16="http://schemas.microsoft.com/office/drawing/2014/main" id="{4191BB90-68C8-4C0D-A79D-083071F6DCD9}"/>
                  </a:ext>
                </a:extLst>
              </p:cNvPr>
              <p:cNvSpPr/>
              <p:nvPr/>
            </p:nvSpPr>
            <p:spPr>
              <a:xfrm>
                <a:off x="1616765" y="2945388"/>
                <a:ext cx="1702157" cy="1418972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4">
                <a:extLst>
                  <a:ext uri="{FF2B5EF4-FFF2-40B4-BE49-F238E27FC236}">
                    <a16:creationId xmlns:a16="http://schemas.microsoft.com/office/drawing/2014/main" id="{F35A54AE-4D94-4B1E-9AE8-1F0770132D73}"/>
                  </a:ext>
                </a:extLst>
              </p:cNvPr>
              <p:cNvSpPr/>
              <p:nvPr/>
            </p:nvSpPr>
            <p:spPr>
              <a:xfrm>
                <a:off x="2076869" y="2774160"/>
                <a:ext cx="824265" cy="307777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25000"/>
                      </a:schemeClr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Features</a:t>
                </a:r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latin typeface="Average" panose="020B0604020202020204" charset="0"/>
                  <a:ea typeface="思源宋体 Light" panose="02020300000000000000" pitchFamily="18" charset="-122"/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1EF510A7-C163-41DE-BF1C-B4BEB8407B8A}"/>
                  </a:ext>
                </a:extLst>
              </p:cNvPr>
              <p:cNvSpPr/>
              <p:nvPr/>
            </p:nvSpPr>
            <p:spPr>
              <a:xfrm>
                <a:off x="1816863" y="3134471"/>
                <a:ext cx="130195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Credible</a:t>
                </a:r>
              </a:p>
              <a:p>
                <a:pPr algn="ctr"/>
                <a:r>
                  <a:rPr lang="en-US" altLang="zh-CN" sz="24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Data</a:t>
                </a:r>
              </a:p>
              <a:p>
                <a:pPr algn="ctr"/>
                <a:r>
                  <a:rPr lang="en-US" altLang="zh-CN" sz="24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Sources</a:t>
                </a:r>
                <a:endParaRPr lang="zh-CN" altLang="en-US" sz="2400" b="1" dirty="0">
                  <a:solidFill>
                    <a:srgbClr val="595959"/>
                  </a:solidFill>
                  <a:latin typeface="Average" panose="020B0604020202020204" charset="0"/>
                  <a:ea typeface="思源宋体 Light" panose="02020300000000000000" pitchFamily="18" charset="-122"/>
                </a:endParaRPr>
              </a:p>
            </p:txBody>
          </p:sp>
        </p:grpSp>
        <p:sp>
          <p:nvSpPr>
            <p:cNvPr id="18" name="矩形 25">
              <a:extLst>
                <a:ext uri="{FF2B5EF4-FFF2-40B4-BE49-F238E27FC236}">
                  <a16:creationId xmlns:a16="http://schemas.microsoft.com/office/drawing/2014/main" id="{7AABD78E-E7EC-473D-9BAA-B9E3D1D9095A}"/>
                </a:ext>
              </a:extLst>
            </p:cNvPr>
            <p:cNvSpPr/>
            <p:nvPr/>
          </p:nvSpPr>
          <p:spPr>
            <a:xfrm>
              <a:off x="954851" y="3389269"/>
              <a:ext cx="1702157" cy="1417320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5">
              <a:extLst>
                <a:ext uri="{FF2B5EF4-FFF2-40B4-BE49-F238E27FC236}">
                  <a16:creationId xmlns:a16="http://schemas.microsoft.com/office/drawing/2014/main" id="{79FD43BA-5A4B-41A9-8C40-892F371E4C27}"/>
                </a:ext>
              </a:extLst>
            </p:cNvPr>
            <p:cNvSpPr/>
            <p:nvPr/>
          </p:nvSpPr>
          <p:spPr>
            <a:xfrm>
              <a:off x="992243" y="3497754"/>
              <a:ext cx="162737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595959"/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Excellent</a:t>
              </a:r>
            </a:p>
            <a:p>
              <a:pPr algn="ctr"/>
              <a:r>
                <a:rPr lang="en-US" altLang="zh-CN" sz="2400" b="1" dirty="0">
                  <a:solidFill>
                    <a:srgbClr val="595959"/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User</a:t>
              </a:r>
            </a:p>
            <a:p>
              <a:pPr algn="ctr"/>
              <a:r>
                <a:rPr lang="en-US" altLang="zh-CN" sz="2400" b="1" dirty="0">
                  <a:solidFill>
                    <a:srgbClr val="595959"/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Experience</a:t>
              </a:r>
            </a:p>
          </p:txBody>
        </p:sp>
      </p:grpSp>
      <p:cxnSp>
        <p:nvCxnSpPr>
          <p:cNvPr id="21" name="直接连接符 36">
            <a:extLst>
              <a:ext uri="{FF2B5EF4-FFF2-40B4-BE49-F238E27FC236}">
                <a16:creationId xmlns:a16="http://schemas.microsoft.com/office/drawing/2014/main" id="{7D7F20FD-FB31-4F51-921C-B56D91BA3D44}"/>
              </a:ext>
            </a:extLst>
          </p:cNvPr>
          <p:cNvCxnSpPr>
            <a:cxnSpLocks/>
          </p:cNvCxnSpPr>
          <p:nvPr/>
        </p:nvCxnSpPr>
        <p:spPr>
          <a:xfrm>
            <a:off x="1806484" y="2824698"/>
            <a:ext cx="0" cy="4572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3042302" y="961560"/>
            <a:ext cx="292608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669889" y="398049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Data Sources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6B6BF7-93AA-4261-9AAD-2724AA616C5A}"/>
              </a:ext>
            </a:extLst>
          </p:cNvPr>
          <p:cNvGrpSpPr/>
          <p:nvPr/>
        </p:nvGrpSpPr>
        <p:grpSpPr>
          <a:xfrm>
            <a:off x="786011" y="1597053"/>
            <a:ext cx="7884321" cy="2793317"/>
            <a:chOff x="914403" y="1758214"/>
            <a:chExt cx="7884321" cy="27933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A1D9B8-59E4-4CC9-ADB7-F46FE57F4CCD}"/>
                </a:ext>
              </a:extLst>
            </p:cNvPr>
            <p:cNvGrpSpPr/>
            <p:nvPr/>
          </p:nvGrpSpPr>
          <p:grpSpPr>
            <a:xfrm>
              <a:off x="968493" y="1758214"/>
              <a:ext cx="7830231" cy="646331"/>
              <a:chOff x="1134874" y="1932786"/>
              <a:chExt cx="7830231" cy="646331"/>
            </a:xfrm>
          </p:grpSpPr>
          <p:cxnSp>
            <p:nvCxnSpPr>
              <p:cNvPr id="12" name="直接连接符 36">
                <a:extLst>
                  <a:ext uri="{FF2B5EF4-FFF2-40B4-BE49-F238E27FC236}">
                    <a16:creationId xmlns:a16="http://schemas.microsoft.com/office/drawing/2014/main" id="{2E2C3C30-F236-49F2-972F-72A47706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910" y="2020574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CB267F8-2CEC-4ECE-B83F-86ABEFF8069E}"/>
                  </a:ext>
                </a:extLst>
              </p:cNvPr>
              <p:cNvGrpSpPr/>
              <p:nvPr/>
            </p:nvGrpSpPr>
            <p:grpSpPr>
              <a:xfrm>
                <a:off x="1134874" y="1932786"/>
                <a:ext cx="7830231" cy="646331"/>
                <a:chOff x="1234111" y="1688724"/>
                <a:chExt cx="7830231" cy="646331"/>
              </a:xfrm>
            </p:grpSpPr>
            <p:sp>
              <p:nvSpPr>
                <p:cNvPr id="24" name="TextBox 8">
                  <a:extLst>
                    <a:ext uri="{FF2B5EF4-FFF2-40B4-BE49-F238E27FC236}">
                      <a16:creationId xmlns:a16="http://schemas.microsoft.com/office/drawing/2014/main" id="{8863F71B-C858-49C0-A716-EBD3B9957494}"/>
                    </a:ext>
                  </a:extLst>
                </p:cNvPr>
                <p:cNvSpPr txBox="1"/>
                <p:nvPr/>
              </p:nvSpPr>
              <p:spPr>
                <a:xfrm>
                  <a:off x="2742917" y="1688724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Keyword search for brand news</a:t>
                  </a:r>
                </a:p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e.g. Yahoo News + </a:t>
                  </a:r>
                  <a:r>
                    <a:rPr lang="en-US" sz="1800" b="1" dirty="0" err="1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Everlane</a:t>
                  </a:r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 + donate  </a:t>
                  </a:r>
                </a:p>
              </p:txBody>
            </p:sp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04D1BDC0-5459-4D8B-827A-8616F06A8D8D}"/>
                    </a:ext>
                  </a:extLst>
                </p:cNvPr>
                <p:cNvSpPr txBox="1"/>
                <p:nvPr/>
              </p:nvSpPr>
              <p:spPr>
                <a:xfrm>
                  <a:off x="1234111" y="1827223"/>
                  <a:ext cx="1171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News API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27DD61-EB6C-4286-B600-0AD7FE9D8C95}"/>
                </a:ext>
              </a:extLst>
            </p:cNvPr>
            <p:cNvGrpSpPr/>
            <p:nvPr/>
          </p:nvGrpSpPr>
          <p:grpSpPr>
            <a:xfrm>
              <a:off x="972042" y="2831707"/>
              <a:ext cx="7826682" cy="646331"/>
              <a:chOff x="1134874" y="2251369"/>
              <a:chExt cx="7826682" cy="646331"/>
            </a:xfrm>
          </p:grpSpPr>
          <p:cxnSp>
            <p:nvCxnSpPr>
              <p:cNvPr id="50" name="直接连接符 36">
                <a:extLst>
                  <a:ext uri="{FF2B5EF4-FFF2-40B4-BE49-F238E27FC236}">
                    <a16:creationId xmlns:a16="http://schemas.microsoft.com/office/drawing/2014/main" id="{3C0D2EA6-CB84-43AB-8DE0-1EBF75F12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361" y="2389167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0B935AF-A450-4A6D-BB5A-542713CB21FB}"/>
                  </a:ext>
                </a:extLst>
              </p:cNvPr>
              <p:cNvGrpSpPr/>
              <p:nvPr/>
            </p:nvGrpSpPr>
            <p:grpSpPr>
              <a:xfrm>
                <a:off x="1134874" y="2251369"/>
                <a:ext cx="7826682" cy="646331"/>
                <a:chOff x="1234111" y="2007307"/>
                <a:chExt cx="7826682" cy="646331"/>
              </a:xfrm>
            </p:grpSpPr>
            <p:sp>
              <p:nvSpPr>
                <p:cNvPr id="52" name="TextBox 8">
                  <a:extLst>
                    <a:ext uri="{FF2B5EF4-FFF2-40B4-BE49-F238E27FC236}">
                      <a16:creationId xmlns:a16="http://schemas.microsoft.com/office/drawing/2014/main" id="{35F0FF0F-5BD4-459C-8ED0-C6ED09A5FB2F}"/>
                    </a:ext>
                  </a:extLst>
                </p:cNvPr>
                <p:cNvSpPr txBox="1"/>
                <p:nvPr/>
              </p:nvSpPr>
              <p:spPr>
                <a:xfrm>
                  <a:off x="2739368" y="2007307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Rankings/ Scores from database</a:t>
                  </a:r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s</a:t>
                  </a:r>
                  <a:endPara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endParaRPr>
                </a:p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e.g. Shop Ethical </a:t>
                  </a:r>
                </a:p>
              </p:txBody>
            </p:sp>
            <p:sp>
              <p:nvSpPr>
                <p:cNvPr id="53" name="TextBox 8">
                  <a:extLst>
                    <a:ext uri="{FF2B5EF4-FFF2-40B4-BE49-F238E27FC236}">
                      <a16:creationId xmlns:a16="http://schemas.microsoft.com/office/drawing/2014/main" id="{524ED11F-C916-4546-AC46-9A3010DF4B0A}"/>
                    </a:ext>
                  </a:extLst>
                </p:cNvPr>
                <p:cNvSpPr txBox="1"/>
                <p:nvPr/>
              </p:nvSpPr>
              <p:spPr>
                <a:xfrm>
                  <a:off x="1234111" y="2195816"/>
                  <a:ext cx="11713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Websites </a:t>
                  </a:r>
                  <a:endParaRPr lang="zh-CN" altLang="en-US" sz="1800" b="1" dirty="0">
                    <a:solidFill>
                      <a:schemeClr val="dk2"/>
                    </a:solidFill>
                    <a:latin typeface="Average" panose="020B0604020202020204" charset="0"/>
                  </a:endParaRP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118E1BE-0FFE-4E56-BF98-C8A128B28759}"/>
                </a:ext>
              </a:extLst>
            </p:cNvPr>
            <p:cNvGrpSpPr/>
            <p:nvPr/>
          </p:nvGrpSpPr>
          <p:grpSpPr>
            <a:xfrm>
              <a:off x="914403" y="3905200"/>
              <a:ext cx="7884321" cy="646331"/>
              <a:chOff x="1080784" y="2535296"/>
              <a:chExt cx="7884321" cy="646331"/>
            </a:xfrm>
          </p:grpSpPr>
          <p:cxnSp>
            <p:nvCxnSpPr>
              <p:cNvPr id="61" name="直接连接符 36">
                <a:extLst>
                  <a:ext uri="{FF2B5EF4-FFF2-40B4-BE49-F238E27FC236}">
                    <a16:creationId xmlns:a16="http://schemas.microsoft.com/office/drawing/2014/main" id="{FEA08A81-5F5A-4E3D-8A0C-B11474ED0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910" y="2607145"/>
                <a:ext cx="0" cy="4572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5B89CC2-9354-4297-A071-C5E1A01A24EA}"/>
                  </a:ext>
                </a:extLst>
              </p:cNvPr>
              <p:cNvGrpSpPr/>
              <p:nvPr/>
            </p:nvGrpSpPr>
            <p:grpSpPr>
              <a:xfrm>
                <a:off x="1080784" y="2535296"/>
                <a:ext cx="7884321" cy="646331"/>
                <a:chOff x="1180021" y="2291234"/>
                <a:chExt cx="7884321" cy="646331"/>
              </a:xfrm>
            </p:grpSpPr>
            <p:sp>
              <p:nvSpPr>
                <p:cNvPr id="63" name="TextBox 8">
                  <a:extLst>
                    <a:ext uri="{FF2B5EF4-FFF2-40B4-BE49-F238E27FC236}">
                      <a16:creationId xmlns:a16="http://schemas.microsoft.com/office/drawing/2014/main" id="{8A45E55A-6143-4EEF-9BB2-58D97286A047}"/>
                    </a:ext>
                  </a:extLst>
                </p:cNvPr>
                <p:cNvSpPr txBox="1"/>
                <p:nvPr/>
              </p:nvSpPr>
              <p:spPr>
                <a:xfrm>
                  <a:off x="2742917" y="2291234"/>
                  <a:ext cx="6321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Credible ethical fashion reports </a:t>
                  </a:r>
                </a:p>
                <a:p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e.g.  Fashion transparency index   </a:t>
                  </a:r>
                </a:p>
              </p:txBody>
            </p:sp>
            <p:sp>
              <p:nvSpPr>
                <p:cNvPr id="64" name="TextBox 8">
                  <a:extLst>
                    <a:ext uri="{FF2B5EF4-FFF2-40B4-BE49-F238E27FC236}">
                      <a16:creationId xmlns:a16="http://schemas.microsoft.com/office/drawing/2014/main" id="{ABF650BE-7B34-4F00-BA17-2AE076628CA8}"/>
                    </a:ext>
                  </a:extLst>
                </p:cNvPr>
                <p:cNvSpPr txBox="1"/>
                <p:nvPr/>
              </p:nvSpPr>
              <p:spPr>
                <a:xfrm>
                  <a:off x="1180021" y="2413794"/>
                  <a:ext cx="12254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800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Reports </a:t>
                  </a:r>
                  <a:endParaRPr lang="zh-CN" altLang="en-US" sz="1800" b="1" dirty="0">
                    <a:solidFill>
                      <a:schemeClr val="dk2"/>
                    </a:solidFill>
                    <a:latin typeface="Average" panose="020B0604020202020204" charset="0"/>
                  </a:endParaRPr>
                </a:p>
              </p:txBody>
            </p:sp>
          </p:grp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4AFA6E-D46A-482C-BD85-882B026F0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4" t="21775" r="18759" b="26355"/>
          <a:stretch/>
        </p:blipFill>
        <p:spPr>
          <a:xfrm>
            <a:off x="6263339" y="3644360"/>
            <a:ext cx="2635233" cy="1215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31BD10-73CA-499B-82D5-C2C056849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9" t="15428" r="36986" b="41679"/>
          <a:stretch/>
        </p:blipFill>
        <p:spPr>
          <a:xfrm>
            <a:off x="6323322" y="2441765"/>
            <a:ext cx="2470966" cy="1190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5B575-4B4D-415B-A7EA-1F2269FA8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06" t="40389" r="7186" b="11753"/>
          <a:stretch/>
        </p:blipFill>
        <p:spPr>
          <a:xfrm>
            <a:off x="6263339" y="1290014"/>
            <a:ext cx="2575658" cy="11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3842402" y="961560"/>
            <a:ext cx="13716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710299" y="429680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Tools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A32B7A-BD56-4B0B-93F0-7D176166DA79}"/>
              </a:ext>
            </a:extLst>
          </p:cNvPr>
          <p:cNvGrpSpPr/>
          <p:nvPr/>
        </p:nvGrpSpPr>
        <p:grpSpPr>
          <a:xfrm>
            <a:off x="2387314" y="961560"/>
            <a:ext cx="7507246" cy="3486772"/>
            <a:chOff x="433101" y="1648012"/>
            <a:chExt cx="7507246" cy="34867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4B1431-DFA5-4295-BFAA-AA5FDC6E530F}"/>
                </a:ext>
              </a:extLst>
            </p:cNvPr>
            <p:cNvGrpSpPr/>
            <p:nvPr/>
          </p:nvGrpSpPr>
          <p:grpSpPr>
            <a:xfrm>
              <a:off x="433101" y="1648012"/>
              <a:ext cx="7507246" cy="3486772"/>
              <a:chOff x="433101" y="1648012"/>
              <a:chExt cx="7507246" cy="348677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2DBE066-0550-4646-802A-3ABEE2CEE867}"/>
                  </a:ext>
                </a:extLst>
              </p:cNvPr>
              <p:cNvGrpSpPr/>
              <p:nvPr/>
            </p:nvGrpSpPr>
            <p:grpSpPr>
              <a:xfrm>
                <a:off x="539285" y="1648012"/>
                <a:ext cx="7401062" cy="1754175"/>
                <a:chOff x="539285" y="1648012"/>
                <a:chExt cx="7401062" cy="175417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48E74983-2C25-4414-B531-81FEBF62F63A}"/>
                    </a:ext>
                  </a:extLst>
                </p:cNvPr>
                <p:cNvGrpSpPr/>
                <p:nvPr/>
              </p:nvGrpSpPr>
              <p:grpSpPr>
                <a:xfrm>
                  <a:off x="539285" y="1648012"/>
                  <a:ext cx="7401062" cy="1754175"/>
                  <a:chOff x="787378" y="1746704"/>
                  <a:chExt cx="7401062" cy="1754175"/>
                </a:xfrm>
              </p:grpSpPr>
              <p:sp>
                <p:nvSpPr>
                  <p:cNvPr id="26" name="TextBox 8">
                    <a:extLst>
                      <a:ext uri="{FF2B5EF4-FFF2-40B4-BE49-F238E27FC236}">
                        <a16:creationId xmlns:a16="http://schemas.microsoft.com/office/drawing/2014/main" id="{5E4E5FA3-5788-4834-98F7-BAE61AACEBB8}"/>
                      </a:ext>
                    </a:extLst>
                  </p:cNvPr>
                  <p:cNvSpPr txBox="1"/>
                  <p:nvPr/>
                </p:nvSpPr>
                <p:spPr>
                  <a:xfrm>
                    <a:off x="787378" y="2621789"/>
                    <a:ext cx="206641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b="1" dirty="0">
                        <a:solidFill>
                          <a:schemeClr val="dk2"/>
                        </a:solidFill>
                        <a:latin typeface="Average" panose="020B0604020202020204" charset="0"/>
                        <a:sym typeface="Average"/>
                      </a:rPr>
                      <a:t>Sentiment analysis </a:t>
                    </a:r>
                  </a:p>
                  <a:p>
                    <a:pPr algn="ctr"/>
                    <a:r>
                      <a:rPr lang="en-US" sz="1800" b="1" dirty="0">
                        <a:solidFill>
                          <a:schemeClr val="dk2"/>
                        </a:solidFill>
                        <a:latin typeface="Average" panose="020B0604020202020204" charset="0"/>
                        <a:sym typeface="Average"/>
                      </a:rPr>
                      <a:t>for news 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C9E9E488-2A47-44B2-ADC3-0C726E576517}"/>
                      </a:ext>
                    </a:extLst>
                  </p:cNvPr>
                  <p:cNvGrpSpPr/>
                  <p:nvPr/>
                </p:nvGrpSpPr>
                <p:grpSpPr>
                  <a:xfrm>
                    <a:off x="1373573" y="1746704"/>
                    <a:ext cx="6814867" cy="381958"/>
                    <a:chOff x="1827229" y="1919766"/>
                    <a:chExt cx="6814867" cy="381958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896B6BF7-93AA-4261-9AAD-2724AA616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27229" y="1919766"/>
                      <a:ext cx="6814867" cy="372301"/>
                      <a:chOff x="707773" y="1564861"/>
                      <a:chExt cx="6814867" cy="372301"/>
                    </a:xfrm>
                  </p:grpSpPr>
                  <p:sp>
                    <p:nvSpPr>
                      <p:cNvPr id="13" name="TextBox 8">
                        <a:extLst>
                          <a:ext uri="{FF2B5EF4-FFF2-40B4-BE49-F238E27FC236}">
                            <a16:creationId xmlns:a16="http://schemas.microsoft.com/office/drawing/2014/main" id="{04D1BDC0-5459-4D8B-827A-8616F06A8D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73" y="1567830"/>
                        <a:ext cx="11713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altLang="zh-CN" sz="1800" b="1" dirty="0">
                          <a:solidFill>
                            <a:schemeClr val="dk2"/>
                          </a:solidFill>
                          <a:latin typeface="Average" panose="020B0604020202020204" charset="0"/>
                        </a:endParaRPr>
                      </a:p>
                    </p:txBody>
                  </p:sp>
                  <p:sp>
                    <p:nvSpPr>
                      <p:cNvPr id="53" name="TextBox 8">
                        <a:extLst>
                          <a:ext uri="{FF2B5EF4-FFF2-40B4-BE49-F238E27FC236}">
                            <a16:creationId xmlns:a16="http://schemas.microsoft.com/office/drawing/2014/main" id="{524ED11F-C916-4546-AC46-9A3010DF4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11064" y="1567830"/>
                        <a:ext cx="15538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zh-CN" altLang="en-US" sz="1800" b="1" dirty="0">
                          <a:solidFill>
                            <a:schemeClr val="dk2"/>
                          </a:solidFill>
                          <a:latin typeface="Average" panose="020B0604020202020204" charset="0"/>
                        </a:endParaRPr>
                      </a:p>
                    </p:txBody>
                  </p:sp>
                  <p:sp>
                    <p:nvSpPr>
                      <p:cNvPr id="64" name="TextBox 8">
                        <a:extLst>
                          <a:ext uri="{FF2B5EF4-FFF2-40B4-BE49-F238E27FC236}">
                            <a16:creationId xmlns:a16="http://schemas.microsoft.com/office/drawing/2014/main" id="{ABF650BE-7B34-4F00-BA17-2AE076628C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97232" y="1564861"/>
                        <a:ext cx="12254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zh-CN" altLang="en-US" sz="1800" b="1" dirty="0">
                          <a:solidFill>
                            <a:schemeClr val="dk2"/>
                          </a:solidFill>
                          <a:latin typeface="Average" panose="020B0604020202020204" charset="0"/>
                        </a:endParaRPr>
                      </a:p>
                    </p:txBody>
                  </p:sp>
                </p:grpSp>
                <p:sp>
                  <p:nvSpPr>
                    <p:cNvPr id="27" name="TextBox 8">
                      <a:extLst>
                        <a:ext uri="{FF2B5EF4-FFF2-40B4-BE49-F238E27FC236}">
                          <a16:creationId xmlns:a16="http://schemas.microsoft.com/office/drawing/2014/main" id="{3A43475B-709E-43EF-BA8B-2E2D25DB70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3261" y="1932392"/>
                      <a:ext cx="23201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zh-CN" altLang="en-US" sz="1800" b="1" dirty="0">
                        <a:solidFill>
                          <a:schemeClr val="dk2"/>
                        </a:solidFill>
                        <a:latin typeface="Average" panose="020B0604020202020204" charset="0"/>
                      </a:endParaRPr>
                    </a:p>
                  </p:txBody>
                </p:sp>
              </p:grpSp>
              <p:sp>
                <p:nvSpPr>
                  <p:cNvPr id="30" name="矩形 25">
                    <a:extLst>
                      <a:ext uri="{FF2B5EF4-FFF2-40B4-BE49-F238E27FC236}">
                        <a16:creationId xmlns:a16="http://schemas.microsoft.com/office/drawing/2014/main" id="{B767874B-A13D-454A-A82D-5116C21A0613}"/>
                      </a:ext>
                    </a:extLst>
                  </p:cNvPr>
                  <p:cNvSpPr/>
                  <p:nvPr/>
                </p:nvSpPr>
                <p:spPr>
                  <a:xfrm>
                    <a:off x="808085" y="2422079"/>
                    <a:ext cx="2011680" cy="107880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" name="TextBox 8">
                  <a:extLst>
                    <a:ext uri="{FF2B5EF4-FFF2-40B4-BE49-F238E27FC236}">
                      <a16:creationId xmlns:a16="http://schemas.microsoft.com/office/drawing/2014/main" id="{4380084B-182F-476D-A628-3978E671338F}"/>
                    </a:ext>
                  </a:extLst>
                </p:cNvPr>
                <p:cNvSpPr txBox="1"/>
                <p:nvPr/>
              </p:nvSpPr>
              <p:spPr>
                <a:xfrm>
                  <a:off x="2638918" y="2523097"/>
                  <a:ext cx="20664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Construct </a:t>
                  </a:r>
                </a:p>
                <a:p>
                  <a:pPr algn="ctr"/>
                  <a:r>
                    <a:rPr lang="en-US" sz="1800" b="1" dirty="0">
                      <a:solidFill>
                        <a:schemeClr val="dk2"/>
                      </a:solidFill>
                      <a:latin typeface="Average" panose="020B0604020202020204" charset="0"/>
                      <a:sym typeface="Average"/>
                    </a:rPr>
                    <a:t>Brand databases</a:t>
                  </a:r>
                </a:p>
              </p:txBody>
            </p:sp>
            <p:sp>
              <p:nvSpPr>
                <p:cNvPr id="34" name="矩形 25">
                  <a:extLst>
                    <a:ext uri="{FF2B5EF4-FFF2-40B4-BE49-F238E27FC236}">
                      <a16:creationId xmlns:a16="http://schemas.microsoft.com/office/drawing/2014/main" id="{6F12F2A9-4232-4A66-A577-E56D43BD0659}"/>
                    </a:ext>
                  </a:extLst>
                </p:cNvPr>
                <p:cNvSpPr/>
                <p:nvPr/>
              </p:nvSpPr>
              <p:spPr>
                <a:xfrm>
                  <a:off x="2646169" y="2322868"/>
                  <a:ext cx="2011680" cy="107880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AC8195C1-C5D7-4EC7-B4BE-97DC430ED534}"/>
                  </a:ext>
                </a:extLst>
              </p:cNvPr>
              <p:cNvSpPr txBox="1"/>
              <p:nvPr/>
            </p:nvSpPr>
            <p:spPr>
              <a:xfrm>
                <a:off x="433101" y="4252665"/>
                <a:ext cx="2066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Visualize</a:t>
                </a:r>
              </a:p>
              <a:p>
                <a:pPr algn="ctr"/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Index</a:t>
                </a:r>
              </a:p>
            </p:txBody>
          </p:sp>
          <p:sp>
            <p:nvSpPr>
              <p:cNvPr id="38" name="矩形 25">
                <a:extLst>
                  <a:ext uri="{FF2B5EF4-FFF2-40B4-BE49-F238E27FC236}">
                    <a16:creationId xmlns:a16="http://schemas.microsoft.com/office/drawing/2014/main" id="{6136DE1B-4AFC-48FD-ACA4-9DC0F8648D63}"/>
                  </a:ext>
                </a:extLst>
              </p:cNvPr>
              <p:cNvSpPr/>
              <p:nvPr/>
            </p:nvSpPr>
            <p:spPr>
              <a:xfrm>
                <a:off x="551538" y="4055984"/>
                <a:ext cx="2011680" cy="107880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TextBox 8">
                <a:extLst>
                  <a:ext uri="{FF2B5EF4-FFF2-40B4-BE49-F238E27FC236}">
                    <a16:creationId xmlns:a16="http://schemas.microsoft.com/office/drawing/2014/main" id="{063DC218-7EB3-4471-8E3D-C4AB29E82097}"/>
                  </a:ext>
                </a:extLst>
              </p:cNvPr>
              <p:cNvSpPr txBox="1"/>
              <p:nvPr/>
            </p:nvSpPr>
            <p:spPr>
              <a:xfrm>
                <a:off x="2527732" y="4253425"/>
                <a:ext cx="2066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Build</a:t>
                </a:r>
              </a:p>
              <a:p>
                <a:pPr algn="ctr"/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Website</a:t>
                </a:r>
              </a:p>
            </p:txBody>
          </p:sp>
          <p:sp>
            <p:nvSpPr>
              <p:cNvPr id="41" name="矩形 25">
                <a:extLst>
                  <a:ext uri="{FF2B5EF4-FFF2-40B4-BE49-F238E27FC236}">
                    <a16:creationId xmlns:a16="http://schemas.microsoft.com/office/drawing/2014/main" id="{BA392177-7FCB-42BF-B9E2-43AA101819BB}"/>
                  </a:ext>
                </a:extLst>
              </p:cNvPr>
              <p:cNvSpPr/>
              <p:nvPr/>
            </p:nvSpPr>
            <p:spPr>
              <a:xfrm>
                <a:off x="2646169" y="4053196"/>
                <a:ext cx="2011680" cy="107880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9FA061-A458-4B15-B225-F9F5F6CD8F51}"/>
                </a:ext>
              </a:extLst>
            </p:cNvPr>
            <p:cNvGrpSpPr/>
            <p:nvPr/>
          </p:nvGrpSpPr>
          <p:grpSpPr>
            <a:xfrm>
              <a:off x="855114" y="2104185"/>
              <a:ext cx="3606492" cy="2153333"/>
              <a:chOff x="855114" y="2104185"/>
              <a:chExt cx="3606492" cy="2153333"/>
            </a:xfrm>
          </p:grpSpPr>
          <p:sp>
            <p:nvSpPr>
              <p:cNvPr id="43" name="矩形 4">
                <a:extLst>
                  <a:ext uri="{FF2B5EF4-FFF2-40B4-BE49-F238E27FC236}">
                    <a16:creationId xmlns:a16="http://schemas.microsoft.com/office/drawing/2014/main" id="{296DAD29-7DC6-46B4-837F-C81630B55A0D}"/>
                  </a:ext>
                </a:extLst>
              </p:cNvPr>
              <p:cNvSpPr/>
              <p:nvPr/>
            </p:nvSpPr>
            <p:spPr>
              <a:xfrm>
                <a:off x="1230894" y="2104185"/>
                <a:ext cx="683200" cy="400110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dk2"/>
                    </a:solidFill>
                    <a:latin typeface="Average" panose="020B0604020202020204" charset="0"/>
                  </a:rPr>
                  <a:t>NLP</a:t>
                </a:r>
              </a:p>
            </p:txBody>
          </p:sp>
          <p:sp>
            <p:nvSpPr>
              <p:cNvPr id="44" name="矩形 4">
                <a:extLst>
                  <a:ext uri="{FF2B5EF4-FFF2-40B4-BE49-F238E27FC236}">
                    <a16:creationId xmlns:a16="http://schemas.microsoft.com/office/drawing/2014/main" id="{5608A6B7-69C4-48E8-A32E-D1BDBC3CD152}"/>
                  </a:ext>
                </a:extLst>
              </p:cNvPr>
              <p:cNvSpPr/>
              <p:nvPr/>
            </p:nvSpPr>
            <p:spPr>
              <a:xfrm>
                <a:off x="2949653" y="2122987"/>
                <a:ext cx="1511953" cy="400110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dk2"/>
                    </a:solidFill>
                    <a:latin typeface="Average" panose="020B0604020202020204" charset="0"/>
                  </a:rPr>
                  <a:t>Pandas/SQL</a:t>
                </a:r>
                <a:endParaRPr lang="zh-CN" altLang="en-US" sz="2000" b="1" dirty="0">
                  <a:solidFill>
                    <a:schemeClr val="dk2"/>
                  </a:solidFill>
                  <a:latin typeface="Average" panose="020B0604020202020204" charset="0"/>
                </a:endParaRPr>
              </a:p>
            </p:txBody>
          </p:sp>
          <p:sp>
            <p:nvSpPr>
              <p:cNvPr id="45" name="矩形 4">
                <a:extLst>
                  <a:ext uri="{FF2B5EF4-FFF2-40B4-BE49-F238E27FC236}">
                    <a16:creationId xmlns:a16="http://schemas.microsoft.com/office/drawing/2014/main" id="{A266BF75-2A9D-4C90-AC90-70342D70CD3A}"/>
                  </a:ext>
                </a:extLst>
              </p:cNvPr>
              <p:cNvSpPr/>
              <p:nvPr/>
            </p:nvSpPr>
            <p:spPr>
              <a:xfrm>
                <a:off x="855114" y="3857408"/>
                <a:ext cx="1535998" cy="400110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dk2"/>
                    </a:solidFill>
                    <a:latin typeface="Average" panose="020B0604020202020204" charset="0"/>
                  </a:rPr>
                  <a:t>Bokeh/</a:t>
                </a:r>
                <a:r>
                  <a:rPr lang="en-US" altLang="zh-CN" sz="2000" b="1" dirty="0" err="1">
                    <a:solidFill>
                      <a:schemeClr val="dk2"/>
                    </a:solidFill>
                    <a:latin typeface="Average" panose="020B0604020202020204" charset="0"/>
                  </a:rPr>
                  <a:t>Pygal</a:t>
                </a:r>
                <a:endParaRPr lang="zh-CN" altLang="en-US" sz="2000" b="1" dirty="0">
                  <a:solidFill>
                    <a:schemeClr val="dk2"/>
                  </a:solidFill>
                  <a:latin typeface="Average" panose="020B0604020202020204" charset="0"/>
                </a:endParaRPr>
              </a:p>
            </p:txBody>
          </p:sp>
          <p:sp>
            <p:nvSpPr>
              <p:cNvPr id="46" name="矩形 4">
                <a:extLst>
                  <a:ext uri="{FF2B5EF4-FFF2-40B4-BE49-F238E27FC236}">
                    <a16:creationId xmlns:a16="http://schemas.microsoft.com/office/drawing/2014/main" id="{D1E2CF48-7A3D-4D82-962C-2F39AE590B50}"/>
                  </a:ext>
                </a:extLst>
              </p:cNvPr>
              <p:cNvSpPr/>
              <p:nvPr/>
            </p:nvSpPr>
            <p:spPr>
              <a:xfrm>
                <a:off x="3103712" y="3853141"/>
                <a:ext cx="974947" cy="400110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dk2"/>
                    </a:solidFill>
                    <a:latin typeface="Average" panose="020B0604020202020204" charset="0"/>
                  </a:rPr>
                  <a:t>Django</a:t>
                </a:r>
                <a:endParaRPr lang="zh-CN" altLang="en-US" sz="2000" b="1" dirty="0">
                  <a:solidFill>
                    <a:schemeClr val="dk2"/>
                  </a:solidFill>
                  <a:latin typeface="Average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6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2627473" y="961560"/>
            <a:ext cx="374904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696802" y="344969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Project Timeline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54EDA-3F43-44A0-B4CE-6CBEC7F4502A}"/>
              </a:ext>
            </a:extLst>
          </p:cNvPr>
          <p:cNvGrpSpPr/>
          <p:nvPr/>
        </p:nvGrpSpPr>
        <p:grpSpPr>
          <a:xfrm>
            <a:off x="854823" y="2880804"/>
            <a:ext cx="8286272" cy="1503307"/>
            <a:chOff x="914400" y="3258161"/>
            <a:chExt cx="8286272" cy="15033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02A690-E9B2-43A2-8C56-DDC2EFA23B9C}"/>
                </a:ext>
              </a:extLst>
            </p:cNvPr>
            <p:cNvGrpSpPr/>
            <p:nvPr/>
          </p:nvGrpSpPr>
          <p:grpSpPr>
            <a:xfrm>
              <a:off x="2806358" y="3258161"/>
              <a:ext cx="2085828" cy="1503307"/>
              <a:chOff x="1017945" y="2944733"/>
              <a:chExt cx="1552883" cy="1753067"/>
            </a:xfrm>
          </p:grpSpPr>
          <p:sp>
            <p:nvSpPr>
              <p:cNvPr id="26" name="矩形 5">
                <a:extLst>
                  <a:ext uri="{FF2B5EF4-FFF2-40B4-BE49-F238E27FC236}">
                    <a16:creationId xmlns:a16="http://schemas.microsoft.com/office/drawing/2014/main" id="{D80FD076-262E-486E-A073-DBC56FF65B84}"/>
                  </a:ext>
                </a:extLst>
              </p:cNvPr>
              <p:cNvSpPr/>
              <p:nvPr/>
            </p:nvSpPr>
            <p:spPr>
              <a:xfrm>
                <a:off x="1017945" y="3285576"/>
                <a:ext cx="1552883" cy="1399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Data integration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Statistical analysis 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Generating insights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Data visualization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44B4993-40A4-4D4B-A2F7-6D8ABC3C36F1}"/>
                  </a:ext>
                </a:extLst>
              </p:cNvPr>
              <p:cNvGrpSpPr/>
              <p:nvPr/>
            </p:nvGrpSpPr>
            <p:grpSpPr>
              <a:xfrm>
                <a:off x="1017945" y="2944733"/>
                <a:ext cx="1552883" cy="1753067"/>
                <a:chOff x="980553" y="2944733"/>
                <a:chExt cx="1552883" cy="1753067"/>
              </a:xfrm>
            </p:grpSpPr>
            <p:sp>
              <p:nvSpPr>
                <p:cNvPr id="25" name="矩形 25">
                  <a:extLst>
                    <a:ext uri="{FF2B5EF4-FFF2-40B4-BE49-F238E27FC236}">
                      <a16:creationId xmlns:a16="http://schemas.microsoft.com/office/drawing/2014/main" id="{CECB9234-52D7-4548-ACC4-39C5287F6B07}"/>
                    </a:ext>
                  </a:extLst>
                </p:cNvPr>
                <p:cNvSpPr/>
                <p:nvPr/>
              </p:nvSpPr>
              <p:spPr>
                <a:xfrm>
                  <a:off x="980553" y="3128450"/>
                  <a:ext cx="1552883" cy="156935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4">
                  <a:extLst>
                    <a:ext uri="{FF2B5EF4-FFF2-40B4-BE49-F238E27FC236}">
                      <a16:creationId xmlns:a16="http://schemas.microsoft.com/office/drawing/2014/main" id="{5E8B1979-31AD-4EE8-8831-F092274E3847}"/>
                    </a:ext>
                  </a:extLst>
                </p:cNvPr>
                <p:cNvSpPr/>
                <p:nvPr/>
              </p:nvSpPr>
              <p:spPr>
                <a:xfrm>
                  <a:off x="1428320" y="2944733"/>
                  <a:ext cx="652071" cy="358911"/>
                </a:xfrm>
                <a:prstGeom prst="rect">
                  <a:avLst/>
                </a:prstGeom>
                <a:solidFill>
                  <a:srgbClr val="F7F7F7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Feb 05th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5C57A5-B04B-45C6-B4E4-26CE940DB02F}"/>
                </a:ext>
              </a:extLst>
            </p:cNvPr>
            <p:cNvGrpSpPr/>
            <p:nvPr/>
          </p:nvGrpSpPr>
          <p:grpSpPr>
            <a:xfrm>
              <a:off x="914400" y="3277258"/>
              <a:ext cx="1718809" cy="1215393"/>
              <a:chOff x="904312" y="3201756"/>
              <a:chExt cx="1718809" cy="1596775"/>
            </a:xfrm>
          </p:grpSpPr>
          <p:sp>
            <p:nvSpPr>
              <p:cNvPr id="31" name="矩形 5">
                <a:extLst>
                  <a:ext uri="{FF2B5EF4-FFF2-40B4-BE49-F238E27FC236}">
                    <a16:creationId xmlns:a16="http://schemas.microsoft.com/office/drawing/2014/main" id="{7385AC67-DCAA-469B-BCEE-1C1E1AC05A04}"/>
                  </a:ext>
                </a:extLst>
              </p:cNvPr>
              <p:cNvSpPr/>
              <p:nvPr/>
            </p:nvSpPr>
            <p:spPr>
              <a:xfrm>
                <a:off x="923617" y="3560666"/>
                <a:ext cx="1699504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Data collection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 </a:t>
                </a:r>
                <a:r>
                  <a:rPr lang="en-US" altLang="zh-CN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* Web crawling </a:t>
                </a:r>
                <a:endParaRPr lang="en-US" altLang="zh-CN" sz="1600" b="1" dirty="0">
                  <a:solidFill>
                    <a:srgbClr val="595959"/>
                  </a:solidFill>
                  <a:latin typeface="Average" panose="020B0604020202020204" charset="0"/>
                  <a:ea typeface="思源宋体 Light" panose="02020300000000000000" pitchFamily="18" charset="-122"/>
                </a:endParaRP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Data cleaning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A7A614-74C8-4DBA-A56F-6B6B4D2FA7BB}"/>
                  </a:ext>
                </a:extLst>
              </p:cNvPr>
              <p:cNvGrpSpPr/>
              <p:nvPr/>
            </p:nvGrpSpPr>
            <p:grpSpPr>
              <a:xfrm>
                <a:off x="904312" y="3201756"/>
                <a:ext cx="1702157" cy="1596775"/>
                <a:chOff x="866920" y="3201756"/>
                <a:chExt cx="1702157" cy="1596775"/>
              </a:xfrm>
            </p:grpSpPr>
            <p:sp>
              <p:nvSpPr>
                <p:cNvPr id="33" name="矩形 25">
                  <a:extLst>
                    <a:ext uri="{FF2B5EF4-FFF2-40B4-BE49-F238E27FC236}">
                      <a16:creationId xmlns:a16="http://schemas.microsoft.com/office/drawing/2014/main" id="{17B13826-4EDC-4E5E-A243-5C43B30D8423}"/>
                    </a:ext>
                  </a:extLst>
                </p:cNvPr>
                <p:cNvSpPr/>
                <p:nvPr/>
              </p:nvSpPr>
              <p:spPr>
                <a:xfrm>
                  <a:off x="866920" y="3381211"/>
                  <a:ext cx="1702157" cy="1417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4">
                  <a:extLst>
                    <a:ext uri="{FF2B5EF4-FFF2-40B4-BE49-F238E27FC236}">
                      <a16:creationId xmlns:a16="http://schemas.microsoft.com/office/drawing/2014/main" id="{674CBF12-5B08-4BBA-AA72-A2AFF6F4EF63}"/>
                    </a:ext>
                  </a:extLst>
                </p:cNvPr>
                <p:cNvSpPr/>
                <p:nvPr/>
              </p:nvSpPr>
              <p:spPr>
                <a:xfrm>
                  <a:off x="1306944" y="3201756"/>
                  <a:ext cx="819455" cy="358910"/>
                </a:xfrm>
                <a:prstGeom prst="rect">
                  <a:avLst/>
                </a:prstGeom>
                <a:solidFill>
                  <a:srgbClr val="F7F7F7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Jan 29th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5E2858-5308-4576-AFB4-A36C40895E37}"/>
                </a:ext>
              </a:extLst>
            </p:cNvPr>
            <p:cNvGrpSpPr/>
            <p:nvPr/>
          </p:nvGrpSpPr>
          <p:grpSpPr>
            <a:xfrm>
              <a:off x="4555984" y="3261946"/>
              <a:ext cx="2732247" cy="1022030"/>
              <a:chOff x="634115" y="3201756"/>
              <a:chExt cx="2732247" cy="1191826"/>
            </a:xfrm>
          </p:grpSpPr>
          <p:sp>
            <p:nvSpPr>
              <p:cNvPr id="38" name="矩形 5">
                <a:extLst>
                  <a:ext uri="{FF2B5EF4-FFF2-40B4-BE49-F238E27FC236}">
                    <a16:creationId xmlns:a16="http://schemas.microsoft.com/office/drawing/2014/main" id="{906803E4-0AA4-483F-B686-1DFF2B9E8A3D}"/>
                  </a:ext>
                </a:extLst>
              </p:cNvPr>
              <p:cNvSpPr/>
              <p:nvPr/>
            </p:nvSpPr>
            <p:spPr>
              <a:xfrm>
                <a:off x="634115" y="3538184"/>
                <a:ext cx="2732247" cy="753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Web design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Interface design 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6D3F991-618C-40A6-8674-A6FF97DAD659}"/>
                  </a:ext>
                </a:extLst>
              </p:cNvPr>
              <p:cNvGrpSpPr/>
              <p:nvPr/>
            </p:nvGrpSpPr>
            <p:grpSpPr>
              <a:xfrm>
                <a:off x="1168378" y="3201756"/>
                <a:ext cx="1702157" cy="1191826"/>
                <a:chOff x="1130986" y="3201756"/>
                <a:chExt cx="1702157" cy="1191826"/>
              </a:xfrm>
            </p:grpSpPr>
            <p:sp>
              <p:nvSpPr>
                <p:cNvPr id="40" name="矩形 25">
                  <a:extLst>
                    <a:ext uri="{FF2B5EF4-FFF2-40B4-BE49-F238E27FC236}">
                      <a16:creationId xmlns:a16="http://schemas.microsoft.com/office/drawing/2014/main" id="{5CEE5152-37EC-49BB-AAE4-F5A327A73456}"/>
                    </a:ext>
                  </a:extLst>
                </p:cNvPr>
                <p:cNvSpPr/>
                <p:nvPr/>
              </p:nvSpPr>
              <p:spPr>
                <a:xfrm>
                  <a:off x="1130986" y="3381213"/>
                  <a:ext cx="1702157" cy="1012369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">
                  <a:extLst>
                    <a:ext uri="{FF2B5EF4-FFF2-40B4-BE49-F238E27FC236}">
                      <a16:creationId xmlns:a16="http://schemas.microsoft.com/office/drawing/2014/main" id="{5BBC5D3E-673C-4CD5-8790-2668CB50609E}"/>
                    </a:ext>
                  </a:extLst>
                </p:cNvPr>
                <p:cNvSpPr/>
                <p:nvPr/>
              </p:nvSpPr>
              <p:spPr>
                <a:xfrm>
                  <a:off x="1576305" y="3201756"/>
                  <a:ext cx="830677" cy="358910"/>
                </a:xfrm>
                <a:prstGeom prst="rect">
                  <a:avLst/>
                </a:prstGeom>
                <a:solidFill>
                  <a:srgbClr val="F7F7F7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Feb 19th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19CAA2-1485-4D13-B108-EA2C6FCEA7F6}"/>
                </a:ext>
              </a:extLst>
            </p:cNvPr>
            <p:cNvGrpSpPr/>
            <p:nvPr/>
          </p:nvGrpSpPr>
          <p:grpSpPr>
            <a:xfrm>
              <a:off x="6468425" y="3260284"/>
              <a:ext cx="2732247" cy="1490492"/>
              <a:chOff x="651822" y="3201291"/>
              <a:chExt cx="2732247" cy="1738115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2906065C-7AA9-4D64-ABA6-2F6F00C17DD1}"/>
                  </a:ext>
                </a:extLst>
              </p:cNvPr>
              <p:cNvSpPr/>
              <p:nvPr/>
            </p:nvSpPr>
            <p:spPr>
              <a:xfrm>
                <a:off x="651822" y="3539659"/>
                <a:ext cx="2732247" cy="139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Testing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Maintaining 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Modifying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595959"/>
                    </a:solidFill>
                    <a:latin typeface="Average" panose="020B0604020202020204" charset="0"/>
                    <a:ea typeface="思源宋体 Light" panose="02020300000000000000" pitchFamily="18" charset="-122"/>
                  </a:rPr>
                  <a:t>Improving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4AA0AF6-BCDB-4DAD-8EEB-303149BA1150}"/>
                  </a:ext>
                </a:extLst>
              </p:cNvPr>
              <p:cNvGrpSpPr/>
              <p:nvPr/>
            </p:nvGrpSpPr>
            <p:grpSpPr>
              <a:xfrm>
                <a:off x="1326829" y="3201291"/>
                <a:ext cx="1382234" cy="1738110"/>
                <a:chOff x="1289437" y="3201291"/>
                <a:chExt cx="1382234" cy="1738110"/>
              </a:xfrm>
            </p:grpSpPr>
            <p:sp>
              <p:nvSpPr>
                <p:cNvPr id="46" name="矩形 25">
                  <a:extLst>
                    <a:ext uri="{FF2B5EF4-FFF2-40B4-BE49-F238E27FC236}">
                      <a16:creationId xmlns:a16="http://schemas.microsoft.com/office/drawing/2014/main" id="{C3BE253A-6907-45F6-9279-D41EE6A0F344}"/>
                    </a:ext>
                  </a:extLst>
                </p:cNvPr>
                <p:cNvSpPr/>
                <p:nvPr/>
              </p:nvSpPr>
              <p:spPr>
                <a:xfrm>
                  <a:off x="1289437" y="3381213"/>
                  <a:ext cx="1382234" cy="1558188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">
                  <a:extLst>
                    <a:ext uri="{FF2B5EF4-FFF2-40B4-BE49-F238E27FC236}">
                      <a16:creationId xmlns:a16="http://schemas.microsoft.com/office/drawing/2014/main" id="{81018AF9-87D2-424F-BE86-E5B4D2F0C9C0}"/>
                    </a:ext>
                  </a:extLst>
                </p:cNvPr>
                <p:cNvSpPr/>
                <p:nvPr/>
              </p:nvSpPr>
              <p:spPr>
                <a:xfrm>
                  <a:off x="1708551" y="3201291"/>
                  <a:ext cx="566181" cy="358910"/>
                </a:xfrm>
                <a:prstGeom prst="rect">
                  <a:avLst/>
                </a:prstGeom>
                <a:solidFill>
                  <a:srgbClr val="F7F7F7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dk2"/>
                      </a:solidFill>
                      <a:latin typeface="Average" panose="020B0604020202020204" charset="0"/>
                    </a:rPr>
                    <a:t>Final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271D0F-41BE-45B3-9696-122629A03256}"/>
              </a:ext>
            </a:extLst>
          </p:cNvPr>
          <p:cNvGrpSpPr/>
          <p:nvPr/>
        </p:nvGrpSpPr>
        <p:grpSpPr>
          <a:xfrm>
            <a:off x="868888" y="2525941"/>
            <a:ext cx="7589520" cy="182880"/>
            <a:chOff x="914400" y="2822945"/>
            <a:chExt cx="7589520" cy="18288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6816A57-2B2B-4998-B9D5-9622E1D9CED2}"/>
                </a:ext>
              </a:extLst>
            </p:cNvPr>
            <p:cNvCxnSpPr/>
            <p:nvPr/>
          </p:nvCxnSpPr>
          <p:spPr>
            <a:xfrm>
              <a:off x="914400" y="2950535"/>
              <a:ext cx="7589520" cy="0"/>
            </a:xfrm>
            <a:prstGeom prst="straightConnector1">
              <a:avLst/>
            </a:prstGeom>
            <a:ln w="28575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6">
              <a:extLst>
                <a:ext uri="{FF2B5EF4-FFF2-40B4-BE49-F238E27FC236}">
                  <a16:creationId xmlns:a16="http://schemas.microsoft.com/office/drawing/2014/main" id="{1C0E8ACA-D6E3-44F0-AFC0-1C6EFAEBF0F6}"/>
                </a:ext>
              </a:extLst>
            </p:cNvPr>
            <p:cNvCxnSpPr>
              <a:cxnSpLocks/>
            </p:cNvCxnSpPr>
            <p:nvPr/>
          </p:nvCxnSpPr>
          <p:spPr>
            <a:xfrm>
              <a:off x="1815346" y="2822945"/>
              <a:ext cx="0" cy="18288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6">
              <a:extLst>
                <a:ext uri="{FF2B5EF4-FFF2-40B4-BE49-F238E27FC236}">
                  <a16:creationId xmlns:a16="http://schemas.microsoft.com/office/drawing/2014/main" id="{1A4B9A3B-2E12-4D9F-A739-B9F792C585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9068" y="2822945"/>
              <a:ext cx="0" cy="18288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6">
              <a:extLst>
                <a:ext uri="{FF2B5EF4-FFF2-40B4-BE49-F238E27FC236}">
                  <a16:creationId xmlns:a16="http://schemas.microsoft.com/office/drawing/2014/main" id="{F5C53CC0-2AD3-4BC0-B287-A8AA614D517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975" y="2822945"/>
              <a:ext cx="0" cy="18288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36">
              <a:extLst>
                <a:ext uri="{FF2B5EF4-FFF2-40B4-BE49-F238E27FC236}">
                  <a16:creationId xmlns:a16="http://schemas.microsoft.com/office/drawing/2014/main" id="{A28E2C63-B88A-455A-8EDB-3AF723C2F31C}"/>
                </a:ext>
              </a:extLst>
            </p:cNvPr>
            <p:cNvCxnSpPr>
              <a:cxnSpLocks/>
            </p:cNvCxnSpPr>
            <p:nvPr/>
          </p:nvCxnSpPr>
          <p:spPr>
            <a:xfrm>
              <a:off x="7847555" y="2822945"/>
              <a:ext cx="0" cy="18288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9B7B46-6B53-4DEE-9F63-EE555B76AF15}"/>
              </a:ext>
            </a:extLst>
          </p:cNvPr>
          <p:cNvSpPr/>
          <p:nvPr/>
        </p:nvSpPr>
        <p:spPr>
          <a:xfrm rot="5400000">
            <a:off x="4512423" y="-1376579"/>
            <a:ext cx="274320" cy="7589520"/>
          </a:xfrm>
          <a:prstGeom prst="leftBrac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10805-993D-4B42-AB7A-F80BABC11E95}"/>
              </a:ext>
            </a:extLst>
          </p:cNvPr>
          <p:cNvGrpSpPr/>
          <p:nvPr/>
        </p:nvGrpSpPr>
        <p:grpSpPr>
          <a:xfrm>
            <a:off x="3230017" y="1166780"/>
            <a:ext cx="2995076" cy="1105275"/>
            <a:chOff x="3428609" y="1090957"/>
            <a:chExt cx="2995076" cy="1239576"/>
          </a:xfrm>
        </p:grpSpPr>
        <p:sp>
          <p:nvSpPr>
            <p:cNvPr id="79" name="矩形 5">
              <a:extLst>
                <a:ext uri="{FF2B5EF4-FFF2-40B4-BE49-F238E27FC236}">
                  <a16:creationId xmlns:a16="http://schemas.microsoft.com/office/drawing/2014/main" id="{DBE1ED60-EC34-4E2D-8CC9-2D40DF0DD4E4}"/>
                </a:ext>
              </a:extLst>
            </p:cNvPr>
            <p:cNvSpPr/>
            <p:nvPr/>
          </p:nvSpPr>
          <p:spPr>
            <a:xfrm>
              <a:off x="3428609" y="1437695"/>
              <a:ext cx="2995076" cy="828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Getting domain name </a:t>
              </a:r>
            </a:p>
            <a:p>
              <a:pPr algn="ctr"/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Updating git repository,</a:t>
              </a:r>
            </a:p>
            <a:p>
              <a:pPr algn="ctr"/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Average" panose="020B0604020202020204" charset="0"/>
                  <a:ea typeface="思源宋体 Light" panose="02020300000000000000" pitchFamily="18" charset="-122"/>
                </a:rPr>
                <a:t>Consulting with instructor and TAs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5A0370-97E8-468A-B801-442AB7D7DEEA}"/>
                </a:ext>
              </a:extLst>
            </p:cNvPr>
            <p:cNvGrpSpPr/>
            <p:nvPr/>
          </p:nvGrpSpPr>
          <p:grpSpPr>
            <a:xfrm>
              <a:off x="3501034" y="1090957"/>
              <a:ext cx="2805632" cy="1239576"/>
              <a:chOff x="5974876" y="943071"/>
              <a:chExt cx="2805632" cy="1239576"/>
            </a:xfrm>
          </p:grpSpPr>
          <p:sp>
            <p:nvSpPr>
              <p:cNvPr id="80" name="矩形 25">
                <a:extLst>
                  <a:ext uri="{FF2B5EF4-FFF2-40B4-BE49-F238E27FC236}">
                    <a16:creationId xmlns:a16="http://schemas.microsoft.com/office/drawing/2014/main" id="{295B51A1-B634-4076-A0D3-F3DA7550A02E}"/>
                  </a:ext>
                </a:extLst>
              </p:cNvPr>
              <p:cNvSpPr/>
              <p:nvPr/>
            </p:nvSpPr>
            <p:spPr>
              <a:xfrm>
                <a:off x="5974876" y="1103848"/>
                <a:ext cx="2805632" cy="107879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4">
                <a:extLst>
                  <a:ext uri="{FF2B5EF4-FFF2-40B4-BE49-F238E27FC236}">
                    <a16:creationId xmlns:a16="http://schemas.microsoft.com/office/drawing/2014/main" id="{8EF705F9-EAB5-4F3E-9707-37D2EF4BCC1C}"/>
                  </a:ext>
                </a:extLst>
              </p:cNvPr>
              <p:cNvSpPr/>
              <p:nvPr/>
            </p:nvSpPr>
            <p:spPr>
              <a:xfrm>
                <a:off x="6216011" y="943071"/>
                <a:ext cx="2367956" cy="345175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>
                <a:spAutoFit/>
              </a:bodyPr>
              <a:lstStyle/>
              <a:p>
                <a:r>
                  <a:rPr lang="en" b="1" dirty="0">
                    <a:solidFill>
                      <a:schemeClr val="bg1">
                        <a:lumMod val="65000"/>
                      </a:schemeClr>
                    </a:solidFill>
                    <a:latin typeface="Average"/>
                    <a:ea typeface="Average"/>
                    <a:cs typeface="Average"/>
                    <a:sym typeface="Average"/>
                  </a:rPr>
                  <a:t>Logistics </a:t>
                </a:r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Average"/>
                    <a:ea typeface="Average"/>
                    <a:cs typeface="Average"/>
                    <a:sym typeface="Average"/>
                  </a:rPr>
                  <a:t>through the project</a:t>
                </a:r>
                <a:endParaRPr lang="en-US" altLang="zh-CN" b="1" dirty="0">
                  <a:solidFill>
                    <a:schemeClr val="bg1">
                      <a:lumMod val="65000"/>
                    </a:schemeClr>
                  </a:solidFill>
                  <a:latin typeface="Average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1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E3359C-F4C1-4D6B-820C-6A072DB7B366}"/>
              </a:ext>
            </a:extLst>
          </p:cNvPr>
          <p:cNvCxnSpPr>
            <a:cxnSpLocks/>
          </p:cNvCxnSpPr>
          <p:nvPr/>
        </p:nvCxnSpPr>
        <p:spPr>
          <a:xfrm>
            <a:off x="2227152" y="961560"/>
            <a:ext cx="45720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CCB3ADE5-759B-4348-AABA-889BB80FC6A8}"/>
              </a:ext>
            </a:extLst>
          </p:cNvPr>
          <p:cNvSpPr txBox="1"/>
          <p:nvPr/>
        </p:nvSpPr>
        <p:spPr>
          <a:xfrm>
            <a:off x="1710299" y="383873"/>
            <a:ext cx="572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450" dirty="0">
                <a:solidFill>
                  <a:schemeClr val="tx1"/>
                </a:solidFill>
                <a:latin typeface="Average" panose="020B0604020202020204" charset="0"/>
                <a:ea typeface="思源宋体 Light" panose="02020300000000000000" pitchFamily="18" charset="-122"/>
              </a:rPr>
              <a:t>Potential challenges</a:t>
            </a:r>
            <a:endParaRPr lang="zh-CN" altLang="en-US" sz="3200" spc="450" dirty="0">
              <a:solidFill>
                <a:schemeClr val="tx1"/>
              </a:solidFill>
              <a:latin typeface="Average" panose="020B0604020202020204" charset="0"/>
              <a:ea typeface="思源宋体 Light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1ABD28-25C9-4F31-B5AD-7FAEB1D8DCB9}"/>
              </a:ext>
            </a:extLst>
          </p:cNvPr>
          <p:cNvSpPr/>
          <p:nvPr/>
        </p:nvSpPr>
        <p:spPr>
          <a:xfrm>
            <a:off x="188843" y="168965"/>
            <a:ext cx="8756375" cy="479066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153F3-E705-413F-81F1-3F5772D5C856}"/>
              </a:ext>
            </a:extLst>
          </p:cNvPr>
          <p:cNvGrpSpPr/>
          <p:nvPr/>
        </p:nvGrpSpPr>
        <p:grpSpPr>
          <a:xfrm>
            <a:off x="630033" y="1252856"/>
            <a:ext cx="8315184" cy="3453684"/>
            <a:chOff x="630033" y="1252856"/>
            <a:chExt cx="8315184" cy="34536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AA7E2A-635E-4C45-98CF-21C9EDB15B9E}"/>
                </a:ext>
              </a:extLst>
            </p:cNvPr>
            <p:cNvGrpSpPr/>
            <p:nvPr/>
          </p:nvGrpSpPr>
          <p:grpSpPr>
            <a:xfrm>
              <a:off x="630033" y="1252856"/>
              <a:ext cx="8315184" cy="3223244"/>
              <a:chOff x="2777794" y="1817137"/>
              <a:chExt cx="8315184" cy="3223244"/>
            </a:xfrm>
          </p:grpSpPr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16EFFF4-662F-4734-ABFC-907C9D3CCCE4}"/>
                  </a:ext>
                </a:extLst>
              </p:cNvPr>
              <p:cNvSpPr txBox="1"/>
              <p:nvPr/>
            </p:nvSpPr>
            <p:spPr>
              <a:xfrm>
                <a:off x="2777794" y="1817137"/>
                <a:ext cx="82559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1" dirty="0">
                    <a:solidFill>
                      <a:schemeClr val="dk2"/>
                    </a:solidFill>
                    <a:latin typeface="Average" panose="020B0604020202020204" charset="0"/>
                  </a:rPr>
                  <a:t>Data collection: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    #  Find datasets for every dimension from credible sources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    #  Identify the number of negative news and lawsuits for each brand from the news collected through News API</a:t>
                </a:r>
              </a:p>
              <a:p>
                <a:pPr marL="285750" lvl="6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     #  Crawl from cell phone App (Good On You)</a:t>
                </a:r>
              </a:p>
            </p:txBody>
          </p:sp>
          <p:cxnSp>
            <p:nvCxnSpPr>
              <p:cNvPr id="23" name="直接连接符 15">
                <a:extLst>
                  <a:ext uri="{FF2B5EF4-FFF2-40B4-BE49-F238E27FC236}">
                    <a16:creationId xmlns:a16="http://schemas.microsoft.com/office/drawing/2014/main" id="{51A187BA-BE86-4419-8F90-1ACDD15FD485}"/>
                  </a:ext>
                </a:extLst>
              </p:cNvPr>
              <p:cNvCxnSpPr/>
              <p:nvPr/>
            </p:nvCxnSpPr>
            <p:spPr>
              <a:xfrm>
                <a:off x="2904351" y="1839981"/>
                <a:ext cx="0" cy="320040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6D814A2E-D33D-476D-9ACA-0BECA22CFB81}"/>
                  </a:ext>
                </a:extLst>
              </p:cNvPr>
              <p:cNvSpPr txBox="1"/>
              <p:nvPr/>
            </p:nvSpPr>
            <p:spPr>
              <a:xfrm>
                <a:off x="2777794" y="3359313"/>
                <a:ext cx="83151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Data integration: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dk2"/>
                    </a:solidFill>
                    <a:latin typeface="Average" panose="020B0604020202020204" charset="0"/>
                    <a:sym typeface="Average"/>
                  </a:rPr>
                  <a:t>    #  </a:t>
                </a:r>
                <a:r>
                  <a:rPr lang="en-US" altLang="zh-CN" sz="1800" b="1" dirty="0">
                    <a:solidFill>
                      <a:schemeClr val="dk2"/>
                    </a:solidFill>
                    <a:latin typeface="Average" panose="020B0604020202020204" charset="0"/>
                  </a:rPr>
                  <a:t>Dirty, incomplete and incompatible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1" dirty="0">
                    <a:solidFill>
                      <a:schemeClr val="dk2"/>
                    </a:solidFill>
                    <a:latin typeface="Average" panose="020B0604020202020204" charset="0"/>
                  </a:rPr>
                  <a:t>    #  Difficult to be integrated and merged</a:t>
                </a:r>
              </a:p>
            </p:txBody>
          </p:sp>
        </p:grp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FA73C218-7EA1-426D-A00A-E47BC4043B9D}"/>
                </a:ext>
              </a:extLst>
            </p:cNvPr>
            <p:cNvSpPr txBox="1"/>
            <p:nvPr/>
          </p:nvSpPr>
          <p:spPr>
            <a:xfrm>
              <a:off x="630033" y="3783210"/>
              <a:ext cx="82559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Others: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2"/>
                  </a:solidFill>
                  <a:latin typeface="Average" panose="020B0604020202020204" charset="0"/>
                  <a:sym typeface="Average"/>
                </a:rPr>
                <a:t>    # Potential dimensions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dk2"/>
                </a:solidFill>
                <a:latin typeface="Average" panose="020B0604020202020204" charset="0"/>
                <a:sym typeface="Averag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463</Words>
  <Application>Microsoft Office PowerPoint</Application>
  <PresentationFormat>On-screen Show (16:9)</PresentationFormat>
  <Paragraphs>105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思源宋体 Light</vt:lpstr>
      <vt:lpstr>Average</vt:lpstr>
      <vt:lpstr>宋体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an Ethical Consumer</dc:title>
  <cp:lastModifiedBy>Andi Liao</cp:lastModifiedBy>
  <cp:revision>81</cp:revision>
  <dcterms:modified xsi:type="dcterms:W3CDTF">2018-01-23T21:36:19Z</dcterms:modified>
</cp:coreProperties>
</file>