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36"/>
  </p:notesMasterIdLst>
  <p:sldIdLst>
    <p:sldId id="256" r:id="rId2"/>
    <p:sldId id="257" r:id="rId3"/>
    <p:sldId id="261" r:id="rId4"/>
    <p:sldId id="264" r:id="rId5"/>
    <p:sldId id="266" r:id="rId6"/>
    <p:sldId id="263" r:id="rId7"/>
    <p:sldId id="275" r:id="rId8"/>
    <p:sldId id="279" r:id="rId9"/>
    <p:sldId id="276" r:id="rId10"/>
    <p:sldId id="277" r:id="rId11"/>
    <p:sldId id="280" r:id="rId12"/>
    <p:sldId id="284" r:id="rId13"/>
    <p:sldId id="293" r:id="rId14"/>
    <p:sldId id="292" r:id="rId15"/>
    <p:sldId id="285" r:id="rId16"/>
    <p:sldId id="282" r:id="rId17"/>
    <p:sldId id="286" r:id="rId18"/>
    <p:sldId id="287" r:id="rId19"/>
    <p:sldId id="289" r:id="rId20"/>
    <p:sldId id="290" r:id="rId21"/>
    <p:sldId id="295" r:id="rId22"/>
    <p:sldId id="294" r:id="rId23"/>
    <p:sldId id="296" r:id="rId24"/>
    <p:sldId id="297" r:id="rId25"/>
    <p:sldId id="299" r:id="rId26"/>
    <p:sldId id="300" r:id="rId27"/>
    <p:sldId id="301" r:id="rId28"/>
    <p:sldId id="302" r:id="rId29"/>
    <p:sldId id="303" r:id="rId30"/>
    <p:sldId id="304" r:id="rId31"/>
    <p:sldId id="309" r:id="rId32"/>
    <p:sldId id="310" r:id="rId33"/>
    <p:sldId id="307" r:id="rId34"/>
    <p:sldId id="30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86B8"/>
    <a:srgbClr val="FCF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7E4C4-1009-BE48-E104-90CC7BDFD53E}" v="16" dt="2024-05-14T17:04:18.376"/>
    <p1510:client id="{B2D50731-CA35-8E87-C1D0-83306088D07F}" v="225" dt="2024-05-14T12:21:37.342"/>
    <p1510:client id="{CDF9B71B-9670-4FF2-8554-9B42B2862580}" v="890" dt="2024-05-15T06:52:34.016"/>
    <p1510:client id="{E8F68F05-A59F-563D-7E2C-28D8A8F2F406}" v="131" dt="2024-05-14T15:38:30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AF343-7F42-4C1C-8704-E92C8AD71CC1}" type="datetimeFigureOut">
              <a:rPr lang="de-CH" smtClean="0"/>
              <a:t>15.05.2024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92D75-2CF5-4773-9CF1-73D81AF897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787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92D75-2CF5-4773-9CF1-73D81AF897D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131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 werden Methoden unterschieden –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heisst</a:t>
            </a:r>
            <a:r>
              <a:rPr lang="de-DE" dirty="0"/>
              <a:t> </a:t>
            </a:r>
            <a:r>
              <a:rPr lang="de-DE" dirty="0" err="1"/>
              <a:t>ausgabe</a:t>
            </a:r>
            <a:endParaRPr lang="de-DE" dirty="0"/>
          </a:p>
          <a:p>
            <a:r>
              <a:rPr lang="de-DE" dirty="0"/>
              <a:t>Es werden Member Methoden zusammengesetzt und ausgegeben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92D75-2CF5-4773-9CF1-73D81AF897DD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296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 nächstes schauen wir uns als Beispiel die </a:t>
            </a:r>
            <a:r>
              <a:rPr lang="de-DE" dirty="0" err="1"/>
              <a:t>generateModelBody</a:t>
            </a:r>
            <a:r>
              <a:rPr lang="de-DE" dirty="0"/>
              <a:t> Methode an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92D75-2CF5-4773-9CF1-73D81AF897DD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4523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 vererbten Methoden werden überall in der Child-Klasse verwendet</a:t>
            </a:r>
          </a:p>
          <a:p>
            <a:r>
              <a:rPr lang="de-DE" dirty="0" err="1"/>
              <a:t>Indent</a:t>
            </a:r>
            <a:r>
              <a:rPr lang="de-DE" dirty="0"/>
              <a:t> mit INDENT_SPACES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92D75-2CF5-4773-9CF1-73D81AF897DD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296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2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1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9811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16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41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9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20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8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3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4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5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4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4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9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8" y="1150808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Code-Generator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1668" y="2247125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Luan Caduff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F0407C2-B407-25C5-E404-46641007D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44" y="4571570"/>
            <a:ext cx="4728554" cy="18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5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6" name="Isosceles Triangle 275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7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8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9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80" name="Isosceles Triangle 279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81" name="Isosceles Triangle 280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 useBgFill="1">
        <p:nvSpPr>
          <p:cNvPr id="283" name="Rectangle 282">
            <a:extLst>
              <a:ext uri="{FF2B5EF4-FFF2-40B4-BE49-F238E27FC236}">
                <a16:creationId xmlns:a16="http://schemas.microsoft.com/office/drawing/2014/main" id="{3950DEE9-4790-4F3D-BB9C-277CE26D1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58B2947D-C69F-4DE5-B778-CA81D2B48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062E9926-3F70-429C-9B4A-968C30AEC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B36A49A-07DD-405C-A974-AFBFB8470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Rectangle 23">
              <a:extLst>
                <a:ext uri="{FF2B5EF4-FFF2-40B4-BE49-F238E27FC236}">
                  <a16:creationId xmlns:a16="http://schemas.microsoft.com/office/drawing/2014/main" id="{4F0DCBA7-F85F-4941-B2B8-77962EAC4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89" name="Rectangle 25">
              <a:extLst>
                <a:ext uri="{FF2B5EF4-FFF2-40B4-BE49-F238E27FC236}">
                  <a16:creationId xmlns:a16="http://schemas.microsoft.com/office/drawing/2014/main" id="{85FA4F41-8776-4057-AAD5-D965AE99E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90" name="Isosceles Triangle 289">
              <a:extLst>
                <a:ext uri="{FF2B5EF4-FFF2-40B4-BE49-F238E27FC236}">
                  <a16:creationId xmlns:a16="http://schemas.microsoft.com/office/drawing/2014/main" id="{B88FDBB5-C49A-4F9A-90E5-FEE55A874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91" name="Rectangle 27">
              <a:extLst>
                <a:ext uri="{FF2B5EF4-FFF2-40B4-BE49-F238E27FC236}">
                  <a16:creationId xmlns:a16="http://schemas.microsoft.com/office/drawing/2014/main" id="{611D0489-23DB-49BD-80F9-E97704F64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92" name="Rectangle 28">
              <a:extLst>
                <a:ext uri="{FF2B5EF4-FFF2-40B4-BE49-F238E27FC236}">
                  <a16:creationId xmlns:a16="http://schemas.microsoft.com/office/drawing/2014/main" id="{15C2CFC5-35EA-4855-B56C-83797675D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93" name="Rectangle 29">
              <a:extLst>
                <a:ext uri="{FF2B5EF4-FFF2-40B4-BE49-F238E27FC236}">
                  <a16:creationId xmlns:a16="http://schemas.microsoft.com/office/drawing/2014/main" id="{7727F369-F776-4822-8787-66D11FC5C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94" name="Isosceles Triangle 293">
              <a:extLst>
                <a:ext uri="{FF2B5EF4-FFF2-40B4-BE49-F238E27FC236}">
                  <a16:creationId xmlns:a16="http://schemas.microsoft.com/office/drawing/2014/main" id="{1121880E-0D03-43F9-A7F6-06704D5D8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95" name="Isosceles Triangle 294">
              <a:extLst>
                <a:ext uri="{FF2B5EF4-FFF2-40B4-BE49-F238E27FC236}">
                  <a16:creationId xmlns:a16="http://schemas.microsoft.com/office/drawing/2014/main" id="{E3A6A2F3-7113-45D9-B2C7-F97F855E4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pic>
        <p:nvPicPr>
          <p:cNvPr id="38" name="Picture 37" descr="A screenshot of a computer&#10;&#10;Description automatically generated">
            <a:extLst>
              <a:ext uri="{FF2B5EF4-FFF2-40B4-BE49-F238E27FC236}">
                <a16:creationId xmlns:a16="http://schemas.microsoft.com/office/drawing/2014/main" id="{57E22671-D176-4F72-8750-7A84DA0C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672" y="1798022"/>
            <a:ext cx="3578606" cy="427296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7D59B83-4413-4F22-A4B9-C2E7A8844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47" y="1013273"/>
            <a:ext cx="7019150" cy="5842461"/>
          </a:xfrm>
          <a:prstGeom prst="rect">
            <a:avLst/>
          </a:prstGeom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6A91BB3E-A272-2244-EDF0-F41C02E40961}"/>
              </a:ext>
            </a:extLst>
          </p:cNvPr>
          <p:cNvSpPr/>
          <p:nvPr/>
        </p:nvSpPr>
        <p:spPr>
          <a:xfrm rot="5400000">
            <a:off x="1962727" y="196272"/>
            <a:ext cx="292608" cy="4754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C7A4E4AF-392E-CF36-A982-E3BB4A07E3AD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gradFill>
            <a:gsLst>
              <a:gs pos="90000">
                <a:schemeClr val="bg1">
                  <a:lumMod val="75000"/>
                </a:schemeClr>
              </a:gs>
              <a:gs pos="80000">
                <a:schemeClr val="accent2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Top Corners Rounded 5">
            <a:extLst>
              <a:ext uri="{FF2B5EF4-FFF2-40B4-BE49-F238E27FC236}">
                <a16:creationId xmlns:a16="http://schemas.microsoft.com/office/drawing/2014/main" id="{76B3121E-8FA2-BF41-E51C-B6FEF27C018F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8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851A3D1-C2F9-3B94-DBF8-F2A8A9A57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42" y="1685636"/>
            <a:ext cx="4590366" cy="4882101"/>
          </a:xfrm>
          <a:prstGeom prst="rect">
            <a:avLst/>
          </a:prstGeom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BC53C345-9F19-0240-8CA0-FE2E1B6AD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990" y="1685636"/>
            <a:ext cx="3629109" cy="4583546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BE571B4F-8C24-D80E-EA3B-51AF76294945}"/>
              </a:ext>
            </a:extLst>
          </p:cNvPr>
          <p:cNvSpPr/>
          <p:nvPr/>
        </p:nvSpPr>
        <p:spPr>
          <a:xfrm rot="5400000">
            <a:off x="1962727" y="196272"/>
            <a:ext cx="292608" cy="4754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9DB39145-4E02-4837-D4A0-61EA4F37E201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gradFill>
            <a:gsLst>
              <a:gs pos="95000">
                <a:schemeClr val="bg1">
                  <a:lumMod val="75000"/>
                </a:schemeClr>
              </a:gs>
              <a:gs pos="90000">
                <a:schemeClr val="accent2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42D899E-1A67-FD07-86AA-EC855F6A8D93}"/>
              </a:ext>
            </a:extLst>
          </p:cNvPr>
          <p:cNvSpPr txBox="1"/>
          <p:nvPr/>
        </p:nvSpPr>
        <p:spPr>
          <a:xfrm>
            <a:off x="2457096" y="131630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PHP</a:t>
            </a:r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00E8668-D693-3193-0E49-B75A2E8D93B6}"/>
              </a:ext>
            </a:extLst>
          </p:cNvPr>
          <p:cNvSpPr txBox="1"/>
          <p:nvPr/>
        </p:nvSpPr>
        <p:spPr>
          <a:xfrm>
            <a:off x="8161311" y="131630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ExtJs</a:t>
            </a:r>
            <a:endParaRPr lang="de-CH" dirty="0"/>
          </a:p>
        </p:txBody>
      </p:sp>
      <p:sp>
        <p:nvSpPr>
          <p:cNvPr id="13" name="Rectangle: Top Corners Rounded 5">
            <a:extLst>
              <a:ext uri="{FF2B5EF4-FFF2-40B4-BE49-F238E27FC236}">
                <a16:creationId xmlns:a16="http://schemas.microsoft.com/office/drawing/2014/main" id="{A4B9D0B2-C545-F3EC-3CD7-4B97BE7567C0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0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E571B4F-8C24-D80E-EA3B-51AF76294945}"/>
              </a:ext>
            </a:extLst>
          </p:cNvPr>
          <p:cNvSpPr/>
          <p:nvPr/>
        </p:nvSpPr>
        <p:spPr>
          <a:xfrm rot="5400000">
            <a:off x="1962727" y="196272"/>
            <a:ext cx="292608" cy="4754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9BD4A86F-9001-2AB7-FBFC-CD6B85D3E92F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Ein Bild, das Entwurf, Zeichnung, Diagramm, Lineart enthält.&#10;&#10;Automatisch generierte Beschreibung">
            <a:extLst>
              <a:ext uri="{FF2B5EF4-FFF2-40B4-BE49-F238E27FC236}">
                <a16:creationId xmlns:a16="http://schemas.microsoft.com/office/drawing/2014/main" id="{AB0465BE-120F-2DD5-FFA0-C2886EF37C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604782"/>
            <a:ext cx="7006619" cy="6253218"/>
          </a:xfrm>
          <a:prstGeom prst="rect">
            <a:avLst/>
          </a:prstGeom>
        </p:spPr>
      </p:pic>
      <p:sp>
        <p:nvSpPr>
          <p:cNvPr id="10" name="Rectangle: Top Corners Rounded 5">
            <a:extLst>
              <a:ext uri="{FF2B5EF4-FFF2-40B4-BE49-F238E27FC236}">
                <a16:creationId xmlns:a16="http://schemas.microsoft.com/office/drawing/2014/main" id="{590844AC-F0D1-3897-C79E-8611191D7643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8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E571B4F-8C24-D80E-EA3B-51AF76294945}"/>
              </a:ext>
            </a:extLst>
          </p:cNvPr>
          <p:cNvSpPr/>
          <p:nvPr/>
        </p:nvSpPr>
        <p:spPr>
          <a:xfrm rot="5400000">
            <a:off x="1962727" y="196272"/>
            <a:ext cx="292608" cy="4754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9BD4A86F-9001-2AB7-FBFC-CD6B85D3E92F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Ein Bild, das Entwurf, Zeichnung, Diagramm, Lineart enthält.&#10;&#10;Automatisch generierte Beschreibung">
            <a:extLst>
              <a:ext uri="{FF2B5EF4-FFF2-40B4-BE49-F238E27FC236}">
                <a16:creationId xmlns:a16="http://schemas.microsoft.com/office/drawing/2014/main" id="{AB0465BE-120F-2DD5-FFA0-C2886EF37C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604782"/>
            <a:ext cx="7006619" cy="625321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BC72AEE-A171-57D0-F81D-C96FB174D310}"/>
              </a:ext>
            </a:extLst>
          </p:cNvPr>
          <p:cNvSpPr txBox="1"/>
          <p:nvPr/>
        </p:nvSpPr>
        <p:spPr>
          <a:xfrm>
            <a:off x="5024582" y="1403926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- CSV-Datei</a:t>
            </a:r>
            <a:endParaRPr lang="de-CH" sz="1600" dirty="0"/>
          </a:p>
        </p:txBody>
      </p:sp>
      <p:sp>
        <p:nvSpPr>
          <p:cNvPr id="3" name="Rectangle: Top Corners Rounded 5">
            <a:extLst>
              <a:ext uri="{FF2B5EF4-FFF2-40B4-BE49-F238E27FC236}">
                <a16:creationId xmlns:a16="http://schemas.microsoft.com/office/drawing/2014/main" id="{CA86EDE4-841F-281B-9507-A4CA4379A4B0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53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E571B4F-8C24-D80E-EA3B-51AF76294945}"/>
              </a:ext>
            </a:extLst>
          </p:cNvPr>
          <p:cNvSpPr/>
          <p:nvPr/>
        </p:nvSpPr>
        <p:spPr>
          <a:xfrm rot="5400000">
            <a:off x="1962727" y="196272"/>
            <a:ext cx="292608" cy="4754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9BD4A86F-9001-2AB7-FBFC-CD6B85D3E92F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Ein Bild, das Entwurf, Zeichnung, Diagramm, Lineart enthält.&#10;&#10;Automatisch generierte Beschreibung">
            <a:extLst>
              <a:ext uri="{FF2B5EF4-FFF2-40B4-BE49-F238E27FC236}">
                <a16:creationId xmlns:a16="http://schemas.microsoft.com/office/drawing/2014/main" id="{AB0465BE-120F-2DD5-FFA0-C2886EF37C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604782"/>
            <a:ext cx="7006619" cy="625321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591D2565-B69B-C0B2-C871-D4D67A148E5A}"/>
              </a:ext>
            </a:extLst>
          </p:cNvPr>
          <p:cNvSpPr/>
          <p:nvPr/>
        </p:nvSpPr>
        <p:spPr>
          <a:xfrm>
            <a:off x="3953166" y="2031999"/>
            <a:ext cx="1291152" cy="1246909"/>
          </a:xfrm>
          <a:prstGeom prst="rect">
            <a:avLst/>
          </a:prstGeom>
          <a:noFill/>
          <a:ln w="25400">
            <a:solidFill>
              <a:srgbClr val="7A86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D252369-027F-2D85-90DD-46C147D43F35}"/>
              </a:ext>
            </a:extLst>
          </p:cNvPr>
          <p:cNvSpPr/>
          <p:nvPr/>
        </p:nvSpPr>
        <p:spPr>
          <a:xfrm>
            <a:off x="3873502" y="3392056"/>
            <a:ext cx="1370815" cy="2981036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FDD73B-F28A-794B-661D-A0118A70B285}"/>
              </a:ext>
            </a:extLst>
          </p:cNvPr>
          <p:cNvSpPr txBox="1"/>
          <p:nvPr/>
        </p:nvSpPr>
        <p:spPr>
          <a:xfrm>
            <a:off x="5024582" y="1403926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- CSV-Datei</a:t>
            </a:r>
            <a:endParaRPr lang="de-CH" sz="16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EB73ED6-EE58-82F0-8626-9CD88DF24AC6}"/>
              </a:ext>
            </a:extLst>
          </p:cNvPr>
          <p:cNvSpPr/>
          <p:nvPr/>
        </p:nvSpPr>
        <p:spPr>
          <a:xfrm>
            <a:off x="3953166" y="1348508"/>
            <a:ext cx="2299637" cy="493375"/>
          </a:xfrm>
          <a:prstGeom prst="rect">
            <a:avLst/>
          </a:prstGeom>
          <a:solidFill>
            <a:schemeClr val="bg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tangle: Top Corners Rounded 5">
            <a:extLst>
              <a:ext uri="{FF2B5EF4-FFF2-40B4-BE49-F238E27FC236}">
                <a16:creationId xmlns:a16="http://schemas.microsoft.com/office/drawing/2014/main" id="{950F47A2-DCE3-9E1B-36B3-522D327007F0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5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1B0E0-6003-F6CE-E3F4-1FBDA200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01" y="748145"/>
            <a:ext cx="3828396" cy="674255"/>
          </a:xfrm>
        </p:spPr>
        <p:txBody>
          <a:bodyPr>
            <a:normAutofit/>
          </a:bodyPr>
          <a:lstStyle/>
          <a:p>
            <a:r>
              <a:rPr lang="en-US" u="sng" err="1">
                <a:ea typeface="+mj-lt"/>
                <a:cs typeface="+mj-lt"/>
              </a:rPr>
              <a:t>Umsetzung</a:t>
            </a:r>
            <a:endParaRPr lang="en-US" u="sng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2D35-DFDF-1EC6-133A-1A581787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Struktur</a:t>
            </a:r>
            <a:endParaRPr lang="en-US" dirty="0"/>
          </a:p>
          <a:p>
            <a:r>
              <a:rPr lang="en-US" dirty="0"/>
              <a:t>Frontend</a:t>
            </a:r>
          </a:p>
          <a:p>
            <a:r>
              <a:rPr lang="en-US" dirty="0"/>
              <a:t>Backend</a:t>
            </a:r>
          </a:p>
          <a:p>
            <a:r>
              <a:rPr lang="en-US" dirty="0"/>
              <a:t>Snippet-</a:t>
            </a:r>
            <a:r>
              <a:rPr lang="en-US" dirty="0" err="1"/>
              <a:t>Generierung</a:t>
            </a:r>
            <a:endParaRPr lang="en-US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181DB94-09C6-FBA1-FECD-3E09877F9ADD}"/>
              </a:ext>
            </a:extLst>
          </p:cNvPr>
          <p:cNvCxnSpPr>
            <a:cxnSpLocks/>
          </p:cNvCxnSpPr>
          <p:nvPr/>
        </p:nvCxnSpPr>
        <p:spPr>
          <a:xfrm>
            <a:off x="1892301" y="577271"/>
            <a:ext cx="0" cy="7651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BA5165A3-DE74-7814-B506-3CAB9CC99EA4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477F392B-AF8E-C944-1165-CFC4723CF94B}"/>
              </a:ext>
            </a:extLst>
          </p:cNvPr>
          <p:cNvSpPr/>
          <p:nvPr/>
        </p:nvSpPr>
        <p:spPr>
          <a:xfrm rot="16200000">
            <a:off x="1962727" y="196272"/>
            <a:ext cx="292608" cy="475487"/>
          </a:xfrm>
          <a:prstGeom prst="rect">
            <a:avLst/>
          </a:prstGeom>
          <a:gradFill>
            <a:gsLst>
              <a:gs pos="15000">
                <a:schemeClr val="accent2">
                  <a:lumMod val="60000"/>
                  <a:lumOff val="40000"/>
                </a:schemeClr>
              </a:gs>
              <a:gs pos="25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5">
            <a:extLst>
              <a:ext uri="{FF2B5EF4-FFF2-40B4-BE49-F238E27FC236}">
                <a16:creationId xmlns:a16="http://schemas.microsoft.com/office/drawing/2014/main" id="{86DDA551-48BC-F4B3-AC8E-D88177A315D5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E22B8738-75B4-651D-9D3C-E5E809880147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6FAA4BE2-8B03-02E4-86E1-1BBC7CA0ADFB}"/>
              </a:ext>
            </a:extLst>
          </p:cNvPr>
          <p:cNvSpPr/>
          <p:nvPr/>
        </p:nvSpPr>
        <p:spPr>
          <a:xfrm rot="16200000">
            <a:off x="1962727" y="196272"/>
            <a:ext cx="292608" cy="475487"/>
          </a:xfrm>
          <a:prstGeom prst="rect">
            <a:avLst/>
          </a:prstGeom>
          <a:gradFill>
            <a:gsLst>
              <a:gs pos="20000">
                <a:schemeClr val="accent2">
                  <a:lumMod val="60000"/>
                  <a:lumOff val="40000"/>
                </a:schemeClr>
              </a:gs>
              <a:gs pos="3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56EC9B4-1A34-23DB-81A9-DC07106E2B0D}"/>
              </a:ext>
            </a:extLst>
          </p:cNvPr>
          <p:cNvSpPr/>
          <p:nvPr/>
        </p:nvSpPr>
        <p:spPr>
          <a:xfrm>
            <a:off x="5040777" y="3181158"/>
            <a:ext cx="1302327" cy="637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Controller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EE2920A-B4F5-A749-D4F6-E9E7A74707B4}"/>
              </a:ext>
            </a:extLst>
          </p:cNvPr>
          <p:cNvSpPr/>
          <p:nvPr/>
        </p:nvSpPr>
        <p:spPr>
          <a:xfrm>
            <a:off x="7058920" y="3181158"/>
            <a:ext cx="1302327" cy="637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Model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CE331F1-5F5C-B98E-2A7D-262F211FA5F8}"/>
              </a:ext>
            </a:extLst>
          </p:cNvPr>
          <p:cNvSpPr/>
          <p:nvPr/>
        </p:nvSpPr>
        <p:spPr>
          <a:xfrm>
            <a:off x="1720308" y="3173629"/>
            <a:ext cx="1302327" cy="637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View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175F6A2-1071-4401-2026-ED6345F23BAE}"/>
              </a:ext>
            </a:extLst>
          </p:cNvPr>
          <p:cNvSpPr/>
          <p:nvPr/>
        </p:nvSpPr>
        <p:spPr>
          <a:xfrm>
            <a:off x="4190260" y="3181158"/>
            <a:ext cx="847342" cy="6373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/>
              <a:t>router</a:t>
            </a:r>
            <a:endParaRPr lang="de-CH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29C31FB-620F-B3DC-30CD-B2EFA47830FA}"/>
              </a:ext>
            </a:extLst>
          </p:cNvPr>
          <p:cNvSpPr/>
          <p:nvPr/>
        </p:nvSpPr>
        <p:spPr>
          <a:xfrm>
            <a:off x="6068320" y="2025890"/>
            <a:ext cx="1302327" cy="6373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/>
              <a:t>Utils</a:t>
            </a:r>
            <a:endParaRPr lang="de-CH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0B3F212-46DC-A5A0-0CA9-8DBB2294241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3022635" y="3492284"/>
            <a:ext cx="1167625" cy="752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8E0FDFFA-4B37-8645-5F58-1D054D976116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6343104" y="3499813"/>
            <a:ext cx="71581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F5C869E4-3C6D-9B07-4973-C9D36DF7BCA0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5691941" y="2344544"/>
            <a:ext cx="0" cy="83661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B0AA06C-B71E-B884-81CD-19AD75275A5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710412" y="2344545"/>
            <a:ext cx="35790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BDE82297-03EF-BE68-2C4E-51E8548173D5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7710084" y="2344544"/>
            <a:ext cx="0" cy="83661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A13C0E2-8293-ADE5-BF42-D80A6250FCC1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370647" y="2344545"/>
            <a:ext cx="33943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5359C5A-A4CA-475D-9B7A-939D805DF613}"/>
              </a:ext>
            </a:extLst>
          </p:cNvPr>
          <p:cNvSpPr txBox="1"/>
          <p:nvPr/>
        </p:nvSpPr>
        <p:spPr>
          <a:xfrm>
            <a:off x="2598512" y="1551526"/>
            <a:ext cx="1156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MVC</a:t>
            </a:r>
            <a:endParaRPr lang="de-CH" sz="4000" dirty="0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875A7568-4F1A-F1CF-875E-A8D7EC811A2E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65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154FDF-EE0A-9258-83B1-DA5EBEF65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4" y="772776"/>
            <a:ext cx="2837103" cy="195821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C156FCF-A0E4-49A6-3C59-2713FACD9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219" y="772776"/>
            <a:ext cx="5393746" cy="609138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6A2B004-B9C0-0915-E935-59F4484F8E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9686" y="3245800"/>
            <a:ext cx="1437278" cy="1145331"/>
          </a:xfrm>
          <a:prstGeom prst="rect">
            <a:avLst/>
          </a:prstGeom>
        </p:spPr>
      </p:pic>
      <p:pic>
        <p:nvPicPr>
          <p:cNvPr id="20" name="Grafik 19" descr="Ein Bild, das Grafiken, Schrift, Grafikdesign, Logo enthält.&#10;&#10;Automatisch generierte Beschreibung">
            <a:extLst>
              <a:ext uri="{FF2B5EF4-FFF2-40B4-BE49-F238E27FC236}">
                <a16:creationId xmlns:a16="http://schemas.microsoft.com/office/drawing/2014/main" id="{65EE2F01-9B78-8376-9724-8746EBBABF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7" y="4905937"/>
            <a:ext cx="3151068" cy="769304"/>
          </a:xfrm>
          <a:prstGeom prst="rect">
            <a:avLst/>
          </a:prstGeom>
        </p:spPr>
      </p:pic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E22B8738-75B4-651D-9D3C-E5E809880147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6FAA4BE2-8B03-02E4-86E1-1BBC7CA0ADFB}"/>
              </a:ext>
            </a:extLst>
          </p:cNvPr>
          <p:cNvSpPr/>
          <p:nvPr/>
        </p:nvSpPr>
        <p:spPr>
          <a:xfrm rot="16200000">
            <a:off x="1962727" y="196272"/>
            <a:ext cx="292608" cy="475487"/>
          </a:xfrm>
          <a:prstGeom prst="rect">
            <a:avLst/>
          </a:prstGeom>
          <a:gradFill>
            <a:gsLst>
              <a:gs pos="30000">
                <a:schemeClr val="accent2">
                  <a:lumMod val="60000"/>
                  <a:lumOff val="40000"/>
                </a:schemeClr>
              </a:gs>
              <a:gs pos="4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Top Corners Rounded 5">
            <a:extLst>
              <a:ext uri="{FF2B5EF4-FFF2-40B4-BE49-F238E27FC236}">
                <a16:creationId xmlns:a16="http://schemas.microsoft.com/office/drawing/2014/main" id="{939BB2CE-7A1C-B62F-F22B-DCD19F16CBEC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5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E22B8738-75B4-651D-9D3C-E5E809880147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6FAA4BE2-8B03-02E4-86E1-1BBC7CA0ADFB}"/>
              </a:ext>
            </a:extLst>
          </p:cNvPr>
          <p:cNvSpPr/>
          <p:nvPr/>
        </p:nvSpPr>
        <p:spPr>
          <a:xfrm rot="16200000">
            <a:off x="1961205" y="194945"/>
            <a:ext cx="292608" cy="475487"/>
          </a:xfrm>
          <a:prstGeom prst="rect">
            <a:avLst/>
          </a:prstGeom>
          <a:gradFill>
            <a:gsLst>
              <a:gs pos="40000">
                <a:schemeClr val="accent2">
                  <a:lumMod val="60000"/>
                  <a:lumOff val="40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58616B79-F8B8-1A5A-722C-852223C5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95" y="1744524"/>
            <a:ext cx="6572250" cy="1628775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0927F2CC-64DC-ACED-4AB2-47AE52631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425" y="3954754"/>
            <a:ext cx="7000875" cy="2295525"/>
          </a:xfrm>
          <a:prstGeom prst="rect">
            <a:avLst/>
          </a:prstGeom>
        </p:spPr>
      </p:pic>
      <p:sp>
        <p:nvSpPr>
          <p:cNvPr id="45" name="Rechteck 44">
            <a:extLst>
              <a:ext uri="{FF2B5EF4-FFF2-40B4-BE49-F238E27FC236}">
                <a16:creationId xmlns:a16="http://schemas.microsoft.com/office/drawing/2014/main" id="{864E43CB-CB49-F5B1-E7EF-5E8FED3694B1}"/>
              </a:ext>
            </a:extLst>
          </p:cNvPr>
          <p:cNvSpPr/>
          <p:nvPr/>
        </p:nvSpPr>
        <p:spPr>
          <a:xfrm>
            <a:off x="8016684" y="3181158"/>
            <a:ext cx="1302327" cy="637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Controller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67F5C00-D8D9-F48A-C7E4-7301EB3B9A19}"/>
              </a:ext>
            </a:extLst>
          </p:cNvPr>
          <p:cNvSpPr/>
          <p:nvPr/>
        </p:nvSpPr>
        <p:spPr>
          <a:xfrm>
            <a:off x="2272885" y="858603"/>
            <a:ext cx="1302327" cy="6373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/>
              <a:t>router</a:t>
            </a:r>
            <a:endParaRPr lang="de-CH"/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863322D0-CDDC-FCCA-F2FE-101C4F236AB3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575212" y="1177258"/>
            <a:ext cx="50926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D724A337-8FD2-D554-8C56-6D9575646385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8667848" y="1177258"/>
            <a:ext cx="0" cy="2003900"/>
          </a:xfrm>
          <a:prstGeom prst="line">
            <a:avLst/>
          </a:prstGeom>
          <a:ln w="254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Top Corners Rounded 5">
            <a:extLst>
              <a:ext uri="{FF2B5EF4-FFF2-40B4-BE49-F238E27FC236}">
                <a16:creationId xmlns:a16="http://schemas.microsoft.com/office/drawing/2014/main" id="{89BDAAEC-E577-D0CA-9F70-E1A3BDC9B7A0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89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E22B8738-75B4-651D-9D3C-E5E809880147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6FAA4BE2-8B03-02E4-86E1-1BBC7CA0ADFB}"/>
              </a:ext>
            </a:extLst>
          </p:cNvPr>
          <p:cNvSpPr/>
          <p:nvPr/>
        </p:nvSpPr>
        <p:spPr>
          <a:xfrm rot="16200000">
            <a:off x="1962727" y="196272"/>
            <a:ext cx="292608" cy="475487"/>
          </a:xfrm>
          <a:prstGeom prst="rect">
            <a:avLst/>
          </a:prstGeom>
          <a:gradFill>
            <a:gsLst>
              <a:gs pos="50000">
                <a:schemeClr val="accent2">
                  <a:lumMod val="60000"/>
                  <a:lumOff val="40000"/>
                </a:schemeClr>
              </a:gs>
              <a:gs pos="6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58616B79-F8B8-1A5A-722C-852223C5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95" y="1744524"/>
            <a:ext cx="6572250" cy="1628775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0927F2CC-64DC-ACED-4AB2-47AE52631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425" y="3954754"/>
            <a:ext cx="7000875" cy="2295525"/>
          </a:xfrm>
          <a:prstGeom prst="rect">
            <a:avLst/>
          </a:prstGeom>
        </p:spPr>
      </p:pic>
      <p:sp>
        <p:nvSpPr>
          <p:cNvPr id="45" name="Rechteck 44">
            <a:extLst>
              <a:ext uri="{FF2B5EF4-FFF2-40B4-BE49-F238E27FC236}">
                <a16:creationId xmlns:a16="http://schemas.microsoft.com/office/drawing/2014/main" id="{864E43CB-CB49-F5B1-E7EF-5E8FED3694B1}"/>
              </a:ext>
            </a:extLst>
          </p:cNvPr>
          <p:cNvSpPr/>
          <p:nvPr/>
        </p:nvSpPr>
        <p:spPr>
          <a:xfrm>
            <a:off x="8016684" y="3181158"/>
            <a:ext cx="1302327" cy="637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Controller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67F5C00-D8D9-F48A-C7E4-7301EB3B9A19}"/>
              </a:ext>
            </a:extLst>
          </p:cNvPr>
          <p:cNvSpPr/>
          <p:nvPr/>
        </p:nvSpPr>
        <p:spPr>
          <a:xfrm>
            <a:off x="2272885" y="858603"/>
            <a:ext cx="1302327" cy="6373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/>
              <a:t>router</a:t>
            </a:r>
            <a:endParaRPr lang="de-CH"/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863322D0-CDDC-FCCA-F2FE-101C4F236AB3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575212" y="1177258"/>
            <a:ext cx="50926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D724A337-8FD2-D554-8C56-6D9575646385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8667848" y="1177258"/>
            <a:ext cx="0" cy="2003900"/>
          </a:xfrm>
          <a:prstGeom prst="line">
            <a:avLst/>
          </a:prstGeom>
          <a:ln w="254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785D20C-EBBA-99A7-B041-05BC745B82AE}"/>
              </a:ext>
            </a:extLst>
          </p:cNvPr>
          <p:cNvSpPr/>
          <p:nvPr/>
        </p:nvSpPr>
        <p:spPr>
          <a:xfrm>
            <a:off x="1351581" y="3994728"/>
            <a:ext cx="1302327" cy="6373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/>
              <a:t>Utils</a:t>
            </a:r>
            <a:endParaRPr lang="de-CH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58ECC1E-97BE-0CD2-6B87-0A512365E92B}"/>
              </a:ext>
            </a:extLst>
          </p:cNvPr>
          <p:cNvCxnSpPr>
            <a:cxnSpLocks/>
          </p:cNvCxnSpPr>
          <p:nvPr/>
        </p:nvCxnSpPr>
        <p:spPr>
          <a:xfrm flipH="1">
            <a:off x="2663925" y="4313382"/>
            <a:ext cx="1658693" cy="1"/>
          </a:xfrm>
          <a:prstGeom prst="line">
            <a:avLst/>
          </a:prstGeom>
          <a:ln w="254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Top Corners Rounded 5">
            <a:extLst>
              <a:ext uri="{FF2B5EF4-FFF2-40B4-BE49-F238E27FC236}">
                <a16:creationId xmlns:a16="http://schemas.microsoft.com/office/drawing/2014/main" id="{484783BE-BCA4-84EA-6110-55125E9B6511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0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upe vor klarem Hintergrund">
            <a:extLst>
              <a:ext uri="{FF2B5EF4-FFF2-40B4-BE49-F238E27FC236}">
                <a16:creationId xmlns:a16="http://schemas.microsoft.com/office/drawing/2014/main" id="{9C22F979-A0A6-D529-0AEE-A487398E3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4" r="3" b="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28F1B-35F0-3FAE-D010-FC83093E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err="1"/>
              <a:t>Inhaltsverzeichnis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F04C-3AA9-2193-628B-1A7D78B2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1691"/>
            <a:ext cx="4875055" cy="48639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/>
              <a:t>Ausgangslage</a:t>
            </a:r>
            <a:r>
              <a:rPr lang="en-US" dirty="0"/>
              <a:t> und </a:t>
            </a:r>
            <a:r>
              <a:rPr lang="en-US" dirty="0" err="1"/>
              <a:t>Aufgabenstellung</a:t>
            </a:r>
            <a:endParaRPr lang="en-US" dirty="0"/>
          </a:p>
          <a:p>
            <a:pPr lvl="1">
              <a:buFont typeface="Courier New" charset="2"/>
              <a:buChar char="o"/>
            </a:pPr>
            <a:r>
              <a:rPr lang="en-US" dirty="0"/>
              <a:t>Legacy SWO</a:t>
            </a:r>
          </a:p>
          <a:p>
            <a:pPr lvl="1">
              <a:buFont typeface="Courier New" charset="2"/>
              <a:buChar char="o"/>
            </a:pPr>
            <a:r>
              <a:rPr lang="en-US" dirty="0" err="1"/>
              <a:t>Neues</a:t>
            </a:r>
            <a:r>
              <a:rPr lang="en-US" dirty="0"/>
              <a:t> SWO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Code Generator </a:t>
            </a:r>
            <a:r>
              <a:rPr lang="en-US" dirty="0" err="1"/>
              <a:t>Anforderungen</a:t>
            </a:r>
            <a:endParaRPr lang="en-US" dirty="0"/>
          </a:p>
          <a:p>
            <a:r>
              <a:rPr lang="en-US" dirty="0" err="1"/>
              <a:t>Umsetzung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Struktur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Frontend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Backend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Snippet-</a:t>
            </a:r>
            <a:r>
              <a:rPr lang="en-US" dirty="0" err="1"/>
              <a:t>Generierung</a:t>
            </a:r>
            <a:endParaRPr lang="en-US" dirty="0"/>
          </a:p>
          <a:p>
            <a:r>
              <a:rPr lang="en-US" dirty="0" err="1"/>
              <a:t>Reflexion</a:t>
            </a:r>
            <a:r>
              <a:rPr lang="en-US" dirty="0"/>
              <a:t> und </a:t>
            </a:r>
            <a:r>
              <a:rPr lang="en-US" dirty="0" err="1"/>
              <a:t>Fazit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Persönliche</a:t>
            </a:r>
            <a:r>
              <a:rPr lang="en-US" dirty="0"/>
              <a:t> </a:t>
            </a:r>
            <a:r>
              <a:rPr lang="en-US" dirty="0" err="1"/>
              <a:t>Einschätzung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Alternativen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Zukunft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charset="2"/>
              <a:buChar char="o"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480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E22B8738-75B4-651D-9D3C-E5E809880147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6FAA4BE2-8B03-02E4-86E1-1BBC7CA0ADFB}"/>
              </a:ext>
            </a:extLst>
          </p:cNvPr>
          <p:cNvSpPr/>
          <p:nvPr/>
        </p:nvSpPr>
        <p:spPr>
          <a:xfrm rot="16200000">
            <a:off x="1962727" y="196272"/>
            <a:ext cx="292608" cy="475487"/>
          </a:xfrm>
          <a:prstGeom prst="rect">
            <a:avLst/>
          </a:prstGeom>
          <a:gradFill>
            <a:gsLst>
              <a:gs pos="60000">
                <a:schemeClr val="accent2">
                  <a:lumMod val="60000"/>
                  <a:lumOff val="40000"/>
                </a:schemeClr>
              </a:gs>
              <a:gs pos="7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64E43CB-CB49-F5B1-E7EF-5E8FED3694B1}"/>
              </a:ext>
            </a:extLst>
          </p:cNvPr>
          <p:cNvSpPr/>
          <p:nvPr/>
        </p:nvSpPr>
        <p:spPr>
          <a:xfrm>
            <a:off x="5593427" y="577271"/>
            <a:ext cx="1302327" cy="637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Controller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BCE6DBD-B908-5956-6287-DEAA16D3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91" y="1351634"/>
            <a:ext cx="5869775" cy="515997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814F1C1-AE93-839C-DA5F-B117DA695DDA}"/>
              </a:ext>
            </a:extLst>
          </p:cNvPr>
          <p:cNvSpPr txBox="1"/>
          <p:nvPr/>
        </p:nvSpPr>
        <p:spPr>
          <a:xfrm>
            <a:off x="6895754" y="729109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 </a:t>
            </a:r>
            <a:r>
              <a:rPr lang="de-DE" dirty="0" err="1"/>
              <a:t>SnippetControllerExtJs</a:t>
            </a:r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9B4E925-932F-EDF7-5E64-4ACFF86F3017}"/>
              </a:ext>
            </a:extLst>
          </p:cNvPr>
          <p:cNvSpPr/>
          <p:nvPr/>
        </p:nvSpPr>
        <p:spPr>
          <a:xfrm>
            <a:off x="2045117" y="1639457"/>
            <a:ext cx="1302327" cy="6373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Utils</a:t>
            </a:r>
            <a:endParaRPr lang="de-CH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2F45289-583B-E9F8-E86F-3465B2A7D6AA}"/>
              </a:ext>
            </a:extLst>
          </p:cNvPr>
          <p:cNvCxnSpPr>
            <a:cxnSpLocks/>
          </p:cNvCxnSpPr>
          <p:nvPr/>
        </p:nvCxnSpPr>
        <p:spPr>
          <a:xfrm flipH="1">
            <a:off x="3345489" y="1958112"/>
            <a:ext cx="1658693" cy="1"/>
          </a:xfrm>
          <a:prstGeom prst="line">
            <a:avLst/>
          </a:prstGeom>
          <a:ln w="254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Top Corners Rounded 5">
            <a:extLst>
              <a:ext uri="{FF2B5EF4-FFF2-40B4-BE49-F238E27FC236}">
                <a16:creationId xmlns:a16="http://schemas.microsoft.com/office/drawing/2014/main" id="{B034AD1A-A025-B23B-86D9-D3EED99ABBAE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82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E22B8738-75B4-651D-9D3C-E5E809880147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6FAA4BE2-8B03-02E4-86E1-1BBC7CA0ADFB}"/>
              </a:ext>
            </a:extLst>
          </p:cNvPr>
          <p:cNvSpPr/>
          <p:nvPr/>
        </p:nvSpPr>
        <p:spPr>
          <a:xfrm rot="16200000">
            <a:off x="1962727" y="196272"/>
            <a:ext cx="292608" cy="475487"/>
          </a:xfrm>
          <a:prstGeom prst="rect">
            <a:avLst/>
          </a:prstGeom>
          <a:gradFill>
            <a:gsLst>
              <a:gs pos="65000">
                <a:schemeClr val="accent2">
                  <a:lumMod val="60000"/>
                  <a:lumOff val="40000"/>
                </a:schemeClr>
              </a:gs>
              <a:gs pos="75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64E43CB-CB49-F5B1-E7EF-5E8FED3694B1}"/>
              </a:ext>
            </a:extLst>
          </p:cNvPr>
          <p:cNvSpPr/>
          <p:nvPr/>
        </p:nvSpPr>
        <p:spPr>
          <a:xfrm>
            <a:off x="5593427" y="577271"/>
            <a:ext cx="1302327" cy="637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Controller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BCE6DBD-B908-5956-6287-DEAA16D3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91" y="1351634"/>
            <a:ext cx="5869775" cy="515997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814F1C1-AE93-839C-DA5F-B117DA695DDA}"/>
              </a:ext>
            </a:extLst>
          </p:cNvPr>
          <p:cNvSpPr txBox="1"/>
          <p:nvPr/>
        </p:nvSpPr>
        <p:spPr>
          <a:xfrm>
            <a:off x="6895754" y="729109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 </a:t>
            </a:r>
            <a:r>
              <a:rPr lang="de-DE" dirty="0" err="1"/>
              <a:t>SnippetControllerExtJs</a:t>
            </a:r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A44384D-9D43-B087-757B-3AE26DA2176A}"/>
              </a:ext>
            </a:extLst>
          </p:cNvPr>
          <p:cNvSpPr/>
          <p:nvPr/>
        </p:nvSpPr>
        <p:spPr>
          <a:xfrm>
            <a:off x="649594" y="2024260"/>
            <a:ext cx="1302327" cy="637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Model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04E1212-D9CA-A544-4B8F-44D795C57ED8}"/>
              </a:ext>
            </a:extLst>
          </p:cNvPr>
          <p:cNvSpPr/>
          <p:nvPr/>
        </p:nvSpPr>
        <p:spPr>
          <a:xfrm>
            <a:off x="2045117" y="1639457"/>
            <a:ext cx="1302327" cy="6373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Utils</a:t>
            </a:r>
            <a:endParaRPr lang="de-CH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07FA979-955B-4FDA-9062-BF0151E1CCA0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1951921" y="2342914"/>
            <a:ext cx="3053381" cy="1"/>
          </a:xfrm>
          <a:prstGeom prst="line">
            <a:avLst/>
          </a:prstGeom>
          <a:ln w="254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C1D625F-6850-1AF1-34EA-ECAADF6B5969}"/>
              </a:ext>
            </a:extLst>
          </p:cNvPr>
          <p:cNvCxnSpPr>
            <a:cxnSpLocks/>
          </p:cNvCxnSpPr>
          <p:nvPr/>
        </p:nvCxnSpPr>
        <p:spPr>
          <a:xfrm flipH="1">
            <a:off x="3345489" y="1958112"/>
            <a:ext cx="1658693" cy="1"/>
          </a:xfrm>
          <a:prstGeom prst="line">
            <a:avLst/>
          </a:prstGeom>
          <a:ln w="254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Top Corners Rounded 5">
            <a:extLst>
              <a:ext uri="{FF2B5EF4-FFF2-40B4-BE49-F238E27FC236}">
                <a16:creationId xmlns:a16="http://schemas.microsoft.com/office/drawing/2014/main" id="{C5E181FE-68AA-85D2-DD9B-2448BEF0E4F6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08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E22B8738-75B4-651D-9D3C-E5E809880147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6FAA4BE2-8B03-02E4-86E1-1BBC7CA0ADFB}"/>
              </a:ext>
            </a:extLst>
          </p:cNvPr>
          <p:cNvSpPr/>
          <p:nvPr/>
        </p:nvSpPr>
        <p:spPr>
          <a:xfrm rot="16200000">
            <a:off x="1962727" y="196272"/>
            <a:ext cx="292608" cy="475487"/>
          </a:xfrm>
          <a:prstGeom prst="rect">
            <a:avLst/>
          </a:prstGeom>
          <a:gradFill>
            <a:gsLst>
              <a:gs pos="70000">
                <a:schemeClr val="accent2">
                  <a:lumMod val="60000"/>
                  <a:lumOff val="4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64E43CB-CB49-F5B1-E7EF-5E8FED3694B1}"/>
              </a:ext>
            </a:extLst>
          </p:cNvPr>
          <p:cNvSpPr/>
          <p:nvPr/>
        </p:nvSpPr>
        <p:spPr>
          <a:xfrm>
            <a:off x="5593427" y="577271"/>
            <a:ext cx="1302327" cy="637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Controller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EF52899-70A1-6BA0-0413-F214CBDD5E0C}"/>
              </a:ext>
            </a:extLst>
          </p:cNvPr>
          <p:cNvSpPr/>
          <p:nvPr/>
        </p:nvSpPr>
        <p:spPr>
          <a:xfrm>
            <a:off x="649594" y="2024260"/>
            <a:ext cx="1302327" cy="637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Model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785D20C-EBBA-99A7-B041-05BC745B82AE}"/>
              </a:ext>
            </a:extLst>
          </p:cNvPr>
          <p:cNvSpPr/>
          <p:nvPr/>
        </p:nvSpPr>
        <p:spPr>
          <a:xfrm>
            <a:off x="2045117" y="1639457"/>
            <a:ext cx="1302327" cy="6373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/>
              <a:t>Utils</a:t>
            </a:r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BCE6DBD-B908-5956-6287-DEAA16D3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691" y="1351634"/>
            <a:ext cx="5869775" cy="5159979"/>
          </a:xfrm>
          <a:prstGeom prst="rect">
            <a:avLst/>
          </a:prstGeom>
        </p:spPr>
      </p:pic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1385F40E-1135-3A47-120E-5D7472968126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1951921" y="2342914"/>
            <a:ext cx="3053381" cy="1"/>
          </a:xfrm>
          <a:prstGeom prst="line">
            <a:avLst/>
          </a:prstGeom>
          <a:ln w="254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58ECC1E-97BE-0CD2-6B87-0A512365E92B}"/>
              </a:ext>
            </a:extLst>
          </p:cNvPr>
          <p:cNvCxnSpPr>
            <a:cxnSpLocks/>
          </p:cNvCxnSpPr>
          <p:nvPr/>
        </p:nvCxnSpPr>
        <p:spPr>
          <a:xfrm flipH="1">
            <a:off x="3345489" y="1958112"/>
            <a:ext cx="1658693" cy="1"/>
          </a:xfrm>
          <a:prstGeom prst="line">
            <a:avLst/>
          </a:prstGeom>
          <a:ln w="254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8599DF8A-13C6-1D11-AED1-926A02ACA0D0}"/>
              </a:ext>
            </a:extLst>
          </p:cNvPr>
          <p:cNvSpPr/>
          <p:nvPr/>
        </p:nvSpPr>
        <p:spPr>
          <a:xfrm>
            <a:off x="2043162" y="3423624"/>
            <a:ext cx="1302327" cy="6373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Member-</a:t>
            </a:r>
            <a:br>
              <a:rPr lang="de-CH"/>
            </a:br>
            <a:r>
              <a:rPr lang="de-CH"/>
              <a:t>Methode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D03FEA0-D5BD-7B67-DD4E-DDEBDFD0BDAA}"/>
              </a:ext>
            </a:extLst>
          </p:cNvPr>
          <p:cNvCxnSpPr>
            <a:cxnSpLocks/>
          </p:cNvCxnSpPr>
          <p:nvPr/>
        </p:nvCxnSpPr>
        <p:spPr>
          <a:xfrm flipH="1" flipV="1">
            <a:off x="3345488" y="3738536"/>
            <a:ext cx="1658694" cy="3742"/>
          </a:xfrm>
          <a:prstGeom prst="line">
            <a:avLst/>
          </a:prstGeom>
          <a:ln w="254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8D530033-B7F7-8A8A-23DB-FD9DEA5C5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53" y="4178716"/>
            <a:ext cx="4018986" cy="189645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814F1C1-AE93-839C-DA5F-B117DA695DDA}"/>
              </a:ext>
            </a:extLst>
          </p:cNvPr>
          <p:cNvSpPr txBox="1"/>
          <p:nvPr/>
        </p:nvSpPr>
        <p:spPr>
          <a:xfrm>
            <a:off x="6895754" y="729109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 </a:t>
            </a:r>
            <a:r>
              <a:rPr lang="de-DE" dirty="0" err="1"/>
              <a:t>SnippetControllerExtJs</a:t>
            </a:r>
            <a:endParaRPr lang="de-CH" dirty="0"/>
          </a:p>
        </p:txBody>
      </p:sp>
      <p:sp>
        <p:nvSpPr>
          <p:cNvPr id="9" name="Rectangle: Top Corners Rounded 5">
            <a:extLst>
              <a:ext uri="{FF2B5EF4-FFF2-40B4-BE49-F238E27FC236}">
                <a16:creationId xmlns:a16="http://schemas.microsoft.com/office/drawing/2014/main" id="{8B021041-7707-DB35-406B-63E8D2F71E78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86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E22B8738-75B4-651D-9D3C-E5E809880147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6FAA4BE2-8B03-02E4-86E1-1BBC7CA0ADFB}"/>
              </a:ext>
            </a:extLst>
          </p:cNvPr>
          <p:cNvSpPr/>
          <p:nvPr/>
        </p:nvSpPr>
        <p:spPr>
          <a:xfrm rot="16200000">
            <a:off x="1962727" y="196272"/>
            <a:ext cx="292608" cy="475487"/>
          </a:xfrm>
          <a:prstGeom prst="rect">
            <a:avLst/>
          </a:prstGeom>
          <a:gradFill>
            <a:gsLst>
              <a:gs pos="70000">
                <a:schemeClr val="accent2">
                  <a:lumMod val="60000"/>
                  <a:lumOff val="4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64E43CB-CB49-F5B1-E7EF-5E8FED3694B1}"/>
              </a:ext>
            </a:extLst>
          </p:cNvPr>
          <p:cNvSpPr/>
          <p:nvPr/>
        </p:nvSpPr>
        <p:spPr>
          <a:xfrm>
            <a:off x="5593427" y="577271"/>
            <a:ext cx="1302327" cy="637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Controller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EF52899-70A1-6BA0-0413-F214CBDD5E0C}"/>
              </a:ext>
            </a:extLst>
          </p:cNvPr>
          <p:cNvSpPr/>
          <p:nvPr/>
        </p:nvSpPr>
        <p:spPr>
          <a:xfrm>
            <a:off x="649594" y="2024260"/>
            <a:ext cx="1302327" cy="637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Model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785D20C-EBBA-99A7-B041-05BC745B82AE}"/>
              </a:ext>
            </a:extLst>
          </p:cNvPr>
          <p:cNvSpPr/>
          <p:nvPr/>
        </p:nvSpPr>
        <p:spPr>
          <a:xfrm>
            <a:off x="2045117" y="1639457"/>
            <a:ext cx="1302327" cy="6373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/>
              <a:t>Utils</a:t>
            </a:r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BCE6DBD-B908-5956-6287-DEAA16D3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91" y="1351634"/>
            <a:ext cx="5869775" cy="5159979"/>
          </a:xfrm>
          <a:prstGeom prst="rect">
            <a:avLst/>
          </a:prstGeom>
        </p:spPr>
      </p:pic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1385F40E-1135-3A47-120E-5D7472968126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1951921" y="2342914"/>
            <a:ext cx="3053381" cy="1"/>
          </a:xfrm>
          <a:prstGeom prst="line">
            <a:avLst/>
          </a:prstGeom>
          <a:ln w="254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58ECC1E-97BE-0CD2-6B87-0A512365E92B}"/>
              </a:ext>
            </a:extLst>
          </p:cNvPr>
          <p:cNvCxnSpPr>
            <a:cxnSpLocks/>
          </p:cNvCxnSpPr>
          <p:nvPr/>
        </p:nvCxnSpPr>
        <p:spPr>
          <a:xfrm flipH="1">
            <a:off x="3345489" y="1958112"/>
            <a:ext cx="1658693" cy="1"/>
          </a:xfrm>
          <a:prstGeom prst="line">
            <a:avLst/>
          </a:prstGeom>
          <a:ln w="254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8599DF8A-13C6-1D11-AED1-926A02ACA0D0}"/>
              </a:ext>
            </a:extLst>
          </p:cNvPr>
          <p:cNvSpPr/>
          <p:nvPr/>
        </p:nvSpPr>
        <p:spPr>
          <a:xfrm>
            <a:off x="2043162" y="3423624"/>
            <a:ext cx="1302327" cy="6373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Member-</a:t>
            </a:r>
            <a:br>
              <a:rPr lang="de-CH"/>
            </a:br>
            <a:r>
              <a:rPr lang="de-CH"/>
              <a:t>Methode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D03FEA0-D5BD-7B67-DD4E-DDEBDFD0BDAA}"/>
              </a:ext>
            </a:extLst>
          </p:cNvPr>
          <p:cNvCxnSpPr>
            <a:cxnSpLocks/>
          </p:cNvCxnSpPr>
          <p:nvPr/>
        </p:nvCxnSpPr>
        <p:spPr>
          <a:xfrm flipH="1" flipV="1">
            <a:off x="3345488" y="3738536"/>
            <a:ext cx="1658694" cy="3742"/>
          </a:xfrm>
          <a:prstGeom prst="line">
            <a:avLst/>
          </a:prstGeom>
          <a:ln w="254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8D530033-B7F7-8A8A-23DB-FD9DEA5C5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53" y="4178716"/>
            <a:ext cx="4018986" cy="189645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814F1C1-AE93-839C-DA5F-B117DA695DDA}"/>
              </a:ext>
            </a:extLst>
          </p:cNvPr>
          <p:cNvSpPr txBox="1"/>
          <p:nvPr/>
        </p:nvSpPr>
        <p:spPr>
          <a:xfrm>
            <a:off x="6895754" y="729109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 </a:t>
            </a:r>
            <a:r>
              <a:rPr lang="de-DE" dirty="0" err="1"/>
              <a:t>SnippetControllerExtJs</a:t>
            </a:r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DF97FBE-E689-8B5C-CEEF-5C399771DDFA}"/>
              </a:ext>
            </a:extLst>
          </p:cNvPr>
          <p:cNvSpPr/>
          <p:nvPr/>
        </p:nvSpPr>
        <p:spPr>
          <a:xfrm>
            <a:off x="4914134" y="4105509"/>
            <a:ext cx="1886161" cy="1103335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: Top Corners Rounded 5">
            <a:extLst>
              <a:ext uri="{FF2B5EF4-FFF2-40B4-BE49-F238E27FC236}">
                <a16:creationId xmlns:a16="http://schemas.microsoft.com/office/drawing/2014/main" id="{D70B0E6A-DBDD-9A7D-3AC1-32228D1DD26A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03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E22B8738-75B4-651D-9D3C-E5E809880147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6FAA4BE2-8B03-02E4-86E1-1BBC7CA0ADFB}"/>
              </a:ext>
            </a:extLst>
          </p:cNvPr>
          <p:cNvSpPr/>
          <p:nvPr/>
        </p:nvSpPr>
        <p:spPr>
          <a:xfrm rot="16200000">
            <a:off x="1962727" y="196272"/>
            <a:ext cx="292608" cy="475487"/>
          </a:xfrm>
          <a:prstGeom prst="rect">
            <a:avLst/>
          </a:prstGeom>
          <a:gradFill>
            <a:gsLst>
              <a:gs pos="70000">
                <a:schemeClr val="accent2">
                  <a:lumMod val="60000"/>
                  <a:lumOff val="4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64E43CB-CB49-F5B1-E7EF-5E8FED3694B1}"/>
              </a:ext>
            </a:extLst>
          </p:cNvPr>
          <p:cNvSpPr/>
          <p:nvPr/>
        </p:nvSpPr>
        <p:spPr>
          <a:xfrm>
            <a:off x="5593427" y="577271"/>
            <a:ext cx="1302327" cy="637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Controller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EF52899-70A1-6BA0-0413-F214CBDD5E0C}"/>
              </a:ext>
            </a:extLst>
          </p:cNvPr>
          <p:cNvSpPr/>
          <p:nvPr/>
        </p:nvSpPr>
        <p:spPr>
          <a:xfrm>
            <a:off x="649594" y="2024260"/>
            <a:ext cx="1302327" cy="6373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Model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785D20C-EBBA-99A7-B041-05BC745B82AE}"/>
              </a:ext>
            </a:extLst>
          </p:cNvPr>
          <p:cNvSpPr/>
          <p:nvPr/>
        </p:nvSpPr>
        <p:spPr>
          <a:xfrm>
            <a:off x="2045117" y="1639457"/>
            <a:ext cx="1302327" cy="6373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/>
              <a:t>Utils</a:t>
            </a:r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BCE6DBD-B908-5956-6287-DEAA16D3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91" y="1351634"/>
            <a:ext cx="5869775" cy="5159979"/>
          </a:xfrm>
          <a:prstGeom prst="rect">
            <a:avLst/>
          </a:prstGeom>
        </p:spPr>
      </p:pic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1385F40E-1135-3A47-120E-5D7472968126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1951921" y="2342914"/>
            <a:ext cx="3053381" cy="1"/>
          </a:xfrm>
          <a:prstGeom prst="line">
            <a:avLst/>
          </a:prstGeom>
          <a:ln w="254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58ECC1E-97BE-0CD2-6B87-0A512365E92B}"/>
              </a:ext>
            </a:extLst>
          </p:cNvPr>
          <p:cNvCxnSpPr>
            <a:cxnSpLocks/>
          </p:cNvCxnSpPr>
          <p:nvPr/>
        </p:nvCxnSpPr>
        <p:spPr>
          <a:xfrm flipH="1">
            <a:off x="3345489" y="1958112"/>
            <a:ext cx="1658693" cy="1"/>
          </a:xfrm>
          <a:prstGeom prst="line">
            <a:avLst/>
          </a:prstGeom>
          <a:ln w="254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8599DF8A-13C6-1D11-AED1-926A02ACA0D0}"/>
              </a:ext>
            </a:extLst>
          </p:cNvPr>
          <p:cNvSpPr/>
          <p:nvPr/>
        </p:nvSpPr>
        <p:spPr>
          <a:xfrm>
            <a:off x="2043162" y="3423624"/>
            <a:ext cx="1302327" cy="6373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Member-</a:t>
            </a:r>
            <a:br>
              <a:rPr lang="de-CH"/>
            </a:br>
            <a:r>
              <a:rPr lang="de-CH"/>
              <a:t>Methode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D03FEA0-D5BD-7B67-DD4E-DDEBDFD0BDAA}"/>
              </a:ext>
            </a:extLst>
          </p:cNvPr>
          <p:cNvCxnSpPr>
            <a:cxnSpLocks/>
          </p:cNvCxnSpPr>
          <p:nvPr/>
        </p:nvCxnSpPr>
        <p:spPr>
          <a:xfrm flipH="1" flipV="1">
            <a:off x="3345488" y="3738536"/>
            <a:ext cx="1658694" cy="3742"/>
          </a:xfrm>
          <a:prstGeom prst="line">
            <a:avLst/>
          </a:prstGeom>
          <a:ln w="254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8D530033-B7F7-8A8A-23DB-FD9DEA5C5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53" y="4178716"/>
            <a:ext cx="4018986" cy="189645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814F1C1-AE93-839C-DA5F-B117DA695DDA}"/>
              </a:ext>
            </a:extLst>
          </p:cNvPr>
          <p:cNvSpPr txBox="1"/>
          <p:nvPr/>
        </p:nvSpPr>
        <p:spPr>
          <a:xfrm>
            <a:off x="6895754" y="729109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 </a:t>
            </a:r>
            <a:r>
              <a:rPr lang="de-DE" dirty="0" err="1"/>
              <a:t>SnippetControllerExtJs</a:t>
            </a:r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DF97FBE-E689-8B5C-CEEF-5C399771DDFA}"/>
              </a:ext>
            </a:extLst>
          </p:cNvPr>
          <p:cNvSpPr/>
          <p:nvPr/>
        </p:nvSpPr>
        <p:spPr>
          <a:xfrm>
            <a:off x="4943345" y="5758824"/>
            <a:ext cx="2478747" cy="579832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: Top Corners Rounded 5">
            <a:extLst>
              <a:ext uri="{FF2B5EF4-FFF2-40B4-BE49-F238E27FC236}">
                <a16:creationId xmlns:a16="http://schemas.microsoft.com/office/drawing/2014/main" id="{E88C2FCB-C793-43E0-ADA8-8A605048A9EB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94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E22B8738-75B4-651D-9D3C-E5E809880147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6FAA4BE2-8B03-02E4-86E1-1BBC7CA0ADFB}"/>
              </a:ext>
            </a:extLst>
          </p:cNvPr>
          <p:cNvSpPr/>
          <p:nvPr/>
        </p:nvSpPr>
        <p:spPr>
          <a:xfrm rot="16200000">
            <a:off x="1962727" y="196272"/>
            <a:ext cx="292608" cy="475487"/>
          </a:xfrm>
          <a:prstGeom prst="rect">
            <a:avLst/>
          </a:prstGeom>
          <a:gradFill>
            <a:gsLst>
              <a:gs pos="70000">
                <a:schemeClr val="accent2">
                  <a:lumMod val="60000"/>
                  <a:lumOff val="40000"/>
                </a:schemeClr>
              </a:gs>
              <a:gs pos="8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57D75EA8-E960-5E29-293C-57903FCDC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0" y="954682"/>
            <a:ext cx="4667250" cy="149542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049CDF7-F608-FF99-F3BA-650F7E1F1ED4}"/>
              </a:ext>
            </a:extLst>
          </p:cNvPr>
          <p:cNvSpPr txBox="1"/>
          <p:nvPr/>
        </p:nvSpPr>
        <p:spPr>
          <a:xfrm>
            <a:off x="6652052" y="325221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SnippetControllerExtJs</a:t>
            </a:r>
            <a:endParaRPr lang="de-CH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85D906E-1922-59DA-9B00-23300BA1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004" y="765480"/>
            <a:ext cx="6059816" cy="532704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5489382D-11F9-2377-E568-7B7894FF268D}"/>
              </a:ext>
            </a:extLst>
          </p:cNvPr>
          <p:cNvSpPr/>
          <p:nvPr/>
        </p:nvSpPr>
        <p:spPr>
          <a:xfrm>
            <a:off x="6826927" y="2210539"/>
            <a:ext cx="3876069" cy="275297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tangle: Top Corners Rounded 5">
            <a:extLst>
              <a:ext uri="{FF2B5EF4-FFF2-40B4-BE49-F238E27FC236}">
                <a16:creationId xmlns:a16="http://schemas.microsoft.com/office/drawing/2014/main" id="{EA8E284A-8F3D-14CF-EB8A-6B54A5E4ED7C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93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E22B8738-75B4-651D-9D3C-E5E809880147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6FAA4BE2-8B03-02E4-86E1-1BBC7CA0ADFB}"/>
              </a:ext>
            </a:extLst>
          </p:cNvPr>
          <p:cNvSpPr/>
          <p:nvPr/>
        </p:nvSpPr>
        <p:spPr>
          <a:xfrm rot="16200000">
            <a:off x="1962727" y="196272"/>
            <a:ext cx="292608" cy="475487"/>
          </a:xfrm>
          <a:prstGeom prst="rect">
            <a:avLst/>
          </a:prstGeom>
          <a:gradFill>
            <a:gsLst>
              <a:gs pos="75000">
                <a:schemeClr val="accent2">
                  <a:lumMod val="60000"/>
                  <a:lumOff val="40000"/>
                </a:schemeClr>
              </a:gs>
              <a:gs pos="85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57D75EA8-E960-5E29-293C-57903FCDC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0" y="954682"/>
            <a:ext cx="4667250" cy="14954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12C0AAA-90C0-F543-CF0A-A542339DB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004" y="765480"/>
            <a:ext cx="6059816" cy="532704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9042E4-1738-4B57-838B-22FFE8FC1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336" y="3595943"/>
            <a:ext cx="4579995" cy="211622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5D865EA-B9BF-B6B5-DD05-D6AA0BAD339E}"/>
              </a:ext>
            </a:extLst>
          </p:cNvPr>
          <p:cNvSpPr txBox="1"/>
          <p:nvPr/>
        </p:nvSpPr>
        <p:spPr>
          <a:xfrm>
            <a:off x="6652052" y="325221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SnippetControllerExtJs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529C18C-C45B-33A3-987B-FF3942C84BA3}"/>
              </a:ext>
            </a:extLst>
          </p:cNvPr>
          <p:cNvSpPr txBox="1"/>
          <p:nvPr/>
        </p:nvSpPr>
        <p:spPr>
          <a:xfrm>
            <a:off x="1000092" y="3201250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SnippetControllerBasic</a:t>
            </a:r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A0B350-56C4-2FC4-E529-EA124122EDB6}"/>
              </a:ext>
            </a:extLst>
          </p:cNvPr>
          <p:cNvSpPr/>
          <p:nvPr/>
        </p:nvSpPr>
        <p:spPr>
          <a:xfrm>
            <a:off x="6826927" y="2210539"/>
            <a:ext cx="3876069" cy="275297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: Top Corners Rounded 5">
            <a:extLst>
              <a:ext uri="{FF2B5EF4-FFF2-40B4-BE49-F238E27FC236}">
                <a16:creationId xmlns:a16="http://schemas.microsoft.com/office/drawing/2014/main" id="{003E9059-5720-E7D7-F0A1-136A6F3FFFF3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8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E22B8738-75B4-651D-9D3C-E5E809880147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6FAA4BE2-8B03-02E4-86E1-1BBC7CA0ADFB}"/>
              </a:ext>
            </a:extLst>
          </p:cNvPr>
          <p:cNvSpPr/>
          <p:nvPr/>
        </p:nvSpPr>
        <p:spPr>
          <a:xfrm rot="16200000">
            <a:off x="1962727" y="196272"/>
            <a:ext cx="292608" cy="475487"/>
          </a:xfrm>
          <a:prstGeom prst="rect">
            <a:avLst/>
          </a:prstGeom>
          <a:gradFill>
            <a:gsLst>
              <a:gs pos="80000">
                <a:schemeClr val="accent2">
                  <a:lumMod val="60000"/>
                  <a:lumOff val="40000"/>
                </a:schemeClr>
              </a:gs>
              <a:gs pos="9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6169C2-10C6-9041-FEFD-3656E6AEE0EA}"/>
              </a:ext>
            </a:extLst>
          </p:cNvPr>
          <p:cNvSpPr txBox="1"/>
          <p:nvPr/>
        </p:nvSpPr>
        <p:spPr>
          <a:xfrm>
            <a:off x="1620807" y="901853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SnippetControllerExtJs</a:t>
            </a:r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1CC43F8-F1E2-5D5F-51A9-37E2B5342034}"/>
              </a:ext>
            </a:extLst>
          </p:cNvPr>
          <p:cNvSpPr txBox="1"/>
          <p:nvPr/>
        </p:nvSpPr>
        <p:spPr>
          <a:xfrm>
            <a:off x="8309774" y="907803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SnippetControllerBasic</a:t>
            </a:r>
            <a:endParaRPr lang="de-CH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2E5C691-E382-F93F-6578-B5231E4BF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64" y="1345662"/>
            <a:ext cx="6208399" cy="292958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9C184D8-2909-834D-A46D-519E50311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037" y="1345662"/>
            <a:ext cx="4095206" cy="711891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9147E18D-FC24-E228-406B-77CBB98BFBBD}"/>
              </a:ext>
            </a:extLst>
          </p:cNvPr>
          <p:cNvSpPr/>
          <p:nvPr/>
        </p:nvSpPr>
        <p:spPr>
          <a:xfrm>
            <a:off x="1390542" y="1625999"/>
            <a:ext cx="1168621" cy="157996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Rectangle: Top Corners Rounded 5">
            <a:extLst>
              <a:ext uri="{FF2B5EF4-FFF2-40B4-BE49-F238E27FC236}">
                <a16:creationId xmlns:a16="http://schemas.microsoft.com/office/drawing/2014/main" id="{29C0D737-499C-E3B4-DF3C-27269A272E69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60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E22B8738-75B4-651D-9D3C-E5E809880147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6169C2-10C6-9041-FEFD-3656E6AEE0EA}"/>
              </a:ext>
            </a:extLst>
          </p:cNvPr>
          <p:cNvSpPr txBox="1"/>
          <p:nvPr/>
        </p:nvSpPr>
        <p:spPr>
          <a:xfrm>
            <a:off x="1620807" y="901853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SnippetControllerExtJs</a:t>
            </a:r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1CC43F8-F1E2-5D5F-51A9-37E2B5342034}"/>
              </a:ext>
            </a:extLst>
          </p:cNvPr>
          <p:cNvSpPr txBox="1"/>
          <p:nvPr/>
        </p:nvSpPr>
        <p:spPr>
          <a:xfrm>
            <a:off x="8309774" y="907803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SnippetControllerBasic</a:t>
            </a:r>
            <a:endParaRPr lang="de-CH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2E5C691-E382-F93F-6578-B5231E4BF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4" y="1345662"/>
            <a:ext cx="6208399" cy="292958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9C184D8-2909-834D-A46D-519E50311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037" y="1345662"/>
            <a:ext cx="4095206" cy="711891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9147E18D-FC24-E228-406B-77CBB98BFBBD}"/>
              </a:ext>
            </a:extLst>
          </p:cNvPr>
          <p:cNvSpPr/>
          <p:nvPr/>
        </p:nvSpPr>
        <p:spPr>
          <a:xfrm>
            <a:off x="10168434" y="1535185"/>
            <a:ext cx="1354781" cy="151571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282A680-7470-D558-7D86-6577E04B8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018" y="2218876"/>
            <a:ext cx="4086225" cy="952500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78C0CC3E-C576-351B-A066-E6B391FBA98B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4659CC-C897-6F48-56AE-D5C63C8B10EA}"/>
              </a:ext>
            </a:extLst>
          </p:cNvPr>
          <p:cNvSpPr/>
          <p:nvPr/>
        </p:nvSpPr>
        <p:spPr>
          <a:xfrm rot="16200000">
            <a:off x="1962727" y="196272"/>
            <a:ext cx="292608" cy="475487"/>
          </a:xfrm>
          <a:prstGeom prst="rect">
            <a:avLst/>
          </a:prstGeom>
          <a:gradFill>
            <a:gsLst>
              <a:gs pos="80000">
                <a:schemeClr val="accent2">
                  <a:lumMod val="60000"/>
                  <a:lumOff val="40000"/>
                </a:schemeClr>
              </a:gs>
              <a:gs pos="9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07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E22B8738-75B4-651D-9D3C-E5E809880147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6169C2-10C6-9041-FEFD-3656E6AEE0EA}"/>
              </a:ext>
            </a:extLst>
          </p:cNvPr>
          <p:cNvSpPr txBox="1"/>
          <p:nvPr/>
        </p:nvSpPr>
        <p:spPr>
          <a:xfrm>
            <a:off x="1620807" y="901853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SnippetControllerExtJs</a:t>
            </a:r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1CC43F8-F1E2-5D5F-51A9-37E2B5342034}"/>
              </a:ext>
            </a:extLst>
          </p:cNvPr>
          <p:cNvSpPr txBox="1"/>
          <p:nvPr/>
        </p:nvSpPr>
        <p:spPr>
          <a:xfrm>
            <a:off x="8309774" y="907803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SnippetControllerBasic</a:t>
            </a:r>
            <a:endParaRPr lang="de-CH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2E5C691-E382-F93F-6578-B5231E4BF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4" y="1345662"/>
            <a:ext cx="6208399" cy="292958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9C184D8-2909-834D-A46D-519E50311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037" y="1345662"/>
            <a:ext cx="4095206" cy="71189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82A680-7470-D558-7D86-6577E04B8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018" y="2218876"/>
            <a:ext cx="4086225" cy="95250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9147E18D-FC24-E228-406B-77CBB98BFBBD}"/>
              </a:ext>
            </a:extLst>
          </p:cNvPr>
          <p:cNvSpPr/>
          <p:nvPr/>
        </p:nvSpPr>
        <p:spPr>
          <a:xfrm>
            <a:off x="1293092" y="3604333"/>
            <a:ext cx="2941557" cy="178621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8C266D0-8336-9D7E-BC33-B5E709A3DBA0}"/>
              </a:ext>
            </a:extLst>
          </p:cNvPr>
          <p:cNvSpPr/>
          <p:nvPr/>
        </p:nvSpPr>
        <p:spPr>
          <a:xfrm>
            <a:off x="7201078" y="1223795"/>
            <a:ext cx="4660722" cy="2131964"/>
          </a:xfrm>
          <a:prstGeom prst="rect">
            <a:avLst/>
          </a:prstGeom>
          <a:solidFill>
            <a:schemeClr val="bg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40ED766-CF63-5A1D-9A06-F4FA8B65E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313" y="3492813"/>
            <a:ext cx="4698654" cy="1316463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F281A5F-CC91-3357-7996-06720483A31C}"/>
              </a:ext>
            </a:extLst>
          </p:cNvPr>
          <p:cNvSpPr/>
          <p:nvPr/>
        </p:nvSpPr>
        <p:spPr>
          <a:xfrm>
            <a:off x="5779363" y="3339070"/>
            <a:ext cx="225634" cy="178620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: Top Corners Rounded 5">
            <a:extLst>
              <a:ext uri="{FF2B5EF4-FFF2-40B4-BE49-F238E27FC236}">
                <a16:creationId xmlns:a16="http://schemas.microsoft.com/office/drawing/2014/main" id="{62B781D5-DBC7-6DFE-E26B-E8E0F8A80D00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CC83B6D1-9FD7-72FA-EBB7-BDD89085AA46}"/>
              </a:ext>
            </a:extLst>
          </p:cNvPr>
          <p:cNvSpPr/>
          <p:nvPr/>
        </p:nvSpPr>
        <p:spPr>
          <a:xfrm rot="16200000">
            <a:off x="1962727" y="196272"/>
            <a:ext cx="292608" cy="475487"/>
          </a:xfrm>
          <a:prstGeom prst="rect">
            <a:avLst/>
          </a:prstGeom>
          <a:gradFill>
            <a:gsLst>
              <a:gs pos="80000">
                <a:schemeClr val="accent2">
                  <a:lumMod val="60000"/>
                  <a:lumOff val="40000"/>
                </a:schemeClr>
              </a:gs>
              <a:gs pos="9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0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1B0E0-6003-F6CE-E3F4-1FBDA200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748145"/>
            <a:ext cx="3828396" cy="674255"/>
          </a:xfrm>
        </p:spPr>
        <p:txBody>
          <a:bodyPr>
            <a:normAutofit/>
          </a:bodyPr>
          <a:lstStyle/>
          <a:p>
            <a:r>
              <a:rPr lang="en-US" u="sng" err="1">
                <a:ea typeface="+mj-lt"/>
                <a:cs typeface="+mj-lt"/>
              </a:rPr>
              <a:t>Aufgabenstellung</a:t>
            </a:r>
            <a:endParaRPr lang="en-US" u="sng" err="1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2D35-DFDF-1EC6-133A-1A581787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Legacy SWO</a:t>
            </a:r>
          </a:p>
          <a:p>
            <a:r>
              <a:rPr lang="en-US"/>
              <a:t>Neues SWO</a:t>
            </a:r>
          </a:p>
          <a:p>
            <a:r>
              <a:rPr lang="en-US"/>
              <a:t>Code Generator Anforderungen</a:t>
            </a: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EDE0BEB6-B709-6E30-00F1-FB18073A82B6}"/>
              </a:ext>
            </a:extLst>
          </p:cNvPr>
          <p:cNvSpPr/>
          <p:nvPr/>
        </p:nvSpPr>
        <p:spPr>
          <a:xfrm rot="16200000">
            <a:off x="1395184" y="196271"/>
            <a:ext cx="288636" cy="473363"/>
          </a:xfrm>
          <a:prstGeom prst="round2SameRect">
            <a:avLst/>
          </a:prstGeom>
          <a:gradFill>
            <a:gsLst>
              <a:gs pos="25000">
                <a:schemeClr val="bg1">
                  <a:lumMod val="75000"/>
                </a:schemeClr>
              </a:gs>
              <a:gs pos="15000">
                <a:schemeClr val="accent2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0A76C-951C-2225-4108-2745CAF2F221}"/>
              </a:ext>
            </a:extLst>
          </p:cNvPr>
          <p:cNvSpPr/>
          <p:nvPr/>
        </p:nvSpPr>
        <p:spPr>
          <a:xfrm rot="5400000">
            <a:off x="1962727" y="196272"/>
            <a:ext cx="292608" cy="4754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181DB94-09C6-FBA1-FECD-3E09877F9ADD}"/>
              </a:ext>
            </a:extLst>
          </p:cNvPr>
          <p:cNvCxnSpPr>
            <a:cxnSpLocks/>
          </p:cNvCxnSpPr>
          <p:nvPr/>
        </p:nvCxnSpPr>
        <p:spPr>
          <a:xfrm>
            <a:off x="1333502" y="577271"/>
            <a:ext cx="0" cy="7651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Top Corners Rounded 5">
            <a:extLst>
              <a:ext uri="{FF2B5EF4-FFF2-40B4-BE49-F238E27FC236}">
                <a16:creationId xmlns:a16="http://schemas.microsoft.com/office/drawing/2014/main" id="{8A98B324-FDD7-0E04-6692-ABA8DE5D93B4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22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E22B8738-75B4-651D-9D3C-E5E809880147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6FAA4BE2-8B03-02E4-86E1-1BBC7CA0ADFB}"/>
              </a:ext>
            </a:extLst>
          </p:cNvPr>
          <p:cNvSpPr/>
          <p:nvPr/>
        </p:nvSpPr>
        <p:spPr>
          <a:xfrm rot="16200000">
            <a:off x="1962727" y="196272"/>
            <a:ext cx="292608" cy="475487"/>
          </a:xfrm>
          <a:prstGeom prst="rect">
            <a:avLst/>
          </a:prstGeom>
          <a:gradFill>
            <a:gsLst>
              <a:gs pos="90000">
                <a:schemeClr val="accent2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D6809AC8-5943-F453-98F9-EFF47F08C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610" y="577271"/>
            <a:ext cx="3927935" cy="6165542"/>
          </a:xfrm>
          <a:prstGeom prst="rect">
            <a:avLst/>
          </a:prstGeom>
        </p:spPr>
      </p:pic>
      <p:sp>
        <p:nvSpPr>
          <p:cNvPr id="20" name="Rectangle: Top Corners Rounded 5">
            <a:extLst>
              <a:ext uri="{FF2B5EF4-FFF2-40B4-BE49-F238E27FC236}">
                <a16:creationId xmlns:a16="http://schemas.microsoft.com/office/drawing/2014/main" id="{99D1DA8F-26CD-47AD-A164-04BDBE5DF53E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E192030-A19C-71F1-6D68-07AAE0A9A0E9}"/>
              </a:ext>
            </a:extLst>
          </p:cNvPr>
          <p:cNvSpPr/>
          <p:nvPr/>
        </p:nvSpPr>
        <p:spPr>
          <a:xfrm>
            <a:off x="6838511" y="1320179"/>
            <a:ext cx="3102043" cy="513620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CAEA8081-B7E9-401F-03BD-1FCEFBBB0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15" y="1964206"/>
            <a:ext cx="6208399" cy="2929588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D3F302D7-C981-0523-9241-1040EE7C3355}"/>
              </a:ext>
            </a:extLst>
          </p:cNvPr>
          <p:cNvSpPr txBox="1"/>
          <p:nvPr/>
        </p:nvSpPr>
        <p:spPr>
          <a:xfrm>
            <a:off x="1793136" y="1594790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SnippetControllerExtJs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4093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E22B8738-75B4-651D-9D3C-E5E809880147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6FAA4BE2-8B03-02E4-86E1-1BBC7CA0ADFB}"/>
              </a:ext>
            </a:extLst>
          </p:cNvPr>
          <p:cNvSpPr/>
          <p:nvPr/>
        </p:nvSpPr>
        <p:spPr>
          <a:xfrm rot="16200000">
            <a:off x="1962727" y="196272"/>
            <a:ext cx="292608" cy="475487"/>
          </a:xfrm>
          <a:prstGeom prst="rect">
            <a:avLst/>
          </a:prstGeom>
          <a:gradFill>
            <a:gsLst>
              <a:gs pos="90000">
                <a:schemeClr val="accent2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D6809AC8-5943-F453-98F9-EFF47F08C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610" y="577271"/>
            <a:ext cx="3927935" cy="6165542"/>
          </a:xfrm>
          <a:prstGeom prst="rect">
            <a:avLst/>
          </a:prstGeom>
        </p:spPr>
      </p:pic>
      <p:sp>
        <p:nvSpPr>
          <p:cNvPr id="20" name="Rectangle: Top Corners Rounded 5">
            <a:extLst>
              <a:ext uri="{FF2B5EF4-FFF2-40B4-BE49-F238E27FC236}">
                <a16:creationId xmlns:a16="http://schemas.microsoft.com/office/drawing/2014/main" id="{99D1DA8F-26CD-47AD-A164-04BDBE5DF53E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E192030-A19C-71F1-6D68-07AAE0A9A0E9}"/>
              </a:ext>
            </a:extLst>
          </p:cNvPr>
          <p:cNvSpPr/>
          <p:nvPr/>
        </p:nvSpPr>
        <p:spPr>
          <a:xfrm>
            <a:off x="6838511" y="1320179"/>
            <a:ext cx="3102043" cy="513620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CAEA8081-B7E9-401F-03BD-1FCEFBBB0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15" y="1964206"/>
            <a:ext cx="6208399" cy="2929588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D3F302D7-C981-0523-9241-1040EE7C3355}"/>
              </a:ext>
            </a:extLst>
          </p:cNvPr>
          <p:cNvSpPr txBox="1"/>
          <p:nvPr/>
        </p:nvSpPr>
        <p:spPr>
          <a:xfrm>
            <a:off x="1793136" y="1594790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SnippetControllerExtJs</a:t>
            </a:r>
            <a:endParaRPr lang="de-CH" dirty="0"/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A700FBC2-644B-412F-CB92-44BADD7B0CD1}"/>
              </a:ext>
            </a:extLst>
          </p:cNvPr>
          <p:cNvCxnSpPr>
            <a:cxnSpLocks/>
          </p:cNvCxnSpPr>
          <p:nvPr/>
        </p:nvCxnSpPr>
        <p:spPr>
          <a:xfrm>
            <a:off x="6692630" y="1496033"/>
            <a:ext cx="321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3005637A-25AA-F8C5-2A69-6D1CE0A0201C}"/>
              </a:ext>
            </a:extLst>
          </p:cNvPr>
          <p:cNvSpPr/>
          <p:nvPr/>
        </p:nvSpPr>
        <p:spPr>
          <a:xfrm>
            <a:off x="482829" y="2220701"/>
            <a:ext cx="2941307" cy="172304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5393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E22B8738-75B4-651D-9D3C-E5E809880147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D6809AC8-5943-F453-98F9-EFF47F08C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610" y="577271"/>
            <a:ext cx="3927935" cy="6165542"/>
          </a:xfrm>
          <a:prstGeom prst="rect">
            <a:avLst/>
          </a:prstGeom>
        </p:spPr>
      </p:pic>
      <p:sp>
        <p:nvSpPr>
          <p:cNvPr id="20" name="Rectangle: Top Corners Rounded 5">
            <a:extLst>
              <a:ext uri="{FF2B5EF4-FFF2-40B4-BE49-F238E27FC236}">
                <a16:creationId xmlns:a16="http://schemas.microsoft.com/office/drawing/2014/main" id="{99D1DA8F-26CD-47AD-A164-04BDBE5DF53E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E192030-A19C-71F1-6D68-07AAE0A9A0E9}"/>
              </a:ext>
            </a:extLst>
          </p:cNvPr>
          <p:cNvSpPr/>
          <p:nvPr/>
        </p:nvSpPr>
        <p:spPr>
          <a:xfrm>
            <a:off x="6838511" y="1320179"/>
            <a:ext cx="3102043" cy="513620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CAEA8081-B7E9-401F-03BD-1FCEFBBB0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15" y="1964206"/>
            <a:ext cx="6208399" cy="2929588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D3F302D7-C981-0523-9241-1040EE7C3355}"/>
              </a:ext>
            </a:extLst>
          </p:cNvPr>
          <p:cNvSpPr txBox="1"/>
          <p:nvPr/>
        </p:nvSpPr>
        <p:spPr>
          <a:xfrm>
            <a:off x="1793136" y="1594790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SnippetControllerExtJs</a:t>
            </a:r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05637A-25AA-F8C5-2A69-6D1CE0A0201C}"/>
              </a:ext>
            </a:extLst>
          </p:cNvPr>
          <p:cNvSpPr/>
          <p:nvPr/>
        </p:nvSpPr>
        <p:spPr>
          <a:xfrm>
            <a:off x="554477" y="4224599"/>
            <a:ext cx="3778137" cy="182031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92009CD-CC83-177F-A54B-FA6EDC529C9A}"/>
              </a:ext>
            </a:extLst>
          </p:cNvPr>
          <p:cNvSpPr/>
          <p:nvPr/>
        </p:nvSpPr>
        <p:spPr>
          <a:xfrm rot="16200000">
            <a:off x="1962727" y="196272"/>
            <a:ext cx="292608" cy="475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42642BD-1C4A-CD11-384E-C094B6911710}"/>
              </a:ext>
            </a:extLst>
          </p:cNvPr>
          <p:cNvSpPr/>
          <p:nvPr/>
        </p:nvSpPr>
        <p:spPr>
          <a:xfrm>
            <a:off x="9552560" y="6138152"/>
            <a:ext cx="212929" cy="175098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9249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1B0E0-6003-F6CE-E3F4-1FBDA200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140" y="748145"/>
            <a:ext cx="4148276" cy="674255"/>
          </a:xfrm>
        </p:spPr>
        <p:txBody>
          <a:bodyPr>
            <a:normAutofit/>
          </a:bodyPr>
          <a:lstStyle/>
          <a:p>
            <a:r>
              <a:rPr lang="en-US" u="sng" dirty="0" err="1">
                <a:ea typeface="+mj-lt"/>
                <a:cs typeface="+mj-lt"/>
              </a:rPr>
              <a:t>Reflexion</a:t>
            </a:r>
            <a:r>
              <a:rPr lang="en-US" u="sng" dirty="0">
                <a:ea typeface="+mj-lt"/>
                <a:cs typeface="+mj-lt"/>
              </a:rPr>
              <a:t> und </a:t>
            </a:r>
            <a:r>
              <a:rPr lang="en-US" u="sng" dirty="0" err="1">
                <a:ea typeface="+mj-lt"/>
                <a:cs typeface="+mj-lt"/>
              </a:rPr>
              <a:t>Fazit</a:t>
            </a:r>
            <a:endParaRPr lang="en-US" u="sng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2D35-DFDF-1EC6-133A-1A581787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Persönliche</a:t>
            </a:r>
            <a:r>
              <a:rPr lang="en-US" dirty="0"/>
              <a:t> </a:t>
            </a:r>
            <a:r>
              <a:rPr lang="en-US" dirty="0" err="1"/>
              <a:t>Einschätzung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Alternativen</a:t>
            </a:r>
            <a:endParaRPr lang="en-US" dirty="0"/>
          </a:p>
          <a:p>
            <a:endParaRPr lang="en-US" dirty="0"/>
          </a:p>
          <a:p>
            <a:r>
              <a:rPr lang="en-US" dirty="0"/>
              <a:t>Zukunft</a:t>
            </a: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27DBC8EF-7DC7-6AFF-4B98-A6C3E3AF5782}"/>
              </a:ext>
            </a:extLst>
          </p:cNvPr>
          <p:cNvSpPr/>
          <p:nvPr/>
        </p:nvSpPr>
        <p:spPr>
          <a:xfrm rot="5400000">
            <a:off x="2468998" y="284597"/>
            <a:ext cx="288636" cy="296713"/>
          </a:xfrm>
          <a:prstGeom prst="round2SameRect">
            <a:avLst/>
          </a:prstGeom>
          <a:gradFill flip="none" rotWithShape="1">
            <a:gsLst>
              <a:gs pos="50000">
                <a:schemeClr val="accent2">
                  <a:lumMod val="60000"/>
                  <a:lumOff val="40000"/>
                </a:schemeClr>
              </a:gs>
              <a:gs pos="7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181DB94-09C6-FBA1-FECD-3E09877F9ADD}"/>
              </a:ext>
            </a:extLst>
          </p:cNvPr>
          <p:cNvCxnSpPr>
            <a:cxnSpLocks/>
          </p:cNvCxnSpPr>
          <p:nvPr/>
        </p:nvCxnSpPr>
        <p:spPr>
          <a:xfrm>
            <a:off x="2511140" y="577271"/>
            <a:ext cx="0" cy="7651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BA5165A3-DE74-7814-B506-3CAB9CC99EA4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477F392B-AF8E-C944-1165-CFC4723CF94B}"/>
              </a:ext>
            </a:extLst>
          </p:cNvPr>
          <p:cNvSpPr/>
          <p:nvPr/>
        </p:nvSpPr>
        <p:spPr>
          <a:xfrm rot="16200000">
            <a:off x="1962727" y="196272"/>
            <a:ext cx="292608" cy="475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83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27DBC8EF-7DC7-6AFF-4B98-A6C3E3AF5782}"/>
              </a:ext>
            </a:extLst>
          </p:cNvPr>
          <p:cNvSpPr/>
          <p:nvPr/>
        </p:nvSpPr>
        <p:spPr>
          <a:xfrm rot="5400000">
            <a:off x="2468998" y="284597"/>
            <a:ext cx="288636" cy="29671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BA5165A3-DE74-7814-B506-3CAB9CC99EA4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477F392B-AF8E-C944-1165-CFC4723CF94B}"/>
              </a:ext>
            </a:extLst>
          </p:cNvPr>
          <p:cNvSpPr/>
          <p:nvPr/>
        </p:nvSpPr>
        <p:spPr>
          <a:xfrm rot="16200000">
            <a:off x="1962727" y="196272"/>
            <a:ext cx="292608" cy="475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8FD5968-9FA7-4F86-1C2B-78D4629BBC44}"/>
              </a:ext>
            </a:extLst>
          </p:cNvPr>
          <p:cNvSpPr txBox="1"/>
          <p:nvPr/>
        </p:nvSpPr>
        <p:spPr>
          <a:xfrm>
            <a:off x="179051" y="1422400"/>
            <a:ext cx="11129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Vielen Dank für Ihre Aufmerksamkeit!</a:t>
            </a:r>
            <a:endParaRPr lang="de-CH" sz="48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7F554ED-A443-0A7A-C855-52C794FD594E}"/>
              </a:ext>
            </a:extLst>
          </p:cNvPr>
          <p:cNvSpPr txBox="1"/>
          <p:nvPr/>
        </p:nvSpPr>
        <p:spPr>
          <a:xfrm>
            <a:off x="3402628" y="3818467"/>
            <a:ext cx="4390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Nun zur Demo . . .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205753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124CC09-D1BE-C909-1559-703A7BFCD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728" y="1339273"/>
            <a:ext cx="9536545" cy="5357091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68CFB332-9DCF-62FE-3AC5-AE0A677E8105}"/>
              </a:ext>
            </a:extLst>
          </p:cNvPr>
          <p:cNvSpPr/>
          <p:nvPr/>
        </p:nvSpPr>
        <p:spPr>
          <a:xfrm rot="5400000">
            <a:off x="1962727" y="196272"/>
            <a:ext cx="292608" cy="4754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CB658BEA-DB7D-8C00-81E6-7E7A13EDF095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gradFill>
            <a:gsLst>
              <a:gs pos="30000">
                <a:schemeClr val="bg1">
                  <a:lumMod val="75000"/>
                </a:schemeClr>
              </a:gs>
              <a:gs pos="20000">
                <a:schemeClr val="accent2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3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FE4D939-D8C1-1288-BD46-C860E54EC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63" y="1108363"/>
            <a:ext cx="10229273" cy="5749637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047FB122-4B79-A164-737B-7CE4E2CC6DA2}"/>
              </a:ext>
            </a:extLst>
          </p:cNvPr>
          <p:cNvSpPr/>
          <p:nvPr/>
        </p:nvSpPr>
        <p:spPr>
          <a:xfrm rot="5400000">
            <a:off x="1962727" y="196272"/>
            <a:ext cx="292608" cy="4754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03A4AD9-1D38-5743-6AE8-508003356D95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gradFill>
            <a:gsLst>
              <a:gs pos="40000">
                <a:schemeClr val="bg1">
                  <a:lumMod val="75000"/>
                </a:schemeClr>
              </a:gs>
              <a:gs pos="30000">
                <a:schemeClr val="accent2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5">
            <a:extLst>
              <a:ext uri="{FF2B5EF4-FFF2-40B4-BE49-F238E27FC236}">
                <a16:creationId xmlns:a16="http://schemas.microsoft.com/office/drawing/2014/main" id="{275FED82-223F-2C72-227F-D1271660A255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9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AA40D506-86D8-80F5-060B-51D2E4E7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106" y="173182"/>
            <a:ext cx="3467879" cy="62114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9F7D94-09A9-110A-A28D-0259B1DB8870}"/>
              </a:ext>
            </a:extLst>
          </p:cNvPr>
          <p:cNvSpPr txBox="1"/>
          <p:nvPr/>
        </p:nvSpPr>
        <p:spPr>
          <a:xfrm>
            <a:off x="5634181" y="900544"/>
            <a:ext cx="24245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200+ </a:t>
            </a:r>
            <a:r>
              <a:rPr lang="en-US" sz="2400" err="1"/>
              <a:t>Dateien</a:t>
            </a:r>
            <a:r>
              <a:rPr lang="en-US" sz="2400"/>
              <a:t>! -</a:t>
            </a:r>
            <a:endParaRPr lang="en-US"/>
          </a:p>
        </p:txBody>
      </p:sp>
      <p:pic>
        <p:nvPicPr>
          <p:cNvPr id="13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C22F7F7-636E-4CF4-5E7A-702618FC8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554" y="2088141"/>
            <a:ext cx="5800437" cy="4298084"/>
          </a:xfrm>
          <a:prstGeom prst="rect">
            <a:avLst/>
          </a:prstGeom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BF1454A2-83E8-2787-2540-8F600552302A}"/>
              </a:ext>
            </a:extLst>
          </p:cNvPr>
          <p:cNvSpPr/>
          <p:nvPr/>
        </p:nvSpPr>
        <p:spPr>
          <a:xfrm rot="5400000">
            <a:off x="1962727" y="196272"/>
            <a:ext cx="292608" cy="4754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9AAC131E-25DD-754D-83EB-6A92CAE7B4C8}"/>
              </a:ext>
            </a:extLst>
          </p:cNvPr>
          <p:cNvSpPr/>
          <p:nvPr/>
        </p:nvSpPr>
        <p:spPr>
          <a:xfrm rot="16200000">
            <a:off x="1385456" y="196271"/>
            <a:ext cx="288636" cy="473363"/>
          </a:xfrm>
          <a:prstGeom prst="round2SameRect">
            <a:avLst/>
          </a:prstGeom>
          <a:gradFill>
            <a:gsLst>
              <a:gs pos="50000">
                <a:schemeClr val="bg1">
                  <a:lumMod val="75000"/>
                </a:schemeClr>
              </a:gs>
              <a:gs pos="40000">
                <a:schemeClr val="accent2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5">
            <a:extLst>
              <a:ext uri="{FF2B5EF4-FFF2-40B4-BE49-F238E27FC236}">
                <a16:creationId xmlns:a16="http://schemas.microsoft.com/office/drawing/2014/main" id="{DCF14B1A-816D-A843-310B-4B3527411344}"/>
              </a:ext>
            </a:extLst>
          </p:cNvPr>
          <p:cNvSpPr/>
          <p:nvPr/>
        </p:nvSpPr>
        <p:spPr>
          <a:xfrm rot="5400000">
            <a:off x="2467516" y="286079"/>
            <a:ext cx="291600" cy="296713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8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roup 337">
            <a:extLst>
              <a:ext uri="{FF2B5EF4-FFF2-40B4-BE49-F238E27FC236}">
                <a16:creationId xmlns:a16="http://schemas.microsoft.com/office/drawing/2014/main" id="{0565C35A-C6FA-4269-822E-6DB5B9C4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8BBEF76-F066-4551-8A87-AAFD9969E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7E701E2-9884-4313-A922-224D075A7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Rectangle 23">
              <a:extLst>
                <a:ext uri="{FF2B5EF4-FFF2-40B4-BE49-F238E27FC236}">
                  <a16:creationId xmlns:a16="http://schemas.microsoft.com/office/drawing/2014/main" id="{32C9DF5B-371A-4170-9F46-B6EE7EF0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2" name="Rectangle 25">
              <a:extLst>
                <a:ext uri="{FF2B5EF4-FFF2-40B4-BE49-F238E27FC236}">
                  <a16:creationId xmlns:a16="http://schemas.microsoft.com/office/drawing/2014/main" id="{00EAEF78-4C36-4EC9-855A-C27427C3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3" name="Isosceles Triangle 342">
              <a:extLst>
                <a:ext uri="{FF2B5EF4-FFF2-40B4-BE49-F238E27FC236}">
                  <a16:creationId xmlns:a16="http://schemas.microsoft.com/office/drawing/2014/main" id="{5E397A22-38A0-4816-926B-740F8E189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4" name="Rectangle 27">
              <a:extLst>
                <a:ext uri="{FF2B5EF4-FFF2-40B4-BE49-F238E27FC236}">
                  <a16:creationId xmlns:a16="http://schemas.microsoft.com/office/drawing/2014/main" id="{A4756C8A-87DB-494D-999F-E6C0EB0BD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5" name="Rectangle 28">
              <a:extLst>
                <a:ext uri="{FF2B5EF4-FFF2-40B4-BE49-F238E27FC236}">
                  <a16:creationId xmlns:a16="http://schemas.microsoft.com/office/drawing/2014/main" id="{FB60A164-1613-43A9-A23E-870E89DD9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6" name="Rectangle 29">
              <a:extLst>
                <a:ext uri="{FF2B5EF4-FFF2-40B4-BE49-F238E27FC236}">
                  <a16:creationId xmlns:a16="http://schemas.microsoft.com/office/drawing/2014/main" id="{CA0CF5DE-8A99-4138-A0F0-C84DA0C7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7" name="Isosceles Triangle 346">
              <a:extLst>
                <a:ext uri="{FF2B5EF4-FFF2-40B4-BE49-F238E27FC236}">
                  <a16:creationId xmlns:a16="http://schemas.microsoft.com/office/drawing/2014/main" id="{B41D911B-1F2A-43C3-BDE4-77A1F3D85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8" name="Isosceles Triangle 347">
              <a:extLst>
                <a:ext uri="{FF2B5EF4-FFF2-40B4-BE49-F238E27FC236}">
                  <a16:creationId xmlns:a16="http://schemas.microsoft.com/office/drawing/2014/main" id="{A429A86E-CFC2-4521-9A58-DF4BF96D9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pic>
        <p:nvPicPr>
          <p:cNvPr id="12" name="Picture 11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45C38C77-B078-6A9A-765A-30D7411CE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8" name="Freeform: Shape 357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87168A-595F-BD4F-79EA-24518077A4DF}"/>
              </a:ext>
            </a:extLst>
          </p:cNvPr>
          <p:cNvSpPr/>
          <p:nvPr/>
        </p:nvSpPr>
        <p:spPr>
          <a:xfrm>
            <a:off x="828675" y="28574"/>
            <a:ext cx="8982075" cy="6429375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roup 337">
            <a:extLst>
              <a:ext uri="{FF2B5EF4-FFF2-40B4-BE49-F238E27FC236}">
                <a16:creationId xmlns:a16="http://schemas.microsoft.com/office/drawing/2014/main" id="{0565C35A-C6FA-4269-822E-6DB5B9C4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8BBEF76-F066-4551-8A87-AAFD9969E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7E701E2-9884-4313-A922-224D075A7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Rectangle 23">
              <a:extLst>
                <a:ext uri="{FF2B5EF4-FFF2-40B4-BE49-F238E27FC236}">
                  <a16:creationId xmlns:a16="http://schemas.microsoft.com/office/drawing/2014/main" id="{32C9DF5B-371A-4170-9F46-B6EE7EF0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2" name="Rectangle 25">
              <a:extLst>
                <a:ext uri="{FF2B5EF4-FFF2-40B4-BE49-F238E27FC236}">
                  <a16:creationId xmlns:a16="http://schemas.microsoft.com/office/drawing/2014/main" id="{00EAEF78-4C36-4EC9-855A-C27427C3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3" name="Isosceles Triangle 342">
              <a:extLst>
                <a:ext uri="{FF2B5EF4-FFF2-40B4-BE49-F238E27FC236}">
                  <a16:creationId xmlns:a16="http://schemas.microsoft.com/office/drawing/2014/main" id="{5E397A22-38A0-4816-926B-740F8E189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4" name="Rectangle 27">
              <a:extLst>
                <a:ext uri="{FF2B5EF4-FFF2-40B4-BE49-F238E27FC236}">
                  <a16:creationId xmlns:a16="http://schemas.microsoft.com/office/drawing/2014/main" id="{A4756C8A-87DB-494D-999F-E6C0EB0BD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5" name="Rectangle 28">
              <a:extLst>
                <a:ext uri="{FF2B5EF4-FFF2-40B4-BE49-F238E27FC236}">
                  <a16:creationId xmlns:a16="http://schemas.microsoft.com/office/drawing/2014/main" id="{FB60A164-1613-43A9-A23E-870E89DD9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6" name="Rectangle 29">
              <a:extLst>
                <a:ext uri="{FF2B5EF4-FFF2-40B4-BE49-F238E27FC236}">
                  <a16:creationId xmlns:a16="http://schemas.microsoft.com/office/drawing/2014/main" id="{CA0CF5DE-8A99-4138-A0F0-C84DA0C7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7" name="Isosceles Triangle 346">
              <a:extLst>
                <a:ext uri="{FF2B5EF4-FFF2-40B4-BE49-F238E27FC236}">
                  <a16:creationId xmlns:a16="http://schemas.microsoft.com/office/drawing/2014/main" id="{B41D911B-1F2A-43C3-BDE4-77A1F3D85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8" name="Isosceles Triangle 347">
              <a:extLst>
                <a:ext uri="{FF2B5EF4-FFF2-40B4-BE49-F238E27FC236}">
                  <a16:creationId xmlns:a16="http://schemas.microsoft.com/office/drawing/2014/main" id="{A429A86E-CFC2-4521-9A58-DF4BF96D9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pic>
        <p:nvPicPr>
          <p:cNvPr id="12" name="Picture 11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45C38C77-B078-6A9A-765A-30D7411CE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8" name="Freeform: Shape 357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5BAB45-CCBF-752C-6824-5E0D4142A59F}"/>
              </a:ext>
            </a:extLst>
          </p:cNvPr>
          <p:cNvSpPr/>
          <p:nvPr/>
        </p:nvSpPr>
        <p:spPr>
          <a:xfrm>
            <a:off x="895350" y="104774"/>
            <a:ext cx="6315075" cy="23812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87168A-595F-BD4F-79EA-24518077A4DF}"/>
              </a:ext>
            </a:extLst>
          </p:cNvPr>
          <p:cNvSpPr/>
          <p:nvPr/>
        </p:nvSpPr>
        <p:spPr>
          <a:xfrm>
            <a:off x="828675" y="28574"/>
            <a:ext cx="8982075" cy="6429375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1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roup 337">
            <a:extLst>
              <a:ext uri="{FF2B5EF4-FFF2-40B4-BE49-F238E27FC236}">
                <a16:creationId xmlns:a16="http://schemas.microsoft.com/office/drawing/2014/main" id="{0565C35A-C6FA-4269-822E-6DB5B9C4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8BBEF76-F066-4551-8A87-AAFD9969E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7E701E2-9884-4313-A922-224D075A7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Rectangle 23">
              <a:extLst>
                <a:ext uri="{FF2B5EF4-FFF2-40B4-BE49-F238E27FC236}">
                  <a16:creationId xmlns:a16="http://schemas.microsoft.com/office/drawing/2014/main" id="{32C9DF5B-371A-4170-9F46-B6EE7EF0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2" name="Rectangle 25">
              <a:extLst>
                <a:ext uri="{FF2B5EF4-FFF2-40B4-BE49-F238E27FC236}">
                  <a16:creationId xmlns:a16="http://schemas.microsoft.com/office/drawing/2014/main" id="{00EAEF78-4C36-4EC9-855A-C27427C3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3" name="Isosceles Triangle 342">
              <a:extLst>
                <a:ext uri="{FF2B5EF4-FFF2-40B4-BE49-F238E27FC236}">
                  <a16:creationId xmlns:a16="http://schemas.microsoft.com/office/drawing/2014/main" id="{5E397A22-38A0-4816-926B-740F8E189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4" name="Rectangle 27">
              <a:extLst>
                <a:ext uri="{FF2B5EF4-FFF2-40B4-BE49-F238E27FC236}">
                  <a16:creationId xmlns:a16="http://schemas.microsoft.com/office/drawing/2014/main" id="{A4756C8A-87DB-494D-999F-E6C0EB0BD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5" name="Rectangle 28">
              <a:extLst>
                <a:ext uri="{FF2B5EF4-FFF2-40B4-BE49-F238E27FC236}">
                  <a16:creationId xmlns:a16="http://schemas.microsoft.com/office/drawing/2014/main" id="{FB60A164-1613-43A9-A23E-870E89DD9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6" name="Rectangle 29">
              <a:extLst>
                <a:ext uri="{FF2B5EF4-FFF2-40B4-BE49-F238E27FC236}">
                  <a16:creationId xmlns:a16="http://schemas.microsoft.com/office/drawing/2014/main" id="{CA0CF5DE-8A99-4138-A0F0-C84DA0C7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7" name="Isosceles Triangle 346">
              <a:extLst>
                <a:ext uri="{FF2B5EF4-FFF2-40B4-BE49-F238E27FC236}">
                  <a16:creationId xmlns:a16="http://schemas.microsoft.com/office/drawing/2014/main" id="{B41D911B-1F2A-43C3-BDE4-77A1F3D85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48" name="Isosceles Triangle 347">
              <a:extLst>
                <a:ext uri="{FF2B5EF4-FFF2-40B4-BE49-F238E27FC236}">
                  <a16:creationId xmlns:a16="http://schemas.microsoft.com/office/drawing/2014/main" id="{A429A86E-CFC2-4521-9A58-DF4BF96D9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pic>
        <p:nvPicPr>
          <p:cNvPr id="12" name="Picture 11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45C38C77-B078-6A9A-765A-30D7411CE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8" name="Freeform: Shape 357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5BAB45-CCBF-752C-6824-5E0D4142A59F}"/>
              </a:ext>
            </a:extLst>
          </p:cNvPr>
          <p:cNvSpPr/>
          <p:nvPr/>
        </p:nvSpPr>
        <p:spPr>
          <a:xfrm>
            <a:off x="895350" y="104774"/>
            <a:ext cx="6315075" cy="23812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317B8-0F2C-FCDC-E1F5-4EBA9EA241CB}"/>
              </a:ext>
            </a:extLst>
          </p:cNvPr>
          <p:cNvSpPr/>
          <p:nvPr/>
        </p:nvSpPr>
        <p:spPr>
          <a:xfrm>
            <a:off x="895350" y="6543674"/>
            <a:ext cx="6591300" cy="238125"/>
          </a:xfrm>
          <a:prstGeom prst="rect">
            <a:avLst/>
          </a:prstGeom>
          <a:noFill/>
          <a:ln w="28575">
            <a:solidFill>
              <a:schemeClr val="accent5"/>
            </a:solidFill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85F86-30E0-1366-22DF-9B0C7FC2953E}"/>
              </a:ext>
            </a:extLst>
          </p:cNvPr>
          <p:cNvSpPr/>
          <p:nvPr/>
        </p:nvSpPr>
        <p:spPr>
          <a:xfrm>
            <a:off x="952500" y="5762624"/>
            <a:ext cx="3457575" cy="333375"/>
          </a:xfrm>
          <a:prstGeom prst="rect">
            <a:avLst/>
          </a:prstGeom>
          <a:noFill/>
          <a:ln w="28575">
            <a:solidFill>
              <a:schemeClr val="accent5"/>
            </a:solidFill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D45C53-573C-48CE-C93A-8B47CFA3CCA4}"/>
              </a:ext>
            </a:extLst>
          </p:cNvPr>
          <p:cNvSpPr/>
          <p:nvPr/>
        </p:nvSpPr>
        <p:spPr>
          <a:xfrm>
            <a:off x="828675" y="28574"/>
            <a:ext cx="8982075" cy="6429375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612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169</Words>
  <Application>Microsoft Office PowerPoint</Application>
  <PresentationFormat>Breitbild</PresentationFormat>
  <Paragraphs>92</Paragraphs>
  <Slides>34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Trebuchet MS</vt:lpstr>
      <vt:lpstr>Wingdings 3</vt:lpstr>
      <vt:lpstr>Facet</vt:lpstr>
      <vt:lpstr>Code-Generator</vt:lpstr>
      <vt:lpstr>Inhaltsverzeichnis</vt:lpstr>
      <vt:lpstr>Aufgabenstellung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Umsetzung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Reflexion und 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Luan Caduff</dc:creator>
  <cp:lastModifiedBy>Luan Caduff | Server and Options</cp:lastModifiedBy>
  <cp:revision>1</cp:revision>
  <dcterms:created xsi:type="dcterms:W3CDTF">2024-05-07T07:03:13Z</dcterms:created>
  <dcterms:modified xsi:type="dcterms:W3CDTF">2024-05-15T09:55:42Z</dcterms:modified>
</cp:coreProperties>
</file>